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2.xml" ContentType="application/vnd.openxmlformats-officedocument.theme+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theme/theme3.xml" ContentType="application/vnd.openxmlformats-officedocument.theme+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theme/theme4.xml" ContentType="application/vnd.openxmlformats-officedocument.theme+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theme/theme5.xml" ContentType="application/vnd.openxmlformats-officedocument.theme+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2.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3.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notesSlides/notesSlide19.xml" ContentType="application/vnd.openxmlformats-officedocument.presentationml.notesSlid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notesSlides/notesSlide20.xml" ContentType="application/vnd.openxmlformats-officedocument.presentationml.notesSlid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notesSlides/notesSlide21.xml" ContentType="application/vnd.openxmlformats-officedocument.presentationml.notesSlid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1.xml" ContentType="application/vnd.openxmlformats-officedocument.drawingml.chart+xml"/>
  <Override PartName="/ppt/charts/chart12.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13.xml" ContentType="application/vnd.openxmlformats-officedocument.drawingml.chart+xml"/>
  <Override PartName="/ppt/charts/chart14.xml" ContentType="application/vnd.openxmlformats-officedocument.drawingml.chart+xml"/>
  <Override PartName="/ppt/charts/chart15.xml" ContentType="application/vnd.openxmlformats-officedocument.drawingml.chart+xml"/>
  <Override PartName="/ppt/notesSlides/notesSlide22.xml" ContentType="application/vnd.openxmlformats-officedocument.presentationml.notesSlide+xml"/>
  <Override PartName="/ppt/charts/chart16.xml" ContentType="application/vnd.openxmlformats-officedocument.drawingml.chart+xml"/>
  <Override PartName="/ppt/charts/style12.xml" ContentType="application/vnd.ms-office.chartstyle+xml"/>
  <Override PartName="/ppt/charts/colors12.xml" ContentType="application/vnd.ms-office.chartcolorstyle+xml"/>
  <Override PartName="/ppt/notesSlides/notesSlide23.xml" ContentType="application/vnd.openxmlformats-officedocument.presentationml.notesSlide+xml"/>
  <Override PartName="/ppt/charts/chart17.xml" ContentType="application/vnd.openxmlformats-officedocument.drawingml.chart+xml"/>
  <Override PartName="/ppt/charts/style13.xml" ContentType="application/vnd.ms-office.chartstyle+xml"/>
  <Override PartName="/ppt/charts/colors13.xml" ContentType="application/vnd.ms-office.chartcolorstyle+xml"/>
  <Override PartName="/ppt/charts/chart18.xml" ContentType="application/vnd.openxmlformats-officedocument.drawingml.chart+xml"/>
  <Override PartName="/ppt/charts/style14.xml" ContentType="application/vnd.ms-office.chartstyle+xml"/>
  <Override PartName="/ppt/charts/colors14.xml" ContentType="application/vnd.ms-office.chartcolorstyle+xml"/>
  <Override PartName="/ppt/charts/chart19.xml" ContentType="application/vnd.openxmlformats-officedocument.drawingml.chart+xml"/>
  <Override PartName="/ppt/charts/style15.xml" ContentType="application/vnd.ms-office.chartstyle+xml"/>
  <Override PartName="/ppt/charts/colors15.xml" ContentType="application/vnd.ms-office.chartcolorstyle+xml"/>
  <Override PartName="/ppt/notesSlides/notesSlide24.xml" ContentType="application/vnd.openxmlformats-officedocument.presentationml.notesSlide+xml"/>
  <Override PartName="/ppt/charts/chart20.xml" ContentType="application/vnd.openxmlformats-officedocument.drawingml.chart+xml"/>
  <Override PartName="/ppt/charts/style16.xml" ContentType="application/vnd.ms-office.chartstyle+xml"/>
  <Override PartName="/ppt/charts/colors16.xml" ContentType="application/vnd.ms-office.chartcolorstyle+xml"/>
  <Override PartName="/ppt/notesSlides/notesSlide25.xml" ContentType="application/vnd.openxmlformats-officedocument.presentationml.notesSlide+xml"/>
  <Override PartName="/ppt/charts/chart21.xml" ContentType="application/vnd.openxmlformats-officedocument.drawingml.chart+xml"/>
  <Override PartName="/ppt/charts/style17.xml" ContentType="application/vnd.ms-office.chartstyle+xml"/>
  <Override PartName="/ppt/charts/colors17.xml" ContentType="application/vnd.ms-office.chartcolorstyle+xml"/>
  <Override PartName="/ppt/notesSlides/notesSlide26.xml" ContentType="application/vnd.openxmlformats-officedocument.presentationml.notesSlide+xml"/>
  <Override PartName="/ppt/charts/chart22.xml" ContentType="application/vnd.openxmlformats-officedocument.drawingml.chart+xml"/>
  <Override PartName="/ppt/charts/style18.xml" ContentType="application/vnd.ms-office.chartstyle+xml"/>
  <Override PartName="/ppt/charts/colors18.xml" ContentType="application/vnd.ms-office.chartcolorstyle+xml"/>
  <Override PartName="/ppt/notesSlides/notesSlide27.xml" ContentType="application/vnd.openxmlformats-officedocument.presentationml.notesSlide+xml"/>
  <Override PartName="/ppt/charts/chart23.xml" ContentType="application/vnd.openxmlformats-officedocument.drawingml.chart+xml"/>
  <Override PartName="/ppt/charts/style19.xml" ContentType="application/vnd.ms-office.chartstyle+xml"/>
  <Override PartName="/ppt/charts/colors19.xml" ContentType="application/vnd.ms-office.chartcolorstyle+xml"/>
  <Override PartName="/ppt/notesSlides/notesSlide28.xml" ContentType="application/vnd.openxmlformats-officedocument.presentationml.notesSlide+xml"/>
  <Override PartName="/ppt/charts/chart24.xml" ContentType="application/vnd.openxmlformats-officedocument.drawingml.chart+xml"/>
  <Override PartName="/ppt/charts/style20.xml" ContentType="application/vnd.ms-office.chartstyle+xml"/>
  <Override PartName="/ppt/charts/colors20.xml" ContentType="application/vnd.ms-office.chartcolorstyle+xml"/>
  <Override PartName="/ppt/notesSlides/notesSlide29.xml" ContentType="application/vnd.openxmlformats-officedocument.presentationml.notesSlide+xml"/>
  <Override PartName="/ppt/charts/chart25.xml" ContentType="application/vnd.openxmlformats-officedocument.drawingml.chart+xml"/>
  <Override PartName="/ppt/charts/style21.xml" ContentType="application/vnd.ms-office.chartstyle+xml"/>
  <Override PartName="/ppt/charts/colors21.xml" ContentType="application/vnd.ms-office.chartcolorstyle+xml"/>
  <Override PartName="/ppt/notesSlides/notesSlide30.xml" ContentType="application/vnd.openxmlformats-officedocument.presentationml.notesSlide+xml"/>
  <Override PartName="/ppt/charts/chart26.xml" ContentType="application/vnd.openxmlformats-officedocument.drawingml.chart+xml"/>
  <Override PartName="/ppt/charts/style22.xml" ContentType="application/vnd.ms-office.chartstyle+xml"/>
  <Override PartName="/ppt/charts/colors22.xml" ContentType="application/vnd.ms-office.chartcolorstyle+xml"/>
  <Override PartName="/ppt/charts/chart27.xml" ContentType="application/vnd.openxmlformats-officedocument.drawingml.chart+xml"/>
  <Override PartName="/ppt/charts/style23.xml" ContentType="application/vnd.ms-office.chartstyle+xml"/>
  <Override PartName="/ppt/charts/colors23.xml" ContentType="application/vnd.ms-office.chartcolorstyl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1.xml" ContentType="application/vnd.openxmlformats-officedocument.presentationml.notesSlide+xml"/>
  <Override PartName="/ppt/charts/chart28.xml" ContentType="application/vnd.openxmlformats-officedocument.drawingml.chart+xml"/>
  <Override PartName="/ppt/charts/style24.xml" ContentType="application/vnd.ms-office.chartstyle+xml"/>
  <Override PartName="/ppt/charts/colors24.xml" ContentType="application/vnd.ms-office.chartcolorstyle+xml"/>
  <Override PartName="/ppt/notesSlides/notesSlide32.xml" ContentType="application/vnd.openxmlformats-officedocument.presentationml.notesSlide+xml"/>
  <Override PartName="/ppt/charts/chart29.xml" ContentType="application/vnd.openxmlformats-officedocument.drawingml.chart+xml"/>
  <Override PartName="/ppt/charts/style25.xml" ContentType="application/vnd.ms-office.chartstyle+xml"/>
  <Override PartName="/ppt/charts/colors25.xml" ContentType="application/vnd.ms-office.chartcolorstyle+xml"/>
  <Override PartName="/ppt/notesSlides/notesSlide33.xml" ContentType="application/vnd.openxmlformats-officedocument.presentationml.notesSlide+xml"/>
  <Override PartName="/ppt/charts/chart30.xml" ContentType="application/vnd.openxmlformats-officedocument.drawingml.chart+xml"/>
  <Override PartName="/ppt/charts/style26.xml" ContentType="application/vnd.ms-office.chartstyle+xml"/>
  <Override PartName="/ppt/charts/colors26.xml" ContentType="application/vnd.ms-office.chartcolorstyle+xml"/>
  <Override PartName="/ppt/notesSlides/notesSlide34.xml" ContentType="application/vnd.openxmlformats-officedocument.presentationml.notesSlide+xml"/>
  <Override PartName="/ppt/charts/chart31.xml" ContentType="application/vnd.openxmlformats-officedocument.drawingml.chart+xml"/>
  <Override PartName="/ppt/charts/style27.xml" ContentType="application/vnd.ms-office.chartstyle+xml"/>
  <Override PartName="/ppt/charts/colors27.xml" ContentType="application/vnd.ms-office.chartcolorstyle+xml"/>
  <Override PartName="/ppt/notesSlides/notesSlide35.xml" ContentType="application/vnd.openxmlformats-officedocument.presentationml.notesSlide+xml"/>
  <Override PartName="/ppt/charts/chart32.xml" ContentType="application/vnd.openxmlformats-officedocument.drawingml.chart+xml"/>
  <Override PartName="/ppt/charts/style28.xml" ContentType="application/vnd.ms-office.chartstyle+xml"/>
  <Override PartName="/ppt/charts/colors28.xml" ContentType="application/vnd.ms-office.chartcolorstyle+xml"/>
  <Override PartName="/ppt/charts/chart33.xml" ContentType="application/vnd.openxmlformats-officedocument.drawingml.chart+xml"/>
  <Override PartName="/ppt/charts/style29.xml" ContentType="application/vnd.ms-office.chartstyle+xml"/>
  <Override PartName="/ppt/charts/colors29.xml" ContentType="application/vnd.ms-office.chartcolorstyle+xml"/>
  <Override PartName="/ppt/charts/chart34.xml" ContentType="application/vnd.openxmlformats-officedocument.drawingml.chart+xml"/>
  <Override PartName="/ppt/charts/style30.xml" ContentType="application/vnd.ms-office.chartstyle+xml"/>
  <Override PartName="/ppt/charts/colors30.xml" ContentType="application/vnd.ms-office.chartcolorstyle+xml"/>
  <Override PartName="/ppt/charts/chart35.xml" ContentType="application/vnd.openxmlformats-officedocument.drawingml.chart+xml"/>
  <Override PartName="/ppt/charts/style31.xml" ContentType="application/vnd.ms-office.chartstyle+xml"/>
  <Override PartName="/ppt/charts/colors31.xml" ContentType="application/vnd.ms-office.chartcolorstyl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charts/chart36.xml" ContentType="application/vnd.openxmlformats-officedocument.drawingml.chart+xml"/>
  <Override PartName="/ppt/charts/style32.xml" ContentType="application/vnd.ms-office.chartstyle+xml"/>
  <Override PartName="/ppt/charts/colors32.xml" ContentType="application/vnd.ms-office.chartcolorstyle+xml"/>
  <Override PartName="/ppt/notesSlides/notesSlide38.xml" ContentType="application/vnd.openxmlformats-officedocument.presentationml.notesSlide+xml"/>
  <Override PartName="/ppt/charts/chart37.xml" ContentType="application/vnd.openxmlformats-officedocument.drawingml.chart+xml"/>
  <Override PartName="/ppt/charts/style33.xml" ContentType="application/vnd.ms-office.chartstyle+xml"/>
  <Override PartName="/ppt/charts/colors33.xml" ContentType="application/vnd.ms-office.chartcolorstyle+xml"/>
  <Override PartName="/ppt/notesSlides/notesSlide39.xml" ContentType="application/vnd.openxmlformats-officedocument.presentationml.notesSlide+xml"/>
  <Override PartName="/ppt/charts/chart38.xml" ContentType="application/vnd.openxmlformats-officedocument.drawingml.chart+xml"/>
  <Override PartName="/ppt/charts/style34.xml" ContentType="application/vnd.ms-office.chartstyle+xml"/>
  <Override PartName="/ppt/charts/colors34.xml" ContentType="application/vnd.ms-office.chartcolorstyle+xml"/>
  <Override PartName="/ppt/notesSlides/notesSlide40.xml" ContentType="application/vnd.openxmlformats-officedocument.presentationml.notesSlide+xml"/>
  <Override PartName="/ppt/charts/chart39.xml" ContentType="application/vnd.openxmlformats-officedocument.drawingml.chart+xml"/>
  <Override PartName="/ppt/charts/style35.xml" ContentType="application/vnd.ms-office.chartstyle+xml"/>
  <Override PartName="/ppt/charts/colors35.xml" ContentType="application/vnd.ms-office.chartcolorstyle+xml"/>
  <Override PartName="/ppt/notesSlides/notesSlide41.xml" ContentType="application/vnd.openxmlformats-officedocument.presentationml.notesSlide+xml"/>
  <Override PartName="/ppt/charts/chart40.xml" ContentType="application/vnd.openxmlformats-officedocument.drawingml.chart+xml"/>
  <Override PartName="/ppt/charts/style36.xml" ContentType="application/vnd.ms-office.chartstyle+xml"/>
  <Override PartName="/ppt/charts/colors36.xml" ContentType="application/vnd.ms-office.chartcolorstyle+xml"/>
  <Override PartName="/ppt/notesSlides/notesSlide42.xml" ContentType="application/vnd.openxmlformats-officedocument.presentationml.notesSlide+xml"/>
  <Override PartName="/ppt/charts/chart41.xml" ContentType="application/vnd.openxmlformats-officedocument.drawingml.chart+xml"/>
  <Override PartName="/ppt/charts/style37.xml" ContentType="application/vnd.ms-office.chartstyle+xml"/>
  <Override PartName="/ppt/charts/colors37.xml" ContentType="application/vnd.ms-office.chartcolorstyle+xml"/>
  <Override PartName="/ppt/charts/chart42.xml" ContentType="application/vnd.openxmlformats-officedocument.drawingml.chart+xml"/>
  <Override PartName="/ppt/charts/style38.xml" ContentType="application/vnd.ms-office.chartstyle+xml"/>
  <Override PartName="/ppt/charts/colors38.xml" ContentType="application/vnd.ms-office.chartcolorstyle+xml"/>
  <Override PartName="/ppt/charts/chart43.xml" ContentType="application/vnd.openxmlformats-officedocument.drawingml.chart+xml"/>
  <Override PartName="/ppt/charts/style39.xml" ContentType="application/vnd.ms-office.chartstyle+xml"/>
  <Override PartName="/ppt/charts/colors39.xml" ContentType="application/vnd.ms-office.chartcolorstyle+xml"/>
  <Override PartName="/ppt/notesSlides/notesSlide43.xml" ContentType="application/vnd.openxmlformats-officedocument.presentationml.notesSlide+xml"/>
  <Override PartName="/ppt/charts/chart44.xml" ContentType="application/vnd.openxmlformats-officedocument.drawingml.chart+xml"/>
  <Override PartName="/ppt/charts/style40.xml" ContentType="application/vnd.ms-office.chartstyle+xml"/>
  <Override PartName="/ppt/charts/colors40.xml" ContentType="application/vnd.ms-office.chartcolorstyle+xml"/>
  <Override PartName="/ppt/notesSlides/notesSlide44.xml" ContentType="application/vnd.openxmlformats-officedocument.presentationml.notesSlide+xml"/>
  <Override PartName="/ppt/charts/chart45.xml" ContentType="application/vnd.openxmlformats-officedocument.drawingml.chart+xml"/>
  <Override PartName="/ppt/charts/style41.xml" ContentType="application/vnd.ms-office.chartstyle+xml"/>
  <Override PartName="/ppt/charts/colors41.xml" ContentType="application/vnd.ms-office.chartcolorstyle+xml"/>
  <Override PartName="/ppt/notesSlides/notesSlide45.xml" ContentType="application/vnd.openxmlformats-officedocument.presentationml.notesSlide+xml"/>
  <Override PartName="/ppt/charts/chart46.xml" ContentType="application/vnd.openxmlformats-officedocument.drawingml.chart+xml"/>
  <Override PartName="/ppt/charts/style42.xml" ContentType="application/vnd.ms-office.chartstyle+xml"/>
  <Override PartName="/ppt/charts/colors42.xml" ContentType="application/vnd.ms-office.chartcolorstyle+xml"/>
  <Override PartName="/ppt/notesSlides/notesSlide46.xml" ContentType="application/vnd.openxmlformats-officedocument.presentationml.notesSlide+xml"/>
  <Override PartName="/ppt/charts/chart47.xml" ContentType="application/vnd.openxmlformats-officedocument.drawingml.chart+xml"/>
  <Override PartName="/ppt/charts/style43.xml" ContentType="application/vnd.ms-office.chartstyle+xml"/>
  <Override PartName="/ppt/charts/colors43.xml" ContentType="application/vnd.ms-office.chartcolorstyle+xml"/>
  <Override PartName="/ppt/notesSlides/notesSlide47.xml" ContentType="application/vnd.openxmlformats-officedocument.presentationml.notesSlide+xml"/>
  <Override PartName="/ppt/charts/chart48.xml" ContentType="application/vnd.openxmlformats-officedocument.drawingml.chart+xml"/>
  <Override PartName="/ppt/charts/style44.xml" ContentType="application/vnd.ms-office.chartstyle+xml"/>
  <Override PartName="/ppt/charts/colors44.xml" ContentType="application/vnd.ms-office.chartcolorstyle+xml"/>
  <Override PartName="/ppt/notesSlides/notesSlide48.xml" ContentType="application/vnd.openxmlformats-officedocument.presentationml.notesSlide+xml"/>
  <Override PartName="/ppt/charts/chart49.xml" ContentType="application/vnd.openxmlformats-officedocument.drawingml.chart+xml"/>
  <Override PartName="/ppt/charts/style45.xml" ContentType="application/vnd.ms-office.chartstyle+xml"/>
  <Override PartName="/ppt/charts/colors45.xml" ContentType="application/vnd.ms-office.chartcolorstyle+xml"/>
  <Override PartName="/ppt/charts/chart50.xml" ContentType="application/vnd.openxmlformats-officedocument.drawingml.chart+xml"/>
  <Override PartName="/ppt/charts/style46.xml" ContentType="application/vnd.ms-office.chartstyle+xml"/>
  <Override PartName="/ppt/charts/colors46.xml" ContentType="application/vnd.ms-office.chartcolorstyle+xml"/>
  <Override PartName="/ppt/charts/chart51.xml" ContentType="application/vnd.openxmlformats-officedocument.drawingml.chart+xml"/>
  <Override PartName="/ppt/charts/style47.xml" ContentType="application/vnd.ms-office.chartstyle+xml"/>
  <Override PartName="/ppt/charts/colors47.xml" ContentType="application/vnd.ms-office.chartcolorstyl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charts/chart52.xml" ContentType="application/vnd.openxmlformats-officedocument.drawingml.chart+xml"/>
  <Override PartName="/ppt/charts/style48.xml" ContentType="application/vnd.ms-office.chartstyle+xml"/>
  <Override PartName="/ppt/charts/colors48.xml" ContentType="application/vnd.ms-office.chartcolorstyle+xml"/>
  <Override PartName="/ppt/notesSlides/notesSlide51.xml" ContentType="application/vnd.openxmlformats-officedocument.presentationml.notesSlide+xml"/>
  <Override PartName="/ppt/charts/chart53.xml" ContentType="application/vnd.openxmlformats-officedocument.drawingml.chart+xml"/>
  <Override PartName="/ppt/charts/style49.xml" ContentType="application/vnd.ms-office.chartstyle+xml"/>
  <Override PartName="/ppt/charts/colors49.xml" ContentType="application/vnd.ms-office.chartcolorstyle+xml"/>
  <Override PartName="/ppt/notesSlides/notesSlide52.xml" ContentType="application/vnd.openxmlformats-officedocument.presentationml.notesSlide+xml"/>
  <Override PartName="/ppt/charts/chart54.xml" ContentType="application/vnd.openxmlformats-officedocument.drawingml.chart+xml"/>
  <Override PartName="/ppt/charts/style50.xml" ContentType="application/vnd.ms-office.chartstyle+xml"/>
  <Override PartName="/ppt/charts/colors50.xml" ContentType="application/vnd.ms-office.chartcolorstyle+xml"/>
  <Override PartName="/ppt/notesSlides/notesSlide53.xml" ContentType="application/vnd.openxmlformats-officedocument.presentationml.notesSlide+xml"/>
  <Override PartName="/ppt/charts/chart55.xml" ContentType="application/vnd.openxmlformats-officedocument.drawingml.chart+xml"/>
  <Override PartName="/ppt/charts/style51.xml" ContentType="application/vnd.ms-office.chartstyle+xml"/>
  <Override PartName="/ppt/charts/colors51.xml" ContentType="application/vnd.ms-office.chartcolorstyle+xml"/>
  <Override PartName="/ppt/notesSlides/notesSlide54.xml" ContentType="application/vnd.openxmlformats-officedocument.presentationml.notesSlide+xml"/>
  <Override PartName="/ppt/charts/chart56.xml" ContentType="application/vnd.openxmlformats-officedocument.drawingml.chart+xml"/>
  <Override PartName="/ppt/charts/style52.xml" ContentType="application/vnd.ms-office.chartstyle+xml"/>
  <Override PartName="/ppt/charts/colors52.xml" ContentType="application/vnd.ms-office.chartcolorstyle+xml"/>
  <Override PartName="/ppt/notesSlides/notesSlide55.xml" ContentType="application/vnd.openxmlformats-officedocument.presentationml.notesSlide+xml"/>
  <Override PartName="/ppt/charts/chart57.xml" ContentType="application/vnd.openxmlformats-officedocument.drawingml.chart+xml"/>
  <Override PartName="/ppt/charts/style53.xml" ContentType="application/vnd.ms-office.chartstyle+xml"/>
  <Override PartName="/ppt/charts/colors53.xml" ContentType="application/vnd.ms-office.chartcolorstyle+xml"/>
  <Override PartName="/ppt/charts/chart58.xml" ContentType="application/vnd.openxmlformats-officedocument.drawingml.chart+xml"/>
  <Override PartName="/ppt/charts/style54.xml" ContentType="application/vnd.ms-office.chartstyle+xml"/>
  <Override PartName="/ppt/charts/colors54.xml" ContentType="application/vnd.ms-office.chartcolorstyle+xml"/>
  <Override PartName="/ppt/charts/chart59.xml" ContentType="application/vnd.openxmlformats-officedocument.drawingml.chart+xml"/>
  <Override PartName="/ppt/charts/style55.xml" ContentType="application/vnd.ms-office.chartstyle+xml"/>
  <Override PartName="/ppt/charts/colors55.xml" ContentType="application/vnd.ms-office.chartcolorstyle+xml"/>
  <Override PartName="/ppt/notesSlides/notesSlide56.xml" ContentType="application/vnd.openxmlformats-officedocument.presentationml.notesSlide+xml"/>
  <Override PartName="/ppt/charts/chart60.xml" ContentType="application/vnd.openxmlformats-officedocument.drawingml.chart+xml"/>
  <Override PartName="/ppt/charts/style56.xml" ContentType="application/vnd.ms-office.chartstyle+xml"/>
  <Override PartName="/ppt/charts/colors56.xml" ContentType="application/vnd.ms-office.chartcolorstyle+xml"/>
  <Override PartName="/ppt/notesSlides/notesSlide57.xml" ContentType="application/vnd.openxmlformats-officedocument.presentationml.notesSlide+xml"/>
  <Override PartName="/ppt/charts/chart61.xml" ContentType="application/vnd.openxmlformats-officedocument.drawingml.chart+xml"/>
  <Override PartName="/ppt/charts/style57.xml" ContentType="application/vnd.ms-office.chartstyle+xml"/>
  <Override PartName="/ppt/charts/colors57.xml" ContentType="application/vnd.ms-office.chartcolorstyle+xml"/>
  <Override PartName="/ppt/notesSlides/notesSlide58.xml" ContentType="application/vnd.openxmlformats-officedocument.presentationml.notesSlide+xml"/>
  <Override PartName="/ppt/charts/chart62.xml" ContentType="application/vnd.openxmlformats-officedocument.drawingml.chart+xml"/>
  <Override PartName="/ppt/charts/style58.xml" ContentType="application/vnd.ms-office.chartstyle+xml"/>
  <Override PartName="/ppt/charts/colors58.xml" ContentType="application/vnd.ms-office.chartcolorstyle+xml"/>
  <Override PartName="/ppt/notesSlides/notesSlide59.xml" ContentType="application/vnd.openxmlformats-officedocument.presentationml.notesSlide+xml"/>
  <Override PartName="/ppt/charts/chart63.xml" ContentType="application/vnd.openxmlformats-officedocument.drawingml.chart+xml"/>
  <Override PartName="/ppt/charts/style59.xml" ContentType="application/vnd.ms-office.chartstyle+xml"/>
  <Override PartName="/ppt/charts/colors59.xml" ContentType="application/vnd.ms-office.chartcolorstyle+xml"/>
  <Override PartName="/ppt/notesSlides/notesSlide60.xml" ContentType="application/vnd.openxmlformats-officedocument.presentationml.notesSlide+xml"/>
  <Override PartName="/ppt/charts/chart64.xml" ContentType="application/vnd.openxmlformats-officedocument.drawingml.chart+xml"/>
  <Override PartName="/ppt/charts/style60.xml" ContentType="application/vnd.ms-office.chartstyle+xml"/>
  <Override PartName="/ppt/charts/colors60.xml" ContentType="application/vnd.ms-office.chartcolorstyle+xml"/>
  <Override PartName="/ppt/charts/chart65.xml" ContentType="application/vnd.openxmlformats-officedocument.drawingml.chart+xml"/>
  <Override PartName="/ppt/charts/style61.xml" ContentType="application/vnd.ms-office.chartstyle+xml"/>
  <Override PartName="/ppt/charts/colors61.xml" ContentType="application/vnd.ms-office.chartcolorstyle+xml"/>
  <Override PartName="/ppt/charts/chart66.xml" ContentType="application/vnd.openxmlformats-officedocument.drawingml.chart+xml"/>
  <Override PartName="/ppt/charts/style62.xml" ContentType="application/vnd.ms-office.chartstyle+xml"/>
  <Override PartName="/ppt/charts/colors62.xml" ContentType="application/vnd.ms-office.chartcolorstyle+xml"/>
  <Override PartName="/ppt/charts/chart67.xml" ContentType="application/vnd.openxmlformats-officedocument.drawingml.chart+xml"/>
  <Override PartName="/ppt/charts/style63.xml" ContentType="application/vnd.ms-office.chartstyle+xml"/>
  <Override PartName="/ppt/charts/colors63.xml" ContentType="application/vnd.ms-office.chartcolorstyle+xml"/>
  <Override PartName="/ppt/charts/chart68.xml" ContentType="application/vnd.openxmlformats-officedocument.drawingml.chart+xml"/>
  <Override PartName="/ppt/charts/style64.xml" ContentType="application/vnd.ms-office.chartstyle+xml"/>
  <Override PartName="/ppt/charts/colors64.xml" ContentType="application/vnd.ms-office.chartcolorstyl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8" r:id="rId1"/>
    <p:sldMasterId id="2147483749" r:id="rId2"/>
    <p:sldMasterId id="2147483783" r:id="rId3"/>
    <p:sldMasterId id="2147483800" r:id="rId4"/>
    <p:sldMasterId id="2147483929" r:id="rId5"/>
    <p:sldMasterId id="2147483947" r:id="rId6"/>
  </p:sldMasterIdLst>
  <p:notesMasterIdLst>
    <p:notesMasterId r:id="rId126"/>
  </p:notesMasterIdLst>
  <p:sldIdLst>
    <p:sldId id="4775" r:id="rId7"/>
    <p:sldId id="263" r:id="rId8"/>
    <p:sldId id="264" r:id="rId9"/>
    <p:sldId id="265" r:id="rId10"/>
    <p:sldId id="266" r:id="rId11"/>
    <p:sldId id="2394" r:id="rId12"/>
    <p:sldId id="4697" r:id="rId13"/>
    <p:sldId id="2082" r:id="rId14"/>
    <p:sldId id="1857" r:id="rId15"/>
    <p:sldId id="4395" r:id="rId16"/>
    <p:sldId id="4396" r:id="rId17"/>
    <p:sldId id="4397" r:id="rId18"/>
    <p:sldId id="2526" r:id="rId19"/>
    <p:sldId id="4766" r:id="rId20"/>
    <p:sldId id="4767" r:id="rId21"/>
    <p:sldId id="4967" r:id="rId22"/>
    <p:sldId id="4100" r:id="rId23"/>
    <p:sldId id="4792" r:id="rId24"/>
    <p:sldId id="4960" r:id="rId25"/>
    <p:sldId id="4961" r:id="rId26"/>
    <p:sldId id="4989" r:id="rId27"/>
    <p:sldId id="1968" r:id="rId28"/>
    <p:sldId id="4798" r:id="rId29"/>
    <p:sldId id="4799" r:id="rId30"/>
    <p:sldId id="4802" r:id="rId31"/>
    <p:sldId id="4964" r:id="rId32"/>
    <p:sldId id="4965" r:id="rId33"/>
    <p:sldId id="4966" r:id="rId34"/>
    <p:sldId id="4985" r:id="rId35"/>
    <p:sldId id="4806" r:id="rId36"/>
    <p:sldId id="4807" r:id="rId37"/>
    <p:sldId id="4808" r:id="rId38"/>
    <p:sldId id="4809" r:id="rId39"/>
    <p:sldId id="4810" r:id="rId40"/>
    <p:sldId id="4811" r:id="rId41"/>
    <p:sldId id="4695" r:id="rId42"/>
    <p:sldId id="4812" r:id="rId43"/>
    <p:sldId id="4696" r:id="rId44"/>
    <p:sldId id="4813" r:id="rId45"/>
    <p:sldId id="4124" r:id="rId46"/>
    <p:sldId id="4721" r:id="rId47"/>
    <p:sldId id="4969" r:id="rId48"/>
    <p:sldId id="4660" r:id="rId49"/>
    <p:sldId id="4835" r:id="rId50"/>
    <p:sldId id="4973" r:id="rId51"/>
    <p:sldId id="4822" r:id="rId52"/>
    <p:sldId id="4823" r:id="rId53"/>
    <p:sldId id="4824" r:id="rId54"/>
    <p:sldId id="4825" r:id="rId55"/>
    <p:sldId id="4663" r:id="rId56"/>
    <p:sldId id="4977" r:id="rId57"/>
    <p:sldId id="4955" r:id="rId58"/>
    <p:sldId id="4979" r:id="rId59"/>
    <p:sldId id="4980" r:id="rId60"/>
    <p:sldId id="4981" r:id="rId61"/>
    <p:sldId id="4982" r:id="rId62"/>
    <p:sldId id="4793" r:id="rId63"/>
    <p:sldId id="4361" r:id="rId64"/>
    <p:sldId id="4801" r:id="rId65"/>
    <p:sldId id="4958" r:id="rId66"/>
    <p:sldId id="4814" r:id="rId67"/>
    <p:sldId id="4815" r:id="rId68"/>
    <p:sldId id="4816" r:id="rId69"/>
    <p:sldId id="4817" r:id="rId70"/>
    <p:sldId id="4364" r:id="rId71"/>
    <p:sldId id="4968" r:id="rId72"/>
    <p:sldId id="4646" r:id="rId73"/>
    <p:sldId id="4834" r:id="rId74"/>
    <p:sldId id="4818" r:id="rId75"/>
    <p:sldId id="4819" r:id="rId76"/>
    <p:sldId id="4820" r:id="rId77"/>
    <p:sldId id="4821" r:id="rId78"/>
    <p:sldId id="4649" r:id="rId79"/>
    <p:sldId id="4970" r:id="rId80"/>
    <p:sldId id="4680" r:id="rId81"/>
    <p:sldId id="4837" r:id="rId82"/>
    <p:sldId id="4978" r:id="rId83"/>
    <p:sldId id="4826" r:id="rId84"/>
    <p:sldId id="4827" r:id="rId85"/>
    <p:sldId id="4828" r:id="rId86"/>
    <p:sldId id="4829" r:id="rId87"/>
    <p:sldId id="4683" r:id="rId88"/>
    <p:sldId id="4797" r:id="rId89"/>
    <p:sldId id="4791" r:id="rId90"/>
    <p:sldId id="4836" r:id="rId91"/>
    <p:sldId id="4830" r:id="rId92"/>
    <p:sldId id="4831" r:id="rId93"/>
    <p:sldId id="4832" r:id="rId94"/>
    <p:sldId id="4833" r:id="rId95"/>
    <p:sldId id="4794" r:id="rId96"/>
    <p:sldId id="4971" r:id="rId97"/>
    <p:sldId id="4081" r:id="rId98"/>
    <p:sldId id="4796" r:id="rId99"/>
    <p:sldId id="4795" r:id="rId100"/>
    <p:sldId id="4317" r:id="rId101"/>
    <p:sldId id="4287" r:id="rId102"/>
    <p:sldId id="4927" r:id="rId103"/>
    <p:sldId id="4986" r:id="rId104"/>
    <p:sldId id="4987" r:id="rId105"/>
    <p:sldId id="4988" r:id="rId106"/>
    <p:sldId id="4922" r:id="rId107"/>
    <p:sldId id="3316" r:id="rId108"/>
    <p:sldId id="4923" r:id="rId109"/>
    <p:sldId id="4924" r:id="rId110"/>
    <p:sldId id="4925" r:id="rId111"/>
    <p:sldId id="4926" r:id="rId112"/>
    <p:sldId id="4848" r:id="rId113"/>
    <p:sldId id="2442" r:id="rId114"/>
    <p:sldId id="4800" r:id="rId115"/>
    <p:sldId id="4155" r:id="rId116"/>
    <p:sldId id="4717" r:id="rId117"/>
    <p:sldId id="4983" r:id="rId118"/>
    <p:sldId id="4743" r:id="rId119"/>
    <p:sldId id="4744" r:id="rId120"/>
    <p:sldId id="4838" r:id="rId121"/>
    <p:sldId id="4972" r:id="rId122"/>
    <p:sldId id="2894" r:id="rId123"/>
    <p:sldId id="262" r:id="rId124"/>
    <p:sldId id="2893" r:id="rId12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040" userDrawn="1">
          <p15:clr>
            <a:srgbClr val="A4A3A4"/>
          </p15:clr>
        </p15:guide>
        <p15:guide id="2" pos="288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aideep Kumar" initials="JK" lastIdx="7" clrIdx="0">
    <p:extLst>
      <p:ext uri="{19B8F6BF-5375-455C-9EA6-DF929625EA0E}">
        <p15:presenceInfo xmlns:p15="http://schemas.microsoft.com/office/powerpoint/2012/main" userId="S-1-5-21-1964979238-429942662-834490965-1152" providerId="AD"/>
      </p:ext>
    </p:extLst>
  </p:cmAuthor>
  <p:cmAuthor id="2" name="Akriti Rastogi" initials="AR" lastIdx="16" clrIdx="1">
    <p:extLst>
      <p:ext uri="{19B8F6BF-5375-455C-9EA6-DF929625EA0E}">
        <p15:presenceInfo xmlns:p15="http://schemas.microsoft.com/office/powerpoint/2012/main" userId="S-1-5-21-1964979238-429942662-834490965-1458" providerId="AD"/>
      </p:ext>
    </p:extLst>
  </p:cmAuthor>
  <p:cmAuthor id="3" name="Arpit" initials="A" lastIdx="35" clrIdx="2">
    <p:extLst>
      <p:ext uri="{19B8F6BF-5375-455C-9EA6-DF929625EA0E}">
        <p15:presenceInfo xmlns:p15="http://schemas.microsoft.com/office/powerpoint/2012/main" userId="S-1-5-21-1964979238-429942662-834490965-1570" providerId="AD"/>
      </p:ext>
    </p:extLst>
  </p:cmAuthor>
  <p:cmAuthor id="4" name="Shivasheesh Srivastava" initials="SS" lastIdx="43" clrIdx="3">
    <p:extLst>
      <p:ext uri="{19B8F6BF-5375-455C-9EA6-DF929625EA0E}">
        <p15:presenceInfo xmlns:p15="http://schemas.microsoft.com/office/powerpoint/2012/main" userId="S-1-5-21-1964979238-429942662-834490965-1528" providerId="AD"/>
      </p:ext>
    </p:extLst>
  </p:cmAuthor>
  <p:cmAuthor id="5" name="Ashish Razdan" initials="AR" lastIdx="11" clrIdx="4">
    <p:extLst>
      <p:ext uri="{19B8F6BF-5375-455C-9EA6-DF929625EA0E}">
        <p15:presenceInfo xmlns:p15="http://schemas.microsoft.com/office/powerpoint/2012/main" userId="S-1-5-21-1964979238-429942662-834490965-1138"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999"/>
    <a:srgbClr val="4D4D4D"/>
    <a:srgbClr val="86648C"/>
    <a:srgbClr val="A24E8C"/>
    <a:srgbClr val="7EDCC6"/>
    <a:srgbClr val="2F6B6A"/>
    <a:srgbClr val="314C28"/>
    <a:srgbClr val="591B4C"/>
    <a:srgbClr val="70590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747" autoAdjust="0"/>
    <p:restoredTop sz="92950" autoAdjust="0"/>
  </p:normalViewPr>
  <p:slideViewPr>
    <p:cSldViewPr snapToGrid="0" showGuides="1">
      <p:cViewPr varScale="1">
        <p:scale>
          <a:sx n="67" d="100"/>
          <a:sy n="67" d="100"/>
        </p:scale>
        <p:origin x="1506" y="66"/>
      </p:cViewPr>
      <p:guideLst>
        <p:guide orient="horz" pos="204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1.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slide" Target="slides/slide57.xml"/><Relationship Id="rId68" Type="http://schemas.openxmlformats.org/officeDocument/2006/relationships/slide" Target="slides/slide62.xml"/><Relationship Id="rId84" Type="http://schemas.openxmlformats.org/officeDocument/2006/relationships/slide" Target="slides/slide78.xml"/><Relationship Id="rId89" Type="http://schemas.openxmlformats.org/officeDocument/2006/relationships/slide" Target="slides/slide83.xml"/><Relationship Id="rId112" Type="http://schemas.openxmlformats.org/officeDocument/2006/relationships/slide" Target="slides/slide106.xml"/><Relationship Id="rId16" Type="http://schemas.openxmlformats.org/officeDocument/2006/relationships/slide" Target="slides/slide10.xml"/><Relationship Id="rId107" Type="http://schemas.openxmlformats.org/officeDocument/2006/relationships/slide" Target="slides/slide101.xml"/><Relationship Id="rId11" Type="http://schemas.openxmlformats.org/officeDocument/2006/relationships/slide" Target="slides/slide5.xml"/><Relationship Id="rId32" Type="http://schemas.openxmlformats.org/officeDocument/2006/relationships/slide" Target="slides/slide26.xml"/><Relationship Id="rId37" Type="http://schemas.openxmlformats.org/officeDocument/2006/relationships/slide" Target="slides/slide31.xml"/><Relationship Id="rId53" Type="http://schemas.openxmlformats.org/officeDocument/2006/relationships/slide" Target="slides/slide47.xml"/><Relationship Id="rId58" Type="http://schemas.openxmlformats.org/officeDocument/2006/relationships/slide" Target="slides/slide52.xml"/><Relationship Id="rId74" Type="http://schemas.openxmlformats.org/officeDocument/2006/relationships/slide" Target="slides/slide68.xml"/><Relationship Id="rId79" Type="http://schemas.openxmlformats.org/officeDocument/2006/relationships/slide" Target="slides/slide73.xml"/><Relationship Id="rId102" Type="http://schemas.openxmlformats.org/officeDocument/2006/relationships/slide" Target="slides/slide96.xml"/><Relationship Id="rId123" Type="http://schemas.openxmlformats.org/officeDocument/2006/relationships/slide" Target="slides/slide117.xml"/><Relationship Id="rId128" Type="http://schemas.openxmlformats.org/officeDocument/2006/relationships/presProps" Target="presProps.xml"/><Relationship Id="rId5" Type="http://schemas.openxmlformats.org/officeDocument/2006/relationships/slideMaster" Target="slideMasters/slideMaster5.xml"/><Relationship Id="rId90" Type="http://schemas.openxmlformats.org/officeDocument/2006/relationships/slide" Target="slides/slide84.xml"/><Relationship Id="rId95" Type="http://schemas.openxmlformats.org/officeDocument/2006/relationships/slide" Target="slides/slide89.xml"/><Relationship Id="rId22" Type="http://schemas.openxmlformats.org/officeDocument/2006/relationships/slide" Target="slides/slide16.xml"/><Relationship Id="rId27" Type="http://schemas.openxmlformats.org/officeDocument/2006/relationships/slide" Target="slides/slide21.xml"/><Relationship Id="rId43" Type="http://schemas.openxmlformats.org/officeDocument/2006/relationships/slide" Target="slides/slide37.xml"/><Relationship Id="rId48" Type="http://schemas.openxmlformats.org/officeDocument/2006/relationships/slide" Target="slides/slide42.xml"/><Relationship Id="rId64" Type="http://schemas.openxmlformats.org/officeDocument/2006/relationships/slide" Target="slides/slide58.xml"/><Relationship Id="rId69" Type="http://schemas.openxmlformats.org/officeDocument/2006/relationships/slide" Target="slides/slide63.xml"/><Relationship Id="rId113" Type="http://schemas.openxmlformats.org/officeDocument/2006/relationships/slide" Target="slides/slide107.xml"/><Relationship Id="rId118" Type="http://schemas.openxmlformats.org/officeDocument/2006/relationships/slide" Target="slides/slide112.xml"/><Relationship Id="rId80" Type="http://schemas.openxmlformats.org/officeDocument/2006/relationships/slide" Target="slides/slide74.xml"/><Relationship Id="rId85" Type="http://schemas.openxmlformats.org/officeDocument/2006/relationships/slide" Target="slides/slide79.xml"/><Relationship Id="rId12" Type="http://schemas.openxmlformats.org/officeDocument/2006/relationships/slide" Target="slides/slide6.xml"/><Relationship Id="rId17" Type="http://schemas.openxmlformats.org/officeDocument/2006/relationships/slide" Target="slides/slide11.xml"/><Relationship Id="rId33" Type="http://schemas.openxmlformats.org/officeDocument/2006/relationships/slide" Target="slides/slide27.xml"/><Relationship Id="rId38" Type="http://schemas.openxmlformats.org/officeDocument/2006/relationships/slide" Target="slides/slide32.xml"/><Relationship Id="rId59" Type="http://schemas.openxmlformats.org/officeDocument/2006/relationships/slide" Target="slides/slide53.xml"/><Relationship Id="rId103" Type="http://schemas.openxmlformats.org/officeDocument/2006/relationships/slide" Target="slides/slide97.xml"/><Relationship Id="rId108" Type="http://schemas.openxmlformats.org/officeDocument/2006/relationships/slide" Target="slides/slide102.xml"/><Relationship Id="rId124" Type="http://schemas.openxmlformats.org/officeDocument/2006/relationships/slide" Target="slides/slide118.xml"/><Relationship Id="rId129" Type="http://schemas.openxmlformats.org/officeDocument/2006/relationships/viewProps" Target="viewProps.xml"/><Relationship Id="rId54" Type="http://schemas.openxmlformats.org/officeDocument/2006/relationships/slide" Target="slides/slide48.xml"/><Relationship Id="rId70" Type="http://schemas.openxmlformats.org/officeDocument/2006/relationships/slide" Target="slides/slide64.xml"/><Relationship Id="rId75" Type="http://schemas.openxmlformats.org/officeDocument/2006/relationships/slide" Target="slides/slide69.xml"/><Relationship Id="rId91" Type="http://schemas.openxmlformats.org/officeDocument/2006/relationships/slide" Target="slides/slide85.xml"/><Relationship Id="rId96" Type="http://schemas.openxmlformats.org/officeDocument/2006/relationships/slide" Target="slides/slide90.xml"/><Relationship Id="rId1" Type="http://schemas.openxmlformats.org/officeDocument/2006/relationships/slideMaster" Target="slideMasters/slideMaster1.xml"/><Relationship Id="rId6" Type="http://schemas.openxmlformats.org/officeDocument/2006/relationships/slideMaster" Target="slideMasters/slideMaster6.xml"/><Relationship Id="rId23" Type="http://schemas.openxmlformats.org/officeDocument/2006/relationships/slide" Target="slides/slide17.xml"/><Relationship Id="rId28" Type="http://schemas.openxmlformats.org/officeDocument/2006/relationships/slide" Target="slides/slide22.xml"/><Relationship Id="rId49" Type="http://schemas.openxmlformats.org/officeDocument/2006/relationships/slide" Target="slides/slide43.xml"/><Relationship Id="rId114" Type="http://schemas.openxmlformats.org/officeDocument/2006/relationships/slide" Target="slides/slide108.xml"/><Relationship Id="rId119" Type="http://schemas.openxmlformats.org/officeDocument/2006/relationships/slide" Target="slides/slide113.xml"/><Relationship Id="rId44" Type="http://schemas.openxmlformats.org/officeDocument/2006/relationships/slide" Target="slides/slide38.xml"/><Relationship Id="rId60" Type="http://schemas.openxmlformats.org/officeDocument/2006/relationships/slide" Target="slides/slide54.xml"/><Relationship Id="rId65" Type="http://schemas.openxmlformats.org/officeDocument/2006/relationships/slide" Target="slides/slide59.xml"/><Relationship Id="rId81" Type="http://schemas.openxmlformats.org/officeDocument/2006/relationships/slide" Target="slides/slide75.xml"/><Relationship Id="rId86" Type="http://schemas.openxmlformats.org/officeDocument/2006/relationships/slide" Target="slides/slide80.xml"/><Relationship Id="rId130" Type="http://schemas.openxmlformats.org/officeDocument/2006/relationships/theme" Target="theme/theme1.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109" Type="http://schemas.openxmlformats.org/officeDocument/2006/relationships/slide" Target="slides/slide10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slide" Target="slides/slide70.xml"/><Relationship Id="rId97" Type="http://schemas.openxmlformats.org/officeDocument/2006/relationships/slide" Target="slides/slide91.xml"/><Relationship Id="rId104" Type="http://schemas.openxmlformats.org/officeDocument/2006/relationships/slide" Target="slides/slide98.xml"/><Relationship Id="rId120" Type="http://schemas.openxmlformats.org/officeDocument/2006/relationships/slide" Target="slides/slide114.xml"/><Relationship Id="rId125" Type="http://schemas.openxmlformats.org/officeDocument/2006/relationships/slide" Target="slides/slide119.xml"/><Relationship Id="rId7" Type="http://schemas.openxmlformats.org/officeDocument/2006/relationships/slide" Target="slides/slide1.xml"/><Relationship Id="rId71" Type="http://schemas.openxmlformats.org/officeDocument/2006/relationships/slide" Target="slides/slide65.xml"/><Relationship Id="rId92" Type="http://schemas.openxmlformats.org/officeDocument/2006/relationships/slide" Target="slides/slide86.xml"/><Relationship Id="rId2" Type="http://schemas.openxmlformats.org/officeDocument/2006/relationships/slideMaster" Target="slideMasters/slideMaster2.xml"/><Relationship Id="rId29" Type="http://schemas.openxmlformats.org/officeDocument/2006/relationships/slide" Target="slides/slide23.xml"/><Relationship Id="rId24" Type="http://schemas.openxmlformats.org/officeDocument/2006/relationships/slide" Target="slides/slide18.xml"/><Relationship Id="rId40" Type="http://schemas.openxmlformats.org/officeDocument/2006/relationships/slide" Target="slides/slide34.xml"/><Relationship Id="rId45" Type="http://schemas.openxmlformats.org/officeDocument/2006/relationships/slide" Target="slides/slide39.xml"/><Relationship Id="rId66" Type="http://schemas.openxmlformats.org/officeDocument/2006/relationships/slide" Target="slides/slide60.xml"/><Relationship Id="rId87" Type="http://schemas.openxmlformats.org/officeDocument/2006/relationships/slide" Target="slides/slide81.xml"/><Relationship Id="rId110" Type="http://schemas.openxmlformats.org/officeDocument/2006/relationships/slide" Target="slides/slide104.xml"/><Relationship Id="rId115" Type="http://schemas.openxmlformats.org/officeDocument/2006/relationships/slide" Target="slides/slide109.xml"/><Relationship Id="rId131" Type="http://schemas.openxmlformats.org/officeDocument/2006/relationships/tableStyles" Target="tableStyles.xml"/><Relationship Id="rId61" Type="http://schemas.openxmlformats.org/officeDocument/2006/relationships/slide" Target="slides/slide55.xml"/><Relationship Id="rId82" Type="http://schemas.openxmlformats.org/officeDocument/2006/relationships/slide" Target="slides/slide76.xml"/><Relationship Id="rId19" Type="http://schemas.openxmlformats.org/officeDocument/2006/relationships/slide" Target="slides/slide13.xml"/><Relationship Id="rId14" Type="http://schemas.openxmlformats.org/officeDocument/2006/relationships/slide" Target="slides/slide8.xml"/><Relationship Id="rId30" Type="http://schemas.openxmlformats.org/officeDocument/2006/relationships/slide" Target="slides/slide24.xml"/><Relationship Id="rId35" Type="http://schemas.openxmlformats.org/officeDocument/2006/relationships/slide" Target="slides/slide29.xml"/><Relationship Id="rId56" Type="http://schemas.openxmlformats.org/officeDocument/2006/relationships/slide" Target="slides/slide50.xml"/><Relationship Id="rId77" Type="http://schemas.openxmlformats.org/officeDocument/2006/relationships/slide" Target="slides/slide71.xml"/><Relationship Id="rId100" Type="http://schemas.openxmlformats.org/officeDocument/2006/relationships/slide" Target="slides/slide94.xml"/><Relationship Id="rId105" Type="http://schemas.openxmlformats.org/officeDocument/2006/relationships/slide" Target="slides/slide99.xml"/><Relationship Id="rId126" Type="http://schemas.openxmlformats.org/officeDocument/2006/relationships/notesMaster" Target="notesMasters/notesMaster1.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93" Type="http://schemas.openxmlformats.org/officeDocument/2006/relationships/slide" Target="slides/slide87.xml"/><Relationship Id="rId98" Type="http://schemas.openxmlformats.org/officeDocument/2006/relationships/slide" Target="slides/slide92.xml"/><Relationship Id="rId121" Type="http://schemas.openxmlformats.org/officeDocument/2006/relationships/slide" Target="slides/slide115.xml"/><Relationship Id="rId3" Type="http://schemas.openxmlformats.org/officeDocument/2006/relationships/slideMaster" Target="slideMasters/slideMaster3.xml"/><Relationship Id="rId25" Type="http://schemas.openxmlformats.org/officeDocument/2006/relationships/slide" Target="slides/slide19.xml"/><Relationship Id="rId46" Type="http://schemas.openxmlformats.org/officeDocument/2006/relationships/slide" Target="slides/slide40.xml"/><Relationship Id="rId67" Type="http://schemas.openxmlformats.org/officeDocument/2006/relationships/slide" Target="slides/slide61.xml"/><Relationship Id="rId116" Type="http://schemas.openxmlformats.org/officeDocument/2006/relationships/slide" Target="slides/slide110.xml"/><Relationship Id="rId20" Type="http://schemas.openxmlformats.org/officeDocument/2006/relationships/slide" Target="slides/slide14.xml"/><Relationship Id="rId41" Type="http://schemas.openxmlformats.org/officeDocument/2006/relationships/slide" Target="slides/slide35.xml"/><Relationship Id="rId62" Type="http://schemas.openxmlformats.org/officeDocument/2006/relationships/slide" Target="slides/slide56.xml"/><Relationship Id="rId83" Type="http://schemas.openxmlformats.org/officeDocument/2006/relationships/slide" Target="slides/slide77.xml"/><Relationship Id="rId88" Type="http://schemas.openxmlformats.org/officeDocument/2006/relationships/slide" Target="slides/slide82.xml"/><Relationship Id="rId111" Type="http://schemas.openxmlformats.org/officeDocument/2006/relationships/slide" Target="slides/slide105.xml"/><Relationship Id="rId15" Type="http://schemas.openxmlformats.org/officeDocument/2006/relationships/slide" Target="slides/slide9.xml"/><Relationship Id="rId36" Type="http://schemas.openxmlformats.org/officeDocument/2006/relationships/slide" Target="slides/slide30.xml"/><Relationship Id="rId57" Type="http://schemas.openxmlformats.org/officeDocument/2006/relationships/slide" Target="slides/slide51.xml"/><Relationship Id="rId106" Type="http://schemas.openxmlformats.org/officeDocument/2006/relationships/slide" Target="slides/slide100.xml"/><Relationship Id="rId127" Type="http://schemas.openxmlformats.org/officeDocument/2006/relationships/commentAuthors" Target="commentAuthors.xml"/><Relationship Id="rId10" Type="http://schemas.openxmlformats.org/officeDocument/2006/relationships/slide" Target="slides/slide4.xml"/><Relationship Id="rId31" Type="http://schemas.openxmlformats.org/officeDocument/2006/relationships/slide" Target="slides/slide25.xml"/><Relationship Id="rId52" Type="http://schemas.openxmlformats.org/officeDocument/2006/relationships/slide" Target="slides/slide46.xml"/><Relationship Id="rId73" Type="http://schemas.openxmlformats.org/officeDocument/2006/relationships/slide" Target="slides/slide67.xml"/><Relationship Id="rId78" Type="http://schemas.openxmlformats.org/officeDocument/2006/relationships/slide" Target="slides/slide72.xml"/><Relationship Id="rId94" Type="http://schemas.openxmlformats.org/officeDocument/2006/relationships/slide" Target="slides/slide88.xml"/><Relationship Id="rId99" Type="http://schemas.openxmlformats.org/officeDocument/2006/relationships/slide" Target="slides/slide93.xml"/><Relationship Id="rId101" Type="http://schemas.openxmlformats.org/officeDocument/2006/relationships/slide" Target="slides/slide95.xml"/><Relationship Id="rId122" Type="http://schemas.openxmlformats.org/officeDocument/2006/relationships/slide" Target="slides/slide116.xml"/><Relationship Id="rId4" Type="http://schemas.openxmlformats.org/officeDocument/2006/relationships/slideMaster" Target="slideMasters/slideMaster4.xml"/><Relationship Id="rId9" Type="http://schemas.openxmlformats.org/officeDocument/2006/relationships/slide" Target="slides/slide3.xml"/><Relationship Id="rId26" Type="http://schemas.openxmlformats.org/officeDocument/2006/relationships/slide" Target="slides/slide20.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Worksheet9.xlsx"/><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1" Type="http://schemas.openxmlformats.org/officeDocument/2006/relationships/package" Target="../embeddings/Microsoft_Excel_Worksheet10.xlsx"/></Relationships>
</file>

<file path=ppt/charts/_rels/chart12.xml.rels><?xml version="1.0" encoding="UTF-8" standalone="yes"?>
<Relationships xmlns="http://schemas.openxmlformats.org/package/2006/relationships"><Relationship Id="rId3" Type="http://schemas.openxmlformats.org/officeDocument/2006/relationships/package" Target="../embeddings/Microsoft_Excel_Worksheet11.xlsx"/><Relationship Id="rId2" Type="http://schemas.microsoft.com/office/2011/relationships/chartColorStyle" Target="colors11.xml"/><Relationship Id="rId1" Type="http://schemas.microsoft.com/office/2011/relationships/chartStyle" Target="style11.xml"/></Relationships>
</file>

<file path=ppt/charts/_rels/chart13.xml.rels><?xml version="1.0" encoding="UTF-8" standalone="yes"?>
<Relationships xmlns="http://schemas.openxmlformats.org/package/2006/relationships"><Relationship Id="rId1" Type="http://schemas.openxmlformats.org/officeDocument/2006/relationships/package" Target="../embeddings/Microsoft_Excel_Worksheet12.xlsx"/></Relationships>
</file>

<file path=ppt/charts/_rels/chart14.xml.rels><?xml version="1.0" encoding="UTF-8" standalone="yes"?>
<Relationships xmlns="http://schemas.openxmlformats.org/package/2006/relationships"><Relationship Id="rId1" Type="http://schemas.openxmlformats.org/officeDocument/2006/relationships/package" Target="../embeddings/Microsoft_Excel_Worksheet13.xlsx"/></Relationships>
</file>

<file path=ppt/charts/_rels/chart15.xml.rels><?xml version="1.0" encoding="UTF-8" standalone="yes"?>
<Relationships xmlns="http://schemas.openxmlformats.org/package/2006/relationships"><Relationship Id="rId1" Type="http://schemas.openxmlformats.org/officeDocument/2006/relationships/package" Target="../embeddings/Microsoft_Excel_Worksheet14.xlsx"/></Relationships>
</file>

<file path=ppt/charts/_rels/chart16.xml.rels><?xml version="1.0" encoding="UTF-8" standalone="yes"?>
<Relationships xmlns="http://schemas.openxmlformats.org/package/2006/relationships"><Relationship Id="rId3" Type="http://schemas.openxmlformats.org/officeDocument/2006/relationships/package" Target="../embeddings/Microsoft_Excel_Worksheet15.xlsx"/><Relationship Id="rId2" Type="http://schemas.microsoft.com/office/2011/relationships/chartColorStyle" Target="colors12.xml"/><Relationship Id="rId1" Type="http://schemas.microsoft.com/office/2011/relationships/chartStyle" Target="style12.xml"/></Relationships>
</file>

<file path=ppt/charts/_rels/chart17.xml.rels><?xml version="1.0" encoding="UTF-8" standalone="yes"?>
<Relationships xmlns="http://schemas.openxmlformats.org/package/2006/relationships"><Relationship Id="rId3" Type="http://schemas.openxmlformats.org/officeDocument/2006/relationships/package" Target="../embeddings/Microsoft_Excel_Worksheet16.xlsx"/><Relationship Id="rId2" Type="http://schemas.microsoft.com/office/2011/relationships/chartColorStyle" Target="colors13.xml"/><Relationship Id="rId1" Type="http://schemas.microsoft.com/office/2011/relationships/chartStyle" Target="style13.xml"/></Relationships>
</file>

<file path=ppt/charts/_rels/chart18.xml.rels><?xml version="1.0" encoding="UTF-8" standalone="yes"?>
<Relationships xmlns="http://schemas.openxmlformats.org/package/2006/relationships"><Relationship Id="rId3" Type="http://schemas.openxmlformats.org/officeDocument/2006/relationships/package" Target="../embeddings/Microsoft_Excel_Worksheet17.xlsx"/><Relationship Id="rId2" Type="http://schemas.microsoft.com/office/2011/relationships/chartColorStyle" Target="colors14.xml"/><Relationship Id="rId1" Type="http://schemas.microsoft.com/office/2011/relationships/chartStyle" Target="style14.xml"/></Relationships>
</file>

<file path=ppt/charts/_rels/chart19.xml.rels><?xml version="1.0" encoding="UTF-8" standalone="yes"?>
<Relationships xmlns="http://schemas.openxmlformats.org/package/2006/relationships"><Relationship Id="rId3" Type="http://schemas.openxmlformats.org/officeDocument/2006/relationships/package" Target="../embeddings/Microsoft_Excel_Worksheet18.xlsx"/><Relationship Id="rId2" Type="http://schemas.microsoft.com/office/2011/relationships/chartColorStyle" Target="colors15.xml"/><Relationship Id="rId1" Type="http://schemas.microsoft.com/office/2011/relationships/chartStyle" Target="style15.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20.xml.rels><?xml version="1.0" encoding="UTF-8" standalone="yes"?>
<Relationships xmlns="http://schemas.openxmlformats.org/package/2006/relationships"><Relationship Id="rId3" Type="http://schemas.openxmlformats.org/officeDocument/2006/relationships/package" Target="../embeddings/Microsoft_Excel_Worksheet19.xlsx"/><Relationship Id="rId2" Type="http://schemas.microsoft.com/office/2011/relationships/chartColorStyle" Target="colors16.xml"/><Relationship Id="rId1" Type="http://schemas.microsoft.com/office/2011/relationships/chartStyle" Target="style16.xml"/></Relationships>
</file>

<file path=ppt/charts/_rels/chart21.xml.rels><?xml version="1.0" encoding="UTF-8" standalone="yes"?>
<Relationships xmlns="http://schemas.openxmlformats.org/package/2006/relationships"><Relationship Id="rId3" Type="http://schemas.openxmlformats.org/officeDocument/2006/relationships/package" Target="../embeddings/Microsoft_Excel_Worksheet20.xlsx"/><Relationship Id="rId2" Type="http://schemas.microsoft.com/office/2011/relationships/chartColorStyle" Target="colors17.xml"/><Relationship Id="rId1" Type="http://schemas.microsoft.com/office/2011/relationships/chartStyle" Target="style17.xml"/></Relationships>
</file>

<file path=ppt/charts/_rels/chart22.xml.rels><?xml version="1.0" encoding="UTF-8" standalone="yes"?>
<Relationships xmlns="http://schemas.openxmlformats.org/package/2006/relationships"><Relationship Id="rId3" Type="http://schemas.openxmlformats.org/officeDocument/2006/relationships/package" Target="../embeddings/Microsoft_Excel_Worksheet21.xlsx"/><Relationship Id="rId2" Type="http://schemas.microsoft.com/office/2011/relationships/chartColorStyle" Target="colors18.xml"/><Relationship Id="rId1" Type="http://schemas.microsoft.com/office/2011/relationships/chartStyle" Target="style18.xml"/></Relationships>
</file>

<file path=ppt/charts/_rels/chart23.xml.rels><?xml version="1.0" encoding="UTF-8" standalone="yes"?>
<Relationships xmlns="http://schemas.openxmlformats.org/package/2006/relationships"><Relationship Id="rId3" Type="http://schemas.openxmlformats.org/officeDocument/2006/relationships/package" Target="../embeddings/Microsoft_Excel_Worksheet22.xlsx"/><Relationship Id="rId2" Type="http://schemas.microsoft.com/office/2011/relationships/chartColorStyle" Target="colors19.xml"/><Relationship Id="rId1" Type="http://schemas.microsoft.com/office/2011/relationships/chartStyle" Target="style19.xml"/></Relationships>
</file>

<file path=ppt/charts/_rels/chart24.xml.rels><?xml version="1.0" encoding="UTF-8" standalone="yes"?>
<Relationships xmlns="http://schemas.openxmlformats.org/package/2006/relationships"><Relationship Id="rId3" Type="http://schemas.openxmlformats.org/officeDocument/2006/relationships/package" Target="../embeddings/Microsoft_Excel_Worksheet23.xlsx"/><Relationship Id="rId2" Type="http://schemas.microsoft.com/office/2011/relationships/chartColorStyle" Target="colors20.xml"/><Relationship Id="rId1" Type="http://schemas.microsoft.com/office/2011/relationships/chartStyle" Target="style20.xml"/></Relationships>
</file>

<file path=ppt/charts/_rels/chart25.xml.rels><?xml version="1.0" encoding="UTF-8" standalone="yes"?>
<Relationships xmlns="http://schemas.openxmlformats.org/package/2006/relationships"><Relationship Id="rId3" Type="http://schemas.openxmlformats.org/officeDocument/2006/relationships/package" Target="../embeddings/Microsoft_Excel_Worksheet24.xlsx"/><Relationship Id="rId2" Type="http://schemas.microsoft.com/office/2011/relationships/chartColorStyle" Target="colors21.xml"/><Relationship Id="rId1" Type="http://schemas.microsoft.com/office/2011/relationships/chartStyle" Target="style21.xml"/></Relationships>
</file>

<file path=ppt/charts/_rels/chart26.xml.rels><?xml version="1.0" encoding="UTF-8" standalone="yes"?>
<Relationships xmlns="http://schemas.openxmlformats.org/package/2006/relationships"><Relationship Id="rId3" Type="http://schemas.openxmlformats.org/officeDocument/2006/relationships/package" Target="../embeddings/Microsoft_Excel_Worksheet25.xlsx"/><Relationship Id="rId2" Type="http://schemas.microsoft.com/office/2011/relationships/chartColorStyle" Target="colors22.xml"/><Relationship Id="rId1" Type="http://schemas.microsoft.com/office/2011/relationships/chartStyle" Target="style22.xml"/></Relationships>
</file>

<file path=ppt/charts/_rels/chart27.xml.rels><?xml version="1.0" encoding="UTF-8" standalone="yes"?>
<Relationships xmlns="http://schemas.openxmlformats.org/package/2006/relationships"><Relationship Id="rId3" Type="http://schemas.openxmlformats.org/officeDocument/2006/relationships/package" Target="../embeddings/Microsoft_Excel_Worksheet26.xlsx"/><Relationship Id="rId2" Type="http://schemas.microsoft.com/office/2011/relationships/chartColorStyle" Target="colors23.xml"/><Relationship Id="rId1" Type="http://schemas.microsoft.com/office/2011/relationships/chartStyle" Target="style23.xml"/></Relationships>
</file>

<file path=ppt/charts/_rels/chart28.xml.rels><?xml version="1.0" encoding="UTF-8" standalone="yes"?>
<Relationships xmlns="http://schemas.openxmlformats.org/package/2006/relationships"><Relationship Id="rId3" Type="http://schemas.openxmlformats.org/officeDocument/2006/relationships/package" Target="../embeddings/Microsoft_Excel_Worksheet27.xlsx"/><Relationship Id="rId2" Type="http://schemas.microsoft.com/office/2011/relationships/chartColorStyle" Target="colors24.xml"/><Relationship Id="rId1" Type="http://schemas.microsoft.com/office/2011/relationships/chartStyle" Target="style24.xml"/></Relationships>
</file>

<file path=ppt/charts/_rels/chart29.xml.rels><?xml version="1.0" encoding="UTF-8" standalone="yes"?>
<Relationships xmlns="http://schemas.openxmlformats.org/package/2006/relationships"><Relationship Id="rId3" Type="http://schemas.openxmlformats.org/officeDocument/2006/relationships/package" Target="../embeddings/Microsoft_Excel_Worksheet28.xlsx"/><Relationship Id="rId2" Type="http://schemas.microsoft.com/office/2011/relationships/chartColorStyle" Target="colors25.xml"/><Relationship Id="rId1" Type="http://schemas.microsoft.com/office/2011/relationships/chartStyle" Target="style25.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30.xml.rels><?xml version="1.0" encoding="UTF-8" standalone="yes"?>
<Relationships xmlns="http://schemas.openxmlformats.org/package/2006/relationships"><Relationship Id="rId3" Type="http://schemas.openxmlformats.org/officeDocument/2006/relationships/package" Target="../embeddings/Microsoft_Excel_Worksheet29.xlsx"/><Relationship Id="rId2" Type="http://schemas.microsoft.com/office/2011/relationships/chartColorStyle" Target="colors26.xml"/><Relationship Id="rId1" Type="http://schemas.microsoft.com/office/2011/relationships/chartStyle" Target="style26.xml"/></Relationships>
</file>

<file path=ppt/charts/_rels/chart31.xml.rels><?xml version="1.0" encoding="UTF-8" standalone="yes"?>
<Relationships xmlns="http://schemas.openxmlformats.org/package/2006/relationships"><Relationship Id="rId3" Type="http://schemas.openxmlformats.org/officeDocument/2006/relationships/package" Target="../embeddings/Microsoft_Excel_Worksheet30.xlsx"/><Relationship Id="rId2" Type="http://schemas.microsoft.com/office/2011/relationships/chartColorStyle" Target="colors27.xml"/><Relationship Id="rId1" Type="http://schemas.microsoft.com/office/2011/relationships/chartStyle" Target="style27.xml"/></Relationships>
</file>

<file path=ppt/charts/_rels/chart32.xml.rels><?xml version="1.0" encoding="UTF-8" standalone="yes"?>
<Relationships xmlns="http://schemas.openxmlformats.org/package/2006/relationships"><Relationship Id="rId3" Type="http://schemas.openxmlformats.org/officeDocument/2006/relationships/package" Target="../embeddings/Microsoft_Excel_Worksheet31.xlsx"/><Relationship Id="rId2" Type="http://schemas.microsoft.com/office/2011/relationships/chartColorStyle" Target="colors28.xml"/><Relationship Id="rId1" Type="http://schemas.microsoft.com/office/2011/relationships/chartStyle" Target="style28.xml"/></Relationships>
</file>

<file path=ppt/charts/_rels/chart33.xml.rels><?xml version="1.0" encoding="UTF-8" standalone="yes"?>
<Relationships xmlns="http://schemas.openxmlformats.org/package/2006/relationships"><Relationship Id="rId3" Type="http://schemas.openxmlformats.org/officeDocument/2006/relationships/package" Target="../embeddings/Microsoft_Excel_Worksheet32.xlsx"/><Relationship Id="rId2" Type="http://schemas.microsoft.com/office/2011/relationships/chartColorStyle" Target="colors29.xml"/><Relationship Id="rId1" Type="http://schemas.microsoft.com/office/2011/relationships/chartStyle" Target="style29.xml"/></Relationships>
</file>

<file path=ppt/charts/_rels/chart34.xml.rels><?xml version="1.0" encoding="UTF-8" standalone="yes"?>
<Relationships xmlns="http://schemas.openxmlformats.org/package/2006/relationships"><Relationship Id="rId3" Type="http://schemas.openxmlformats.org/officeDocument/2006/relationships/package" Target="../embeddings/Microsoft_Excel_Worksheet33.xlsx"/><Relationship Id="rId2" Type="http://schemas.microsoft.com/office/2011/relationships/chartColorStyle" Target="colors30.xml"/><Relationship Id="rId1" Type="http://schemas.microsoft.com/office/2011/relationships/chartStyle" Target="style30.xml"/></Relationships>
</file>

<file path=ppt/charts/_rels/chart35.xml.rels><?xml version="1.0" encoding="UTF-8" standalone="yes"?>
<Relationships xmlns="http://schemas.openxmlformats.org/package/2006/relationships"><Relationship Id="rId3" Type="http://schemas.openxmlformats.org/officeDocument/2006/relationships/package" Target="../embeddings/Microsoft_Excel_Worksheet34.xlsx"/><Relationship Id="rId2" Type="http://schemas.microsoft.com/office/2011/relationships/chartColorStyle" Target="colors31.xml"/><Relationship Id="rId1" Type="http://schemas.microsoft.com/office/2011/relationships/chartStyle" Target="style31.xml"/></Relationships>
</file>

<file path=ppt/charts/_rels/chart36.xml.rels><?xml version="1.0" encoding="UTF-8" standalone="yes"?>
<Relationships xmlns="http://schemas.openxmlformats.org/package/2006/relationships"><Relationship Id="rId3" Type="http://schemas.openxmlformats.org/officeDocument/2006/relationships/package" Target="../embeddings/Microsoft_Excel_Worksheet35.xlsx"/><Relationship Id="rId2" Type="http://schemas.microsoft.com/office/2011/relationships/chartColorStyle" Target="colors32.xml"/><Relationship Id="rId1" Type="http://schemas.microsoft.com/office/2011/relationships/chartStyle" Target="style32.xml"/></Relationships>
</file>

<file path=ppt/charts/_rels/chart37.xml.rels><?xml version="1.0" encoding="UTF-8" standalone="yes"?>
<Relationships xmlns="http://schemas.openxmlformats.org/package/2006/relationships"><Relationship Id="rId3" Type="http://schemas.openxmlformats.org/officeDocument/2006/relationships/package" Target="../embeddings/Microsoft_Excel_Worksheet36.xlsx"/><Relationship Id="rId2" Type="http://schemas.microsoft.com/office/2011/relationships/chartColorStyle" Target="colors33.xml"/><Relationship Id="rId1" Type="http://schemas.microsoft.com/office/2011/relationships/chartStyle" Target="style33.xml"/></Relationships>
</file>

<file path=ppt/charts/_rels/chart38.xml.rels><?xml version="1.0" encoding="UTF-8" standalone="yes"?>
<Relationships xmlns="http://schemas.openxmlformats.org/package/2006/relationships"><Relationship Id="rId3" Type="http://schemas.openxmlformats.org/officeDocument/2006/relationships/package" Target="../embeddings/Microsoft_Excel_Worksheet37.xlsx"/><Relationship Id="rId2" Type="http://schemas.microsoft.com/office/2011/relationships/chartColorStyle" Target="colors34.xml"/><Relationship Id="rId1" Type="http://schemas.microsoft.com/office/2011/relationships/chartStyle" Target="style34.xml"/></Relationships>
</file>

<file path=ppt/charts/_rels/chart39.xml.rels><?xml version="1.0" encoding="UTF-8" standalone="yes"?>
<Relationships xmlns="http://schemas.openxmlformats.org/package/2006/relationships"><Relationship Id="rId3" Type="http://schemas.openxmlformats.org/officeDocument/2006/relationships/package" Target="../embeddings/Microsoft_Excel_Worksheet38.xlsx"/><Relationship Id="rId2" Type="http://schemas.microsoft.com/office/2011/relationships/chartColorStyle" Target="colors35.xml"/><Relationship Id="rId1" Type="http://schemas.microsoft.com/office/2011/relationships/chartStyle" Target="style35.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40.xml.rels><?xml version="1.0" encoding="UTF-8" standalone="yes"?>
<Relationships xmlns="http://schemas.openxmlformats.org/package/2006/relationships"><Relationship Id="rId3" Type="http://schemas.openxmlformats.org/officeDocument/2006/relationships/package" Target="../embeddings/Microsoft_Excel_Worksheet39.xlsx"/><Relationship Id="rId2" Type="http://schemas.microsoft.com/office/2011/relationships/chartColorStyle" Target="colors36.xml"/><Relationship Id="rId1" Type="http://schemas.microsoft.com/office/2011/relationships/chartStyle" Target="style36.xml"/></Relationships>
</file>

<file path=ppt/charts/_rels/chart41.xml.rels><?xml version="1.0" encoding="UTF-8" standalone="yes"?>
<Relationships xmlns="http://schemas.openxmlformats.org/package/2006/relationships"><Relationship Id="rId3" Type="http://schemas.openxmlformats.org/officeDocument/2006/relationships/package" Target="../embeddings/Microsoft_Excel_Worksheet40.xlsx"/><Relationship Id="rId2" Type="http://schemas.microsoft.com/office/2011/relationships/chartColorStyle" Target="colors37.xml"/><Relationship Id="rId1" Type="http://schemas.microsoft.com/office/2011/relationships/chartStyle" Target="style37.xml"/></Relationships>
</file>

<file path=ppt/charts/_rels/chart42.xml.rels><?xml version="1.0" encoding="UTF-8" standalone="yes"?>
<Relationships xmlns="http://schemas.openxmlformats.org/package/2006/relationships"><Relationship Id="rId3" Type="http://schemas.openxmlformats.org/officeDocument/2006/relationships/package" Target="../embeddings/Microsoft_Excel_Worksheet41.xlsx"/><Relationship Id="rId2" Type="http://schemas.microsoft.com/office/2011/relationships/chartColorStyle" Target="colors38.xml"/><Relationship Id="rId1" Type="http://schemas.microsoft.com/office/2011/relationships/chartStyle" Target="style38.xml"/></Relationships>
</file>

<file path=ppt/charts/_rels/chart43.xml.rels><?xml version="1.0" encoding="UTF-8" standalone="yes"?>
<Relationships xmlns="http://schemas.openxmlformats.org/package/2006/relationships"><Relationship Id="rId3" Type="http://schemas.openxmlformats.org/officeDocument/2006/relationships/package" Target="../embeddings/Microsoft_Excel_Worksheet42.xlsx"/><Relationship Id="rId2" Type="http://schemas.microsoft.com/office/2011/relationships/chartColorStyle" Target="colors39.xml"/><Relationship Id="rId1" Type="http://schemas.microsoft.com/office/2011/relationships/chartStyle" Target="style39.xml"/></Relationships>
</file>

<file path=ppt/charts/_rels/chart44.xml.rels><?xml version="1.0" encoding="UTF-8" standalone="yes"?>
<Relationships xmlns="http://schemas.openxmlformats.org/package/2006/relationships"><Relationship Id="rId3" Type="http://schemas.openxmlformats.org/officeDocument/2006/relationships/package" Target="../embeddings/Microsoft_Excel_Worksheet43.xlsx"/><Relationship Id="rId2" Type="http://schemas.microsoft.com/office/2011/relationships/chartColorStyle" Target="colors40.xml"/><Relationship Id="rId1" Type="http://schemas.microsoft.com/office/2011/relationships/chartStyle" Target="style40.xml"/></Relationships>
</file>

<file path=ppt/charts/_rels/chart45.xml.rels><?xml version="1.0" encoding="UTF-8" standalone="yes"?>
<Relationships xmlns="http://schemas.openxmlformats.org/package/2006/relationships"><Relationship Id="rId3" Type="http://schemas.openxmlformats.org/officeDocument/2006/relationships/package" Target="../embeddings/Microsoft_Excel_Worksheet44.xlsx"/><Relationship Id="rId2" Type="http://schemas.microsoft.com/office/2011/relationships/chartColorStyle" Target="colors41.xml"/><Relationship Id="rId1" Type="http://schemas.microsoft.com/office/2011/relationships/chartStyle" Target="style41.xml"/></Relationships>
</file>

<file path=ppt/charts/_rels/chart46.xml.rels><?xml version="1.0" encoding="UTF-8" standalone="yes"?>
<Relationships xmlns="http://schemas.openxmlformats.org/package/2006/relationships"><Relationship Id="rId3" Type="http://schemas.openxmlformats.org/officeDocument/2006/relationships/package" Target="../embeddings/Microsoft_Excel_Worksheet45.xlsx"/><Relationship Id="rId2" Type="http://schemas.microsoft.com/office/2011/relationships/chartColorStyle" Target="colors42.xml"/><Relationship Id="rId1" Type="http://schemas.microsoft.com/office/2011/relationships/chartStyle" Target="style42.xml"/></Relationships>
</file>

<file path=ppt/charts/_rels/chart47.xml.rels><?xml version="1.0" encoding="UTF-8" standalone="yes"?>
<Relationships xmlns="http://schemas.openxmlformats.org/package/2006/relationships"><Relationship Id="rId3" Type="http://schemas.openxmlformats.org/officeDocument/2006/relationships/package" Target="../embeddings/Microsoft_Excel_Worksheet46.xlsx"/><Relationship Id="rId2" Type="http://schemas.microsoft.com/office/2011/relationships/chartColorStyle" Target="colors43.xml"/><Relationship Id="rId1" Type="http://schemas.microsoft.com/office/2011/relationships/chartStyle" Target="style43.xml"/></Relationships>
</file>

<file path=ppt/charts/_rels/chart48.xml.rels><?xml version="1.0" encoding="UTF-8" standalone="yes"?>
<Relationships xmlns="http://schemas.openxmlformats.org/package/2006/relationships"><Relationship Id="rId3" Type="http://schemas.openxmlformats.org/officeDocument/2006/relationships/package" Target="../embeddings/Microsoft_Excel_Worksheet47.xlsx"/><Relationship Id="rId2" Type="http://schemas.microsoft.com/office/2011/relationships/chartColorStyle" Target="colors44.xml"/><Relationship Id="rId1" Type="http://schemas.microsoft.com/office/2011/relationships/chartStyle" Target="style44.xml"/></Relationships>
</file>

<file path=ppt/charts/_rels/chart49.xml.rels><?xml version="1.0" encoding="UTF-8" standalone="yes"?>
<Relationships xmlns="http://schemas.openxmlformats.org/package/2006/relationships"><Relationship Id="rId3" Type="http://schemas.openxmlformats.org/officeDocument/2006/relationships/package" Target="../embeddings/Microsoft_Excel_Worksheet48.xlsx"/><Relationship Id="rId2" Type="http://schemas.microsoft.com/office/2011/relationships/chartColorStyle" Target="colors45.xml"/><Relationship Id="rId1" Type="http://schemas.microsoft.com/office/2011/relationships/chartStyle" Target="style45.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50.xml.rels><?xml version="1.0" encoding="UTF-8" standalone="yes"?>
<Relationships xmlns="http://schemas.openxmlformats.org/package/2006/relationships"><Relationship Id="rId3" Type="http://schemas.openxmlformats.org/officeDocument/2006/relationships/package" Target="../embeddings/Microsoft_Excel_Worksheet49.xlsx"/><Relationship Id="rId2" Type="http://schemas.microsoft.com/office/2011/relationships/chartColorStyle" Target="colors46.xml"/><Relationship Id="rId1" Type="http://schemas.microsoft.com/office/2011/relationships/chartStyle" Target="style46.xml"/></Relationships>
</file>

<file path=ppt/charts/_rels/chart51.xml.rels><?xml version="1.0" encoding="UTF-8" standalone="yes"?>
<Relationships xmlns="http://schemas.openxmlformats.org/package/2006/relationships"><Relationship Id="rId3" Type="http://schemas.openxmlformats.org/officeDocument/2006/relationships/package" Target="../embeddings/Microsoft_Excel_Worksheet50.xlsx"/><Relationship Id="rId2" Type="http://schemas.microsoft.com/office/2011/relationships/chartColorStyle" Target="colors47.xml"/><Relationship Id="rId1" Type="http://schemas.microsoft.com/office/2011/relationships/chartStyle" Target="style47.xml"/></Relationships>
</file>

<file path=ppt/charts/_rels/chart52.xml.rels><?xml version="1.0" encoding="UTF-8" standalone="yes"?>
<Relationships xmlns="http://schemas.openxmlformats.org/package/2006/relationships"><Relationship Id="rId3" Type="http://schemas.openxmlformats.org/officeDocument/2006/relationships/package" Target="../embeddings/Microsoft_Excel_Worksheet51.xlsx"/><Relationship Id="rId2" Type="http://schemas.microsoft.com/office/2011/relationships/chartColorStyle" Target="colors48.xml"/><Relationship Id="rId1" Type="http://schemas.microsoft.com/office/2011/relationships/chartStyle" Target="style48.xml"/></Relationships>
</file>

<file path=ppt/charts/_rels/chart53.xml.rels><?xml version="1.0" encoding="UTF-8" standalone="yes"?>
<Relationships xmlns="http://schemas.openxmlformats.org/package/2006/relationships"><Relationship Id="rId3" Type="http://schemas.openxmlformats.org/officeDocument/2006/relationships/package" Target="../embeddings/Microsoft_Excel_Worksheet52.xlsx"/><Relationship Id="rId2" Type="http://schemas.microsoft.com/office/2011/relationships/chartColorStyle" Target="colors49.xml"/><Relationship Id="rId1" Type="http://schemas.microsoft.com/office/2011/relationships/chartStyle" Target="style49.xml"/></Relationships>
</file>

<file path=ppt/charts/_rels/chart54.xml.rels><?xml version="1.0" encoding="UTF-8" standalone="yes"?>
<Relationships xmlns="http://schemas.openxmlformats.org/package/2006/relationships"><Relationship Id="rId3" Type="http://schemas.openxmlformats.org/officeDocument/2006/relationships/package" Target="../embeddings/Microsoft_Excel_Worksheet53.xlsx"/><Relationship Id="rId2" Type="http://schemas.microsoft.com/office/2011/relationships/chartColorStyle" Target="colors50.xml"/><Relationship Id="rId1" Type="http://schemas.microsoft.com/office/2011/relationships/chartStyle" Target="style50.xml"/></Relationships>
</file>

<file path=ppt/charts/_rels/chart55.xml.rels><?xml version="1.0" encoding="UTF-8" standalone="yes"?>
<Relationships xmlns="http://schemas.openxmlformats.org/package/2006/relationships"><Relationship Id="rId3" Type="http://schemas.openxmlformats.org/officeDocument/2006/relationships/package" Target="../embeddings/Microsoft_Excel_Worksheet54.xlsx"/><Relationship Id="rId2" Type="http://schemas.microsoft.com/office/2011/relationships/chartColorStyle" Target="colors51.xml"/><Relationship Id="rId1" Type="http://schemas.microsoft.com/office/2011/relationships/chartStyle" Target="style51.xml"/></Relationships>
</file>

<file path=ppt/charts/_rels/chart56.xml.rels><?xml version="1.0" encoding="UTF-8" standalone="yes"?>
<Relationships xmlns="http://schemas.openxmlformats.org/package/2006/relationships"><Relationship Id="rId3" Type="http://schemas.openxmlformats.org/officeDocument/2006/relationships/package" Target="../embeddings/Microsoft_Excel_Worksheet55.xlsx"/><Relationship Id="rId2" Type="http://schemas.microsoft.com/office/2011/relationships/chartColorStyle" Target="colors52.xml"/><Relationship Id="rId1" Type="http://schemas.microsoft.com/office/2011/relationships/chartStyle" Target="style52.xml"/></Relationships>
</file>

<file path=ppt/charts/_rels/chart57.xml.rels><?xml version="1.0" encoding="UTF-8" standalone="yes"?>
<Relationships xmlns="http://schemas.openxmlformats.org/package/2006/relationships"><Relationship Id="rId3" Type="http://schemas.openxmlformats.org/officeDocument/2006/relationships/package" Target="../embeddings/Microsoft_Excel_Worksheet56.xlsx"/><Relationship Id="rId2" Type="http://schemas.microsoft.com/office/2011/relationships/chartColorStyle" Target="colors53.xml"/><Relationship Id="rId1" Type="http://schemas.microsoft.com/office/2011/relationships/chartStyle" Target="style53.xml"/></Relationships>
</file>

<file path=ppt/charts/_rels/chart58.xml.rels><?xml version="1.0" encoding="UTF-8" standalone="yes"?>
<Relationships xmlns="http://schemas.openxmlformats.org/package/2006/relationships"><Relationship Id="rId3" Type="http://schemas.openxmlformats.org/officeDocument/2006/relationships/package" Target="../embeddings/Microsoft_Excel_Worksheet57.xlsx"/><Relationship Id="rId2" Type="http://schemas.microsoft.com/office/2011/relationships/chartColorStyle" Target="colors54.xml"/><Relationship Id="rId1" Type="http://schemas.microsoft.com/office/2011/relationships/chartStyle" Target="style54.xml"/></Relationships>
</file>

<file path=ppt/charts/_rels/chart59.xml.rels><?xml version="1.0" encoding="UTF-8" standalone="yes"?>
<Relationships xmlns="http://schemas.openxmlformats.org/package/2006/relationships"><Relationship Id="rId3" Type="http://schemas.openxmlformats.org/officeDocument/2006/relationships/package" Target="../embeddings/Microsoft_Excel_Worksheet58.xlsx"/><Relationship Id="rId2" Type="http://schemas.microsoft.com/office/2011/relationships/chartColorStyle" Target="colors55.xml"/><Relationship Id="rId1" Type="http://schemas.microsoft.com/office/2011/relationships/chartStyle" Target="style5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60.xml.rels><?xml version="1.0" encoding="UTF-8" standalone="yes"?>
<Relationships xmlns="http://schemas.openxmlformats.org/package/2006/relationships"><Relationship Id="rId3" Type="http://schemas.openxmlformats.org/officeDocument/2006/relationships/package" Target="../embeddings/Microsoft_Excel_Worksheet59.xlsx"/><Relationship Id="rId2" Type="http://schemas.microsoft.com/office/2011/relationships/chartColorStyle" Target="colors56.xml"/><Relationship Id="rId1" Type="http://schemas.microsoft.com/office/2011/relationships/chartStyle" Target="style56.xml"/></Relationships>
</file>

<file path=ppt/charts/_rels/chart61.xml.rels><?xml version="1.0" encoding="UTF-8" standalone="yes"?>
<Relationships xmlns="http://schemas.openxmlformats.org/package/2006/relationships"><Relationship Id="rId3" Type="http://schemas.openxmlformats.org/officeDocument/2006/relationships/package" Target="../embeddings/Microsoft_Excel_Worksheet60.xlsx"/><Relationship Id="rId2" Type="http://schemas.microsoft.com/office/2011/relationships/chartColorStyle" Target="colors57.xml"/><Relationship Id="rId1" Type="http://schemas.microsoft.com/office/2011/relationships/chartStyle" Target="style57.xml"/></Relationships>
</file>

<file path=ppt/charts/_rels/chart62.xml.rels><?xml version="1.0" encoding="UTF-8" standalone="yes"?>
<Relationships xmlns="http://schemas.openxmlformats.org/package/2006/relationships"><Relationship Id="rId3" Type="http://schemas.openxmlformats.org/officeDocument/2006/relationships/package" Target="../embeddings/Microsoft_Excel_Worksheet61.xlsx"/><Relationship Id="rId2" Type="http://schemas.microsoft.com/office/2011/relationships/chartColorStyle" Target="colors58.xml"/><Relationship Id="rId1" Type="http://schemas.microsoft.com/office/2011/relationships/chartStyle" Target="style58.xml"/></Relationships>
</file>

<file path=ppt/charts/_rels/chart63.xml.rels><?xml version="1.0" encoding="UTF-8" standalone="yes"?>
<Relationships xmlns="http://schemas.openxmlformats.org/package/2006/relationships"><Relationship Id="rId3" Type="http://schemas.openxmlformats.org/officeDocument/2006/relationships/package" Target="../embeddings/Microsoft_Excel_Worksheet62.xlsx"/><Relationship Id="rId2" Type="http://schemas.microsoft.com/office/2011/relationships/chartColorStyle" Target="colors59.xml"/><Relationship Id="rId1" Type="http://schemas.microsoft.com/office/2011/relationships/chartStyle" Target="style59.xml"/></Relationships>
</file>

<file path=ppt/charts/_rels/chart64.xml.rels><?xml version="1.0" encoding="UTF-8" standalone="yes"?>
<Relationships xmlns="http://schemas.openxmlformats.org/package/2006/relationships"><Relationship Id="rId3" Type="http://schemas.openxmlformats.org/officeDocument/2006/relationships/package" Target="../embeddings/Microsoft_Excel_Worksheet63.xlsx"/><Relationship Id="rId2" Type="http://schemas.microsoft.com/office/2011/relationships/chartColorStyle" Target="colors60.xml"/><Relationship Id="rId1" Type="http://schemas.microsoft.com/office/2011/relationships/chartStyle" Target="style60.xml"/></Relationships>
</file>

<file path=ppt/charts/_rels/chart65.xml.rels><?xml version="1.0" encoding="UTF-8" standalone="yes"?>
<Relationships xmlns="http://schemas.openxmlformats.org/package/2006/relationships"><Relationship Id="rId3" Type="http://schemas.openxmlformats.org/officeDocument/2006/relationships/package" Target="../embeddings/Microsoft_Excel_Worksheet64.xlsx"/><Relationship Id="rId2" Type="http://schemas.microsoft.com/office/2011/relationships/chartColorStyle" Target="colors61.xml"/><Relationship Id="rId1" Type="http://schemas.microsoft.com/office/2011/relationships/chartStyle" Target="style61.xml"/></Relationships>
</file>

<file path=ppt/charts/_rels/chart66.xml.rels><?xml version="1.0" encoding="UTF-8" standalone="yes"?>
<Relationships xmlns="http://schemas.openxmlformats.org/package/2006/relationships"><Relationship Id="rId3" Type="http://schemas.openxmlformats.org/officeDocument/2006/relationships/package" Target="../embeddings/Microsoft_Excel_Worksheet65.xlsx"/><Relationship Id="rId2" Type="http://schemas.microsoft.com/office/2011/relationships/chartColorStyle" Target="colors62.xml"/><Relationship Id="rId1" Type="http://schemas.microsoft.com/office/2011/relationships/chartStyle" Target="style62.xml"/></Relationships>
</file>

<file path=ppt/charts/_rels/chart67.xml.rels><?xml version="1.0" encoding="UTF-8" standalone="yes"?>
<Relationships xmlns="http://schemas.openxmlformats.org/package/2006/relationships"><Relationship Id="rId3" Type="http://schemas.openxmlformats.org/officeDocument/2006/relationships/package" Target="../embeddings/Microsoft_Excel_Worksheet66.xlsx"/><Relationship Id="rId2" Type="http://schemas.microsoft.com/office/2011/relationships/chartColorStyle" Target="colors63.xml"/><Relationship Id="rId1" Type="http://schemas.microsoft.com/office/2011/relationships/chartStyle" Target="style63.xml"/></Relationships>
</file>

<file path=ppt/charts/_rels/chart68.xml.rels><?xml version="1.0" encoding="UTF-8" standalone="yes"?>
<Relationships xmlns="http://schemas.openxmlformats.org/package/2006/relationships"><Relationship Id="rId3" Type="http://schemas.openxmlformats.org/officeDocument/2006/relationships/package" Target="../embeddings/Microsoft_Excel_Worksheet67.xlsx"/><Relationship Id="rId2" Type="http://schemas.microsoft.com/office/2011/relationships/chartColorStyle" Target="colors64.xml"/><Relationship Id="rId1" Type="http://schemas.microsoft.com/office/2011/relationships/chartStyle" Target="style64.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8"/>
    </mc:Choice>
    <mc:Fallback>
      <c:style val="8"/>
    </mc:Fallback>
  </mc:AlternateContent>
  <c:chart>
    <c:autoTitleDeleted val="1"/>
    <c:plotArea>
      <c:layout>
        <c:manualLayout>
          <c:layoutTarget val="inner"/>
          <c:xMode val="edge"/>
          <c:yMode val="edge"/>
          <c:x val="0.24956699043128117"/>
          <c:y val="0.1350738042354423"/>
          <c:w val="0.45723535635361678"/>
          <c:h val="0.75851023638933646"/>
        </c:manualLayout>
      </c:layout>
      <c:pieChart>
        <c:varyColors val="1"/>
        <c:ser>
          <c:idx val="0"/>
          <c:order val="0"/>
          <c:tx>
            <c:strRef>
              <c:f>Sheet1!$B$1</c:f>
              <c:strCache>
                <c:ptCount val="1"/>
                <c:pt idx="0">
                  <c:v>Sales</c:v>
                </c:pt>
              </c:strCache>
            </c:strRef>
          </c:tx>
          <c:spPr>
            <a:ln w="3175">
              <a:noFill/>
            </a:ln>
          </c:spPr>
          <c:dPt>
            <c:idx val="0"/>
            <c:bubble3D val="0"/>
            <c:spPr>
              <a:solidFill>
                <a:schemeClr val="tx2">
                  <a:lumMod val="75000"/>
                </a:schemeClr>
              </a:solidFill>
              <a:ln w="3175">
                <a:noFill/>
              </a:ln>
              <a:effectLst/>
            </c:spPr>
            <c:extLst>
              <c:ext xmlns:c16="http://schemas.microsoft.com/office/drawing/2014/chart" uri="{C3380CC4-5D6E-409C-BE32-E72D297353CC}">
                <c16:uniqueId val="{00000001-0316-477F-93E3-0CCF1A04A703}"/>
              </c:ext>
            </c:extLst>
          </c:dPt>
          <c:dPt>
            <c:idx val="1"/>
            <c:bubble3D val="0"/>
            <c:spPr>
              <a:solidFill>
                <a:schemeClr val="accent1"/>
              </a:solidFill>
              <a:ln w="3175">
                <a:noFill/>
              </a:ln>
              <a:effectLst/>
            </c:spPr>
            <c:extLst>
              <c:ext xmlns:c16="http://schemas.microsoft.com/office/drawing/2014/chart" uri="{C3380CC4-5D6E-409C-BE32-E72D297353CC}">
                <c16:uniqueId val="{00000003-0316-477F-93E3-0CCF1A04A703}"/>
              </c:ext>
            </c:extLst>
          </c:dPt>
          <c:dPt>
            <c:idx val="2"/>
            <c:bubble3D val="0"/>
            <c:explosion val="2"/>
            <c:spPr>
              <a:solidFill>
                <a:schemeClr val="accent2"/>
              </a:solidFill>
              <a:ln w="3175">
                <a:noFill/>
              </a:ln>
              <a:effectLst/>
            </c:spPr>
            <c:extLst>
              <c:ext xmlns:c16="http://schemas.microsoft.com/office/drawing/2014/chart" uri="{C3380CC4-5D6E-409C-BE32-E72D297353CC}">
                <c16:uniqueId val="{00000005-0316-477F-93E3-0CCF1A04A703}"/>
              </c:ext>
            </c:extLst>
          </c:dPt>
          <c:dPt>
            <c:idx val="3"/>
            <c:bubble3D val="0"/>
            <c:spPr>
              <a:solidFill>
                <a:schemeClr val="accent6">
                  <a:lumMod val="50000"/>
                </a:schemeClr>
              </a:solidFill>
              <a:ln w="3175">
                <a:noFill/>
              </a:ln>
              <a:effectLst/>
            </c:spPr>
            <c:extLst>
              <c:ext xmlns:c16="http://schemas.microsoft.com/office/drawing/2014/chart" uri="{C3380CC4-5D6E-409C-BE32-E72D297353CC}">
                <c16:uniqueId val="{00000007-0316-477F-93E3-0CCF1A04A703}"/>
              </c:ext>
            </c:extLst>
          </c:dPt>
          <c:dLbls>
            <c:dLbl>
              <c:idx val="0"/>
              <c:layout>
                <c:manualLayout>
                  <c:x val="-3.3591306171643757E-3"/>
                  <c:y val="-0.27803908671295779"/>
                </c:manualLayout>
              </c:layout>
              <c:dLblPos val="bestFit"/>
              <c:showLegendKey val="0"/>
              <c:showVal val="1"/>
              <c:showCatName val="1"/>
              <c:showSerName val="0"/>
              <c:showPercent val="0"/>
              <c:showBubbleSize val="0"/>
              <c:extLst>
                <c:ext xmlns:c15="http://schemas.microsoft.com/office/drawing/2012/chart" uri="{CE6537A1-D6FC-4f65-9D91-7224C49458BB}">
                  <c15:layout>
                    <c:manualLayout>
                      <c:w val="0.34684027510166693"/>
                      <c:h val="0.28754252059921576"/>
                    </c:manualLayout>
                  </c15:layout>
                </c:ext>
                <c:ext xmlns:c16="http://schemas.microsoft.com/office/drawing/2014/chart" uri="{C3380CC4-5D6E-409C-BE32-E72D297353CC}">
                  <c16:uniqueId val="{00000001-0316-477F-93E3-0CCF1A04A703}"/>
                </c:ext>
              </c:extLst>
            </c:dLbl>
            <c:dLbl>
              <c:idx val="1"/>
              <c:layout>
                <c:manualLayout>
                  <c:x val="-5.4255895537861996E-2"/>
                  <c:y val="-9.829755823252741E-17"/>
                </c:manualLayout>
              </c:layout>
              <c:dLblPos val="bestFit"/>
              <c:showLegendKey val="0"/>
              <c:showVal val="1"/>
              <c:showCatName val="1"/>
              <c:showSerName val="0"/>
              <c:showPercent val="0"/>
              <c:showBubbleSize val="0"/>
              <c:extLst>
                <c:ext xmlns:c15="http://schemas.microsoft.com/office/drawing/2012/chart" uri="{CE6537A1-D6FC-4f65-9D91-7224C49458BB}">
                  <c15:layout>
                    <c:manualLayout>
                      <c:w val="0.42010976964424046"/>
                      <c:h val="0.16083214312402397"/>
                    </c:manualLayout>
                  </c15:layout>
                </c:ext>
                <c:ext xmlns:c16="http://schemas.microsoft.com/office/drawing/2014/chart" uri="{C3380CC4-5D6E-409C-BE32-E72D297353CC}">
                  <c16:uniqueId val="{00000003-0316-477F-93E3-0CCF1A04A703}"/>
                </c:ext>
              </c:extLst>
            </c:dLbl>
            <c:dLbl>
              <c:idx val="2"/>
              <c:layout>
                <c:manualLayout>
                  <c:x val="-6.7995117285728615E-2"/>
                  <c:y val="3.4972470425835376E-3"/>
                </c:manualLayout>
              </c:layout>
              <c:dLblPos val="bestFit"/>
              <c:showLegendKey val="0"/>
              <c:showVal val="1"/>
              <c:showCatName val="1"/>
              <c:showSerName val="0"/>
              <c:showPercent val="0"/>
              <c:showBubbleSize val="0"/>
              <c:extLst>
                <c:ext xmlns:c15="http://schemas.microsoft.com/office/drawing/2012/chart" uri="{CE6537A1-D6FC-4f65-9D91-7224C49458BB}">
                  <c15:layout>
                    <c:manualLayout>
                      <c:w val="0.20803863853183735"/>
                      <c:h val="0.25031885506860291"/>
                    </c:manualLayout>
                  </c15:layout>
                </c:ext>
                <c:ext xmlns:c16="http://schemas.microsoft.com/office/drawing/2014/chart" uri="{C3380CC4-5D6E-409C-BE32-E72D297353CC}">
                  <c16:uniqueId val="{00000005-0316-477F-93E3-0CCF1A04A703}"/>
                </c:ext>
              </c:extLst>
            </c:dLbl>
            <c:dLbl>
              <c:idx val="3"/>
              <c:layout>
                <c:manualLayout>
                  <c:x val="8.4665891696682032E-3"/>
                  <c:y val="3.6259076129808249E-2"/>
                </c:manualLayout>
              </c:layout>
              <c:dLblPos val="bestFit"/>
              <c:showLegendKey val="0"/>
              <c:showVal val="1"/>
              <c:showCatName val="1"/>
              <c:showSerName val="0"/>
              <c:showPercent val="0"/>
              <c:showBubbleSize val="0"/>
              <c:extLst>
                <c:ext xmlns:c15="http://schemas.microsoft.com/office/drawing/2012/chart" uri="{CE6537A1-D6FC-4f65-9D91-7224C49458BB}">
                  <c15:layout>
                    <c:manualLayout>
                      <c:w val="0.24857625219240467"/>
                      <c:h val="0.25045383623066825"/>
                    </c:manualLayout>
                  </c15:layout>
                </c:ext>
                <c:ext xmlns:c16="http://schemas.microsoft.com/office/drawing/2014/chart" uri="{C3380CC4-5D6E-409C-BE32-E72D297353CC}">
                  <c16:uniqueId val="{00000007-0316-477F-93E3-0CCF1A04A703}"/>
                </c:ext>
              </c:extLst>
            </c:dLbl>
            <c:numFmt formatCode="0.00%" sourceLinked="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dLblPos val="bestFit"/>
            <c:showLegendKey val="0"/>
            <c:showVal val="1"/>
            <c:showCatName val="1"/>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Sheet1!$A$2:$A$5</c:f>
              <c:strCache>
                <c:ptCount val="4"/>
                <c:pt idx="0">
                  <c:v>Paints &amp; Coatings</c:v>
                </c:pt>
                <c:pt idx="1">
                  <c:v>Electrical &amp; Electronics</c:v>
                </c:pt>
                <c:pt idx="2">
                  <c:v>Adhesives</c:v>
                </c:pt>
                <c:pt idx="3">
                  <c:v>Others</c:v>
                </c:pt>
              </c:strCache>
            </c:strRef>
          </c:cat>
          <c:val>
            <c:numRef>
              <c:f>Sheet1!$B$2:$B$5</c:f>
              <c:numCache>
                <c:formatCode>0.00%</c:formatCode>
                <c:ptCount val="4"/>
                <c:pt idx="0">
                  <c:v>0.49331471101465674</c:v>
                </c:pt>
                <c:pt idx="1">
                  <c:v>0.25061085695448726</c:v>
                </c:pt>
                <c:pt idx="2">
                  <c:v>7.9394699115923312E-2</c:v>
                </c:pt>
                <c:pt idx="3">
                  <c:v>0.1766797329149328</c:v>
                </c:pt>
              </c:numCache>
            </c:numRef>
          </c:val>
          <c:extLst>
            <c:ext xmlns:c16="http://schemas.microsoft.com/office/drawing/2014/chart" uri="{C3380CC4-5D6E-409C-BE32-E72D297353CC}">
              <c16:uniqueId val="{0000000A-0316-477F-93E3-0CCF1A04A703}"/>
            </c:ext>
          </c:extLst>
        </c:ser>
        <c:dLbls>
          <c:dLblPos val="bestFit"/>
          <c:showLegendKey val="0"/>
          <c:showVal val="1"/>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rgbClr val="7030A0"/>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7591335016772411"/>
          <c:y val="0"/>
          <c:w val="0.77698085195005662"/>
          <c:h val="0.61104840207679889"/>
        </c:manualLayout>
      </c:layout>
      <c:barChart>
        <c:barDir val="col"/>
        <c:grouping val="stacked"/>
        <c:varyColors val="0"/>
        <c:ser>
          <c:idx val="3"/>
          <c:order val="0"/>
          <c:tx>
            <c:strRef>
              <c:f>Sheet1!$E$1</c:f>
              <c:strCache>
                <c:ptCount val="1"/>
                <c:pt idx="0">
                  <c:v>Others</c:v>
                </c:pt>
              </c:strCache>
            </c:strRef>
          </c:tx>
          <c:spPr>
            <a:solidFill>
              <a:schemeClr val="accent4"/>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Sheet1!$E$2:$E$17</c:f>
              <c:numCache>
                <c:formatCode>0.00%</c:formatCode>
                <c:ptCount val="16"/>
                <c:pt idx="0">
                  <c:v>0.17457203300557361</c:v>
                </c:pt>
                <c:pt idx="1">
                  <c:v>0.17345464650728906</c:v>
                </c:pt>
                <c:pt idx="2">
                  <c:v>0.17671387912057035</c:v>
                </c:pt>
                <c:pt idx="3">
                  <c:v>0.17493255132257868</c:v>
                </c:pt>
                <c:pt idx="4">
                  <c:v>0.17502668086001577</c:v>
                </c:pt>
                <c:pt idx="5">
                  <c:v>0.1766797329149328</c:v>
                </c:pt>
                <c:pt idx="6">
                  <c:v>0.17679794473263846</c:v>
                </c:pt>
                <c:pt idx="7">
                  <c:v>0.17649300390332762</c:v>
                </c:pt>
                <c:pt idx="8">
                  <c:v>0.17659602498480007</c:v>
                </c:pt>
                <c:pt idx="9">
                  <c:v>0.17595177369800416</c:v>
                </c:pt>
                <c:pt idx="10">
                  <c:v>0.17537958245548146</c:v>
                </c:pt>
                <c:pt idx="11">
                  <c:v>0.17482403124580093</c:v>
                </c:pt>
                <c:pt idx="12">
                  <c:v>0.17263253854768587</c:v>
                </c:pt>
                <c:pt idx="13">
                  <c:v>0.1722486160946223</c:v>
                </c:pt>
                <c:pt idx="14">
                  <c:v>0.17188884585080449</c:v>
                </c:pt>
                <c:pt idx="15">
                  <c:v>0.17155890443496188</c:v>
                </c:pt>
              </c:numCache>
            </c:numRef>
          </c:val>
          <c:extLst>
            <c:ext xmlns:c16="http://schemas.microsoft.com/office/drawing/2014/chart" uri="{C3380CC4-5D6E-409C-BE32-E72D297353CC}">
              <c16:uniqueId val="{00000000-4014-490E-8B6B-2316558DAE43}"/>
            </c:ext>
          </c:extLst>
        </c:ser>
        <c:ser>
          <c:idx val="2"/>
          <c:order val="1"/>
          <c:tx>
            <c:strRef>
              <c:f>Sheet1!$D$1</c:f>
              <c:strCache>
                <c:ptCount val="1"/>
                <c:pt idx="0">
                  <c:v>Adhesives</c:v>
                </c:pt>
              </c:strCache>
            </c:strRef>
          </c:tx>
          <c:spPr>
            <a:solidFill>
              <a:schemeClr val="accent3"/>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Sheet1!$D$2:$D$17</c:f>
              <c:numCache>
                <c:formatCode>0.00%</c:formatCode>
                <c:ptCount val="16"/>
                <c:pt idx="0">
                  <c:v>8.2001321151061637E-2</c:v>
                </c:pt>
                <c:pt idx="1">
                  <c:v>8.2017739996112199E-2</c:v>
                </c:pt>
                <c:pt idx="2">
                  <c:v>8.1457387471905146E-2</c:v>
                </c:pt>
                <c:pt idx="3">
                  <c:v>8.0813939410900051E-2</c:v>
                </c:pt>
                <c:pt idx="4">
                  <c:v>8.1090786793584502E-2</c:v>
                </c:pt>
                <c:pt idx="5">
                  <c:v>7.9394699115923312E-2</c:v>
                </c:pt>
                <c:pt idx="6">
                  <c:v>7.8614145497414203E-2</c:v>
                </c:pt>
                <c:pt idx="7">
                  <c:v>7.8769573232272821E-2</c:v>
                </c:pt>
                <c:pt idx="8">
                  <c:v>7.8887641174988185E-2</c:v>
                </c:pt>
                <c:pt idx="9">
                  <c:v>7.8998455291124314E-2</c:v>
                </c:pt>
                <c:pt idx="10">
                  <c:v>7.9103005075514973E-2</c:v>
                </c:pt>
                <c:pt idx="11">
                  <c:v>7.9208350119869084E-2</c:v>
                </c:pt>
                <c:pt idx="12">
                  <c:v>7.9332872952504185E-2</c:v>
                </c:pt>
                <c:pt idx="13">
                  <c:v>7.9472600178898581E-2</c:v>
                </c:pt>
                <c:pt idx="14">
                  <c:v>7.9599633696520941E-2</c:v>
                </c:pt>
                <c:pt idx="15">
                  <c:v>7.9722092347306289E-2</c:v>
                </c:pt>
              </c:numCache>
            </c:numRef>
          </c:val>
          <c:extLst>
            <c:ext xmlns:c16="http://schemas.microsoft.com/office/drawing/2014/chart" uri="{C3380CC4-5D6E-409C-BE32-E72D297353CC}">
              <c16:uniqueId val="{00000001-4014-490E-8B6B-2316558DAE43}"/>
            </c:ext>
          </c:extLst>
        </c:ser>
        <c:ser>
          <c:idx val="1"/>
          <c:order val="2"/>
          <c:tx>
            <c:strRef>
              <c:f>Sheet1!$C$1</c:f>
              <c:strCache>
                <c:ptCount val="1"/>
                <c:pt idx="0">
                  <c:v>Electrical &amp; Electronics</c:v>
                </c:pt>
              </c:strCache>
            </c:strRef>
          </c:tx>
          <c:spPr>
            <a:solidFill>
              <a:schemeClr val="accent2"/>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Sheet1!$C$2:$C$17</c:f>
              <c:numCache>
                <c:formatCode>0.00%</c:formatCode>
                <c:ptCount val="16"/>
                <c:pt idx="0">
                  <c:v>0.25000065622138995</c:v>
                </c:pt>
                <c:pt idx="1">
                  <c:v>0.25210895560999486</c:v>
                </c:pt>
                <c:pt idx="2">
                  <c:v>0.25078376872547226</c:v>
                </c:pt>
                <c:pt idx="3">
                  <c:v>0.25171845954834871</c:v>
                </c:pt>
                <c:pt idx="4">
                  <c:v>0.25187981387290986</c:v>
                </c:pt>
                <c:pt idx="5">
                  <c:v>0.25061085695448726</c:v>
                </c:pt>
                <c:pt idx="6">
                  <c:v>0.25154356735710148</c:v>
                </c:pt>
                <c:pt idx="7">
                  <c:v>0.25171056720232093</c:v>
                </c:pt>
                <c:pt idx="8">
                  <c:v>0.25208195733974686</c:v>
                </c:pt>
                <c:pt idx="9">
                  <c:v>0.25237862879118073</c:v>
                </c:pt>
                <c:pt idx="10">
                  <c:v>0.25260124182699362</c:v>
                </c:pt>
                <c:pt idx="11">
                  <c:v>0.25280079391939925</c:v>
                </c:pt>
                <c:pt idx="12">
                  <c:v>0.25294643148981311</c:v>
                </c:pt>
                <c:pt idx="13">
                  <c:v>0.25311884348787062</c:v>
                </c:pt>
                <c:pt idx="14">
                  <c:v>0.25328426598358184</c:v>
                </c:pt>
                <c:pt idx="15">
                  <c:v>0.25344101639535827</c:v>
                </c:pt>
              </c:numCache>
            </c:numRef>
          </c:val>
          <c:extLst>
            <c:ext xmlns:c16="http://schemas.microsoft.com/office/drawing/2014/chart" uri="{C3380CC4-5D6E-409C-BE32-E72D297353CC}">
              <c16:uniqueId val="{00000002-4014-490E-8B6B-2316558DAE43}"/>
            </c:ext>
          </c:extLst>
        </c:ser>
        <c:ser>
          <c:idx val="0"/>
          <c:order val="3"/>
          <c:tx>
            <c:strRef>
              <c:f>Sheet1!$B$1</c:f>
              <c:strCache>
                <c:ptCount val="1"/>
                <c:pt idx="0">
                  <c:v>Paints &amp; Coatings</c:v>
                </c:pt>
              </c:strCache>
            </c:strRef>
          </c:tx>
          <c:spPr>
            <a:solidFill>
              <a:schemeClr val="accent1"/>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Sheet1!$B$2:$B$17</c:f>
              <c:numCache>
                <c:formatCode>0.00%</c:formatCode>
                <c:ptCount val="16"/>
                <c:pt idx="0">
                  <c:v>0.49342598962197476</c:v>
                </c:pt>
                <c:pt idx="1">
                  <c:v>0.49241865788660388</c:v>
                </c:pt>
                <c:pt idx="2">
                  <c:v>0.49104496468205222</c:v>
                </c:pt>
                <c:pt idx="3">
                  <c:v>0.49253504971817252</c:v>
                </c:pt>
                <c:pt idx="4">
                  <c:v>0.49200271847348975</c:v>
                </c:pt>
                <c:pt idx="5">
                  <c:v>0.49331471101465674</c:v>
                </c:pt>
                <c:pt idx="6">
                  <c:v>0.493044342412846</c:v>
                </c:pt>
                <c:pt idx="7">
                  <c:v>0.49302685566207866</c:v>
                </c:pt>
                <c:pt idx="8">
                  <c:v>0.49243437650046484</c:v>
                </c:pt>
                <c:pt idx="9">
                  <c:v>0.49267114221969088</c:v>
                </c:pt>
                <c:pt idx="10">
                  <c:v>0.49291617064200999</c:v>
                </c:pt>
                <c:pt idx="11">
                  <c:v>0.49316682471493056</c:v>
                </c:pt>
                <c:pt idx="12">
                  <c:v>0.49508815700999687</c:v>
                </c:pt>
                <c:pt idx="13">
                  <c:v>0.4951599402386086</c:v>
                </c:pt>
                <c:pt idx="14">
                  <c:v>0.49522725446909255</c:v>
                </c:pt>
                <c:pt idx="15">
                  <c:v>0.49527798682237351</c:v>
                </c:pt>
              </c:numCache>
            </c:numRef>
          </c:val>
          <c:extLst>
            <c:ext xmlns:c16="http://schemas.microsoft.com/office/drawing/2014/chart" uri="{C3380CC4-5D6E-409C-BE32-E72D297353CC}">
              <c16:uniqueId val="{00000003-4014-490E-8B6B-2316558DAE43}"/>
            </c:ext>
          </c:extLst>
        </c:ser>
        <c:dLbls>
          <c:showLegendKey val="0"/>
          <c:showVal val="0"/>
          <c:showCatName val="0"/>
          <c:showSerName val="0"/>
          <c:showPercent val="0"/>
          <c:showBubbleSize val="0"/>
        </c:dLbls>
        <c:gapWidth val="150"/>
        <c:overlap val="100"/>
        <c:axId val="1594474496"/>
        <c:axId val="1703745200"/>
      </c:barChart>
      <c:catAx>
        <c:axId val="1594474496"/>
        <c:scaling>
          <c:orientation val="minMax"/>
        </c:scaling>
        <c:delete val="0"/>
        <c:axPos val="b"/>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197" b="0" i="0" u="none" strike="noStrike" kern="1200" cap="none" spc="0" normalizeH="0" baseline="0">
                <a:solidFill>
                  <a:schemeClr val="dk1">
                    <a:lumMod val="65000"/>
                    <a:lumOff val="35000"/>
                  </a:schemeClr>
                </a:solidFill>
                <a:latin typeface="+mn-lt"/>
                <a:ea typeface="+mn-ea"/>
                <a:cs typeface="+mn-cs"/>
              </a:defRPr>
            </a:pPr>
            <a:endParaRPr lang="en-US"/>
          </a:p>
        </c:txPr>
        <c:crossAx val="1703745200"/>
        <c:crosses val="autoZero"/>
        <c:auto val="0"/>
        <c:lblAlgn val="ctr"/>
        <c:lblOffset val="100"/>
        <c:noMultiLvlLbl val="0"/>
      </c:catAx>
      <c:valAx>
        <c:axId val="1703745200"/>
        <c:scaling>
          <c:orientation val="minMax"/>
        </c:scaling>
        <c:delete val="1"/>
        <c:axPos val="l"/>
        <c:numFmt formatCode="0.00%" sourceLinked="1"/>
        <c:majorTickMark val="none"/>
        <c:minorTickMark val="none"/>
        <c:tickLblPos val="nextTo"/>
        <c:crossAx val="1594474496"/>
        <c:crosses val="autoZero"/>
        <c:crossBetween val="between"/>
      </c:valAx>
      <c:dTable>
        <c:showHorzBorder val="1"/>
        <c:showVertBorder val="1"/>
        <c:showOutline val="1"/>
        <c:showKeys val="1"/>
        <c:spPr>
          <a:noFill/>
          <a:ln w="9525" cap="flat" cmpd="sng" algn="ctr">
            <a:solidFill>
              <a:schemeClr val="dk1">
                <a:lumMod val="15000"/>
                <a:lumOff val="85000"/>
              </a:schemeClr>
            </a:solidFill>
            <a:round/>
          </a:ln>
          <a:effectLst/>
        </c:spPr>
        <c:txPr>
          <a:bodyPr rot="0" spcFirstLastPara="1" vertOverflow="ellipsis" vert="horz" wrap="square" anchor="ctr" anchorCtr="1"/>
          <a:lstStyle/>
          <a:p>
            <a:pPr rtl="0">
              <a:defRPr sz="1064" b="0" i="0" u="none" strike="noStrike" kern="1200" baseline="0">
                <a:solidFill>
                  <a:schemeClr val="tx1"/>
                </a:solidFill>
                <a:latin typeface="+mn-lt"/>
                <a:ea typeface="+mn-ea"/>
                <a:cs typeface="+mn-cs"/>
              </a:defRPr>
            </a:pPr>
            <a:endParaRPr lang="en-US"/>
          </a:p>
        </c:txPr>
      </c:dTable>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en-US"/>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6"/>
    </mc:Choice>
    <mc:Fallback>
      <c:style val="6"/>
    </mc:Fallback>
  </mc:AlternateContent>
  <c:chart>
    <c:title>
      <c:tx>
        <c:rich>
          <a:bodyPr rot="0" vert="horz"/>
          <a:lstStyle/>
          <a:p>
            <a:pPr>
              <a:defRPr/>
            </a:pPr>
            <a:r>
              <a:rPr lang="en-IN" dirty="0"/>
              <a:t>Asia-Pacific</a:t>
            </a:r>
          </a:p>
        </c:rich>
      </c:tx>
      <c:layout>
        <c:manualLayout>
          <c:xMode val="edge"/>
          <c:yMode val="edge"/>
          <c:x val="0.37472792152757994"/>
          <c:y val="1.8354509446579619E-2"/>
        </c:manualLayout>
      </c:layout>
      <c:overlay val="1"/>
      <c:spPr>
        <a:noFill/>
        <a:ln>
          <a:noFill/>
        </a:ln>
        <a:effectLst/>
      </c:spPr>
    </c:title>
    <c:autoTitleDeleted val="0"/>
    <c:plotArea>
      <c:layout>
        <c:manualLayout>
          <c:layoutTarget val="inner"/>
          <c:xMode val="edge"/>
          <c:yMode val="edge"/>
          <c:x val="2.1971912055094016E-2"/>
          <c:y val="6.6383991887184843E-2"/>
          <c:w val="0.51676836055847475"/>
          <c:h val="0.93361587710929583"/>
        </c:manualLayout>
      </c:layout>
      <c:barChart>
        <c:barDir val="bar"/>
        <c:grouping val="clustered"/>
        <c:varyColors val="0"/>
        <c:ser>
          <c:idx val="0"/>
          <c:order val="0"/>
          <c:tx>
            <c:strRef>
              <c:f>Sheet1!$B$1</c:f>
              <c:strCache>
                <c:ptCount val="1"/>
                <c:pt idx="0">
                  <c:v>Column3</c:v>
                </c:pt>
              </c:strCache>
            </c:strRef>
          </c:tx>
          <c:spPr>
            <a:solidFill>
              <a:srgbClr val="333F50"/>
            </a:solidFill>
            <a:ln>
              <a:noFill/>
            </a:ln>
            <a:effectLst/>
            <a:scene3d>
              <a:camera prst="orthographicFront"/>
              <a:lightRig rig="threePt" dir="t"/>
            </a:scene3d>
          </c:spPr>
          <c:invertIfNegative val="0"/>
          <c:dLbls>
            <c:dLbl>
              <c:idx val="0"/>
              <c:layout>
                <c:manualLayout>
                  <c:x val="0.10633046855049955"/>
                  <c:y val="-0.4270263541578731"/>
                </c:manualLayout>
              </c:layout>
              <c:tx>
                <c:rich>
                  <a:bodyPr rot="0" vert="horz"/>
                  <a:lstStyle/>
                  <a:p>
                    <a:pPr>
                      <a:defRPr/>
                    </a:pPr>
                    <a:r>
                      <a:rPr lang="en-US" dirty="0"/>
                      <a:t>50.49%</a:t>
                    </a:r>
                  </a:p>
                </c:rich>
              </c:tx>
              <c:spPr>
                <a:noFill/>
                <a:ln>
                  <a:noFill/>
                </a:ln>
                <a:effectLst/>
              </c:spPr>
              <c:dLblPos val="outEnd"/>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15:showDataLabelsRange val="0"/>
                </c:ext>
                <c:ext xmlns:c16="http://schemas.microsoft.com/office/drawing/2014/chart" uri="{C3380CC4-5D6E-409C-BE32-E72D297353CC}">
                  <c16:uniqueId val="{00000000-F49E-4590-BC90-DFDC903C5B3F}"/>
                </c:ext>
              </c:extLst>
            </c:dLbl>
            <c:dLbl>
              <c:idx val="1"/>
              <c:layout>
                <c:manualLayout>
                  <c:x val="4.833203115931709E-3"/>
                  <c:y val="0.46336902259684098"/>
                </c:manualLayout>
              </c:layout>
              <c:tx>
                <c:rich>
                  <a:bodyPr rot="0" vert="horz"/>
                  <a:lstStyle/>
                  <a:p>
                    <a:pPr>
                      <a:defRPr/>
                    </a:pPr>
                    <a:r>
                      <a:rPr lang="en-US" dirty="0"/>
                      <a:t>45.01%</a:t>
                    </a:r>
                  </a:p>
                  <a:p>
                    <a:pPr>
                      <a:defRPr/>
                    </a:pPr>
                    <a:endParaRPr lang="en-US" dirty="0"/>
                  </a:p>
                </c:rich>
              </c:tx>
              <c:spPr>
                <a:noFill/>
                <a:ln>
                  <a:noFill/>
                </a:ln>
                <a:effectLst/>
              </c:spPr>
              <c:dLblPos val="outEnd"/>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15:showDataLabelsRange val="0"/>
                </c:ext>
                <c:ext xmlns:c16="http://schemas.microsoft.com/office/drawing/2014/chart" uri="{C3380CC4-5D6E-409C-BE32-E72D297353CC}">
                  <c16:uniqueId val="{00000001-F49E-4590-BC90-DFDC903C5B3F}"/>
                </c:ext>
              </c:extLst>
            </c:dLbl>
            <c:spPr>
              <a:noFill/>
              <a:ln>
                <a:noFill/>
              </a:ln>
              <a:effectLst/>
            </c:spPr>
            <c:txPr>
              <a:bodyPr rot="0" vert="horz"/>
              <a:lstStyle/>
              <a:p>
                <a:pPr>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Sheet1!$A$2:$A$3</c:f>
              <c:strCache>
                <c:ptCount val="2"/>
                <c:pt idx="0">
                  <c:v>2021E</c:v>
                </c:pt>
                <c:pt idx="1">
                  <c:v>2030F</c:v>
                </c:pt>
              </c:strCache>
            </c:strRef>
          </c:cat>
          <c:val>
            <c:numRef>
              <c:f>Sheet1!$B$2:$B$3</c:f>
              <c:numCache>
                <c:formatCode>0.00%</c:formatCode>
                <c:ptCount val="2"/>
                <c:pt idx="0">
                  <c:v>0.65275754830638943</c:v>
                </c:pt>
                <c:pt idx="1">
                  <c:v>0.70216088440087687</c:v>
                </c:pt>
              </c:numCache>
            </c:numRef>
          </c:val>
          <c:extLst>
            <c:ext xmlns:c16="http://schemas.microsoft.com/office/drawing/2014/chart" uri="{C3380CC4-5D6E-409C-BE32-E72D297353CC}">
              <c16:uniqueId val="{00000002-F49E-4590-BC90-DFDC903C5B3F}"/>
            </c:ext>
          </c:extLst>
        </c:ser>
        <c:dLbls>
          <c:showLegendKey val="0"/>
          <c:showVal val="0"/>
          <c:showCatName val="0"/>
          <c:showSerName val="0"/>
          <c:showPercent val="0"/>
          <c:showBubbleSize val="0"/>
        </c:dLbls>
        <c:gapWidth val="180"/>
        <c:axId val="782264704"/>
        <c:axId val="782251648"/>
      </c:barChart>
      <c:catAx>
        <c:axId val="782264704"/>
        <c:scaling>
          <c:orientation val="minMax"/>
        </c:scaling>
        <c:delete val="0"/>
        <c:axPos val="l"/>
        <c:numFmt formatCode="General" sourceLinked="1"/>
        <c:majorTickMark val="out"/>
        <c:minorTickMark val="none"/>
        <c:tickLblPos val="nextTo"/>
        <c:spPr>
          <a:noFill/>
          <a:ln w="12700" cap="flat" cmpd="sng" algn="ctr">
            <a:solidFill>
              <a:schemeClr val="tx1">
                <a:lumMod val="15000"/>
                <a:lumOff val="85000"/>
              </a:schemeClr>
            </a:solidFill>
            <a:round/>
          </a:ln>
          <a:effectLst/>
        </c:spPr>
        <c:txPr>
          <a:bodyPr rot="-60000000" vert="horz"/>
          <a:lstStyle/>
          <a:p>
            <a:pPr>
              <a:defRPr b="1"/>
            </a:pPr>
            <a:endParaRPr lang="en-US"/>
          </a:p>
        </c:txPr>
        <c:crossAx val="782251648"/>
        <c:crosses val="autoZero"/>
        <c:auto val="1"/>
        <c:lblAlgn val="ctr"/>
        <c:lblOffset val="100"/>
        <c:noMultiLvlLbl val="0"/>
      </c:catAx>
      <c:valAx>
        <c:axId val="782251648"/>
        <c:scaling>
          <c:orientation val="minMax"/>
          <c:min val="0"/>
        </c:scaling>
        <c:delete val="1"/>
        <c:axPos val="b"/>
        <c:numFmt formatCode="0.00%" sourceLinked="1"/>
        <c:majorTickMark val="out"/>
        <c:minorTickMark val="none"/>
        <c:tickLblPos val="nextTo"/>
        <c:crossAx val="782264704"/>
        <c:crosses val="autoZero"/>
        <c:crossBetween val="between"/>
      </c:valAx>
      <c:spPr>
        <a:noFill/>
        <a:ln>
          <a:noFill/>
        </a:ln>
        <a:effectLst/>
      </c:spPr>
    </c:plotArea>
    <c:plotVisOnly val="1"/>
    <c:dispBlanksAs val="gap"/>
    <c:showDLblsOverMax val="0"/>
  </c:chart>
  <c:spPr>
    <a:noFill/>
    <a:ln>
      <a:noFill/>
    </a:ln>
    <a:effectLst/>
  </c:spPr>
  <c:txPr>
    <a:bodyPr/>
    <a:lstStyle/>
    <a:p>
      <a:pPr>
        <a:defRPr sz="1000">
          <a:latin typeface="Veradana"/>
        </a:defRPr>
      </a:pPr>
      <a:endParaRPr lang="en-US"/>
    </a:p>
  </c:txPr>
  <c:externalData r:id="rId1">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6"/>
    </mc:Choice>
    <mc:Fallback>
      <c:style val="6"/>
    </mc:Fallback>
  </mc:AlternateContent>
  <c:chart>
    <c:title>
      <c:tx>
        <c:rich>
          <a:bodyPr rot="0" spcFirstLastPara="1" vertOverflow="ellipsis" vert="horz" wrap="square" anchor="ctr" anchorCtr="1"/>
          <a:lstStyle/>
          <a:p>
            <a:pPr>
              <a:defRPr lang="en-US" sz="1200" b="0" i="0" u="none" strike="noStrike" kern="1200" baseline="0">
                <a:solidFill>
                  <a:schemeClr val="tx1"/>
                </a:solidFill>
                <a:latin typeface="Veradana"/>
                <a:ea typeface="+mn-ea"/>
                <a:cs typeface="+mn-cs"/>
              </a:defRPr>
            </a:pPr>
            <a:r>
              <a:rPr lang="en-IN" b="1" dirty="0"/>
              <a:t>Middle</a:t>
            </a:r>
            <a:r>
              <a:rPr lang="en-IN" b="1" baseline="0" dirty="0"/>
              <a:t> East &amp; Africa</a:t>
            </a:r>
            <a:endParaRPr lang="en-IN" b="1" dirty="0"/>
          </a:p>
        </c:rich>
      </c:tx>
      <c:layout>
        <c:manualLayout>
          <c:xMode val="edge"/>
          <c:yMode val="edge"/>
          <c:x val="0.29333683067553634"/>
          <c:y val="1.835478653628287E-2"/>
        </c:manualLayout>
      </c:layout>
      <c:overlay val="1"/>
      <c:spPr>
        <a:noFill/>
        <a:ln>
          <a:noFill/>
        </a:ln>
        <a:effectLst/>
      </c:spPr>
      <c:txPr>
        <a:bodyPr rot="0" spcFirstLastPara="1" vertOverflow="ellipsis" vert="horz" wrap="square" anchor="ctr" anchorCtr="1"/>
        <a:lstStyle/>
        <a:p>
          <a:pPr>
            <a:defRPr lang="en-US" sz="1200" b="0" i="0" u="none" strike="noStrike" kern="1200" baseline="0">
              <a:solidFill>
                <a:schemeClr val="tx1"/>
              </a:solidFill>
              <a:latin typeface="Veradana"/>
              <a:ea typeface="+mn-ea"/>
              <a:cs typeface="+mn-cs"/>
            </a:defRPr>
          </a:pPr>
          <a:endParaRPr lang="en-US"/>
        </a:p>
      </c:txPr>
    </c:title>
    <c:autoTitleDeleted val="0"/>
    <c:plotArea>
      <c:layout>
        <c:manualLayout>
          <c:layoutTarget val="inner"/>
          <c:xMode val="edge"/>
          <c:yMode val="edge"/>
          <c:x val="0.18221982324272318"/>
          <c:y val="5.6806492773908243E-2"/>
          <c:w val="0.58999966488818045"/>
          <c:h val="0.91437973287221985"/>
        </c:manualLayout>
      </c:layout>
      <c:barChart>
        <c:barDir val="bar"/>
        <c:grouping val="clustered"/>
        <c:varyColors val="0"/>
        <c:ser>
          <c:idx val="0"/>
          <c:order val="0"/>
          <c:tx>
            <c:strRef>
              <c:f>Sheet1!$B$1</c:f>
              <c:strCache>
                <c:ptCount val="1"/>
                <c:pt idx="0">
                  <c:v>Column3</c:v>
                </c:pt>
              </c:strCache>
            </c:strRef>
          </c:tx>
          <c:spPr>
            <a:solidFill>
              <a:srgbClr val="F4B183"/>
            </a:solidFill>
            <a:ln>
              <a:noFill/>
            </a:ln>
            <a:effectLst/>
            <a:scene3d>
              <a:camera prst="orthographicFront"/>
              <a:lightRig rig="threePt" dir="t"/>
            </a:scene3d>
          </c:spPr>
          <c:invertIfNegative val="0"/>
          <c:dLbls>
            <c:dLbl>
              <c:idx val="0"/>
              <c:layout>
                <c:manualLayout>
                  <c:x val="-7.979850205016624E-2"/>
                  <c:y val="-0.46929627428681747"/>
                </c:manualLayout>
              </c:layout>
              <c:tx>
                <c:rich>
                  <a:bodyPr/>
                  <a:lstStyle/>
                  <a:p>
                    <a:r>
                      <a:rPr lang="en-US" dirty="0"/>
                      <a:t>2.55%</a:t>
                    </a:r>
                  </a:p>
                </c:rich>
              </c:tx>
              <c:dLblPos val="outEnd"/>
              <c:showLegendKey val="0"/>
              <c:showVal val="1"/>
              <c:showCatName val="0"/>
              <c:showSerName val="0"/>
              <c:showPercent val="0"/>
              <c:showBubbleSize val="0"/>
              <c:extLst>
                <c:ext xmlns:c15="http://schemas.microsoft.com/office/drawing/2012/chart" uri="{CE6537A1-D6FC-4f65-9D91-7224C49458BB}">
                  <c15:layout>
                    <c:manualLayout>
                      <c:w val="0.1173606473402893"/>
                      <c:h val="0.16478083419052991"/>
                    </c:manualLayout>
                  </c15:layout>
                  <c15:showDataLabelsRange val="0"/>
                </c:ext>
                <c:ext xmlns:c16="http://schemas.microsoft.com/office/drawing/2014/chart" uri="{C3380CC4-5D6E-409C-BE32-E72D297353CC}">
                  <c16:uniqueId val="{00000000-BFC0-4EFB-B12B-9D5CF02027CC}"/>
                </c:ext>
              </c:extLst>
            </c:dLbl>
            <c:dLbl>
              <c:idx val="1"/>
              <c:layout>
                <c:manualLayout>
                  <c:x val="0.12919757474788821"/>
                  <c:y val="0.47887374927226256"/>
                </c:manualLayout>
              </c:layout>
              <c:tx>
                <c:rich>
                  <a:bodyPr/>
                  <a:lstStyle/>
                  <a:p>
                    <a:r>
                      <a:rPr lang="en-US" dirty="0"/>
                      <a:t>0.72%</a:t>
                    </a: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80C9-410D-82CF-B01EC288FF38}"/>
                </c:ext>
              </c:extLst>
            </c:dLbl>
            <c:spPr>
              <a:noFill/>
              <a:ln>
                <a:noFill/>
              </a:ln>
              <a:effectLst/>
            </c:spPr>
            <c:txPr>
              <a:bodyPr rot="0" spcFirstLastPara="1" vertOverflow="ellipsis" vert="horz" wrap="square" anchor="ctr" anchorCtr="1"/>
              <a:lstStyle/>
              <a:p>
                <a:pPr>
                  <a:defRPr lang="en-US" sz="1000" b="0" i="0" u="none" strike="noStrike" kern="1200" baseline="0">
                    <a:solidFill>
                      <a:schemeClr val="tx1"/>
                    </a:solidFill>
                    <a:latin typeface="Veradana"/>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Sheet1!$A$2:$A$3</c:f>
              <c:strCache>
                <c:ptCount val="2"/>
                <c:pt idx="0">
                  <c:v>2021E</c:v>
                </c:pt>
                <c:pt idx="1">
                  <c:v>2030F</c:v>
                </c:pt>
              </c:strCache>
            </c:strRef>
          </c:cat>
          <c:val>
            <c:numRef>
              <c:f>Sheet1!$B$2:$B$3</c:f>
              <c:numCache>
                <c:formatCode>0.00%</c:formatCode>
                <c:ptCount val="2"/>
                <c:pt idx="0">
                  <c:v>4.8755778482475712E-2</c:v>
                </c:pt>
                <c:pt idx="1">
                  <c:v>4.149901601397215E-2</c:v>
                </c:pt>
              </c:numCache>
            </c:numRef>
          </c:val>
          <c:extLst>
            <c:ext xmlns:c16="http://schemas.microsoft.com/office/drawing/2014/chart" uri="{C3380CC4-5D6E-409C-BE32-E72D297353CC}">
              <c16:uniqueId val="{00000000-4C83-4156-9DB1-9F3A5418B08A}"/>
            </c:ext>
          </c:extLst>
        </c:ser>
        <c:dLbls>
          <c:showLegendKey val="0"/>
          <c:showVal val="0"/>
          <c:showCatName val="0"/>
          <c:showSerName val="0"/>
          <c:showPercent val="0"/>
          <c:showBubbleSize val="0"/>
        </c:dLbls>
        <c:gapWidth val="180"/>
        <c:axId val="782264704"/>
        <c:axId val="782251648"/>
      </c:barChart>
      <c:catAx>
        <c:axId val="782264704"/>
        <c:scaling>
          <c:orientation val="minMax"/>
        </c:scaling>
        <c:delete val="0"/>
        <c:axPos val="l"/>
        <c:numFmt formatCode="General" sourceLinked="1"/>
        <c:majorTickMark val="out"/>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lang="en-US" sz="1000" b="1" i="0" u="none" strike="noStrike" kern="1200" baseline="0">
                <a:solidFill>
                  <a:schemeClr val="tx1"/>
                </a:solidFill>
                <a:latin typeface="Veradana"/>
                <a:ea typeface="+mn-ea"/>
                <a:cs typeface="+mn-cs"/>
              </a:defRPr>
            </a:pPr>
            <a:endParaRPr lang="en-US"/>
          </a:p>
        </c:txPr>
        <c:crossAx val="782251648"/>
        <c:crosses val="autoZero"/>
        <c:auto val="1"/>
        <c:lblAlgn val="ctr"/>
        <c:lblOffset val="100"/>
        <c:noMultiLvlLbl val="0"/>
      </c:catAx>
      <c:valAx>
        <c:axId val="782251648"/>
        <c:scaling>
          <c:orientation val="minMax"/>
          <c:min val="1.0000000000000002E-2"/>
        </c:scaling>
        <c:delete val="0"/>
        <c:axPos val="b"/>
        <c:numFmt formatCode="0.00%" sourceLinked="1"/>
        <c:majorTickMark val="out"/>
        <c:minorTickMark val="none"/>
        <c:tickLblPos val="none"/>
        <c:spPr>
          <a:noFill/>
          <a:ln>
            <a:noFill/>
          </a:ln>
          <a:effectLst/>
        </c:spPr>
        <c:txPr>
          <a:bodyPr rot="-60000000" spcFirstLastPara="1" vertOverflow="ellipsis" vert="horz" wrap="square" anchor="ctr" anchorCtr="1"/>
          <a:lstStyle/>
          <a:p>
            <a:pPr>
              <a:defRPr lang="en-US" sz="1000" b="0" i="0" u="none" strike="noStrike" kern="1200" baseline="0">
                <a:solidFill>
                  <a:schemeClr val="tx1"/>
                </a:solidFill>
                <a:latin typeface="Veradana"/>
                <a:ea typeface="+mn-ea"/>
                <a:cs typeface="+mn-cs"/>
              </a:defRPr>
            </a:pPr>
            <a:endParaRPr lang="en-US"/>
          </a:p>
        </c:txPr>
        <c:crossAx val="782264704"/>
        <c:crosses val="autoZero"/>
        <c:crossBetween val="between"/>
      </c:valAx>
      <c:spPr>
        <a:noFill/>
        <a:ln>
          <a:noFill/>
        </a:ln>
        <a:effectLst/>
      </c:spPr>
    </c:plotArea>
    <c:plotVisOnly val="1"/>
    <c:dispBlanksAs val="gap"/>
    <c:showDLblsOverMax val="0"/>
  </c:chart>
  <c:spPr>
    <a:noFill/>
    <a:ln>
      <a:noFill/>
    </a:ln>
    <a:effectLst/>
  </c:spPr>
  <c:txPr>
    <a:bodyPr/>
    <a:lstStyle/>
    <a:p>
      <a:pPr>
        <a:defRPr lang="en-US" sz="1000" b="0" i="0" u="none" strike="noStrike" kern="1200" baseline="0">
          <a:solidFill>
            <a:schemeClr val="tx1"/>
          </a:solidFill>
          <a:latin typeface="Veradana"/>
          <a:ea typeface="+mn-ea"/>
          <a:cs typeface="+mn-cs"/>
        </a:defRPr>
      </a:pPr>
      <a:endParaRPr lang="en-US"/>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6"/>
    </mc:Choice>
    <mc:Fallback>
      <c:style val="6"/>
    </mc:Fallback>
  </mc:AlternateContent>
  <c:chart>
    <c:title>
      <c:tx>
        <c:rich>
          <a:bodyPr rot="0" vert="horz"/>
          <a:lstStyle/>
          <a:p>
            <a:pPr>
              <a:defRPr/>
            </a:pPr>
            <a:r>
              <a:rPr lang="en-IN" dirty="0"/>
              <a:t>North America</a:t>
            </a:r>
          </a:p>
        </c:rich>
      </c:tx>
      <c:layout>
        <c:manualLayout>
          <c:xMode val="edge"/>
          <c:yMode val="edge"/>
          <c:x val="0.29333683067553634"/>
          <c:y val="1.835478653628287E-2"/>
        </c:manualLayout>
      </c:layout>
      <c:overlay val="1"/>
      <c:spPr>
        <a:noFill/>
        <a:ln>
          <a:noFill/>
        </a:ln>
        <a:effectLst/>
      </c:spPr>
    </c:title>
    <c:autoTitleDeleted val="0"/>
    <c:plotArea>
      <c:layout>
        <c:manualLayout>
          <c:layoutTarget val="inner"/>
          <c:xMode val="edge"/>
          <c:yMode val="edge"/>
          <c:x val="2.1971912055094016E-2"/>
          <c:y val="6.6383991887184843E-2"/>
          <c:w val="0.43521837223661169"/>
          <c:h val="0.93361587710929583"/>
        </c:manualLayout>
      </c:layout>
      <c:barChart>
        <c:barDir val="bar"/>
        <c:grouping val="clustered"/>
        <c:varyColors val="0"/>
        <c:ser>
          <c:idx val="0"/>
          <c:order val="0"/>
          <c:tx>
            <c:strRef>
              <c:f>Sheet1!$B$1</c:f>
              <c:strCache>
                <c:ptCount val="1"/>
                <c:pt idx="0">
                  <c:v>Column3</c:v>
                </c:pt>
              </c:strCache>
            </c:strRef>
          </c:tx>
          <c:spPr>
            <a:solidFill>
              <a:srgbClr val="A9D18E"/>
            </a:solidFill>
            <a:ln>
              <a:noFill/>
            </a:ln>
            <a:effectLst/>
            <a:scene3d>
              <a:camera prst="orthographicFront"/>
              <a:lightRig rig="threePt" dir="t"/>
            </a:scene3d>
          </c:spPr>
          <c:invertIfNegative val="0"/>
          <c:dLbls>
            <c:dLbl>
              <c:idx val="0"/>
              <c:layout>
                <c:manualLayout>
                  <c:x val="2.241670429260471E-2"/>
                  <c:y val="9.531457562498593E-3"/>
                </c:manualLayout>
              </c:layout>
              <c:tx>
                <c:rich>
                  <a:bodyPr/>
                  <a:lstStyle/>
                  <a:p>
                    <a:r>
                      <a:rPr lang="en-US" dirty="0"/>
                      <a:t>24.14%</a:t>
                    </a:r>
                  </a:p>
                </c:rich>
              </c:tx>
              <c:dLblPos val="outEnd"/>
              <c:showLegendKey val="0"/>
              <c:showVal val="1"/>
              <c:showCatName val="0"/>
              <c:showSerName val="0"/>
              <c:showPercent val="0"/>
              <c:showBubbleSize val="0"/>
              <c:extLst>
                <c:ext xmlns:c15="http://schemas.microsoft.com/office/drawing/2012/chart" uri="{CE6537A1-D6FC-4f65-9D91-7224C49458BB}">
                  <c15:layout>
                    <c:manualLayout>
                      <c:w val="0.16119834405863787"/>
                      <c:h val="0.14492618749202585"/>
                    </c:manualLayout>
                  </c15:layout>
                  <c15:showDataLabelsRange val="0"/>
                </c:ext>
                <c:ext xmlns:c16="http://schemas.microsoft.com/office/drawing/2014/chart" uri="{C3380CC4-5D6E-409C-BE32-E72D297353CC}">
                  <c16:uniqueId val="{00000000-A0BF-4AA9-843E-F837A6C4DFE7}"/>
                </c:ext>
              </c:extLst>
            </c:dLbl>
            <c:dLbl>
              <c:idx val="1"/>
              <c:tx>
                <c:rich>
                  <a:bodyPr rot="0" vert="horz"/>
                  <a:lstStyle/>
                  <a:p>
                    <a:pPr>
                      <a:defRPr/>
                    </a:pPr>
                    <a:r>
                      <a:rPr lang="en-US" sz="1000" b="0" i="0" u="none" strike="noStrike" kern="1200" baseline="0" dirty="0">
                        <a:solidFill>
                          <a:prstClr val="black"/>
                        </a:solidFill>
                        <a:latin typeface="Veradana"/>
                      </a:rPr>
                      <a:t>23.14%</a:t>
                    </a:r>
                  </a:p>
                </c:rich>
              </c:tx>
              <c:spPr>
                <a:noFill/>
                <a:ln>
                  <a:noFill/>
                </a:ln>
                <a:effectLst/>
              </c:spPr>
              <c:dLblPos val="outEnd"/>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15:showDataLabelsRange val="0"/>
                </c:ext>
                <c:ext xmlns:c16="http://schemas.microsoft.com/office/drawing/2014/chart" uri="{C3380CC4-5D6E-409C-BE32-E72D297353CC}">
                  <c16:uniqueId val="{00000000-C4D1-4E8B-8EC6-4D18FFDED8BA}"/>
                </c:ext>
              </c:extLst>
            </c:dLbl>
            <c:spPr>
              <a:noFill/>
              <a:ln>
                <a:noFill/>
              </a:ln>
              <a:effectLst/>
            </c:spPr>
            <c:txPr>
              <a:bodyPr rot="0" vert="horz"/>
              <a:lstStyle/>
              <a:p>
                <a:pPr>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Sheet1!$A$2:$A$3</c:f>
              <c:strCache>
                <c:ptCount val="2"/>
                <c:pt idx="0">
                  <c:v>2021E</c:v>
                </c:pt>
                <c:pt idx="1">
                  <c:v>2030F</c:v>
                </c:pt>
              </c:strCache>
            </c:strRef>
          </c:cat>
          <c:val>
            <c:numRef>
              <c:f>Sheet1!$B$2:$B$3</c:f>
              <c:numCache>
                <c:formatCode>0.00%</c:formatCode>
                <c:ptCount val="2"/>
                <c:pt idx="0">
                  <c:v>0.100451920578052</c:v>
                </c:pt>
                <c:pt idx="1">
                  <c:v>8.5119045971274093E-2</c:v>
                </c:pt>
              </c:numCache>
            </c:numRef>
          </c:val>
          <c:extLst>
            <c:ext xmlns:c16="http://schemas.microsoft.com/office/drawing/2014/chart" uri="{C3380CC4-5D6E-409C-BE32-E72D297353CC}">
              <c16:uniqueId val="{00000001-C4D1-4E8B-8EC6-4D18FFDED8BA}"/>
            </c:ext>
          </c:extLst>
        </c:ser>
        <c:dLbls>
          <c:showLegendKey val="0"/>
          <c:showVal val="0"/>
          <c:showCatName val="0"/>
          <c:showSerName val="0"/>
          <c:showPercent val="0"/>
          <c:showBubbleSize val="0"/>
        </c:dLbls>
        <c:gapWidth val="180"/>
        <c:axId val="782264704"/>
        <c:axId val="782251648"/>
      </c:barChart>
      <c:catAx>
        <c:axId val="782264704"/>
        <c:scaling>
          <c:orientation val="minMax"/>
        </c:scaling>
        <c:delete val="0"/>
        <c:axPos val="l"/>
        <c:numFmt formatCode="General" sourceLinked="1"/>
        <c:majorTickMark val="out"/>
        <c:minorTickMark val="none"/>
        <c:tickLblPos val="nextTo"/>
        <c:spPr>
          <a:noFill/>
          <a:ln w="12700" cap="flat" cmpd="sng" algn="ctr">
            <a:solidFill>
              <a:schemeClr val="tx1">
                <a:lumMod val="15000"/>
                <a:lumOff val="85000"/>
              </a:schemeClr>
            </a:solidFill>
            <a:round/>
          </a:ln>
          <a:effectLst/>
        </c:spPr>
        <c:txPr>
          <a:bodyPr rot="-60000000" vert="horz"/>
          <a:lstStyle/>
          <a:p>
            <a:pPr>
              <a:defRPr b="1"/>
            </a:pPr>
            <a:endParaRPr lang="en-US"/>
          </a:p>
        </c:txPr>
        <c:crossAx val="782251648"/>
        <c:crosses val="autoZero"/>
        <c:auto val="1"/>
        <c:lblAlgn val="ctr"/>
        <c:lblOffset val="100"/>
        <c:noMultiLvlLbl val="0"/>
      </c:catAx>
      <c:valAx>
        <c:axId val="782251648"/>
        <c:scaling>
          <c:orientation val="minMax"/>
        </c:scaling>
        <c:delete val="1"/>
        <c:axPos val="b"/>
        <c:numFmt formatCode="0.00%" sourceLinked="1"/>
        <c:majorTickMark val="out"/>
        <c:minorTickMark val="none"/>
        <c:tickLblPos val="nextTo"/>
        <c:crossAx val="782264704"/>
        <c:crosses val="autoZero"/>
        <c:crossBetween val="between"/>
      </c:valAx>
      <c:spPr>
        <a:noFill/>
        <a:ln>
          <a:noFill/>
        </a:ln>
        <a:effectLst/>
      </c:spPr>
    </c:plotArea>
    <c:plotVisOnly val="1"/>
    <c:dispBlanksAs val="gap"/>
    <c:showDLblsOverMax val="0"/>
  </c:chart>
  <c:spPr>
    <a:noFill/>
    <a:ln>
      <a:noFill/>
    </a:ln>
    <a:effectLst/>
  </c:spPr>
  <c:txPr>
    <a:bodyPr/>
    <a:lstStyle/>
    <a:p>
      <a:pPr>
        <a:defRPr sz="1000">
          <a:latin typeface="Veradana"/>
        </a:defRPr>
      </a:pPr>
      <a:endParaRPr lang="en-US"/>
    </a:p>
  </c:txPr>
  <c:externalData r:id="rId1">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6"/>
    </mc:Choice>
    <mc:Fallback>
      <c:style val="6"/>
    </mc:Fallback>
  </mc:AlternateContent>
  <c:chart>
    <c:title>
      <c:tx>
        <c:rich>
          <a:bodyPr rot="0" vert="horz"/>
          <a:lstStyle/>
          <a:p>
            <a:pPr>
              <a:defRPr b="1"/>
            </a:pPr>
            <a:r>
              <a:rPr lang="en-IN" b="1" dirty="0"/>
              <a:t>Europe</a:t>
            </a:r>
          </a:p>
        </c:rich>
      </c:tx>
      <c:layout>
        <c:manualLayout>
          <c:xMode val="edge"/>
          <c:yMode val="edge"/>
          <c:x val="0.39216879162249213"/>
          <c:y val="1.835478653628287E-2"/>
        </c:manualLayout>
      </c:layout>
      <c:overlay val="1"/>
      <c:spPr>
        <a:noFill/>
        <a:ln>
          <a:noFill/>
        </a:ln>
        <a:effectLst/>
      </c:spPr>
    </c:title>
    <c:autoTitleDeleted val="0"/>
    <c:plotArea>
      <c:layout>
        <c:manualLayout>
          <c:layoutTarget val="inner"/>
          <c:xMode val="edge"/>
          <c:yMode val="edge"/>
          <c:x val="2.1971912055094016E-2"/>
          <c:y val="6.6383991887184843E-2"/>
          <c:w val="0.8065442254266213"/>
          <c:h val="0.93361587710929583"/>
        </c:manualLayout>
      </c:layout>
      <c:barChart>
        <c:barDir val="bar"/>
        <c:grouping val="clustered"/>
        <c:varyColors val="0"/>
        <c:ser>
          <c:idx val="0"/>
          <c:order val="0"/>
          <c:tx>
            <c:strRef>
              <c:f>Sheet1!$B$1</c:f>
              <c:strCache>
                <c:ptCount val="1"/>
                <c:pt idx="0">
                  <c:v>Column3</c:v>
                </c:pt>
              </c:strCache>
            </c:strRef>
          </c:tx>
          <c:spPr>
            <a:solidFill>
              <a:srgbClr val="8FAADC"/>
            </a:solidFill>
            <a:ln>
              <a:noFill/>
            </a:ln>
            <a:effectLst/>
            <a:scene3d>
              <a:camera prst="orthographicFront"/>
              <a:lightRig rig="threePt" dir="t"/>
            </a:scene3d>
          </c:spPr>
          <c:invertIfNegative val="0"/>
          <c:dLbls>
            <c:dLbl>
              <c:idx val="0"/>
              <c:layout>
                <c:manualLayout>
                  <c:x val="-6.7448526683416166E-2"/>
                  <c:y val="-0.47245468970658305"/>
                </c:manualLayout>
              </c:layout>
              <c:tx>
                <c:rich>
                  <a:bodyPr/>
                  <a:lstStyle/>
                  <a:p>
                    <a:r>
                      <a:rPr lang="en-US" dirty="0"/>
                      <a:t>18.85%</a:t>
                    </a:r>
                  </a:p>
                </c:rich>
              </c:tx>
              <c:dLblPos val="outEnd"/>
              <c:showLegendKey val="0"/>
              <c:showVal val="1"/>
              <c:showCatName val="0"/>
              <c:showSerName val="0"/>
              <c:showPercent val="0"/>
              <c:showBubbleSize val="0"/>
              <c:extLst>
                <c:ext xmlns:c15="http://schemas.microsoft.com/office/drawing/2012/chart" uri="{CE6537A1-D6FC-4f65-9D91-7224C49458BB}">
                  <c15:layout>
                    <c:manualLayout>
                      <c:w val="0.16167429549040213"/>
                      <c:h val="0.13814792610705634"/>
                    </c:manualLayout>
                  </c15:layout>
                  <c15:showDataLabelsRange val="0"/>
                </c:ext>
                <c:ext xmlns:c16="http://schemas.microsoft.com/office/drawing/2014/chart" uri="{C3380CC4-5D6E-409C-BE32-E72D297353CC}">
                  <c16:uniqueId val="{00000000-DC31-48A3-A655-EDC622937956}"/>
                </c:ext>
              </c:extLst>
            </c:dLbl>
            <c:dLbl>
              <c:idx val="1"/>
              <c:layout>
                <c:manualLayout>
                  <c:x val="0.15737989559463755"/>
                  <c:y val="0.436112021267615"/>
                </c:manualLayout>
              </c:layout>
              <c:tx>
                <c:rich>
                  <a:bodyPr rot="0" vert="horz"/>
                  <a:lstStyle/>
                  <a:p>
                    <a:pPr>
                      <a:defRPr/>
                    </a:pPr>
                    <a:r>
                      <a:rPr lang="en-US" dirty="0"/>
                      <a:t>21.41%</a:t>
                    </a:r>
                  </a:p>
                </c:rich>
              </c:tx>
              <c:spPr>
                <a:noFill/>
                <a:ln>
                  <a:noFill/>
                </a:ln>
                <a:effectLst/>
              </c:spPr>
              <c:dLblPos val="outEnd"/>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15:showDataLabelsRange val="0"/>
                </c:ext>
                <c:ext xmlns:c16="http://schemas.microsoft.com/office/drawing/2014/chart" uri="{C3380CC4-5D6E-409C-BE32-E72D297353CC}">
                  <c16:uniqueId val="{00000000-2D4C-41A4-BE3E-27418A35D97F}"/>
                </c:ext>
              </c:extLst>
            </c:dLbl>
            <c:spPr>
              <a:noFill/>
              <a:ln>
                <a:noFill/>
              </a:ln>
              <a:effectLst/>
            </c:spPr>
            <c:txPr>
              <a:bodyPr rot="0" vert="horz"/>
              <a:lstStyle/>
              <a:p>
                <a:pPr>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Sheet1!$A$2:$A$3</c:f>
              <c:strCache>
                <c:ptCount val="2"/>
                <c:pt idx="0">
                  <c:v>2021E</c:v>
                </c:pt>
                <c:pt idx="1">
                  <c:v>2030F</c:v>
                </c:pt>
              </c:strCache>
            </c:strRef>
          </c:cat>
          <c:val>
            <c:numRef>
              <c:f>Sheet1!$B$2:$B$3</c:f>
              <c:numCache>
                <c:formatCode>0.00%</c:formatCode>
                <c:ptCount val="2"/>
                <c:pt idx="0">
                  <c:v>0.17520746095036829</c:v>
                </c:pt>
                <c:pt idx="1">
                  <c:v>0.15111368490944233</c:v>
                </c:pt>
              </c:numCache>
            </c:numRef>
          </c:val>
          <c:extLst>
            <c:ext xmlns:c16="http://schemas.microsoft.com/office/drawing/2014/chart" uri="{C3380CC4-5D6E-409C-BE32-E72D297353CC}">
              <c16:uniqueId val="{00000001-2D4C-41A4-BE3E-27418A35D97F}"/>
            </c:ext>
          </c:extLst>
        </c:ser>
        <c:dLbls>
          <c:showLegendKey val="0"/>
          <c:showVal val="0"/>
          <c:showCatName val="0"/>
          <c:showSerName val="0"/>
          <c:showPercent val="0"/>
          <c:showBubbleSize val="0"/>
        </c:dLbls>
        <c:gapWidth val="180"/>
        <c:axId val="782264704"/>
        <c:axId val="782251648"/>
      </c:barChart>
      <c:catAx>
        <c:axId val="782264704"/>
        <c:scaling>
          <c:orientation val="minMax"/>
        </c:scaling>
        <c:delete val="0"/>
        <c:axPos val="l"/>
        <c:numFmt formatCode="General" sourceLinked="1"/>
        <c:majorTickMark val="out"/>
        <c:minorTickMark val="none"/>
        <c:tickLblPos val="nextTo"/>
        <c:spPr>
          <a:noFill/>
          <a:ln w="12700" cap="flat" cmpd="sng" algn="ctr">
            <a:solidFill>
              <a:schemeClr val="tx1">
                <a:lumMod val="15000"/>
                <a:lumOff val="85000"/>
              </a:schemeClr>
            </a:solidFill>
            <a:round/>
          </a:ln>
          <a:effectLst/>
        </c:spPr>
        <c:txPr>
          <a:bodyPr rot="-60000000" vert="horz"/>
          <a:lstStyle/>
          <a:p>
            <a:pPr>
              <a:defRPr b="1"/>
            </a:pPr>
            <a:endParaRPr lang="en-US"/>
          </a:p>
        </c:txPr>
        <c:crossAx val="782251648"/>
        <c:crosses val="autoZero"/>
        <c:auto val="1"/>
        <c:lblAlgn val="ctr"/>
        <c:lblOffset val="100"/>
        <c:noMultiLvlLbl val="0"/>
      </c:catAx>
      <c:valAx>
        <c:axId val="782251648"/>
        <c:scaling>
          <c:orientation val="minMax"/>
          <c:min val="0.1"/>
        </c:scaling>
        <c:delete val="0"/>
        <c:axPos val="b"/>
        <c:numFmt formatCode="0.00%" sourceLinked="1"/>
        <c:majorTickMark val="out"/>
        <c:minorTickMark val="none"/>
        <c:tickLblPos val="none"/>
        <c:crossAx val="782264704"/>
        <c:crosses val="autoZero"/>
        <c:crossBetween val="between"/>
      </c:valAx>
      <c:spPr>
        <a:noFill/>
        <a:ln>
          <a:noFill/>
        </a:ln>
        <a:effectLst/>
      </c:spPr>
    </c:plotArea>
    <c:plotVisOnly val="1"/>
    <c:dispBlanksAs val="gap"/>
    <c:showDLblsOverMax val="0"/>
  </c:chart>
  <c:spPr>
    <a:noFill/>
    <a:ln>
      <a:noFill/>
    </a:ln>
    <a:effectLst/>
  </c:spPr>
  <c:txPr>
    <a:bodyPr/>
    <a:lstStyle/>
    <a:p>
      <a:pPr>
        <a:defRPr lang="en-US" sz="1000" b="0" i="0" u="none" strike="noStrike" kern="1200" baseline="0">
          <a:solidFill>
            <a:schemeClr val="tx1"/>
          </a:solidFill>
          <a:latin typeface="Veradana"/>
          <a:ea typeface="+mn-ea"/>
          <a:cs typeface="+mn-cs"/>
        </a:defRPr>
      </a:pPr>
      <a:endParaRPr lang="en-US"/>
    </a:p>
  </c:txPr>
  <c:externalData r:id="rId1">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6"/>
    </mc:Choice>
    <mc:Fallback>
      <c:style val="6"/>
    </mc:Fallback>
  </mc:AlternateContent>
  <c:chart>
    <c:title>
      <c:tx>
        <c:rich>
          <a:bodyPr rot="0" vert="horz"/>
          <a:lstStyle/>
          <a:p>
            <a:pPr>
              <a:defRPr/>
            </a:pPr>
            <a:r>
              <a:rPr lang="en-IN" dirty="0"/>
              <a:t>South America</a:t>
            </a:r>
          </a:p>
        </c:rich>
      </c:tx>
      <c:layout>
        <c:manualLayout>
          <c:xMode val="edge"/>
          <c:yMode val="edge"/>
          <c:x val="0.29333683067553634"/>
          <c:y val="1.835478653628287E-2"/>
        </c:manualLayout>
      </c:layout>
      <c:overlay val="1"/>
      <c:spPr>
        <a:noFill/>
        <a:ln>
          <a:noFill/>
        </a:ln>
        <a:effectLst/>
      </c:spPr>
    </c:title>
    <c:autoTitleDeleted val="0"/>
    <c:plotArea>
      <c:layout>
        <c:manualLayout>
          <c:layoutTarget val="inner"/>
          <c:xMode val="edge"/>
          <c:yMode val="edge"/>
          <c:x val="2.1971912055094016E-2"/>
          <c:y val="6.6383991887184843E-2"/>
          <c:w val="0.43521837223661169"/>
          <c:h val="0.93361587710929583"/>
        </c:manualLayout>
      </c:layout>
      <c:barChart>
        <c:barDir val="bar"/>
        <c:grouping val="clustered"/>
        <c:varyColors val="0"/>
        <c:ser>
          <c:idx val="0"/>
          <c:order val="0"/>
          <c:tx>
            <c:strRef>
              <c:f>Sheet1!$B$1</c:f>
              <c:strCache>
                <c:ptCount val="1"/>
                <c:pt idx="0">
                  <c:v>Column3</c:v>
                </c:pt>
              </c:strCache>
            </c:strRef>
          </c:tx>
          <c:spPr>
            <a:solidFill>
              <a:srgbClr val="A9D18E"/>
            </a:solidFill>
            <a:ln>
              <a:noFill/>
            </a:ln>
            <a:effectLst/>
            <a:scene3d>
              <a:camera prst="orthographicFront"/>
              <a:lightRig rig="threePt" dir="t"/>
            </a:scene3d>
          </c:spPr>
          <c:invertIfNegative val="0"/>
          <c:dPt>
            <c:idx val="0"/>
            <c:invertIfNegative val="0"/>
            <c:bubble3D val="0"/>
            <c:spPr>
              <a:solidFill>
                <a:srgbClr val="7EDCC6"/>
              </a:solidFill>
              <a:ln>
                <a:noFill/>
              </a:ln>
              <a:effectLst/>
              <a:scene3d>
                <a:camera prst="orthographicFront"/>
                <a:lightRig rig="threePt" dir="t"/>
              </a:scene3d>
            </c:spPr>
            <c:extLst>
              <c:ext xmlns:c16="http://schemas.microsoft.com/office/drawing/2014/chart" uri="{C3380CC4-5D6E-409C-BE32-E72D297353CC}">
                <c16:uniqueId val="{00000000-5019-4780-B12F-EF1CA93B4738}"/>
              </c:ext>
            </c:extLst>
          </c:dPt>
          <c:dPt>
            <c:idx val="1"/>
            <c:invertIfNegative val="0"/>
            <c:bubble3D val="0"/>
            <c:spPr>
              <a:solidFill>
                <a:srgbClr val="7EDCC6"/>
              </a:solidFill>
              <a:ln>
                <a:noFill/>
              </a:ln>
              <a:effectLst/>
              <a:scene3d>
                <a:camera prst="orthographicFront"/>
                <a:lightRig rig="threePt" dir="t"/>
              </a:scene3d>
            </c:spPr>
            <c:extLst>
              <c:ext xmlns:c16="http://schemas.microsoft.com/office/drawing/2014/chart" uri="{C3380CC4-5D6E-409C-BE32-E72D297353CC}">
                <c16:uniqueId val="{00000001-5019-4780-B12F-EF1CA93B4738}"/>
              </c:ext>
            </c:extLst>
          </c:dPt>
          <c:dLbls>
            <c:dLbl>
              <c:idx val="0"/>
              <c:layout>
                <c:manualLayout>
                  <c:x val="2.241670429260471E-2"/>
                  <c:y val="9.531457562498593E-3"/>
                </c:manualLayout>
              </c:layout>
              <c:tx>
                <c:rich>
                  <a:bodyPr/>
                  <a:lstStyle/>
                  <a:p>
                    <a:r>
                      <a:rPr lang="en-US" dirty="0"/>
                      <a:t>2.47%</a:t>
                    </a:r>
                  </a:p>
                </c:rich>
              </c:tx>
              <c:dLblPos val="outEnd"/>
              <c:showLegendKey val="0"/>
              <c:showVal val="1"/>
              <c:showCatName val="0"/>
              <c:showSerName val="0"/>
              <c:showPercent val="0"/>
              <c:showBubbleSize val="0"/>
              <c:extLst>
                <c:ext xmlns:c15="http://schemas.microsoft.com/office/drawing/2012/chart" uri="{CE6537A1-D6FC-4f65-9D91-7224C49458BB}">
                  <c15:layout>
                    <c:manualLayout>
                      <c:w val="0.16119834405863787"/>
                      <c:h val="0.14492618749202585"/>
                    </c:manualLayout>
                  </c15:layout>
                  <c15:showDataLabelsRange val="0"/>
                </c:ext>
                <c:ext xmlns:c16="http://schemas.microsoft.com/office/drawing/2014/chart" uri="{C3380CC4-5D6E-409C-BE32-E72D297353CC}">
                  <c16:uniqueId val="{00000000-5019-4780-B12F-EF1CA93B4738}"/>
                </c:ext>
              </c:extLst>
            </c:dLbl>
            <c:dLbl>
              <c:idx val="1"/>
              <c:tx>
                <c:rich>
                  <a:bodyPr rot="0" vert="horz"/>
                  <a:lstStyle/>
                  <a:p>
                    <a:pPr>
                      <a:defRPr/>
                    </a:pPr>
                    <a:r>
                      <a:rPr lang="en-US" sz="1000" b="0" i="0" u="none" strike="noStrike" kern="1200" baseline="0" dirty="0">
                        <a:solidFill>
                          <a:prstClr val="black"/>
                        </a:solidFill>
                        <a:latin typeface="Veradana"/>
                      </a:rPr>
                      <a:t>2.14%</a:t>
                    </a:r>
                  </a:p>
                </c:rich>
              </c:tx>
              <c:spPr>
                <a:noFill/>
                <a:ln>
                  <a:noFill/>
                </a:ln>
                <a:effectLst/>
              </c:spPr>
              <c:dLblPos val="outEnd"/>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15:showDataLabelsRange val="0"/>
                </c:ext>
                <c:ext xmlns:c16="http://schemas.microsoft.com/office/drawing/2014/chart" uri="{C3380CC4-5D6E-409C-BE32-E72D297353CC}">
                  <c16:uniqueId val="{00000001-5019-4780-B12F-EF1CA93B4738}"/>
                </c:ext>
              </c:extLst>
            </c:dLbl>
            <c:spPr>
              <a:noFill/>
              <a:ln>
                <a:noFill/>
              </a:ln>
              <a:effectLst/>
            </c:spPr>
            <c:txPr>
              <a:bodyPr rot="0" vert="horz"/>
              <a:lstStyle/>
              <a:p>
                <a:pPr>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Sheet1!$A$2:$A$3</c:f>
              <c:strCache>
                <c:ptCount val="2"/>
                <c:pt idx="0">
                  <c:v>2021E</c:v>
                </c:pt>
                <c:pt idx="1">
                  <c:v>2030F</c:v>
                </c:pt>
              </c:strCache>
            </c:strRef>
          </c:cat>
          <c:val>
            <c:numRef>
              <c:f>Sheet1!$B$2:$B$3</c:f>
              <c:numCache>
                <c:formatCode>0.00%</c:formatCode>
                <c:ptCount val="2"/>
                <c:pt idx="0">
                  <c:v>2.2827291682714489E-2</c:v>
                </c:pt>
                <c:pt idx="1">
                  <c:v>2.0107368704434518E-2</c:v>
                </c:pt>
              </c:numCache>
            </c:numRef>
          </c:val>
          <c:extLst>
            <c:ext xmlns:c16="http://schemas.microsoft.com/office/drawing/2014/chart" uri="{C3380CC4-5D6E-409C-BE32-E72D297353CC}">
              <c16:uniqueId val="{00000002-5019-4780-B12F-EF1CA93B4738}"/>
            </c:ext>
          </c:extLst>
        </c:ser>
        <c:dLbls>
          <c:showLegendKey val="0"/>
          <c:showVal val="0"/>
          <c:showCatName val="0"/>
          <c:showSerName val="0"/>
          <c:showPercent val="0"/>
          <c:showBubbleSize val="0"/>
        </c:dLbls>
        <c:gapWidth val="180"/>
        <c:axId val="782264704"/>
        <c:axId val="782251648"/>
      </c:barChart>
      <c:catAx>
        <c:axId val="782264704"/>
        <c:scaling>
          <c:orientation val="minMax"/>
        </c:scaling>
        <c:delete val="0"/>
        <c:axPos val="l"/>
        <c:numFmt formatCode="General" sourceLinked="1"/>
        <c:majorTickMark val="out"/>
        <c:minorTickMark val="none"/>
        <c:tickLblPos val="nextTo"/>
        <c:spPr>
          <a:noFill/>
          <a:ln w="12700" cap="flat" cmpd="sng" algn="ctr">
            <a:solidFill>
              <a:schemeClr val="tx1">
                <a:lumMod val="15000"/>
                <a:lumOff val="85000"/>
              </a:schemeClr>
            </a:solidFill>
            <a:round/>
          </a:ln>
          <a:effectLst/>
        </c:spPr>
        <c:txPr>
          <a:bodyPr rot="-60000000" vert="horz"/>
          <a:lstStyle/>
          <a:p>
            <a:pPr>
              <a:defRPr b="1"/>
            </a:pPr>
            <a:endParaRPr lang="en-US"/>
          </a:p>
        </c:txPr>
        <c:crossAx val="782251648"/>
        <c:crosses val="autoZero"/>
        <c:auto val="1"/>
        <c:lblAlgn val="ctr"/>
        <c:lblOffset val="100"/>
        <c:noMultiLvlLbl val="0"/>
      </c:catAx>
      <c:valAx>
        <c:axId val="782251648"/>
        <c:scaling>
          <c:orientation val="minMax"/>
          <c:min val="1.0000000000000002E-2"/>
        </c:scaling>
        <c:delete val="1"/>
        <c:axPos val="b"/>
        <c:numFmt formatCode="0.00%" sourceLinked="1"/>
        <c:majorTickMark val="out"/>
        <c:minorTickMark val="none"/>
        <c:tickLblPos val="nextTo"/>
        <c:crossAx val="782264704"/>
        <c:crosses val="autoZero"/>
        <c:crossBetween val="between"/>
      </c:valAx>
      <c:spPr>
        <a:noFill/>
        <a:ln>
          <a:noFill/>
        </a:ln>
        <a:effectLst/>
      </c:spPr>
    </c:plotArea>
    <c:plotVisOnly val="1"/>
    <c:dispBlanksAs val="gap"/>
    <c:showDLblsOverMax val="0"/>
  </c:chart>
  <c:spPr>
    <a:noFill/>
    <a:ln>
      <a:noFill/>
    </a:ln>
    <a:effectLst/>
  </c:spPr>
  <c:txPr>
    <a:bodyPr/>
    <a:lstStyle/>
    <a:p>
      <a:pPr>
        <a:defRPr sz="1000">
          <a:latin typeface="Veradana"/>
        </a:defRPr>
      </a:pPr>
      <a:endParaRPr lang="en-US"/>
    </a:p>
  </c:txPr>
  <c:externalData r:id="rId1">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31412845638699755"/>
          <c:y val="0.12545873412485237"/>
          <c:w val="0.39459356158885261"/>
          <c:h val="0.73624517038964654"/>
        </c:manualLayout>
      </c:layout>
      <c:pieChart>
        <c:varyColors val="1"/>
        <c:ser>
          <c:idx val="0"/>
          <c:order val="0"/>
          <c:tx>
            <c:strRef>
              <c:f>Sheet1!$B$1</c:f>
              <c:strCache>
                <c:ptCount val="1"/>
                <c:pt idx="0">
                  <c:v>Share</c:v>
                </c:pt>
              </c:strCache>
            </c:strRef>
          </c:tx>
          <c:spPr>
            <a:effectLst/>
          </c:spPr>
          <c:dPt>
            <c:idx val="0"/>
            <c:bubble3D val="0"/>
            <c:spPr>
              <a:solidFill>
                <a:schemeClr val="accent5">
                  <a:lumMod val="20000"/>
                  <a:lumOff val="80000"/>
                </a:schemeClr>
              </a:solidFill>
              <a:ln w="19050">
                <a:solidFill>
                  <a:schemeClr val="lt1"/>
                </a:solidFill>
              </a:ln>
              <a:effectLst/>
            </c:spPr>
            <c:extLst>
              <c:ext xmlns:c16="http://schemas.microsoft.com/office/drawing/2014/chart" uri="{C3380CC4-5D6E-409C-BE32-E72D297353CC}">
                <c16:uniqueId val="{00000001-7AE5-4518-8187-F654EF6942B6}"/>
              </c:ext>
            </c:extLst>
          </c:dPt>
          <c:dPt>
            <c:idx val="1"/>
            <c:bubble3D val="0"/>
            <c:spPr>
              <a:solidFill>
                <a:schemeClr val="accent4"/>
              </a:solidFill>
              <a:ln w="19050">
                <a:solidFill>
                  <a:schemeClr val="lt1"/>
                </a:solidFill>
              </a:ln>
              <a:effectLst/>
            </c:spPr>
            <c:extLst>
              <c:ext xmlns:c16="http://schemas.microsoft.com/office/drawing/2014/chart" uri="{C3380CC4-5D6E-409C-BE32-E72D297353CC}">
                <c16:uniqueId val="{00000003-7AE5-4518-8187-F654EF6942B6}"/>
              </c:ext>
            </c:extLst>
          </c:dPt>
          <c:dPt>
            <c:idx val="2"/>
            <c:bubble3D val="0"/>
            <c:spPr>
              <a:solidFill>
                <a:schemeClr val="accent6"/>
              </a:solidFill>
              <a:ln w="19050">
                <a:solidFill>
                  <a:schemeClr val="lt1"/>
                </a:solidFill>
              </a:ln>
              <a:effectLst/>
            </c:spPr>
            <c:extLst>
              <c:ext xmlns:c16="http://schemas.microsoft.com/office/drawing/2014/chart" uri="{C3380CC4-5D6E-409C-BE32-E72D297353CC}">
                <c16:uniqueId val="{00000005-7AE5-4518-8187-F654EF6942B6}"/>
              </c:ext>
            </c:extLst>
          </c:dPt>
          <c:dPt>
            <c:idx val="3"/>
            <c:bubble3D val="0"/>
            <c:spPr>
              <a:solidFill>
                <a:srgbClr val="7EDCC6"/>
              </a:solidFill>
              <a:ln w="19050">
                <a:solidFill>
                  <a:schemeClr val="lt1"/>
                </a:solidFill>
              </a:ln>
              <a:effectLst/>
            </c:spPr>
            <c:extLst>
              <c:ext xmlns:c16="http://schemas.microsoft.com/office/drawing/2014/chart" uri="{C3380CC4-5D6E-409C-BE32-E72D297353CC}">
                <c16:uniqueId val="{00000007-7AE5-4518-8187-F654EF6942B6}"/>
              </c:ext>
            </c:extLst>
          </c:dPt>
          <c:dPt>
            <c:idx val="4"/>
            <c:bubble3D val="0"/>
            <c:spPr>
              <a:solidFill>
                <a:srgbClr val="2F6B6A"/>
              </a:solidFill>
              <a:ln w="19050">
                <a:solidFill>
                  <a:srgbClr val="009999"/>
                </a:solidFill>
              </a:ln>
              <a:effectLst/>
            </c:spPr>
            <c:extLst>
              <c:ext xmlns:c16="http://schemas.microsoft.com/office/drawing/2014/chart" uri="{C3380CC4-5D6E-409C-BE32-E72D297353CC}">
                <c16:uniqueId val="{00000009-7AE5-4518-8187-F654EF6942B6}"/>
              </c:ext>
            </c:extLst>
          </c:dPt>
          <c:dPt>
            <c:idx val="5"/>
            <c:bubble3D val="0"/>
            <c:spPr>
              <a:solidFill>
                <a:schemeClr val="accent6">
                  <a:lumMod val="60000"/>
                </a:schemeClr>
              </a:solidFill>
              <a:ln w="19050">
                <a:solidFill>
                  <a:schemeClr val="lt1"/>
                </a:solidFill>
              </a:ln>
              <a:effectLst/>
            </c:spPr>
            <c:extLst>
              <c:ext xmlns:c16="http://schemas.microsoft.com/office/drawing/2014/chart" uri="{C3380CC4-5D6E-409C-BE32-E72D297353CC}">
                <c16:uniqueId val="{0000000C-A922-4AA4-8844-FA4F6780FC4F}"/>
              </c:ext>
            </c:extLst>
          </c:dPt>
          <c:dPt>
            <c:idx val="6"/>
            <c:bubble3D val="0"/>
            <c:spPr>
              <a:solidFill>
                <a:schemeClr val="accent2">
                  <a:lumMod val="80000"/>
                  <a:lumOff val="20000"/>
                </a:schemeClr>
              </a:solidFill>
              <a:ln w="19050">
                <a:solidFill>
                  <a:schemeClr val="lt1"/>
                </a:solidFill>
              </a:ln>
              <a:effectLst/>
            </c:spPr>
            <c:extLst>
              <c:ext xmlns:c16="http://schemas.microsoft.com/office/drawing/2014/chart" uri="{C3380CC4-5D6E-409C-BE32-E72D297353CC}">
                <c16:uniqueId val="{0000000B-A922-4AA4-8844-FA4F6780FC4F}"/>
              </c:ext>
            </c:extLst>
          </c:dPt>
          <c:dLbls>
            <c:dLbl>
              <c:idx val="0"/>
              <c:layout>
                <c:manualLayout>
                  <c:x val="-1.2691691619887679E-2"/>
                  <c:y val="-3.4579790897394755E-2"/>
                </c:manualLayout>
              </c:layout>
              <c:dLblPos val="bestFit"/>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7AE5-4518-8187-F654EF6942B6}"/>
                </c:ext>
              </c:extLst>
            </c:dLbl>
            <c:dLbl>
              <c:idx val="1"/>
              <c:layout>
                <c:manualLayout>
                  <c:x val="-6.9617548384519161E-4"/>
                  <c:y val="-9.7004094855293842E-3"/>
                </c:manualLayout>
              </c:layout>
              <c:dLblPos val="bestFit"/>
              <c:showLegendKey val="0"/>
              <c:showVal val="1"/>
              <c:showCatName val="1"/>
              <c:showSerName val="0"/>
              <c:showPercent val="0"/>
              <c:showBubbleSize val="0"/>
              <c:extLst>
                <c:ext xmlns:c15="http://schemas.microsoft.com/office/drawing/2012/chart" uri="{CE6537A1-D6FC-4f65-9D91-7224C49458BB}">
                  <c15:layout>
                    <c:manualLayout>
                      <c:w val="0.24144819539534121"/>
                      <c:h val="0.19561130339743799"/>
                    </c:manualLayout>
                  </c15:layout>
                </c:ext>
                <c:ext xmlns:c16="http://schemas.microsoft.com/office/drawing/2014/chart" uri="{C3380CC4-5D6E-409C-BE32-E72D297353CC}">
                  <c16:uniqueId val="{00000003-7AE5-4518-8187-F654EF6942B6}"/>
                </c:ext>
              </c:extLst>
            </c:dLbl>
            <c:dLbl>
              <c:idx val="2"/>
              <c:layout>
                <c:manualLayout>
                  <c:x val="7.899074815575105E-2"/>
                  <c:y val="5.5027663141178629E-3"/>
                </c:manualLayout>
              </c:layout>
              <c:dLblPos val="bestFit"/>
              <c:showLegendKey val="0"/>
              <c:showVal val="1"/>
              <c:showCatName val="1"/>
              <c:showSerName val="0"/>
              <c:showPercent val="0"/>
              <c:showBubbleSize val="0"/>
              <c:extLst>
                <c:ext xmlns:c15="http://schemas.microsoft.com/office/drawing/2012/chart" uri="{CE6537A1-D6FC-4f65-9D91-7224C49458BB}">
                  <c15:layout>
                    <c:manualLayout>
                      <c:w val="0.23821190888268118"/>
                      <c:h val="0.16367476406724402"/>
                    </c:manualLayout>
                  </c15:layout>
                </c:ext>
                <c:ext xmlns:c16="http://schemas.microsoft.com/office/drawing/2014/chart" uri="{C3380CC4-5D6E-409C-BE32-E72D297353CC}">
                  <c16:uniqueId val="{00000005-7AE5-4518-8187-F654EF6942B6}"/>
                </c:ext>
              </c:extLst>
            </c:dLbl>
            <c:dLbl>
              <c:idx val="3"/>
              <c:layout>
                <c:manualLayout>
                  <c:x val="5.426993896297623E-2"/>
                  <c:y val="2.2629049865951407E-3"/>
                </c:manualLayout>
              </c:layout>
              <c:dLblPos val="bestFit"/>
              <c:showLegendKey val="0"/>
              <c:showVal val="1"/>
              <c:showCatName val="1"/>
              <c:showSerName val="0"/>
              <c:showPercent val="0"/>
              <c:showBubbleSize val="0"/>
              <c:extLst>
                <c:ext xmlns:c15="http://schemas.microsoft.com/office/drawing/2012/chart" uri="{CE6537A1-D6FC-4f65-9D91-7224C49458BB}">
                  <c15:layout>
                    <c:manualLayout>
                      <c:w val="0.29423680326577945"/>
                      <c:h val="0.16367476406724402"/>
                    </c:manualLayout>
                  </c15:layout>
                </c:ext>
                <c:ext xmlns:c16="http://schemas.microsoft.com/office/drawing/2014/chart" uri="{C3380CC4-5D6E-409C-BE32-E72D297353CC}">
                  <c16:uniqueId val="{00000007-7AE5-4518-8187-F654EF6942B6}"/>
                </c:ext>
              </c:extLst>
            </c:dLbl>
            <c:dLbl>
              <c:idx val="4"/>
              <c:layout>
                <c:manualLayout>
                  <c:x val="-4.4033673755416612E-3"/>
                  <c:y val="7.1980118875594926E-2"/>
                </c:manualLayout>
              </c:layout>
              <c:dLblPos val="bestFit"/>
              <c:showLegendKey val="0"/>
              <c:showVal val="1"/>
              <c:showCatName val="1"/>
              <c:showSerName val="0"/>
              <c:showPercent val="0"/>
              <c:showBubbleSize val="0"/>
              <c:extLst>
                <c:ext xmlns:c15="http://schemas.microsoft.com/office/drawing/2012/chart" uri="{CE6537A1-D6FC-4f65-9D91-7224C49458BB}">
                  <c15:layout>
                    <c:manualLayout>
                      <c:w val="0.2600170524351938"/>
                      <c:h val="0.14970252811028417"/>
                    </c:manualLayout>
                  </c15:layout>
                </c:ext>
                <c:ext xmlns:c16="http://schemas.microsoft.com/office/drawing/2014/chart" uri="{C3380CC4-5D6E-409C-BE32-E72D297353CC}">
                  <c16:uniqueId val="{00000009-7AE5-4518-8187-F654EF6942B6}"/>
                </c:ext>
              </c:extLst>
            </c:dLbl>
            <c:dLbl>
              <c:idx val="5"/>
              <c:layout>
                <c:manualLayout>
                  <c:x val="-1.9092398549080895E-2"/>
                  <c:y val="1.2262248024319548E-3"/>
                </c:manualLayout>
              </c:layout>
              <c:dLblPos val="bestFit"/>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C-A922-4AA4-8844-FA4F6780FC4F}"/>
                </c:ext>
              </c:extLst>
            </c:dLbl>
            <c:dLbl>
              <c:idx val="6"/>
              <c:layout>
                <c:manualLayout>
                  <c:x val="2.1779765418313113E-2"/>
                  <c:y val="-2.240084191758801E-2"/>
                </c:manualLayout>
              </c:layout>
              <c:dLblPos val="bestFit"/>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B-A922-4AA4-8844-FA4F6780FC4F}"/>
                </c:ext>
              </c:extLst>
            </c:dLbl>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Arial" panose="020B0604020202020204" pitchFamily="34" charset="0"/>
                    <a:ea typeface="Verdana" panose="020B0604030504040204" pitchFamily="34" charset="0"/>
                    <a:cs typeface="Arial" panose="020B0604020202020204" pitchFamily="34" charset="0"/>
                  </a:defRPr>
                </a:pPr>
                <a:endParaRPr lang="en-US"/>
              </a:p>
            </c:txPr>
            <c:dLblPos val="bestFit"/>
            <c:showLegendKey val="0"/>
            <c:showVal val="1"/>
            <c:showCatName val="1"/>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Sheet1!$A$2:$A$8</c:f>
              <c:strCache>
                <c:ptCount val="7"/>
                <c:pt idx="0">
                  <c:v>Olin Corporation</c:v>
                </c:pt>
                <c:pt idx="1">
                  <c:v>Nan Ya Chemical Corporation</c:v>
                </c:pt>
                <c:pt idx="2">
                  <c:v>Hexion Inc.</c:v>
                </c:pt>
                <c:pt idx="3">
                  <c:v>Jiangsu Sanmu Group</c:v>
                </c:pt>
                <c:pt idx="4">
                  <c:v>Huntsman Corporation</c:v>
                </c:pt>
                <c:pt idx="5">
                  <c:v>Dow Inc.</c:v>
                </c:pt>
                <c:pt idx="6">
                  <c:v>Others</c:v>
                </c:pt>
              </c:strCache>
            </c:strRef>
          </c:cat>
          <c:val>
            <c:numRef>
              <c:f>Sheet1!$B$2:$B$8</c:f>
              <c:numCache>
                <c:formatCode>0.00%</c:formatCode>
                <c:ptCount val="7"/>
                <c:pt idx="0">
                  <c:v>0.17312494546250776</c:v>
                </c:pt>
                <c:pt idx="1">
                  <c:v>0.11292954891401433</c:v>
                </c:pt>
                <c:pt idx="2">
                  <c:v>6.969100436134007E-2</c:v>
                </c:pt>
                <c:pt idx="3">
                  <c:v>5.84637698669788E-2</c:v>
                </c:pt>
                <c:pt idx="4">
                  <c:v>4.5110907978105089E-2</c:v>
                </c:pt>
                <c:pt idx="5">
                  <c:v>4.342475234428804E-2</c:v>
                </c:pt>
                <c:pt idx="6">
                  <c:v>0.4972550710727659</c:v>
                </c:pt>
              </c:numCache>
            </c:numRef>
          </c:val>
          <c:extLst>
            <c:ext xmlns:c16="http://schemas.microsoft.com/office/drawing/2014/chart" uri="{C3380CC4-5D6E-409C-BE32-E72D297353CC}">
              <c16:uniqueId val="{0000000C-7AE5-4518-8187-F654EF6942B6}"/>
            </c:ext>
          </c:extLst>
        </c:ser>
        <c:dLbls>
          <c:dLblPos val="bestFit"/>
          <c:showLegendKey val="0"/>
          <c:showVal val="1"/>
          <c:showCatName val="0"/>
          <c:showSerName val="0"/>
          <c:showPercent val="0"/>
          <c:showBubbleSize val="0"/>
          <c:showLeaderLines val="1"/>
        </c:dLbls>
        <c:firstSliceAng val="360"/>
      </c:pieChart>
      <c:spPr>
        <a:noFill/>
        <a:ln>
          <a:noFill/>
        </a:ln>
        <a:effectLst/>
      </c:spPr>
    </c:plotArea>
    <c:plotVisOnly val="1"/>
    <c:dispBlanksAs val="gap"/>
    <c:showDLblsOverMax val="0"/>
  </c:chart>
  <c:spPr>
    <a:noFill/>
    <a:ln>
      <a:noFill/>
    </a:ln>
    <a:effectLst/>
  </c:spPr>
  <c:txPr>
    <a:bodyPr/>
    <a:lstStyle/>
    <a:p>
      <a:pPr>
        <a:defRPr sz="1000">
          <a:solidFill>
            <a:srgbClr val="7030A0"/>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16035609873820475"/>
          <c:w val="1"/>
          <c:h val="0.54658239760563421"/>
        </c:manualLayout>
      </c:layout>
      <c:barChart>
        <c:barDir val="col"/>
        <c:grouping val="clustered"/>
        <c:varyColors val="0"/>
        <c:ser>
          <c:idx val="0"/>
          <c:order val="0"/>
          <c:tx>
            <c:strRef>
              <c:f>Sheet1!$B$1</c:f>
              <c:strCache>
                <c:ptCount val="1"/>
                <c:pt idx="0">
                  <c:v>By Volume (Thousand Tonnes)</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dLbls>
            <c:spPr>
              <a:solidFill>
                <a:schemeClr val="accent2">
                  <a:lumMod val="20000"/>
                  <a:lumOff val="80000"/>
                </a:schemeClr>
              </a:solidFill>
              <a:ln>
                <a:noFill/>
              </a:ln>
              <a:effectLst>
                <a:outerShdw blurRad="50800" dist="50800" algn="ctr" rotWithShape="0">
                  <a:srgbClr val="000000">
                    <a:alpha val="43137"/>
                  </a:srgbClr>
                </a:outerShdw>
              </a:effectLst>
            </c:spPr>
            <c:txPr>
              <a:bodyPr rot="-5400000" spcFirstLastPara="1" vertOverflow="ellipsis" wrap="square" lIns="38100" tIns="19050" rIns="38100" bIns="19050" anchor="t" anchorCtr="0">
                <a:spAutoFit/>
              </a:bodyPr>
              <a:lstStyle/>
              <a:p>
                <a:pPr algn="ctr">
                  <a:defRPr lang="en-US" sz="700" b="1" i="0" u="none" strike="noStrike" kern="1200" baseline="0">
                    <a:solidFill>
                      <a:schemeClr val="tx1">
                        <a:lumMod val="75000"/>
                        <a:lumOff val="25000"/>
                      </a:schemeClr>
                    </a:solidFill>
                    <a:latin typeface="Verdana" panose="020B0604030504040204" pitchFamily="34" charset="0"/>
                    <a:ea typeface="Verdana" panose="020B0604030504040204" pitchFamily="34" charset="0"/>
                    <a:cs typeface="Verdana" panose="020B0604030504040204"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Sheet1!$B$2:$B$17</c:f>
              <c:numCache>
                <c:formatCode>_(* #,##0.00_);_(* \(#,##0.00\);_(* "-"??_);_(@_)</c:formatCode>
                <c:ptCount val="16"/>
                <c:pt idx="0">
                  <c:v>1997.9496161734421</c:v>
                </c:pt>
                <c:pt idx="1">
                  <c:v>2043.6262736574765</c:v>
                </c:pt>
                <c:pt idx="2">
                  <c:v>2100.469779068218</c:v>
                </c:pt>
                <c:pt idx="3">
                  <c:v>2294.7779871359298</c:v>
                </c:pt>
                <c:pt idx="4">
                  <c:v>2301.6344127511102</c:v>
                </c:pt>
                <c:pt idx="5">
                  <c:v>2239.7148314939109</c:v>
                </c:pt>
                <c:pt idx="6">
                  <c:v>2382.6441566783024</c:v>
                </c:pt>
                <c:pt idx="7">
                  <c:v>2583.0489058256044</c:v>
                </c:pt>
                <c:pt idx="8">
                  <c:v>2768.4727119660074</c:v>
                </c:pt>
                <c:pt idx="9">
                  <c:v>2964.6329078079712</c:v>
                </c:pt>
                <c:pt idx="10">
                  <c:v>3155.8268472064597</c:v>
                </c:pt>
                <c:pt idx="11">
                  <c:v>3351.5507815719184</c:v>
                </c:pt>
                <c:pt idx="12">
                  <c:v>3553.0432477579052</c:v>
                </c:pt>
                <c:pt idx="13">
                  <c:v>3765.6429868680552</c:v>
                </c:pt>
                <c:pt idx="14">
                  <c:v>3986.960653556368</c:v>
                </c:pt>
                <c:pt idx="15">
                  <c:v>4213.7495474348671</c:v>
                </c:pt>
              </c:numCache>
            </c:numRef>
          </c:val>
          <c:extLst>
            <c:ext xmlns:c16="http://schemas.microsoft.com/office/drawing/2014/chart" uri="{C3380CC4-5D6E-409C-BE32-E72D297353CC}">
              <c16:uniqueId val="{0000000C-E538-492E-8E4C-92F4425464DD}"/>
            </c:ext>
          </c:extLst>
        </c:ser>
        <c:dLbls>
          <c:showLegendKey val="0"/>
          <c:showVal val="1"/>
          <c:showCatName val="0"/>
          <c:showSerName val="0"/>
          <c:showPercent val="0"/>
          <c:showBubbleSize val="0"/>
        </c:dLbls>
        <c:gapWidth val="181"/>
        <c:axId val="513292144"/>
        <c:axId val="646582368"/>
      </c:barChart>
      <c:catAx>
        <c:axId val="513292144"/>
        <c:scaling>
          <c:orientation val="minMax"/>
        </c:scaling>
        <c:delete val="0"/>
        <c:axPos val="b"/>
        <c:numFmt formatCode="General" sourceLinked="1"/>
        <c:majorTickMark val="out"/>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lgn="ctr">
              <a:defRPr lang="en-US" sz="800" b="1" i="0" u="none" strike="noStrike" kern="1200" baseline="0">
                <a:solidFill>
                  <a:schemeClr val="tx1">
                    <a:lumMod val="75000"/>
                    <a:lumOff val="25000"/>
                  </a:schemeClr>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646582368"/>
        <c:crosses val="autoZero"/>
        <c:auto val="1"/>
        <c:lblAlgn val="ctr"/>
        <c:lblOffset val="100"/>
        <c:noMultiLvlLbl val="0"/>
      </c:catAx>
      <c:valAx>
        <c:axId val="646582368"/>
        <c:scaling>
          <c:orientation val="minMax"/>
          <c:max val="4595"/>
          <c:min val="0"/>
        </c:scaling>
        <c:delete val="1"/>
        <c:axPos val="l"/>
        <c:numFmt formatCode="_(* #,##0.00_);_(* \(#,##0.00\);_(* &quot;-&quot;??_);_(@_)" sourceLinked="1"/>
        <c:majorTickMark val="out"/>
        <c:minorTickMark val="none"/>
        <c:tickLblPos val="nextTo"/>
        <c:crossAx val="513292144"/>
        <c:crosses val="autoZero"/>
        <c:crossBetween val="between"/>
      </c:valAx>
      <c:spPr>
        <a:noFill/>
        <a:ln>
          <a:noFill/>
        </a:ln>
        <a:effectLst/>
      </c:spPr>
    </c:plotArea>
    <c:legend>
      <c:legendPos val="r"/>
      <c:layout>
        <c:manualLayout>
          <c:xMode val="edge"/>
          <c:yMode val="edge"/>
          <c:x val="0.37455125747341933"/>
          <c:y val="0.83706087773578441"/>
          <c:w val="0.23549955382129997"/>
          <c:h val="0.14580712322366626"/>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Verdana" panose="020B0604030504040204" pitchFamily="34" charset="0"/>
              <a:ea typeface="Verdana" panose="020B0604030504040204" pitchFamily="34" charset="0"/>
              <a:cs typeface="Verdana" panose="020B06040305040402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14757309410242903"/>
          <c:w val="1"/>
          <c:h val="0.61522782663067921"/>
        </c:manualLayout>
      </c:layout>
      <c:barChart>
        <c:barDir val="col"/>
        <c:grouping val="clustered"/>
        <c:varyColors val="0"/>
        <c:ser>
          <c:idx val="0"/>
          <c:order val="0"/>
          <c:tx>
            <c:strRef>
              <c:f>Sheet1!$B$1</c:f>
              <c:strCache>
                <c:ptCount val="1"/>
                <c:pt idx="0">
                  <c:v>Capacity (Thousand Tonnes)</c:v>
                </c:pt>
              </c:strCache>
            </c:strRef>
          </c:tx>
          <c:spPr>
            <a:solidFill>
              <a:schemeClr val="accent1"/>
            </a:solidFill>
            <a:ln>
              <a:noFill/>
            </a:ln>
            <a:effectLst/>
          </c:spPr>
          <c:invertIfNegative val="0"/>
          <c:dPt>
            <c:idx val="4"/>
            <c:invertIfNegative val="0"/>
            <c:bubble3D val="0"/>
            <c:extLst>
              <c:ext xmlns:c16="http://schemas.microsoft.com/office/drawing/2014/chart" uri="{C3380CC4-5D6E-409C-BE32-E72D297353CC}">
                <c16:uniqueId val="{00000000-3E18-4F10-89A6-16A181285758}"/>
              </c:ext>
            </c:extLst>
          </c:dPt>
          <c:dPt>
            <c:idx val="5"/>
            <c:invertIfNegative val="0"/>
            <c:bubble3D val="0"/>
            <c:extLst>
              <c:ext xmlns:c16="http://schemas.microsoft.com/office/drawing/2014/chart" uri="{C3380CC4-5D6E-409C-BE32-E72D297353CC}">
                <c16:uniqueId val="{00000001-3E18-4F10-89A6-16A181285758}"/>
              </c:ext>
            </c:extLst>
          </c:dPt>
          <c:dPt>
            <c:idx val="6"/>
            <c:invertIfNegative val="0"/>
            <c:bubble3D val="0"/>
            <c:extLst>
              <c:ext xmlns:c16="http://schemas.microsoft.com/office/drawing/2014/chart" uri="{C3380CC4-5D6E-409C-BE32-E72D297353CC}">
                <c16:uniqueId val="{00000002-3E18-4F10-89A6-16A181285758}"/>
              </c:ext>
            </c:extLst>
          </c:dPt>
          <c:dPt>
            <c:idx val="7"/>
            <c:invertIfNegative val="0"/>
            <c:bubble3D val="0"/>
            <c:extLst>
              <c:ext xmlns:c16="http://schemas.microsoft.com/office/drawing/2014/chart" uri="{C3380CC4-5D6E-409C-BE32-E72D297353CC}">
                <c16:uniqueId val="{00000003-3E18-4F10-89A6-16A181285758}"/>
              </c:ext>
            </c:extLst>
          </c:dPt>
          <c:dPt>
            <c:idx val="8"/>
            <c:invertIfNegative val="0"/>
            <c:bubble3D val="0"/>
            <c:extLst>
              <c:ext xmlns:c16="http://schemas.microsoft.com/office/drawing/2014/chart" uri="{C3380CC4-5D6E-409C-BE32-E72D297353CC}">
                <c16:uniqueId val="{00000004-3E18-4F10-89A6-16A181285758}"/>
              </c:ext>
            </c:extLst>
          </c:dPt>
          <c:dPt>
            <c:idx val="9"/>
            <c:invertIfNegative val="0"/>
            <c:bubble3D val="0"/>
            <c:extLst>
              <c:ext xmlns:c16="http://schemas.microsoft.com/office/drawing/2014/chart" uri="{C3380CC4-5D6E-409C-BE32-E72D297353CC}">
                <c16:uniqueId val="{00000005-3E18-4F10-89A6-16A181285758}"/>
              </c:ext>
            </c:extLst>
          </c:dPt>
          <c:dLbls>
            <c:spPr>
              <a:noFill/>
              <a:ln>
                <a:noFill/>
              </a:ln>
              <a:effectLst/>
            </c:spPr>
            <c:txPr>
              <a:bodyPr rot="-5400000" spcFirstLastPara="1" vertOverflow="clip" horzOverflow="clip" vert="horz" wrap="square" lIns="38100" tIns="19050" rIns="38100" bIns="19050" anchor="ctr" anchorCtr="0">
                <a:spAutoFit/>
              </a:bodyPr>
              <a:lstStyle/>
              <a:p>
                <a:pPr algn="ctr">
                  <a:defRPr lang="en-US" sz="800" b="1" i="0" u="none" strike="noStrike" kern="1200" baseline="0">
                    <a:solidFill>
                      <a:schemeClr val="tx1">
                        <a:lumMod val="75000"/>
                        <a:lumOff val="25000"/>
                      </a:schemeClr>
                    </a:solidFill>
                    <a:latin typeface="Verdana" panose="020B0604030504040204" pitchFamily="34" charset="0"/>
                    <a:ea typeface="Verdana" panose="020B0604030504040204" pitchFamily="34" charset="0"/>
                    <a:cs typeface="Verdana" panose="020B060403050404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Sheet1!$B$2:$B$17</c:f>
              <c:numCache>
                <c:formatCode>0.00</c:formatCode>
                <c:ptCount val="16"/>
                <c:pt idx="0">
                  <c:v>3146.5</c:v>
                </c:pt>
                <c:pt idx="1">
                  <c:v>3146.5</c:v>
                </c:pt>
                <c:pt idx="2">
                  <c:v>3221</c:v>
                </c:pt>
                <c:pt idx="3">
                  <c:v>3274</c:v>
                </c:pt>
                <c:pt idx="4">
                  <c:v>3274</c:v>
                </c:pt>
                <c:pt idx="5">
                  <c:v>3512</c:v>
                </c:pt>
                <c:pt idx="6">
                  <c:v>3522</c:v>
                </c:pt>
                <c:pt idx="7">
                  <c:v>3522</c:v>
                </c:pt>
                <c:pt idx="8">
                  <c:v>3582</c:v>
                </c:pt>
                <c:pt idx="9">
                  <c:v>3582</c:v>
                </c:pt>
                <c:pt idx="10">
                  <c:v>3582</c:v>
                </c:pt>
                <c:pt idx="11">
                  <c:v>3582</c:v>
                </c:pt>
                <c:pt idx="12">
                  <c:v>3582</c:v>
                </c:pt>
                <c:pt idx="13">
                  <c:v>3582</c:v>
                </c:pt>
                <c:pt idx="14">
                  <c:v>3582</c:v>
                </c:pt>
                <c:pt idx="15">
                  <c:v>3582</c:v>
                </c:pt>
              </c:numCache>
            </c:numRef>
          </c:val>
          <c:extLst>
            <c:ext xmlns:c16="http://schemas.microsoft.com/office/drawing/2014/chart" uri="{C3380CC4-5D6E-409C-BE32-E72D297353CC}">
              <c16:uniqueId val="{00000006-3E18-4F10-89A6-16A181285758}"/>
            </c:ext>
          </c:extLst>
        </c:ser>
        <c:ser>
          <c:idx val="1"/>
          <c:order val="1"/>
          <c:tx>
            <c:strRef>
              <c:f>Sheet1!$C$1</c:f>
              <c:strCache>
                <c:ptCount val="1"/>
                <c:pt idx="0">
                  <c:v>Production (Thousand Tonnes)</c:v>
                </c:pt>
              </c:strCache>
            </c:strRef>
          </c:tx>
          <c:spPr>
            <a:solidFill>
              <a:schemeClr val="accent2"/>
            </a:solidFill>
            <a:ln>
              <a:noFill/>
            </a:ln>
            <a:effectLst/>
          </c:spPr>
          <c:invertIfNegative val="0"/>
          <c:dLbls>
            <c:spPr>
              <a:noFill/>
              <a:ln>
                <a:noFill/>
              </a:ln>
              <a:effectLst/>
            </c:spPr>
            <c:txPr>
              <a:bodyPr rot="-5400000" spcFirstLastPara="1" vertOverflow="clip" horzOverflow="clip" vert="horz" wrap="square" lIns="38100" tIns="19050" rIns="38100" bIns="19050" anchor="ctr" anchorCtr="0">
                <a:spAutoFit/>
              </a:bodyPr>
              <a:lstStyle/>
              <a:p>
                <a:pPr algn="ctr">
                  <a:defRPr lang="en-US" sz="800" b="1" i="0" u="none" strike="noStrike" kern="1200" baseline="0">
                    <a:solidFill>
                      <a:schemeClr val="tx1">
                        <a:lumMod val="75000"/>
                        <a:lumOff val="25000"/>
                      </a:schemeClr>
                    </a:solidFill>
                    <a:latin typeface="Verdana" panose="020B0604030504040204" pitchFamily="34" charset="0"/>
                    <a:ea typeface="Verdana" panose="020B0604030504040204" pitchFamily="34" charset="0"/>
                    <a:cs typeface="Verdana" panose="020B060403050404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Sheet1!$C$2:$C$17</c:f>
              <c:numCache>
                <c:formatCode>0.00</c:formatCode>
                <c:ptCount val="16"/>
                <c:pt idx="0">
                  <c:v>2179.7591899729</c:v>
                </c:pt>
                <c:pt idx="1">
                  <c:v>2264.8446480836237</c:v>
                </c:pt>
                <c:pt idx="2">
                  <c:v>2361.391365093838</c:v>
                </c:pt>
                <c:pt idx="3">
                  <c:v>2541.2025921757054</c:v>
                </c:pt>
                <c:pt idx="4">
                  <c:v>2567.1072983839449</c:v>
                </c:pt>
                <c:pt idx="5">
                  <c:v>2396.0559505039905</c:v>
                </c:pt>
                <c:pt idx="6">
                  <c:v>2652.6286326860795</c:v>
                </c:pt>
                <c:pt idx="7">
                  <c:v>2670.790682755327</c:v>
                </c:pt>
                <c:pt idx="8">
                  <c:v>2601.7126263256159</c:v>
                </c:pt>
                <c:pt idx="9">
                  <c:v>2608.3163970249766</c:v>
                </c:pt>
                <c:pt idx="10">
                  <c:v>2746.23232352166</c:v>
                </c:pt>
                <c:pt idx="11">
                  <c:v>2818.4404599173963</c:v>
                </c:pt>
                <c:pt idx="12">
                  <c:v>2897.7633554897047</c:v>
                </c:pt>
                <c:pt idx="13">
                  <c:v>2985.6878611514544</c:v>
                </c:pt>
                <c:pt idx="14">
                  <c:v>3046.9939189890042</c:v>
                </c:pt>
                <c:pt idx="15">
                  <c:v>3098.9706268129871</c:v>
                </c:pt>
              </c:numCache>
            </c:numRef>
          </c:val>
          <c:extLst>
            <c:ext xmlns:c16="http://schemas.microsoft.com/office/drawing/2014/chart" uri="{C3380CC4-5D6E-409C-BE32-E72D297353CC}">
              <c16:uniqueId val="{00000007-3E18-4F10-89A6-16A181285758}"/>
            </c:ext>
          </c:extLst>
        </c:ser>
        <c:dLbls>
          <c:dLblPos val="outEnd"/>
          <c:showLegendKey val="0"/>
          <c:showVal val="1"/>
          <c:showCatName val="0"/>
          <c:showSerName val="0"/>
          <c:showPercent val="0"/>
          <c:showBubbleSize val="0"/>
        </c:dLbls>
        <c:gapWidth val="50"/>
        <c:overlap val="-8"/>
        <c:axId val="513292144"/>
        <c:axId val="646582368"/>
      </c:barChart>
      <c:catAx>
        <c:axId val="51329214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lgn="ctr">
              <a:defRPr lang="en-US" sz="900" b="1" i="0" u="none" strike="noStrike" kern="1200" cap="all" spc="120" normalizeH="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646582368"/>
        <c:crosses val="autoZero"/>
        <c:auto val="1"/>
        <c:lblAlgn val="ctr"/>
        <c:lblOffset val="100"/>
        <c:noMultiLvlLbl val="0"/>
      </c:catAx>
      <c:valAx>
        <c:axId val="646582368"/>
        <c:scaling>
          <c:orientation val="minMax"/>
        </c:scaling>
        <c:delete val="1"/>
        <c:axPos val="l"/>
        <c:numFmt formatCode="0.00" sourceLinked="1"/>
        <c:majorTickMark val="none"/>
        <c:minorTickMark val="none"/>
        <c:tickLblPos val="nextTo"/>
        <c:crossAx val="513292144"/>
        <c:crosses val="autoZero"/>
        <c:crossBetween val="between"/>
      </c:valAx>
      <c:spPr>
        <a:noFill/>
        <a:ln>
          <a:noFill/>
        </a:ln>
        <a:effectLst/>
      </c:spPr>
    </c:plotArea>
    <c:legend>
      <c:legendPos val="t"/>
      <c:layout>
        <c:manualLayout>
          <c:xMode val="edge"/>
          <c:yMode val="edge"/>
          <c:x val="0.23437558506996817"/>
          <c:y val="0.87669746779992874"/>
          <c:w val="0.56860644919081715"/>
          <c:h val="8.7935899218770888E-2"/>
        </c:manualLayout>
      </c:layout>
      <c:overlay val="0"/>
      <c:spPr>
        <a:noFill/>
        <a:ln>
          <a:noFill/>
        </a:ln>
        <a:effectLst/>
      </c:spPr>
      <c:txPr>
        <a:bodyPr rot="0" spcFirstLastPara="1" vertOverflow="ellipsis" vert="horz" wrap="square" anchor="ctr" anchorCtr="1"/>
        <a:lstStyle/>
        <a:p>
          <a:pPr>
            <a:defRPr sz="1000" b="1" i="0" u="none" strike="noStrike" kern="1200" baseline="0">
              <a:solidFill>
                <a:schemeClr val="tx1">
                  <a:lumMod val="65000"/>
                  <a:lumOff val="35000"/>
                </a:schemeClr>
              </a:solidFill>
              <a:latin typeface="Verdana" panose="020B0604030504040204" pitchFamily="34" charset="0"/>
              <a:ea typeface="Verdana" panose="020B0604030504040204" pitchFamily="34" charset="0"/>
              <a:cs typeface="Verdana" panose="020B06040305040402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5477586239586875E-2"/>
          <c:y val="0.32662996528122706"/>
          <c:w val="0.95804792260294591"/>
          <c:h val="0.48834277578382229"/>
        </c:manualLayout>
      </c:layout>
      <c:barChart>
        <c:barDir val="col"/>
        <c:grouping val="clustered"/>
        <c:varyColors val="0"/>
        <c:ser>
          <c:idx val="0"/>
          <c:order val="0"/>
          <c:tx>
            <c:strRef>
              <c:f>Sheet1!$B$1</c:f>
              <c:strCache>
                <c:ptCount val="1"/>
                <c:pt idx="0">
                  <c:v>Value (USD Billion)</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innerShdw blurRad="63500" dist="50800" dir="16200000">
                <a:prstClr val="black">
                  <a:alpha val="50000"/>
                </a:prstClr>
              </a:innerShdw>
            </a:effectLst>
          </c:spPr>
          <c:invertIfNegative val="0"/>
          <c:dLbls>
            <c:spPr>
              <a:noFill/>
              <a:ln>
                <a:noFill/>
              </a:ln>
              <a:effectLst/>
            </c:spPr>
            <c:txPr>
              <a:bodyPr rot="-5400000" spcFirstLastPara="1" vertOverflow="ellipsis" wrap="square" anchor="ctr" anchorCtr="1"/>
              <a:lstStyle/>
              <a:p>
                <a:pPr algn="ctr">
                  <a:defRPr sz="9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Sheet1!$B$2:$B$17</c:f>
              <c:numCache>
                <c:formatCode>0.00%</c:formatCode>
                <c:ptCount val="16"/>
                <c:pt idx="0">
                  <c:v>0.69275677418493564</c:v>
                </c:pt>
                <c:pt idx="1">
                  <c:v>0.71979807661961659</c:v>
                </c:pt>
                <c:pt idx="2">
                  <c:v>0.73312367745850293</c:v>
                </c:pt>
                <c:pt idx="3">
                  <c:v>0.77617672332794907</c:v>
                </c:pt>
                <c:pt idx="4">
                  <c:v>0.78408897323883475</c:v>
                </c:pt>
                <c:pt idx="5">
                  <c:v>0.68224827747835726</c:v>
                </c:pt>
                <c:pt idx="6">
                  <c:v>0.75315974806532637</c:v>
                </c:pt>
                <c:pt idx="7">
                  <c:v>0.75831649141264257</c:v>
                </c:pt>
                <c:pt idx="8">
                  <c:v>0.72632959975589506</c:v>
                </c:pt>
                <c:pt idx="9">
                  <c:v>0.72817319849943507</c:v>
                </c:pt>
                <c:pt idx="10">
                  <c:v>0.76667569054206031</c:v>
                </c:pt>
                <c:pt idx="11">
                  <c:v>0.78683429925108772</c:v>
                </c:pt>
                <c:pt idx="12">
                  <c:v>0.80897916121990643</c:v>
                </c:pt>
                <c:pt idx="13">
                  <c:v>0.83352536603893201</c:v>
                </c:pt>
                <c:pt idx="14">
                  <c:v>0.85064040172780686</c:v>
                </c:pt>
                <c:pt idx="15">
                  <c:v>0.86515092875851118</c:v>
                </c:pt>
              </c:numCache>
            </c:numRef>
          </c:val>
          <c:extLst>
            <c:ext xmlns:c16="http://schemas.microsoft.com/office/drawing/2014/chart" uri="{C3380CC4-5D6E-409C-BE32-E72D297353CC}">
              <c16:uniqueId val="{00000000-D600-480D-BC80-B2EA866BE575}"/>
            </c:ext>
          </c:extLst>
        </c:ser>
        <c:dLbls>
          <c:showLegendKey val="0"/>
          <c:showVal val="0"/>
          <c:showCatName val="0"/>
          <c:showSerName val="0"/>
          <c:showPercent val="0"/>
          <c:showBubbleSize val="0"/>
        </c:dLbls>
        <c:gapWidth val="100"/>
        <c:axId val="463948608"/>
        <c:axId val="463946968"/>
      </c:barChart>
      <c:valAx>
        <c:axId val="463946968"/>
        <c:scaling>
          <c:orientation val="minMax"/>
        </c:scaling>
        <c:delete val="0"/>
        <c:axPos val="l"/>
        <c:numFmt formatCode="0.00%" sourceLinked="1"/>
        <c:majorTickMark val="out"/>
        <c:minorTickMark val="none"/>
        <c:tickLblPos val="none"/>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463948608"/>
        <c:crosses val="autoZero"/>
        <c:crossBetween val="between"/>
      </c:valAx>
      <c:catAx>
        <c:axId val="463948608"/>
        <c:scaling>
          <c:orientation val="minMax"/>
        </c:scaling>
        <c:delete val="0"/>
        <c:axPos val="b"/>
        <c:numFmt formatCode="General" sourceLinked="1"/>
        <c:majorTickMark val="out"/>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900" b="1"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463946968"/>
        <c:crosses val="autoZero"/>
        <c:auto val="1"/>
        <c:lblAlgn val="ctr"/>
        <c:lblOffset val="100"/>
        <c:noMultiLvlLbl val="0"/>
      </c:catAx>
      <c:spPr>
        <a:noFill/>
        <a:ln>
          <a:noFill/>
        </a:ln>
        <a:effectLst/>
      </c:spPr>
    </c:plotArea>
    <c:plotVisOnly val="1"/>
    <c:dispBlanksAs val="gap"/>
    <c:showDLblsOverMax val="0"/>
  </c:chart>
  <c:spPr>
    <a:noFill/>
    <a:ln>
      <a:noFill/>
    </a:ln>
    <a:effectLst/>
  </c:spPr>
  <c:txPr>
    <a:bodyPr/>
    <a:lstStyle/>
    <a:p>
      <a:pPr>
        <a:defRPr sz="9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8"/>
    </mc:Choice>
    <mc:Fallback>
      <c:style val="8"/>
    </mc:Fallback>
  </mc:AlternateContent>
  <c:chart>
    <c:autoTitleDeleted val="1"/>
    <c:plotArea>
      <c:layout>
        <c:manualLayout>
          <c:layoutTarget val="inner"/>
          <c:xMode val="edge"/>
          <c:yMode val="edge"/>
          <c:x val="0.13626351607847287"/>
          <c:y val="0.19136948235186521"/>
          <c:w val="0.45723535635361678"/>
          <c:h val="0.75851023638933646"/>
        </c:manualLayout>
      </c:layout>
      <c:pieChart>
        <c:varyColors val="1"/>
        <c:ser>
          <c:idx val="0"/>
          <c:order val="0"/>
          <c:tx>
            <c:strRef>
              <c:f>Sheet1!$B$1</c:f>
              <c:strCache>
                <c:ptCount val="1"/>
                <c:pt idx="0">
                  <c:v>Column1</c:v>
                </c:pt>
              </c:strCache>
            </c:strRef>
          </c:tx>
          <c:spPr>
            <a:ln>
              <a:noFill/>
            </a:ln>
          </c:spPr>
          <c:dPt>
            <c:idx val="0"/>
            <c:bubble3D val="0"/>
            <c:spPr>
              <a:solidFill>
                <a:schemeClr val="bg1">
                  <a:lumMod val="75000"/>
                </a:schemeClr>
              </a:solidFill>
              <a:ln w="19050">
                <a:noFill/>
              </a:ln>
              <a:effectLst/>
            </c:spPr>
            <c:extLst>
              <c:ext xmlns:c16="http://schemas.microsoft.com/office/drawing/2014/chart" uri="{C3380CC4-5D6E-409C-BE32-E72D297353CC}">
                <c16:uniqueId val="{00000001-6C58-41D2-A5AC-B6DB167258FA}"/>
              </c:ext>
            </c:extLst>
          </c:dPt>
          <c:dPt>
            <c:idx val="1"/>
            <c:bubble3D val="0"/>
            <c:spPr>
              <a:solidFill>
                <a:srgbClr val="FFD966"/>
              </a:solidFill>
              <a:ln w="19050">
                <a:noFill/>
              </a:ln>
              <a:effectLst/>
            </c:spPr>
            <c:extLst>
              <c:ext xmlns:c16="http://schemas.microsoft.com/office/drawing/2014/chart" uri="{C3380CC4-5D6E-409C-BE32-E72D297353CC}">
                <c16:uniqueId val="{00000003-6C58-41D2-A5AC-B6DB167258FA}"/>
              </c:ext>
            </c:extLst>
          </c:dPt>
          <c:dPt>
            <c:idx val="2"/>
            <c:bubble3D val="0"/>
            <c:spPr>
              <a:solidFill>
                <a:schemeClr val="tx2">
                  <a:lumMod val="75000"/>
                </a:schemeClr>
              </a:solidFill>
              <a:ln w="19050">
                <a:noFill/>
              </a:ln>
              <a:effectLst/>
            </c:spPr>
            <c:extLst>
              <c:ext xmlns:c16="http://schemas.microsoft.com/office/drawing/2014/chart" uri="{C3380CC4-5D6E-409C-BE32-E72D297353CC}">
                <c16:uniqueId val="{00000005-6C58-41D2-A5AC-B6DB167258FA}"/>
              </c:ext>
            </c:extLst>
          </c:dPt>
          <c:dPt>
            <c:idx val="3"/>
            <c:bubble3D val="0"/>
            <c:spPr>
              <a:solidFill>
                <a:schemeClr val="accent6">
                  <a:tint val="77000"/>
                </a:schemeClr>
              </a:solidFill>
              <a:ln w="19050">
                <a:noFill/>
              </a:ln>
              <a:effectLst/>
            </c:spPr>
            <c:extLst>
              <c:ext xmlns:c16="http://schemas.microsoft.com/office/drawing/2014/chart" uri="{C3380CC4-5D6E-409C-BE32-E72D297353CC}">
                <c16:uniqueId val="{00000007-6C58-41D2-A5AC-B6DB167258FA}"/>
              </c:ext>
            </c:extLst>
          </c:dPt>
          <c:dPt>
            <c:idx val="4"/>
            <c:bubble3D val="0"/>
            <c:spPr>
              <a:solidFill>
                <a:srgbClr val="9AB6EA"/>
              </a:solidFill>
              <a:ln w="19050">
                <a:noFill/>
              </a:ln>
              <a:effectLst/>
            </c:spPr>
            <c:extLst>
              <c:ext xmlns:c16="http://schemas.microsoft.com/office/drawing/2014/chart" uri="{C3380CC4-5D6E-409C-BE32-E72D297353CC}">
                <c16:uniqueId val="{00000009-6C58-41D2-A5AC-B6DB167258FA}"/>
              </c:ext>
            </c:extLst>
          </c:dPt>
          <c:dLbls>
            <c:dLbl>
              <c:idx val="0"/>
              <c:layout>
                <c:manualLayout>
                  <c:x val="3.8819315293221628E-2"/>
                  <c:y val="6.5341983108384613E-2"/>
                </c:manualLayout>
              </c:layout>
              <c:dLblPos val="bestFit"/>
              <c:showLegendKey val="0"/>
              <c:showVal val="1"/>
              <c:showCatName val="1"/>
              <c:showSerName val="0"/>
              <c:showPercent val="0"/>
              <c:showBubbleSize val="0"/>
              <c:extLst>
                <c:ext xmlns:c15="http://schemas.microsoft.com/office/drawing/2012/chart" uri="{CE6537A1-D6FC-4f65-9D91-7224C49458BB}">
                  <c15:layout>
                    <c:manualLayout>
                      <c:w val="0.18346827115147976"/>
                      <c:h val="0.25494490932546565"/>
                    </c:manualLayout>
                  </c15:layout>
                </c:ext>
                <c:ext xmlns:c16="http://schemas.microsoft.com/office/drawing/2014/chart" uri="{C3380CC4-5D6E-409C-BE32-E72D297353CC}">
                  <c16:uniqueId val="{00000001-6C58-41D2-A5AC-B6DB167258FA}"/>
                </c:ext>
              </c:extLst>
            </c:dLbl>
            <c:dLbl>
              <c:idx val="1"/>
              <c:layout>
                <c:manualLayout>
                  <c:x val="-0.11887000979842792"/>
                  <c:y val="-4.3310585126492156E-2"/>
                </c:manualLayout>
              </c:layout>
              <c:dLblPos val="bestFit"/>
              <c:showLegendKey val="0"/>
              <c:showVal val="1"/>
              <c:showCatName val="1"/>
              <c:showSerName val="0"/>
              <c:showPercent val="0"/>
              <c:showBubbleSize val="0"/>
              <c:extLst>
                <c:ext xmlns:c15="http://schemas.microsoft.com/office/drawing/2012/chart" uri="{CE6537A1-D6FC-4f65-9D91-7224C49458BB}">
                  <c15:layout>
                    <c:manualLayout>
                      <c:w val="0.22167758931783127"/>
                      <c:h val="0.24417913530830895"/>
                    </c:manualLayout>
                  </c15:layout>
                </c:ext>
                <c:ext xmlns:c16="http://schemas.microsoft.com/office/drawing/2014/chart" uri="{C3380CC4-5D6E-409C-BE32-E72D297353CC}">
                  <c16:uniqueId val="{00000003-6C58-41D2-A5AC-B6DB167258FA}"/>
                </c:ext>
              </c:extLst>
            </c:dLbl>
            <c:dLbl>
              <c:idx val="2"/>
              <c:layout>
                <c:manualLayout>
                  <c:x val="-4.5058082110288063E-2"/>
                  <c:y val="0.14444640400347655"/>
                </c:manualLayout>
              </c:layout>
              <c:tx>
                <c:rich>
                  <a:bodyPr/>
                  <a:lstStyle/>
                  <a:p>
                    <a:fld id="{91C8B551-69F2-41C1-84CA-89D0CEEB69E7}" type="CATEGORYNAME">
                      <a:rPr lang="en-US">
                        <a:solidFill>
                          <a:schemeClr val="tx1"/>
                        </a:solidFill>
                      </a:rPr>
                      <a:pPr/>
                      <a:t>[CATEGORY NAME]</a:t>
                    </a:fld>
                    <a:r>
                      <a:rPr lang="en-US" dirty="0">
                        <a:solidFill>
                          <a:schemeClr val="tx1"/>
                        </a:solidFill>
                      </a:rPr>
                      <a:t>, </a:t>
                    </a:r>
                    <a:fld id="{66A33A4E-3D2A-40E2-A66A-AA899362E7B7}" type="VALUE">
                      <a:rPr lang="en-US">
                        <a:solidFill>
                          <a:schemeClr val="tx1"/>
                        </a:solidFill>
                      </a:rPr>
                      <a:pPr/>
                      <a:t>[VALUE]</a:t>
                    </a:fld>
                    <a:endParaRPr lang="en-US" dirty="0">
                      <a:solidFill>
                        <a:schemeClr val="tx1"/>
                      </a:solidFill>
                    </a:endParaRPr>
                  </a:p>
                </c:rich>
              </c:tx>
              <c:dLblPos val="bestFit"/>
              <c:showLegendKey val="0"/>
              <c:showVal val="1"/>
              <c:showCatName val="1"/>
              <c:showSerName val="0"/>
              <c:showPercent val="0"/>
              <c:showBubbleSize val="0"/>
              <c:extLst>
                <c:ext xmlns:c15="http://schemas.microsoft.com/office/drawing/2012/chart" uri="{CE6537A1-D6FC-4f65-9D91-7224C49458BB}">
                  <c15:layout>
                    <c:manualLayout>
                      <c:w val="0.16298465450768018"/>
                      <c:h val="0.28588104155867439"/>
                    </c:manualLayout>
                  </c15:layout>
                  <c15:dlblFieldTable/>
                  <c15:showDataLabelsRange val="0"/>
                </c:ext>
                <c:ext xmlns:c16="http://schemas.microsoft.com/office/drawing/2014/chart" uri="{C3380CC4-5D6E-409C-BE32-E72D297353CC}">
                  <c16:uniqueId val="{00000005-6C58-41D2-A5AC-B6DB167258FA}"/>
                </c:ext>
              </c:extLst>
            </c:dLbl>
            <c:dLbl>
              <c:idx val="3"/>
              <c:layout>
                <c:manualLayout>
                  <c:x val="3.7543988984059994E-2"/>
                  <c:y val="-2.4393262061681228E-3"/>
                </c:manualLayout>
              </c:layout>
              <c:dLblPos val="bestFit"/>
              <c:showLegendKey val="0"/>
              <c:showVal val="1"/>
              <c:showCatName val="1"/>
              <c:showSerName val="0"/>
              <c:showPercent val="0"/>
              <c:showBubbleSize val="0"/>
              <c:extLst>
                <c:ext xmlns:c15="http://schemas.microsoft.com/office/drawing/2012/chart" uri="{CE6537A1-D6FC-4f65-9D91-7224C49458BB}">
                  <c15:layout>
                    <c:manualLayout>
                      <c:w val="0.17655931420519688"/>
                      <c:h val="0.18038883064343258"/>
                    </c:manualLayout>
                  </c15:layout>
                </c:ext>
                <c:ext xmlns:c16="http://schemas.microsoft.com/office/drawing/2014/chart" uri="{C3380CC4-5D6E-409C-BE32-E72D297353CC}">
                  <c16:uniqueId val="{00000007-6C58-41D2-A5AC-B6DB167258FA}"/>
                </c:ext>
              </c:extLst>
            </c:dLbl>
            <c:dLbl>
              <c:idx val="4"/>
              <c:layout>
                <c:manualLayout>
                  <c:x val="0.14430579369024263"/>
                  <c:y val="9.3030065048698828E-3"/>
                </c:manualLayout>
              </c:layout>
              <c:dLblPos val="bestFit"/>
              <c:showLegendKey val="0"/>
              <c:showVal val="1"/>
              <c:showCatName val="1"/>
              <c:showSerName val="0"/>
              <c:showPercent val="0"/>
              <c:showBubbleSize val="0"/>
              <c:extLst>
                <c:ext xmlns:c15="http://schemas.microsoft.com/office/drawing/2012/chart" uri="{CE6537A1-D6FC-4f65-9D91-7224C49458BB}">
                  <c15:layout>
                    <c:manualLayout>
                      <c:w val="0.26896322621254254"/>
                      <c:h val="0.24417913530830895"/>
                    </c:manualLayout>
                  </c15:layout>
                </c:ext>
                <c:ext xmlns:c16="http://schemas.microsoft.com/office/drawing/2014/chart" uri="{C3380CC4-5D6E-409C-BE32-E72D297353CC}">
                  <c16:uniqueId val="{00000009-6C58-41D2-A5AC-B6DB167258FA}"/>
                </c:ext>
              </c:extLst>
            </c:dLbl>
            <c:numFmt formatCode="0.00%" sourceLinked="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dLblPos val="bestFit"/>
            <c:showLegendKey val="0"/>
            <c:showVal val="1"/>
            <c:showCatName val="1"/>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Sheet1!$A$2:$A$6</c:f>
              <c:strCache>
                <c:ptCount val="5"/>
                <c:pt idx="0">
                  <c:v>Asia Pacific</c:v>
                </c:pt>
                <c:pt idx="1">
                  <c:v>Europe</c:v>
                </c:pt>
                <c:pt idx="2">
                  <c:v>North America</c:v>
                </c:pt>
                <c:pt idx="3">
                  <c:v>MEA</c:v>
                </c:pt>
                <c:pt idx="4">
                  <c:v>South America</c:v>
                </c:pt>
              </c:strCache>
            </c:strRef>
          </c:cat>
          <c:val>
            <c:numRef>
              <c:f>Sheet1!$B$2:$B$6</c:f>
              <c:numCache>
                <c:formatCode>0.00%</c:formatCode>
                <c:ptCount val="5"/>
                <c:pt idx="0">
                  <c:v>0.61331228326051135</c:v>
                </c:pt>
                <c:pt idx="1">
                  <c:v>0.21957016698992857</c:v>
                </c:pt>
                <c:pt idx="2">
                  <c:v>9.7264161240533276E-2</c:v>
                </c:pt>
                <c:pt idx="3">
                  <c:v>4.777735947326054E-2</c:v>
                </c:pt>
                <c:pt idx="4">
                  <c:v>2.2076029035766258E-2</c:v>
                </c:pt>
              </c:numCache>
            </c:numRef>
          </c:val>
          <c:extLst>
            <c:ext xmlns:c16="http://schemas.microsoft.com/office/drawing/2014/chart" uri="{C3380CC4-5D6E-409C-BE32-E72D297353CC}">
              <c16:uniqueId val="{0000000A-6C58-41D2-A5AC-B6DB167258FA}"/>
            </c:ext>
          </c:extLst>
        </c:ser>
        <c:dLbls>
          <c:dLblPos val="bestFit"/>
          <c:showLegendKey val="0"/>
          <c:showVal val="1"/>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9653530186622429E-2"/>
          <c:y val="9.3564880615146895E-2"/>
          <c:w val="0.94034652392533535"/>
          <c:h val="0.64213689101954818"/>
        </c:manualLayout>
      </c:layout>
      <c:barChart>
        <c:barDir val="col"/>
        <c:grouping val="clustered"/>
        <c:varyColors val="0"/>
        <c:ser>
          <c:idx val="0"/>
          <c:order val="0"/>
          <c:tx>
            <c:strRef>
              <c:f>Sheet1!$B$1</c:f>
              <c:strCache>
                <c:ptCount val="1"/>
                <c:pt idx="0">
                  <c:v>2010</c:v>
                </c:pt>
              </c:strCache>
            </c:strRef>
          </c:tx>
          <c:spPr>
            <a:pattFill prst="narHorz">
              <a:fgClr>
                <a:schemeClr val="accent1"/>
              </a:fgClr>
              <a:bgClr>
                <a:schemeClr val="accent1">
                  <a:lumMod val="20000"/>
                  <a:lumOff val="80000"/>
                </a:schemeClr>
              </a:bgClr>
            </a:pattFill>
            <a:ln>
              <a:noFill/>
            </a:ln>
            <a:effectLst>
              <a:innerShdw blurRad="114300">
                <a:schemeClr val="accent1"/>
              </a:innerShdw>
            </a:effectLst>
            <a:scene3d>
              <a:camera prst="orthographicFront"/>
              <a:lightRig rig="threePt" dir="t"/>
            </a:scene3d>
            <a:sp3d>
              <a:bevelT w="190500" h="38100"/>
            </a:sp3d>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95000"/>
                        <a:lumOff val="5000"/>
                      </a:schemeClr>
                    </a:solidFill>
                    <a:latin typeface="Verdana" panose="020B0604030504040204" pitchFamily="34" charset="0"/>
                    <a:ea typeface="Verdana" panose="020B0604030504040204" pitchFamily="34" charset="0"/>
                    <a:cs typeface="Verdana" panose="020B060403050404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Sheet1!$A$2:$A$6</c:f>
              <c:strCache>
                <c:ptCount val="5"/>
                <c:pt idx="0">
                  <c:v>China</c:v>
                </c:pt>
                <c:pt idx="1">
                  <c:v>India</c:v>
                </c:pt>
                <c:pt idx="2">
                  <c:v>Australia</c:v>
                </c:pt>
                <c:pt idx="3">
                  <c:v>Japan</c:v>
                </c:pt>
                <c:pt idx="4">
                  <c:v>South Korea</c:v>
                </c:pt>
              </c:strCache>
            </c:strRef>
          </c:cat>
          <c:val>
            <c:numRef>
              <c:f>Sheet1!$B$2:$B$6</c:f>
              <c:numCache>
                <c:formatCode>0</c:formatCode>
                <c:ptCount val="5"/>
                <c:pt idx="0">
                  <c:v>173</c:v>
                </c:pt>
                <c:pt idx="1">
                  <c:v>49</c:v>
                </c:pt>
                <c:pt idx="2">
                  <c:v>47</c:v>
                </c:pt>
                <c:pt idx="3">
                  <c:v>26</c:v>
                </c:pt>
                <c:pt idx="4">
                  <c:v>13</c:v>
                </c:pt>
              </c:numCache>
            </c:numRef>
          </c:val>
          <c:extLst>
            <c:ext xmlns:c16="http://schemas.microsoft.com/office/drawing/2014/chart" uri="{C3380CC4-5D6E-409C-BE32-E72D297353CC}">
              <c16:uniqueId val="{00000000-7F2C-422B-B532-7649DFE8F713}"/>
            </c:ext>
          </c:extLst>
        </c:ser>
        <c:ser>
          <c:idx val="1"/>
          <c:order val="1"/>
          <c:tx>
            <c:strRef>
              <c:f>Sheet1!$C$1</c:f>
              <c:strCache>
                <c:ptCount val="1"/>
                <c:pt idx="0">
                  <c:v>2019</c:v>
                </c:pt>
              </c:strCache>
            </c:strRef>
          </c:tx>
          <c:spPr>
            <a:pattFill prst="narHorz">
              <a:fgClr>
                <a:schemeClr val="accent2"/>
              </a:fgClr>
              <a:bgClr>
                <a:schemeClr val="accent2">
                  <a:lumMod val="20000"/>
                  <a:lumOff val="80000"/>
                </a:schemeClr>
              </a:bgClr>
            </a:pattFill>
            <a:ln>
              <a:noFill/>
            </a:ln>
            <a:effectLst>
              <a:innerShdw blurRad="114300">
                <a:schemeClr val="accent2"/>
              </a:inn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Verdana" panose="020B0604030504040204" pitchFamily="34" charset="0"/>
                    <a:ea typeface="Verdana" panose="020B0604030504040204" pitchFamily="34" charset="0"/>
                    <a:cs typeface="Verdana" panose="020B060403050404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Sheet1!$A$2:$A$6</c:f>
              <c:strCache>
                <c:ptCount val="5"/>
                <c:pt idx="0">
                  <c:v>China</c:v>
                </c:pt>
                <c:pt idx="1">
                  <c:v>India</c:v>
                </c:pt>
                <c:pt idx="2">
                  <c:v>Australia</c:v>
                </c:pt>
                <c:pt idx="3">
                  <c:v>Japan</c:v>
                </c:pt>
                <c:pt idx="4">
                  <c:v>South Korea</c:v>
                </c:pt>
              </c:strCache>
            </c:strRef>
          </c:cat>
          <c:val>
            <c:numRef>
              <c:f>Sheet1!$C$2:$C$6</c:f>
              <c:numCache>
                <c:formatCode>0</c:formatCode>
                <c:ptCount val="5"/>
                <c:pt idx="0">
                  <c:v>154</c:v>
                </c:pt>
                <c:pt idx="1">
                  <c:v>53</c:v>
                </c:pt>
                <c:pt idx="2">
                  <c:v>37</c:v>
                </c:pt>
                <c:pt idx="3">
                  <c:v>33</c:v>
                </c:pt>
                <c:pt idx="4">
                  <c:v>11</c:v>
                </c:pt>
              </c:numCache>
            </c:numRef>
          </c:val>
          <c:extLst>
            <c:ext xmlns:c16="http://schemas.microsoft.com/office/drawing/2014/chart" uri="{C3380CC4-5D6E-409C-BE32-E72D297353CC}">
              <c16:uniqueId val="{00000001-7F2C-422B-B532-7649DFE8F713}"/>
            </c:ext>
          </c:extLst>
        </c:ser>
        <c:ser>
          <c:idx val="2"/>
          <c:order val="2"/>
          <c:tx>
            <c:strRef>
              <c:f>Sheet1!$D$1</c:f>
              <c:strCache>
                <c:ptCount val="1"/>
                <c:pt idx="0">
                  <c:v>2025F</c:v>
                </c:pt>
              </c:strCache>
            </c:strRef>
          </c:tx>
          <c:spPr>
            <a:pattFill prst="narHorz">
              <a:fgClr>
                <a:schemeClr val="accent3"/>
              </a:fgClr>
              <a:bgClr>
                <a:schemeClr val="accent3">
                  <a:lumMod val="20000"/>
                  <a:lumOff val="80000"/>
                </a:schemeClr>
              </a:bgClr>
            </a:pattFill>
            <a:ln>
              <a:noFill/>
            </a:ln>
            <a:effectLst>
              <a:innerShdw blurRad="114300">
                <a:schemeClr val="accent3"/>
              </a:inn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Verdana" panose="020B0604030504040204" pitchFamily="34" charset="0"/>
                    <a:ea typeface="Verdana" panose="020B0604030504040204" pitchFamily="34" charset="0"/>
                    <a:cs typeface="Verdana" panose="020B060403050404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Sheet1!$A$2:$A$6</c:f>
              <c:strCache>
                <c:ptCount val="5"/>
                <c:pt idx="0">
                  <c:v>China</c:v>
                </c:pt>
                <c:pt idx="1">
                  <c:v>India</c:v>
                </c:pt>
                <c:pt idx="2">
                  <c:v>Australia</c:v>
                </c:pt>
                <c:pt idx="3">
                  <c:v>Japan</c:v>
                </c:pt>
                <c:pt idx="4">
                  <c:v>South Korea</c:v>
                </c:pt>
              </c:strCache>
            </c:strRef>
          </c:cat>
          <c:val>
            <c:numRef>
              <c:f>Sheet1!$D$2:$D$6</c:f>
              <c:numCache>
                <c:formatCode>0</c:formatCode>
                <c:ptCount val="5"/>
                <c:pt idx="0">
                  <c:v>260</c:v>
                </c:pt>
                <c:pt idx="1">
                  <c:v>65</c:v>
                </c:pt>
                <c:pt idx="2">
                  <c:v>54</c:v>
                </c:pt>
                <c:pt idx="3">
                  <c:v>35</c:v>
                </c:pt>
                <c:pt idx="4">
                  <c:v>14</c:v>
                </c:pt>
              </c:numCache>
            </c:numRef>
          </c:val>
          <c:extLst>
            <c:ext xmlns:c16="http://schemas.microsoft.com/office/drawing/2014/chart" uri="{C3380CC4-5D6E-409C-BE32-E72D297353CC}">
              <c16:uniqueId val="{00000002-7F2C-422B-B532-7649DFE8F713}"/>
            </c:ext>
          </c:extLst>
        </c:ser>
        <c:dLbls>
          <c:dLblPos val="outEnd"/>
          <c:showLegendKey val="0"/>
          <c:showVal val="1"/>
          <c:showCatName val="0"/>
          <c:showSerName val="0"/>
          <c:showPercent val="0"/>
          <c:showBubbleSize val="0"/>
        </c:dLbls>
        <c:gapWidth val="164"/>
        <c:overlap val="-22"/>
        <c:axId val="360159952"/>
        <c:axId val="360157328"/>
      </c:barChart>
      <c:catAx>
        <c:axId val="360159952"/>
        <c:scaling>
          <c:orientation val="minMax"/>
        </c:scaling>
        <c:delete val="0"/>
        <c:axPos val="b"/>
        <c:numFmt formatCode="General" sourceLinked="1"/>
        <c:majorTickMark val="none"/>
        <c:minorTickMark val="none"/>
        <c:tickLblPos val="nextTo"/>
        <c:spPr>
          <a:noFill/>
          <a:ln w="19050" cap="flat" cmpd="sng" algn="ctr">
            <a:solidFill>
              <a:schemeClr val="tx1">
                <a:lumMod val="25000"/>
                <a:lumOff val="75000"/>
              </a:schemeClr>
            </a:solidFill>
            <a:round/>
          </a:ln>
          <a:effectLst/>
        </c:spPr>
        <c:txPr>
          <a:bodyPr rot="-60000000" spcFirstLastPara="1" vertOverflow="ellipsis" vert="horz" wrap="square" anchor="ctr" anchorCtr="1"/>
          <a:lstStyle/>
          <a:p>
            <a:pPr>
              <a:defRPr sz="900" b="1" i="0" u="none" strike="noStrike" kern="1200" baseline="0">
                <a:solidFill>
                  <a:schemeClr val="tx1">
                    <a:lumMod val="95000"/>
                    <a:lumOff val="5000"/>
                  </a:schemeClr>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360157328"/>
        <c:crosses val="autoZero"/>
        <c:auto val="1"/>
        <c:lblAlgn val="ctr"/>
        <c:lblOffset val="100"/>
        <c:noMultiLvlLbl val="0"/>
      </c:catAx>
      <c:valAx>
        <c:axId val="360157328"/>
        <c:scaling>
          <c:orientation val="minMax"/>
        </c:scaling>
        <c:delete val="1"/>
        <c:axPos val="l"/>
        <c:numFmt formatCode="0" sourceLinked="1"/>
        <c:majorTickMark val="none"/>
        <c:minorTickMark val="none"/>
        <c:tickLblPos val="nextTo"/>
        <c:crossAx val="360159952"/>
        <c:crosses val="autoZero"/>
        <c:crossBetween val="between"/>
      </c:valAx>
      <c:spPr>
        <a:noFill/>
        <a:ln w="25400">
          <a:noFill/>
        </a:ln>
        <a:effectLst/>
      </c:spPr>
    </c:plotArea>
    <c:legend>
      <c:legendPos val="r"/>
      <c:layout>
        <c:manualLayout>
          <c:xMode val="edge"/>
          <c:yMode val="edge"/>
          <c:x val="0.26993804931576104"/>
          <c:y val="0.85087007313534035"/>
          <c:w val="0.52632216939921395"/>
          <c:h val="0.13824504896504794"/>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Verdana" panose="020B0604030504040204" pitchFamily="34" charset="0"/>
              <a:ea typeface="Verdana" panose="020B0604030504040204" pitchFamily="34" charset="0"/>
              <a:cs typeface="Verdana" panose="020B06040305040402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3598790291308763"/>
          <c:y val="0"/>
          <c:w val="0.81690632467111535"/>
          <c:h val="0.65852586244640188"/>
        </c:manualLayout>
      </c:layout>
      <c:barChart>
        <c:barDir val="col"/>
        <c:grouping val="stacked"/>
        <c:varyColors val="0"/>
        <c:ser>
          <c:idx val="6"/>
          <c:order val="0"/>
          <c:tx>
            <c:strRef>
              <c:f>Sheet1!$C$1</c:f>
              <c:strCache>
                <c:ptCount val="1"/>
                <c:pt idx="0">
                  <c:v>Specialized </c:v>
                </c:pt>
              </c:strCache>
            </c:strRef>
          </c:tx>
          <c:spPr>
            <a:solidFill>
              <a:schemeClr val="accent1">
                <a:lumMod val="60000"/>
              </a:schemeClr>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Sheet1!$C$2:$C$17</c:f>
              <c:numCache>
                <c:formatCode>0.00%</c:formatCode>
                <c:ptCount val="16"/>
                <c:pt idx="0">
                  <c:v>5.9942509948201973E-2</c:v>
                </c:pt>
                <c:pt idx="1">
                  <c:v>5.9044661756520504E-2</c:v>
                </c:pt>
                <c:pt idx="2">
                  <c:v>5.8620198689181627E-2</c:v>
                </c:pt>
                <c:pt idx="3">
                  <c:v>5.7609182491983359E-2</c:v>
                </c:pt>
                <c:pt idx="4">
                  <c:v>5.697948526150913E-2</c:v>
                </c:pt>
                <c:pt idx="5">
                  <c:v>5.5447041918546221E-2</c:v>
                </c:pt>
                <c:pt idx="6">
                  <c:v>5.4668514992516813E-2</c:v>
                </c:pt>
                <c:pt idx="7">
                  <c:v>5.3908075552795955E-2</c:v>
                </c:pt>
                <c:pt idx="8">
                  <c:v>5.3145945217906651E-2</c:v>
                </c:pt>
                <c:pt idx="9">
                  <c:v>5.2386241270052002E-2</c:v>
                </c:pt>
                <c:pt idx="10">
                  <c:v>5.1603835532573569E-2</c:v>
                </c:pt>
                <c:pt idx="11">
                  <c:v>5.0846931200465399E-2</c:v>
                </c:pt>
                <c:pt idx="12">
                  <c:v>5.0086608012686711E-2</c:v>
                </c:pt>
                <c:pt idx="13">
                  <c:v>4.9318789054307387E-2</c:v>
                </c:pt>
                <c:pt idx="14">
                  <c:v>4.8590323975874671E-2</c:v>
                </c:pt>
                <c:pt idx="15">
                  <c:v>4.7870333935758173E-2</c:v>
                </c:pt>
              </c:numCache>
            </c:numRef>
          </c:val>
          <c:extLst>
            <c:ext xmlns:c16="http://schemas.microsoft.com/office/drawing/2014/chart" uri="{C3380CC4-5D6E-409C-BE32-E72D297353CC}">
              <c16:uniqueId val="{00000007-104C-45CB-9C30-7F91ABE97691}"/>
            </c:ext>
          </c:extLst>
        </c:ser>
        <c:ser>
          <c:idx val="5"/>
          <c:order val="1"/>
          <c:tx>
            <c:strRef>
              <c:f>Sheet1!$B$1</c:f>
              <c:strCache>
                <c:ptCount val="1"/>
                <c:pt idx="0">
                  <c:v>Standard</c:v>
                </c:pt>
              </c:strCache>
            </c:strRef>
          </c:tx>
          <c:spPr>
            <a:solidFill>
              <a:schemeClr val="accent6"/>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Sheet1!$B$2:$B$17</c:f>
              <c:numCache>
                <c:formatCode>0.00%</c:formatCode>
                <c:ptCount val="16"/>
                <c:pt idx="0">
                  <c:v>0.94005749005179806</c:v>
                </c:pt>
                <c:pt idx="1">
                  <c:v>0.94095533824347954</c:v>
                </c:pt>
                <c:pt idx="2">
                  <c:v>0.94137980131081833</c:v>
                </c:pt>
                <c:pt idx="3">
                  <c:v>0.94239081750801668</c:v>
                </c:pt>
                <c:pt idx="4">
                  <c:v>0.94302051473849091</c:v>
                </c:pt>
                <c:pt idx="5">
                  <c:v>0.94455295808145379</c:v>
                </c:pt>
                <c:pt idx="6">
                  <c:v>0.94533148500748321</c:v>
                </c:pt>
                <c:pt idx="7">
                  <c:v>0.94609192444720402</c:v>
                </c:pt>
                <c:pt idx="8">
                  <c:v>0.94685405478209328</c:v>
                </c:pt>
                <c:pt idx="9">
                  <c:v>0.94761375872994791</c:v>
                </c:pt>
                <c:pt idx="10">
                  <c:v>0.94839616446742647</c:v>
                </c:pt>
                <c:pt idx="11">
                  <c:v>0.94915306879953465</c:v>
                </c:pt>
                <c:pt idx="12">
                  <c:v>0.94991339198731328</c:v>
                </c:pt>
                <c:pt idx="13">
                  <c:v>0.95068121094569258</c:v>
                </c:pt>
                <c:pt idx="14">
                  <c:v>0.95140967602412529</c:v>
                </c:pt>
                <c:pt idx="15">
                  <c:v>0.95212966606424176</c:v>
                </c:pt>
              </c:numCache>
            </c:numRef>
          </c:val>
          <c:extLst>
            <c:ext xmlns:c16="http://schemas.microsoft.com/office/drawing/2014/chart" uri="{C3380CC4-5D6E-409C-BE32-E72D297353CC}">
              <c16:uniqueId val="{00000006-104C-45CB-9C30-7F91ABE97691}"/>
            </c:ext>
          </c:extLst>
        </c:ser>
        <c:dLbls>
          <c:showLegendKey val="0"/>
          <c:showVal val="0"/>
          <c:showCatName val="0"/>
          <c:showSerName val="0"/>
          <c:showPercent val="0"/>
          <c:showBubbleSize val="0"/>
        </c:dLbls>
        <c:gapWidth val="150"/>
        <c:overlap val="100"/>
        <c:axId val="1594474496"/>
        <c:axId val="1703745200"/>
      </c:barChart>
      <c:catAx>
        <c:axId val="1594474496"/>
        <c:scaling>
          <c:orientation val="minMax"/>
        </c:scaling>
        <c:delete val="0"/>
        <c:axPos val="b"/>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197" b="0" i="0" u="none" strike="noStrike" kern="1200" cap="none" spc="0" normalizeH="0" baseline="0">
                <a:solidFill>
                  <a:schemeClr val="dk1">
                    <a:lumMod val="65000"/>
                    <a:lumOff val="35000"/>
                  </a:schemeClr>
                </a:solidFill>
                <a:latin typeface="+mn-lt"/>
                <a:ea typeface="+mn-ea"/>
                <a:cs typeface="+mn-cs"/>
              </a:defRPr>
            </a:pPr>
            <a:endParaRPr lang="en-US"/>
          </a:p>
        </c:txPr>
        <c:crossAx val="1703745200"/>
        <c:crosses val="autoZero"/>
        <c:auto val="1"/>
        <c:lblAlgn val="ctr"/>
        <c:lblOffset val="100"/>
        <c:noMultiLvlLbl val="0"/>
      </c:catAx>
      <c:valAx>
        <c:axId val="1703745200"/>
        <c:scaling>
          <c:orientation val="minMax"/>
        </c:scaling>
        <c:delete val="1"/>
        <c:axPos val="l"/>
        <c:numFmt formatCode="0.00%" sourceLinked="1"/>
        <c:majorTickMark val="none"/>
        <c:minorTickMark val="none"/>
        <c:tickLblPos val="nextTo"/>
        <c:crossAx val="1594474496"/>
        <c:crosses val="autoZero"/>
        <c:crossBetween val="between"/>
      </c:valAx>
      <c:dTable>
        <c:showHorzBorder val="1"/>
        <c:showVertBorder val="1"/>
        <c:showOutline val="1"/>
        <c:showKeys val="1"/>
        <c:spPr>
          <a:noFill/>
          <a:ln w="9525" cap="flat" cmpd="sng" algn="ctr">
            <a:solidFill>
              <a:schemeClr val="dk1">
                <a:lumMod val="15000"/>
                <a:lumOff val="85000"/>
              </a:schemeClr>
            </a:solidFill>
            <a:round/>
          </a:ln>
          <a:effectLst/>
        </c:spPr>
        <c:txPr>
          <a:bodyPr rot="0" spcFirstLastPara="1" vertOverflow="ellipsis" vert="horz" wrap="square" anchor="ctr" anchorCtr="1"/>
          <a:lstStyle/>
          <a:p>
            <a:pPr rtl="0">
              <a:defRPr sz="1100" b="0" i="0" u="none" strike="noStrike" kern="1200" baseline="0">
                <a:solidFill>
                  <a:schemeClr val="tx1"/>
                </a:solidFill>
                <a:latin typeface="+mn-lt"/>
                <a:ea typeface="+mn-ea"/>
                <a:cs typeface="+mn-cs"/>
              </a:defRPr>
            </a:pPr>
            <a:endParaRPr lang="en-US"/>
          </a:p>
        </c:txPr>
      </c:dTable>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3649832139840484"/>
          <c:y val="0"/>
          <c:w val="0.81639588677915731"/>
          <c:h val="0.72379695231640373"/>
        </c:manualLayout>
      </c:layout>
      <c:barChart>
        <c:barDir val="col"/>
        <c:grouping val="stacked"/>
        <c:varyColors val="0"/>
        <c:ser>
          <c:idx val="2"/>
          <c:order val="0"/>
          <c:tx>
            <c:strRef>
              <c:f>Sheet1!$C$1</c:f>
              <c:strCache>
                <c:ptCount val="1"/>
                <c:pt idx="0">
                  <c:v>Semi-Solid</c:v>
                </c:pt>
              </c:strCache>
            </c:strRef>
          </c:tx>
          <c:spPr>
            <a:solidFill>
              <a:schemeClr val="accent3"/>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Sheet1!$C$2:$C$17</c:f>
              <c:numCache>
                <c:formatCode>0.00%</c:formatCode>
                <c:ptCount val="16"/>
                <c:pt idx="0">
                  <c:v>8.6254532795751113E-2</c:v>
                </c:pt>
                <c:pt idx="1">
                  <c:v>8.5671641873837995E-2</c:v>
                </c:pt>
                <c:pt idx="2">
                  <c:v>8.4036276979029226E-2</c:v>
                </c:pt>
                <c:pt idx="3">
                  <c:v>8.346882628602538E-2</c:v>
                </c:pt>
                <c:pt idx="4">
                  <c:v>8.2577597045954285E-2</c:v>
                </c:pt>
                <c:pt idx="5">
                  <c:v>8.2626252915619453E-2</c:v>
                </c:pt>
                <c:pt idx="6">
                  <c:v>8.2409091630185533E-2</c:v>
                </c:pt>
                <c:pt idx="7">
                  <c:v>8.2026839476427624E-2</c:v>
                </c:pt>
                <c:pt idx="8">
                  <c:v>8.1559127869231904E-2</c:v>
                </c:pt>
                <c:pt idx="9">
                  <c:v>8.1070592766143729E-2</c:v>
                </c:pt>
                <c:pt idx="10">
                  <c:v>8.058224332638575E-2</c:v>
                </c:pt>
                <c:pt idx="11">
                  <c:v>8.0084172803852091E-2</c:v>
                </c:pt>
                <c:pt idx="12">
                  <c:v>7.9581609891521826E-2</c:v>
                </c:pt>
                <c:pt idx="13">
                  <c:v>7.9069269483039772E-2</c:v>
                </c:pt>
                <c:pt idx="14">
                  <c:v>7.8539123978947967E-2</c:v>
                </c:pt>
                <c:pt idx="15">
                  <c:v>7.7989458591076352E-2</c:v>
                </c:pt>
              </c:numCache>
            </c:numRef>
          </c:val>
          <c:extLst>
            <c:ext xmlns:c16="http://schemas.microsoft.com/office/drawing/2014/chart" uri="{C3380CC4-5D6E-409C-BE32-E72D297353CC}">
              <c16:uniqueId val="{00000001-C3A0-41DF-823C-D7A6413EA8CE}"/>
            </c:ext>
          </c:extLst>
        </c:ser>
        <c:ser>
          <c:idx val="1"/>
          <c:order val="1"/>
          <c:tx>
            <c:strRef>
              <c:f>Sheet1!$D$1</c:f>
              <c:strCache>
                <c:ptCount val="1"/>
                <c:pt idx="0">
                  <c:v>Solid</c:v>
                </c:pt>
              </c:strCache>
            </c:strRef>
          </c:tx>
          <c:spPr>
            <a:solidFill>
              <a:schemeClr val="accent2"/>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Sheet1!$D$2:$D$17</c:f>
              <c:numCache>
                <c:formatCode>0.00%</c:formatCode>
                <c:ptCount val="16"/>
                <c:pt idx="0">
                  <c:v>0.41304854358867438</c:v>
                </c:pt>
                <c:pt idx="1">
                  <c:v>0.41094618423933438</c:v>
                </c:pt>
                <c:pt idx="2">
                  <c:v>0.41566493938247445</c:v>
                </c:pt>
                <c:pt idx="3">
                  <c:v>0.41418814633079304</c:v>
                </c:pt>
                <c:pt idx="4">
                  <c:v>0.41358570885663504</c:v>
                </c:pt>
                <c:pt idx="5">
                  <c:v>0.40944811328753988</c:v>
                </c:pt>
                <c:pt idx="6">
                  <c:v>0.40916721271512996</c:v>
                </c:pt>
                <c:pt idx="7">
                  <c:v>0.40942757245210526</c:v>
                </c:pt>
                <c:pt idx="8">
                  <c:v>0.40991717875552386</c:v>
                </c:pt>
                <c:pt idx="9">
                  <c:v>0.41020356648308987</c:v>
                </c:pt>
                <c:pt idx="10">
                  <c:v>0.41013754184566165</c:v>
                </c:pt>
                <c:pt idx="11">
                  <c:v>0.40995090110200921</c:v>
                </c:pt>
                <c:pt idx="12">
                  <c:v>0.40977251439888124</c:v>
                </c:pt>
                <c:pt idx="13">
                  <c:v>0.40960940436524584</c:v>
                </c:pt>
                <c:pt idx="14">
                  <c:v>0.40959595969006446</c:v>
                </c:pt>
                <c:pt idx="15">
                  <c:v>0.40959551457855692</c:v>
                </c:pt>
              </c:numCache>
            </c:numRef>
          </c:val>
          <c:extLst>
            <c:ext xmlns:c16="http://schemas.microsoft.com/office/drawing/2014/chart" uri="{C3380CC4-5D6E-409C-BE32-E72D297353CC}">
              <c16:uniqueId val="{00000002-C3A0-41DF-823C-D7A6413EA8CE}"/>
            </c:ext>
          </c:extLst>
        </c:ser>
        <c:ser>
          <c:idx val="3"/>
          <c:order val="2"/>
          <c:tx>
            <c:strRef>
              <c:f>Sheet1!$B$1</c:f>
              <c:strCache>
                <c:ptCount val="1"/>
                <c:pt idx="0">
                  <c:v>Liquid</c:v>
                </c:pt>
              </c:strCache>
            </c:strRef>
          </c:tx>
          <c:spPr>
            <a:solidFill>
              <a:schemeClr val="accent4"/>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Sheet1!$B$2:$B$17</c:f>
              <c:numCache>
                <c:formatCode>0.00%</c:formatCode>
                <c:ptCount val="16"/>
                <c:pt idx="0">
                  <c:v>0.50069692361557461</c:v>
                </c:pt>
                <c:pt idx="1">
                  <c:v>0.5033821738868276</c:v>
                </c:pt>
                <c:pt idx="2">
                  <c:v>0.50029878363849623</c:v>
                </c:pt>
                <c:pt idx="3">
                  <c:v>0.5023430273831816</c:v>
                </c:pt>
                <c:pt idx="4">
                  <c:v>0.50383669409741061</c:v>
                </c:pt>
                <c:pt idx="5">
                  <c:v>0.50792563379684064</c:v>
                </c:pt>
                <c:pt idx="6">
                  <c:v>0.50842369565468448</c:v>
                </c:pt>
                <c:pt idx="7">
                  <c:v>0.5085455880714671</c:v>
                </c:pt>
                <c:pt idx="8">
                  <c:v>0.50852369337524417</c:v>
                </c:pt>
                <c:pt idx="9">
                  <c:v>0.50872584075076643</c:v>
                </c:pt>
                <c:pt idx="10">
                  <c:v>0.5092802148279526</c:v>
                </c:pt>
                <c:pt idx="11">
                  <c:v>0.50996492609413868</c:v>
                </c:pt>
                <c:pt idx="12">
                  <c:v>0.51064587570959696</c:v>
                </c:pt>
                <c:pt idx="13">
                  <c:v>0.51132132615171433</c:v>
                </c:pt>
                <c:pt idx="14">
                  <c:v>0.51186491633098763</c:v>
                </c:pt>
                <c:pt idx="15">
                  <c:v>0.51241502683036677</c:v>
                </c:pt>
              </c:numCache>
            </c:numRef>
          </c:val>
          <c:extLst>
            <c:ext xmlns:c16="http://schemas.microsoft.com/office/drawing/2014/chart" uri="{C3380CC4-5D6E-409C-BE32-E72D297353CC}">
              <c16:uniqueId val="{00000000-C3A0-41DF-823C-D7A6413EA8CE}"/>
            </c:ext>
          </c:extLst>
        </c:ser>
        <c:dLbls>
          <c:showLegendKey val="0"/>
          <c:showVal val="0"/>
          <c:showCatName val="0"/>
          <c:showSerName val="0"/>
          <c:showPercent val="0"/>
          <c:showBubbleSize val="0"/>
        </c:dLbls>
        <c:gapWidth val="150"/>
        <c:overlap val="100"/>
        <c:axId val="1594474496"/>
        <c:axId val="1703745200"/>
      </c:barChart>
      <c:catAx>
        <c:axId val="1594474496"/>
        <c:scaling>
          <c:orientation val="minMax"/>
        </c:scaling>
        <c:delete val="0"/>
        <c:axPos val="b"/>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197" b="0" i="0" u="none" strike="noStrike" kern="1200" cap="none" spc="0" normalizeH="0" baseline="0">
                <a:solidFill>
                  <a:schemeClr val="dk1">
                    <a:lumMod val="65000"/>
                    <a:lumOff val="35000"/>
                  </a:schemeClr>
                </a:solidFill>
                <a:latin typeface="+mn-lt"/>
                <a:ea typeface="+mn-ea"/>
                <a:cs typeface="+mn-cs"/>
              </a:defRPr>
            </a:pPr>
            <a:endParaRPr lang="en-US"/>
          </a:p>
        </c:txPr>
        <c:crossAx val="1703745200"/>
        <c:crosses val="autoZero"/>
        <c:auto val="0"/>
        <c:lblAlgn val="ctr"/>
        <c:lblOffset val="100"/>
        <c:noMultiLvlLbl val="0"/>
      </c:catAx>
      <c:valAx>
        <c:axId val="1703745200"/>
        <c:scaling>
          <c:orientation val="minMax"/>
        </c:scaling>
        <c:delete val="1"/>
        <c:axPos val="l"/>
        <c:numFmt formatCode="0.00%" sourceLinked="1"/>
        <c:majorTickMark val="none"/>
        <c:minorTickMark val="none"/>
        <c:tickLblPos val="nextTo"/>
        <c:crossAx val="1594474496"/>
        <c:crosses val="autoZero"/>
        <c:crossBetween val="between"/>
      </c:valAx>
      <c:dTable>
        <c:showHorzBorder val="1"/>
        <c:showVertBorder val="1"/>
        <c:showOutline val="1"/>
        <c:showKeys val="1"/>
        <c:spPr>
          <a:noFill/>
          <a:ln w="9525" cap="flat" cmpd="sng" algn="ctr">
            <a:solidFill>
              <a:schemeClr val="dk1">
                <a:lumMod val="15000"/>
                <a:lumOff val="85000"/>
              </a:schemeClr>
            </a:solidFill>
            <a:round/>
          </a:ln>
          <a:effectLst/>
        </c:spPr>
        <c:txPr>
          <a:bodyPr rot="0" spcFirstLastPara="1" vertOverflow="ellipsis" vert="horz" wrap="square" anchor="ctr" anchorCtr="1"/>
          <a:lstStyle/>
          <a:p>
            <a:pPr rtl="0">
              <a:defRPr sz="1064" b="0" i="0" u="none" strike="noStrike" kern="1200" baseline="0">
                <a:solidFill>
                  <a:schemeClr val="tx1"/>
                </a:solidFill>
                <a:latin typeface="+mn-lt"/>
                <a:ea typeface="+mn-ea"/>
                <a:cs typeface="+mn-cs"/>
              </a:defRPr>
            </a:pPr>
            <a:endParaRPr lang="en-US"/>
          </a:p>
        </c:txPr>
      </c:dTable>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w="9525" cap="flat" cmpd="sng" algn="ctr">
      <a:noFill/>
      <a:round/>
    </a:ln>
    <a:effectLst/>
  </c:spPr>
  <c:txPr>
    <a:bodyPr/>
    <a:lstStyle/>
    <a:p>
      <a:pPr>
        <a:defRPr/>
      </a:pPr>
      <a:endParaRPr lang="en-US"/>
    </a:p>
  </c:txPr>
  <c:externalData r:id="rId3">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7538547055850448"/>
          <c:y val="0"/>
          <c:w val="0.77750875702569855"/>
          <c:h val="0.65852586244640188"/>
        </c:manualLayout>
      </c:layout>
      <c:barChart>
        <c:barDir val="col"/>
        <c:grouping val="stacked"/>
        <c:varyColors val="0"/>
        <c:ser>
          <c:idx val="6"/>
          <c:order val="0"/>
          <c:tx>
            <c:strRef>
              <c:f>Sheet1!$C$1</c:f>
              <c:strCache>
                <c:ptCount val="1"/>
                <c:pt idx="0">
                  <c:v>Indirect</c:v>
                </c:pt>
              </c:strCache>
            </c:strRef>
          </c:tx>
          <c:spPr>
            <a:solidFill>
              <a:schemeClr val="accent1">
                <a:lumMod val="60000"/>
              </a:schemeClr>
            </a:solidFill>
            <a:ln>
              <a:noFill/>
            </a:ln>
            <a:effectLst/>
          </c:spPr>
          <c:invertIfNegative val="0"/>
          <c:cat>
            <c:numRef>
              <c:f>Sheet1!$A$2:$A$7</c:f>
              <c:numCache>
                <c:formatCode>General</c:formatCode>
                <c:ptCount val="6"/>
                <c:pt idx="0">
                  <c:v>2015</c:v>
                </c:pt>
                <c:pt idx="1">
                  <c:v>2016</c:v>
                </c:pt>
                <c:pt idx="2">
                  <c:v>2017</c:v>
                </c:pt>
                <c:pt idx="3">
                  <c:v>2018</c:v>
                </c:pt>
                <c:pt idx="4">
                  <c:v>2019</c:v>
                </c:pt>
                <c:pt idx="5">
                  <c:v>2020</c:v>
                </c:pt>
              </c:numCache>
            </c:numRef>
          </c:cat>
          <c:val>
            <c:numRef>
              <c:f>Sheet1!$C$2:$C$7</c:f>
              <c:numCache>
                <c:formatCode>0.00%</c:formatCode>
                <c:ptCount val="6"/>
                <c:pt idx="0">
                  <c:v>0.42285460792998025</c:v>
                </c:pt>
                <c:pt idx="1">
                  <c:v>0.42082218434196322</c:v>
                </c:pt>
                <c:pt idx="2">
                  <c:v>0.41881041988427303</c:v>
                </c:pt>
                <c:pt idx="3">
                  <c:v>0.40731897918757376</c:v>
                </c:pt>
                <c:pt idx="4">
                  <c:v>0.40019013679401855</c:v>
                </c:pt>
                <c:pt idx="5">
                  <c:v>0.38350027753100357</c:v>
                </c:pt>
              </c:numCache>
            </c:numRef>
          </c:val>
          <c:extLst>
            <c:ext xmlns:c16="http://schemas.microsoft.com/office/drawing/2014/chart" uri="{C3380CC4-5D6E-409C-BE32-E72D297353CC}">
              <c16:uniqueId val="{00000000-AD35-4B54-A9C7-C3794136F1E9}"/>
            </c:ext>
          </c:extLst>
        </c:ser>
        <c:ser>
          <c:idx val="5"/>
          <c:order val="1"/>
          <c:tx>
            <c:strRef>
              <c:f>Sheet1!$B$1</c:f>
              <c:strCache>
                <c:ptCount val="1"/>
                <c:pt idx="0">
                  <c:v>Direct Company Sale</c:v>
                </c:pt>
              </c:strCache>
            </c:strRef>
          </c:tx>
          <c:spPr>
            <a:solidFill>
              <a:schemeClr val="accent6"/>
            </a:solidFill>
            <a:ln>
              <a:noFill/>
            </a:ln>
            <a:effectLst/>
          </c:spPr>
          <c:invertIfNegative val="0"/>
          <c:cat>
            <c:numRef>
              <c:f>Sheet1!$A$2:$A$7</c:f>
              <c:numCache>
                <c:formatCode>General</c:formatCode>
                <c:ptCount val="6"/>
                <c:pt idx="0">
                  <c:v>2015</c:v>
                </c:pt>
                <c:pt idx="1">
                  <c:v>2016</c:v>
                </c:pt>
                <c:pt idx="2">
                  <c:v>2017</c:v>
                </c:pt>
                <c:pt idx="3">
                  <c:v>2018</c:v>
                </c:pt>
                <c:pt idx="4">
                  <c:v>2019</c:v>
                </c:pt>
                <c:pt idx="5">
                  <c:v>2020</c:v>
                </c:pt>
              </c:numCache>
            </c:numRef>
          </c:cat>
          <c:val>
            <c:numRef>
              <c:f>Sheet1!$B$2:$B$7</c:f>
              <c:numCache>
                <c:formatCode>0.00%</c:formatCode>
                <c:ptCount val="6"/>
                <c:pt idx="0">
                  <c:v>0.5883010896673001</c:v>
                </c:pt>
                <c:pt idx="1">
                  <c:v>0.59425153265927255</c:v>
                </c:pt>
                <c:pt idx="2">
                  <c:v>0.61959264016910742</c:v>
                </c:pt>
                <c:pt idx="3">
                  <c:v>0.62582224804749564</c:v>
                </c:pt>
                <c:pt idx="4">
                  <c:v>0.63731784564865934</c:v>
                </c:pt>
                <c:pt idx="5">
                  <c:v>0.65023782777975836</c:v>
                </c:pt>
              </c:numCache>
            </c:numRef>
          </c:val>
          <c:extLst>
            <c:ext xmlns:c16="http://schemas.microsoft.com/office/drawing/2014/chart" uri="{C3380CC4-5D6E-409C-BE32-E72D297353CC}">
              <c16:uniqueId val="{00000001-AD35-4B54-A9C7-C3794136F1E9}"/>
            </c:ext>
          </c:extLst>
        </c:ser>
        <c:dLbls>
          <c:showLegendKey val="0"/>
          <c:showVal val="0"/>
          <c:showCatName val="0"/>
          <c:showSerName val="0"/>
          <c:showPercent val="0"/>
          <c:showBubbleSize val="0"/>
        </c:dLbls>
        <c:gapWidth val="150"/>
        <c:overlap val="100"/>
        <c:axId val="1594474496"/>
        <c:axId val="1703745200"/>
      </c:barChart>
      <c:catAx>
        <c:axId val="1594474496"/>
        <c:scaling>
          <c:orientation val="minMax"/>
        </c:scaling>
        <c:delete val="0"/>
        <c:axPos val="b"/>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197" b="0" i="0" u="none" strike="noStrike" kern="1200" cap="none" spc="0" normalizeH="0" baseline="0">
                <a:solidFill>
                  <a:schemeClr val="dk1">
                    <a:lumMod val="65000"/>
                    <a:lumOff val="35000"/>
                  </a:schemeClr>
                </a:solidFill>
                <a:latin typeface="+mn-lt"/>
                <a:ea typeface="+mn-ea"/>
                <a:cs typeface="+mn-cs"/>
              </a:defRPr>
            </a:pPr>
            <a:endParaRPr lang="en-US"/>
          </a:p>
        </c:txPr>
        <c:crossAx val="1703745200"/>
        <c:crosses val="autoZero"/>
        <c:auto val="1"/>
        <c:lblAlgn val="ctr"/>
        <c:lblOffset val="100"/>
        <c:noMultiLvlLbl val="0"/>
      </c:catAx>
      <c:valAx>
        <c:axId val="1703745200"/>
        <c:scaling>
          <c:orientation val="minMax"/>
        </c:scaling>
        <c:delete val="1"/>
        <c:axPos val="l"/>
        <c:numFmt formatCode="0.00%" sourceLinked="1"/>
        <c:majorTickMark val="none"/>
        <c:minorTickMark val="none"/>
        <c:tickLblPos val="nextTo"/>
        <c:crossAx val="1594474496"/>
        <c:crosses val="autoZero"/>
        <c:crossBetween val="between"/>
      </c:valAx>
      <c:dTable>
        <c:showHorzBorder val="1"/>
        <c:showVertBorder val="1"/>
        <c:showOutline val="1"/>
        <c:showKeys val="1"/>
        <c:spPr>
          <a:noFill/>
          <a:ln w="9525" cap="flat" cmpd="sng" algn="ctr">
            <a:solidFill>
              <a:schemeClr val="dk1">
                <a:lumMod val="15000"/>
                <a:lumOff val="85000"/>
              </a:schemeClr>
            </a:solidFill>
            <a:round/>
          </a:ln>
          <a:effectLst/>
        </c:spPr>
        <c:txPr>
          <a:bodyPr rot="0" spcFirstLastPara="1" vertOverflow="ellipsis" vert="horz" wrap="square" anchor="ctr" anchorCtr="1"/>
          <a:lstStyle/>
          <a:p>
            <a:pPr rtl="0">
              <a:defRPr sz="1100" b="0" i="0" u="none" strike="noStrike" kern="1200" baseline="0">
                <a:solidFill>
                  <a:schemeClr val="tx1"/>
                </a:solidFill>
                <a:latin typeface="+mn-lt"/>
                <a:ea typeface="+mn-ea"/>
                <a:cs typeface="+mn-cs"/>
              </a:defRPr>
            </a:pPr>
            <a:endParaRPr lang="en-US"/>
          </a:p>
        </c:txPr>
      </c:dTable>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7591335016772411"/>
          <c:y val="0"/>
          <c:w val="0.77698085195005662"/>
          <c:h val="0.73904290166908759"/>
        </c:manualLayout>
      </c:layout>
      <c:barChart>
        <c:barDir val="col"/>
        <c:grouping val="stacked"/>
        <c:varyColors val="0"/>
        <c:ser>
          <c:idx val="3"/>
          <c:order val="0"/>
          <c:tx>
            <c:strRef>
              <c:f>Sheet1!$E$1</c:f>
              <c:strCache>
                <c:ptCount val="1"/>
                <c:pt idx="0">
                  <c:v>Others</c:v>
                </c:pt>
              </c:strCache>
            </c:strRef>
          </c:tx>
          <c:spPr>
            <a:solidFill>
              <a:schemeClr val="accent4"/>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Sheet1!$E$2:$E$17</c:f>
              <c:numCache>
                <c:formatCode>0.00%</c:formatCode>
                <c:ptCount val="16"/>
                <c:pt idx="0">
                  <c:v>0.18005230003032882</c:v>
                </c:pt>
                <c:pt idx="1">
                  <c:v>0.17750831927754987</c:v>
                </c:pt>
                <c:pt idx="2">
                  <c:v>0.1832301208747695</c:v>
                </c:pt>
                <c:pt idx="3">
                  <c:v>0.17970530373762361</c:v>
                </c:pt>
                <c:pt idx="4">
                  <c:v>0.18056490532249059</c:v>
                </c:pt>
                <c:pt idx="5">
                  <c:v>0.1836943596182489</c:v>
                </c:pt>
                <c:pt idx="6">
                  <c:v>0.18002553313152908</c:v>
                </c:pt>
                <c:pt idx="7">
                  <c:v>0.17930569850605502</c:v>
                </c:pt>
                <c:pt idx="8">
                  <c:v>0.1782605253350236</c:v>
                </c:pt>
                <c:pt idx="9">
                  <c:v>0.17736252364202082</c:v>
                </c:pt>
                <c:pt idx="10">
                  <c:v>0.17648419730942139</c:v>
                </c:pt>
                <c:pt idx="11">
                  <c:v>0.175581898738015</c:v>
                </c:pt>
                <c:pt idx="12">
                  <c:v>0.17468459222980862</c:v>
                </c:pt>
                <c:pt idx="13">
                  <c:v>0.17384862726218078</c:v>
                </c:pt>
                <c:pt idx="14">
                  <c:v>0.17304317321822427</c:v>
                </c:pt>
                <c:pt idx="15">
                  <c:v>0.17223875057851951</c:v>
                </c:pt>
              </c:numCache>
            </c:numRef>
          </c:val>
          <c:extLst>
            <c:ext xmlns:c16="http://schemas.microsoft.com/office/drawing/2014/chart" uri="{C3380CC4-5D6E-409C-BE32-E72D297353CC}">
              <c16:uniqueId val="{00000000-4014-490E-8B6B-2316558DAE43}"/>
            </c:ext>
          </c:extLst>
        </c:ser>
        <c:ser>
          <c:idx val="2"/>
          <c:order val="1"/>
          <c:tx>
            <c:strRef>
              <c:f>Sheet1!$D$1</c:f>
              <c:strCache>
                <c:ptCount val="1"/>
                <c:pt idx="0">
                  <c:v>Adhesives</c:v>
                </c:pt>
              </c:strCache>
            </c:strRef>
          </c:tx>
          <c:spPr>
            <a:solidFill>
              <a:schemeClr val="accent3"/>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Sheet1!$D$2:$D$17</c:f>
              <c:numCache>
                <c:formatCode>0.00%</c:formatCode>
                <c:ptCount val="16"/>
                <c:pt idx="0">
                  <c:v>7.5311596451468163E-2</c:v>
                </c:pt>
                <c:pt idx="1">
                  <c:v>7.5480604617351732E-2</c:v>
                </c:pt>
                <c:pt idx="2">
                  <c:v>7.6743299626240602E-2</c:v>
                </c:pt>
                <c:pt idx="3">
                  <c:v>7.6980531043010295E-2</c:v>
                </c:pt>
                <c:pt idx="4">
                  <c:v>7.7425862264562023E-2</c:v>
                </c:pt>
                <c:pt idx="5">
                  <c:v>7.778430927263677E-2</c:v>
                </c:pt>
                <c:pt idx="6">
                  <c:v>7.7342706536684735E-2</c:v>
                </c:pt>
                <c:pt idx="7">
                  <c:v>7.7635154876962889E-2</c:v>
                </c:pt>
                <c:pt idx="8">
                  <c:v>7.7869567436754772E-2</c:v>
                </c:pt>
                <c:pt idx="9">
                  <c:v>7.8105630752772909E-2</c:v>
                </c:pt>
                <c:pt idx="10">
                  <c:v>7.8336609379350469E-2</c:v>
                </c:pt>
                <c:pt idx="11">
                  <c:v>7.8567712025495839E-2</c:v>
                </c:pt>
                <c:pt idx="12">
                  <c:v>7.8808224009478581E-2</c:v>
                </c:pt>
                <c:pt idx="13">
                  <c:v>7.9049126896661839E-2</c:v>
                </c:pt>
                <c:pt idx="14">
                  <c:v>7.9304622569342134E-2</c:v>
                </c:pt>
                <c:pt idx="15">
                  <c:v>7.9563760280346466E-2</c:v>
                </c:pt>
              </c:numCache>
            </c:numRef>
          </c:val>
          <c:extLst>
            <c:ext xmlns:c16="http://schemas.microsoft.com/office/drawing/2014/chart" uri="{C3380CC4-5D6E-409C-BE32-E72D297353CC}">
              <c16:uniqueId val="{00000001-4014-490E-8B6B-2316558DAE43}"/>
            </c:ext>
          </c:extLst>
        </c:ser>
        <c:ser>
          <c:idx val="1"/>
          <c:order val="2"/>
          <c:tx>
            <c:strRef>
              <c:f>Sheet1!$C$1</c:f>
              <c:strCache>
                <c:ptCount val="1"/>
                <c:pt idx="0">
                  <c:v>Electrical &amp; Electronics</c:v>
                </c:pt>
              </c:strCache>
            </c:strRef>
          </c:tx>
          <c:spPr>
            <a:solidFill>
              <a:schemeClr val="accent2"/>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Sheet1!$C$2:$C$17</c:f>
              <c:numCache>
                <c:formatCode>0.00%</c:formatCode>
                <c:ptCount val="16"/>
                <c:pt idx="0">
                  <c:v>0.25226990017029388</c:v>
                </c:pt>
                <c:pt idx="1">
                  <c:v>0.25527772542677873</c:v>
                </c:pt>
                <c:pt idx="2">
                  <c:v>0.26002666247029993</c:v>
                </c:pt>
                <c:pt idx="3">
                  <c:v>0.26069238859330635</c:v>
                </c:pt>
                <c:pt idx="4">
                  <c:v>0.26271157538937218</c:v>
                </c:pt>
                <c:pt idx="5">
                  <c:v>0.25913367395815118</c:v>
                </c:pt>
                <c:pt idx="6">
                  <c:v>0.26140889492168173</c:v>
                </c:pt>
                <c:pt idx="7">
                  <c:v>0.26155930028645463</c:v>
                </c:pt>
                <c:pt idx="8">
                  <c:v>0.26180462289704221</c:v>
                </c:pt>
                <c:pt idx="9">
                  <c:v>0.26208050147549677</c:v>
                </c:pt>
                <c:pt idx="10">
                  <c:v>0.26250166676628744</c:v>
                </c:pt>
                <c:pt idx="11">
                  <c:v>0.26290232987582435</c:v>
                </c:pt>
                <c:pt idx="12">
                  <c:v>0.26326053968444402</c:v>
                </c:pt>
                <c:pt idx="13">
                  <c:v>0.26365493478713109</c:v>
                </c:pt>
                <c:pt idx="14">
                  <c:v>0.26408127590884456</c:v>
                </c:pt>
                <c:pt idx="15">
                  <c:v>0.2645077596012565</c:v>
                </c:pt>
              </c:numCache>
            </c:numRef>
          </c:val>
          <c:extLst>
            <c:ext xmlns:c16="http://schemas.microsoft.com/office/drawing/2014/chart" uri="{C3380CC4-5D6E-409C-BE32-E72D297353CC}">
              <c16:uniqueId val="{00000002-4014-490E-8B6B-2316558DAE43}"/>
            </c:ext>
          </c:extLst>
        </c:ser>
        <c:ser>
          <c:idx val="0"/>
          <c:order val="3"/>
          <c:tx>
            <c:strRef>
              <c:f>Sheet1!$B$1</c:f>
              <c:strCache>
                <c:ptCount val="1"/>
                <c:pt idx="0">
                  <c:v>Paints &amp; Coatings</c:v>
                </c:pt>
              </c:strCache>
            </c:strRef>
          </c:tx>
          <c:spPr>
            <a:solidFill>
              <a:schemeClr val="accent1"/>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Sheet1!$B$2:$B$17</c:f>
              <c:numCache>
                <c:formatCode>0.00%</c:formatCode>
                <c:ptCount val="16"/>
                <c:pt idx="0">
                  <c:v>0.49521216807565593</c:v>
                </c:pt>
                <c:pt idx="1">
                  <c:v>0.4970956377218767</c:v>
                </c:pt>
                <c:pt idx="2">
                  <c:v>0.50457435779862969</c:v>
                </c:pt>
                <c:pt idx="3">
                  <c:v>0.50562037506462176</c:v>
                </c:pt>
                <c:pt idx="4">
                  <c:v>0.50536366898276308</c:v>
                </c:pt>
                <c:pt idx="5">
                  <c:v>0.50680602237227801</c:v>
                </c:pt>
                <c:pt idx="6">
                  <c:v>0.5048432815036128</c:v>
                </c:pt>
                <c:pt idx="7">
                  <c:v>0.50388242512582815</c:v>
                </c:pt>
                <c:pt idx="8">
                  <c:v>0.50364087104154054</c:v>
                </c:pt>
                <c:pt idx="9">
                  <c:v>0.50333665019505403</c:v>
                </c:pt>
                <c:pt idx="10">
                  <c:v>0.50308028968970053</c:v>
                </c:pt>
                <c:pt idx="11">
                  <c:v>0.50293368768580471</c:v>
                </c:pt>
                <c:pt idx="12">
                  <c:v>0.50284040545547648</c:v>
                </c:pt>
                <c:pt idx="13">
                  <c:v>0.50268637695799812</c:v>
                </c:pt>
                <c:pt idx="14">
                  <c:v>0.50252410342950915</c:v>
                </c:pt>
                <c:pt idx="15">
                  <c:v>0.50243636353923615</c:v>
                </c:pt>
              </c:numCache>
            </c:numRef>
          </c:val>
          <c:extLst>
            <c:ext xmlns:c16="http://schemas.microsoft.com/office/drawing/2014/chart" uri="{C3380CC4-5D6E-409C-BE32-E72D297353CC}">
              <c16:uniqueId val="{00000003-4014-490E-8B6B-2316558DAE43}"/>
            </c:ext>
          </c:extLst>
        </c:ser>
        <c:dLbls>
          <c:showLegendKey val="0"/>
          <c:showVal val="0"/>
          <c:showCatName val="0"/>
          <c:showSerName val="0"/>
          <c:showPercent val="0"/>
          <c:showBubbleSize val="0"/>
        </c:dLbls>
        <c:gapWidth val="150"/>
        <c:overlap val="100"/>
        <c:axId val="1594474496"/>
        <c:axId val="1703745200"/>
      </c:barChart>
      <c:catAx>
        <c:axId val="1594474496"/>
        <c:scaling>
          <c:orientation val="minMax"/>
        </c:scaling>
        <c:delete val="0"/>
        <c:axPos val="b"/>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197" b="0" i="0" u="none" strike="noStrike" kern="1200" cap="none" spc="0" normalizeH="0" baseline="0">
                <a:solidFill>
                  <a:schemeClr val="dk1">
                    <a:lumMod val="65000"/>
                    <a:lumOff val="35000"/>
                  </a:schemeClr>
                </a:solidFill>
                <a:latin typeface="+mn-lt"/>
                <a:ea typeface="+mn-ea"/>
                <a:cs typeface="+mn-cs"/>
              </a:defRPr>
            </a:pPr>
            <a:endParaRPr lang="en-US"/>
          </a:p>
        </c:txPr>
        <c:crossAx val="1703745200"/>
        <c:crosses val="autoZero"/>
        <c:auto val="0"/>
        <c:lblAlgn val="ctr"/>
        <c:lblOffset val="100"/>
        <c:noMultiLvlLbl val="0"/>
      </c:catAx>
      <c:valAx>
        <c:axId val="1703745200"/>
        <c:scaling>
          <c:orientation val="minMax"/>
        </c:scaling>
        <c:delete val="1"/>
        <c:axPos val="l"/>
        <c:numFmt formatCode="0.00%" sourceLinked="1"/>
        <c:majorTickMark val="none"/>
        <c:minorTickMark val="none"/>
        <c:tickLblPos val="nextTo"/>
        <c:crossAx val="1594474496"/>
        <c:crosses val="autoZero"/>
        <c:crossBetween val="between"/>
      </c:valAx>
      <c:dTable>
        <c:showHorzBorder val="1"/>
        <c:showVertBorder val="1"/>
        <c:showOutline val="1"/>
        <c:showKeys val="1"/>
        <c:spPr>
          <a:noFill/>
          <a:ln w="9525" cap="flat" cmpd="sng" algn="ctr">
            <a:solidFill>
              <a:schemeClr val="dk1">
                <a:lumMod val="15000"/>
                <a:lumOff val="85000"/>
              </a:schemeClr>
            </a:solidFill>
            <a:round/>
          </a:ln>
          <a:effectLst/>
        </c:spPr>
        <c:txPr>
          <a:bodyPr rot="0" spcFirstLastPara="1" vertOverflow="ellipsis" vert="horz" wrap="square" anchor="ctr" anchorCtr="1"/>
          <a:lstStyle/>
          <a:p>
            <a:pPr rtl="0">
              <a:defRPr sz="1064" b="0" i="0" u="none" strike="noStrike" kern="1200" baseline="0">
                <a:solidFill>
                  <a:schemeClr val="tx1"/>
                </a:solidFill>
                <a:latin typeface="+mn-lt"/>
                <a:ea typeface="+mn-ea"/>
                <a:cs typeface="+mn-cs"/>
              </a:defRPr>
            </a:pPr>
            <a:endParaRPr lang="en-US"/>
          </a:p>
        </c:txPr>
      </c:dTable>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en-US"/>
    </a:p>
  </c:txPr>
  <c:externalData r:id="rId3">
    <c:autoUpdate val="0"/>
  </c:externalData>
</c:chartSpace>
</file>

<file path=ppt/charts/chart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3458843839341816"/>
          <c:y val="0"/>
          <c:w val="0.81301042620337671"/>
          <c:h val="0.53864661625481969"/>
        </c:manualLayout>
      </c:layout>
      <c:barChart>
        <c:barDir val="col"/>
        <c:grouping val="stacked"/>
        <c:varyColors val="0"/>
        <c:ser>
          <c:idx val="3"/>
          <c:order val="0"/>
          <c:tx>
            <c:strRef>
              <c:f>Sheet1!$H$1</c:f>
              <c:strCache>
                <c:ptCount val="1"/>
                <c:pt idx="0">
                  <c:v>Rest of APAC</c:v>
                </c:pt>
              </c:strCache>
            </c:strRef>
          </c:tx>
          <c:spPr>
            <a:solidFill>
              <a:schemeClr val="accent4"/>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Sheet1!$H$2:$H$17</c:f>
              <c:numCache>
                <c:formatCode>0.00%</c:formatCode>
                <c:ptCount val="16"/>
                <c:pt idx="0">
                  <c:v>2.2867530106942535E-2</c:v>
                </c:pt>
                <c:pt idx="1">
                  <c:v>2.5727889525466452E-2</c:v>
                </c:pt>
                <c:pt idx="2">
                  <c:v>4.9233430535418954E-2</c:v>
                </c:pt>
                <c:pt idx="3">
                  <c:v>4.5681569535077848E-2</c:v>
                </c:pt>
                <c:pt idx="4">
                  <c:v>4.8927163317917022E-2</c:v>
                </c:pt>
                <c:pt idx="5">
                  <c:v>3.5839962220991284E-2</c:v>
                </c:pt>
                <c:pt idx="6">
                  <c:v>2.4894257567117384E-2</c:v>
                </c:pt>
                <c:pt idx="7">
                  <c:v>2.1868243006682331E-2</c:v>
                </c:pt>
                <c:pt idx="8">
                  <c:v>1.9450236259859977E-2</c:v>
                </c:pt>
                <c:pt idx="9">
                  <c:v>1.7248049868651694E-2</c:v>
                </c:pt>
                <c:pt idx="10">
                  <c:v>1.5129148034156215E-2</c:v>
                </c:pt>
                <c:pt idx="11">
                  <c:v>1.3321518713611535E-2</c:v>
                </c:pt>
                <c:pt idx="12">
                  <c:v>1.1403408613500532E-2</c:v>
                </c:pt>
                <c:pt idx="13">
                  <c:v>9.5164195651699091E-3</c:v>
                </c:pt>
                <c:pt idx="14">
                  <c:v>8.4170431481502828E-3</c:v>
                </c:pt>
                <c:pt idx="15">
                  <c:v>7.3689071322702304E-3</c:v>
                </c:pt>
              </c:numCache>
            </c:numRef>
          </c:val>
          <c:extLst>
            <c:ext xmlns:c16="http://schemas.microsoft.com/office/drawing/2014/chart" uri="{C3380CC4-5D6E-409C-BE32-E72D297353CC}">
              <c16:uniqueId val="{00000003-336A-41A4-8129-6323E2C2E781}"/>
            </c:ext>
          </c:extLst>
        </c:ser>
        <c:ser>
          <c:idx val="9"/>
          <c:order val="1"/>
          <c:tx>
            <c:strRef>
              <c:f>Sheet1!$E$1</c:f>
              <c:strCache>
                <c:ptCount val="1"/>
                <c:pt idx="0">
                  <c:v>Singapore</c:v>
                </c:pt>
              </c:strCache>
            </c:strRef>
          </c:tx>
          <c:spPr>
            <a:solidFill>
              <a:schemeClr val="accent6">
                <a:lumMod val="75000"/>
              </a:schemeClr>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Sheet1!$E$2:$E$17</c:f>
              <c:numCache>
                <c:formatCode>0.00%</c:formatCode>
                <c:ptCount val="16"/>
                <c:pt idx="0">
                  <c:v>3.7238176277184613E-3</c:v>
                </c:pt>
                <c:pt idx="1">
                  <c:v>3.2638061498704006E-3</c:v>
                </c:pt>
                <c:pt idx="2">
                  <c:v>2.7517653705848824E-3</c:v>
                </c:pt>
                <c:pt idx="3">
                  <c:v>2.1788600152297991E-3</c:v>
                </c:pt>
                <c:pt idx="4">
                  <c:v>3.1412460466986531E-3</c:v>
                </c:pt>
                <c:pt idx="5">
                  <c:v>2.8307175140556444E-3</c:v>
                </c:pt>
                <c:pt idx="6">
                  <c:v>2.7939547671611497E-3</c:v>
                </c:pt>
                <c:pt idx="7">
                  <c:v>2.7885163086750725E-3</c:v>
                </c:pt>
                <c:pt idx="8">
                  <c:v>2.7942795471899108E-3</c:v>
                </c:pt>
                <c:pt idx="9">
                  <c:v>2.804051658515847E-3</c:v>
                </c:pt>
                <c:pt idx="10">
                  <c:v>2.844903400115035E-3</c:v>
                </c:pt>
                <c:pt idx="11">
                  <c:v>2.9037830707019699E-3</c:v>
                </c:pt>
                <c:pt idx="12">
                  <c:v>2.9363259591504045E-3</c:v>
                </c:pt>
                <c:pt idx="13">
                  <c:v>2.9750140079329449E-3</c:v>
                </c:pt>
                <c:pt idx="14">
                  <c:v>3.0192051811102349E-3</c:v>
                </c:pt>
                <c:pt idx="15">
                  <c:v>3.0783885970478413E-3</c:v>
                </c:pt>
              </c:numCache>
            </c:numRef>
          </c:val>
          <c:extLst>
            <c:ext xmlns:c16="http://schemas.microsoft.com/office/drawing/2014/chart" uri="{C3380CC4-5D6E-409C-BE32-E72D297353CC}">
              <c16:uniqueId val="{00000003-F000-4B89-8095-2ECFC76D9039}"/>
            </c:ext>
          </c:extLst>
        </c:ser>
        <c:ser>
          <c:idx val="7"/>
          <c:order val="2"/>
          <c:tx>
            <c:strRef>
              <c:f>Sheet1!$G$1</c:f>
              <c:strCache>
                <c:ptCount val="1"/>
                <c:pt idx="0">
                  <c:v>Australia</c:v>
                </c:pt>
              </c:strCache>
            </c:strRef>
          </c:tx>
          <c:spPr>
            <a:solidFill>
              <a:srgbClr val="C00000"/>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Sheet1!$G$2:$G$17</c:f>
              <c:numCache>
                <c:formatCode>0.00%</c:formatCode>
                <c:ptCount val="16"/>
                <c:pt idx="0">
                  <c:v>5.6464126565945764E-3</c:v>
                </c:pt>
                <c:pt idx="1">
                  <c:v>3.3636517051121697E-3</c:v>
                </c:pt>
                <c:pt idx="2">
                  <c:v>3.2257317232174975E-3</c:v>
                </c:pt>
                <c:pt idx="3">
                  <c:v>4.1457173867497418E-3</c:v>
                </c:pt>
                <c:pt idx="4">
                  <c:v>3.9521910819568804E-3</c:v>
                </c:pt>
                <c:pt idx="5">
                  <c:v>3.8397745458798962E-3</c:v>
                </c:pt>
                <c:pt idx="6">
                  <c:v>3.4650579176329355E-3</c:v>
                </c:pt>
                <c:pt idx="7">
                  <c:v>3.3240717899824788E-3</c:v>
                </c:pt>
                <c:pt idx="8">
                  <c:v>3.2347973961572352E-3</c:v>
                </c:pt>
                <c:pt idx="9">
                  <c:v>3.174820113320302E-3</c:v>
                </c:pt>
                <c:pt idx="10">
                  <c:v>3.1250378057530045E-3</c:v>
                </c:pt>
                <c:pt idx="11">
                  <c:v>3.0867263282727316E-3</c:v>
                </c:pt>
                <c:pt idx="12">
                  <c:v>3.0368807940812353E-3</c:v>
                </c:pt>
                <c:pt idx="13">
                  <c:v>2.9943694702239199E-3</c:v>
                </c:pt>
                <c:pt idx="14">
                  <c:v>2.960225556223957E-3</c:v>
                </c:pt>
                <c:pt idx="15">
                  <c:v>2.9350660223370763E-3</c:v>
                </c:pt>
              </c:numCache>
            </c:numRef>
          </c:val>
          <c:extLst>
            <c:ext xmlns:c16="http://schemas.microsoft.com/office/drawing/2014/chart" uri="{C3380CC4-5D6E-409C-BE32-E72D297353CC}">
              <c16:uniqueId val="{00000001-F000-4B89-8095-2ECFC76D9039}"/>
            </c:ext>
          </c:extLst>
        </c:ser>
        <c:ser>
          <c:idx val="2"/>
          <c:order val="3"/>
          <c:tx>
            <c:strRef>
              <c:f>Sheet1!$B$1</c:f>
              <c:strCache>
                <c:ptCount val="1"/>
                <c:pt idx="0">
                  <c:v>India</c:v>
                </c:pt>
              </c:strCache>
            </c:strRef>
          </c:tx>
          <c:spPr>
            <a:solidFill>
              <a:schemeClr val="tx2">
                <a:lumMod val="50000"/>
              </a:schemeClr>
            </a:solidFill>
            <a:ln>
              <a:noFill/>
            </a:ln>
            <a:effectLst/>
          </c:spPr>
          <c:invertIfNegative val="0"/>
          <c:dPt>
            <c:idx val="0"/>
            <c:invertIfNegative val="0"/>
            <c:bubble3D val="0"/>
            <c:spPr>
              <a:solidFill>
                <a:schemeClr val="tx2">
                  <a:lumMod val="50000"/>
                </a:schemeClr>
              </a:solidFill>
              <a:ln>
                <a:solidFill>
                  <a:schemeClr val="accent6">
                    <a:lumMod val="40000"/>
                    <a:lumOff val="60000"/>
                  </a:schemeClr>
                </a:solidFill>
              </a:ln>
              <a:effectLst/>
            </c:spPr>
            <c:extLst>
              <c:ext xmlns:c16="http://schemas.microsoft.com/office/drawing/2014/chart" uri="{C3380CC4-5D6E-409C-BE32-E72D297353CC}">
                <c16:uniqueId val="{00000001-D189-44F5-AA3A-93AAD31CDA8F}"/>
              </c:ext>
            </c:extLst>
          </c:dPt>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Sheet1!$B$2:$B$17</c:f>
              <c:numCache>
                <c:formatCode>0.00%</c:formatCode>
                <c:ptCount val="16"/>
                <c:pt idx="0">
                  <c:v>3.7480517723675819E-2</c:v>
                </c:pt>
                <c:pt idx="1">
                  <c:v>3.8057075308983536E-2</c:v>
                </c:pt>
                <c:pt idx="2">
                  <c:v>4.1613099541367521E-2</c:v>
                </c:pt>
                <c:pt idx="3">
                  <c:v>4.5812648800597315E-2</c:v>
                </c:pt>
                <c:pt idx="4">
                  <c:v>4.9758837183489946E-2</c:v>
                </c:pt>
                <c:pt idx="5">
                  <c:v>5.8878388509862656E-2</c:v>
                </c:pt>
                <c:pt idx="6">
                  <c:v>5.9281539580343975E-2</c:v>
                </c:pt>
                <c:pt idx="7">
                  <c:v>5.9238178278033883E-2</c:v>
                </c:pt>
                <c:pt idx="8">
                  <c:v>5.8863175039722028E-2</c:v>
                </c:pt>
                <c:pt idx="9">
                  <c:v>5.8167548853789136E-2</c:v>
                </c:pt>
                <c:pt idx="10">
                  <c:v>5.7681680330377495E-2</c:v>
                </c:pt>
                <c:pt idx="11">
                  <c:v>5.7256958916821837E-2</c:v>
                </c:pt>
                <c:pt idx="12">
                  <c:v>5.6791437935340264E-2</c:v>
                </c:pt>
                <c:pt idx="13">
                  <c:v>5.6237584487408808E-2</c:v>
                </c:pt>
                <c:pt idx="14">
                  <c:v>5.56706860003525E-2</c:v>
                </c:pt>
                <c:pt idx="15">
                  <c:v>5.5466169558674741E-2</c:v>
                </c:pt>
              </c:numCache>
            </c:numRef>
          </c:val>
          <c:extLst>
            <c:ext xmlns:c16="http://schemas.microsoft.com/office/drawing/2014/chart" uri="{C3380CC4-5D6E-409C-BE32-E72D297353CC}">
              <c16:uniqueId val="{00000002-41D8-49E2-8A79-3E6E3373D638}"/>
            </c:ext>
          </c:extLst>
        </c:ser>
        <c:ser>
          <c:idx val="0"/>
          <c:order val="4"/>
          <c:tx>
            <c:strRef>
              <c:f>Sheet1!$D$1</c:f>
              <c:strCache>
                <c:ptCount val="1"/>
                <c:pt idx="0">
                  <c:v>Japan</c:v>
                </c:pt>
              </c:strCache>
            </c:strRef>
          </c:tx>
          <c:spPr>
            <a:solidFill>
              <a:schemeClr val="accent4">
                <a:lumMod val="75000"/>
              </a:schemeClr>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Sheet1!$D$2:$D$17</c:f>
              <c:numCache>
                <c:formatCode>0.00%</c:formatCode>
                <c:ptCount val="16"/>
                <c:pt idx="0">
                  <c:v>4.8775736991127527E-2</c:v>
                </c:pt>
                <c:pt idx="1">
                  <c:v>4.809356156108667E-2</c:v>
                </c:pt>
                <c:pt idx="2">
                  <c:v>4.7621906773813831E-2</c:v>
                </c:pt>
                <c:pt idx="3">
                  <c:v>4.3108917967034789E-2</c:v>
                </c:pt>
                <c:pt idx="4">
                  <c:v>4.4597436252835444E-2</c:v>
                </c:pt>
                <c:pt idx="5">
                  <c:v>3.5053123235172658E-2</c:v>
                </c:pt>
                <c:pt idx="6">
                  <c:v>3.4136580475949634E-2</c:v>
                </c:pt>
                <c:pt idx="7">
                  <c:v>3.2687805350480895E-2</c:v>
                </c:pt>
                <c:pt idx="8">
                  <c:v>3.1931904856778756E-2</c:v>
                </c:pt>
                <c:pt idx="9">
                  <c:v>3.157839907177435E-2</c:v>
                </c:pt>
                <c:pt idx="10">
                  <c:v>3.0788867411173516E-2</c:v>
                </c:pt>
                <c:pt idx="11">
                  <c:v>3.0182382755506405E-2</c:v>
                </c:pt>
                <c:pt idx="12">
                  <c:v>2.9694987103407153E-2</c:v>
                </c:pt>
                <c:pt idx="13">
                  <c:v>2.9270900703087775E-2</c:v>
                </c:pt>
                <c:pt idx="14">
                  <c:v>2.8945427053736313E-2</c:v>
                </c:pt>
                <c:pt idx="15">
                  <c:v>2.8726801778919776E-2</c:v>
                </c:pt>
              </c:numCache>
            </c:numRef>
          </c:val>
          <c:extLst>
            <c:ext xmlns:c16="http://schemas.microsoft.com/office/drawing/2014/chart" uri="{C3380CC4-5D6E-409C-BE32-E72D297353CC}">
              <c16:uniqueId val="{00000000-41D8-49E2-8A79-3E6E3373D638}"/>
            </c:ext>
          </c:extLst>
        </c:ser>
        <c:ser>
          <c:idx val="8"/>
          <c:order val="5"/>
          <c:tx>
            <c:strRef>
              <c:f>Sheet1!$F$1</c:f>
              <c:strCache>
                <c:ptCount val="1"/>
                <c:pt idx="0">
                  <c:v>Taiwan</c:v>
                </c:pt>
              </c:strCache>
            </c:strRef>
          </c:tx>
          <c:spPr>
            <a:solidFill>
              <a:schemeClr val="accent3">
                <a:lumMod val="60000"/>
              </a:schemeClr>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Sheet1!$F$2:$F$17</c:f>
              <c:numCache>
                <c:formatCode>0.00%</c:formatCode>
                <c:ptCount val="16"/>
                <c:pt idx="0">
                  <c:v>6.0131646477701091E-2</c:v>
                </c:pt>
                <c:pt idx="1">
                  <c:v>5.8425347175555559E-2</c:v>
                </c:pt>
                <c:pt idx="2">
                  <c:v>6.0723531729572337E-2</c:v>
                </c:pt>
                <c:pt idx="3">
                  <c:v>5.9295496454463761E-2</c:v>
                </c:pt>
                <c:pt idx="4">
                  <c:v>5.4426912736810024E-2</c:v>
                </c:pt>
                <c:pt idx="5">
                  <c:v>4.0843592547442013E-2</c:v>
                </c:pt>
                <c:pt idx="6">
                  <c:v>4.0197973218764463E-2</c:v>
                </c:pt>
                <c:pt idx="7">
                  <c:v>4.0787153647145517E-2</c:v>
                </c:pt>
                <c:pt idx="8">
                  <c:v>4.3154772872425182E-2</c:v>
                </c:pt>
                <c:pt idx="9">
                  <c:v>4.4772589810235651E-2</c:v>
                </c:pt>
                <c:pt idx="10">
                  <c:v>4.5004273210768379E-2</c:v>
                </c:pt>
                <c:pt idx="11">
                  <c:v>4.4494918334339786E-2</c:v>
                </c:pt>
                <c:pt idx="12">
                  <c:v>4.4196115054174229E-2</c:v>
                </c:pt>
                <c:pt idx="13">
                  <c:v>4.4119554037284466E-2</c:v>
                </c:pt>
                <c:pt idx="14">
                  <c:v>4.4141519555616078E-2</c:v>
                </c:pt>
                <c:pt idx="15">
                  <c:v>4.4267541439239687E-2</c:v>
                </c:pt>
              </c:numCache>
            </c:numRef>
          </c:val>
          <c:extLst>
            <c:ext xmlns:c16="http://schemas.microsoft.com/office/drawing/2014/chart" uri="{C3380CC4-5D6E-409C-BE32-E72D297353CC}">
              <c16:uniqueId val="{00000002-F000-4B89-8095-2ECFC76D9039}"/>
            </c:ext>
          </c:extLst>
        </c:ser>
        <c:ser>
          <c:idx val="1"/>
          <c:order val="6"/>
          <c:tx>
            <c:strRef>
              <c:f>Sheet1!$C$1</c:f>
              <c:strCache>
                <c:ptCount val="1"/>
                <c:pt idx="0">
                  <c:v>China</c:v>
                </c:pt>
              </c:strCache>
            </c:strRef>
          </c:tx>
          <c:spPr>
            <a:solidFill>
              <a:schemeClr val="accent6">
                <a:lumMod val="40000"/>
                <a:lumOff val="60000"/>
              </a:schemeClr>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Sheet1!$C$2:$C$17</c:f>
              <c:numCache>
                <c:formatCode>0.00%</c:formatCode>
                <c:ptCount val="16"/>
                <c:pt idx="0">
                  <c:v>0.82137433841623997</c:v>
                </c:pt>
                <c:pt idx="1">
                  <c:v>0.82306866857392513</c:v>
                </c:pt>
                <c:pt idx="2">
                  <c:v>0.79483053432602502</c:v>
                </c:pt>
                <c:pt idx="3">
                  <c:v>0.79977678984084677</c:v>
                </c:pt>
                <c:pt idx="4">
                  <c:v>0.79519621338029212</c:v>
                </c:pt>
                <c:pt idx="5">
                  <c:v>0.82271444142659589</c:v>
                </c:pt>
                <c:pt idx="6">
                  <c:v>0.83523063647303042</c:v>
                </c:pt>
                <c:pt idx="7">
                  <c:v>0.83930603161899986</c:v>
                </c:pt>
                <c:pt idx="8">
                  <c:v>0.84057083402786681</c:v>
                </c:pt>
                <c:pt idx="9">
                  <c:v>0.84225454062371297</c:v>
                </c:pt>
                <c:pt idx="10">
                  <c:v>0.84542608980765643</c:v>
                </c:pt>
                <c:pt idx="11">
                  <c:v>0.84875371188074566</c:v>
                </c:pt>
                <c:pt idx="12">
                  <c:v>0.85194084454034624</c:v>
                </c:pt>
                <c:pt idx="13">
                  <c:v>0.85488615772889209</c:v>
                </c:pt>
                <c:pt idx="14">
                  <c:v>0.85684589350481066</c:v>
                </c:pt>
                <c:pt idx="15">
                  <c:v>0.85815712547151068</c:v>
                </c:pt>
              </c:numCache>
            </c:numRef>
          </c:val>
          <c:extLst>
            <c:ext xmlns:c16="http://schemas.microsoft.com/office/drawing/2014/chart" uri="{C3380CC4-5D6E-409C-BE32-E72D297353CC}">
              <c16:uniqueId val="{00000001-41D8-49E2-8A79-3E6E3373D638}"/>
            </c:ext>
          </c:extLst>
        </c:ser>
        <c:dLbls>
          <c:showLegendKey val="0"/>
          <c:showVal val="0"/>
          <c:showCatName val="0"/>
          <c:showSerName val="0"/>
          <c:showPercent val="0"/>
          <c:showBubbleSize val="0"/>
        </c:dLbls>
        <c:gapWidth val="150"/>
        <c:overlap val="100"/>
        <c:axId val="1594474496"/>
        <c:axId val="1703745200"/>
      </c:barChart>
      <c:catAx>
        <c:axId val="159447449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95000"/>
                    <a:lumOff val="5000"/>
                  </a:schemeClr>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1703745200"/>
        <c:crosses val="autoZero"/>
        <c:auto val="1"/>
        <c:lblAlgn val="ctr"/>
        <c:lblOffset val="100"/>
        <c:noMultiLvlLbl val="0"/>
      </c:catAx>
      <c:valAx>
        <c:axId val="1703745200"/>
        <c:scaling>
          <c:orientation val="minMax"/>
        </c:scaling>
        <c:delete val="1"/>
        <c:axPos val="l"/>
        <c:numFmt formatCode="0.00%" sourceLinked="1"/>
        <c:majorTickMark val="none"/>
        <c:minorTickMark val="none"/>
        <c:tickLblPos val="nextTo"/>
        <c:crossAx val="1594474496"/>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1000" b="0" i="0" u="none" strike="noStrike" kern="1200" baseline="0">
                <a:solidFill>
                  <a:schemeClr val="tx1">
                    <a:lumMod val="95000"/>
                    <a:lumOff val="5000"/>
                  </a:schemeClr>
                </a:solidFill>
                <a:latin typeface="Verdana" panose="020B0604030504040204" pitchFamily="34" charset="0"/>
                <a:ea typeface="Verdana" panose="020B0604030504040204" pitchFamily="34" charset="0"/>
                <a:cs typeface="Verdana" panose="020B0604030504040204" pitchFamily="34" charset="0"/>
              </a:defRPr>
            </a:pPr>
            <a:endParaRPr lang="en-US"/>
          </a:p>
        </c:txPr>
      </c:dTable>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1">
              <a:lumMod val="95000"/>
              <a:lumOff val="5000"/>
            </a:schemeClr>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4.3316031500766308E-2"/>
          <c:w val="1"/>
          <c:h val="0.57923736709489781"/>
        </c:manualLayout>
      </c:layout>
      <c:barChart>
        <c:barDir val="col"/>
        <c:grouping val="clustered"/>
        <c:varyColors val="0"/>
        <c:ser>
          <c:idx val="0"/>
          <c:order val="0"/>
          <c:tx>
            <c:strRef>
              <c:f>Sheet1!$B$1</c:f>
              <c:strCache>
                <c:ptCount val="1"/>
                <c:pt idx="0">
                  <c:v>By Volume (Thousand Tonnes)</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invertIfNegative val="0"/>
          <c:dPt>
            <c:idx val="6"/>
            <c:invertIfNegative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extLst>
              <c:ext xmlns:c16="http://schemas.microsoft.com/office/drawing/2014/chart" uri="{C3380CC4-5D6E-409C-BE32-E72D297353CC}">
                <c16:uniqueId val="{00000001-8A03-45A8-A5B1-9AA7B29C4A05}"/>
              </c:ext>
            </c:extLst>
          </c:dPt>
          <c:dPt>
            <c:idx val="7"/>
            <c:invertIfNegative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extLst>
              <c:ext xmlns:c16="http://schemas.microsoft.com/office/drawing/2014/chart" uri="{C3380CC4-5D6E-409C-BE32-E72D297353CC}">
                <c16:uniqueId val="{00000003-8A03-45A8-A5B1-9AA7B29C4A05}"/>
              </c:ext>
            </c:extLst>
          </c:dPt>
          <c:dPt>
            <c:idx val="8"/>
            <c:invertIfNegative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extLst>
              <c:ext xmlns:c16="http://schemas.microsoft.com/office/drawing/2014/chart" uri="{C3380CC4-5D6E-409C-BE32-E72D297353CC}">
                <c16:uniqueId val="{00000005-8A03-45A8-A5B1-9AA7B29C4A05}"/>
              </c:ext>
            </c:extLst>
          </c:dPt>
          <c:dPt>
            <c:idx val="9"/>
            <c:invertIfNegative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extLst>
              <c:ext xmlns:c16="http://schemas.microsoft.com/office/drawing/2014/chart" uri="{C3380CC4-5D6E-409C-BE32-E72D297353CC}">
                <c16:uniqueId val="{00000007-8A03-45A8-A5B1-9AA7B29C4A05}"/>
              </c:ext>
            </c:extLst>
          </c:dPt>
          <c:dPt>
            <c:idx val="10"/>
            <c:invertIfNegative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extLst>
              <c:ext xmlns:c16="http://schemas.microsoft.com/office/drawing/2014/chart" uri="{C3380CC4-5D6E-409C-BE32-E72D297353CC}">
                <c16:uniqueId val="{00000009-8A03-45A8-A5B1-9AA7B29C4A05}"/>
              </c:ext>
            </c:extLst>
          </c:dPt>
          <c:dPt>
            <c:idx val="11"/>
            <c:invertIfNegative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extLst>
              <c:ext xmlns:c16="http://schemas.microsoft.com/office/drawing/2014/chart" uri="{C3380CC4-5D6E-409C-BE32-E72D297353CC}">
                <c16:uniqueId val="{0000000B-8A03-45A8-A5B1-9AA7B29C4A05}"/>
              </c:ext>
            </c:extLst>
          </c:dPt>
          <c:dLbls>
            <c:dLbl>
              <c:idx val="0"/>
              <c:layout>
                <c:manualLayout>
                  <c:x val="2.7238353916369094E-5"/>
                  <c:y val="-1.8660067565606852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C-8A03-45A8-A5B1-9AA7B29C4A05}"/>
                </c:ext>
              </c:extLst>
            </c:dLbl>
            <c:dLbl>
              <c:idx val="1"/>
              <c:layout>
                <c:manualLayout>
                  <c:x val="4.5919525850162055E-3"/>
                  <c:y val="-1.3995050674205138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D-8A03-45A8-A5B1-9AA7B29C4A05}"/>
                </c:ext>
              </c:extLst>
            </c:dLbl>
            <c:spPr>
              <a:noFill/>
              <a:ln>
                <a:noFill/>
              </a:ln>
              <a:effectLst/>
            </c:spPr>
            <c:txPr>
              <a:bodyPr rot="0" spcFirstLastPara="1" vertOverflow="ellipsis" vert="horz" wrap="square" lIns="38100" tIns="19050" rIns="38100" bIns="19050" anchor="ctr" anchorCtr="1">
                <a:spAutoFit/>
              </a:bodyPr>
              <a:lstStyle/>
              <a:p>
                <a:pPr>
                  <a:defRPr sz="800" b="1"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Sheet1!$B$2:$B$17</c:f>
              <c:numCache>
                <c:formatCode>0.00</c:formatCode>
                <c:ptCount val="16"/>
                <c:pt idx="0">
                  <c:v>81.058185999999978</c:v>
                </c:pt>
                <c:pt idx="1">
                  <c:v>84.549962999999991</c:v>
                </c:pt>
                <c:pt idx="2">
                  <c:v>94.286658000000017</c:v>
                </c:pt>
                <c:pt idx="3">
                  <c:v>105.12985799999997</c:v>
                </c:pt>
                <c:pt idx="4">
                  <c:v>114.52665199999998</c:v>
                </c:pt>
                <c:pt idx="5">
                  <c:v>131.87080000000006</c:v>
                </c:pt>
                <c:pt idx="6">
                  <c:v>141.24681388000008</c:v>
                </c:pt>
                <c:pt idx="7">
                  <c:v>153.0151115841775</c:v>
                </c:pt>
                <c:pt idx="8">
                  <c:v>162.96109383714904</c:v>
                </c:pt>
                <c:pt idx="9">
                  <c:v>172.4454294984711</c:v>
                </c:pt>
                <c:pt idx="10">
                  <c:v>182.03339537858608</c:v>
                </c:pt>
                <c:pt idx="11">
                  <c:v>191.89960540810546</c:v>
                </c:pt>
                <c:pt idx="12">
                  <c:v>201.78243508662288</c:v>
                </c:pt>
                <c:pt idx="13">
                  <c:v>211.77066562341071</c:v>
                </c:pt>
                <c:pt idx="14">
                  <c:v>221.95683463989675</c:v>
                </c:pt>
                <c:pt idx="15">
                  <c:v>233.72054687581129</c:v>
                </c:pt>
              </c:numCache>
            </c:numRef>
          </c:val>
          <c:extLst>
            <c:ext xmlns:c16="http://schemas.microsoft.com/office/drawing/2014/chart" uri="{C3380CC4-5D6E-409C-BE32-E72D297353CC}">
              <c16:uniqueId val="{0000000E-8A03-45A8-A5B1-9AA7B29C4A05}"/>
            </c:ext>
          </c:extLst>
        </c:ser>
        <c:dLbls>
          <c:showLegendKey val="0"/>
          <c:showVal val="1"/>
          <c:showCatName val="0"/>
          <c:showSerName val="0"/>
          <c:showPercent val="0"/>
          <c:showBubbleSize val="0"/>
        </c:dLbls>
        <c:gapWidth val="181"/>
        <c:axId val="513292144"/>
        <c:axId val="646582368"/>
      </c:barChart>
      <c:catAx>
        <c:axId val="513292144"/>
        <c:scaling>
          <c:orientation val="minMax"/>
        </c:scaling>
        <c:delete val="0"/>
        <c:axPos val="b"/>
        <c:numFmt formatCode="General" sourceLinked="1"/>
        <c:majorTickMark val="out"/>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lgn="ctr">
              <a:defRPr lang="en-US" sz="800" b="1" i="0" u="none" strike="noStrike" kern="1200" baseline="0">
                <a:solidFill>
                  <a:schemeClr val="tx1">
                    <a:lumMod val="75000"/>
                    <a:lumOff val="25000"/>
                  </a:schemeClr>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646582368"/>
        <c:crosses val="autoZero"/>
        <c:auto val="1"/>
        <c:lblAlgn val="ctr"/>
        <c:lblOffset val="100"/>
        <c:noMultiLvlLbl val="0"/>
      </c:catAx>
      <c:valAx>
        <c:axId val="646582368"/>
        <c:scaling>
          <c:orientation val="minMax"/>
        </c:scaling>
        <c:delete val="1"/>
        <c:axPos val="l"/>
        <c:numFmt formatCode="0.00" sourceLinked="1"/>
        <c:majorTickMark val="out"/>
        <c:minorTickMark val="none"/>
        <c:tickLblPos val="nextTo"/>
        <c:crossAx val="51329214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3603969300176999E-3"/>
          <c:y val="0.10983371177946057"/>
          <c:w val="0.94569308264629259"/>
          <c:h val="0.54547108454120496"/>
        </c:manualLayout>
      </c:layout>
      <c:barChart>
        <c:barDir val="col"/>
        <c:grouping val="clustered"/>
        <c:varyColors val="0"/>
        <c:ser>
          <c:idx val="0"/>
          <c:order val="0"/>
          <c:tx>
            <c:strRef>
              <c:f>Sheet1!$B$1</c:f>
              <c:strCache>
                <c:ptCount val="1"/>
                <c:pt idx="0">
                  <c:v>Column1</c:v>
                </c:pt>
              </c:strCache>
            </c:strRef>
          </c:tx>
          <c:spPr>
            <a:solidFill>
              <a:schemeClr val="accent6"/>
            </a:solidFill>
            <a:ln>
              <a:noFill/>
            </a:ln>
            <a:effectLst/>
          </c:spPr>
          <c:invertIfNegative val="0"/>
          <c:dLbls>
            <c:spPr>
              <a:noFill/>
              <a:ln>
                <a:noFill/>
              </a:ln>
              <a:effectLst/>
            </c:spPr>
            <c:txPr>
              <a:bodyPr rot="0" spcFirstLastPara="1" vertOverflow="ellipsis" vert="horz" wrap="square" anchor="ctr" anchorCtr="1"/>
              <a:lstStyle/>
              <a:p>
                <a:pPr>
                  <a:defRPr sz="900" b="0" i="0" u="none" strike="noStrike" kern="1200" baseline="0">
                    <a:ln>
                      <a:noFill/>
                    </a:ln>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FY2010</c:v>
                </c:pt>
                <c:pt idx="1">
                  <c:v>FY2020</c:v>
                </c:pt>
              </c:strCache>
            </c:strRef>
          </c:cat>
          <c:val>
            <c:numRef>
              <c:f>Sheet1!$B$2:$B$3</c:f>
              <c:numCache>
                <c:formatCode>0.00</c:formatCode>
                <c:ptCount val="2"/>
                <c:pt idx="0">
                  <c:v>9</c:v>
                </c:pt>
                <c:pt idx="1">
                  <c:v>4</c:v>
                </c:pt>
              </c:numCache>
            </c:numRef>
          </c:val>
          <c:extLst>
            <c:ext xmlns:c16="http://schemas.microsoft.com/office/drawing/2014/chart" uri="{C3380CC4-5D6E-409C-BE32-E72D297353CC}">
              <c16:uniqueId val="{00000000-A02E-4AE7-9C69-7D9168224D51}"/>
            </c:ext>
          </c:extLst>
        </c:ser>
        <c:dLbls>
          <c:showLegendKey val="0"/>
          <c:showVal val="0"/>
          <c:showCatName val="0"/>
          <c:showSerName val="0"/>
          <c:showPercent val="0"/>
          <c:showBubbleSize val="0"/>
        </c:dLbls>
        <c:gapWidth val="150"/>
        <c:axId val="472011808"/>
        <c:axId val="472015088"/>
      </c:barChart>
      <c:catAx>
        <c:axId val="47201180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ln>
                  <a:noFill/>
                </a:ln>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472015088"/>
        <c:crosses val="autoZero"/>
        <c:auto val="1"/>
        <c:lblAlgn val="ctr"/>
        <c:lblOffset val="100"/>
        <c:noMultiLvlLbl val="0"/>
      </c:catAx>
      <c:valAx>
        <c:axId val="472015088"/>
        <c:scaling>
          <c:orientation val="minMax"/>
        </c:scaling>
        <c:delete val="1"/>
        <c:axPos val="l"/>
        <c:numFmt formatCode="0.00" sourceLinked="1"/>
        <c:majorTickMark val="none"/>
        <c:minorTickMark val="none"/>
        <c:tickLblPos val="nextTo"/>
        <c:crossAx val="47201180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ln>
            <a:noFill/>
          </a:ln>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3598790291308763"/>
          <c:y val="0"/>
          <c:w val="0.81690632467111535"/>
          <c:h val="0.65852586244640188"/>
        </c:manualLayout>
      </c:layout>
      <c:barChart>
        <c:barDir val="col"/>
        <c:grouping val="stacked"/>
        <c:varyColors val="0"/>
        <c:ser>
          <c:idx val="6"/>
          <c:order val="0"/>
          <c:tx>
            <c:strRef>
              <c:f>Sheet1!$C$1</c:f>
              <c:strCache>
                <c:ptCount val="1"/>
                <c:pt idx="0">
                  <c:v>Specialized </c:v>
                </c:pt>
              </c:strCache>
            </c:strRef>
          </c:tx>
          <c:spPr>
            <a:solidFill>
              <a:schemeClr val="accent1">
                <a:lumMod val="60000"/>
              </a:schemeClr>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Sheet1!$C$2:$C$17</c:f>
              <c:numCache>
                <c:formatCode>0.00%</c:formatCode>
                <c:ptCount val="16"/>
                <c:pt idx="0">
                  <c:v>8.9999999999999858E-2</c:v>
                </c:pt>
                <c:pt idx="1">
                  <c:v>8.8933333333333309E-2</c:v>
                </c:pt>
                <c:pt idx="2">
                  <c:v>8.7866666666666537E-2</c:v>
                </c:pt>
                <c:pt idx="3">
                  <c:v>8.6799999999999988E-2</c:v>
                </c:pt>
                <c:pt idx="4">
                  <c:v>8.5733333333333217E-2</c:v>
                </c:pt>
                <c:pt idx="5">
                  <c:v>8.4666666666666668E-2</c:v>
                </c:pt>
                <c:pt idx="6">
                  <c:v>8.3599999999999897E-2</c:v>
                </c:pt>
                <c:pt idx="7">
                  <c:v>8.2533333333333347E-2</c:v>
                </c:pt>
                <c:pt idx="8">
                  <c:v>8.1466666666666576E-2</c:v>
                </c:pt>
                <c:pt idx="9">
                  <c:v>8.0400000000000027E-2</c:v>
                </c:pt>
                <c:pt idx="10">
                  <c:v>7.9333333333333256E-2</c:v>
                </c:pt>
                <c:pt idx="11">
                  <c:v>7.8266666666666485E-2</c:v>
                </c:pt>
                <c:pt idx="12">
                  <c:v>7.7199999999999935E-2</c:v>
                </c:pt>
                <c:pt idx="13">
                  <c:v>7.6133333333333164E-2</c:v>
                </c:pt>
                <c:pt idx="14">
                  <c:v>7.5066666666666615E-2</c:v>
                </c:pt>
                <c:pt idx="15">
                  <c:v>7.3999999999999844E-2</c:v>
                </c:pt>
              </c:numCache>
            </c:numRef>
          </c:val>
          <c:extLst>
            <c:ext xmlns:c16="http://schemas.microsoft.com/office/drawing/2014/chart" uri="{C3380CC4-5D6E-409C-BE32-E72D297353CC}">
              <c16:uniqueId val="{00000007-104C-45CB-9C30-7F91ABE97691}"/>
            </c:ext>
          </c:extLst>
        </c:ser>
        <c:ser>
          <c:idx val="5"/>
          <c:order val="1"/>
          <c:tx>
            <c:strRef>
              <c:f>Sheet1!$B$1</c:f>
              <c:strCache>
                <c:ptCount val="1"/>
                <c:pt idx="0">
                  <c:v>Standard</c:v>
                </c:pt>
              </c:strCache>
            </c:strRef>
          </c:tx>
          <c:spPr>
            <a:solidFill>
              <a:schemeClr val="accent6"/>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Sheet1!$B$2:$B$17</c:f>
              <c:numCache>
                <c:formatCode>0.00%</c:formatCode>
                <c:ptCount val="16"/>
                <c:pt idx="0">
                  <c:v>0.91000000000000014</c:v>
                </c:pt>
                <c:pt idx="1">
                  <c:v>0.91106666666666669</c:v>
                </c:pt>
                <c:pt idx="2">
                  <c:v>0.91213333333333346</c:v>
                </c:pt>
                <c:pt idx="3">
                  <c:v>0.91320000000000001</c:v>
                </c:pt>
                <c:pt idx="4">
                  <c:v>0.91426666666666678</c:v>
                </c:pt>
                <c:pt idx="5">
                  <c:v>0.91533333333333333</c:v>
                </c:pt>
                <c:pt idx="6">
                  <c:v>0.9164000000000001</c:v>
                </c:pt>
                <c:pt idx="7">
                  <c:v>0.91746666666666665</c:v>
                </c:pt>
                <c:pt idx="8">
                  <c:v>0.91853333333333342</c:v>
                </c:pt>
                <c:pt idx="9">
                  <c:v>0.91959999999999997</c:v>
                </c:pt>
                <c:pt idx="10">
                  <c:v>0.92066666666666674</c:v>
                </c:pt>
                <c:pt idx="11">
                  <c:v>0.92173333333333352</c:v>
                </c:pt>
                <c:pt idx="12">
                  <c:v>0.92280000000000006</c:v>
                </c:pt>
                <c:pt idx="13">
                  <c:v>0.92386666666666684</c:v>
                </c:pt>
                <c:pt idx="14">
                  <c:v>0.92493333333333339</c:v>
                </c:pt>
                <c:pt idx="15">
                  <c:v>0.92600000000000016</c:v>
                </c:pt>
              </c:numCache>
            </c:numRef>
          </c:val>
          <c:extLst>
            <c:ext xmlns:c16="http://schemas.microsoft.com/office/drawing/2014/chart" uri="{C3380CC4-5D6E-409C-BE32-E72D297353CC}">
              <c16:uniqueId val="{00000006-104C-45CB-9C30-7F91ABE97691}"/>
            </c:ext>
          </c:extLst>
        </c:ser>
        <c:dLbls>
          <c:showLegendKey val="0"/>
          <c:showVal val="0"/>
          <c:showCatName val="0"/>
          <c:showSerName val="0"/>
          <c:showPercent val="0"/>
          <c:showBubbleSize val="0"/>
        </c:dLbls>
        <c:gapWidth val="150"/>
        <c:overlap val="100"/>
        <c:axId val="1594474496"/>
        <c:axId val="1703745200"/>
      </c:barChart>
      <c:catAx>
        <c:axId val="1594474496"/>
        <c:scaling>
          <c:orientation val="minMax"/>
        </c:scaling>
        <c:delete val="0"/>
        <c:axPos val="b"/>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197" b="0" i="0" u="none" strike="noStrike" kern="1200" cap="none" spc="0" normalizeH="0" baseline="0">
                <a:solidFill>
                  <a:schemeClr val="dk1">
                    <a:lumMod val="65000"/>
                    <a:lumOff val="35000"/>
                  </a:schemeClr>
                </a:solidFill>
                <a:latin typeface="+mn-lt"/>
                <a:ea typeface="+mn-ea"/>
                <a:cs typeface="+mn-cs"/>
              </a:defRPr>
            </a:pPr>
            <a:endParaRPr lang="en-US"/>
          </a:p>
        </c:txPr>
        <c:crossAx val="1703745200"/>
        <c:crosses val="autoZero"/>
        <c:auto val="1"/>
        <c:lblAlgn val="ctr"/>
        <c:lblOffset val="100"/>
        <c:noMultiLvlLbl val="0"/>
      </c:catAx>
      <c:valAx>
        <c:axId val="1703745200"/>
        <c:scaling>
          <c:orientation val="minMax"/>
        </c:scaling>
        <c:delete val="1"/>
        <c:axPos val="l"/>
        <c:numFmt formatCode="0.00%" sourceLinked="1"/>
        <c:majorTickMark val="none"/>
        <c:minorTickMark val="none"/>
        <c:tickLblPos val="nextTo"/>
        <c:crossAx val="1594474496"/>
        <c:crosses val="autoZero"/>
        <c:crossBetween val="between"/>
      </c:valAx>
      <c:dTable>
        <c:showHorzBorder val="1"/>
        <c:showVertBorder val="1"/>
        <c:showOutline val="1"/>
        <c:showKeys val="1"/>
        <c:spPr>
          <a:noFill/>
          <a:ln w="9525" cap="flat" cmpd="sng" algn="ctr">
            <a:solidFill>
              <a:schemeClr val="dk1">
                <a:lumMod val="15000"/>
                <a:lumOff val="85000"/>
              </a:schemeClr>
            </a:solidFill>
            <a:round/>
          </a:ln>
          <a:effectLst/>
        </c:spPr>
        <c:txPr>
          <a:bodyPr rot="0" spcFirstLastPara="1" vertOverflow="ellipsis" vert="horz" wrap="square" anchor="ctr" anchorCtr="1"/>
          <a:lstStyle/>
          <a:p>
            <a:pPr rtl="0">
              <a:defRPr sz="1100" b="0" i="0" u="none" strike="noStrike" kern="1200" baseline="0">
                <a:solidFill>
                  <a:schemeClr val="tx1"/>
                </a:solidFill>
                <a:latin typeface="+mn-lt"/>
                <a:ea typeface="+mn-ea"/>
                <a:cs typeface="+mn-cs"/>
              </a:defRPr>
            </a:pPr>
            <a:endParaRPr lang="en-US"/>
          </a:p>
        </c:txPr>
      </c:dTable>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3649832139840484"/>
          <c:y val="0"/>
          <c:w val="0.81639588677915731"/>
          <c:h val="0.72379695231640373"/>
        </c:manualLayout>
      </c:layout>
      <c:barChart>
        <c:barDir val="col"/>
        <c:grouping val="stacked"/>
        <c:varyColors val="0"/>
        <c:ser>
          <c:idx val="2"/>
          <c:order val="0"/>
          <c:tx>
            <c:strRef>
              <c:f>Sheet1!$C$1</c:f>
              <c:strCache>
                <c:ptCount val="1"/>
                <c:pt idx="0">
                  <c:v>Semi-Solid</c:v>
                </c:pt>
              </c:strCache>
            </c:strRef>
          </c:tx>
          <c:spPr>
            <a:solidFill>
              <a:schemeClr val="accent3"/>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Sheet1!$C$2:$C$17</c:f>
              <c:numCache>
                <c:formatCode>0.00%</c:formatCode>
                <c:ptCount val="16"/>
                <c:pt idx="0">
                  <c:v>6.6699999999999995E-2</c:v>
                </c:pt>
                <c:pt idx="1">
                  <c:v>6.6266666666666654E-2</c:v>
                </c:pt>
                <c:pt idx="2">
                  <c:v>6.5833333333333327E-2</c:v>
                </c:pt>
                <c:pt idx="3">
                  <c:v>6.54E-2</c:v>
                </c:pt>
                <c:pt idx="4">
                  <c:v>6.4966666666666659E-2</c:v>
                </c:pt>
                <c:pt idx="5">
                  <c:v>6.4533333333333331E-2</c:v>
                </c:pt>
                <c:pt idx="6">
                  <c:v>6.4100000000000004E-2</c:v>
                </c:pt>
                <c:pt idx="7">
                  <c:v>6.3666666666666663E-2</c:v>
                </c:pt>
                <c:pt idx="8">
                  <c:v>6.3233333333333336E-2</c:v>
                </c:pt>
                <c:pt idx="9">
                  <c:v>6.2799999999999995E-2</c:v>
                </c:pt>
                <c:pt idx="10">
                  <c:v>6.2366666666666667E-2</c:v>
                </c:pt>
                <c:pt idx="11">
                  <c:v>6.193333333333334E-2</c:v>
                </c:pt>
                <c:pt idx="12">
                  <c:v>6.1500000000000006E-2</c:v>
                </c:pt>
                <c:pt idx="13">
                  <c:v>6.1066666666666672E-2</c:v>
                </c:pt>
                <c:pt idx="14">
                  <c:v>6.0633333333333345E-2</c:v>
                </c:pt>
                <c:pt idx="15">
                  <c:v>6.020000000000001E-2</c:v>
                </c:pt>
              </c:numCache>
            </c:numRef>
          </c:val>
          <c:extLst>
            <c:ext xmlns:c16="http://schemas.microsoft.com/office/drawing/2014/chart" uri="{C3380CC4-5D6E-409C-BE32-E72D297353CC}">
              <c16:uniqueId val="{00000001-C3A0-41DF-823C-D7A6413EA8CE}"/>
            </c:ext>
          </c:extLst>
        </c:ser>
        <c:ser>
          <c:idx val="1"/>
          <c:order val="1"/>
          <c:tx>
            <c:strRef>
              <c:f>Sheet1!$D$1</c:f>
              <c:strCache>
                <c:ptCount val="1"/>
                <c:pt idx="0">
                  <c:v>Solid</c:v>
                </c:pt>
              </c:strCache>
            </c:strRef>
          </c:tx>
          <c:spPr>
            <a:solidFill>
              <a:schemeClr val="accent2"/>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Sheet1!$D$2:$D$17</c:f>
              <c:numCache>
                <c:formatCode>0.00%</c:formatCode>
                <c:ptCount val="16"/>
                <c:pt idx="0">
                  <c:v>0.48</c:v>
                </c:pt>
                <c:pt idx="1">
                  <c:v>0.47953999999999997</c:v>
                </c:pt>
                <c:pt idx="2">
                  <c:v>0.47907999999999995</c:v>
                </c:pt>
                <c:pt idx="3">
                  <c:v>0.47862000000000005</c:v>
                </c:pt>
                <c:pt idx="4">
                  <c:v>0.47816000000000003</c:v>
                </c:pt>
                <c:pt idx="5">
                  <c:v>0.47770000000000001</c:v>
                </c:pt>
                <c:pt idx="6">
                  <c:v>0.47724</c:v>
                </c:pt>
                <c:pt idx="7">
                  <c:v>0.47677999999999998</c:v>
                </c:pt>
                <c:pt idx="8">
                  <c:v>0.47631999999999997</c:v>
                </c:pt>
                <c:pt idx="9">
                  <c:v>0.47586000000000006</c:v>
                </c:pt>
                <c:pt idx="10">
                  <c:v>0.47540000000000004</c:v>
                </c:pt>
                <c:pt idx="11">
                  <c:v>0.47494000000000003</c:v>
                </c:pt>
                <c:pt idx="12">
                  <c:v>0.47448000000000001</c:v>
                </c:pt>
                <c:pt idx="13">
                  <c:v>0.47402</c:v>
                </c:pt>
                <c:pt idx="14">
                  <c:v>0.47355999999999998</c:v>
                </c:pt>
                <c:pt idx="15">
                  <c:v>0.47309999999999997</c:v>
                </c:pt>
              </c:numCache>
            </c:numRef>
          </c:val>
          <c:extLst>
            <c:ext xmlns:c16="http://schemas.microsoft.com/office/drawing/2014/chart" uri="{C3380CC4-5D6E-409C-BE32-E72D297353CC}">
              <c16:uniqueId val="{00000002-C3A0-41DF-823C-D7A6413EA8CE}"/>
            </c:ext>
          </c:extLst>
        </c:ser>
        <c:ser>
          <c:idx val="3"/>
          <c:order val="2"/>
          <c:tx>
            <c:strRef>
              <c:f>Sheet1!$B$1</c:f>
              <c:strCache>
                <c:ptCount val="1"/>
                <c:pt idx="0">
                  <c:v>Liquid</c:v>
                </c:pt>
              </c:strCache>
            </c:strRef>
          </c:tx>
          <c:spPr>
            <a:solidFill>
              <a:schemeClr val="accent4"/>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Sheet1!$B$2:$B$17</c:f>
              <c:numCache>
                <c:formatCode>0.00%</c:formatCode>
                <c:ptCount val="16"/>
                <c:pt idx="0">
                  <c:v>0.45330000000000004</c:v>
                </c:pt>
                <c:pt idx="1">
                  <c:v>0.45419333333333334</c:v>
                </c:pt>
                <c:pt idx="2">
                  <c:v>0.45508666666666669</c:v>
                </c:pt>
                <c:pt idx="3">
                  <c:v>0.45598</c:v>
                </c:pt>
                <c:pt idx="4">
                  <c:v>0.45687333333333335</c:v>
                </c:pt>
                <c:pt idx="5">
                  <c:v>0.45776666666666666</c:v>
                </c:pt>
                <c:pt idx="6">
                  <c:v>0.45866000000000001</c:v>
                </c:pt>
                <c:pt idx="7">
                  <c:v>0.45955333333333331</c:v>
                </c:pt>
                <c:pt idx="8">
                  <c:v>0.46044666666666667</c:v>
                </c:pt>
                <c:pt idx="9">
                  <c:v>0.46133999999999997</c:v>
                </c:pt>
                <c:pt idx="10">
                  <c:v>0.46223333333333333</c:v>
                </c:pt>
                <c:pt idx="11">
                  <c:v>0.46312666666666663</c:v>
                </c:pt>
                <c:pt idx="12">
                  <c:v>0.46401999999999999</c:v>
                </c:pt>
                <c:pt idx="13">
                  <c:v>0.46491333333333329</c:v>
                </c:pt>
                <c:pt idx="14">
                  <c:v>0.46580666666666665</c:v>
                </c:pt>
                <c:pt idx="15">
                  <c:v>0.4667</c:v>
                </c:pt>
              </c:numCache>
            </c:numRef>
          </c:val>
          <c:extLst>
            <c:ext xmlns:c16="http://schemas.microsoft.com/office/drawing/2014/chart" uri="{C3380CC4-5D6E-409C-BE32-E72D297353CC}">
              <c16:uniqueId val="{00000000-C3A0-41DF-823C-D7A6413EA8CE}"/>
            </c:ext>
          </c:extLst>
        </c:ser>
        <c:dLbls>
          <c:showLegendKey val="0"/>
          <c:showVal val="0"/>
          <c:showCatName val="0"/>
          <c:showSerName val="0"/>
          <c:showPercent val="0"/>
          <c:showBubbleSize val="0"/>
        </c:dLbls>
        <c:gapWidth val="150"/>
        <c:overlap val="100"/>
        <c:axId val="1594474496"/>
        <c:axId val="1703745200"/>
      </c:barChart>
      <c:catAx>
        <c:axId val="1594474496"/>
        <c:scaling>
          <c:orientation val="minMax"/>
        </c:scaling>
        <c:delete val="0"/>
        <c:axPos val="b"/>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197" b="0" i="0" u="none" strike="noStrike" kern="1200" cap="none" spc="0" normalizeH="0" baseline="0">
                <a:solidFill>
                  <a:schemeClr val="dk1">
                    <a:lumMod val="65000"/>
                    <a:lumOff val="35000"/>
                  </a:schemeClr>
                </a:solidFill>
                <a:latin typeface="+mn-lt"/>
                <a:ea typeface="+mn-ea"/>
                <a:cs typeface="+mn-cs"/>
              </a:defRPr>
            </a:pPr>
            <a:endParaRPr lang="en-US"/>
          </a:p>
        </c:txPr>
        <c:crossAx val="1703745200"/>
        <c:crosses val="autoZero"/>
        <c:auto val="0"/>
        <c:lblAlgn val="ctr"/>
        <c:lblOffset val="100"/>
        <c:noMultiLvlLbl val="0"/>
      </c:catAx>
      <c:valAx>
        <c:axId val="1703745200"/>
        <c:scaling>
          <c:orientation val="minMax"/>
        </c:scaling>
        <c:delete val="1"/>
        <c:axPos val="l"/>
        <c:numFmt formatCode="0.00%" sourceLinked="1"/>
        <c:majorTickMark val="none"/>
        <c:minorTickMark val="none"/>
        <c:tickLblPos val="nextTo"/>
        <c:crossAx val="1594474496"/>
        <c:crosses val="autoZero"/>
        <c:crossBetween val="between"/>
      </c:valAx>
      <c:dTable>
        <c:showHorzBorder val="1"/>
        <c:showVertBorder val="1"/>
        <c:showOutline val="1"/>
        <c:showKeys val="1"/>
        <c:spPr>
          <a:noFill/>
          <a:ln w="9525" cap="flat" cmpd="sng" algn="ctr">
            <a:solidFill>
              <a:schemeClr val="dk1">
                <a:lumMod val="15000"/>
                <a:lumOff val="85000"/>
              </a:schemeClr>
            </a:solidFill>
            <a:round/>
          </a:ln>
          <a:effectLst/>
        </c:spPr>
        <c:txPr>
          <a:bodyPr rot="0" spcFirstLastPara="1" vertOverflow="ellipsis" vert="horz" wrap="square" anchor="ctr" anchorCtr="1"/>
          <a:lstStyle/>
          <a:p>
            <a:pPr rtl="0">
              <a:defRPr sz="1064" b="0" i="0" u="none" strike="noStrike" kern="1200" baseline="0">
                <a:solidFill>
                  <a:schemeClr val="tx1"/>
                </a:solidFill>
                <a:latin typeface="+mn-lt"/>
                <a:ea typeface="+mn-ea"/>
                <a:cs typeface="+mn-cs"/>
              </a:defRPr>
            </a:pPr>
            <a:endParaRPr lang="en-US"/>
          </a:p>
        </c:txPr>
      </c:dTable>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w="9525" cap="flat" cmpd="sng" algn="ctr">
      <a:noFill/>
      <a:round/>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28400917480130156"/>
          <c:w val="0.99798805302561078"/>
          <c:h val="0.53210291424405687"/>
        </c:manualLayout>
      </c:layout>
      <c:barChart>
        <c:barDir val="col"/>
        <c:grouping val="clustered"/>
        <c:varyColors val="0"/>
        <c:ser>
          <c:idx val="0"/>
          <c:order val="0"/>
          <c:tx>
            <c:strRef>
              <c:f>Sheet1!$B$1</c:f>
              <c:strCache>
                <c:ptCount val="1"/>
                <c:pt idx="0">
                  <c:v>By Value</c:v>
                </c:pt>
              </c:strCache>
            </c:strRef>
          </c:tx>
          <c:spPr>
            <a:solidFill>
              <a:schemeClr val="accent1"/>
            </a:solidFill>
            <a:ln>
              <a:noFill/>
            </a:ln>
            <a:effectLst>
              <a:innerShdw blurRad="63500" dist="50800" dir="13500000">
                <a:prstClr val="black">
                  <a:alpha val="50000"/>
                </a:prstClr>
              </a:innerShdw>
            </a:effectLst>
          </c:spPr>
          <c:invertIfNegative val="0"/>
          <c:dPt>
            <c:idx val="0"/>
            <c:invertIfNegative val="0"/>
            <c:bubble3D val="0"/>
            <c:spPr>
              <a:solidFill>
                <a:schemeClr val="accent1"/>
              </a:solidFill>
              <a:ln>
                <a:noFill/>
              </a:ln>
              <a:effectLst>
                <a:innerShdw blurRad="63500" dist="50800" dir="13500000">
                  <a:prstClr val="black">
                    <a:alpha val="50000"/>
                  </a:prstClr>
                </a:innerShdw>
              </a:effectLst>
            </c:spPr>
            <c:extLst>
              <c:ext xmlns:c16="http://schemas.microsoft.com/office/drawing/2014/chart" uri="{C3380CC4-5D6E-409C-BE32-E72D297353CC}">
                <c16:uniqueId val="{00000005-AC01-46FA-8C4A-342E563A51B5}"/>
              </c:ext>
            </c:extLst>
          </c:dPt>
          <c:dPt>
            <c:idx val="1"/>
            <c:invertIfNegative val="0"/>
            <c:bubble3D val="0"/>
            <c:spPr>
              <a:solidFill>
                <a:schemeClr val="accent1"/>
              </a:solidFill>
              <a:ln>
                <a:noFill/>
              </a:ln>
              <a:effectLst>
                <a:innerShdw blurRad="63500" dist="50800" dir="13500000">
                  <a:prstClr val="black">
                    <a:alpha val="50000"/>
                  </a:prstClr>
                </a:innerShdw>
              </a:effectLst>
            </c:spPr>
            <c:extLst>
              <c:ext xmlns:c16="http://schemas.microsoft.com/office/drawing/2014/chart" uri="{C3380CC4-5D6E-409C-BE32-E72D297353CC}">
                <c16:uniqueId val="{00000006-AC01-46FA-8C4A-342E563A51B5}"/>
              </c:ext>
            </c:extLst>
          </c:dPt>
          <c:dPt>
            <c:idx val="2"/>
            <c:invertIfNegative val="0"/>
            <c:bubble3D val="0"/>
            <c:spPr>
              <a:solidFill>
                <a:schemeClr val="accent1"/>
              </a:solidFill>
              <a:ln>
                <a:noFill/>
              </a:ln>
              <a:effectLst>
                <a:innerShdw blurRad="63500" dist="50800" dir="13500000">
                  <a:prstClr val="black">
                    <a:alpha val="50000"/>
                  </a:prstClr>
                </a:innerShdw>
              </a:effectLst>
            </c:spPr>
            <c:extLst>
              <c:ext xmlns:c16="http://schemas.microsoft.com/office/drawing/2014/chart" uri="{C3380CC4-5D6E-409C-BE32-E72D297353CC}">
                <c16:uniqueId val="{00000001-AC01-46FA-8C4A-342E563A51B5}"/>
              </c:ext>
            </c:extLst>
          </c:dPt>
          <c:dPt>
            <c:idx val="3"/>
            <c:invertIfNegative val="0"/>
            <c:bubble3D val="0"/>
            <c:spPr>
              <a:solidFill>
                <a:schemeClr val="accent1"/>
              </a:solidFill>
              <a:ln>
                <a:noFill/>
              </a:ln>
              <a:effectLst>
                <a:innerShdw blurRad="63500" dist="50800" dir="13500000">
                  <a:prstClr val="black">
                    <a:alpha val="50000"/>
                  </a:prstClr>
                </a:innerShdw>
              </a:effectLst>
            </c:spPr>
            <c:extLst>
              <c:ext xmlns:c16="http://schemas.microsoft.com/office/drawing/2014/chart" uri="{C3380CC4-5D6E-409C-BE32-E72D297353CC}">
                <c16:uniqueId val="{00000003-AC01-46FA-8C4A-342E563A51B5}"/>
              </c:ext>
            </c:extLst>
          </c:dPt>
          <c:dLbls>
            <c:dLbl>
              <c:idx val="2"/>
              <c:layout>
                <c:manualLayout>
                  <c:x val="1.504517699406841E-2"/>
                  <c:y val="0"/>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AC01-46FA-8C4A-342E563A51B5}"/>
                </c:ext>
              </c:extLst>
            </c:dLbl>
            <c:dLbl>
              <c:idx val="3"/>
              <c:layout>
                <c:manualLayout>
                  <c:x val="-5.1005430048571276E-3"/>
                  <c:y val="5.5731583720061866E-2"/>
                </c:manualLayout>
              </c:layout>
              <c:dLblPos val="outEnd"/>
              <c:showLegendKey val="0"/>
              <c:showVal val="1"/>
              <c:showCatName val="0"/>
              <c:showSerName val="0"/>
              <c:showPercent val="0"/>
              <c:showBubbleSize val="0"/>
              <c:extLst>
                <c:ext xmlns:c15="http://schemas.microsoft.com/office/drawing/2012/chart" uri="{CE6537A1-D6FC-4f65-9D91-7224C49458BB}">
                  <c15:layout>
                    <c:manualLayout>
                      <c:w val="0.21114256126603295"/>
                      <c:h val="0.22586048026048025"/>
                    </c:manualLayout>
                  </c15:layout>
                </c:ext>
                <c:ext xmlns:c16="http://schemas.microsoft.com/office/drawing/2014/chart" uri="{C3380CC4-5D6E-409C-BE32-E72D297353CC}">
                  <c16:uniqueId val="{00000003-AC01-46FA-8C4A-342E563A51B5}"/>
                </c:ext>
              </c:extLst>
            </c:dLbl>
            <c:numFmt formatCode="0.00" sourceLinked="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Sheet1!$A$2:$A$5</c:f>
              <c:strCache>
                <c:ptCount val="4"/>
                <c:pt idx="0">
                  <c:v>2015</c:v>
                </c:pt>
                <c:pt idx="1">
                  <c:v>2020</c:v>
                </c:pt>
                <c:pt idx="2">
                  <c:v>2021E</c:v>
                </c:pt>
                <c:pt idx="3">
                  <c:v>2030F</c:v>
                </c:pt>
              </c:strCache>
            </c:strRef>
          </c:cat>
          <c:val>
            <c:numRef>
              <c:f>Sheet1!$B$2:$B$5</c:f>
              <c:numCache>
                <c:formatCode>_(* #,##0.00_);_(* \(#,##0.00\);_(* "-"??_);_(@_)</c:formatCode>
                <c:ptCount val="4"/>
                <c:pt idx="0">
                  <c:v>3525.9015421734425</c:v>
                </c:pt>
                <c:pt idx="1">
                  <c:v>3651.8342981605774</c:v>
                </c:pt>
                <c:pt idx="2">
                  <c:v>3650.1211864346665</c:v>
                </c:pt>
                <c:pt idx="3">
                  <c:v>6001.1168964934222</c:v>
                </c:pt>
              </c:numCache>
            </c:numRef>
          </c:val>
          <c:extLst>
            <c:ext xmlns:c16="http://schemas.microsoft.com/office/drawing/2014/chart" uri="{C3380CC4-5D6E-409C-BE32-E72D297353CC}">
              <c16:uniqueId val="{00000004-AC01-46FA-8C4A-342E563A51B5}"/>
            </c:ext>
          </c:extLst>
        </c:ser>
        <c:dLbls>
          <c:showLegendKey val="0"/>
          <c:showVal val="0"/>
          <c:showCatName val="0"/>
          <c:showSerName val="0"/>
          <c:showPercent val="0"/>
          <c:showBubbleSize val="0"/>
        </c:dLbls>
        <c:gapWidth val="219"/>
        <c:overlap val="-27"/>
        <c:axId val="350554472"/>
        <c:axId val="350554864"/>
      </c:barChart>
      <c:catAx>
        <c:axId val="350554472"/>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1"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350554864"/>
        <c:crosses val="autoZero"/>
        <c:auto val="0"/>
        <c:lblAlgn val="ctr"/>
        <c:lblOffset val="100"/>
        <c:noMultiLvlLbl val="0"/>
      </c:catAx>
      <c:valAx>
        <c:axId val="350554864"/>
        <c:scaling>
          <c:orientation val="minMax"/>
        </c:scaling>
        <c:delete val="1"/>
        <c:axPos val="l"/>
        <c:numFmt formatCode="_(* #,##0.00_);_(* \(#,##0.00\);_(* &quot;-&quot;??_);_(@_)" sourceLinked="1"/>
        <c:majorTickMark val="out"/>
        <c:minorTickMark val="none"/>
        <c:tickLblPos val="nextTo"/>
        <c:crossAx val="350554472"/>
        <c:crosses val="autoZero"/>
        <c:crossBetween val="between"/>
      </c:valAx>
      <c:spPr>
        <a:noFill/>
        <a:ln>
          <a:noFill/>
        </a:ln>
        <a:effectLst/>
      </c:spPr>
    </c:plotArea>
    <c:plotVisOnly val="1"/>
    <c:dispBlanksAs val="gap"/>
    <c:showDLblsOverMax val="0"/>
  </c:chart>
  <c:spPr>
    <a:noFill/>
    <a:ln>
      <a:noFill/>
    </a:ln>
    <a:effectLst/>
  </c:spPr>
  <c:txPr>
    <a:bodyPr/>
    <a:lstStyle/>
    <a:p>
      <a:pPr>
        <a:defRPr sz="10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7538547055850448"/>
          <c:y val="0"/>
          <c:w val="0.77750875702569855"/>
          <c:h val="0.65852586244640188"/>
        </c:manualLayout>
      </c:layout>
      <c:barChart>
        <c:barDir val="col"/>
        <c:grouping val="stacked"/>
        <c:varyColors val="0"/>
        <c:ser>
          <c:idx val="6"/>
          <c:order val="0"/>
          <c:tx>
            <c:strRef>
              <c:f>Sheet1!$C$1</c:f>
              <c:strCache>
                <c:ptCount val="1"/>
                <c:pt idx="0">
                  <c:v>Indirect</c:v>
                </c:pt>
              </c:strCache>
            </c:strRef>
          </c:tx>
          <c:spPr>
            <a:solidFill>
              <a:schemeClr val="accent1">
                <a:lumMod val="60000"/>
              </a:schemeClr>
            </a:solidFill>
            <a:ln>
              <a:noFill/>
            </a:ln>
            <a:effectLst/>
          </c:spPr>
          <c:invertIfNegative val="0"/>
          <c:cat>
            <c:numRef>
              <c:f>Sheet1!$A$2:$A$7</c:f>
              <c:numCache>
                <c:formatCode>General</c:formatCode>
                <c:ptCount val="6"/>
                <c:pt idx="0">
                  <c:v>2015</c:v>
                </c:pt>
                <c:pt idx="1">
                  <c:v>2016</c:v>
                </c:pt>
                <c:pt idx="2">
                  <c:v>2017</c:v>
                </c:pt>
                <c:pt idx="3">
                  <c:v>2018</c:v>
                </c:pt>
                <c:pt idx="4">
                  <c:v>2019</c:v>
                </c:pt>
                <c:pt idx="5">
                  <c:v>2020</c:v>
                </c:pt>
              </c:numCache>
            </c:numRef>
          </c:cat>
          <c:val>
            <c:numRef>
              <c:f>Sheet1!$C$2:$C$7</c:f>
              <c:numCache>
                <c:formatCode>0.00%</c:formatCode>
                <c:ptCount val="6"/>
                <c:pt idx="0">
                  <c:v>0.43769999999999998</c:v>
                </c:pt>
                <c:pt idx="1">
                  <c:v>0.4486</c:v>
                </c:pt>
                <c:pt idx="2">
                  <c:v>0.43689999999999996</c:v>
                </c:pt>
                <c:pt idx="3">
                  <c:v>0.43740000000000001</c:v>
                </c:pt>
                <c:pt idx="4">
                  <c:v>0.43779999999999997</c:v>
                </c:pt>
                <c:pt idx="5">
                  <c:v>0.43159999999999998</c:v>
                </c:pt>
              </c:numCache>
            </c:numRef>
          </c:val>
          <c:extLst>
            <c:ext xmlns:c16="http://schemas.microsoft.com/office/drawing/2014/chart" uri="{C3380CC4-5D6E-409C-BE32-E72D297353CC}">
              <c16:uniqueId val="{00000000-AD35-4B54-A9C7-C3794136F1E9}"/>
            </c:ext>
          </c:extLst>
        </c:ser>
        <c:ser>
          <c:idx val="5"/>
          <c:order val="1"/>
          <c:tx>
            <c:strRef>
              <c:f>Sheet1!$B$1</c:f>
              <c:strCache>
                <c:ptCount val="1"/>
                <c:pt idx="0">
                  <c:v>Direct Company Sale</c:v>
                </c:pt>
              </c:strCache>
            </c:strRef>
          </c:tx>
          <c:spPr>
            <a:solidFill>
              <a:schemeClr val="accent6"/>
            </a:solidFill>
            <a:ln>
              <a:noFill/>
            </a:ln>
            <a:effectLst/>
          </c:spPr>
          <c:invertIfNegative val="0"/>
          <c:cat>
            <c:numRef>
              <c:f>Sheet1!$A$2:$A$7</c:f>
              <c:numCache>
                <c:formatCode>General</c:formatCode>
                <c:ptCount val="6"/>
                <c:pt idx="0">
                  <c:v>2015</c:v>
                </c:pt>
                <c:pt idx="1">
                  <c:v>2016</c:v>
                </c:pt>
                <c:pt idx="2">
                  <c:v>2017</c:v>
                </c:pt>
                <c:pt idx="3">
                  <c:v>2018</c:v>
                </c:pt>
                <c:pt idx="4">
                  <c:v>2019</c:v>
                </c:pt>
                <c:pt idx="5">
                  <c:v>2020</c:v>
                </c:pt>
              </c:numCache>
            </c:numRef>
          </c:cat>
          <c:val>
            <c:numRef>
              <c:f>Sheet1!$B$2:$B$7</c:f>
              <c:numCache>
                <c:formatCode>0.00%</c:formatCode>
                <c:ptCount val="6"/>
                <c:pt idx="0">
                  <c:v>0.56230000000000002</c:v>
                </c:pt>
                <c:pt idx="1">
                  <c:v>0.5514</c:v>
                </c:pt>
                <c:pt idx="2">
                  <c:v>0.56310000000000004</c:v>
                </c:pt>
                <c:pt idx="3">
                  <c:v>0.56259999999999999</c:v>
                </c:pt>
                <c:pt idx="4">
                  <c:v>0.56220000000000003</c:v>
                </c:pt>
                <c:pt idx="5">
                  <c:v>0.56840000000000002</c:v>
                </c:pt>
              </c:numCache>
            </c:numRef>
          </c:val>
          <c:extLst>
            <c:ext xmlns:c16="http://schemas.microsoft.com/office/drawing/2014/chart" uri="{C3380CC4-5D6E-409C-BE32-E72D297353CC}">
              <c16:uniqueId val="{00000001-AD35-4B54-A9C7-C3794136F1E9}"/>
            </c:ext>
          </c:extLst>
        </c:ser>
        <c:dLbls>
          <c:showLegendKey val="0"/>
          <c:showVal val="0"/>
          <c:showCatName val="0"/>
          <c:showSerName val="0"/>
          <c:showPercent val="0"/>
          <c:showBubbleSize val="0"/>
        </c:dLbls>
        <c:gapWidth val="150"/>
        <c:overlap val="100"/>
        <c:axId val="1594474496"/>
        <c:axId val="1703745200"/>
      </c:barChart>
      <c:catAx>
        <c:axId val="1594474496"/>
        <c:scaling>
          <c:orientation val="minMax"/>
        </c:scaling>
        <c:delete val="0"/>
        <c:axPos val="b"/>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197" b="0" i="0" u="none" strike="noStrike" kern="1200" cap="none" spc="0" normalizeH="0" baseline="0">
                <a:solidFill>
                  <a:schemeClr val="dk1">
                    <a:lumMod val="65000"/>
                    <a:lumOff val="35000"/>
                  </a:schemeClr>
                </a:solidFill>
                <a:latin typeface="+mn-lt"/>
                <a:ea typeface="+mn-ea"/>
                <a:cs typeface="+mn-cs"/>
              </a:defRPr>
            </a:pPr>
            <a:endParaRPr lang="en-US"/>
          </a:p>
        </c:txPr>
        <c:crossAx val="1703745200"/>
        <c:crosses val="autoZero"/>
        <c:auto val="1"/>
        <c:lblAlgn val="ctr"/>
        <c:lblOffset val="100"/>
        <c:noMultiLvlLbl val="0"/>
      </c:catAx>
      <c:valAx>
        <c:axId val="1703745200"/>
        <c:scaling>
          <c:orientation val="minMax"/>
        </c:scaling>
        <c:delete val="1"/>
        <c:axPos val="l"/>
        <c:numFmt formatCode="0.00%" sourceLinked="1"/>
        <c:majorTickMark val="none"/>
        <c:minorTickMark val="none"/>
        <c:tickLblPos val="nextTo"/>
        <c:crossAx val="1594474496"/>
        <c:crosses val="autoZero"/>
        <c:crossBetween val="between"/>
      </c:valAx>
      <c:dTable>
        <c:showHorzBorder val="1"/>
        <c:showVertBorder val="1"/>
        <c:showOutline val="1"/>
        <c:showKeys val="1"/>
        <c:spPr>
          <a:noFill/>
          <a:ln w="9525" cap="flat" cmpd="sng" algn="ctr">
            <a:solidFill>
              <a:schemeClr val="dk1">
                <a:lumMod val="15000"/>
                <a:lumOff val="85000"/>
              </a:schemeClr>
            </a:solidFill>
            <a:round/>
          </a:ln>
          <a:effectLst/>
        </c:spPr>
        <c:txPr>
          <a:bodyPr rot="0" spcFirstLastPara="1" vertOverflow="ellipsis" vert="horz" wrap="square" anchor="ctr" anchorCtr="1"/>
          <a:lstStyle/>
          <a:p>
            <a:pPr rtl="0">
              <a:defRPr sz="1100" b="0" i="0" u="none" strike="noStrike" kern="1200" baseline="0">
                <a:solidFill>
                  <a:schemeClr val="tx1"/>
                </a:solidFill>
                <a:latin typeface="+mn-lt"/>
                <a:ea typeface="+mn-ea"/>
                <a:cs typeface="+mn-cs"/>
              </a:defRPr>
            </a:pPr>
            <a:endParaRPr lang="en-US"/>
          </a:p>
        </c:txPr>
      </c:dTable>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7591335016772411"/>
          <c:y val="0"/>
          <c:w val="0.77698085195005662"/>
          <c:h val="0.61104840207679889"/>
        </c:manualLayout>
      </c:layout>
      <c:barChart>
        <c:barDir val="col"/>
        <c:grouping val="stacked"/>
        <c:varyColors val="0"/>
        <c:ser>
          <c:idx val="3"/>
          <c:order val="0"/>
          <c:tx>
            <c:strRef>
              <c:f>Sheet1!$E$1</c:f>
              <c:strCache>
                <c:ptCount val="1"/>
                <c:pt idx="0">
                  <c:v>Others</c:v>
                </c:pt>
              </c:strCache>
            </c:strRef>
          </c:tx>
          <c:spPr>
            <a:solidFill>
              <a:schemeClr val="accent4"/>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Sheet1!$E$2:$E$17</c:f>
              <c:numCache>
                <c:formatCode>0.00%</c:formatCode>
                <c:ptCount val="16"/>
                <c:pt idx="0">
                  <c:v>0.21589999999999998</c:v>
                </c:pt>
                <c:pt idx="1">
                  <c:v>0.21540000000000004</c:v>
                </c:pt>
                <c:pt idx="2">
                  <c:v>0.21589999999999998</c:v>
                </c:pt>
                <c:pt idx="3">
                  <c:v>0.21520000000000006</c:v>
                </c:pt>
                <c:pt idx="4">
                  <c:v>0.21469999999999989</c:v>
                </c:pt>
                <c:pt idx="5">
                  <c:v>0.21640000000000004</c:v>
                </c:pt>
                <c:pt idx="6">
                  <c:v>0.20731999999999995</c:v>
                </c:pt>
                <c:pt idx="7">
                  <c:v>0.21392571428571405</c:v>
                </c:pt>
                <c:pt idx="8">
                  <c:v>0.21268142857142902</c:v>
                </c:pt>
                <c:pt idx="9">
                  <c:v>0.21373714285714296</c:v>
                </c:pt>
                <c:pt idx="10">
                  <c:v>0.21344285714285705</c:v>
                </c:pt>
                <c:pt idx="11">
                  <c:v>0.21234857142857111</c:v>
                </c:pt>
                <c:pt idx="12">
                  <c:v>0.21144428571428608</c:v>
                </c:pt>
                <c:pt idx="13">
                  <c:v>0.211650000000004</c:v>
                </c:pt>
                <c:pt idx="14">
                  <c:v>0.21216973809524298</c:v>
                </c:pt>
                <c:pt idx="15">
                  <c:v>0.21209030952381513</c:v>
                </c:pt>
              </c:numCache>
            </c:numRef>
          </c:val>
          <c:extLst>
            <c:ext xmlns:c16="http://schemas.microsoft.com/office/drawing/2014/chart" uri="{C3380CC4-5D6E-409C-BE32-E72D297353CC}">
              <c16:uniqueId val="{00000000-4014-490E-8B6B-2316558DAE43}"/>
            </c:ext>
          </c:extLst>
        </c:ser>
        <c:ser>
          <c:idx val="2"/>
          <c:order val="1"/>
          <c:tx>
            <c:strRef>
              <c:f>Sheet1!$D$1</c:f>
              <c:strCache>
                <c:ptCount val="1"/>
                <c:pt idx="0">
                  <c:v>Adhesives</c:v>
                </c:pt>
              </c:strCache>
            </c:strRef>
          </c:tx>
          <c:spPr>
            <a:solidFill>
              <a:schemeClr val="accent3"/>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Sheet1!$D$2:$D$17</c:f>
              <c:numCache>
                <c:formatCode>0.00%</c:formatCode>
                <c:ptCount val="16"/>
                <c:pt idx="0">
                  <c:v>7.4099999999999999E-2</c:v>
                </c:pt>
                <c:pt idx="1">
                  <c:v>7.46E-2</c:v>
                </c:pt>
                <c:pt idx="2">
                  <c:v>7.4099999999999999E-2</c:v>
                </c:pt>
                <c:pt idx="3">
                  <c:v>7.4800000000000005E-2</c:v>
                </c:pt>
                <c:pt idx="4">
                  <c:v>7.5300000000000006E-2</c:v>
                </c:pt>
                <c:pt idx="5">
                  <c:v>7.5600000000000001E-2</c:v>
                </c:pt>
                <c:pt idx="6">
                  <c:v>7.5780000000000014E-2</c:v>
                </c:pt>
                <c:pt idx="7">
                  <c:v>7.6074285714286011E-2</c:v>
                </c:pt>
                <c:pt idx="8">
                  <c:v>7.6368571428571008E-2</c:v>
                </c:pt>
                <c:pt idx="9">
                  <c:v>7.6662857142857005E-2</c:v>
                </c:pt>
                <c:pt idx="10">
                  <c:v>7.6957142857143002E-2</c:v>
                </c:pt>
                <c:pt idx="11">
                  <c:v>7.7251428571428998E-2</c:v>
                </c:pt>
                <c:pt idx="12">
                  <c:v>7.7545714285713996E-2</c:v>
                </c:pt>
                <c:pt idx="13">
                  <c:v>7.7839999999995996E-2</c:v>
                </c:pt>
                <c:pt idx="14">
                  <c:v>7.8134285714280993E-2</c:v>
                </c:pt>
                <c:pt idx="15">
                  <c:v>7.8428571428566018E-2</c:v>
                </c:pt>
              </c:numCache>
            </c:numRef>
          </c:val>
          <c:extLst>
            <c:ext xmlns:c16="http://schemas.microsoft.com/office/drawing/2014/chart" uri="{C3380CC4-5D6E-409C-BE32-E72D297353CC}">
              <c16:uniqueId val="{00000001-4014-490E-8B6B-2316558DAE43}"/>
            </c:ext>
          </c:extLst>
        </c:ser>
        <c:ser>
          <c:idx val="1"/>
          <c:order val="2"/>
          <c:tx>
            <c:strRef>
              <c:f>Sheet1!$C$1</c:f>
              <c:strCache>
                <c:ptCount val="1"/>
                <c:pt idx="0">
                  <c:v>Electrical &amp; Electronics</c:v>
                </c:pt>
              </c:strCache>
            </c:strRef>
          </c:tx>
          <c:spPr>
            <a:solidFill>
              <a:schemeClr val="accent2"/>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Sheet1!$C$2:$C$17</c:f>
              <c:numCache>
                <c:formatCode>0.00%</c:formatCode>
                <c:ptCount val="16"/>
                <c:pt idx="0">
                  <c:v>0.25669999999999998</c:v>
                </c:pt>
                <c:pt idx="1">
                  <c:v>0.25469999999999998</c:v>
                </c:pt>
                <c:pt idx="2">
                  <c:v>0.25590000000000002</c:v>
                </c:pt>
                <c:pt idx="3">
                  <c:v>0.25629999999999997</c:v>
                </c:pt>
                <c:pt idx="4">
                  <c:v>0.25890000000000002</c:v>
                </c:pt>
                <c:pt idx="5">
                  <c:v>0.25330000000000003</c:v>
                </c:pt>
                <c:pt idx="6">
                  <c:v>0.2586</c:v>
                </c:pt>
                <c:pt idx="7">
                  <c:v>0.25750000000000001</c:v>
                </c:pt>
                <c:pt idx="8">
                  <c:v>0.25659999999999999</c:v>
                </c:pt>
                <c:pt idx="9">
                  <c:v>0.25609999999999999</c:v>
                </c:pt>
                <c:pt idx="10">
                  <c:v>0.2571</c:v>
                </c:pt>
                <c:pt idx="11">
                  <c:v>0.25750000000000001</c:v>
                </c:pt>
                <c:pt idx="12">
                  <c:v>0.25711000000000001</c:v>
                </c:pt>
                <c:pt idx="13">
                  <c:v>0.25716</c:v>
                </c:pt>
                <c:pt idx="14">
                  <c:v>0.25755133333333302</c:v>
                </c:pt>
                <c:pt idx="15">
                  <c:v>0.25772933333333298</c:v>
                </c:pt>
              </c:numCache>
            </c:numRef>
          </c:val>
          <c:extLst>
            <c:ext xmlns:c16="http://schemas.microsoft.com/office/drawing/2014/chart" uri="{C3380CC4-5D6E-409C-BE32-E72D297353CC}">
              <c16:uniqueId val="{00000002-4014-490E-8B6B-2316558DAE43}"/>
            </c:ext>
          </c:extLst>
        </c:ser>
        <c:ser>
          <c:idx val="0"/>
          <c:order val="3"/>
          <c:tx>
            <c:strRef>
              <c:f>Sheet1!$B$1</c:f>
              <c:strCache>
                <c:ptCount val="1"/>
                <c:pt idx="0">
                  <c:v>Paints &amp; Coatings</c:v>
                </c:pt>
              </c:strCache>
            </c:strRef>
          </c:tx>
          <c:spPr>
            <a:solidFill>
              <a:schemeClr val="accent1"/>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Sheet1!$B$2:$B$17</c:f>
              <c:numCache>
                <c:formatCode>0.00%</c:formatCode>
                <c:ptCount val="16"/>
                <c:pt idx="0">
                  <c:v>0.45330000000000004</c:v>
                </c:pt>
                <c:pt idx="1">
                  <c:v>0.45530000000000004</c:v>
                </c:pt>
                <c:pt idx="2">
                  <c:v>0.45410000000000006</c:v>
                </c:pt>
                <c:pt idx="3">
                  <c:v>0.45369999999999999</c:v>
                </c:pt>
                <c:pt idx="4">
                  <c:v>0.45110000000000006</c:v>
                </c:pt>
                <c:pt idx="5">
                  <c:v>0.45469999999999999</c:v>
                </c:pt>
                <c:pt idx="6">
                  <c:v>0.45830000000000004</c:v>
                </c:pt>
                <c:pt idx="7">
                  <c:v>0.45250000000000001</c:v>
                </c:pt>
                <c:pt idx="8">
                  <c:v>0.45435000000000003</c:v>
                </c:pt>
                <c:pt idx="9">
                  <c:v>0.45350000000000001</c:v>
                </c:pt>
                <c:pt idx="10">
                  <c:v>0.45250000000000001</c:v>
                </c:pt>
                <c:pt idx="11">
                  <c:v>0.45289999999999997</c:v>
                </c:pt>
                <c:pt idx="12">
                  <c:v>0.45389999999999997</c:v>
                </c:pt>
                <c:pt idx="13">
                  <c:v>0.45335000000000003</c:v>
                </c:pt>
                <c:pt idx="14">
                  <c:v>0.45214464285714295</c:v>
                </c:pt>
                <c:pt idx="15">
                  <c:v>0.45175178571428598</c:v>
                </c:pt>
              </c:numCache>
            </c:numRef>
          </c:val>
          <c:extLst>
            <c:ext xmlns:c16="http://schemas.microsoft.com/office/drawing/2014/chart" uri="{C3380CC4-5D6E-409C-BE32-E72D297353CC}">
              <c16:uniqueId val="{00000003-4014-490E-8B6B-2316558DAE43}"/>
            </c:ext>
          </c:extLst>
        </c:ser>
        <c:dLbls>
          <c:showLegendKey val="0"/>
          <c:showVal val="0"/>
          <c:showCatName val="0"/>
          <c:showSerName val="0"/>
          <c:showPercent val="0"/>
          <c:showBubbleSize val="0"/>
        </c:dLbls>
        <c:gapWidth val="150"/>
        <c:overlap val="100"/>
        <c:axId val="1594474496"/>
        <c:axId val="1703745200"/>
      </c:barChart>
      <c:catAx>
        <c:axId val="1594474496"/>
        <c:scaling>
          <c:orientation val="minMax"/>
        </c:scaling>
        <c:delete val="0"/>
        <c:axPos val="b"/>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197" b="0" i="0" u="none" strike="noStrike" kern="1200" cap="none" spc="0" normalizeH="0" baseline="0">
                <a:solidFill>
                  <a:schemeClr val="dk1">
                    <a:lumMod val="65000"/>
                    <a:lumOff val="35000"/>
                  </a:schemeClr>
                </a:solidFill>
                <a:latin typeface="+mn-lt"/>
                <a:ea typeface="+mn-ea"/>
                <a:cs typeface="+mn-cs"/>
              </a:defRPr>
            </a:pPr>
            <a:endParaRPr lang="en-US"/>
          </a:p>
        </c:txPr>
        <c:crossAx val="1703745200"/>
        <c:crosses val="autoZero"/>
        <c:auto val="0"/>
        <c:lblAlgn val="ctr"/>
        <c:lblOffset val="100"/>
        <c:noMultiLvlLbl val="0"/>
      </c:catAx>
      <c:valAx>
        <c:axId val="1703745200"/>
        <c:scaling>
          <c:orientation val="minMax"/>
        </c:scaling>
        <c:delete val="1"/>
        <c:axPos val="l"/>
        <c:numFmt formatCode="0.00%" sourceLinked="1"/>
        <c:majorTickMark val="none"/>
        <c:minorTickMark val="none"/>
        <c:tickLblPos val="nextTo"/>
        <c:crossAx val="1594474496"/>
        <c:crosses val="autoZero"/>
        <c:crossBetween val="between"/>
      </c:valAx>
      <c:dTable>
        <c:showHorzBorder val="1"/>
        <c:showVertBorder val="1"/>
        <c:showOutline val="1"/>
        <c:showKeys val="1"/>
        <c:spPr>
          <a:noFill/>
          <a:ln w="9525" cap="flat" cmpd="sng" algn="ctr">
            <a:solidFill>
              <a:schemeClr val="dk1">
                <a:lumMod val="15000"/>
                <a:lumOff val="85000"/>
              </a:schemeClr>
            </a:solidFill>
            <a:round/>
          </a:ln>
          <a:effectLst/>
        </c:spPr>
        <c:txPr>
          <a:bodyPr rot="0" spcFirstLastPara="1" vertOverflow="ellipsis" vert="horz" wrap="square" anchor="ctr" anchorCtr="1"/>
          <a:lstStyle/>
          <a:p>
            <a:pPr rtl="0">
              <a:defRPr sz="1064" b="0" i="0" u="none" strike="noStrike" kern="1200" baseline="0">
                <a:solidFill>
                  <a:schemeClr val="tx1"/>
                </a:solidFill>
                <a:latin typeface="+mn-lt"/>
                <a:ea typeface="+mn-ea"/>
                <a:cs typeface="+mn-cs"/>
              </a:defRPr>
            </a:pPr>
            <a:endParaRPr lang="en-US"/>
          </a:p>
        </c:txPr>
      </c:dTable>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en-US"/>
    </a:p>
  </c:txPr>
  <c:externalData r:id="rId3">
    <c:autoUpdate val="0"/>
  </c:externalData>
</c:chartSpace>
</file>

<file path=ppt/charts/chart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12770097465992225"/>
          <c:w val="1"/>
          <c:h val="0.57923736709489781"/>
        </c:manualLayout>
      </c:layout>
      <c:barChart>
        <c:barDir val="col"/>
        <c:grouping val="clustered"/>
        <c:varyColors val="0"/>
        <c:ser>
          <c:idx val="0"/>
          <c:order val="0"/>
          <c:tx>
            <c:strRef>
              <c:f>Sheet1!$B$1</c:f>
              <c:strCache>
                <c:ptCount val="1"/>
                <c:pt idx="0">
                  <c:v>By Volume (Thousand Tonnes)</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dLbls>
            <c:spPr>
              <a:solidFill>
                <a:schemeClr val="accent2">
                  <a:lumMod val="20000"/>
                  <a:lumOff val="80000"/>
                </a:schemeClr>
              </a:solidFill>
              <a:ln>
                <a:noFill/>
              </a:ln>
              <a:effectLst/>
            </c:spPr>
            <c:txPr>
              <a:bodyPr rot="0" spcFirstLastPara="1" vertOverflow="ellipsis" vert="horz" wrap="square" lIns="38100" tIns="19050" rIns="38100" bIns="19050" anchor="ctr" anchorCtr="0">
                <a:spAutoFit/>
              </a:bodyPr>
              <a:lstStyle/>
              <a:p>
                <a:pPr algn="ctr">
                  <a:defRPr lang="en-US" sz="800" b="1" i="0" u="none" strike="noStrike" kern="1200" baseline="0">
                    <a:solidFill>
                      <a:schemeClr val="tx1">
                        <a:lumMod val="75000"/>
                        <a:lumOff val="25000"/>
                      </a:schemeClr>
                    </a:solidFill>
                    <a:latin typeface="Verdana" panose="020B0604030504040204" pitchFamily="34" charset="0"/>
                    <a:ea typeface="Verdana" panose="020B0604030504040204" pitchFamily="34" charset="0"/>
                    <a:cs typeface="Verdana" panose="020B0604030504040204"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Sheet1!$B$2:$B$17</c:f>
              <c:numCache>
                <c:formatCode>0.00</c:formatCode>
                <c:ptCount val="16"/>
                <c:pt idx="0">
                  <c:v>767.20834000000013</c:v>
                </c:pt>
                <c:pt idx="1">
                  <c:v>838.66858666666667</c:v>
                </c:pt>
                <c:pt idx="2">
                  <c:v>892.42033333333325</c:v>
                </c:pt>
                <c:pt idx="3">
                  <c:v>967.8788666666668</c:v>
                </c:pt>
                <c:pt idx="4">
                  <c:v>992.53065777777749</c:v>
                </c:pt>
                <c:pt idx="5">
                  <c:v>801.83386666666661</c:v>
                </c:pt>
                <c:pt idx="6">
                  <c:v>639.52846523636379</c:v>
                </c:pt>
                <c:pt idx="7">
                  <c:v>668.36279953925066</c:v>
                </c:pt>
                <c:pt idx="8">
                  <c:v>692.70473912580917</c:v>
                </c:pt>
                <c:pt idx="9">
                  <c:v>715.5299181910068</c:v>
                </c:pt>
                <c:pt idx="10">
                  <c:v>740.84590735964241</c:v>
                </c:pt>
                <c:pt idx="11">
                  <c:v>770.21577966880693</c:v>
                </c:pt>
                <c:pt idx="12">
                  <c:v>801.76069046538919</c:v>
                </c:pt>
                <c:pt idx="13">
                  <c:v>834.10098239492106</c:v>
                </c:pt>
                <c:pt idx="14">
                  <c:v>869.28182068771991</c:v>
                </c:pt>
                <c:pt idx="15">
                  <c:v>906.85088780143735</c:v>
                </c:pt>
              </c:numCache>
            </c:numRef>
          </c:val>
          <c:extLst>
            <c:ext xmlns:c16="http://schemas.microsoft.com/office/drawing/2014/chart" uri="{C3380CC4-5D6E-409C-BE32-E72D297353CC}">
              <c16:uniqueId val="{0000000C-E538-492E-8E4C-92F4425464DD}"/>
            </c:ext>
          </c:extLst>
        </c:ser>
        <c:dLbls>
          <c:showLegendKey val="0"/>
          <c:showVal val="1"/>
          <c:showCatName val="0"/>
          <c:showSerName val="0"/>
          <c:showPercent val="0"/>
          <c:showBubbleSize val="0"/>
        </c:dLbls>
        <c:gapWidth val="181"/>
        <c:axId val="513292144"/>
        <c:axId val="646582368"/>
      </c:barChart>
      <c:catAx>
        <c:axId val="513292144"/>
        <c:scaling>
          <c:orientation val="minMax"/>
        </c:scaling>
        <c:delete val="0"/>
        <c:axPos val="b"/>
        <c:numFmt formatCode="General" sourceLinked="1"/>
        <c:majorTickMark val="out"/>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lgn="ctr">
              <a:defRPr lang="en-US" sz="800" b="1" i="0" u="none" strike="noStrike" kern="1200" baseline="0">
                <a:solidFill>
                  <a:schemeClr val="tx1">
                    <a:lumMod val="75000"/>
                    <a:lumOff val="25000"/>
                  </a:schemeClr>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646582368"/>
        <c:crosses val="autoZero"/>
        <c:auto val="1"/>
        <c:lblAlgn val="ctr"/>
        <c:lblOffset val="100"/>
        <c:noMultiLvlLbl val="0"/>
      </c:catAx>
      <c:valAx>
        <c:axId val="646582368"/>
        <c:scaling>
          <c:orientation val="minMax"/>
          <c:max val="1500"/>
          <c:min val="0"/>
        </c:scaling>
        <c:delete val="1"/>
        <c:axPos val="l"/>
        <c:numFmt formatCode="0.00" sourceLinked="1"/>
        <c:majorTickMark val="out"/>
        <c:minorTickMark val="none"/>
        <c:tickLblPos val="nextTo"/>
        <c:crossAx val="513292144"/>
        <c:crosses val="autoZero"/>
        <c:crossBetween val="between"/>
      </c:valAx>
      <c:spPr>
        <a:noFill/>
        <a:ln>
          <a:noFill/>
        </a:ln>
        <a:effectLst/>
      </c:spPr>
    </c:plotArea>
    <c:legend>
      <c:legendPos val="r"/>
      <c:layout>
        <c:manualLayout>
          <c:xMode val="edge"/>
          <c:yMode val="edge"/>
          <c:x val="0.37455125747341933"/>
          <c:y val="0.83706087773578441"/>
          <c:w val="0.23549955382129997"/>
          <c:h val="0.14580712322366626"/>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Verdana" panose="020B0604030504040204" pitchFamily="34" charset="0"/>
              <a:ea typeface="Verdana" panose="020B0604030504040204" pitchFamily="34" charset="0"/>
              <a:cs typeface="Verdana" panose="020B06040305040402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4944770139967762E-2"/>
          <c:y val="0"/>
          <c:w val="0.88537107710337026"/>
          <c:h val="0.84804650446602259"/>
        </c:manualLayout>
      </c:layout>
      <c:barChart>
        <c:barDir val="col"/>
        <c:grouping val="clustered"/>
        <c:varyColors val="0"/>
        <c:ser>
          <c:idx val="0"/>
          <c:order val="0"/>
          <c:tx>
            <c:strRef>
              <c:f>Sheet1!$B$1</c:f>
              <c:strCache>
                <c:ptCount val="1"/>
                <c:pt idx="0">
                  <c:v>USD Billion</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0">
                <a:spAutoFit/>
              </a:bodyPr>
              <a:lstStyle/>
              <a:p>
                <a:pPr algn="ctr">
                  <a:defRPr lang="en-IN" sz="1000" b="0" i="0" u="none" strike="noStrike" kern="1200" baseline="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Sheet1!$A$2:$A$6</c:f>
              <c:numCache>
                <c:formatCode>General</c:formatCode>
                <c:ptCount val="5"/>
                <c:pt idx="0">
                  <c:v>2016</c:v>
                </c:pt>
                <c:pt idx="1">
                  <c:v>2017</c:v>
                </c:pt>
                <c:pt idx="2">
                  <c:v>2018</c:v>
                </c:pt>
                <c:pt idx="3">
                  <c:v>2019</c:v>
                </c:pt>
                <c:pt idx="4">
                  <c:v>2020</c:v>
                </c:pt>
              </c:numCache>
            </c:numRef>
          </c:cat>
          <c:val>
            <c:numRef>
              <c:f>Sheet1!$B$2:$B$6</c:f>
              <c:numCache>
                <c:formatCode>_ * #,##0_ ;_ * \-#,##0_ ;_ * "-"??_ ;_ @_ </c:formatCode>
                <c:ptCount val="5"/>
                <c:pt idx="0">
                  <c:v>1951</c:v>
                </c:pt>
                <c:pt idx="1">
                  <c:v>2037</c:v>
                </c:pt>
                <c:pt idx="2">
                  <c:v>2085</c:v>
                </c:pt>
                <c:pt idx="3">
                  <c:v>2096</c:v>
                </c:pt>
                <c:pt idx="4">
                  <c:v>2100</c:v>
                </c:pt>
              </c:numCache>
            </c:numRef>
          </c:val>
          <c:extLst>
            <c:ext xmlns:c16="http://schemas.microsoft.com/office/drawing/2014/chart" uri="{C3380CC4-5D6E-409C-BE32-E72D297353CC}">
              <c16:uniqueId val="{00000000-CC28-46AB-B4FE-72826D110A11}"/>
            </c:ext>
          </c:extLst>
        </c:ser>
        <c:dLbls>
          <c:showLegendKey val="0"/>
          <c:showVal val="0"/>
          <c:showCatName val="0"/>
          <c:showSerName val="0"/>
          <c:showPercent val="0"/>
          <c:showBubbleSize val="0"/>
        </c:dLbls>
        <c:gapWidth val="219"/>
        <c:overlap val="-27"/>
        <c:axId val="926508200"/>
        <c:axId val="926518040"/>
      </c:barChart>
      <c:catAx>
        <c:axId val="926508200"/>
        <c:scaling>
          <c:orientation val="minMax"/>
        </c:scaling>
        <c:delete val="0"/>
        <c:axPos val="b"/>
        <c:numFmt formatCode="General" sourceLinked="1"/>
        <c:majorTickMark val="none"/>
        <c:minorTickMark val="none"/>
        <c:tickLblPos val="low"/>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en-IN" sz="1000" b="1" i="0" u="none" strike="noStrike" kern="1200" baseline="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926518040"/>
        <c:crosses val="autoZero"/>
        <c:auto val="1"/>
        <c:lblAlgn val="ctr"/>
        <c:lblOffset val="100"/>
        <c:noMultiLvlLbl val="0"/>
      </c:catAx>
      <c:valAx>
        <c:axId val="926518040"/>
        <c:scaling>
          <c:orientation val="minMax"/>
        </c:scaling>
        <c:delete val="1"/>
        <c:axPos val="l"/>
        <c:numFmt formatCode="_ * #,##0_ ;_ * \-#,##0_ ;_ * &quot;-&quot;??_ ;_ @_ " sourceLinked="1"/>
        <c:majorTickMark val="none"/>
        <c:minorTickMark val="none"/>
        <c:tickLblPos val="nextTo"/>
        <c:crossAx val="926508200"/>
        <c:crosses val="autoZero"/>
        <c:crossBetween val="between"/>
      </c:valAx>
      <c:spPr>
        <a:noFill/>
        <a:ln w="25400">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14757309410242903"/>
          <c:w val="1"/>
          <c:h val="0.61522782663067921"/>
        </c:manualLayout>
      </c:layout>
      <c:barChart>
        <c:barDir val="col"/>
        <c:grouping val="clustered"/>
        <c:varyColors val="0"/>
        <c:ser>
          <c:idx val="0"/>
          <c:order val="0"/>
          <c:tx>
            <c:strRef>
              <c:f>Sheet1!$B$1</c:f>
              <c:strCache>
                <c:ptCount val="1"/>
                <c:pt idx="0">
                  <c:v>Capacity (Thousand Tonnes)</c:v>
                </c:pt>
              </c:strCache>
            </c:strRef>
          </c:tx>
          <c:spPr>
            <a:solidFill>
              <a:schemeClr val="accent1"/>
            </a:solidFill>
            <a:ln>
              <a:noFill/>
            </a:ln>
            <a:effectLst/>
          </c:spPr>
          <c:invertIfNegative val="0"/>
          <c:dPt>
            <c:idx val="4"/>
            <c:invertIfNegative val="0"/>
            <c:bubble3D val="0"/>
            <c:extLst>
              <c:ext xmlns:c16="http://schemas.microsoft.com/office/drawing/2014/chart" uri="{C3380CC4-5D6E-409C-BE32-E72D297353CC}">
                <c16:uniqueId val="{00000000-3E18-4F10-89A6-16A181285758}"/>
              </c:ext>
            </c:extLst>
          </c:dPt>
          <c:dPt>
            <c:idx val="5"/>
            <c:invertIfNegative val="0"/>
            <c:bubble3D val="0"/>
            <c:extLst>
              <c:ext xmlns:c16="http://schemas.microsoft.com/office/drawing/2014/chart" uri="{C3380CC4-5D6E-409C-BE32-E72D297353CC}">
                <c16:uniqueId val="{00000001-3E18-4F10-89A6-16A181285758}"/>
              </c:ext>
            </c:extLst>
          </c:dPt>
          <c:dPt>
            <c:idx val="6"/>
            <c:invertIfNegative val="0"/>
            <c:bubble3D val="0"/>
            <c:extLst>
              <c:ext xmlns:c16="http://schemas.microsoft.com/office/drawing/2014/chart" uri="{C3380CC4-5D6E-409C-BE32-E72D297353CC}">
                <c16:uniqueId val="{00000002-3E18-4F10-89A6-16A181285758}"/>
              </c:ext>
            </c:extLst>
          </c:dPt>
          <c:dPt>
            <c:idx val="7"/>
            <c:invertIfNegative val="0"/>
            <c:bubble3D val="0"/>
            <c:extLst>
              <c:ext xmlns:c16="http://schemas.microsoft.com/office/drawing/2014/chart" uri="{C3380CC4-5D6E-409C-BE32-E72D297353CC}">
                <c16:uniqueId val="{00000003-3E18-4F10-89A6-16A181285758}"/>
              </c:ext>
            </c:extLst>
          </c:dPt>
          <c:dPt>
            <c:idx val="8"/>
            <c:invertIfNegative val="0"/>
            <c:bubble3D val="0"/>
            <c:extLst>
              <c:ext xmlns:c16="http://schemas.microsoft.com/office/drawing/2014/chart" uri="{C3380CC4-5D6E-409C-BE32-E72D297353CC}">
                <c16:uniqueId val="{00000004-3E18-4F10-89A6-16A181285758}"/>
              </c:ext>
            </c:extLst>
          </c:dPt>
          <c:dPt>
            <c:idx val="9"/>
            <c:invertIfNegative val="0"/>
            <c:bubble3D val="0"/>
            <c:extLst>
              <c:ext xmlns:c16="http://schemas.microsoft.com/office/drawing/2014/chart" uri="{C3380CC4-5D6E-409C-BE32-E72D297353CC}">
                <c16:uniqueId val="{00000005-3E18-4F10-89A6-16A181285758}"/>
              </c:ext>
            </c:extLst>
          </c:dPt>
          <c:dLbls>
            <c:spPr>
              <a:noFill/>
              <a:ln>
                <a:noFill/>
              </a:ln>
              <a:effectLst/>
            </c:spPr>
            <c:txPr>
              <a:bodyPr rot="-5400000" spcFirstLastPara="1" vertOverflow="clip" horzOverflow="clip" vert="horz" wrap="square" lIns="38100" tIns="19050" rIns="38100" bIns="19050" anchor="ctr" anchorCtr="0">
                <a:spAutoFit/>
              </a:bodyPr>
              <a:lstStyle/>
              <a:p>
                <a:pPr algn="ctr">
                  <a:defRPr lang="en-US" sz="800" b="1" i="0" u="none" strike="noStrike" kern="1200" baseline="0">
                    <a:solidFill>
                      <a:schemeClr val="tx1">
                        <a:lumMod val="75000"/>
                        <a:lumOff val="25000"/>
                      </a:schemeClr>
                    </a:solidFill>
                    <a:latin typeface="Verdana" panose="020B0604030504040204" pitchFamily="34" charset="0"/>
                    <a:ea typeface="Verdana" panose="020B0604030504040204" pitchFamily="34" charset="0"/>
                    <a:cs typeface="Verdana" panose="020B060403050404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Sheet1!$B$2:$B$17</c:f>
              <c:numCache>
                <c:formatCode>0.00</c:formatCode>
                <c:ptCount val="16"/>
                <c:pt idx="0">
                  <c:v>1156</c:v>
                </c:pt>
                <c:pt idx="1">
                  <c:v>1156</c:v>
                </c:pt>
                <c:pt idx="2">
                  <c:v>1156</c:v>
                </c:pt>
                <c:pt idx="3">
                  <c:v>1248</c:v>
                </c:pt>
                <c:pt idx="4">
                  <c:v>1248</c:v>
                </c:pt>
                <c:pt idx="5">
                  <c:v>1248</c:v>
                </c:pt>
                <c:pt idx="6">
                  <c:v>1248</c:v>
                </c:pt>
                <c:pt idx="7">
                  <c:v>1248</c:v>
                </c:pt>
                <c:pt idx="8">
                  <c:v>1248</c:v>
                </c:pt>
                <c:pt idx="9">
                  <c:v>1248</c:v>
                </c:pt>
                <c:pt idx="10">
                  <c:v>1248</c:v>
                </c:pt>
                <c:pt idx="11">
                  <c:v>1248</c:v>
                </c:pt>
                <c:pt idx="12">
                  <c:v>1248</c:v>
                </c:pt>
                <c:pt idx="13">
                  <c:v>1248</c:v>
                </c:pt>
                <c:pt idx="14">
                  <c:v>1248</c:v>
                </c:pt>
                <c:pt idx="15">
                  <c:v>1248</c:v>
                </c:pt>
              </c:numCache>
            </c:numRef>
          </c:val>
          <c:extLst>
            <c:ext xmlns:c16="http://schemas.microsoft.com/office/drawing/2014/chart" uri="{C3380CC4-5D6E-409C-BE32-E72D297353CC}">
              <c16:uniqueId val="{00000006-3E18-4F10-89A6-16A181285758}"/>
            </c:ext>
          </c:extLst>
        </c:ser>
        <c:ser>
          <c:idx val="1"/>
          <c:order val="1"/>
          <c:tx>
            <c:strRef>
              <c:f>Sheet1!$C$1</c:f>
              <c:strCache>
                <c:ptCount val="1"/>
                <c:pt idx="0">
                  <c:v>Production (Thousand Tonnes)</c:v>
                </c:pt>
              </c:strCache>
            </c:strRef>
          </c:tx>
          <c:spPr>
            <a:solidFill>
              <a:schemeClr val="accent2"/>
            </a:solidFill>
            <a:ln>
              <a:noFill/>
            </a:ln>
            <a:effectLst/>
          </c:spPr>
          <c:invertIfNegative val="0"/>
          <c:dLbls>
            <c:spPr>
              <a:noFill/>
              <a:ln>
                <a:noFill/>
              </a:ln>
              <a:effectLst/>
            </c:spPr>
            <c:txPr>
              <a:bodyPr rot="-5400000" spcFirstLastPara="1" vertOverflow="clip" horzOverflow="clip" vert="horz" wrap="square" lIns="38100" tIns="19050" rIns="38100" bIns="19050" anchor="ctr" anchorCtr="0">
                <a:spAutoFit/>
              </a:bodyPr>
              <a:lstStyle/>
              <a:p>
                <a:pPr algn="ctr">
                  <a:defRPr lang="en-US" sz="800" b="1" i="0" u="none" strike="noStrike" kern="1200" baseline="0">
                    <a:solidFill>
                      <a:schemeClr val="tx1">
                        <a:lumMod val="75000"/>
                        <a:lumOff val="25000"/>
                      </a:schemeClr>
                    </a:solidFill>
                    <a:latin typeface="Verdana" panose="020B0604030504040204" pitchFamily="34" charset="0"/>
                    <a:ea typeface="Verdana" panose="020B0604030504040204" pitchFamily="34" charset="0"/>
                    <a:cs typeface="Verdana" panose="020B060403050404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Sheet1!$C$2:$C$17</c:f>
              <c:numCache>
                <c:formatCode>0.00</c:formatCode>
                <c:ptCount val="16"/>
                <c:pt idx="0">
                  <c:v>836.73300000000006</c:v>
                </c:pt>
                <c:pt idx="1">
                  <c:v>878.93733333333341</c:v>
                </c:pt>
                <c:pt idx="2">
                  <c:v>926.81666666666672</c:v>
                </c:pt>
                <c:pt idx="3">
                  <c:v>1023.7233333333335</c:v>
                </c:pt>
                <c:pt idx="4">
                  <c:v>1034.3782222222221</c:v>
                </c:pt>
                <c:pt idx="5">
                  <c:v>827.97333333333347</c:v>
                </c:pt>
                <c:pt idx="6">
                  <c:v>906.74333333333345</c:v>
                </c:pt>
                <c:pt idx="7">
                  <c:v>949.73</c:v>
                </c:pt>
                <c:pt idx="8">
                  <c:v>952.69666666666683</c:v>
                </c:pt>
                <c:pt idx="9">
                  <c:v>950.50666666666666</c:v>
                </c:pt>
                <c:pt idx="10">
                  <c:v>992.08666666666659</c:v>
                </c:pt>
                <c:pt idx="11">
                  <c:v>1051.3533333333332</c:v>
                </c:pt>
                <c:pt idx="12">
                  <c:v>1082.4496666666664</c:v>
                </c:pt>
                <c:pt idx="13">
                  <c:v>1135.7761666666665</c:v>
                </c:pt>
                <c:pt idx="14">
                  <c:v>1161.4348333333332</c:v>
                </c:pt>
                <c:pt idx="15">
                  <c:v>1184.7791666666665</c:v>
                </c:pt>
              </c:numCache>
            </c:numRef>
          </c:val>
          <c:extLst>
            <c:ext xmlns:c16="http://schemas.microsoft.com/office/drawing/2014/chart" uri="{C3380CC4-5D6E-409C-BE32-E72D297353CC}">
              <c16:uniqueId val="{00000007-3E18-4F10-89A6-16A181285758}"/>
            </c:ext>
          </c:extLst>
        </c:ser>
        <c:dLbls>
          <c:dLblPos val="outEnd"/>
          <c:showLegendKey val="0"/>
          <c:showVal val="1"/>
          <c:showCatName val="0"/>
          <c:showSerName val="0"/>
          <c:showPercent val="0"/>
          <c:showBubbleSize val="0"/>
        </c:dLbls>
        <c:gapWidth val="50"/>
        <c:overlap val="-8"/>
        <c:axId val="513292144"/>
        <c:axId val="646582368"/>
      </c:barChart>
      <c:catAx>
        <c:axId val="51329214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lgn="ctr">
              <a:defRPr lang="en-US" sz="900" b="1" i="0" u="none" strike="noStrike" kern="1200" cap="all" spc="120" normalizeH="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646582368"/>
        <c:crosses val="autoZero"/>
        <c:auto val="1"/>
        <c:lblAlgn val="ctr"/>
        <c:lblOffset val="100"/>
        <c:noMultiLvlLbl val="0"/>
      </c:catAx>
      <c:valAx>
        <c:axId val="646582368"/>
        <c:scaling>
          <c:orientation val="minMax"/>
        </c:scaling>
        <c:delete val="1"/>
        <c:axPos val="l"/>
        <c:numFmt formatCode="0.00" sourceLinked="1"/>
        <c:majorTickMark val="none"/>
        <c:minorTickMark val="none"/>
        <c:tickLblPos val="nextTo"/>
        <c:crossAx val="513292144"/>
        <c:crosses val="autoZero"/>
        <c:crossBetween val="between"/>
      </c:valAx>
      <c:spPr>
        <a:noFill/>
        <a:ln>
          <a:noFill/>
        </a:ln>
        <a:effectLst/>
      </c:spPr>
    </c:plotArea>
    <c:legend>
      <c:legendPos val="t"/>
      <c:layout>
        <c:manualLayout>
          <c:xMode val="edge"/>
          <c:yMode val="edge"/>
          <c:x val="0.23437558506996817"/>
          <c:y val="0.87669746779992874"/>
          <c:w val="0.56860644919081715"/>
          <c:h val="8.7935899218770888E-2"/>
        </c:manualLayout>
      </c:layout>
      <c:overlay val="0"/>
      <c:spPr>
        <a:noFill/>
        <a:ln>
          <a:noFill/>
        </a:ln>
        <a:effectLst/>
      </c:spPr>
      <c:txPr>
        <a:bodyPr rot="0" spcFirstLastPara="1" vertOverflow="ellipsis" vert="horz" wrap="square" anchor="ctr" anchorCtr="1"/>
        <a:lstStyle/>
        <a:p>
          <a:pPr>
            <a:defRPr sz="1000" b="1" i="0" u="none" strike="noStrike" kern="1200" baseline="0">
              <a:solidFill>
                <a:schemeClr val="tx1">
                  <a:lumMod val="65000"/>
                  <a:lumOff val="35000"/>
                </a:schemeClr>
              </a:solidFill>
              <a:latin typeface="Verdana" panose="020B0604030504040204" pitchFamily="34" charset="0"/>
              <a:ea typeface="Verdana" panose="020B0604030504040204" pitchFamily="34" charset="0"/>
              <a:cs typeface="Verdana" panose="020B06040305040402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5477586239586875E-2"/>
          <c:y val="0.32662996528122706"/>
          <c:w val="0.95804792260294591"/>
          <c:h val="0.48834277578382229"/>
        </c:manualLayout>
      </c:layout>
      <c:barChart>
        <c:barDir val="col"/>
        <c:grouping val="clustered"/>
        <c:varyColors val="0"/>
        <c:ser>
          <c:idx val="0"/>
          <c:order val="0"/>
          <c:tx>
            <c:strRef>
              <c:f>Sheet1!$B$1</c:f>
              <c:strCache>
                <c:ptCount val="1"/>
                <c:pt idx="0">
                  <c:v>Value (USD Billion)</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innerShdw blurRad="63500" dist="50800" dir="16200000">
                <a:prstClr val="black">
                  <a:alpha val="50000"/>
                </a:prstClr>
              </a:innerShdw>
            </a:effectLst>
          </c:spPr>
          <c:invertIfNegative val="0"/>
          <c:dLbls>
            <c:spPr>
              <a:noFill/>
              <a:ln>
                <a:noFill/>
              </a:ln>
              <a:effectLst/>
            </c:spPr>
            <c:txPr>
              <a:bodyPr rot="-5400000" spcFirstLastPara="1" vertOverflow="ellipsis" wrap="square" anchor="ctr" anchorCtr="1"/>
              <a:lstStyle/>
              <a:p>
                <a:pPr algn="ctr">
                  <a:defRPr sz="9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Sheet1!$B$2:$B$17</c:f>
              <c:numCache>
                <c:formatCode>0.00%</c:formatCode>
                <c:ptCount val="16"/>
                <c:pt idx="0">
                  <c:v>0.72381747404844299</c:v>
                </c:pt>
                <c:pt idx="1">
                  <c:v>0.76032641291810854</c:v>
                </c:pt>
                <c:pt idx="2">
                  <c:v>0.80174452133794694</c:v>
                </c:pt>
                <c:pt idx="3">
                  <c:v>0.82029113247863261</c:v>
                </c:pt>
                <c:pt idx="4">
                  <c:v>0.82882870370370365</c:v>
                </c:pt>
                <c:pt idx="5">
                  <c:v>0.66344017094017105</c:v>
                </c:pt>
                <c:pt idx="6">
                  <c:v>0.72655715811965826</c:v>
                </c:pt>
                <c:pt idx="7">
                  <c:v>0.76100160256410254</c:v>
                </c:pt>
                <c:pt idx="8">
                  <c:v>0.76337873931623945</c:v>
                </c:pt>
                <c:pt idx="9">
                  <c:v>0.7616239316239316</c:v>
                </c:pt>
                <c:pt idx="10">
                  <c:v>0.79494123931623928</c:v>
                </c:pt>
                <c:pt idx="11">
                  <c:v>0.84243055555555546</c:v>
                </c:pt>
                <c:pt idx="12">
                  <c:v>0.86734748931623906</c:v>
                </c:pt>
                <c:pt idx="13">
                  <c:v>0.91007705662393157</c:v>
                </c:pt>
                <c:pt idx="14">
                  <c:v>0.93063688568376057</c:v>
                </c:pt>
                <c:pt idx="15">
                  <c:v>0.94934228098290585</c:v>
                </c:pt>
              </c:numCache>
            </c:numRef>
          </c:val>
          <c:extLst>
            <c:ext xmlns:c16="http://schemas.microsoft.com/office/drawing/2014/chart" uri="{C3380CC4-5D6E-409C-BE32-E72D297353CC}">
              <c16:uniqueId val="{00000000-D600-480D-BC80-B2EA866BE575}"/>
            </c:ext>
          </c:extLst>
        </c:ser>
        <c:dLbls>
          <c:showLegendKey val="0"/>
          <c:showVal val="0"/>
          <c:showCatName val="0"/>
          <c:showSerName val="0"/>
          <c:showPercent val="0"/>
          <c:showBubbleSize val="0"/>
        </c:dLbls>
        <c:gapWidth val="100"/>
        <c:axId val="463948608"/>
        <c:axId val="463946968"/>
      </c:barChart>
      <c:valAx>
        <c:axId val="463946968"/>
        <c:scaling>
          <c:orientation val="minMax"/>
        </c:scaling>
        <c:delete val="0"/>
        <c:axPos val="l"/>
        <c:numFmt formatCode="0.00%" sourceLinked="1"/>
        <c:majorTickMark val="out"/>
        <c:minorTickMark val="none"/>
        <c:tickLblPos val="none"/>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463948608"/>
        <c:crosses val="autoZero"/>
        <c:crossBetween val="between"/>
      </c:valAx>
      <c:catAx>
        <c:axId val="463948608"/>
        <c:scaling>
          <c:orientation val="minMax"/>
        </c:scaling>
        <c:delete val="0"/>
        <c:axPos val="b"/>
        <c:numFmt formatCode="General" sourceLinked="1"/>
        <c:majorTickMark val="out"/>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900" b="1"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463946968"/>
        <c:crosses val="autoZero"/>
        <c:auto val="1"/>
        <c:lblAlgn val="ctr"/>
        <c:lblOffset val="100"/>
        <c:noMultiLvlLbl val="0"/>
      </c:catAx>
      <c:spPr>
        <a:noFill/>
        <a:ln>
          <a:noFill/>
        </a:ln>
        <a:effectLst/>
      </c:spPr>
    </c:plotArea>
    <c:plotVisOnly val="1"/>
    <c:dispBlanksAs val="gap"/>
    <c:showDLblsOverMax val="0"/>
  </c:chart>
  <c:spPr>
    <a:noFill/>
    <a:ln>
      <a:noFill/>
    </a:ln>
    <a:effectLst/>
  </c:spPr>
  <c:txPr>
    <a:bodyPr/>
    <a:lstStyle/>
    <a:p>
      <a:pPr>
        <a:defRPr sz="9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3598790291308763"/>
          <c:y val="0"/>
          <c:w val="0.81690632467111535"/>
          <c:h val="0.65852586244640188"/>
        </c:manualLayout>
      </c:layout>
      <c:barChart>
        <c:barDir val="col"/>
        <c:grouping val="stacked"/>
        <c:varyColors val="0"/>
        <c:ser>
          <c:idx val="6"/>
          <c:order val="0"/>
          <c:tx>
            <c:strRef>
              <c:f>Sheet1!$C$1</c:f>
              <c:strCache>
                <c:ptCount val="1"/>
                <c:pt idx="0">
                  <c:v>Specialized </c:v>
                </c:pt>
              </c:strCache>
            </c:strRef>
          </c:tx>
          <c:spPr>
            <a:solidFill>
              <a:schemeClr val="accent1">
                <a:lumMod val="60000"/>
              </a:schemeClr>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Sheet1!$C$2:$C$17</c:f>
              <c:numCache>
                <c:formatCode>0.00%</c:formatCode>
                <c:ptCount val="16"/>
                <c:pt idx="0">
                  <c:v>6.2331365111641168E-2</c:v>
                </c:pt>
                <c:pt idx="1">
                  <c:v>6.2408337009789309E-2</c:v>
                </c:pt>
                <c:pt idx="2">
                  <c:v>6.2414558167678894E-2</c:v>
                </c:pt>
                <c:pt idx="3">
                  <c:v>6.1547521877938161E-2</c:v>
                </c:pt>
                <c:pt idx="4">
                  <c:v>6.0481799038819992E-2</c:v>
                </c:pt>
                <c:pt idx="5">
                  <c:v>5.9489661021176823E-2</c:v>
                </c:pt>
                <c:pt idx="6">
                  <c:v>6.3391293470102597E-2</c:v>
                </c:pt>
                <c:pt idx="7">
                  <c:v>6.2946061195481393E-2</c:v>
                </c:pt>
                <c:pt idx="8">
                  <c:v>6.262360872515195E-2</c:v>
                </c:pt>
                <c:pt idx="9">
                  <c:v>6.2261540396629074E-2</c:v>
                </c:pt>
                <c:pt idx="10">
                  <c:v>6.1913696060037528E-2</c:v>
                </c:pt>
                <c:pt idx="11">
                  <c:v>6.1477538301739791E-2</c:v>
                </c:pt>
                <c:pt idx="12">
                  <c:v>6.1041471780480194E-2</c:v>
                </c:pt>
                <c:pt idx="13">
                  <c:v>6.0652199976022052E-2</c:v>
                </c:pt>
                <c:pt idx="14">
                  <c:v>6.0268267991901346E-2</c:v>
                </c:pt>
                <c:pt idx="15">
                  <c:v>5.990869795342272E-2</c:v>
                </c:pt>
              </c:numCache>
            </c:numRef>
          </c:val>
          <c:extLst>
            <c:ext xmlns:c16="http://schemas.microsoft.com/office/drawing/2014/chart" uri="{C3380CC4-5D6E-409C-BE32-E72D297353CC}">
              <c16:uniqueId val="{00000007-104C-45CB-9C30-7F91ABE97691}"/>
            </c:ext>
          </c:extLst>
        </c:ser>
        <c:ser>
          <c:idx val="5"/>
          <c:order val="1"/>
          <c:tx>
            <c:strRef>
              <c:f>Sheet1!$B$1</c:f>
              <c:strCache>
                <c:ptCount val="1"/>
                <c:pt idx="0">
                  <c:v>Standard</c:v>
                </c:pt>
              </c:strCache>
            </c:strRef>
          </c:tx>
          <c:spPr>
            <a:solidFill>
              <a:schemeClr val="accent6"/>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Sheet1!$B$2:$B$17</c:f>
              <c:numCache>
                <c:formatCode>0.00%</c:formatCode>
                <c:ptCount val="16"/>
                <c:pt idx="0">
                  <c:v>0.93766863488835872</c:v>
                </c:pt>
                <c:pt idx="1">
                  <c:v>0.93759166299021068</c:v>
                </c:pt>
                <c:pt idx="2">
                  <c:v>0.93758544183232106</c:v>
                </c:pt>
                <c:pt idx="3">
                  <c:v>0.93845247812206178</c:v>
                </c:pt>
                <c:pt idx="4">
                  <c:v>0.93951820096117999</c:v>
                </c:pt>
                <c:pt idx="5">
                  <c:v>0.94051033897882308</c:v>
                </c:pt>
                <c:pt idx="6">
                  <c:v>0.93660870652989747</c:v>
                </c:pt>
                <c:pt idx="7">
                  <c:v>0.93705393880451848</c:v>
                </c:pt>
                <c:pt idx="8">
                  <c:v>0.93737639127484806</c:v>
                </c:pt>
                <c:pt idx="9">
                  <c:v>0.93773845960337099</c:v>
                </c:pt>
                <c:pt idx="10">
                  <c:v>0.93808630393996251</c:v>
                </c:pt>
                <c:pt idx="11">
                  <c:v>0.93852246169826015</c:v>
                </c:pt>
                <c:pt idx="12">
                  <c:v>0.93895852821951975</c:v>
                </c:pt>
                <c:pt idx="13">
                  <c:v>0.93934780002397789</c:v>
                </c:pt>
                <c:pt idx="14">
                  <c:v>0.93973173200809867</c:v>
                </c:pt>
                <c:pt idx="15">
                  <c:v>0.9400913020465772</c:v>
                </c:pt>
              </c:numCache>
            </c:numRef>
          </c:val>
          <c:extLst>
            <c:ext xmlns:c16="http://schemas.microsoft.com/office/drawing/2014/chart" uri="{C3380CC4-5D6E-409C-BE32-E72D297353CC}">
              <c16:uniqueId val="{00000006-104C-45CB-9C30-7F91ABE97691}"/>
            </c:ext>
          </c:extLst>
        </c:ser>
        <c:dLbls>
          <c:showLegendKey val="0"/>
          <c:showVal val="0"/>
          <c:showCatName val="0"/>
          <c:showSerName val="0"/>
          <c:showPercent val="0"/>
          <c:showBubbleSize val="0"/>
        </c:dLbls>
        <c:gapWidth val="150"/>
        <c:overlap val="100"/>
        <c:axId val="1594474496"/>
        <c:axId val="1703745200"/>
      </c:barChart>
      <c:catAx>
        <c:axId val="1594474496"/>
        <c:scaling>
          <c:orientation val="minMax"/>
        </c:scaling>
        <c:delete val="0"/>
        <c:axPos val="b"/>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197" b="0" i="0" u="none" strike="noStrike" kern="1200" cap="none" spc="0" normalizeH="0" baseline="0">
                <a:solidFill>
                  <a:schemeClr val="dk1">
                    <a:lumMod val="65000"/>
                    <a:lumOff val="35000"/>
                  </a:schemeClr>
                </a:solidFill>
                <a:latin typeface="+mn-lt"/>
                <a:ea typeface="+mn-ea"/>
                <a:cs typeface="+mn-cs"/>
              </a:defRPr>
            </a:pPr>
            <a:endParaRPr lang="en-US"/>
          </a:p>
        </c:txPr>
        <c:crossAx val="1703745200"/>
        <c:crosses val="autoZero"/>
        <c:auto val="1"/>
        <c:lblAlgn val="ctr"/>
        <c:lblOffset val="100"/>
        <c:noMultiLvlLbl val="0"/>
      </c:catAx>
      <c:valAx>
        <c:axId val="1703745200"/>
        <c:scaling>
          <c:orientation val="minMax"/>
        </c:scaling>
        <c:delete val="1"/>
        <c:axPos val="l"/>
        <c:numFmt formatCode="0.00%" sourceLinked="1"/>
        <c:majorTickMark val="none"/>
        <c:minorTickMark val="none"/>
        <c:tickLblPos val="nextTo"/>
        <c:crossAx val="1594474496"/>
        <c:crosses val="autoZero"/>
        <c:crossBetween val="between"/>
      </c:valAx>
      <c:dTable>
        <c:showHorzBorder val="1"/>
        <c:showVertBorder val="1"/>
        <c:showOutline val="1"/>
        <c:showKeys val="1"/>
        <c:spPr>
          <a:noFill/>
          <a:ln w="9525" cap="flat" cmpd="sng" algn="ctr">
            <a:solidFill>
              <a:schemeClr val="dk1">
                <a:lumMod val="15000"/>
                <a:lumOff val="85000"/>
              </a:schemeClr>
            </a:solidFill>
            <a:round/>
          </a:ln>
          <a:effectLst/>
        </c:spPr>
        <c:txPr>
          <a:bodyPr rot="0" spcFirstLastPara="1" vertOverflow="ellipsis" vert="horz" wrap="square" anchor="ctr" anchorCtr="1"/>
          <a:lstStyle/>
          <a:p>
            <a:pPr rtl="0">
              <a:defRPr sz="1100" b="0" i="0" u="none" strike="noStrike" kern="1200" baseline="0">
                <a:solidFill>
                  <a:schemeClr val="tx1"/>
                </a:solidFill>
                <a:latin typeface="+mn-lt"/>
                <a:ea typeface="+mn-ea"/>
                <a:cs typeface="+mn-cs"/>
              </a:defRPr>
            </a:pPr>
            <a:endParaRPr lang="en-US"/>
          </a:p>
        </c:txPr>
      </c:dTable>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3649832139840484"/>
          <c:y val="0"/>
          <c:w val="0.81639588677915731"/>
          <c:h val="0.72379695231640373"/>
        </c:manualLayout>
      </c:layout>
      <c:barChart>
        <c:barDir val="col"/>
        <c:grouping val="stacked"/>
        <c:varyColors val="0"/>
        <c:ser>
          <c:idx val="2"/>
          <c:order val="0"/>
          <c:tx>
            <c:strRef>
              <c:f>Sheet1!$C$1</c:f>
              <c:strCache>
                <c:ptCount val="1"/>
                <c:pt idx="0">
                  <c:v>Semi-Solid</c:v>
                </c:pt>
              </c:strCache>
            </c:strRef>
          </c:tx>
          <c:spPr>
            <a:solidFill>
              <a:schemeClr val="accent3"/>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Sheet1!$C$2:$C$17</c:f>
              <c:numCache>
                <c:formatCode>0.00%</c:formatCode>
                <c:ptCount val="16"/>
                <c:pt idx="0">
                  <c:v>0.10124044355152129</c:v>
                </c:pt>
                <c:pt idx="1">
                  <c:v>0.1015292175240997</c:v>
                </c:pt>
                <c:pt idx="2">
                  <c:v>9.5658624631686021E-2</c:v>
                </c:pt>
                <c:pt idx="3">
                  <c:v>9.2861248832264945E-2</c:v>
                </c:pt>
                <c:pt idx="4">
                  <c:v>9.194891208525903E-2</c:v>
                </c:pt>
                <c:pt idx="5">
                  <c:v>9.9118537670494208E-2</c:v>
                </c:pt>
                <c:pt idx="6">
                  <c:v>8.1510258169442962E-2</c:v>
                </c:pt>
                <c:pt idx="7">
                  <c:v>7.9551306712561401E-2</c:v>
                </c:pt>
                <c:pt idx="8">
                  <c:v>7.8188803377443147E-2</c:v>
                </c:pt>
                <c:pt idx="9">
                  <c:v>7.6057489840636858E-2</c:v>
                </c:pt>
                <c:pt idx="10">
                  <c:v>7.4226749999405733E-2</c:v>
                </c:pt>
                <c:pt idx="11">
                  <c:v>7.2539804927076942E-2</c:v>
                </c:pt>
                <c:pt idx="12">
                  <c:v>7.0806677461147119E-2</c:v>
                </c:pt>
                <c:pt idx="13">
                  <c:v>6.8964266354456349E-2</c:v>
                </c:pt>
                <c:pt idx="14">
                  <c:v>6.7086090361136427E-2</c:v>
                </c:pt>
                <c:pt idx="15">
                  <c:v>6.5179982685260721E-2</c:v>
                </c:pt>
              </c:numCache>
            </c:numRef>
          </c:val>
          <c:extLst>
            <c:ext xmlns:c16="http://schemas.microsoft.com/office/drawing/2014/chart" uri="{C3380CC4-5D6E-409C-BE32-E72D297353CC}">
              <c16:uniqueId val="{00000001-C3A0-41DF-823C-D7A6413EA8CE}"/>
            </c:ext>
          </c:extLst>
        </c:ser>
        <c:ser>
          <c:idx val="1"/>
          <c:order val="1"/>
          <c:tx>
            <c:strRef>
              <c:f>Sheet1!$D$1</c:f>
              <c:strCache>
                <c:ptCount val="1"/>
                <c:pt idx="0">
                  <c:v>Solid</c:v>
                </c:pt>
              </c:strCache>
            </c:strRef>
          </c:tx>
          <c:spPr>
            <a:solidFill>
              <a:schemeClr val="accent2"/>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Sheet1!$D$2:$D$17</c:f>
              <c:numCache>
                <c:formatCode>0.00%</c:formatCode>
                <c:ptCount val="16"/>
                <c:pt idx="0">
                  <c:v>0.35461635842444833</c:v>
                </c:pt>
                <c:pt idx="1">
                  <c:v>0.35140175831118098</c:v>
                </c:pt>
                <c:pt idx="2">
                  <c:v>0.35193570157746795</c:v>
                </c:pt>
                <c:pt idx="3">
                  <c:v>0.35112420377635573</c:v>
                </c:pt>
                <c:pt idx="4">
                  <c:v>0.35108997337480641</c:v>
                </c:pt>
                <c:pt idx="5">
                  <c:v>0.35041820187461448</c:v>
                </c:pt>
                <c:pt idx="6">
                  <c:v>0.33928554964000546</c:v>
                </c:pt>
                <c:pt idx="7">
                  <c:v>0.33889995321228028</c:v>
                </c:pt>
                <c:pt idx="8">
                  <c:v>0.33301598845853825</c:v>
                </c:pt>
                <c:pt idx="9">
                  <c:v>0.33266815051176662</c:v>
                </c:pt>
                <c:pt idx="10">
                  <c:v>0.33268021574673473</c:v>
                </c:pt>
                <c:pt idx="11">
                  <c:v>0.33280602444204088</c:v>
                </c:pt>
                <c:pt idx="12">
                  <c:v>0.3319791635802305</c:v>
                </c:pt>
                <c:pt idx="13">
                  <c:v>0.33131854179905851</c:v>
                </c:pt>
                <c:pt idx="14">
                  <c:v>0.33082798571915922</c:v>
                </c:pt>
                <c:pt idx="15">
                  <c:v>0.33004427133138525</c:v>
                </c:pt>
              </c:numCache>
            </c:numRef>
          </c:val>
          <c:extLst>
            <c:ext xmlns:c16="http://schemas.microsoft.com/office/drawing/2014/chart" uri="{C3380CC4-5D6E-409C-BE32-E72D297353CC}">
              <c16:uniqueId val="{00000002-C3A0-41DF-823C-D7A6413EA8CE}"/>
            </c:ext>
          </c:extLst>
        </c:ser>
        <c:ser>
          <c:idx val="3"/>
          <c:order val="2"/>
          <c:tx>
            <c:strRef>
              <c:f>Sheet1!$B$1</c:f>
              <c:strCache>
                <c:ptCount val="1"/>
                <c:pt idx="0">
                  <c:v>Liquid</c:v>
                </c:pt>
              </c:strCache>
            </c:strRef>
          </c:tx>
          <c:spPr>
            <a:solidFill>
              <a:schemeClr val="accent4"/>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Sheet1!$B$2:$B$17</c:f>
              <c:numCache>
                <c:formatCode>0.00%</c:formatCode>
                <c:ptCount val="16"/>
                <c:pt idx="0">
                  <c:v>0.54414319802403033</c:v>
                </c:pt>
                <c:pt idx="1">
                  <c:v>0.54706902416471936</c:v>
                </c:pt>
                <c:pt idx="2">
                  <c:v>0.55240567379084604</c:v>
                </c:pt>
                <c:pt idx="3">
                  <c:v>0.55601454739137934</c:v>
                </c:pt>
                <c:pt idx="4">
                  <c:v>0.55696111453993458</c:v>
                </c:pt>
                <c:pt idx="5">
                  <c:v>0.55046326045489147</c:v>
                </c:pt>
                <c:pt idx="6">
                  <c:v>0.57920419219055153</c:v>
                </c:pt>
                <c:pt idx="7">
                  <c:v>0.58154874007515844</c:v>
                </c:pt>
                <c:pt idx="8">
                  <c:v>0.58879520816401854</c:v>
                </c:pt>
                <c:pt idx="9">
                  <c:v>0.59127435964759645</c:v>
                </c:pt>
                <c:pt idx="10">
                  <c:v>0.59309303425385951</c:v>
                </c:pt>
                <c:pt idx="11">
                  <c:v>0.59465417063088222</c:v>
                </c:pt>
                <c:pt idx="12">
                  <c:v>0.5972141589586224</c:v>
                </c:pt>
                <c:pt idx="13">
                  <c:v>0.59971719184648531</c:v>
                </c:pt>
                <c:pt idx="14">
                  <c:v>0.60208592391970428</c:v>
                </c:pt>
                <c:pt idx="15">
                  <c:v>0.60477574598335404</c:v>
                </c:pt>
              </c:numCache>
            </c:numRef>
          </c:val>
          <c:extLst>
            <c:ext xmlns:c16="http://schemas.microsoft.com/office/drawing/2014/chart" uri="{C3380CC4-5D6E-409C-BE32-E72D297353CC}">
              <c16:uniqueId val="{00000000-C3A0-41DF-823C-D7A6413EA8CE}"/>
            </c:ext>
          </c:extLst>
        </c:ser>
        <c:dLbls>
          <c:showLegendKey val="0"/>
          <c:showVal val="0"/>
          <c:showCatName val="0"/>
          <c:showSerName val="0"/>
          <c:showPercent val="0"/>
          <c:showBubbleSize val="0"/>
        </c:dLbls>
        <c:gapWidth val="150"/>
        <c:overlap val="100"/>
        <c:axId val="1594474496"/>
        <c:axId val="1703745200"/>
      </c:barChart>
      <c:catAx>
        <c:axId val="1594474496"/>
        <c:scaling>
          <c:orientation val="minMax"/>
        </c:scaling>
        <c:delete val="0"/>
        <c:axPos val="b"/>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197" b="0" i="0" u="none" strike="noStrike" kern="1200" cap="none" spc="0" normalizeH="0" baseline="0">
                <a:solidFill>
                  <a:schemeClr val="dk1">
                    <a:lumMod val="65000"/>
                    <a:lumOff val="35000"/>
                  </a:schemeClr>
                </a:solidFill>
                <a:latin typeface="+mn-lt"/>
                <a:ea typeface="+mn-ea"/>
                <a:cs typeface="+mn-cs"/>
              </a:defRPr>
            </a:pPr>
            <a:endParaRPr lang="en-US"/>
          </a:p>
        </c:txPr>
        <c:crossAx val="1703745200"/>
        <c:crosses val="autoZero"/>
        <c:auto val="0"/>
        <c:lblAlgn val="ctr"/>
        <c:lblOffset val="100"/>
        <c:noMultiLvlLbl val="0"/>
      </c:catAx>
      <c:valAx>
        <c:axId val="1703745200"/>
        <c:scaling>
          <c:orientation val="minMax"/>
        </c:scaling>
        <c:delete val="1"/>
        <c:axPos val="l"/>
        <c:numFmt formatCode="0.00%" sourceLinked="1"/>
        <c:majorTickMark val="none"/>
        <c:minorTickMark val="none"/>
        <c:tickLblPos val="nextTo"/>
        <c:crossAx val="1594474496"/>
        <c:crosses val="autoZero"/>
        <c:crossBetween val="between"/>
      </c:valAx>
      <c:dTable>
        <c:showHorzBorder val="1"/>
        <c:showVertBorder val="1"/>
        <c:showOutline val="1"/>
        <c:showKeys val="1"/>
        <c:spPr>
          <a:noFill/>
          <a:ln w="9525" cap="flat" cmpd="sng" algn="ctr">
            <a:solidFill>
              <a:schemeClr val="dk1">
                <a:lumMod val="15000"/>
                <a:lumOff val="85000"/>
              </a:schemeClr>
            </a:solidFill>
            <a:round/>
          </a:ln>
          <a:effectLst/>
        </c:spPr>
        <c:txPr>
          <a:bodyPr rot="0" spcFirstLastPara="1" vertOverflow="ellipsis" vert="horz" wrap="square" anchor="ctr" anchorCtr="1"/>
          <a:lstStyle/>
          <a:p>
            <a:pPr rtl="0">
              <a:defRPr sz="1064" b="0" i="0" u="none" strike="noStrike" kern="1200" baseline="0">
                <a:solidFill>
                  <a:schemeClr val="tx1"/>
                </a:solidFill>
                <a:latin typeface="+mn-lt"/>
                <a:ea typeface="+mn-ea"/>
                <a:cs typeface="+mn-cs"/>
              </a:defRPr>
            </a:pPr>
            <a:endParaRPr lang="en-US"/>
          </a:p>
        </c:txPr>
      </c:dTable>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w="9525" cap="flat" cmpd="sng" algn="ctr">
      <a:noFill/>
      <a:round/>
    </a:ln>
    <a:effectLst/>
  </c:spPr>
  <c:txPr>
    <a:bodyPr/>
    <a:lstStyle/>
    <a:p>
      <a:pPr>
        <a:defRPr/>
      </a:pPr>
      <a:endParaRPr lang="en-US"/>
    </a:p>
  </c:txPr>
  <c:externalData r:id="rId3">
    <c:autoUpdate val="0"/>
  </c:externalData>
</c:chartSpace>
</file>

<file path=ppt/charts/chart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7538547055850448"/>
          <c:y val="0"/>
          <c:w val="0.77750875702569855"/>
          <c:h val="0.65852586244640188"/>
        </c:manualLayout>
      </c:layout>
      <c:barChart>
        <c:barDir val="col"/>
        <c:grouping val="stacked"/>
        <c:varyColors val="0"/>
        <c:ser>
          <c:idx val="6"/>
          <c:order val="0"/>
          <c:tx>
            <c:strRef>
              <c:f>Sheet1!$C$1</c:f>
              <c:strCache>
                <c:ptCount val="1"/>
                <c:pt idx="0">
                  <c:v>Indirect</c:v>
                </c:pt>
              </c:strCache>
            </c:strRef>
          </c:tx>
          <c:spPr>
            <a:solidFill>
              <a:schemeClr val="accent1">
                <a:lumMod val="60000"/>
              </a:schemeClr>
            </a:solidFill>
            <a:ln>
              <a:noFill/>
            </a:ln>
            <a:effectLst/>
          </c:spPr>
          <c:invertIfNegative val="0"/>
          <c:cat>
            <c:numRef>
              <c:f>Sheet1!$A$2:$A$7</c:f>
              <c:numCache>
                <c:formatCode>General</c:formatCode>
                <c:ptCount val="6"/>
                <c:pt idx="0">
                  <c:v>2015</c:v>
                </c:pt>
                <c:pt idx="1">
                  <c:v>2016</c:v>
                </c:pt>
                <c:pt idx="2">
                  <c:v>2017</c:v>
                </c:pt>
                <c:pt idx="3">
                  <c:v>2018</c:v>
                </c:pt>
                <c:pt idx="4">
                  <c:v>2019</c:v>
                </c:pt>
                <c:pt idx="5">
                  <c:v>2020</c:v>
                </c:pt>
              </c:numCache>
            </c:numRef>
          </c:cat>
          <c:val>
            <c:numRef>
              <c:f>Sheet1!$C$2:$C$7</c:f>
              <c:numCache>
                <c:formatCode>0.00%</c:formatCode>
                <c:ptCount val="6"/>
                <c:pt idx="0">
                  <c:v>0.54790058398284214</c:v>
                </c:pt>
                <c:pt idx="1">
                  <c:v>0.55388684915898545</c:v>
                </c:pt>
                <c:pt idx="2">
                  <c:v>0.55497364426680695</c:v>
                </c:pt>
                <c:pt idx="3">
                  <c:v>0.56568465370472176</c:v>
                </c:pt>
                <c:pt idx="4">
                  <c:v>0.56321921733865055</c:v>
                </c:pt>
                <c:pt idx="5">
                  <c:v>0.55621723236920562</c:v>
                </c:pt>
              </c:numCache>
            </c:numRef>
          </c:val>
          <c:extLst>
            <c:ext xmlns:c16="http://schemas.microsoft.com/office/drawing/2014/chart" uri="{C3380CC4-5D6E-409C-BE32-E72D297353CC}">
              <c16:uniqueId val="{00000000-AD35-4B54-A9C7-C3794136F1E9}"/>
            </c:ext>
          </c:extLst>
        </c:ser>
        <c:ser>
          <c:idx val="5"/>
          <c:order val="1"/>
          <c:tx>
            <c:strRef>
              <c:f>Sheet1!$B$1</c:f>
              <c:strCache>
                <c:ptCount val="1"/>
                <c:pt idx="0">
                  <c:v>Direct Company Sale</c:v>
                </c:pt>
              </c:strCache>
            </c:strRef>
          </c:tx>
          <c:spPr>
            <a:solidFill>
              <a:schemeClr val="accent6"/>
            </a:solidFill>
            <a:ln>
              <a:noFill/>
            </a:ln>
            <a:effectLst/>
          </c:spPr>
          <c:invertIfNegative val="0"/>
          <c:cat>
            <c:numRef>
              <c:f>Sheet1!$A$2:$A$7</c:f>
              <c:numCache>
                <c:formatCode>General</c:formatCode>
                <c:ptCount val="6"/>
                <c:pt idx="0">
                  <c:v>2015</c:v>
                </c:pt>
                <c:pt idx="1">
                  <c:v>2016</c:v>
                </c:pt>
                <c:pt idx="2">
                  <c:v>2017</c:v>
                </c:pt>
                <c:pt idx="3">
                  <c:v>2018</c:v>
                </c:pt>
                <c:pt idx="4">
                  <c:v>2019</c:v>
                </c:pt>
                <c:pt idx="5">
                  <c:v>2020</c:v>
                </c:pt>
              </c:numCache>
            </c:numRef>
          </c:cat>
          <c:val>
            <c:numRef>
              <c:f>Sheet1!$B$2:$B$7</c:f>
              <c:numCache>
                <c:formatCode>0.00%</c:formatCode>
                <c:ptCount val="6"/>
                <c:pt idx="0">
                  <c:v>0.53668595507611061</c:v>
                </c:pt>
                <c:pt idx="1">
                  <c:v>0.53352428047427602</c:v>
                </c:pt>
                <c:pt idx="2">
                  <c:v>0.53411438896909424</c:v>
                </c:pt>
                <c:pt idx="3">
                  <c:v>0.52727385874004373</c:v>
                </c:pt>
                <c:pt idx="4">
                  <c:v>0.5289275675776528</c:v>
                </c:pt>
                <c:pt idx="5">
                  <c:v>0.53242578244544081</c:v>
                </c:pt>
              </c:numCache>
            </c:numRef>
          </c:val>
          <c:extLst>
            <c:ext xmlns:c16="http://schemas.microsoft.com/office/drawing/2014/chart" uri="{C3380CC4-5D6E-409C-BE32-E72D297353CC}">
              <c16:uniqueId val="{00000001-AD35-4B54-A9C7-C3794136F1E9}"/>
            </c:ext>
          </c:extLst>
        </c:ser>
        <c:dLbls>
          <c:showLegendKey val="0"/>
          <c:showVal val="0"/>
          <c:showCatName val="0"/>
          <c:showSerName val="0"/>
          <c:showPercent val="0"/>
          <c:showBubbleSize val="0"/>
        </c:dLbls>
        <c:gapWidth val="150"/>
        <c:overlap val="100"/>
        <c:axId val="1594474496"/>
        <c:axId val="1703745200"/>
      </c:barChart>
      <c:catAx>
        <c:axId val="1594474496"/>
        <c:scaling>
          <c:orientation val="minMax"/>
        </c:scaling>
        <c:delete val="0"/>
        <c:axPos val="b"/>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197" b="0" i="0" u="none" strike="noStrike" kern="1200" cap="none" spc="0" normalizeH="0" baseline="0">
                <a:solidFill>
                  <a:schemeClr val="dk1">
                    <a:lumMod val="65000"/>
                    <a:lumOff val="35000"/>
                  </a:schemeClr>
                </a:solidFill>
                <a:latin typeface="+mn-lt"/>
                <a:ea typeface="+mn-ea"/>
                <a:cs typeface="+mn-cs"/>
              </a:defRPr>
            </a:pPr>
            <a:endParaRPr lang="en-US"/>
          </a:p>
        </c:txPr>
        <c:crossAx val="1703745200"/>
        <c:crosses val="autoZero"/>
        <c:auto val="1"/>
        <c:lblAlgn val="ctr"/>
        <c:lblOffset val="100"/>
        <c:noMultiLvlLbl val="0"/>
      </c:catAx>
      <c:valAx>
        <c:axId val="1703745200"/>
        <c:scaling>
          <c:orientation val="minMax"/>
        </c:scaling>
        <c:delete val="1"/>
        <c:axPos val="l"/>
        <c:numFmt formatCode="0.00%" sourceLinked="1"/>
        <c:majorTickMark val="none"/>
        <c:minorTickMark val="none"/>
        <c:tickLblPos val="nextTo"/>
        <c:crossAx val="1594474496"/>
        <c:crosses val="autoZero"/>
        <c:crossBetween val="between"/>
      </c:valAx>
      <c:dTable>
        <c:showHorzBorder val="1"/>
        <c:showVertBorder val="1"/>
        <c:showOutline val="1"/>
        <c:showKeys val="1"/>
        <c:spPr>
          <a:noFill/>
          <a:ln w="9525" cap="flat" cmpd="sng" algn="ctr">
            <a:solidFill>
              <a:schemeClr val="dk1">
                <a:lumMod val="15000"/>
                <a:lumOff val="85000"/>
              </a:schemeClr>
            </a:solidFill>
            <a:round/>
          </a:ln>
          <a:effectLst/>
        </c:spPr>
        <c:txPr>
          <a:bodyPr rot="0" spcFirstLastPara="1" vertOverflow="ellipsis" vert="horz" wrap="square" anchor="ctr" anchorCtr="1"/>
          <a:lstStyle/>
          <a:p>
            <a:pPr rtl="0">
              <a:defRPr sz="1100" b="0" i="0" u="none" strike="noStrike" kern="1200" baseline="0">
                <a:solidFill>
                  <a:schemeClr val="tx1"/>
                </a:solidFill>
                <a:latin typeface="+mn-lt"/>
                <a:ea typeface="+mn-ea"/>
                <a:cs typeface="+mn-cs"/>
              </a:defRPr>
            </a:pPr>
            <a:endParaRPr lang="en-US"/>
          </a:p>
        </c:txPr>
      </c:dTable>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7591335016772411"/>
          <c:y val="0"/>
          <c:w val="0.77698085195005662"/>
          <c:h val="0.61104840207679889"/>
        </c:manualLayout>
      </c:layout>
      <c:barChart>
        <c:barDir val="col"/>
        <c:grouping val="stacked"/>
        <c:varyColors val="0"/>
        <c:ser>
          <c:idx val="3"/>
          <c:order val="0"/>
          <c:tx>
            <c:strRef>
              <c:f>Sheet1!$E$1</c:f>
              <c:strCache>
                <c:ptCount val="1"/>
                <c:pt idx="0">
                  <c:v>Others</c:v>
                </c:pt>
              </c:strCache>
            </c:strRef>
          </c:tx>
          <c:spPr>
            <a:solidFill>
              <a:schemeClr val="accent4"/>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Sheet1!$E$2:$E$17</c:f>
              <c:numCache>
                <c:formatCode>0.00%</c:formatCode>
                <c:ptCount val="16"/>
                <c:pt idx="0">
                  <c:v>0.18128022314620509</c:v>
                </c:pt>
                <c:pt idx="1">
                  <c:v>0.1800708264275579</c:v>
                </c:pt>
                <c:pt idx="2">
                  <c:v>0.18429663163084645</c:v>
                </c:pt>
                <c:pt idx="3">
                  <c:v>0.18741992809025915</c:v>
                </c:pt>
                <c:pt idx="4">
                  <c:v>0.1868035545166945</c:v>
                </c:pt>
                <c:pt idx="5">
                  <c:v>0.18162203958445058</c:v>
                </c:pt>
                <c:pt idx="6">
                  <c:v>0.19595946960220167</c:v>
                </c:pt>
                <c:pt idx="7">
                  <c:v>0.19730680032916889</c:v>
                </c:pt>
                <c:pt idx="8">
                  <c:v>0.20346176610702893</c:v>
                </c:pt>
                <c:pt idx="9">
                  <c:v>0.20513752236135957</c:v>
                </c:pt>
                <c:pt idx="10">
                  <c:v>0.20661402443139634</c:v>
                </c:pt>
                <c:pt idx="11">
                  <c:v>0.20800820555432931</c:v>
                </c:pt>
                <c:pt idx="12">
                  <c:v>0.21036220315306325</c:v>
                </c:pt>
                <c:pt idx="13">
                  <c:v>0.21255245174439522</c:v>
                </c:pt>
                <c:pt idx="14">
                  <c:v>0.21453386710841157</c:v>
                </c:pt>
                <c:pt idx="15">
                  <c:v>0.21685192536720926</c:v>
                </c:pt>
              </c:numCache>
            </c:numRef>
          </c:val>
          <c:extLst>
            <c:ext xmlns:c16="http://schemas.microsoft.com/office/drawing/2014/chart" uri="{C3380CC4-5D6E-409C-BE32-E72D297353CC}">
              <c16:uniqueId val="{00000000-4014-490E-8B6B-2316558DAE43}"/>
            </c:ext>
          </c:extLst>
        </c:ser>
        <c:ser>
          <c:idx val="2"/>
          <c:order val="1"/>
          <c:tx>
            <c:strRef>
              <c:f>Sheet1!$D$1</c:f>
              <c:strCache>
                <c:ptCount val="1"/>
                <c:pt idx="0">
                  <c:v>Adhesives</c:v>
                </c:pt>
              </c:strCache>
            </c:strRef>
          </c:tx>
          <c:spPr>
            <a:solidFill>
              <a:schemeClr val="accent3"/>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Sheet1!$D$2:$D$17</c:f>
              <c:numCache>
                <c:formatCode>0.00%</c:formatCode>
                <c:ptCount val="16"/>
                <c:pt idx="0">
                  <c:v>8.9076002658985159E-2</c:v>
                </c:pt>
                <c:pt idx="1">
                  <c:v>8.9534620291652253E-2</c:v>
                </c:pt>
                <c:pt idx="2">
                  <c:v>8.9912821317316954E-2</c:v>
                </c:pt>
                <c:pt idx="3">
                  <c:v>8.6147043021862199E-2</c:v>
                </c:pt>
                <c:pt idx="4">
                  <c:v>8.7402019062204045E-2</c:v>
                </c:pt>
                <c:pt idx="5">
                  <c:v>8.7948817080927402E-2</c:v>
                </c:pt>
                <c:pt idx="6">
                  <c:v>8.556417312984739E-2</c:v>
                </c:pt>
                <c:pt idx="7">
                  <c:v>8.5269694022592962E-2</c:v>
                </c:pt>
                <c:pt idx="8">
                  <c:v>8.4927314460596773E-2</c:v>
                </c:pt>
                <c:pt idx="9">
                  <c:v>8.4651721824686943E-2</c:v>
                </c:pt>
                <c:pt idx="10">
                  <c:v>8.443004656813119E-2</c:v>
                </c:pt>
                <c:pt idx="11">
                  <c:v>8.4197816180002868E-2</c:v>
                </c:pt>
                <c:pt idx="12">
                  <c:v>8.3990221512672117E-2</c:v>
                </c:pt>
                <c:pt idx="13">
                  <c:v>8.3754945450185844E-2</c:v>
                </c:pt>
                <c:pt idx="14">
                  <c:v>8.3540401251610552E-2</c:v>
                </c:pt>
                <c:pt idx="15">
                  <c:v>8.3289224118918453E-2</c:v>
                </c:pt>
              </c:numCache>
            </c:numRef>
          </c:val>
          <c:extLst>
            <c:ext xmlns:c16="http://schemas.microsoft.com/office/drawing/2014/chart" uri="{C3380CC4-5D6E-409C-BE32-E72D297353CC}">
              <c16:uniqueId val="{00000001-4014-490E-8B6B-2316558DAE43}"/>
            </c:ext>
          </c:extLst>
        </c:ser>
        <c:ser>
          <c:idx val="1"/>
          <c:order val="2"/>
          <c:tx>
            <c:strRef>
              <c:f>Sheet1!$C$1</c:f>
              <c:strCache>
                <c:ptCount val="1"/>
                <c:pt idx="0">
                  <c:v>Electrical &amp; Electronics</c:v>
                </c:pt>
              </c:strCache>
            </c:strRef>
          </c:tx>
          <c:spPr>
            <a:solidFill>
              <a:schemeClr val="accent2"/>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Sheet1!$C$2:$C$17</c:f>
              <c:numCache>
                <c:formatCode>0.00%</c:formatCode>
                <c:ptCount val="16"/>
                <c:pt idx="0">
                  <c:v>0.24735079052671363</c:v>
                </c:pt>
                <c:pt idx="1">
                  <c:v>0.24925179152706067</c:v>
                </c:pt>
                <c:pt idx="2">
                  <c:v>0.2443468322090496</c:v>
                </c:pt>
                <c:pt idx="3">
                  <c:v>0.2441418357647642</c:v>
                </c:pt>
                <c:pt idx="4">
                  <c:v>0.24292219960908376</c:v>
                </c:pt>
                <c:pt idx="5">
                  <c:v>0.24516418692241501</c:v>
                </c:pt>
                <c:pt idx="6">
                  <c:v>0.23772516887665751</c:v>
                </c:pt>
                <c:pt idx="7">
                  <c:v>0.23617864891149848</c:v>
                </c:pt>
                <c:pt idx="8">
                  <c:v>0.23530770452281619</c:v>
                </c:pt>
                <c:pt idx="9">
                  <c:v>0.2335783765652952</c:v>
                </c:pt>
                <c:pt idx="10">
                  <c:v>0.23186879935209556</c:v>
                </c:pt>
                <c:pt idx="11">
                  <c:v>0.23023590968696847</c:v>
                </c:pt>
                <c:pt idx="12">
                  <c:v>0.22854719616842939</c:v>
                </c:pt>
                <c:pt idx="13">
                  <c:v>0.22681932621987774</c:v>
                </c:pt>
                <c:pt idx="14">
                  <c:v>0.22507132339407326</c:v>
                </c:pt>
                <c:pt idx="15">
                  <c:v>0.22329187067178333</c:v>
                </c:pt>
              </c:numCache>
            </c:numRef>
          </c:val>
          <c:extLst>
            <c:ext xmlns:c16="http://schemas.microsoft.com/office/drawing/2014/chart" uri="{C3380CC4-5D6E-409C-BE32-E72D297353CC}">
              <c16:uniqueId val="{00000002-4014-490E-8B6B-2316558DAE43}"/>
            </c:ext>
          </c:extLst>
        </c:ser>
        <c:ser>
          <c:idx val="0"/>
          <c:order val="3"/>
          <c:tx>
            <c:strRef>
              <c:f>Sheet1!$B$1</c:f>
              <c:strCache>
                <c:ptCount val="1"/>
                <c:pt idx="0">
                  <c:v>Paints &amp; Coatings</c:v>
                </c:pt>
              </c:strCache>
            </c:strRef>
          </c:tx>
          <c:spPr>
            <a:solidFill>
              <a:schemeClr val="accent1"/>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Sheet1!$B$2:$B$17</c:f>
              <c:numCache>
                <c:formatCode>0.00%</c:formatCode>
                <c:ptCount val="16"/>
                <c:pt idx="0">
                  <c:v>0.48980000000000001</c:v>
                </c:pt>
                <c:pt idx="1">
                  <c:v>0.48116660903573505</c:v>
                </c:pt>
                <c:pt idx="2">
                  <c:v>0.48141009838416893</c:v>
                </c:pt>
                <c:pt idx="3">
                  <c:v>0.48227052940447157</c:v>
                </c:pt>
                <c:pt idx="4">
                  <c:v>0.48286215165131885</c:v>
                </c:pt>
                <c:pt idx="5">
                  <c:v>0.48526495641220713</c:v>
                </c:pt>
                <c:pt idx="6">
                  <c:v>0.4807199149362022</c:v>
                </c:pt>
                <c:pt idx="7">
                  <c:v>0.48127478117752687</c:v>
                </c:pt>
                <c:pt idx="8">
                  <c:v>0.47633208702054253</c:v>
                </c:pt>
                <c:pt idx="9">
                  <c:v>0.47666033094812166</c:v>
                </c:pt>
                <c:pt idx="10">
                  <c:v>0.47706013363028954</c:v>
                </c:pt>
                <c:pt idx="11">
                  <c:v>0.47751911816257897</c:v>
                </c:pt>
                <c:pt idx="12">
                  <c:v>0.47711285172620232</c:v>
                </c:pt>
                <c:pt idx="13">
                  <c:v>0.47687327658554135</c:v>
                </c:pt>
                <c:pt idx="14">
                  <c:v>0.47685440824590464</c:v>
                </c:pt>
                <c:pt idx="15">
                  <c:v>0.47655595253848543</c:v>
                </c:pt>
              </c:numCache>
            </c:numRef>
          </c:val>
          <c:extLst>
            <c:ext xmlns:c16="http://schemas.microsoft.com/office/drawing/2014/chart" uri="{C3380CC4-5D6E-409C-BE32-E72D297353CC}">
              <c16:uniqueId val="{00000003-4014-490E-8B6B-2316558DAE43}"/>
            </c:ext>
          </c:extLst>
        </c:ser>
        <c:dLbls>
          <c:showLegendKey val="0"/>
          <c:showVal val="0"/>
          <c:showCatName val="0"/>
          <c:showSerName val="0"/>
          <c:showPercent val="0"/>
          <c:showBubbleSize val="0"/>
        </c:dLbls>
        <c:gapWidth val="150"/>
        <c:overlap val="100"/>
        <c:axId val="1594474496"/>
        <c:axId val="1703745200"/>
      </c:barChart>
      <c:catAx>
        <c:axId val="1594474496"/>
        <c:scaling>
          <c:orientation val="minMax"/>
        </c:scaling>
        <c:delete val="0"/>
        <c:axPos val="b"/>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197" b="0" i="0" u="none" strike="noStrike" kern="1200" cap="none" spc="0" normalizeH="0" baseline="0">
                <a:solidFill>
                  <a:schemeClr val="dk1">
                    <a:lumMod val="65000"/>
                    <a:lumOff val="35000"/>
                  </a:schemeClr>
                </a:solidFill>
                <a:latin typeface="+mn-lt"/>
                <a:ea typeface="+mn-ea"/>
                <a:cs typeface="+mn-cs"/>
              </a:defRPr>
            </a:pPr>
            <a:endParaRPr lang="en-US"/>
          </a:p>
        </c:txPr>
        <c:crossAx val="1703745200"/>
        <c:crosses val="autoZero"/>
        <c:auto val="0"/>
        <c:lblAlgn val="ctr"/>
        <c:lblOffset val="100"/>
        <c:noMultiLvlLbl val="0"/>
      </c:catAx>
      <c:valAx>
        <c:axId val="1703745200"/>
        <c:scaling>
          <c:orientation val="minMax"/>
        </c:scaling>
        <c:delete val="1"/>
        <c:axPos val="l"/>
        <c:numFmt formatCode="0.00%" sourceLinked="1"/>
        <c:majorTickMark val="none"/>
        <c:minorTickMark val="none"/>
        <c:tickLblPos val="nextTo"/>
        <c:crossAx val="1594474496"/>
        <c:crosses val="autoZero"/>
        <c:crossBetween val="between"/>
      </c:valAx>
      <c:dTable>
        <c:showHorzBorder val="1"/>
        <c:showVertBorder val="1"/>
        <c:showOutline val="1"/>
        <c:showKeys val="1"/>
        <c:spPr>
          <a:noFill/>
          <a:ln w="9525" cap="flat" cmpd="sng" algn="ctr">
            <a:solidFill>
              <a:schemeClr val="dk1">
                <a:lumMod val="15000"/>
                <a:lumOff val="85000"/>
              </a:schemeClr>
            </a:solidFill>
            <a:round/>
          </a:ln>
          <a:effectLst/>
        </c:spPr>
        <c:txPr>
          <a:bodyPr rot="0" spcFirstLastPara="1" vertOverflow="ellipsis" vert="horz" wrap="square" anchor="ctr" anchorCtr="1"/>
          <a:lstStyle/>
          <a:p>
            <a:pPr rtl="0">
              <a:defRPr sz="1064" b="0" i="0" u="none" strike="noStrike" kern="1200" baseline="0">
                <a:solidFill>
                  <a:schemeClr val="tx1"/>
                </a:solidFill>
                <a:latin typeface="+mn-lt"/>
                <a:ea typeface="+mn-ea"/>
                <a:cs typeface="+mn-cs"/>
              </a:defRPr>
            </a:pPr>
            <a:endParaRPr lang="en-US"/>
          </a:p>
        </c:txPr>
      </c:dTable>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3626351607847287"/>
          <c:y val="0.19136948235186521"/>
          <c:w val="0.45723535635361678"/>
          <c:h val="0.75851023638933646"/>
        </c:manualLayout>
      </c:layout>
      <c:pieChart>
        <c:varyColors val="1"/>
        <c:ser>
          <c:idx val="0"/>
          <c:order val="0"/>
          <c:tx>
            <c:strRef>
              <c:f>Sheet1!$B$1</c:f>
              <c:strCache>
                <c:ptCount val="1"/>
                <c:pt idx="0">
                  <c:v>Column1</c:v>
                </c:pt>
              </c:strCache>
            </c:strRef>
          </c:tx>
          <c:dPt>
            <c:idx val="0"/>
            <c:bubble3D val="0"/>
            <c:spPr>
              <a:solidFill>
                <a:schemeClr val="accent6"/>
              </a:solidFill>
              <a:ln w="19050">
                <a:solidFill>
                  <a:schemeClr val="lt1"/>
                </a:solidFill>
              </a:ln>
              <a:effectLst/>
            </c:spPr>
            <c:extLst>
              <c:ext xmlns:c16="http://schemas.microsoft.com/office/drawing/2014/chart" uri="{C3380CC4-5D6E-409C-BE32-E72D297353CC}">
                <c16:uniqueId val="{00000001-B829-48B5-950F-2D7EAF37E67C}"/>
              </c:ext>
            </c:extLst>
          </c:dPt>
          <c:dPt>
            <c:idx val="1"/>
            <c:bubble3D val="0"/>
            <c:spPr>
              <a:solidFill>
                <a:schemeClr val="accent5"/>
              </a:solidFill>
              <a:ln w="19050">
                <a:solidFill>
                  <a:schemeClr val="lt1"/>
                </a:solidFill>
              </a:ln>
              <a:effectLst/>
            </c:spPr>
            <c:extLst>
              <c:ext xmlns:c16="http://schemas.microsoft.com/office/drawing/2014/chart" uri="{C3380CC4-5D6E-409C-BE32-E72D297353CC}">
                <c16:uniqueId val="{00000003-B829-48B5-950F-2D7EAF37E67C}"/>
              </c:ext>
            </c:extLst>
          </c:dPt>
          <c:dPt>
            <c:idx val="2"/>
            <c:bubble3D val="0"/>
            <c:spPr>
              <a:solidFill>
                <a:schemeClr val="accent4"/>
              </a:solidFill>
              <a:ln w="19050">
                <a:solidFill>
                  <a:schemeClr val="lt1"/>
                </a:solidFill>
              </a:ln>
              <a:effectLst/>
            </c:spPr>
            <c:extLst>
              <c:ext xmlns:c16="http://schemas.microsoft.com/office/drawing/2014/chart" uri="{C3380CC4-5D6E-409C-BE32-E72D297353CC}">
                <c16:uniqueId val="{00000005-B829-48B5-950F-2D7EAF37E67C}"/>
              </c:ext>
            </c:extLst>
          </c:dPt>
          <c:dPt>
            <c:idx val="3"/>
            <c:bubble3D val="0"/>
            <c:spPr>
              <a:solidFill>
                <a:schemeClr val="accent6">
                  <a:lumMod val="60000"/>
                </a:schemeClr>
              </a:solidFill>
              <a:ln w="19050">
                <a:solidFill>
                  <a:schemeClr val="lt1"/>
                </a:solidFill>
              </a:ln>
              <a:effectLst/>
            </c:spPr>
            <c:extLst>
              <c:ext xmlns:c16="http://schemas.microsoft.com/office/drawing/2014/chart" uri="{C3380CC4-5D6E-409C-BE32-E72D297353CC}">
                <c16:uniqueId val="{00000007-B829-48B5-950F-2D7EAF37E67C}"/>
              </c:ext>
            </c:extLst>
          </c:dPt>
          <c:dPt>
            <c:idx val="4"/>
            <c:bubble3D val="0"/>
            <c:spPr>
              <a:solidFill>
                <a:schemeClr val="accent5">
                  <a:lumMod val="60000"/>
                </a:schemeClr>
              </a:solidFill>
              <a:ln w="19050">
                <a:solidFill>
                  <a:schemeClr val="lt1"/>
                </a:solidFill>
              </a:ln>
              <a:effectLst/>
            </c:spPr>
            <c:extLst>
              <c:ext xmlns:c16="http://schemas.microsoft.com/office/drawing/2014/chart" uri="{C3380CC4-5D6E-409C-BE32-E72D297353CC}">
                <c16:uniqueId val="{00000009-B829-48B5-950F-2D7EAF37E67C}"/>
              </c:ext>
            </c:extLst>
          </c:dPt>
          <c:dLbls>
            <c:dLbl>
              <c:idx val="0"/>
              <c:layout>
                <c:manualLayout>
                  <c:x val="0.15046595796128981"/>
                  <c:y val="-6.1872264466417602E-2"/>
                </c:manualLayout>
              </c:layout>
              <c:dLblPos val="bestFit"/>
              <c:showLegendKey val="0"/>
              <c:showVal val="1"/>
              <c:showCatName val="1"/>
              <c:showSerName val="0"/>
              <c:showPercent val="0"/>
              <c:showBubbleSize val="0"/>
              <c:extLst>
                <c:ext xmlns:c15="http://schemas.microsoft.com/office/drawing/2012/chart" uri="{CE6537A1-D6FC-4f65-9D91-7224C49458BB}">
                  <c15:layout>
                    <c:manualLayout>
                      <c:w val="0.3804917582127767"/>
                      <c:h val="0.25494490932546565"/>
                    </c:manualLayout>
                  </c15:layout>
                </c:ext>
                <c:ext xmlns:c16="http://schemas.microsoft.com/office/drawing/2014/chart" uri="{C3380CC4-5D6E-409C-BE32-E72D297353CC}">
                  <c16:uniqueId val="{00000001-B829-48B5-950F-2D7EAF37E67C}"/>
                </c:ext>
              </c:extLst>
            </c:dLbl>
            <c:dLbl>
              <c:idx val="1"/>
              <c:layout>
                <c:manualLayout>
                  <c:x val="0.11493109142324182"/>
                  <c:y val="2.4359159238747043E-7"/>
                </c:manualLayout>
              </c:layout>
              <c:dLblPos val="bestFit"/>
              <c:showLegendKey val="0"/>
              <c:showVal val="1"/>
              <c:showCatName val="1"/>
              <c:showSerName val="0"/>
              <c:showPercent val="0"/>
              <c:showBubbleSize val="0"/>
              <c:extLst>
                <c:ext xmlns:c15="http://schemas.microsoft.com/office/drawing/2012/chart" uri="{CE6537A1-D6FC-4f65-9D91-7224C49458BB}">
                  <c15:layout>
                    <c:manualLayout>
                      <c:w val="0.34251866138209336"/>
                      <c:h val="0.24417913530830895"/>
                    </c:manualLayout>
                  </c15:layout>
                </c:ext>
                <c:ext xmlns:c16="http://schemas.microsoft.com/office/drawing/2014/chart" uri="{C3380CC4-5D6E-409C-BE32-E72D297353CC}">
                  <c16:uniqueId val="{00000003-B829-48B5-950F-2D7EAF37E67C}"/>
                </c:ext>
              </c:extLst>
            </c:dLbl>
            <c:dLbl>
              <c:idx val="4"/>
              <c:layout>
                <c:manualLayout>
                  <c:x val="0.10715892419939825"/>
                  <c:y val="-2.1001005546093375E-2"/>
                </c:manualLayout>
              </c:layout>
              <c:dLblPos val="bestFit"/>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9-B829-48B5-950F-2D7EAF37E67C}"/>
                </c:ext>
              </c:extLst>
            </c:dLbl>
            <c:numFmt formatCode="0.00%" sourceLinked="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dLblPos val="bestFit"/>
            <c:showLegendKey val="0"/>
            <c:showVal val="1"/>
            <c:showCatName val="1"/>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Standard Epoxy Resin</c:v>
                </c:pt>
                <c:pt idx="1">
                  <c:v>Specialized Epoxy Resin</c:v>
                </c:pt>
              </c:strCache>
            </c:strRef>
          </c:cat>
          <c:val>
            <c:numRef>
              <c:f>Sheet1!$B$2:$B$3</c:f>
              <c:numCache>
                <c:formatCode>0.00%</c:formatCode>
                <c:ptCount val="2"/>
                <c:pt idx="0">
                  <c:v>0.94480947007827898</c:v>
                </c:pt>
                <c:pt idx="1">
                  <c:v>5.5190529921721007E-2</c:v>
                </c:pt>
              </c:numCache>
            </c:numRef>
          </c:val>
          <c:extLst>
            <c:ext xmlns:c16="http://schemas.microsoft.com/office/drawing/2014/chart" uri="{C3380CC4-5D6E-409C-BE32-E72D297353CC}">
              <c16:uniqueId val="{0000000A-B829-48B5-950F-2D7EAF37E67C}"/>
            </c:ext>
          </c:extLst>
        </c:ser>
        <c:dLbls>
          <c:dLblPos val="bestFit"/>
          <c:showLegendKey val="0"/>
          <c:showVal val="1"/>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61313862512577"/>
          <c:y val="0"/>
          <c:w val="0.82407901715397691"/>
          <c:h val="0.59058710750809984"/>
        </c:manualLayout>
      </c:layout>
      <c:barChart>
        <c:barDir val="col"/>
        <c:grouping val="stacked"/>
        <c:varyColors val="0"/>
        <c:ser>
          <c:idx val="9"/>
          <c:order val="0"/>
          <c:tx>
            <c:strRef>
              <c:f>Sheet1!$B$1</c:f>
              <c:strCache>
                <c:ptCount val="1"/>
                <c:pt idx="0">
                  <c:v>Germany</c:v>
                </c:pt>
              </c:strCache>
            </c:strRef>
          </c:tx>
          <c:spPr>
            <a:solidFill>
              <a:schemeClr val="accent4">
                <a:lumMod val="60000"/>
              </a:schemeClr>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Sheet1!$B$2:$B$17</c:f>
              <c:numCache>
                <c:formatCode>0.00%</c:formatCode>
                <c:ptCount val="16"/>
                <c:pt idx="0">
                  <c:v>0.24703977540181585</c:v>
                </c:pt>
                <c:pt idx="1">
                  <c:v>0.25515468732472218</c:v>
                </c:pt>
                <c:pt idx="2">
                  <c:v>0.25827015968932437</c:v>
                </c:pt>
                <c:pt idx="3">
                  <c:v>0.24043325979566454</c:v>
                </c:pt>
                <c:pt idx="4">
                  <c:v>0.23730579821820949</c:v>
                </c:pt>
                <c:pt idx="5">
                  <c:v>0.14440397794788415</c:v>
                </c:pt>
                <c:pt idx="6">
                  <c:v>0.18467318723076687</c:v>
                </c:pt>
                <c:pt idx="7">
                  <c:v>0.1813004222310608</c:v>
                </c:pt>
                <c:pt idx="8">
                  <c:v>0.18017733161506788</c:v>
                </c:pt>
                <c:pt idx="9">
                  <c:v>0.18018591261427264</c:v>
                </c:pt>
                <c:pt idx="10">
                  <c:v>0.18003263590626975</c:v>
                </c:pt>
                <c:pt idx="11">
                  <c:v>0.17934971485959569</c:v>
                </c:pt>
                <c:pt idx="12">
                  <c:v>0.17840969315594954</c:v>
                </c:pt>
                <c:pt idx="13">
                  <c:v>0.17771744920402774</c:v>
                </c:pt>
                <c:pt idx="14">
                  <c:v>0.17698791719702167</c:v>
                </c:pt>
                <c:pt idx="15">
                  <c:v>0.1762382916000387</c:v>
                </c:pt>
              </c:numCache>
            </c:numRef>
          </c:val>
          <c:extLst>
            <c:ext xmlns:c16="http://schemas.microsoft.com/office/drawing/2014/chart" uri="{C3380CC4-5D6E-409C-BE32-E72D297353CC}">
              <c16:uniqueId val="{00000003-F000-4B89-8095-2ECFC76D9039}"/>
            </c:ext>
          </c:extLst>
        </c:ser>
        <c:ser>
          <c:idx val="8"/>
          <c:order val="1"/>
          <c:tx>
            <c:strRef>
              <c:f>Sheet1!$C$1</c:f>
              <c:strCache>
                <c:ptCount val="1"/>
                <c:pt idx="0">
                  <c:v>Spain</c:v>
                </c:pt>
              </c:strCache>
            </c:strRef>
          </c:tx>
          <c:spPr>
            <a:solidFill>
              <a:schemeClr val="accent3">
                <a:lumMod val="60000"/>
              </a:schemeClr>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Sheet1!$C$2:$C$17</c:f>
              <c:numCache>
                <c:formatCode>0.00%</c:formatCode>
                <c:ptCount val="16"/>
                <c:pt idx="0">
                  <c:v>2.1463868601845491E-2</c:v>
                </c:pt>
                <c:pt idx="1">
                  <c:v>2.749492632322114E-2</c:v>
                </c:pt>
                <c:pt idx="2">
                  <c:v>2.9805532221176795E-2</c:v>
                </c:pt>
                <c:pt idx="3">
                  <c:v>4.3387025428733052E-2</c:v>
                </c:pt>
                <c:pt idx="4">
                  <c:v>4.1803041220807899E-2</c:v>
                </c:pt>
                <c:pt idx="5">
                  <c:v>4.9422207825594471E-2</c:v>
                </c:pt>
                <c:pt idx="6">
                  <c:v>6.3204329747950774E-2</c:v>
                </c:pt>
                <c:pt idx="7">
                  <c:v>6.2069100364066994E-2</c:v>
                </c:pt>
                <c:pt idx="8">
                  <c:v>6.1349232103329064E-2</c:v>
                </c:pt>
                <c:pt idx="9">
                  <c:v>6.0915088121549853E-2</c:v>
                </c:pt>
                <c:pt idx="10">
                  <c:v>6.1039770715796027E-2</c:v>
                </c:pt>
                <c:pt idx="11">
                  <c:v>6.099610649791621E-2</c:v>
                </c:pt>
                <c:pt idx="12">
                  <c:v>6.0940092041199247E-2</c:v>
                </c:pt>
                <c:pt idx="13">
                  <c:v>6.1049245561665147E-2</c:v>
                </c:pt>
                <c:pt idx="14">
                  <c:v>6.1120819580339505E-2</c:v>
                </c:pt>
                <c:pt idx="15">
                  <c:v>6.1231053500734489E-2</c:v>
                </c:pt>
              </c:numCache>
            </c:numRef>
          </c:val>
          <c:extLst>
            <c:ext xmlns:c16="http://schemas.microsoft.com/office/drawing/2014/chart" uri="{C3380CC4-5D6E-409C-BE32-E72D297353CC}">
              <c16:uniqueId val="{00000002-F000-4B89-8095-2ECFC76D9039}"/>
            </c:ext>
          </c:extLst>
        </c:ser>
        <c:ser>
          <c:idx val="7"/>
          <c:order val="2"/>
          <c:tx>
            <c:strRef>
              <c:f>Sheet1!$D$1</c:f>
              <c:strCache>
                <c:ptCount val="1"/>
                <c:pt idx="0">
                  <c:v>Italy</c:v>
                </c:pt>
              </c:strCache>
            </c:strRef>
          </c:tx>
          <c:spPr>
            <a:solidFill>
              <a:schemeClr val="accent2">
                <a:lumMod val="60000"/>
              </a:schemeClr>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Sheet1!$D$2:$D$17</c:f>
              <c:numCache>
                <c:formatCode>0.00%</c:formatCode>
                <c:ptCount val="16"/>
                <c:pt idx="0">
                  <c:v>7.6175902884475927E-2</c:v>
                </c:pt>
                <c:pt idx="1">
                  <c:v>7.064913476191724E-2</c:v>
                </c:pt>
                <c:pt idx="2">
                  <c:v>7.017879205650851E-2</c:v>
                </c:pt>
                <c:pt idx="3">
                  <c:v>6.0932921495754667E-2</c:v>
                </c:pt>
                <c:pt idx="4">
                  <c:v>6.3412470442894553E-2</c:v>
                </c:pt>
                <c:pt idx="5">
                  <c:v>5.9665726266821047E-2</c:v>
                </c:pt>
                <c:pt idx="6">
                  <c:v>7.1067829612872904E-2</c:v>
                </c:pt>
                <c:pt idx="7">
                  <c:v>6.936187656158968E-2</c:v>
                </c:pt>
                <c:pt idx="8">
                  <c:v>6.8356654347358409E-2</c:v>
                </c:pt>
                <c:pt idx="9">
                  <c:v>6.7646678568520316E-2</c:v>
                </c:pt>
                <c:pt idx="10">
                  <c:v>6.7556466798053605E-2</c:v>
                </c:pt>
                <c:pt idx="11">
                  <c:v>6.7384678157625513E-2</c:v>
                </c:pt>
                <c:pt idx="12">
                  <c:v>6.7387530352687811E-2</c:v>
                </c:pt>
                <c:pt idx="13">
                  <c:v>6.7560052064311774E-2</c:v>
                </c:pt>
                <c:pt idx="14">
                  <c:v>6.7684637413233717E-2</c:v>
                </c:pt>
                <c:pt idx="15">
                  <c:v>6.7839149747276395E-2</c:v>
                </c:pt>
              </c:numCache>
            </c:numRef>
          </c:val>
          <c:extLst>
            <c:ext xmlns:c16="http://schemas.microsoft.com/office/drawing/2014/chart" uri="{C3380CC4-5D6E-409C-BE32-E72D297353CC}">
              <c16:uniqueId val="{00000001-F000-4B89-8095-2ECFC76D9039}"/>
            </c:ext>
          </c:extLst>
        </c:ser>
        <c:ser>
          <c:idx val="0"/>
          <c:order val="3"/>
          <c:tx>
            <c:strRef>
              <c:f>Sheet1!$E$1</c:f>
              <c:strCache>
                <c:ptCount val="1"/>
                <c:pt idx="0">
                  <c:v>Netherlands</c:v>
                </c:pt>
              </c:strCache>
            </c:strRef>
          </c:tx>
          <c:spPr>
            <a:solidFill>
              <a:schemeClr val="accent1"/>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Sheet1!$E$2:$E$17</c:f>
              <c:numCache>
                <c:formatCode>0.00%</c:formatCode>
                <c:ptCount val="16"/>
                <c:pt idx="0">
                  <c:v>0.19094829704275629</c:v>
                </c:pt>
                <c:pt idx="1">
                  <c:v>0.19717519009177464</c:v>
                </c:pt>
                <c:pt idx="2">
                  <c:v>0.20502874056731862</c:v>
                </c:pt>
                <c:pt idx="3">
                  <c:v>0.21062822737528519</c:v>
                </c:pt>
                <c:pt idx="4">
                  <c:v>0.20780025398868396</c:v>
                </c:pt>
                <c:pt idx="5">
                  <c:v>0.21354797685439086</c:v>
                </c:pt>
                <c:pt idx="6">
                  <c:v>0.27845390733965786</c:v>
                </c:pt>
                <c:pt idx="7">
                  <c:v>0.28002940817326072</c:v>
                </c:pt>
                <c:pt idx="8">
                  <c:v>0.28261775204578776</c:v>
                </c:pt>
                <c:pt idx="9">
                  <c:v>0.28509363281337963</c:v>
                </c:pt>
                <c:pt idx="10">
                  <c:v>0.28732927884573045</c:v>
                </c:pt>
                <c:pt idx="11">
                  <c:v>0.28897543859556807</c:v>
                </c:pt>
                <c:pt idx="12">
                  <c:v>0.29087538972603788</c:v>
                </c:pt>
                <c:pt idx="13">
                  <c:v>0.29299009949348476</c:v>
                </c:pt>
                <c:pt idx="14">
                  <c:v>0.29518907470936057</c:v>
                </c:pt>
                <c:pt idx="15">
                  <c:v>0.29741922018275402</c:v>
                </c:pt>
              </c:numCache>
            </c:numRef>
          </c:val>
          <c:extLst>
            <c:ext xmlns:c16="http://schemas.microsoft.com/office/drawing/2014/chart" uri="{C3380CC4-5D6E-409C-BE32-E72D297353CC}">
              <c16:uniqueId val="{00000006-9E9A-42F1-9401-10F10D15C174}"/>
            </c:ext>
          </c:extLst>
        </c:ser>
        <c:ser>
          <c:idx val="4"/>
          <c:order val="4"/>
          <c:tx>
            <c:strRef>
              <c:f>Sheet1!$F$1</c:f>
              <c:strCache>
                <c:ptCount val="1"/>
                <c:pt idx="0">
                  <c:v>Poland</c:v>
                </c:pt>
              </c:strCache>
            </c:strRef>
          </c:tx>
          <c:spPr>
            <a:solidFill>
              <a:schemeClr val="accent5"/>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Sheet1!$F$2:$F$17</c:f>
              <c:numCache>
                <c:formatCode>0.00%</c:formatCode>
                <c:ptCount val="16"/>
                <c:pt idx="0">
                  <c:v>2.5322345948429074E-2</c:v>
                </c:pt>
                <c:pt idx="1">
                  <c:v>3.2540799111684074E-2</c:v>
                </c:pt>
                <c:pt idx="2">
                  <c:v>4.008431303485166E-2</c:v>
                </c:pt>
                <c:pt idx="3">
                  <c:v>4.0557452334083394E-2</c:v>
                </c:pt>
                <c:pt idx="4">
                  <c:v>3.2801731356986739E-2</c:v>
                </c:pt>
                <c:pt idx="5">
                  <c:v>3.443606106934205E-2</c:v>
                </c:pt>
                <c:pt idx="6">
                  <c:v>4.4039071802051473E-2</c:v>
                </c:pt>
                <c:pt idx="7">
                  <c:v>4.3028285661358259E-2</c:v>
                </c:pt>
                <c:pt idx="8">
                  <c:v>4.2487733704550647E-2</c:v>
                </c:pt>
                <c:pt idx="9">
                  <c:v>4.2185377521546857E-2</c:v>
                </c:pt>
                <c:pt idx="10">
                  <c:v>4.1876508503400557E-2</c:v>
                </c:pt>
                <c:pt idx="11">
                  <c:v>4.148806345044475E-2</c:v>
                </c:pt>
                <c:pt idx="12">
                  <c:v>4.1095247747407179E-2</c:v>
                </c:pt>
                <c:pt idx="13">
                  <c:v>4.0781737563123019E-2</c:v>
                </c:pt>
                <c:pt idx="14">
                  <c:v>4.0461716210471663E-2</c:v>
                </c:pt>
                <c:pt idx="15">
                  <c:v>4.0142957378131977E-2</c:v>
                </c:pt>
              </c:numCache>
            </c:numRef>
          </c:val>
          <c:extLst>
            <c:ext xmlns:c16="http://schemas.microsoft.com/office/drawing/2014/chart" uri="{C3380CC4-5D6E-409C-BE32-E72D297353CC}">
              <c16:uniqueId val="{00000002-9E9A-42F1-9401-10F10D15C174}"/>
            </c:ext>
          </c:extLst>
        </c:ser>
        <c:ser>
          <c:idx val="1"/>
          <c:order val="5"/>
          <c:tx>
            <c:strRef>
              <c:f>Sheet1!$G$1</c:f>
              <c:strCache>
                <c:ptCount val="1"/>
                <c:pt idx="0">
                  <c:v>United Kingdom</c:v>
                </c:pt>
              </c:strCache>
            </c:strRef>
          </c:tx>
          <c:spPr>
            <a:solidFill>
              <a:schemeClr val="accent2"/>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Sheet1!$G$2:$G$17</c:f>
              <c:numCache>
                <c:formatCode>0.00%</c:formatCode>
                <c:ptCount val="16"/>
                <c:pt idx="0">
                  <c:v>0.12978656227850702</c:v>
                </c:pt>
                <c:pt idx="1">
                  <c:v>0.12667516866098114</c:v>
                </c:pt>
                <c:pt idx="2">
                  <c:v>0.12665710440633171</c:v>
                </c:pt>
                <c:pt idx="3">
                  <c:v>0.11604672189350414</c:v>
                </c:pt>
                <c:pt idx="4">
                  <c:v>0.11522755806461565</c:v>
                </c:pt>
                <c:pt idx="5">
                  <c:v>0.11963908068071957</c:v>
                </c:pt>
                <c:pt idx="6">
                  <c:v>0.15741229213744762</c:v>
                </c:pt>
                <c:pt idx="7">
                  <c:v>0.15768538862978826</c:v>
                </c:pt>
                <c:pt idx="8">
                  <c:v>0.1588994619148566</c:v>
                </c:pt>
                <c:pt idx="9">
                  <c:v>0.1598453963257864</c:v>
                </c:pt>
                <c:pt idx="10">
                  <c:v>0.15978661405522204</c:v>
                </c:pt>
                <c:pt idx="11">
                  <c:v>0.1594110330536232</c:v>
                </c:pt>
                <c:pt idx="12">
                  <c:v>0.15912681620471891</c:v>
                </c:pt>
                <c:pt idx="13">
                  <c:v>0.15891472754918357</c:v>
                </c:pt>
                <c:pt idx="14">
                  <c:v>0.15849110581101314</c:v>
                </c:pt>
                <c:pt idx="15">
                  <c:v>0.15806290296017236</c:v>
                </c:pt>
              </c:numCache>
            </c:numRef>
          </c:val>
          <c:extLst>
            <c:ext xmlns:c16="http://schemas.microsoft.com/office/drawing/2014/chart" uri="{C3380CC4-5D6E-409C-BE32-E72D297353CC}">
              <c16:uniqueId val="{00000005-9E9A-42F1-9401-10F10D15C174}"/>
            </c:ext>
          </c:extLst>
        </c:ser>
        <c:ser>
          <c:idx val="2"/>
          <c:order val="6"/>
          <c:tx>
            <c:strRef>
              <c:f>Sheet1!$H$1</c:f>
              <c:strCache>
                <c:ptCount val="1"/>
                <c:pt idx="0">
                  <c:v>Rest of Europe</c:v>
                </c:pt>
              </c:strCache>
            </c:strRef>
          </c:tx>
          <c:spPr>
            <a:solidFill>
              <a:schemeClr val="accent3"/>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Sheet1!$H$2:$H$17</c:f>
              <c:numCache>
                <c:formatCode>0.00%</c:formatCode>
                <c:ptCount val="16"/>
                <c:pt idx="0">
                  <c:v>0.3092632478421703</c:v>
                </c:pt>
                <c:pt idx="1">
                  <c:v>0.29031009372569949</c:v>
                </c:pt>
                <c:pt idx="2">
                  <c:v>0.26997535802448824</c:v>
                </c:pt>
                <c:pt idx="3">
                  <c:v>0.28801439167697496</c:v>
                </c:pt>
                <c:pt idx="4">
                  <c:v>0.30164914670780174</c:v>
                </c:pt>
                <c:pt idx="5">
                  <c:v>0.37888496935524774</c:v>
                </c:pt>
                <c:pt idx="6">
                  <c:v>0.20114938212925249</c:v>
                </c:pt>
                <c:pt idx="7">
                  <c:v>0.20652551837887523</c:v>
                </c:pt>
                <c:pt idx="8">
                  <c:v>0.20611183426904967</c:v>
                </c:pt>
                <c:pt idx="9">
                  <c:v>0.20412791403494435</c:v>
                </c:pt>
                <c:pt idx="10">
                  <c:v>0.20237872517552757</c:v>
                </c:pt>
                <c:pt idx="11">
                  <c:v>0.20239496538522661</c:v>
                </c:pt>
                <c:pt idx="12">
                  <c:v>0.20216523077199955</c:v>
                </c:pt>
                <c:pt idx="13">
                  <c:v>0.20098668856420399</c:v>
                </c:pt>
                <c:pt idx="14">
                  <c:v>0.20006472907855977</c:v>
                </c:pt>
                <c:pt idx="15">
                  <c:v>0.19906642463089208</c:v>
                </c:pt>
              </c:numCache>
            </c:numRef>
          </c:val>
          <c:extLst>
            <c:ext xmlns:c16="http://schemas.microsoft.com/office/drawing/2014/chart" uri="{C3380CC4-5D6E-409C-BE32-E72D297353CC}">
              <c16:uniqueId val="{00000004-9E9A-42F1-9401-10F10D15C174}"/>
            </c:ext>
          </c:extLst>
        </c:ser>
        <c:dLbls>
          <c:showLegendKey val="0"/>
          <c:showVal val="0"/>
          <c:showCatName val="0"/>
          <c:showSerName val="0"/>
          <c:showPercent val="0"/>
          <c:showBubbleSize val="0"/>
        </c:dLbls>
        <c:gapWidth val="150"/>
        <c:overlap val="100"/>
        <c:axId val="1594474496"/>
        <c:axId val="1703745200"/>
      </c:barChart>
      <c:catAx>
        <c:axId val="1594474496"/>
        <c:scaling>
          <c:orientation val="minMax"/>
        </c:scaling>
        <c:delete val="0"/>
        <c:axPos val="b"/>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197" b="0" i="0" u="none" strike="noStrike" kern="1200" cap="none" spc="0" normalizeH="0" baseline="0">
                <a:solidFill>
                  <a:schemeClr val="dk1">
                    <a:lumMod val="65000"/>
                    <a:lumOff val="35000"/>
                  </a:schemeClr>
                </a:solidFill>
                <a:latin typeface="+mn-lt"/>
                <a:ea typeface="+mn-ea"/>
                <a:cs typeface="+mn-cs"/>
              </a:defRPr>
            </a:pPr>
            <a:endParaRPr lang="en-US"/>
          </a:p>
        </c:txPr>
        <c:crossAx val="1703745200"/>
        <c:crosses val="autoZero"/>
        <c:auto val="1"/>
        <c:lblAlgn val="ctr"/>
        <c:lblOffset val="100"/>
        <c:noMultiLvlLbl val="0"/>
      </c:catAx>
      <c:valAx>
        <c:axId val="1703745200"/>
        <c:scaling>
          <c:orientation val="minMax"/>
        </c:scaling>
        <c:delete val="1"/>
        <c:axPos val="l"/>
        <c:numFmt formatCode="0.00%" sourceLinked="1"/>
        <c:majorTickMark val="none"/>
        <c:minorTickMark val="none"/>
        <c:tickLblPos val="nextTo"/>
        <c:crossAx val="1594474496"/>
        <c:crosses val="autoZero"/>
        <c:crossBetween val="between"/>
      </c:valAx>
      <c:dTable>
        <c:showHorzBorder val="1"/>
        <c:showVertBorder val="1"/>
        <c:showOutline val="1"/>
        <c:showKeys val="1"/>
        <c:spPr>
          <a:noFill/>
          <a:ln w="9525" cap="flat" cmpd="sng" algn="ctr">
            <a:solidFill>
              <a:schemeClr val="dk1">
                <a:lumMod val="15000"/>
                <a:lumOff val="85000"/>
              </a:schemeClr>
            </a:solidFill>
            <a:round/>
          </a:ln>
          <a:effectLst/>
        </c:spPr>
        <c:txPr>
          <a:bodyPr rot="0" spcFirstLastPara="1" vertOverflow="ellipsis" vert="horz" wrap="square" anchor="ctr" anchorCtr="1"/>
          <a:lstStyle/>
          <a:p>
            <a:pPr rtl="0">
              <a:defRPr sz="1064" b="0" i="0" u="none" strike="noStrike" kern="1200" baseline="0">
                <a:solidFill>
                  <a:schemeClr val="dk1">
                    <a:lumMod val="65000"/>
                    <a:lumOff val="35000"/>
                  </a:schemeClr>
                </a:solidFill>
                <a:latin typeface="+mn-lt"/>
                <a:ea typeface="+mn-ea"/>
                <a:cs typeface="+mn-cs"/>
              </a:defRPr>
            </a:pPr>
            <a:endParaRPr lang="en-US"/>
          </a:p>
        </c:txPr>
      </c:dTable>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4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12770097465992225"/>
          <c:w val="1"/>
          <c:h val="0.57923736709489781"/>
        </c:manualLayout>
      </c:layout>
      <c:barChart>
        <c:barDir val="col"/>
        <c:grouping val="clustered"/>
        <c:varyColors val="0"/>
        <c:ser>
          <c:idx val="0"/>
          <c:order val="0"/>
          <c:tx>
            <c:strRef>
              <c:f>Sheet1!$B$1</c:f>
              <c:strCache>
                <c:ptCount val="1"/>
                <c:pt idx="0">
                  <c:v>By Volume (Thousand Tonnes)</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dLbls>
            <c:spPr>
              <a:solidFill>
                <a:schemeClr val="accent2">
                  <a:lumMod val="20000"/>
                  <a:lumOff val="80000"/>
                </a:schemeClr>
              </a:solidFill>
              <a:ln>
                <a:noFill/>
              </a:ln>
              <a:effectLst/>
            </c:spPr>
            <c:txPr>
              <a:bodyPr rot="0" spcFirstLastPara="1" vertOverflow="ellipsis" vert="horz" wrap="square" lIns="38100" tIns="19050" rIns="38100" bIns="19050" anchor="ctr" anchorCtr="0">
                <a:spAutoFit/>
              </a:bodyPr>
              <a:lstStyle/>
              <a:p>
                <a:pPr algn="ctr">
                  <a:defRPr lang="en-US" sz="800" b="1" i="0" u="none" strike="noStrike" kern="1200" baseline="0">
                    <a:solidFill>
                      <a:schemeClr val="tx1">
                        <a:lumMod val="75000"/>
                        <a:lumOff val="25000"/>
                      </a:schemeClr>
                    </a:solidFill>
                    <a:latin typeface="Verdana" panose="020B0604030504040204" pitchFamily="34" charset="0"/>
                    <a:ea typeface="Verdana" panose="020B0604030504040204" pitchFamily="34" charset="0"/>
                    <a:cs typeface="Verdana" panose="020B0604030504040204"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Sheet1!$B$2:$B$17</c:f>
              <c:numCache>
                <c:formatCode>0.00</c:formatCode>
                <c:ptCount val="16"/>
                <c:pt idx="0">
                  <c:v>484.18858599999999</c:v>
                </c:pt>
                <c:pt idx="1">
                  <c:v>461.55841099999998</c:v>
                </c:pt>
                <c:pt idx="2">
                  <c:v>464.34031599999997</c:v>
                </c:pt>
                <c:pt idx="3">
                  <c:v>509.36873500000007</c:v>
                </c:pt>
                <c:pt idx="4">
                  <c:v>453.37422299999997</c:v>
                </c:pt>
                <c:pt idx="5">
                  <c:v>355.19260000000008</c:v>
                </c:pt>
                <c:pt idx="6">
                  <c:v>366.66168352000005</c:v>
                </c:pt>
                <c:pt idx="7">
                  <c:v>384.19899032281211</c:v>
                </c:pt>
                <c:pt idx="8">
                  <c:v>401.9794958062713</c:v>
                </c:pt>
                <c:pt idx="9">
                  <c:v>418.99460493006762</c:v>
                </c:pt>
                <c:pt idx="10">
                  <c:v>435.48151399824553</c:v>
                </c:pt>
                <c:pt idx="11">
                  <c:v>452.28682211757206</c:v>
                </c:pt>
                <c:pt idx="12">
                  <c:v>467.77851089106571</c:v>
                </c:pt>
                <c:pt idx="13">
                  <c:v>482.37065435264122</c:v>
                </c:pt>
                <c:pt idx="14">
                  <c:v>496.2177370038911</c:v>
                </c:pt>
                <c:pt idx="15">
                  <c:v>510.80934499161322</c:v>
                </c:pt>
              </c:numCache>
            </c:numRef>
          </c:val>
          <c:extLst>
            <c:ext xmlns:c16="http://schemas.microsoft.com/office/drawing/2014/chart" uri="{C3380CC4-5D6E-409C-BE32-E72D297353CC}">
              <c16:uniqueId val="{0000000C-E538-492E-8E4C-92F4425464DD}"/>
            </c:ext>
          </c:extLst>
        </c:ser>
        <c:dLbls>
          <c:showLegendKey val="0"/>
          <c:showVal val="1"/>
          <c:showCatName val="0"/>
          <c:showSerName val="0"/>
          <c:showPercent val="0"/>
          <c:showBubbleSize val="0"/>
        </c:dLbls>
        <c:gapWidth val="181"/>
        <c:axId val="513292144"/>
        <c:axId val="646582368"/>
      </c:barChart>
      <c:catAx>
        <c:axId val="513292144"/>
        <c:scaling>
          <c:orientation val="minMax"/>
        </c:scaling>
        <c:delete val="0"/>
        <c:axPos val="b"/>
        <c:numFmt formatCode="General" sourceLinked="1"/>
        <c:majorTickMark val="out"/>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lgn="ctr">
              <a:defRPr lang="en-US" sz="800" b="1" i="0" u="none" strike="noStrike" kern="1200" baseline="0">
                <a:solidFill>
                  <a:schemeClr val="tx1">
                    <a:lumMod val="75000"/>
                    <a:lumOff val="25000"/>
                  </a:schemeClr>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646582368"/>
        <c:crosses val="autoZero"/>
        <c:auto val="1"/>
        <c:lblAlgn val="ctr"/>
        <c:lblOffset val="100"/>
        <c:noMultiLvlLbl val="0"/>
      </c:catAx>
      <c:valAx>
        <c:axId val="646582368"/>
        <c:scaling>
          <c:orientation val="minMax"/>
          <c:max val="700"/>
          <c:min val="0"/>
        </c:scaling>
        <c:delete val="1"/>
        <c:axPos val="l"/>
        <c:numFmt formatCode="0.00" sourceLinked="1"/>
        <c:majorTickMark val="out"/>
        <c:minorTickMark val="none"/>
        <c:tickLblPos val="nextTo"/>
        <c:crossAx val="513292144"/>
        <c:crosses val="autoZero"/>
        <c:crossBetween val="between"/>
      </c:valAx>
      <c:spPr>
        <a:noFill/>
        <a:ln>
          <a:noFill/>
        </a:ln>
        <a:effectLst/>
      </c:spPr>
    </c:plotArea>
    <c:legend>
      <c:legendPos val="r"/>
      <c:layout>
        <c:manualLayout>
          <c:xMode val="edge"/>
          <c:yMode val="edge"/>
          <c:x val="0.37455125747341933"/>
          <c:y val="0.83706087773578441"/>
          <c:w val="0.23549955382129997"/>
          <c:h val="0.14580712322366626"/>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Verdana" panose="020B0604030504040204" pitchFamily="34" charset="0"/>
              <a:ea typeface="Verdana" panose="020B0604030504040204" pitchFamily="34" charset="0"/>
              <a:cs typeface="Verdana" panose="020B06040305040402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14757309410242903"/>
          <c:w val="1"/>
          <c:h val="0.61522782663067921"/>
        </c:manualLayout>
      </c:layout>
      <c:barChart>
        <c:barDir val="col"/>
        <c:grouping val="clustered"/>
        <c:varyColors val="0"/>
        <c:ser>
          <c:idx val="0"/>
          <c:order val="0"/>
          <c:tx>
            <c:strRef>
              <c:f>Sheet1!$B$1</c:f>
              <c:strCache>
                <c:ptCount val="1"/>
                <c:pt idx="0">
                  <c:v>Capacity (Thousand Tonnes)</c:v>
                </c:pt>
              </c:strCache>
            </c:strRef>
          </c:tx>
          <c:spPr>
            <a:solidFill>
              <a:schemeClr val="accent1"/>
            </a:solidFill>
            <a:ln>
              <a:noFill/>
            </a:ln>
            <a:effectLst/>
          </c:spPr>
          <c:invertIfNegative val="0"/>
          <c:dPt>
            <c:idx val="4"/>
            <c:invertIfNegative val="0"/>
            <c:bubble3D val="0"/>
            <c:extLst>
              <c:ext xmlns:c16="http://schemas.microsoft.com/office/drawing/2014/chart" uri="{C3380CC4-5D6E-409C-BE32-E72D297353CC}">
                <c16:uniqueId val="{00000000-3E18-4F10-89A6-16A181285758}"/>
              </c:ext>
            </c:extLst>
          </c:dPt>
          <c:dPt>
            <c:idx val="5"/>
            <c:invertIfNegative val="0"/>
            <c:bubble3D val="0"/>
            <c:extLst>
              <c:ext xmlns:c16="http://schemas.microsoft.com/office/drawing/2014/chart" uri="{C3380CC4-5D6E-409C-BE32-E72D297353CC}">
                <c16:uniqueId val="{00000001-3E18-4F10-89A6-16A181285758}"/>
              </c:ext>
            </c:extLst>
          </c:dPt>
          <c:dPt>
            <c:idx val="6"/>
            <c:invertIfNegative val="0"/>
            <c:bubble3D val="0"/>
            <c:extLst>
              <c:ext xmlns:c16="http://schemas.microsoft.com/office/drawing/2014/chart" uri="{C3380CC4-5D6E-409C-BE32-E72D297353CC}">
                <c16:uniqueId val="{00000002-3E18-4F10-89A6-16A181285758}"/>
              </c:ext>
            </c:extLst>
          </c:dPt>
          <c:dPt>
            <c:idx val="7"/>
            <c:invertIfNegative val="0"/>
            <c:bubble3D val="0"/>
            <c:extLst>
              <c:ext xmlns:c16="http://schemas.microsoft.com/office/drawing/2014/chart" uri="{C3380CC4-5D6E-409C-BE32-E72D297353CC}">
                <c16:uniqueId val="{00000003-3E18-4F10-89A6-16A181285758}"/>
              </c:ext>
            </c:extLst>
          </c:dPt>
          <c:dPt>
            <c:idx val="8"/>
            <c:invertIfNegative val="0"/>
            <c:bubble3D val="0"/>
            <c:extLst>
              <c:ext xmlns:c16="http://schemas.microsoft.com/office/drawing/2014/chart" uri="{C3380CC4-5D6E-409C-BE32-E72D297353CC}">
                <c16:uniqueId val="{00000004-3E18-4F10-89A6-16A181285758}"/>
              </c:ext>
            </c:extLst>
          </c:dPt>
          <c:dPt>
            <c:idx val="9"/>
            <c:invertIfNegative val="0"/>
            <c:bubble3D val="0"/>
            <c:extLst>
              <c:ext xmlns:c16="http://schemas.microsoft.com/office/drawing/2014/chart" uri="{C3380CC4-5D6E-409C-BE32-E72D297353CC}">
                <c16:uniqueId val="{00000005-3E18-4F10-89A6-16A181285758}"/>
              </c:ext>
            </c:extLst>
          </c:dPt>
          <c:dLbls>
            <c:spPr>
              <a:noFill/>
              <a:ln>
                <a:noFill/>
              </a:ln>
              <a:effectLst/>
            </c:spPr>
            <c:txPr>
              <a:bodyPr rot="-5400000" spcFirstLastPara="1" vertOverflow="clip" horzOverflow="clip" vert="horz" wrap="square" lIns="38100" tIns="19050" rIns="38100" bIns="19050" anchor="ctr" anchorCtr="0">
                <a:spAutoFit/>
              </a:bodyPr>
              <a:lstStyle/>
              <a:p>
                <a:pPr algn="ctr">
                  <a:defRPr lang="en-US" sz="800" b="1" i="0" u="none" strike="noStrike" kern="1200" baseline="0">
                    <a:solidFill>
                      <a:schemeClr val="tx1">
                        <a:lumMod val="75000"/>
                        <a:lumOff val="25000"/>
                      </a:schemeClr>
                    </a:solidFill>
                    <a:latin typeface="Verdana" panose="020B0604030504040204" pitchFamily="34" charset="0"/>
                    <a:ea typeface="Verdana" panose="020B0604030504040204" pitchFamily="34" charset="0"/>
                    <a:cs typeface="Verdana" panose="020B060403050404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Sheet1!$B$2:$B$17</c:f>
              <c:numCache>
                <c:formatCode>0.00</c:formatCode>
                <c:ptCount val="16"/>
                <c:pt idx="0">
                  <c:v>592</c:v>
                </c:pt>
                <c:pt idx="1">
                  <c:v>592</c:v>
                </c:pt>
                <c:pt idx="2">
                  <c:v>592</c:v>
                </c:pt>
                <c:pt idx="3">
                  <c:v>592</c:v>
                </c:pt>
                <c:pt idx="4">
                  <c:v>592</c:v>
                </c:pt>
                <c:pt idx="5">
                  <c:v>592</c:v>
                </c:pt>
                <c:pt idx="6">
                  <c:v>592</c:v>
                </c:pt>
                <c:pt idx="7">
                  <c:v>592</c:v>
                </c:pt>
                <c:pt idx="8">
                  <c:v>592</c:v>
                </c:pt>
                <c:pt idx="9">
                  <c:v>592</c:v>
                </c:pt>
                <c:pt idx="10">
                  <c:v>592</c:v>
                </c:pt>
                <c:pt idx="11">
                  <c:v>592</c:v>
                </c:pt>
                <c:pt idx="12">
                  <c:v>592</c:v>
                </c:pt>
                <c:pt idx="13">
                  <c:v>592</c:v>
                </c:pt>
                <c:pt idx="14">
                  <c:v>592</c:v>
                </c:pt>
                <c:pt idx="15">
                  <c:v>592</c:v>
                </c:pt>
              </c:numCache>
            </c:numRef>
          </c:val>
          <c:extLst>
            <c:ext xmlns:c16="http://schemas.microsoft.com/office/drawing/2014/chart" uri="{C3380CC4-5D6E-409C-BE32-E72D297353CC}">
              <c16:uniqueId val="{00000006-3E18-4F10-89A6-16A181285758}"/>
            </c:ext>
          </c:extLst>
        </c:ser>
        <c:ser>
          <c:idx val="1"/>
          <c:order val="1"/>
          <c:tx>
            <c:strRef>
              <c:f>Sheet1!$C$1</c:f>
              <c:strCache>
                <c:ptCount val="1"/>
                <c:pt idx="0">
                  <c:v>Production (Thousand Tonnes)</c:v>
                </c:pt>
              </c:strCache>
            </c:strRef>
          </c:tx>
          <c:spPr>
            <a:solidFill>
              <a:schemeClr val="accent2"/>
            </a:solidFill>
            <a:ln>
              <a:noFill/>
            </a:ln>
            <a:effectLst/>
          </c:spPr>
          <c:invertIfNegative val="0"/>
          <c:dLbls>
            <c:spPr>
              <a:noFill/>
              <a:ln>
                <a:noFill/>
              </a:ln>
              <a:effectLst/>
            </c:spPr>
            <c:txPr>
              <a:bodyPr rot="-5400000" spcFirstLastPara="1" vertOverflow="clip" horzOverflow="clip" vert="horz" wrap="square" lIns="38100" tIns="19050" rIns="38100" bIns="19050" anchor="ctr" anchorCtr="0">
                <a:spAutoFit/>
              </a:bodyPr>
              <a:lstStyle/>
              <a:p>
                <a:pPr algn="ctr">
                  <a:defRPr lang="en-US" sz="800" b="1" i="0" u="none" strike="noStrike" kern="1200" baseline="0">
                    <a:solidFill>
                      <a:schemeClr val="tx1">
                        <a:lumMod val="75000"/>
                        <a:lumOff val="25000"/>
                      </a:schemeClr>
                    </a:solidFill>
                    <a:latin typeface="Verdana" panose="020B0604030504040204" pitchFamily="34" charset="0"/>
                    <a:ea typeface="Verdana" panose="020B0604030504040204" pitchFamily="34" charset="0"/>
                    <a:cs typeface="Verdana" panose="020B060403050404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Sheet1!$C$2:$C$17</c:f>
              <c:numCache>
                <c:formatCode>0.00</c:formatCode>
                <c:ptCount val="16"/>
                <c:pt idx="0">
                  <c:v>464.3</c:v>
                </c:pt>
                <c:pt idx="1">
                  <c:v>470.67</c:v>
                </c:pt>
                <c:pt idx="2">
                  <c:v>474.19</c:v>
                </c:pt>
                <c:pt idx="3">
                  <c:v>479.46000000000004</c:v>
                </c:pt>
                <c:pt idx="4">
                  <c:v>479.08</c:v>
                </c:pt>
                <c:pt idx="5">
                  <c:v>394.37000000000006</c:v>
                </c:pt>
                <c:pt idx="6">
                  <c:v>469.42000000000007</c:v>
                </c:pt>
                <c:pt idx="7">
                  <c:v>500.78000000000009</c:v>
                </c:pt>
                <c:pt idx="8">
                  <c:v>510.34010000000001</c:v>
                </c:pt>
                <c:pt idx="9">
                  <c:v>523.89580000000001</c:v>
                </c:pt>
                <c:pt idx="10">
                  <c:v>531.70719999999994</c:v>
                </c:pt>
                <c:pt idx="11">
                  <c:v>538.30679999999995</c:v>
                </c:pt>
                <c:pt idx="12">
                  <c:v>543.85519999999997</c:v>
                </c:pt>
                <c:pt idx="13">
                  <c:v>549.88880000000006</c:v>
                </c:pt>
                <c:pt idx="14">
                  <c:v>561.46460000000002</c:v>
                </c:pt>
                <c:pt idx="15">
                  <c:v>570.73249999999996</c:v>
                </c:pt>
              </c:numCache>
            </c:numRef>
          </c:val>
          <c:extLst>
            <c:ext xmlns:c16="http://schemas.microsoft.com/office/drawing/2014/chart" uri="{C3380CC4-5D6E-409C-BE32-E72D297353CC}">
              <c16:uniqueId val="{00000007-3E18-4F10-89A6-16A181285758}"/>
            </c:ext>
          </c:extLst>
        </c:ser>
        <c:dLbls>
          <c:dLblPos val="outEnd"/>
          <c:showLegendKey val="0"/>
          <c:showVal val="1"/>
          <c:showCatName val="0"/>
          <c:showSerName val="0"/>
          <c:showPercent val="0"/>
          <c:showBubbleSize val="0"/>
        </c:dLbls>
        <c:gapWidth val="50"/>
        <c:overlap val="-8"/>
        <c:axId val="513292144"/>
        <c:axId val="646582368"/>
      </c:barChart>
      <c:catAx>
        <c:axId val="51329214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lgn="ctr">
              <a:defRPr lang="en-US" sz="900" b="1" i="0" u="none" strike="noStrike" kern="1200" cap="all" spc="120" normalizeH="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646582368"/>
        <c:crosses val="autoZero"/>
        <c:auto val="1"/>
        <c:lblAlgn val="ctr"/>
        <c:lblOffset val="100"/>
        <c:noMultiLvlLbl val="0"/>
      </c:catAx>
      <c:valAx>
        <c:axId val="646582368"/>
        <c:scaling>
          <c:orientation val="minMax"/>
        </c:scaling>
        <c:delete val="1"/>
        <c:axPos val="l"/>
        <c:numFmt formatCode="0.00" sourceLinked="1"/>
        <c:majorTickMark val="none"/>
        <c:minorTickMark val="none"/>
        <c:tickLblPos val="nextTo"/>
        <c:crossAx val="513292144"/>
        <c:crosses val="autoZero"/>
        <c:crossBetween val="between"/>
      </c:valAx>
      <c:spPr>
        <a:noFill/>
        <a:ln>
          <a:noFill/>
        </a:ln>
        <a:effectLst/>
      </c:spPr>
    </c:plotArea>
    <c:legend>
      <c:legendPos val="t"/>
      <c:layout>
        <c:manualLayout>
          <c:xMode val="edge"/>
          <c:yMode val="edge"/>
          <c:x val="0.23437558506996817"/>
          <c:y val="0.87669746779992874"/>
          <c:w val="0.64012901153407675"/>
          <c:h val="8.7833813554154372E-2"/>
        </c:manualLayout>
      </c:layout>
      <c:overlay val="0"/>
      <c:spPr>
        <a:noFill/>
        <a:ln>
          <a:noFill/>
        </a:ln>
        <a:effectLst/>
      </c:spPr>
      <c:txPr>
        <a:bodyPr rot="0" spcFirstLastPara="1" vertOverflow="ellipsis" vert="horz" wrap="square" anchor="ctr" anchorCtr="1"/>
        <a:lstStyle/>
        <a:p>
          <a:pPr>
            <a:defRPr sz="1000" b="1" i="0" u="none" strike="noStrike" kern="1200" baseline="0">
              <a:solidFill>
                <a:schemeClr val="tx1">
                  <a:lumMod val="65000"/>
                  <a:lumOff val="35000"/>
                </a:schemeClr>
              </a:solidFill>
              <a:latin typeface="Verdana" panose="020B0604030504040204" pitchFamily="34" charset="0"/>
              <a:ea typeface="Verdana" panose="020B0604030504040204" pitchFamily="34" charset="0"/>
              <a:cs typeface="Verdana" panose="020B06040305040402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4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5477586239586875E-2"/>
          <c:y val="0.32662996528122706"/>
          <c:w val="0.95804792260294591"/>
          <c:h val="0.48834277578382229"/>
        </c:manualLayout>
      </c:layout>
      <c:barChart>
        <c:barDir val="col"/>
        <c:grouping val="clustered"/>
        <c:varyColors val="0"/>
        <c:ser>
          <c:idx val="0"/>
          <c:order val="0"/>
          <c:tx>
            <c:strRef>
              <c:f>Sheet1!$B$1</c:f>
              <c:strCache>
                <c:ptCount val="1"/>
                <c:pt idx="0">
                  <c:v>Value (USD Billion)</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innerShdw blurRad="63500" dist="50800" dir="16200000">
                <a:prstClr val="black">
                  <a:alpha val="50000"/>
                </a:prstClr>
              </a:innerShdw>
            </a:effectLst>
          </c:spPr>
          <c:invertIfNegative val="0"/>
          <c:dLbls>
            <c:spPr>
              <a:noFill/>
              <a:ln>
                <a:noFill/>
              </a:ln>
              <a:effectLst/>
            </c:spPr>
            <c:txPr>
              <a:bodyPr rot="-5400000" spcFirstLastPara="1" vertOverflow="ellipsis" wrap="square" anchor="ctr" anchorCtr="1"/>
              <a:lstStyle/>
              <a:p>
                <a:pPr algn="ctr">
                  <a:defRPr sz="9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Sheet1!$B$2:$B$17</c:f>
              <c:numCache>
                <c:formatCode>0.00%</c:formatCode>
                <c:ptCount val="16"/>
                <c:pt idx="0">
                  <c:v>0.78429054054054059</c:v>
                </c:pt>
                <c:pt idx="1">
                  <c:v>0.79505067567567567</c:v>
                </c:pt>
                <c:pt idx="2">
                  <c:v>0.80099662162162166</c:v>
                </c:pt>
                <c:pt idx="3">
                  <c:v>0.80989864864864869</c:v>
                </c:pt>
                <c:pt idx="4">
                  <c:v>0.80925675675675668</c:v>
                </c:pt>
                <c:pt idx="5">
                  <c:v>0.66616554054054067</c:v>
                </c:pt>
                <c:pt idx="6">
                  <c:v>0.79293918918918926</c:v>
                </c:pt>
                <c:pt idx="7">
                  <c:v>0.84591216216216236</c:v>
                </c:pt>
                <c:pt idx="8">
                  <c:v>0.86206097972972973</c:v>
                </c:pt>
                <c:pt idx="9">
                  <c:v>0.8849591216216216</c:v>
                </c:pt>
                <c:pt idx="10">
                  <c:v>0.89815405405405391</c:v>
                </c:pt>
                <c:pt idx="11">
                  <c:v>0.90930202702702689</c:v>
                </c:pt>
                <c:pt idx="12">
                  <c:v>0.91867432432432428</c:v>
                </c:pt>
                <c:pt idx="13">
                  <c:v>0.92886621621621634</c:v>
                </c:pt>
                <c:pt idx="14">
                  <c:v>0.9484199324324325</c:v>
                </c:pt>
                <c:pt idx="15">
                  <c:v>0.96407516891891887</c:v>
                </c:pt>
              </c:numCache>
            </c:numRef>
          </c:val>
          <c:extLst>
            <c:ext xmlns:c16="http://schemas.microsoft.com/office/drawing/2014/chart" uri="{C3380CC4-5D6E-409C-BE32-E72D297353CC}">
              <c16:uniqueId val="{00000000-D600-480D-BC80-B2EA866BE575}"/>
            </c:ext>
          </c:extLst>
        </c:ser>
        <c:dLbls>
          <c:showLegendKey val="0"/>
          <c:showVal val="0"/>
          <c:showCatName val="0"/>
          <c:showSerName val="0"/>
          <c:showPercent val="0"/>
          <c:showBubbleSize val="0"/>
        </c:dLbls>
        <c:gapWidth val="100"/>
        <c:axId val="463948608"/>
        <c:axId val="463946968"/>
      </c:barChart>
      <c:valAx>
        <c:axId val="463946968"/>
        <c:scaling>
          <c:orientation val="minMax"/>
        </c:scaling>
        <c:delete val="0"/>
        <c:axPos val="l"/>
        <c:numFmt formatCode="0.00%" sourceLinked="1"/>
        <c:majorTickMark val="out"/>
        <c:minorTickMark val="none"/>
        <c:tickLblPos val="none"/>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463948608"/>
        <c:crosses val="autoZero"/>
        <c:crossBetween val="between"/>
      </c:valAx>
      <c:catAx>
        <c:axId val="463948608"/>
        <c:scaling>
          <c:orientation val="minMax"/>
        </c:scaling>
        <c:delete val="0"/>
        <c:axPos val="b"/>
        <c:numFmt formatCode="General" sourceLinked="1"/>
        <c:majorTickMark val="out"/>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900" b="1"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463946968"/>
        <c:crosses val="autoZero"/>
        <c:auto val="1"/>
        <c:lblAlgn val="ctr"/>
        <c:lblOffset val="100"/>
        <c:noMultiLvlLbl val="0"/>
      </c:catAx>
      <c:spPr>
        <a:noFill/>
        <a:ln>
          <a:noFill/>
        </a:ln>
        <a:effectLst/>
      </c:spPr>
    </c:plotArea>
    <c:plotVisOnly val="1"/>
    <c:dispBlanksAs val="gap"/>
    <c:showDLblsOverMax val="0"/>
  </c:chart>
  <c:spPr>
    <a:noFill/>
    <a:ln>
      <a:noFill/>
    </a:ln>
    <a:effectLst/>
  </c:spPr>
  <c:txPr>
    <a:bodyPr/>
    <a:lstStyle/>
    <a:p>
      <a:pPr>
        <a:defRPr sz="9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4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3598790291308763"/>
          <c:y val="0"/>
          <c:w val="0.81690632467111535"/>
          <c:h val="0.75226127282519573"/>
        </c:manualLayout>
      </c:layout>
      <c:barChart>
        <c:barDir val="col"/>
        <c:grouping val="stacked"/>
        <c:varyColors val="0"/>
        <c:ser>
          <c:idx val="6"/>
          <c:order val="0"/>
          <c:tx>
            <c:strRef>
              <c:f>Sheet1!$C$1</c:f>
              <c:strCache>
                <c:ptCount val="1"/>
                <c:pt idx="0">
                  <c:v>Specialized </c:v>
                </c:pt>
              </c:strCache>
            </c:strRef>
          </c:tx>
          <c:spPr>
            <a:solidFill>
              <a:schemeClr val="accent1">
                <a:lumMod val="60000"/>
              </a:schemeClr>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Sheet1!$C$2:$C$17</c:f>
              <c:numCache>
                <c:formatCode>0.00%</c:formatCode>
                <c:ptCount val="16"/>
                <c:pt idx="0">
                  <c:v>4.7234499566277004E-2</c:v>
                </c:pt>
                <c:pt idx="1">
                  <c:v>4.6840132590939616E-2</c:v>
                </c:pt>
                <c:pt idx="2">
                  <c:v>4.6259206615841833E-2</c:v>
                </c:pt>
                <c:pt idx="3">
                  <c:v>4.5624987729940912E-2</c:v>
                </c:pt>
                <c:pt idx="4">
                  <c:v>4.4113106003793721E-2</c:v>
                </c:pt>
                <c:pt idx="5">
                  <c:v>4.3188152819617673E-2</c:v>
                </c:pt>
                <c:pt idx="6">
                  <c:v>4.2164402989145262E-2</c:v>
                </c:pt>
                <c:pt idx="7">
                  <c:v>4.1176470588235294E-2</c:v>
                </c:pt>
                <c:pt idx="8">
                  <c:v>4.0225881884670869E-2</c:v>
                </c:pt>
                <c:pt idx="9">
                  <c:v>3.9238149792352864E-2</c:v>
                </c:pt>
                <c:pt idx="10">
                  <c:v>3.820983260235597E-2</c:v>
                </c:pt>
                <c:pt idx="11">
                  <c:v>3.7233572123463336E-2</c:v>
                </c:pt>
                <c:pt idx="12">
                  <c:v>3.6235756889069423E-2</c:v>
                </c:pt>
                <c:pt idx="13">
                  <c:v>3.5222655278215435E-2</c:v>
                </c:pt>
                <c:pt idx="14">
                  <c:v>3.4238845673290073E-2</c:v>
                </c:pt>
                <c:pt idx="15">
                  <c:v>3.324132260527398E-2</c:v>
                </c:pt>
              </c:numCache>
            </c:numRef>
          </c:val>
          <c:extLst>
            <c:ext xmlns:c16="http://schemas.microsoft.com/office/drawing/2014/chart" uri="{C3380CC4-5D6E-409C-BE32-E72D297353CC}">
              <c16:uniqueId val="{00000007-104C-45CB-9C30-7F91ABE97691}"/>
            </c:ext>
          </c:extLst>
        </c:ser>
        <c:ser>
          <c:idx val="5"/>
          <c:order val="1"/>
          <c:tx>
            <c:strRef>
              <c:f>Sheet1!$B$1</c:f>
              <c:strCache>
                <c:ptCount val="1"/>
                <c:pt idx="0">
                  <c:v>Standard</c:v>
                </c:pt>
              </c:strCache>
            </c:strRef>
          </c:tx>
          <c:spPr>
            <a:solidFill>
              <a:schemeClr val="accent6"/>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Sheet1!$B$2:$B$17</c:f>
              <c:numCache>
                <c:formatCode>0.00%</c:formatCode>
                <c:ptCount val="16"/>
                <c:pt idx="0">
                  <c:v>0.95276550043372299</c:v>
                </c:pt>
                <c:pt idx="1">
                  <c:v>0.95315986740906034</c:v>
                </c:pt>
                <c:pt idx="2">
                  <c:v>0.95374079338415807</c:v>
                </c:pt>
                <c:pt idx="3">
                  <c:v>0.95437501227005905</c:v>
                </c:pt>
                <c:pt idx="4">
                  <c:v>0.9558868939962063</c:v>
                </c:pt>
                <c:pt idx="5">
                  <c:v>0.95681184718038237</c:v>
                </c:pt>
                <c:pt idx="6">
                  <c:v>0.95783559701085474</c:v>
                </c:pt>
                <c:pt idx="7">
                  <c:v>0.95882352941176474</c:v>
                </c:pt>
                <c:pt idx="8">
                  <c:v>0.95977411811532909</c:v>
                </c:pt>
                <c:pt idx="9">
                  <c:v>0.96076185020764715</c:v>
                </c:pt>
                <c:pt idx="10">
                  <c:v>0.96179016739764411</c:v>
                </c:pt>
                <c:pt idx="11">
                  <c:v>0.96276642787653677</c:v>
                </c:pt>
                <c:pt idx="12">
                  <c:v>0.96376424311093056</c:v>
                </c:pt>
                <c:pt idx="13">
                  <c:v>0.96477734472178456</c:v>
                </c:pt>
                <c:pt idx="14">
                  <c:v>0.96576115432670995</c:v>
                </c:pt>
                <c:pt idx="15">
                  <c:v>0.96675867739472598</c:v>
                </c:pt>
              </c:numCache>
            </c:numRef>
          </c:val>
          <c:extLst>
            <c:ext xmlns:c16="http://schemas.microsoft.com/office/drawing/2014/chart" uri="{C3380CC4-5D6E-409C-BE32-E72D297353CC}">
              <c16:uniqueId val="{00000006-104C-45CB-9C30-7F91ABE97691}"/>
            </c:ext>
          </c:extLst>
        </c:ser>
        <c:dLbls>
          <c:showLegendKey val="0"/>
          <c:showVal val="0"/>
          <c:showCatName val="0"/>
          <c:showSerName val="0"/>
          <c:showPercent val="0"/>
          <c:showBubbleSize val="0"/>
        </c:dLbls>
        <c:gapWidth val="150"/>
        <c:overlap val="100"/>
        <c:axId val="1594474496"/>
        <c:axId val="1703745200"/>
      </c:barChart>
      <c:catAx>
        <c:axId val="1594474496"/>
        <c:scaling>
          <c:orientation val="minMax"/>
        </c:scaling>
        <c:delete val="0"/>
        <c:axPos val="b"/>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197" b="0" i="0" u="none" strike="noStrike" kern="1200" cap="none" spc="0" normalizeH="0" baseline="0">
                <a:solidFill>
                  <a:schemeClr val="dk1">
                    <a:lumMod val="65000"/>
                    <a:lumOff val="35000"/>
                  </a:schemeClr>
                </a:solidFill>
                <a:latin typeface="+mn-lt"/>
                <a:ea typeface="+mn-ea"/>
                <a:cs typeface="+mn-cs"/>
              </a:defRPr>
            </a:pPr>
            <a:endParaRPr lang="en-US"/>
          </a:p>
        </c:txPr>
        <c:crossAx val="1703745200"/>
        <c:crosses val="autoZero"/>
        <c:auto val="1"/>
        <c:lblAlgn val="ctr"/>
        <c:lblOffset val="100"/>
        <c:noMultiLvlLbl val="0"/>
      </c:catAx>
      <c:valAx>
        <c:axId val="1703745200"/>
        <c:scaling>
          <c:orientation val="minMax"/>
        </c:scaling>
        <c:delete val="1"/>
        <c:axPos val="l"/>
        <c:numFmt formatCode="0.00%" sourceLinked="1"/>
        <c:majorTickMark val="none"/>
        <c:minorTickMark val="none"/>
        <c:tickLblPos val="nextTo"/>
        <c:crossAx val="1594474496"/>
        <c:crosses val="autoZero"/>
        <c:crossBetween val="between"/>
      </c:valAx>
      <c:dTable>
        <c:showHorzBorder val="1"/>
        <c:showVertBorder val="1"/>
        <c:showOutline val="1"/>
        <c:showKeys val="1"/>
        <c:spPr>
          <a:noFill/>
          <a:ln w="9525" cap="flat" cmpd="sng" algn="ctr">
            <a:solidFill>
              <a:schemeClr val="dk1">
                <a:lumMod val="15000"/>
                <a:lumOff val="85000"/>
              </a:schemeClr>
            </a:solidFill>
            <a:round/>
          </a:ln>
          <a:effectLst/>
        </c:spPr>
        <c:txPr>
          <a:bodyPr rot="0" spcFirstLastPara="1" vertOverflow="ellipsis" vert="horz" wrap="square" anchor="ctr" anchorCtr="1"/>
          <a:lstStyle/>
          <a:p>
            <a:pPr rtl="0">
              <a:defRPr sz="1100" b="0" i="0" u="none" strike="noStrike" kern="1200" baseline="0">
                <a:solidFill>
                  <a:schemeClr val="tx1"/>
                </a:solidFill>
                <a:latin typeface="+mn-lt"/>
                <a:ea typeface="+mn-ea"/>
                <a:cs typeface="+mn-cs"/>
              </a:defRPr>
            </a:pPr>
            <a:endParaRPr lang="en-US"/>
          </a:p>
        </c:txPr>
      </c:dTable>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4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3649832139840484"/>
          <c:y val="0"/>
          <c:w val="0.81639588677915731"/>
          <c:h val="0.72379695231640373"/>
        </c:manualLayout>
      </c:layout>
      <c:barChart>
        <c:barDir val="col"/>
        <c:grouping val="stacked"/>
        <c:varyColors val="0"/>
        <c:ser>
          <c:idx val="2"/>
          <c:order val="0"/>
          <c:tx>
            <c:strRef>
              <c:f>Sheet1!$C$1</c:f>
              <c:strCache>
                <c:ptCount val="1"/>
                <c:pt idx="0">
                  <c:v>Semi-Solid</c:v>
                </c:pt>
              </c:strCache>
            </c:strRef>
          </c:tx>
          <c:spPr>
            <a:solidFill>
              <a:schemeClr val="accent3"/>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Sheet1!$C$2:$C$17</c:f>
              <c:numCache>
                <c:formatCode>0.00%</c:formatCode>
                <c:ptCount val="16"/>
                <c:pt idx="0">
                  <c:v>0.10289696493754191</c:v>
                </c:pt>
                <c:pt idx="1">
                  <c:v>0.10245475019605552</c:v>
                </c:pt>
                <c:pt idx="2">
                  <c:v>0.10197011711338601</c:v>
                </c:pt>
                <c:pt idx="3">
                  <c:v>0.10103667211690957</c:v>
                </c:pt>
                <c:pt idx="4">
                  <c:v>0.10059825273345251</c:v>
                </c:pt>
                <c:pt idx="5">
                  <c:v>0.10019470304279987</c:v>
                </c:pt>
                <c:pt idx="6">
                  <c:v>9.9402290078884556E-2</c:v>
                </c:pt>
                <c:pt idx="7">
                  <c:v>9.8801384209405471E-2</c:v>
                </c:pt>
                <c:pt idx="8">
                  <c:v>9.8206476558206302E-2</c:v>
                </c:pt>
                <c:pt idx="9">
                  <c:v>9.7506720381036333E-2</c:v>
                </c:pt>
                <c:pt idx="10">
                  <c:v>9.684730311809682E-2</c:v>
                </c:pt>
                <c:pt idx="11">
                  <c:v>9.6187640718086984E-2</c:v>
                </c:pt>
                <c:pt idx="12">
                  <c:v>9.5529299379857949E-2</c:v>
                </c:pt>
                <c:pt idx="13">
                  <c:v>9.4872186015789228E-2</c:v>
                </c:pt>
                <c:pt idx="14">
                  <c:v>9.4215880170960734E-2</c:v>
                </c:pt>
                <c:pt idx="15">
                  <c:v>9.355969256897434E-2</c:v>
                </c:pt>
              </c:numCache>
            </c:numRef>
          </c:val>
          <c:extLst>
            <c:ext xmlns:c16="http://schemas.microsoft.com/office/drawing/2014/chart" uri="{C3380CC4-5D6E-409C-BE32-E72D297353CC}">
              <c16:uniqueId val="{00000001-C3A0-41DF-823C-D7A6413EA8CE}"/>
            </c:ext>
          </c:extLst>
        </c:ser>
        <c:ser>
          <c:idx val="1"/>
          <c:order val="1"/>
          <c:tx>
            <c:strRef>
              <c:f>Sheet1!$D$1</c:f>
              <c:strCache>
                <c:ptCount val="1"/>
                <c:pt idx="0">
                  <c:v>Solid</c:v>
                </c:pt>
              </c:strCache>
            </c:strRef>
          </c:tx>
          <c:spPr>
            <a:solidFill>
              <a:schemeClr val="accent2"/>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Sheet1!$D$2:$D$17</c:f>
              <c:numCache>
                <c:formatCode>0.00%</c:formatCode>
                <c:ptCount val="16"/>
                <c:pt idx="0">
                  <c:v>0.34127609009337129</c:v>
                </c:pt>
                <c:pt idx="1">
                  <c:v>0.33967718343245973</c:v>
                </c:pt>
                <c:pt idx="2">
                  <c:v>0.33928612206482267</c:v>
                </c:pt>
                <c:pt idx="3">
                  <c:v>0.33893035584899867</c:v>
                </c:pt>
                <c:pt idx="4">
                  <c:v>0.3387946603056447</c:v>
                </c:pt>
                <c:pt idx="5">
                  <c:v>0.33841391748418942</c:v>
                </c:pt>
                <c:pt idx="6">
                  <c:v>0.3380287868308488</c:v>
                </c:pt>
                <c:pt idx="7">
                  <c:v>0.33760982757347874</c:v>
                </c:pt>
                <c:pt idx="8">
                  <c:v>0.33718068050949079</c:v>
                </c:pt>
                <c:pt idx="9">
                  <c:v>0.33675994060765346</c:v>
                </c:pt>
                <c:pt idx="10">
                  <c:v>0.33638438649799918</c:v>
                </c:pt>
                <c:pt idx="11">
                  <c:v>0.33598320136387971</c:v>
                </c:pt>
                <c:pt idx="12">
                  <c:v>0.33558007300614257</c:v>
                </c:pt>
                <c:pt idx="13">
                  <c:v>0.33517633325819118</c:v>
                </c:pt>
                <c:pt idx="14">
                  <c:v>0.33477254575797566</c:v>
                </c:pt>
                <c:pt idx="15">
                  <c:v>0.33436938530413501</c:v>
                </c:pt>
              </c:numCache>
            </c:numRef>
          </c:val>
          <c:extLst>
            <c:ext xmlns:c16="http://schemas.microsoft.com/office/drawing/2014/chart" uri="{C3380CC4-5D6E-409C-BE32-E72D297353CC}">
              <c16:uniqueId val="{00000002-C3A0-41DF-823C-D7A6413EA8CE}"/>
            </c:ext>
          </c:extLst>
        </c:ser>
        <c:ser>
          <c:idx val="3"/>
          <c:order val="2"/>
          <c:tx>
            <c:strRef>
              <c:f>Sheet1!$B$1</c:f>
              <c:strCache>
                <c:ptCount val="1"/>
                <c:pt idx="0">
                  <c:v>Liquid</c:v>
                </c:pt>
              </c:strCache>
            </c:strRef>
          </c:tx>
          <c:spPr>
            <a:solidFill>
              <a:schemeClr val="accent4"/>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Sheet1!$B$2:$B$17</c:f>
              <c:numCache>
                <c:formatCode>0.00%</c:formatCode>
                <c:ptCount val="16"/>
                <c:pt idx="0">
                  <c:v>0.5558269449690868</c:v>
                </c:pt>
                <c:pt idx="1">
                  <c:v>0.55786806637148478</c:v>
                </c:pt>
                <c:pt idx="2">
                  <c:v>0.55874376082179134</c:v>
                </c:pt>
                <c:pt idx="3">
                  <c:v>0.56003297203409186</c:v>
                </c:pt>
                <c:pt idx="4">
                  <c:v>0.56060708696090267</c:v>
                </c:pt>
                <c:pt idx="5">
                  <c:v>0.56139137947301065</c:v>
                </c:pt>
                <c:pt idx="6">
                  <c:v>0.56256892309026651</c:v>
                </c:pt>
                <c:pt idx="7">
                  <c:v>0.56358878821711589</c:v>
                </c:pt>
                <c:pt idx="8">
                  <c:v>0.56461284293230285</c:v>
                </c:pt>
                <c:pt idx="9">
                  <c:v>0.56573333901131018</c:v>
                </c:pt>
                <c:pt idx="10">
                  <c:v>0.56676831038390396</c:v>
                </c:pt>
                <c:pt idx="11">
                  <c:v>0.56782915791803334</c:v>
                </c:pt>
                <c:pt idx="12">
                  <c:v>0.56889062761399944</c:v>
                </c:pt>
                <c:pt idx="13">
                  <c:v>0.56995148072601953</c:v>
                </c:pt>
                <c:pt idx="14">
                  <c:v>0.57101157407106351</c:v>
                </c:pt>
                <c:pt idx="15">
                  <c:v>0.57207092212689059</c:v>
                </c:pt>
              </c:numCache>
            </c:numRef>
          </c:val>
          <c:extLst>
            <c:ext xmlns:c16="http://schemas.microsoft.com/office/drawing/2014/chart" uri="{C3380CC4-5D6E-409C-BE32-E72D297353CC}">
              <c16:uniqueId val="{00000000-C3A0-41DF-823C-D7A6413EA8CE}"/>
            </c:ext>
          </c:extLst>
        </c:ser>
        <c:dLbls>
          <c:showLegendKey val="0"/>
          <c:showVal val="0"/>
          <c:showCatName val="0"/>
          <c:showSerName val="0"/>
          <c:showPercent val="0"/>
          <c:showBubbleSize val="0"/>
        </c:dLbls>
        <c:gapWidth val="150"/>
        <c:overlap val="100"/>
        <c:axId val="1594474496"/>
        <c:axId val="1703745200"/>
      </c:barChart>
      <c:catAx>
        <c:axId val="1594474496"/>
        <c:scaling>
          <c:orientation val="minMax"/>
        </c:scaling>
        <c:delete val="0"/>
        <c:axPos val="b"/>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197" b="0" i="0" u="none" strike="noStrike" kern="1200" cap="none" spc="0" normalizeH="0" baseline="0">
                <a:solidFill>
                  <a:schemeClr val="dk1">
                    <a:lumMod val="65000"/>
                    <a:lumOff val="35000"/>
                  </a:schemeClr>
                </a:solidFill>
                <a:latin typeface="+mn-lt"/>
                <a:ea typeface="+mn-ea"/>
                <a:cs typeface="+mn-cs"/>
              </a:defRPr>
            </a:pPr>
            <a:endParaRPr lang="en-US"/>
          </a:p>
        </c:txPr>
        <c:crossAx val="1703745200"/>
        <c:crosses val="autoZero"/>
        <c:auto val="0"/>
        <c:lblAlgn val="ctr"/>
        <c:lblOffset val="100"/>
        <c:noMultiLvlLbl val="0"/>
      </c:catAx>
      <c:valAx>
        <c:axId val="1703745200"/>
        <c:scaling>
          <c:orientation val="minMax"/>
        </c:scaling>
        <c:delete val="1"/>
        <c:axPos val="l"/>
        <c:numFmt formatCode="0.00%" sourceLinked="1"/>
        <c:majorTickMark val="none"/>
        <c:minorTickMark val="none"/>
        <c:tickLblPos val="nextTo"/>
        <c:crossAx val="1594474496"/>
        <c:crosses val="autoZero"/>
        <c:crossBetween val="between"/>
      </c:valAx>
      <c:dTable>
        <c:showHorzBorder val="1"/>
        <c:showVertBorder val="1"/>
        <c:showOutline val="1"/>
        <c:showKeys val="1"/>
        <c:spPr>
          <a:noFill/>
          <a:ln w="9525" cap="flat" cmpd="sng" algn="ctr">
            <a:solidFill>
              <a:schemeClr val="dk1">
                <a:lumMod val="15000"/>
                <a:lumOff val="85000"/>
              </a:schemeClr>
            </a:solidFill>
            <a:round/>
          </a:ln>
          <a:effectLst/>
        </c:spPr>
        <c:txPr>
          <a:bodyPr rot="0" spcFirstLastPara="1" vertOverflow="ellipsis" vert="horz" wrap="square" anchor="ctr" anchorCtr="1"/>
          <a:lstStyle/>
          <a:p>
            <a:pPr rtl="0">
              <a:defRPr sz="1064" b="0" i="0" u="none" strike="noStrike" kern="1200" baseline="0">
                <a:solidFill>
                  <a:schemeClr val="tx1"/>
                </a:solidFill>
                <a:latin typeface="+mn-lt"/>
                <a:ea typeface="+mn-ea"/>
                <a:cs typeface="+mn-cs"/>
              </a:defRPr>
            </a:pPr>
            <a:endParaRPr lang="en-US"/>
          </a:p>
        </c:txPr>
      </c:dTable>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w="9525" cap="flat" cmpd="sng" algn="ctr">
      <a:noFill/>
      <a:round/>
    </a:ln>
    <a:effectLst/>
  </c:spPr>
  <c:txPr>
    <a:bodyPr/>
    <a:lstStyle/>
    <a:p>
      <a:pPr>
        <a:defRPr/>
      </a:pPr>
      <a:endParaRPr lang="en-US"/>
    </a:p>
  </c:txPr>
  <c:externalData r:id="rId3">
    <c:autoUpdate val="0"/>
  </c:externalData>
</c:chartSpace>
</file>

<file path=ppt/charts/chart4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7538547055850448"/>
          <c:y val="0"/>
          <c:w val="0.77750875702569855"/>
          <c:h val="0.65852586244640188"/>
        </c:manualLayout>
      </c:layout>
      <c:barChart>
        <c:barDir val="col"/>
        <c:grouping val="stacked"/>
        <c:varyColors val="0"/>
        <c:ser>
          <c:idx val="6"/>
          <c:order val="0"/>
          <c:tx>
            <c:strRef>
              <c:f>Sheet1!$C$1</c:f>
              <c:strCache>
                <c:ptCount val="1"/>
                <c:pt idx="0">
                  <c:v>Indirect</c:v>
                </c:pt>
              </c:strCache>
            </c:strRef>
          </c:tx>
          <c:spPr>
            <a:solidFill>
              <a:schemeClr val="accent1">
                <a:lumMod val="60000"/>
              </a:schemeClr>
            </a:solidFill>
            <a:ln>
              <a:noFill/>
            </a:ln>
            <a:effectLst/>
          </c:spPr>
          <c:invertIfNegative val="0"/>
          <c:cat>
            <c:numRef>
              <c:f>Sheet1!$A$2:$A$7</c:f>
              <c:numCache>
                <c:formatCode>General</c:formatCode>
                <c:ptCount val="6"/>
                <c:pt idx="0">
                  <c:v>2015</c:v>
                </c:pt>
                <c:pt idx="1">
                  <c:v>2016</c:v>
                </c:pt>
                <c:pt idx="2">
                  <c:v>2017</c:v>
                </c:pt>
                <c:pt idx="3">
                  <c:v>2018</c:v>
                </c:pt>
                <c:pt idx="4">
                  <c:v>2019</c:v>
                </c:pt>
                <c:pt idx="5">
                  <c:v>2020</c:v>
                </c:pt>
              </c:numCache>
            </c:numRef>
          </c:cat>
          <c:val>
            <c:numRef>
              <c:f>Sheet1!$C$2:$C$7</c:f>
              <c:numCache>
                <c:formatCode>0.00%</c:formatCode>
                <c:ptCount val="6"/>
                <c:pt idx="0">
                  <c:v>0.74170000000000025</c:v>
                </c:pt>
                <c:pt idx="1">
                  <c:v>0.74496000000000007</c:v>
                </c:pt>
                <c:pt idx="2">
                  <c:v>0.74120000000000008</c:v>
                </c:pt>
                <c:pt idx="3">
                  <c:v>0.74438000000000026</c:v>
                </c:pt>
                <c:pt idx="4">
                  <c:v>0.73940000000000006</c:v>
                </c:pt>
                <c:pt idx="5">
                  <c:v>0.74200000000000021</c:v>
                </c:pt>
              </c:numCache>
            </c:numRef>
          </c:val>
          <c:extLst>
            <c:ext xmlns:c16="http://schemas.microsoft.com/office/drawing/2014/chart" uri="{C3380CC4-5D6E-409C-BE32-E72D297353CC}">
              <c16:uniqueId val="{00000000-AD35-4B54-A9C7-C3794136F1E9}"/>
            </c:ext>
          </c:extLst>
        </c:ser>
        <c:ser>
          <c:idx val="5"/>
          <c:order val="1"/>
          <c:tx>
            <c:strRef>
              <c:f>Sheet1!$B$1</c:f>
              <c:strCache>
                <c:ptCount val="1"/>
                <c:pt idx="0">
                  <c:v>Direct Company Sale</c:v>
                </c:pt>
              </c:strCache>
            </c:strRef>
          </c:tx>
          <c:spPr>
            <a:solidFill>
              <a:schemeClr val="accent6"/>
            </a:solidFill>
            <a:ln>
              <a:noFill/>
            </a:ln>
            <a:effectLst/>
          </c:spPr>
          <c:invertIfNegative val="0"/>
          <c:cat>
            <c:numRef>
              <c:f>Sheet1!$A$2:$A$7</c:f>
              <c:numCache>
                <c:formatCode>General</c:formatCode>
                <c:ptCount val="6"/>
                <c:pt idx="0">
                  <c:v>2015</c:v>
                </c:pt>
                <c:pt idx="1">
                  <c:v>2016</c:v>
                </c:pt>
                <c:pt idx="2">
                  <c:v>2017</c:v>
                </c:pt>
                <c:pt idx="3">
                  <c:v>2018</c:v>
                </c:pt>
                <c:pt idx="4">
                  <c:v>2019</c:v>
                </c:pt>
                <c:pt idx="5">
                  <c:v>2020</c:v>
                </c:pt>
              </c:numCache>
            </c:numRef>
          </c:cat>
          <c:val>
            <c:numRef>
              <c:f>Sheet1!$B$2:$B$7</c:f>
              <c:numCache>
                <c:formatCode>0.00%</c:formatCode>
                <c:ptCount val="6"/>
                <c:pt idx="0">
                  <c:v>0.49830000000000002</c:v>
                </c:pt>
                <c:pt idx="1">
                  <c:v>0.49504000000000004</c:v>
                </c:pt>
                <c:pt idx="2">
                  <c:v>0.49880000000000002</c:v>
                </c:pt>
                <c:pt idx="3">
                  <c:v>0.49562</c:v>
                </c:pt>
                <c:pt idx="4">
                  <c:v>0.50060000000000004</c:v>
                </c:pt>
                <c:pt idx="5">
                  <c:v>0.49800000000000005</c:v>
                </c:pt>
              </c:numCache>
            </c:numRef>
          </c:val>
          <c:extLst>
            <c:ext xmlns:c16="http://schemas.microsoft.com/office/drawing/2014/chart" uri="{C3380CC4-5D6E-409C-BE32-E72D297353CC}">
              <c16:uniqueId val="{00000001-AD35-4B54-A9C7-C3794136F1E9}"/>
            </c:ext>
          </c:extLst>
        </c:ser>
        <c:dLbls>
          <c:showLegendKey val="0"/>
          <c:showVal val="0"/>
          <c:showCatName val="0"/>
          <c:showSerName val="0"/>
          <c:showPercent val="0"/>
          <c:showBubbleSize val="0"/>
        </c:dLbls>
        <c:gapWidth val="150"/>
        <c:overlap val="100"/>
        <c:axId val="1594474496"/>
        <c:axId val="1703745200"/>
      </c:barChart>
      <c:catAx>
        <c:axId val="1594474496"/>
        <c:scaling>
          <c:orientation val="minMax"/>
        </c:scaling>
        <c:delete val="0"/>
        <c:axPos val="b"/>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197" b="0" i="0" u="none" strike="noStrike" kern="1200" cap="none" spc="0" normalizeH="0" baseline="0">
                <a:solidFill>
                  <a:schemeClr val="dk1">
                    <a:lumMod val="65000"/>
                    <a:lumOff val="35000"/>
                  </a:schemeClr>
                </a:solidFill>
                <a:latin typeface="+mn-lt"/>
                <a:ea typeface="+mn-ea"/>
                <a:cs typeface="+mn-cs"/>
              </a:defRPr>
            </a:pPr>
            <a:endParaRPr lang="en-US"/>
          </a:p>
        </c:txPr>
        <c:crossAx val="1703745200"/>
        <c:crosses val="autoZero"/>
        <c:auto val="1"/>
        <c:lblAlgn val="ctr"/>
        <c:lblOffset val="100"/>
        <c:noMultiLvlLbl val="0"/>
      </c:catAx>
      <c:valAx>
        <c:axId val="1703745200"/>
        <c:scaling>
          <c:orientation val="minMax"/>
        </c:scaling>
        <c:delete val="1"/>
        <c:axPos val="l"/>
        <c:numFmt formatCode="0.00%" sourceLinked="1"/>
        <c:majorTickMark val="none"/>
        <c:minorTickMark val="none"/>
        <c:tickLblPos val="nextTo"/>
        <c:crossAx val="1594474496"/>
        <c:crosses val="autoZero"/>
        <c:crossBetween val="between"/>
      </c:valAx>
      <c:dTable>
        <c:showHorzBorder val="1"/>
        <c:showVertBorder val="1"/>
        <c:showOutline val="1"/>
        <c:showKeys val="1"/>
        <c:spPr>
          <a:noFill/>
          <a:ln w="9525" cap="flat" cmpd="sng" algn="ctr">
            <a:solidFill>
              <a:schemeClr val="dk1">
                <a:lumMod val="15000"/>
                <a:lumOff val="85000"/>
              </a:schemeClr>
            </a:solidFill>
            <a:round/>
          </a:ln>
          <a:effectLst/>
        </c:spPr>
        <c:txPr>
          <a:bodyPr rot="0" spcFirstLastPara="1" vertOverflow="ellipsis" vert="horz" wrap="square" anchor="ctr" anchorCtr="1"/>
          <a:lstStyle/>
          <a:p>
            <a:pPr rtl="0">
              <a:defRPr sz="1100" b="0" i="0" u="none" strike="noStrike" kern="1200" baseline="0">
                <a:solidFill>
                  <a:schemeClr val="tx1"/>
                </a:solidFill>
                <a:latin typeface="+mn-lt"/>
                <a:ea typeface="+mn-ea"/>
                <a:cs typeface="+mn-cs"/>
              </a:defRPr>
            </a:pPr>
            <a:endParaRPr lang="en-US"/>
          </a:p>
        </c:txPr>
      </c:dTable>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4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7591335016772411"/>
          <c:y val="0"/>
          <c:w val="0.77698085195005662"/>
          <c:h val="0.61104840207679889"/>
        </c:manualLayout>
      </c:layout>
      <c:barChart>
        <c:barDir val="col"/>
        <c:grouping val="stacked"/>
        <c:varyColors val="0"/>
        <c:ser>
          <c:idx val="3"/>
          <c:order val="0"/>
          <c:tx>
            <c:strRef>
              <c:f>Sheet1!$E$1</c:f>
              <c:strCache>
                <c:ptCount val="1"/>
                <c:pt idx="0">
                  <c:v>Others</c:v>
                </c:pt>
              </c:strCache>
            </c:strRef>
          </c:tx>
          <c:spPr>
            <a:solidFill>
              <a:schemeClr val="accent4"/>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Sheet1!$E$2:$E$17</c:f>
              <c:numCache>
                <c:formatCode>0.00%</c:formatCode>
                <c:ptCount val="16"/>
                <c:pt idx="0">
                  <c:v>0.14643012040727815</c:v>
                </c:pt>
                <c:pt idx="1">
                  <c:v>0.15051130947222463</c:v>
                </c:pt>
                <c:pt idx="2">
                  <c:v>0.15716931558771591</c:v>
                </c:pt>
                <c:pt idx="3">
                  <c:v>0.15004809863164301</c:v>
                </c:pt>
                <c:pt idx="4">
                  <c:v>0.14714251053223634</c:v>
                </c:pt>
                <c:pt idx="5">
                  <c:v>0.14611897857484726</c:v>
                </c:pt>
                <c:pt idx="6">
                  <c:v>0.14520264004800087</c:v>
                </c:pt>
                <c:pt idx="7">
                  <c:v>0.14414367516918269</c:v>
                </c:pt>
                <c:pt idx="8">
                  <c:v>0.14308813652080898</c:v>
                </c:pt>
                <c:pt idx="9">
                  <c:v>0.14212410501193318</c:v>
                </c:pt>
                <c:pt idx="10">
                  <c:v>0.14071505660290709</c:v>
                </c:pt>
                <c:pt idx="11">
                  <c:v>0.13958167506854163</c:v>
                </c:pt>
                <c:pt idx="12">
                  <c:v>0.13841681096218389</c:v>
                </c:pt>
                <c:pt idx="13">
                  <c:v>0.13728335682892445</c:v>
                </c:pt>
                <c:pt idx="14">
                  <c:v>0.13612913627020273</c:v>
                </c:pt>
                <c:pt idx="15">
                  <c:v>0.13498169573814139</c:v>
                </c:pt>
              </c:numCache>
            </c:numRef>
          </c:val>
          <c:extLst>
            <c:ext xmlns:c16="http://schemas.microsoft.com/office/drawing/2014/chart" uri="{C3380CC4-5D6E-409C-BE32-E72D297353CC}">
              <c16:uniqueId val="{00000000-4014-490E-8B6B-2316558DAE43}"/>
            </c:ext>
          </c:extLst>
        </c:ser>
        <c:ser>
          <c:idx val="2"/>
          <c:order val="1"/>
          <c:tx>
            <c:strRef>
              <c:f>Sheet1!$D$1</c:f>
              <c:strCache>
                <c:ptCount val="1"/>
                <c:pt idx="0">
                  <c:v>Adhesives</c:v>
                </c:pt>
              </c:strCache>
            </c:strRef>
          </c:tx>
          <c:spPr>
            <a:solidFill>
              <a:schemeClr val="accent3"/>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Sheet1!$D$2:$D$17</c:f>
              <c:numCache>
                <c:formatCode>0.00%</c:formatCode>
                <c:ptCount val="16"/>
                <c:pt idx="0">
                  <c:v>9.622255726057953E-2</c:v>
                </c:pt>
                <c:pt idx="1">
                  <c:v>9.5718866452898843E-2</c:v>
                </c:pt>
                <c:pt idx="2">
                  <c:v>9.09893612439161E-2</c:v>
                </c:pt>
                <c:pt idx="3">
                  <c:v>9.2506429510964508E-2</c:v>
                </c:pt>
                <c:pt idx="4">
                  <c:v>9.1867569534817048E-2</c:v>
                </c:pt>
                <c:pt idx="5">
                  <c:v>9.1584785607702904E-2</c:v>
                </c:pt>
                <c:pt idx="6">
                  <c:v>9.150166366661211E-2</c:v>
                </c:pt>
                <c:pt idx="7">
                  <c:v>9.1384695471108779E-2</c:v>
                </c:pt>
                <c:pt idx="8">
                  <c:v>9.1320679618895992E-2</c:v>
                </c:pt>
                <c:pt idx="9">
                  <c:v>9.1217183770883059E-2</c:v>
                </c:pt>
                <c:pt idx="10">
                  <c:v>9.0909090909090912E-2</c:v>
                </c:pt>
                <c:pt idx="11">
                  <c:v>9.0740249403024678E-2</c:v>
                </c:pt>
                <c:pt idx="12">
                  <c:v>9.0553453472712112E-2</c:v>
                </c:pt>
                <c:pt idx="13">
                  <c:v>9.0368189733808765E-2</c:v>
                </c:pt>
                <c:pt idx="14">
                  <c:v>9.0201926564830115E-2</c:v>
                </c:pt>
                <c:pt idx="15">
                  <c:v>8.9994322742311228E-2</c:v>
                </c:pt>
              </c:numCache>
            </c:numRef>
          </c:val>
          <c:extLst>
            <c:ext xmlns:c16="http://schemas.microsoft.com/office/drawing/2014/chart" uri="{C3380CC4-5D6E-409C-BE32-E72D297353CC}">
              <c16:uniqueId val="{00000001-4014-490E-8B6B-2316558DAE43}"/>
            </c:ext>
          </c:extLst>
        </c:ser>
        <c:ser>
          <c:idx val="1"/>
          <c:order val="2"/>
          <c:tx>
            <c:strRef>
              <c:f>Sheet1!$C$1</c:f>
              <c:strCache>
                <c:ptCount val="1"/>
                <c:pt idx="0">
                  <c:v>Electrical &amp; Electronics</c:v>
                </c:pt>
              </c:strCache>
            </c:strRef>
          </c:tx>
          <c:spPr>
            <a:solidFill>
              <a:schemeClr val="accent2"/>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Sheet1!$C$2:$C$17</c:f>
              <c:numCache>
                <c:formatCode>0.00%</c:formatCode>
                <c:ptCount val="16"/>
                <c:pt idx="0">
                  <c:v>0.25306181457692228</c:v>
                </c:pt>
                <c:pt idx="1">
                  <c:v>0.25593638963515036</c:v>
                </c:pt>
                <c:pt idx="2">
                  <c:v>0.25545936167463501</c:v>
                </c:pt>
                <c:pt idx="3">
                  <c:v>0.25837799634843039</c:v>
                </c:pt>
                <c:pt idx="4">
                  <c:v>0.25932461345038266</c:v>
                </c:pt>
                <c:pt idx="5">
                  <c:v>0.25991722739941997</c:v>
                </c:pt>
                <c:pt idx="6">
                  <c:v>0.26021382206949217</c:v>
                </c:pt>
                <c:pt idx="7">
                  <c:v>0.26072358146798541</c:v>
                </c:pt>
                <c:pt idx="8">
                  <c:v>0.26122540361700541</c:v>
                </c:pt>
                <c:pt idx="9">
                  <c:v>0.26162291169451074</c:v>
                </c:pt>
                <c:pt idx="10">
                  <c:v>0.26211853314657052</c:v>
                </c:pt>
                <c:pt idx="11">
                  <c:v>0.26260281241708677</c:v>
                </c:pt>
                <c:pt idx="12">
                  <c:v>0.26304538361230467</c:v>
                </c:pt>
                <c:pt idx="13">
                  <c:v>0.26353760676673027</c:v>
                </c:pt>
                <c:pt idx="14">
                  <c:v>0.26401596066260941</c:v>
                </c:pt>
                <c:pt idx="15">
                  <c:v>0.26448190129402321</c:v>
                </c:pt>
              </c:numCache>
            </c:numRef>
          </c:val>
          <c:extLst>
            <c:ext xmlns:c16="http://schemas.microsoft.com/office/drawing/2014/chart" uri="{C3380CC4-5D6E-409C-BE32-E72D297353CC}">
              <c16:uniqueId val="{00000002-4014-490E-8B6B-2316558DAE43}"/>
            </c:ext>
          </c:extLst>
        </c:ser>
        <c:ser>
          <c:idx val="0"/>
          <c:order val="3"/>
          <c:tx>
            <c:strRef>
              <c:f>Sheet1!$B$1</c:f>
              <c:strCache>
                <c:ptCount val="1"/>
                <c:pt idx="0">
                  <c:v>Paints &amp; Coatings</c:v>
                </c:pt>
              </c:strCache>
            </c:strRef>
          </c:tx>
          <c:spPr>
            <a:solidFill>
              <a:schemeClr val="accent1"/>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Sheet1!$B$2:$B$17</c:f>
              <c:numCache>
                <c:formatCode>0.00%</c:formatCode>
                <c:ptCount val="16"/>
                <c:pt idx="0">
                  <c:v>0.50426485470579741</c:v>
                </c:pt>
                <c:pt idx="1">
                  <c:v>0.49783343443972616</c:v>
                </c:pt>
                <c:pt idx="2">
                  <c:v>0.49636042555024334</c:v>
                </c:pt>
                <c:pt idx="3">
                  <c:v>0.49906747550896202</c:v>
                </c:pt>
                <c:pt idx="4">
                  <c:v>0.50166530648256391</c:v>
                </c:pt>
                <c:pt idx="5">
                  <c:v>0.50237900841802974</c:v>
                </c:pt>
                <c:pt idx="6">
                  <c:v>0.50308187421589479</c:v>
                </c:pt>
                <c:pt idx="7">
                  <c:v>0.50374804789172301</c:v>
                </c:pt>
                <c:pt idx="8">
                  <c:v>0.50439065648399206</c:v>
                </c:pt>
                <c:pt idx="9">
                  <c:v>0.50503579952267297</c:v>
                </c:pt>
                <c:pt idx="10">
                  <c:v>0.50623435670164652</c:v>
                </c:pt>
                <c:pt idx="11">
                  <c:v>0.50711948350579295</c:v>
                </c:pt>
                <c:pt idx="12">
                  <c:v>0.50794159772547509</c:v>
                </c:pt>
                <c:pt idx="13">
                  <c:v>0.50883157807446722</c:v>
                </c:pt>
                <c:pt idx="14">
                  <c:v>0.50965297650235786</c:v>
                </c:pt>
                <c:pt idx="15">
                  <c:v>0.51052250347487327</c:v>
                </c:pt>
              </c:numCache>
            </c:numRef>
          </c:val>
          <c:extLst>
            <c:ext xmlns:c16="http://schemas.microsoft.com/office/drawing/2014/chart" uri="{C3380CC4-5D6E-409C-BE32-E72D297353CC}">
              <c16:uniqueId val="{00000003-4014-490E-8B6B-2316558DAE43}"/>
            </c:ext>
          </c:extLst>
        </c:ser>
        <c:dLbls>
          <c:showLegendKey val="0"/>
          <c:showVal val="0"/>
          <c:showCatName val="0"/>
          <c:showSerName val="0"/>
          <c:showPercent val="0"/>
          <c:showBubbleSize val="0"/>
        </c:dLbls>
        <c:gapWidth val="150"/>
        <c:overlap val="100"/>
        <c:axId val="1594474496"/>
        <c:axId val="1703745200"/>
      </c:barChart>
      <c:catAx>
        <c:axId val="1594474496"/>
        <c:scaling>
          <c:orientation val="minMax"/>
        </c:scaling>
        <c:delete val="0"/>
        <c:axPos val="b"/>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197" b="0" i="0" u="none" strike="noStrike" kern="1200" cap="none" spc="0" normalizeH="0" baseline="0">
                <a:solidFill>
                  <a:schemeClr val="dk1">
                    <a:lumMod val="65000"/>
                    <a:lumOff val="35000"/>
                  </a:schemeClr>
                </a:solidFill>
                <a:latin typeface="+mn-lt"/>
                <a:ea typeface="+mn-ea"/>
                <a:cs typeface="+mn-cs"/>
              </a:defRPr>
            </a:pPr>
            <a:endParaRPr lang="en-US"/>
          </a:p>
        </c:txPr>
        <c:crossAx val="1703745200"/>
        <c:crosses val="autoZero"/>
        <c:auto val="0"/>
        <c:lblAlgn val="ctr"/>
        <c:lblOffset val="100"/>
        <c:noMultiLvlLbl val="0"/>
      </c:catAx>
      <c:valAx>
        <c:axId val="1703745200"/>
        <c:scaling>
          <c:orientation val="minMax"/>
        </c:scaling>
        <c:delete val="1"/>
        <c:axPos val="l"/>
        <c:numFmt formatCode="0.00%" sourceLinked="1"/>
        <c:majorTickMark val="none"/>
        <c:minorTickMark val="none"/>
        <c:tickLblPos val="nextTo"/>
        <c:crossAx val="1594474496"/>
        <c:crosses val="autoZero"/>
        <c:crossBetween val="between"/>
      </c:valAx>
      <c:dTable>
        <c:showHorzBorder val="1"/>
        <c:showVertBorder val="1"/>
        <c:showOutline val="1"/>
        <c:showKeys val="1"/>
        <c:spPr>
          <a:noFill/>
          <a:ln w="9525" cap="flat" cmpd="sng" algn="ctr">
            <a:solidFill>
              <a:schemeClr val="dk1">
                <a:lumMod val="15000"/>
                <a:lumOff val="85000"/>
              </a:schemeClr>
            </a:solidFill>
            <a:round/>
          </a:ln>
          <a:effectLst/>
        </c:spPr>
        <c:txPr>
          <a:bodyPr rot="0" spcFirstLastPara="1" vertOverflow="ellipsis" vert="horz" wrap="square" anchor="ctr" anchorCtr="1"/>
          <a:lstStyle/>
          <a:p>
            <a:pPr rtl="0">
              <a:defRPr sz="1064" b="0" i="0" u="none" strike="noStrike" kern="1200" baseline="0">
                <a:solidFill>
                  <a:schemeClr val="tx1"/>
                </a:solidFill>
                <a:latin typeface="+mn-lt"/>
                <a:ea typeface="+mn-ea"/>
                <a:cs typeface="+mn-cs"/>
              </a:defRPr>
            </a:pPr>
            <a:endParaRPr lang="en-US"/>
          </a:p>
        </c:txPr>
      </c:dTable>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en-US"/>
    </a:p>
  </c:txPr>
  <c:externalData r:id="rId3">
    <c:autoUpdate val="0"/>
  </c:externalData>
</c:chartSpace>
</file>

<file path=ppt/charts/chart4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635967528666284"/>
          <c:y val="0"/>
          <c:w val="0.83512369559279642"/>
          <c:h val="0.59188488035205089"/>
        </c:manualLayout>
      </c:layout>
      <c:barChart>
        <c:barDir val="col"/>
        <c:grouping val="stacked"/>
        <c:varyColors val="0"/>
        <c:ser>
          <c:idx val="7"/>
          <c:order val="0"/>
          <c:tx>
            <c:strRef>
              <c:f>Sheet1!$C$1</c:f>
              <c:strCache>
                <c:ptCount val="1"/>
                <c:pt idx="0">
                  <c:v>Rest of NA</c:v>
                </c:pt>
              </c:strCache>
            </c:strRef>
          </c:tx>
          <c:spPr>
            <a:solidFill>
              <a:schemeClr val="accent2">
                <a:lumMod val="50000"/>
              </a:schemeClr>
            </a:solidFill>
            <a:ln>
              <a:noFill/>
            </a:ln>
            <a:effectLst/>
          </c:spPr>
          <c:invertIfNegative val="0"/>
          <c:dPt>
            <c:idx val="0"/>
            <c:invertIfNegative val="0"/>
            <c:bubble3D val="0"/>
            <c:spPr>
              <a:solidFill>
                <a:schemeClr val="accent2">
                  <a:lumMod val="50000"/>
                </a:schemeClr>
              </a:solidFill>
              <a:ln>
                <a:solidFill>
                  <a:schemeClr val="accent6">
                    <a:lumMod val="40000"/>
                    <a:lumOff val="60000"/>
                  </a:schemeClr>
                </a:solidFill>
              </a:ln>
              <a:effectLst/>
            </c:spPr>
            <c:extLst>
              <c:ext xmlns:c16="http://schemas.microsoft.com/office/drawing/2014/chart" uri="{C3380CC4-5D6E-409C-BE32-E72D297353CC}">
                <c16:uniqueId val="{00000001-6809-4E1D-8F04-AE2F03D58A09}"/>
              </c:ext>
            </c:extLst>
          </c:dPt>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Sheet1!$C$2:$C$17</c:f>
              <c:numCache>
                <c:formatCode>0.00%</c:formatCode>
                <c:ptCount val="16"/>
                <c:pt idx="0">
                  <c:v>0.15133597965483636</c:v>
                </c:pt>
                <c:pt idx="1">
                  <c:v>0.16917698202232523</c:v>
                </c:pt>
                <c:pt idx="2">
                  <c:v>0.17196439173720157</c:v>
                </c:pt>
                <c:pt idx="3">
                  <c:v>0.16237651295971278</c:v>
                </c:pt>
                <c:pt idx="4">
                  <c:v>0.17832936214373185</c:v>
                </c:pt>
                <c:pt idx="5">
                  <c:v>0.15949093534043224</c:v>
                </c:pt>
                <c:pt idx="6">
                  <c:v>0.16119245521539782</c:v>
                </c:pt>
                <c:pt idx="7">
                  <c:v>0.16097604977887892</c:v>
                </c:pt>
                <c:pt idx="8">
                  <c:v>0.16168126518136217</c:v>
                </c:pt>
                <c:pt idx="9">
                  <c:v>0.16162359951745808</c:v>
                </c:pt>
                <c:pt idx="10">
                  <c:v>0.1615015863610012</c:v>
                </c:pt>
                <c:pt idx="11">
                  <c:v>0.16100924899966085</c:v>
                </c:pt>
                <c:pt idx="12">
                  <c:v>0.16080799928713141</c:v>
                </c:pt>
                <c:pt idx="13">
                  <c:v>0.16088495038195716</c:v>
                </c:pt>
                <c:pt idx="14">
                  <c:v>0.1610940241584673</c:v>
                </c:pt>
                <c:pt idx="15">
                  <c:v>0.16101713911978088</c:v>
                </c:pt>
              </c:numCache>
            </c:numRef>
          </c:val>
          <c:extLst>
            <c:ext xmlns:c16="http://schemas.microsoft.com/office/drawing/2014/chart" uri="{C3380CC4-5D6E-409C-BE32-E72D297353CC}">
              <c16:uniqueId val="{00000001-F000-4B89-8095-2ECFC76D9039}"/>
            </c:ext>
          </c:extLst>
        </c:ser>
        <c:ser>
          <c:idx val="8"/>
          <c:order val="1"/>
          <c:tx>
            <c:strRef>
              <c:f>Sheet1!$B$1</c:f>
              <c:strCache>
                <c:ptCount val="1"/>
                <c:pt idx="0">
                  <c:v>USA</c:v>
                </c:pt>
              </c:strCache>
            </c:strRef>
          </c:tx>
          <c:spPr>
            <a:solidFill>
              <a:srgbClr val="00B0F0"/>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Sheet1!$B$2:$B$17</c:f>
              <c:numCache>
                <c:formatCode>0.00%</c:formatCode>
                <c:ptCount val="16"/>
                <c:pt idx="0">
                  <c:v>0.84866402034516364</c:v>
                </c:pt>
                <c:pt idx="1">
                  <c:v>0.83082301797767477</c:v>
                </c:pt>
                <c:pt idx="2">
                  <c:v>0.82803560826279843</c:v>
                </c:pt>
                <c:pt idx="3">
                  <c:v>0.83762348704028722</c:v>
                </c:pt>
                <c:pt idx="4">
                  <c:v>0.82167063785626815</c:v>
                </c:pt>
                <c:pt idx="5">
                  <c:v>0.84050906465956776</c:v>
                </c:pt>
                <c:pt idx="6">
                  <c:v>0.83880754478460218</c:v>
                </c:pt>
                <c:pt idx="7">
                  <c:v>0.83902395022112108</c:v>
                </c:pt>
                <c:pt idx="8">
                  <c:v>0.83831873481863783</c:v>
                </c:pt>
                <c:pt idx="9">
                  <c:v>0.83837640048254192</c:v>
                </c:pt>
                <c:pt idx="10">
                  <c:v>0.8384984136389988</c:v>
                </c:pt>
                <c:pt idx="11">
                  <c:v>0.83899075100033915</c:v>
                </c:pt>
                <c:pt idx="12">
                  <c:v>0.83919200071286859</c:v>
                </c:pt>
                <c:pt idx="13">
                  <c:v>0.83911504961804284</c:v>
                </c:pt>
                <c:pt idx="14">
                  <c:v>0.8389059758415327</c:v>
                </c:pt>
                <c:pt idx="15">
                  <c:v>0.83898286088021912</c:v>
                </c:pt>
              </c:numCache>
            </c:numRef>
          </c:val>
          <c:extLst>
            <c:ext xmlns:c16="http://schemas.microsoft.com/office/drawing/2014/chart" uri="{C3380CC4-5D6E-409C-BE32-E72D297353CC}">
              <c16:uniqueId val="{00000002-F000-4B89-8095-2ECFC76D9039}"/>
            </c:ext>
          </c:extLst>
        </c:ser>
        <c:dLbls>
          <c:showLegendKey val="0"/>
          <c:showVal val="0"/>
          <c:showCatName val="0"/>
          <c:showSerName val="0"/>
          <c:showPercent val="0"/>
          <c:showBubbleSize val="0"/>
        </c:dLbls>
        <c:gapWidth val="150"/>
        <c:overlap val="100"/>
        <c:axId val="1594474496"/>
        <c:axId val="1703745200"/>
      </c:barChart>
      <c:catAx>
        <c:axId val="159447449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95000"/>
                    <a:lumOff val="5000"/>
                  </a:schemeClr>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1703745200"/>
        <c:crosses val="autoZero"/>
        <c:auto val="1"/>
        <c:lblAlgn val="ctr"/>
        <c:lblOffset val="100"/>
        <c:noMultiLvlLbl val="0"/>
      </c:catAx>
      <c:valAx>
        <c:axId val="1703745200"/>
        <c:scaling>
          <c:orientation val="minMax"/>
        </c:scaling>
        <c:delete val="1"/>
        <c:axPos val="l"/>
        <c:numFmt formatCode="0.00%" sourceLinked="1"/>
        <c:majorTickMark val="none"/>
        <c:minorTickMark val="none"/>
        <c:tickLblPos val="nextTo"/>
        <c:crossAx val="1594474496"/>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1000" b="0" i="0" u="none" strike="noStrike" kern="1200" baseline="0">
                <a:solidFill>
                  <a:schemeClr val="tx1">
                    <a:lumMod val="95000"/>
                    <a:lumOff val="5000"/>
                  </a:schemeClr>
                </a:solidFill>
                <a:latin typeface="Verdana" panose="020B0604030504040204" pitchFamily="34" charset="0"/>
                <a:ea typeface="Verdana" panose="020B0604030504040204" pitchFamily="34" charset="0"/>
                <a:cs typeface="Verdana" panose="020B0604030504040204" pitchFamily="34" charset="0"/>
              </a:defRPr>
            </a:pPr>
            <a:endParaRPr lang="en-US"/>
          </a:p>
        </c:txPr>
      </c:dTable>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1">
              <a:lumMod val="95000"/>
              <a:lumOff val="5000"/>
            </a:schemeClr>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4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12770097465992225"/>
          <c:w val="1"/>
          <c:h val="0.57923736709489781"/>
        </c:manualLayout>
      </c:layout>
      <c:barChart>
        <c:barDir val="col"/>
        <c:grouping val="clustered"/>
        <c:varyColors val="0"/>
        <c:ser>
          <c:idx val="0"/>
          <c:order val="0"/>
          <c:tx>
            <c:strRef>
              <c:f>Sheet1!$B$1</c:f>
              <c:strCache>
                <c:ptCount val="1"/>
                <c:pt idx="0">
                  <c:v>By Volume (Thousand Tonnes)</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dLbls>
            <c:spPr>
              <a:solidFill>
                <a:schemeClr val="accent2">
                  <a:lumMod val="20000"/>
                  <a:lumOff val="80000"/>
                </a:schemeClr>
              </a:solidFill>
              <a:ln>
                <a:noFill/>
              </a:ln>
              <a:effectLst/>
            </c:spPr>
            <c:txPr>
              <a:bodyPr rot="0" spcFirstLastPara="1" vertOverflow="ellipsis" vert="horz" wrap="square" lIns="38100" tIns="19050" rIns="38100" bIns="19050" anchor="ctr" anchorCtr="0">
                <a:spAutoFit/>
              </a:bodyPr>
              <a:lstStyle/>
              <a:p>
                <a:pPr algn="ctr">
                  <a:defRPr lang="en-US" sz="800" b="1" i="0" u="none" strike="noStrike" kern="1200" baseline="0">
                    <a:solidFill>
                      <a:schemeClr val="tx1">
                        <a:lumMod val="75000"/>
                        <a:lumOff val="25000"/>
                      </a:schemeClr>
                    </a:solidFill>
                    <a:latin typeface="Verdana" panose="020B0604030504040204" pitchFamily="34" charset="0"/>
                    <a:ea typeface="Verdana" panose="020B0604030504040204" pitchFamily="34" charset="0"/>
                    <a:cs typeface="Verdana" panose="020B0604030504040204"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Sheet1!$B$2:$B$17</c:f>
              <c:numCache>
                <c:formatCode>0.00</c:formatCode>
                <c:ptCount val="16"/>
                <c:pt idx="0">
                  <c:v>192.94099999999997</c:v>
                </c:pt>
                <c:pt idx="1">
                  <c:v>195.77199999999999</c:v>
                </c:pt>
                <c:pt idx="2">
                  <c:v>217.18700000000001</c:v>
                </c:pt>
                <c:pt idx="3">
                  <c:v>205.98200000000003</c:v>
                </c:pt>
                <c:pt idx="4">
                  <c:v>228.7928</c:v>
                </c:pt>
                <c:pt idx="5">
                  <c:v>174.47500000000002</c:v>
                </c:pt>
                <c:pt idx="6">
                  <c:v>177.96450000000002</c:v>
                </c:pt>
                <c:pt idx="7">
                  <c:v>185.08308000000002</c:v>
                </c:pt>
                <c:pt idx="8">
                  <c:v>191.56098780000002</c:v>
                </c:pt>
                <c:pt idx="9">
                  <c:v>198.64874434860002</c:v>
                </c:pt>
                <c:pt idx="10">
                  <c:v>206.39604537819542</c:v>
                </c:pt>
                <c:pt idx="11">
                  <c:v>214.65188719332323</c:v>
                </c:pt>
                <c:pt idx="12">
                  <c:v>223.47407975696882</c:v>
                </c:pt>
                <c:pt idx="13">
                  <c:v>231.92139997178225</c:v>
                </c:pt>
                <c:pt idx="14">
                  <c:v>240.27057037076642</c:v>
                </c:pt>
                <c:pt idx="15">
                  <c:v>249.04044618929939</c:v>
                </c:pt>
              </c:numCache>
            </c:numRef>
          </c:val>
          <c:extLst>
            <c:ext xmlns:c16="http://schemas.microsoft.com/office/drawing/2014/chart" uri="{C3380CC4-5D6E-409C-BE32-E72D297353CC}">
              <c16:uniqueId val="{0000000C-E538-492E-8E4C-92F4425464DD}"/>
            </c:ext>
          </c:extLst>
        </c:ser>
        <c:dLbls>
          <c:showLegendKey val="0"/>
          <c:showVal val="1"/>
          <c:showCatName val="0"/>
          <c:showSerName val="0"/>
          <c:showPercent val="0"/>
          <c:showBubbleSize val="0"/>
        </c:dLbls>
        <c:gapWidth val="181"/>
        <c:axId val="513292144"/>
        <c:axId val="646582368"/>
      </c:barChart>
      <c:catAx>
        <c:axId val="513292144"/>
        <c:scaling>
          <c:orientation val="minMax"/>
        </c:scaling>
        <c:delete val="0"/>
        <c:axPos val="b"/>
        <c:numFmt formatCode="General" sourceLinked="1"/>
        <c:majorTickMark val="out"/>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lgn="ctr">
              <a:defRPr lang="en-US" sz="800" b="1" i="0" u="none" strike="noStrike" kern="1200" baseline="0">
                <a:solidFill>
                  <a:schemeClr val="tx1">
                    <a:lumMod val="75000"/>
                    <a:lumOff val="25000"/>
                  </a:schemeClr>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646582368"/>
        <c:crosses val="autoZero"/>
        <c:auto val="1"/>
        <c:lblAlgn val="ctr"/>
        <c:lblOffset val="100"/>
        <c:noMultiLvlLbl val="0"/>
      </c:catAx>
      <c:valAx>
        <c:axId val="646582368"/>
        <c:scaling>
          <c:orientation val="minMax"/>
          <c:max val="300"/>
          <c:min val="0"/>
        </c:scaling>
        <c:delete val="1"/>
        <c:axPos val="l"/>
        <c:numFmt formatCode="0.00" sourceLinked="1"/>
        <c:majorTickMark val="out"/>
        <c:minorTickMark val="none"/>
        <c:tickLblPos val="nextTo"/>
        <c:crossAx val="513292144"/>
        <c:crosses val="autoZero"/>
        <c:crossBetween val="between"/>
      </c:valAx>
      <c:spPr>
        <a:noFill/>
        <a:ln>
          <a:noFill/>
        </a:ln>
        <a:effectLst/>
      </c:spPr>
    </c:plotArea>
    <c:legend>
      <c:legendPos val="r"/>
      <c:layout>
        <c:manualLayout>
          <c:xMode val="edge"/>
          <c:yMode val="edge"/>
          <c:x val="0.37455125747341933"/>
          <c:y val="0.83706087773578441"/>
          <c:w val="0.23549955382129997"/>
          <c:h val="0.14580712322366626"/>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Verdana" panose="020B0604030504040204" pitchFamily="34" charset="0"/>
              <a:ea typeface="Verdana" panose="020B0604030504040204" pitchFamily="34" charset="0"/>
              <a:cs typeface="Verdana" panose="020B06040305040402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25810450438515303"/>
          <c:w val="1"/>
          <c:h val="0.54717472309361381"/>
        </c:manualLayout>
      </c:layout>
      <c:barChart>
        <c:barDir val="col"/>
        <c:grouping val="clustered"/>
        <c:varyColors val="0"/>
        <c:ser>
          <c:idx val="0"/>
          <c:order val="0"/>
          <c:tx>
            <c:strRef>
              <c:f>Sheet1!$B$1</c:f>
              <c:strCache>
                <c:ptCount val="1"/>
                <c:pt idx="0">
                  <c:v>Capacity</c:v>
                </c:pt>
              </c:strCache>
            </c:strRef>
          </c:tx>
          <c:spPr>
            <a:solidFill>
              <a:schemeClr val="accent2"/>
            </a:solidFill>
            <a:ln>
              <a:noFill/>
            </a:ln>
            <a:effectLst/>
          </c:spPr>
          <c:invertIfNegative val="0"/>
          <c:dLbls>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Sheet1!$A$2:$A$7</c:f>
              <c:numCache>
                <c:formatCode>General</c:formatCode>
                <c:ptCount val="6"/>
                <c:pt idx="0">
                  <c:v>2015</c:v>
                </c:pt>
                <c:pt idx="1">
                  <c:v>2016</c:v>
                </c:pt>
                <c:pt idx="2">
                  <c:v>2017</c:v>
                </c:pt>
                <c:pt idx="3">
                  <c:v>2018</c:v>
                </c:pt>
                <c:pt idx="4">
                  <c:v>2019</c:v>
                </c:pt>
                <c:pt idx="5">
                  <c:v>2020</c:v>
                </c:pt>
              </c:numCache>
            </c:numRef>
          </c:cat>
          <c:val>
            <c:numRef>
              <c:f>Sheet1!$B$2:$B$7</c:f>
              <c:numCache>
                <c:formatCode>0.00</c:formatCode>
                <c:ptCount val="6"/>
                <c:pt idx="0">
                  <c:v>6.00692</c:v>
                </c:pt>
                <c:pt idx="1">
                  <c:v>6.1793700000000005</c:v>
                </c:pt>
                <c:pt idx="2">
                  <c:v>6.3860919999999997</c:v>
                </c:pt>
                <c:pt idx="3">
                  <c:v>6.6019310000000004</c:v>
                </c:pt>
                <c:pt idx="4">
                  <c:v>6.6</c:v>
                </c:pt>
                <c:pt idx="5">
                  <c:v>6.6</c:v>
                </c:pt>
              </c:numCache>
            </c:numRef>
          </c:val>
          <c:extLst>
            <c:ext xmlns:c16="http://schemas.microsoft.com/office/drawing/2014/chart" uri="{C3380CC4-5D6E-409C-BE32-E72D297353CC}">
              <c16:uniqueId val="{00000000-FDEA-437C-B6EA-B8A12CE3B2EB}"/>
            </c:ext>
          </c:extLst>
        </c:ser>
        <c:ser>
          <c:idx val="1"/>
          <c:order val="1"/>
          <c:tx>
            <c:strRef>
              <c:f>Sheet1!$C$1</c:f>
              <c:strCache>
                <c:ptCount val="1"/>
                <c:pt idx="0">
                  <c:v>Production</c:v>
                </c:pt>
              </c:strCache>
            </c:strRef>
          </c:tx>
          <c:spPr>
            <a:solidFill>
              <a:schemeClr val="accent4"/>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Sheet1!$A$2:$A$7</c:f>
              <c:numCache>
                <c:formatCode>General</c:formatCode>
                <c:ptCount val="6"/>
                <c:pt idx="0">
                  <c:v>2015</c:v>
                </c:pt>
                <c:pt idx="1">
                  <c:v>2016</c:v>
                </c:pt>
                <c:pt idx="2">
                  <c:v>2017</c:v>
                </c:pt>
                <c:pt idx="3">
                  <c:v>2018</c:v>
                </c:pt>
                <c:pt idx="4">
                  <c:v>2019</c:v>
                </c:pt>
                <c:pt idx="5">
                  <c:v>2020</c:v>
                </c:pt>
              </c:numCache>
            </c:numRef>
          </c:cat>
          <c:val>
            <c:numRef>
              <c:f>Sheet1!$C$2:$C$7</c:f>
              <c:numCache>
                <c:formatCode>0.00</c:formatCode>
                <c:ptCount val="6"/>
                <c:pt idx="0">
                  <c:v>5.71</c:v>
                </c:pt>
                <c:pt idx="1">
                  <c:v>5.86</c:v>
                </c:pt>
                <c:pt idx="2">
                  <c:v>5.95</c:v>
                </c:pt>
                <c:pt idx="3">
                  <c:v>5.85</c:v>
                </c:pt>
                <c:pt idx="4">
                  <c:v>5.8</c:v>
                </c:pt>
                <c:pt idx="5">
                  <c:v>5.63</c:v>
                </c:pt>
              </c:numCache>
            </c:numRef>
          </c:val>
          <c:extLst>
            <c:ext xmlns:c16="http://schemas.microsoft.com/office/drawing/2014/chart" uri="{C3380CC4-5D6E-409C-BE32-E72D297353CC}">
              <c16:uniqueId val="{00000001-FDEA-437C-B6EA-B8A12CE3B2EB}"/>
            </c:ext>
          </c:extLst>
        </c:ser>
        <c:dLbls>
          <c:dLblPos val="outEnd"/>
          <c:showLegendKey val="0"/>
          <c:showVal val="1"/>
          <c:showCatName val="0"/>
          <c:showSerName val="0"/>
          <c:showPercent val="0"/>
          <c:showBubbleSize val="0"/>
        </c:dLbls>
        <c:gapWidth val="219"/>
        <c:overlap val="-27"/>
        <c:axId val="491033592"/>
        <c:axId val="491040480"/>
      </c:barChart>
      <c:catAx>
        <c:axId val="4910335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1"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491040480"/>
        <c:crosses val="autoZero"/>
        <c:auto val="1"/>
        <c:lblAlgn val="ctr"/>
        <c:lblOffset val="100"/>
        <c:noMultiLvlLbl val="0"/>
      </c:catAx>
      <c:valAx>
        <c:axId val="491040480"/>
        <c:scaling>
          <c:orientation val="minMax"/>
        </c:scaling>
        <c:delete val="1"/>
        <c:axPos val="l"/>
        <c:numFmt formatCode="0.00" sourceLinked="1"/>
        <c:majorTickMark val="none"/>
        <c:minorTickMark val="none"/>
        <c:tickLblPos val="nextTo"/>
        <c:crossAx val="491033592"/>
        <c:crosses val="autoZero"/>
        <c:crossBetween val="between"/>
      </c:valAx>
      <c:spPr>
        <a:noFill/>
        <a:ln>
          <a:noFill/>
        </a:ln>
        <a:effectLst/>
      </c:spPr>
    </c:plotArea>
    <c:legend>
      <c:legendPos val="r"/>
      <c:layout>
        <c:manualLayout>
          <c:xMode val="edge"/>
          <c:yMode val="edge"/>
          <c:x val="7.0629077401937732E-2"/>
          <c:y val="0.87290571128623884"/>
          <c:w val="0.84084481262353949"/>
          <c:h val="0.12709428871376113"/>
        </c:manualLayout>
      </c:layout>
      <c:overlay val="0"/>
      <c:spPr>
        <a:noFill/>
        <a:ln>
          <a:noFill/>
        </a:ln>
        <a:effectLst/>
      </c:spPr>
      <c:txPr>
        <a:bodyPr rot="0" spcFirstLastPara="1" vertOverflow="ellipsis" vert="horz" wrap="square" anchor="ctr" anchorCtr="1"/>
        <a:lstStyle/>
        <a:p>
          <a:pPr>
            <a:defRPr sz="1000" b="1"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5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14757309410242903"/>
          <c:w val="1"/>
          <c:h val="0.61522782663067921"/>
        </c:manualLayout>
      </c:layout>
      <c:barChart>
        <c:barDir val="col"/>
        <c:grouping val="clustered"/>
        <c:varyColors val="0"/>
        <c:ser>
          <c:idx val="0"/>
          <c:order val="0"/>
          <c:tx>
            <c:strRef>
              <c:f>Sheet1!$B$1</c:f>
              <c:strCache>
                <c:ptCount val="1"/>
                <c:pt idx="0">
                  <c:v>Capacity (Thousand Tonnes)</c:v>
                </c:pt>
              </c:strCache>
            </c:strRef>
          </c:tx>
          <c:spPr>
            <a:solidFill>
              <a:schemeClr val="accent1"/>
            </a:solidFill>
            <a:ln>
              <a:noFill/>
            </a:ln>
            <a:effectLst/>
          </c:spPr>
          <c:invertIfNegative val="0"/>
          <c:dPt>
            <c:idx val="4"/>
            <c:invertIfNegative val="0"/>
            <c:bubble3D val="0"/>
            <c:extLst>
              <c:ext xmlns:c16="http://schemas.microsoft.com/office/drawing/2014/chart" uri="{C3380CC4-5D6E-409C-BE32-E72D297353CC}">
                <c16:uniqueId val="{00000000-3E18-4F10-89A6-16A181285758}"/>
              </c:ext>
            </c:extLst>
          </c:dPt>
          <c:dPt>
            <c:idx val="5"/>
            <c:invertIfNegative val="0"/>
            <c:bubble3D val="0"/>
            <c:extLst>
              <c:ext xmlns:c16="http://schemas.microsoft.com/office/drawing/2014/chart" uri="{C3380CC4-5D6E-409C-BE32-E72D297353CC}">
                <c16:uniqueId val="{00000001-3E18-4F10-89A6-16A181285758}"/>
              </c:ext>
            </c:extLst>
          </c:dPt>
          <c:dPt>
            <c:idx val="6"/>
            <c:invertIfNegative val="0"/>
            <c:bubble3D val="0"/>
            <c:extLst>
              <c:ext xmlns:c16="http://schemas.microsoft.com/office/drawing/2014/chart" uri="{C3380CC4-5D6E-409C-BE32-E72D297353CC}">
                <c16:uniqueId val="{00000002-3E18-4F10-89A6-16A181285758}"/>
              </c:ext>
            </c:extLst>
          </c:dPt>
          <c:dPt>
            <c:idx val="7"/>
            <c:invertIfNegative val="0"/>
            <c:bubble3D val="0"/>
            <c:extLst>
              <c:ext xmlns:c16="http://schemas.microsoft.com/office/drawing/2014/chart" uri="{C3380CC4-5D6E-409C-BE32-E72D297353CC}">
                <c16:uniqueId val="{00000003-3E18-4F10-89A6-16A181285758}"/>
              </c:ext>
            </c:extLst>
          </c:dPt>
          <c:dPt>
            <c:idx val="8"/>
            <c:invertIfNegative val="0"/>
            <c:bubble3D val="0"/>
            <c:extLst>
              <c:ext xmlns:c16="http://schemas.microsoft.com/office/drawing/2014/chart" uri="{C3380CC4-5D6E-409C-BE32-E72D297353CC}">
                <c16:uniqueId val="{00000004-3E18-4F10-89A6-16A181285758}"/>
              </c:ext>
            </c:extLst>
          </c:dPt>
          <c:dPt>
            <c:idx val="9"/>
            <c:invertIfNegative val="0"/>
            <c:bubble3D val="0"/>
            <c:extLst>
              <c:ext xmlns:c16="http://schemas.microsoft.com/office/drawing/2014/chart" uri="{C3380CC4-5D6E-409C-BE32-E72D297353CC}">
                <c16:uniqueId val="{00000005-3E18-4F10-89A6-16A181285758}"/>
              </c:ext>
            </c:extLst>
          </c:dPt>
          <c:dLbls>
            <c:spPr>
              <a:noFill/>
              <a:ln>
                <a:noFill/>
              </a:ln>
              <a:effectLst/>
            </c:spPr>
            <c:txPr>
              <a:bodyPr rot="-5400000" spcFirstLastPara="1" vertOverflow="clip" horzOverflow="clip" vert="horz" wrap="square" lIns="38100" tIns="19050" rIns="38100" bIns="19050" anchor="ctr" anchorCtr="0">
                <a:spAutoFit/>
              </a:bodyPr>
              <a:lstStyle/>
              <a:p>
                <a:pPr algn="ctr">
                  <a:defRPr lang="en-US" sz="800" b="1" i="0" u="none" strike="noStrike" kern="1200" baseline="0">
                    <a:solidFill>
                      <a:schemeClr val="tx1">
                        <a:lumMod val="75000"/>
                        <a:lumOff val="25000"/>
                      </a:schemeClr>
                    </a:solidFill>
                    <a:latin typeface="Verdana" panose="020B0604030504040204" pitchFamily="34" charset="0"/>
                    <a:ea typeface="Verdana" panose="020B0604030504040204" pitchFamily="34" charset="0"/>
                    <a:cs typeface="Verdana" panose="020B060403050404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Sheet1!$B$2:$B$17</c:f>
              <c:numCache>
                <c:formatCode>0.00</c:formatCode>
                <c:ptCount val="16"/>
                <c:pt idx="0">
                  <c:v>120</c:v>
                </c:pt>
                <c:pt idx="1">
                  <c:v>120</c:v>
                </c:pt>
                <c:pt idx="2">
                  <c:v>120</c:v>
                </c:pt>
                <c:pt idx="3">
                  <c:v>120</c:v>
                </c:pt>
                <c:pt idx="4">
                  <c:v>120</c:v>
                </c:pt>
                <c:pt idx="5">
                  <c:v>120</c:v>
                </c:pt>
                <c:pt idx="6">
                  <c:v>120</c:v>
                </c:pt>
                <c:pt idx="7">
                  <c:v>120</c:v>
                </c:pt>
                <c:pt idx="8">
                  <c:v>120</c:v>
                </c:pt>
                <c:pt idx="9">
                  <c:v>120</c:v>
                </c:pt>
                <c:pt idx="10">
                  <c:v>120</c:v>
                </c:pt>
                <c:pt idx="11">
                  <c:v>120</c:v>
                </c:pt>
                <c:pt idx="12">
                  <c:v>120</c:v>
                </c:pt>
                <c:pt idx="13">
                  <c:v>120</c:v>
                </c:pt>
                <c:pt idx="14">
                  <c:v>120</c:v>
                </c:pt>
                <c:pt idx="15">
                  <c:v>120</c:v>
                </c:pt>
              </c:numCache>
            </c:numRef>
          </c:val>
          <c:extLst>
            <c:ext xmlns:c16="http://schemas.microsoft.com/office/drawing/2014/chart" uri="{C3380CC4-5D6E-409C-BE32-E72D297353CC}">
              <c16:uniqueId val="{00000006-3E18-4F10-89A6-16A181285758}"/>
            </c:ext>
          </c:extLst>
        </c:ser>
        <c:ser>
          <c:idx val="1"/>
          <c:order val="1"/>
          <c:tx>
            <c:strRef>
              <c:f>Sheet1!$C$1</c:f>
              <c:strCache>
                <c:ptCount val="1"/>
                <c:pt idx="0">
                  <c:v>Production (Thousand Tonnes)</c:v>
                </c:pt>
              </c:strCache>
            </c:strRef>
          </c:tx>
          <c:spPr>
            <a:solidFill>
              <a:schemeClr val="accent2"/>
            </a:solidFill>
            <a:ln>
              <a:noFill/>
            </a:ln>
            <a:effectLst/>
          </c:spPr>
          <c:invertIfNegative val="0"/>
          <c:dLbls>
            <c:spPr>
              <a:noFill/>
              <a:ln>
                <a:noFill/>
              </a:ln>
              <a:effectLst/>
            </c:spPr>
            <c:txPr>
              <a:bodyPr rot="-5400000" spcFirstLastPara="1" vertOverflow="clip" horzOverflow="clip" vert="horz" wrap="square" lIns="38100" tIns="19050" rIns="38100" bIns="19050" anchor="ctr" anchorCtr="0">
                <a:spAutoFit/>
              </a:bodyPr>
              <a:lstStyle/>
              <a:p>
                <a:pPr algn="ctr">
                  <a:defRPr lang="en-US" sz="800" b="1" i="0" u="none" strike="noStrike" kern="1200" baseline="0">
                    <a:solidFill>
                      <a:schemeClr val="tx1">
                        <a:lumMod val="75000"/>
                        <a:lumOff val="25000"/>
                      </a:schemeClr>
                    </a:solidFill>
                    <a:latin typeface="Verdana" panose="020B0604030504040204" pitchFamily="34" charset="0"/>
                    <a:ea typeface="Verdana" panose="020B0604030504040204" pitchFamily="34" charset="0"/>
                    <a:cs typeface="Verdana" panose="020B060403050404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Sheet1!$C$2:$C$17</c:f>
              <c:numCache>
                <c:formatCode>0.00</c:formatCode>
                <c:ptCount val="16"/>
                <c:pt idx="0">
                  <c:v>84</c:v>
                </c:pt>
                <c:pt idx="1">
                  <c:v>85</c:v>
                </c:pt>
                <c:pt idx="2">
                  <c:v>96</c:v>
                </c:pt>
                <c:pt idx="3">
                  <c:v>97</c:v>
                </c:pt>
                <c:pt idx="4">
                  <c:v>96.36</c:v>
                </c:pt>
                <c:pt idx="5">
                  <c:v>73.200000000000017</c:v>
                </c:pt>
                <c:pt idx="6">
                  <c:v>85.200000000000017</c:v>
                </c:pt>
                <c:pt idx="7">
                  <c:v>98.4</c:v>
                </c:pt>
                <c:pt idx="8">
                  <c:v>98.4</c:v>
                </c:pt>
                <c:pt idx="9">
                  <c:v>98.4</c:v>
                </c:pt>
                <c:pt idx="10">
                  <c:v>102.00000000000001</c:v>
                </c:pt>
                <c:pt idx="11">
                  <c:v>106.79999999999998</c:v>
                </c:pt>
                <c:pt idx="12">
                  <c:v>109.19999999999999</c:v>
                </c:pt>
                <c:pt idx="13">
                  <c:v>111.6</c:v>
                </c:pt>
                <c:pt idx="14">
                  <c:v>115.19999999999999</c:v>
                </c:pt>
                <c:pt idx="15">
                  <c:v>118.8</c:v>
                </c:pt>
              </c:numCache>
            </c:numRef>
          </c:val>
          <c:extLst>
            <c:ext xmlns:c16="http://schemas.microsoft.com/office/drawing/2014/chart" uri="{C3380CC4-5D6E-409C-BE32-E72D297353CC}">
              <c16:uniqueId val="{00000007-3E18-4F10-89A6-16A181285758}"/>
            </c:ext>
          </c:extLst>
        </c:ser>
        <c:dLbls>
          <c:dLblPos val="outEnd"/>
          <c:showLegendKey val="0"/>
          <c:showVal val="1"/>
          <c:showCatName val="0"/>
          <c:showSerName val="0"/>
          <c:showPercent val="0"/>
          <c:showBubbleSize val="0"/>
        </c:dLbls>
        <c:gapWidth val="50"/>
        <c:overlap val="-8"/>
        <c:axId val="513292144"/>
        <c:axId val="646582368"/>
      </c:barChart>
      <c:catAx>
        <c:axId val="51329214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lgn="ctr">
              <a:defRPr lang="en-US" sz="900" b="1" i="0" u="none" strike="noStrike" kern="1200" cap="all" spc="120" normalizeH="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646582368"/>
        <c:crosses val="autoZero"/>
        <c:auto val="1"/>
        <c:lblAlgn val="ctr"/>
        <c:lblOffset val="100"/>
        <c:noMultiLvlLbl val="0"/>
      </c:catAx>
      <c:valAx>
        <c:axId val="646582368"/>
        <c:scaling>
          <c:orientation val="minMax"/>
        </c:scaling>
        <c:delete val="1"/>
        <c:axPos val="l"/>
        <c:numFmt formatCode="0.00" sourceLinked="1"/>
        <c:majorTickMark val="none"/>
        <c:minorTickMark val="none"/>
        <c:tickLblPos val="nextTo"/>
        <c:crossAx val="513292144"/>
        <c:crosses val="autoZero"/>
        <c:crossBetween val="between"/>
      </c:valAx>
      <c:spPr>
        <a:noFill/>
        <a:ln>
          <a:noFill/>
        </a:ln>
        <a:effectLst/>
      </c:spPr>
    </c:plotArea>
    <c:legend>
      <c:legendPos val="t"/>
      <c:layout>
        <c:manualLayout>
          <c:xMode val="edge"/>
          <c:yMode val="edge"/>
          <c:x val="0.23437558506996817"/>
          <c:y val="0.87669746779992874"/>
          <c:w val="0.56860644919081715"/>
          <c:h val="8.7935899218770888E-2"/>
        </c:manualLayout>
      </c:layout>
      <c:overlay val="0"/>
      <c:spPr>
        <a:noFill/>
        <a:ln>
          <a:noFill/>
        </a:ln>
        <a:effectLst/>
      </c:spPr>
      <c:txPr>
        <a:bodyPr rot="0" spcFirstLastPara="1" vertOverflow="ellipsis" vert="horz" wrap="square" anchor="ctr" anchorCtr="1"/>
        <a:lstStyle/>
        <a:p>
          <a:pPr>
            <a:defRPr sz="1000" b="1" i="0" u="none" strike="noStrike" kern="1200" baseline="0">
              <a:solidFill>
                <a:schemeClr val="tx1">
                  <a:lumMod val="65000"/>
                  <a:lumOff val="35000"/>
                </a:schemeClr>
              </a:solidFill>
              <a:latin typeface="Verdana" panose="020B0604030504040204" pitchFamily="34" charset="0"/>
              <a:ea typeface="Verdana" panose="020B0604030504040204" pitchFamily="34" charset="0"/>
              <a:cs typeface="Verdana" panose="020B06040305040402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5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5477586239586875E-2"/>
          <c:y val="0.32662996528122706"/>
          <c:w val="0.95804792260294591"/>
          <c:h val="0.48834277578382229"/>
        </c:manualLayout>
      </c:layout>
      <c:barChart>
        <c:barDir val="col"/>
        <c:grouping val="clustered"/>
        <c:varyColors val="0"/>
        <c:ser>
          <c:idx val="0"/>
          <c:order val="0"/>
          <c:tx>
            <c:strRef>
              <c:f>Sheet1!$B$1</c:f>
              <c:strCache>
                <c:ptCount val="1"/>
                <c:pt idx="0">
                  <c:v>Value (USD Billion)</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innerShdw blurRad="63500" dist="50800" dir="16200000">
                <a:prstClr val="black">
                  <a:alpha val="50000"/>
                </a:prstClr>
              </a:innerShdw>
            </a:effectLst>
          </c:spPr>
          <c:invertIfNegative val="0"/>
          <c:dLbls>
            <c:spPr>
              <a:noFill/>
              <a:ln>
                <a:noFill/>
              </a:ln>
              <a:effectLst/>
            </c:spPr>
            <c:txPr>
              <a:bodyPr rot="-5400000" spcFirstLastPara="1" vertOverflow="ellipsis" wrap="square" anchor="ctr" anchorCtr="1"/>
              <a:lstStyle/>
              <a:p>
                <a:pPr algn="ctr">
                  <a:defRPr sz="9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Sheet1!$B$2:$B$17</c:f>
              <c:numCache>
                <c:formatCode>0.00%</c:formatCode>
                <c:ptCount val="16"/>
                <c:pt idx="0">
                  <c:v>0.7</c:v>
                </c:pt>
                <c:pt idx="1">
                  <c:v>0.70833333333333337</c:v>
                </c:pt>
                <c:pt idx="2">
                  <c:v>0.8</c:v>
                </c:pt>
                <c:pt idx="3">
                  <c:v>0.80833333333333335</c:v>
                </c:pt>
                <c:pt idx="4">
                  <c:v>0.80300000000000005</c:v>
                </c:pt>
                <c:pt idx="5">
                  <c:v>0.6100000000000001</c:v>
                </c:pt>
                <c:pt idx="6">
                  <c:v>0.71000000000000019</c:v>
                </c:pt>
                <c:pt idx="7">
                  <c:v>0.82000000000000006</c:v>
                </c:pt>
                <c:pt idx="8">
                  <c:v>0.82000000000000006</c:v>
                </c:pt>
                <c:pt idx="9">
                  <c:v>0.82000000000000006</c:v>
                </c:pt>
                <c:pt idx="10">
                  <c:v>0.85000000000000009</c:v>
                </c:pt>
                <c:pt idx="11">
                  <c:v>0.8899999999999999</c:v>
                </c:pt>
                <c:pt idx="12">
                  <c:v>0.90999999999999992</c:v>
                </c:pt>
                <c:pt idx="13">
                  <c:v>0.92999999999999994</c:v>
                </c:pt>
                <c:pt idx="14">
                  <c:v>0.95999999999999985</c:v>
                </c:pt>
                <c:pt idx="15">
                  <c:v>0.99</c:v>
                </c:pt>
              </c:numCache>
            </c:numRef>
          </c:val>
          <c:extLst>
            <c:ext xmlns:c16="http://schemas.microsoft.com/office/drawing/2014/chart" uri="{C3380CC4-5D6E-409C-BE32-E72D297353CC}">
              <c16:uniqueId val="{00000000-D600-480D-BC80-B2EA866BE575}"/>
            </c:ext>
          </c:extLst>
        </c:ser>
        <c:dLbls>
          <c:showLegendKey val="0"/>
          <c:showVal val="0"/>
          <c:showCatName val="0"/>
          <c:showSerName val="0"/>
          <c:showPercent val="0"/>
          <c:showBubbleSize val="0"/>
        </c:dLbls>
        <c:gapWidth val="100"/>
        <c:axId val="463948608"/>
        <c:axId val="463946968"/>
      </c:barChart>
      <c:valAx>
        <c:axId val="463946968"/>
        <c:scaling>
          <c:orientation val="minMax"/>
        </c:scaling>
        <c:delete val="0"/>
        <c:axPos val="l"/>
        <c:numFmt formatCode="0.00%" sourceLinked="1"/>
        <c:majorTickMark val="out"/>
        <c:minorTickMark val="none"/>
        <c:tickLblPos val="none"/>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463948608"/>
        <c:crosses val="autoZero"/>
        <c:crossBetween val="between"/>
      </c:valAx>
      <c:catAx>
        <c:axId val="463948608"/>
        <c:scaling>
          <c:orientation val="minMax"/>
        </c:scaling>
        <c:delete val="0"/>
        <c:axPos val="b"/>
        <c:numFmt formatCode="General" sourceLinked="1"/>
        <c:majorTickMark val="out"/>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900" b="1"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463946968"/>
        <c:crosses val="autoZero"/>
        <c:auto val="1"/>
        <c:lblAlgn val="ctr"/>
        <c:lblOffset val="100"/>
        <c:noMultiLvlLbl val="0"/>
      </c:catAx>
      <c:spPr>
        <a:noFill/>
        <a:ln>
          <a:noFill/>
        </a:ln>
        <a:effectLst/>
      </c:spPr>
    </c:plotArea>
    <c:plotVisOnly val="1"/>
    <c:dispBlanksAs val="gap"/>
    <c:showDLblsOverMax val="0"/>
  </c:chart>
  <c:spPr>
    <a:noFill/>
    <a:ln>
      <a:noFill/>
    </a:ln>
    <a:effectLst/>
  </c:spPr>
  <c:txPr>
    <a:bodyPr/>
    <a:lstStyle/>
    <a:p>
      <a:pPr>
        <a:defRPr sz="9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5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3598790291308763"/>
          <c:y val="0"/>
          <c:w val="0.81690632467111535"/>
          <c:h val="0.73630420503726091"/>
        </c:manualLayout>
      </c:layout>
      <c:barChart>
        <c:barDir val="col"/>
        <c:grouping val="stacked"/>
        <c:varyColors val="0"/>
        <c:ser>
          <c:idx val="6"/>
          <c:order val="0"/>
          <c:tx>
            <c:strRef>
              <c:f>Sheet1!$C$1</c:f>
              <c:strCache>
                <c:ptCount val="1"/>
                <c:pt idx="0">
                  <c:v>Specialized</c:v>
                </c:pt>
              </c:strCache>
            </c:strRef>
          </c:tx>
          <c:spPr>
            <a:solidFill>
              <a:schemeClr val="accent1">
                <a:lumMod val="60000"/>
              </a:schemeClr>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Sheet1!$C$2:$C$17</c:f>
              <c:numCache>
                <c:formatCode>0.00%</c:formatCode>
                <c:ptCount val="16"/>
                <c:pt idx="0">
                  <c:v>6.0225976987664562E-2</c:v>
                </c:pt>
                <c:pt idx="1">
                  <c:v>6.1497599346204919E-2</c:v>
                </c:pt>
                <c:pt idx="2">
                  <c:v>6.1239524818123212E-2</c:v>
                </c:pt>
                <c:pt idx="3">
                  <c:v>5.8355180114574232E-2</c:v>
                </c:pt>
                <c:pt idx="4">
                  <c:v>5.6733248830805549E-2</c:v>
                </c:pt>
                <c:pt idx="5">
                  <c:v>5.5998165873789175E-2</c:v>
                </c:pt>
                <c:pt idx="6">
                  <c:v>5.3759839222910742E-2</c:v>
                </c:pt>
                <c:pt idx="7">
                  <c:v>5.2808628791114906E-2</c:v>
                </c:pt>
                <c:pt idx="8">
                  <c:v>5.1981209150326793E-2</c:v>
                </c:pt>
                <c:pt idx="9">
                  <c:v>5.1119766309639728E-2</c:v>
                </c:pt>
                <c:pt idx="10">
                  <c:v>5.0361713967723987E-2</c:v>
                </c:pt>
                <c:pt idx="11">
                  <c:v>4.9589345172031077E-2</c:v>
                </c:pt>
                <c:pt idx="12">
                  <c:v>4.891951676025183E-2</c:v>
                </c:pt>
                <c:pt idx="13">
                  <c:v>4.8321983444113696E-2</c:v>
                </c:pt>
                <c:pt idx="14">
                  <c:v>4.7713950762016406E-2</c:v>
                </c:pt>
                <c:pt idx="15">
                  <c:v>4.7128846297821367E-2</c:v>
                </c:pt>
              </c:numCache>
            </c:numRef>
          </c:val>
          <c:extLst>
            <c:ext xmlns:c16="http://schemas.microsoft.com/office/drawing/2014/chart" uri="{C3380CC4-5D6E-409C-BE32-E72D297353CC}">
              <c16:uniqueId val="{00000007-104C-45CB-9C30-7F91ABE97691}"/>
            </c:ext>
          </c:extLst>
        </c:ser>
        <c:ser>
          <c:idx val="5"/>
          <c:order val="1"/>
          <c:tx>
            <c:strRef>
              <c:f>Sheet1!$B$1</c:f>
              <c:strCache>
                <c:ptCount val="1"/>
                <c:pt idx="0">
                  <c:v>Standard </c:v>
                </c:pt>
              </c:strCache>
            </c:strRef>
          </c:tx>
          <c:spPr>
            <a:solidFill>
              <a:schemeClr val="accent6"/>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Sheet1!$B$2:$B$17</c:f>
              <c:numCache>
                <c:formatCode>0.00%</c:formatCode>
                <c:ptCount val="16"/>
                <c:pt idx="0">
                  <c:v>0.93977402301233537</c:v>
                </c:pt>
                <c:pt idx="1">
                  <c:v>0.93850240065379509</c:v>
                </c:pt>
                <c:pt idx="2">
                  <c:v>0.93876047518187677</c:v>
                </c:pt>
                <c:pt idx="3">
                  <c:v>0.9416448198854257</c:v>
                </c:pt>
                <c:pt idx="4">
                  <c:v>0.94326675116919445</c:v>
                </c:pt>
                <c:pt idx="5">
                  <c:v>0.94400183412621075</c:v>
                </c:pt>
                <c:pt idx="6">
                  <c:v>0.94624016077708928</c:v>
                </c:pt>
                <c:pt idx="7">
                  <c:v>0.94719137120888497</c:v>
                </c:pt>
                <c:pt idx="8">
                  <c:v>0.94801879084967322</c:v>
                </c:pt>
                <c:pt idx="9">
                  <c:v>0.94888023369036023</c:v>
                </c:pt>
                <c:pt idx="10">
                  <c:v>0.94963828603227607</c:v>
                </c:pt>
                <c:pt idx="11">
                  <c:v>0.95041065482796894</c:v>
                </c:pt>
                <c:pt idx="12">
                  <c:v>0.95108048323974814</c:v>
                </c:pt>
                <c:pt idx="13">
                  <c:v>0.95167801655588635</c:v>
                </c:pt>
                <c:pt idx="14">
                  <c:v>0.95228604923798355</c:v>
                </c:pt>
                <c:pt idx="15">
                  <c:v>0.95287115370217867</c:v>
                </c:pt>
              </c:numCache>
            </c:numRef>
          </c:val>
          <c:extLst>
            <c:ext xmlns:c16="http://schemas.microsoft.com/office/drawing/2014/chart" uri="{C3380CC4-5D6E-409C-BE32-E72D297353CC}">
              <c16:uniqueId val="{00000006-104C-45CB-9C30-7F91ABE97691}"/>
            </c:ext>
          </c:extLst>
        </c:ser>
        <c:dLbls>
          <c:showLegendKey val="0"/>
          <c:showVal val="0"/>
          <c:showCatName val="0"/>
          <c:showSerName val="0"/>
          <c:showPercent val="0"/>
          <c:showBubbleSize val="0"/>
        </c:dLbls>
        <c:gapWidth val="150"/>
        <c:overlap val="100"/>
        <c:axId val="1594474496"/>
        <c:axId val="1703745200"/>
      </c:barChart>
      <c:catAx>
        <c:axId val="1594474496"/>
        <c:scaling>
          <c:orientation val="minMax"/>
        </c:scaling>
        <c:delete val="0"/>
        <c:axPos val="b"/>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197" b="0" i="0" u="none" strike="noStrike" kern="1200" cap="none" spc="0" normalizeH="0" baseline="0">
                <a:solidFill>
                  <a:schemeClr val="dk1">
                    <a:lumMod val="65000"/>
                    <a:lumOff val="35000"/>
                  </a:schemeClr>
                </a:solidFill>
                <a:latin typeface="+mn-lt"/>
                <a:ea typeface="+mn-ea"/>
                <a:cs typeface="+mn-cs"/>
              </a:defRPr>
            </a:pPr>
            <a:endParaRPr lang="en-US"/>
          </a:p>
        </c:txPr>
        <c:crossAx val="1703745200"/>
        <c:crosses val="autoZero"/>
        <c:auto val="1"/>
        <c:lblAlgn val="ctr"/>
        <c:lblOffset val="100"/>
        <c:noMultiLvlLbl val="0"/>
      </c:catAx>
      <c:valAx>
        <c:axId val="1703745200"/>
        <c:scaling>
          <c:orientation val="minMax"/>
        </c:scaling>
        <c:delete val="1"/>
        <c:axPos val="l"/>
        <c:numFmt formatCode="0.00%" sourceLinked="1"/>
        <c:majorTickMark val="none"/>
        <c:minorTickMark val="none"/>
        <c:tickLblPos val="nextTo"/>
        <c:crossAx val="1594474496"/>
        <c:crosses val="autoZero"/>
        <c:crossBetween val="between"/>
      </c:valAx>
      <c:dTable>
        <c:showHorzBorder val="1"/>
        <c:showVertBorder val="1"/>
        <c:showOutline val="1"/>
        <c:showKeys val="1"/>
        <c:spPr>
          <a:noFill/>
          <a:ln w="9525" cap="flat" cmpd="sng" algn="ctr">
            <a:solidFill>
              <a:schemeClr val="dk1">
                <a:lumMod val="15000"/>
                <a:lumOff val="85000"/>
              </a:schemeClr>
            </a:solidFill>
            <a:round/>
          </a:ln>
          <a:effectLst/>
        </c:spPr>
        <c:txPr>
          <a:bodyPr rot="0" spcFirstLastPara="1" vertOverflow="ellipsis" vert="horz" wrap="square" anchor="ctr" anchorCtr="1"/>
          <a:lstStyle/>
          <a:p>
            <a:pPr rtl="0">
              <a:defRPr sz="1100" b="0" i="0" u="none" strike="noStrike" kern="1200" baseline="0">
                <a:solidFill>
                  <a:schemeClr val="tx1"/>
                </a:solidFill>
                <a:latin typeface="+mn-lt"/>
                <a:ea typeface="+mn-ea"/>
                <a:cs typeface="+mn-cs"/>
              </a:defRPr>
            </a:pPr>
            <a:endParaRPr lang="en-US"/>
          </a:p>
        </c:txPr>
      </c:dTable>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5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3649832139840484"/>
          <c:y val="0"/>
          <c:w val="0.81639588677915731"/>
          <c:h val="0.72379695231640373"/>
        </c:manualLayout>
      </c:layout>
      <c:barChart>
        <c:barDir val="col"/>
        <c:grouping val="stacked"/>
        <c:varyColors val="0"/>
        <c:ser>
          <c:idx val="2"/>
          <c:order val="0"/>
          <c:tx>
            <c:strRef>
              <c:f>Sheet1!$C$1</c:f>
              <c:strCache>
                <c:ptCount val="1"/>
                <c:pt idx="0">
                  <c:v>Semi-Solid</c:v>
                </c:pt>
              </c:strCache>
            </c:strRef>
          </c:tx>
          <c:spPr>
            <a:solidFill>
              <a:schemeClr val="accent3"/>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Sheet1!$C$2:$C$17</c:f>
              <c:numCache>
                <c:formatCode>0.00%</c:formatCode>
                <c:ptCount val="16"/>
                <c:pt idx="0">
                  <c:v>5.6292739023035547E-2</c:v>
                </c:pt>
                <c:pt idx="1">
                  <c:v>5.273095753970871E-2</c:v>
                </c:pt>
                <c:pt idx="2">
                  <c:v>5.4184433142136126E-2</c:v>
                </c:pt>
                <c:pt idx="3">
                  <c:v>5.4786991604543762E-2</c:v>
                </c:pt>
                <c:pt idx="4">
                  <c:v>5.4948269303311474E-2</c:v>
                </c:pt>
                <c:pt idx="5">
                  <c:v>5.5554412762095814E-2</c:v>
                </c:pt>
                <c:pt idx="6">
                  <c:v>5.3656977765158605E-2</c:v>
                </c:pt>
                <c:pt idx="7">
                  <c:v>5.2241396679473487E-2</c:v>
                </c:pt>
                <c:pt idx="8">
                  <c:v>5.279954232713488E-2</c:v>
                </c:pt>
                <c:pt idx="9">
                  <c:v>5.4774046346422293E-2</c:v>
                </c:pt>
                <c:pt idx="10">
                  <c:v>5.3748052614617896E-2</c:v>
                </c:pt>
                <c:pt idx="11">
                  <c:v>5.2646933124821986E-2</c:v>
                </c:pt>
                <c:pt idx="12">
                  <c:v>5.1512860586733267E-2</c:v>
                </c:pt>
                <c:pt idx="13">
                  <c:v>5.0358211149428164E-2</c:v>
                </c:pt>
                <c:pt idx="14">
                  <c:v>4.9190066319883721E-2</c:v>
                </c:pt>
                <c:pt idx="15">
                  <c:v>4.835627815031724E-2</c:v>
                </c:pt>
              </c:numCache>
            </c:numRef>
          </c:val>
          <c:extLst>
            <c:ext xmlns:c16="http://schemas.microsoft.com/office/drawing/2014/chart" uri="{C3380CC4-5D6E-409C-BE32-E72D297353CC}">
              <c16:uniqueId val="{00000001-C3A0-41DF-823C-D7A6413EA8CE}"/>
            </c:ext>
          </c:extLst>
        </c:ser>
        <c:ser>
          <c:idx val="1"/>
          <c:order val="1"/>
          <c:tx>
            <c:strRef>
              <c:f>Sheet1!$D$1</c:f>
              <c:strCache>
                <c:ptCount val="1"/>
                <c:pt idx="0">
                  <c:v>Solid</c:v>
                </c:pt>
              </c:strCache>
            </c:strRef>
          </c:tx>
          <c:spPr>
            <a:solidFill>
              <a:schemeClr val="accent2"/>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Sheet1!$D$2:$D$17</c:f>
              <c:numCache>
                <c:formatCode>0.00%</c:formatCode>
                <c:ptCount val="16"/>
                <c:pt idx="0">
                  <c:v>0.38711681537805082</c:v>
                </c:pt>
                <c:pt idx="1">
                  <c:v>0.39060964813028837</c:v>
                </c:pt>
                <c:pt idx="2">
                  <c:v>0.39075729543772059</c:v>
                </c:pt>
                <c:pt idx="3">
                  <c:v>0.38845369582445488</c:v>
                </c:pt>
                <c:pt idx="4">
                  <c:v>0.38280278597109696</c:v>
                </c:pt>
                <c:pt idx="5">
                  <c:v>0.37861146487080288</c:v>
                </c:pt>
                <c:pt idx="6">
                  <c:v>0.37876316865325277</c:v>
                </c:pt>
                <c:pt idx="7">
                  <c:v>0.37857323360315392</c:v>
                </c:pt>
                <c:pt idx="8">
                  <c:v>0.37683928081849449</c:v>
                </c:pt>
                <c:pt idx="9">
                  <c:v>0.37371013346698262</c:v>
                </c:pt>
                <c:pt idx="10">
                  <c:v>0.37357162958674955</c:v>
                </c:pt>
                <c:pt idx="11">
                  <c:v>0.37350944845460166</c:v>
                </c:pt>
                <c:pt idx="12">
                  <c:v>0.37346797874262622</c:v>
                </c:pt>
                <c:pt idx="13">
                  <c:v>0.37343865247946967</c:v>
                </c:pt>
                <c:pt idx="14">
                  <c:v>0.3733665598028883</c:v>
                </c:pt>
                <c:pt idx="15">
                  <c:v>0.37279324125250352</c:v>
                </c:pt>
              </c:numCache>
            </c:numRef>
          </c:val>
          <c:extLst>
            <c:ext xmlns:c16="http://schemas.microsoft.com/office/drawing/2014/chart" uri="{C3380CC4-5D6E-409C-BE32-E72D297353CC}">
              <c16:uniqueId val="{00000002-C3A0-41DF-823C-D7A6413EA8CE}"/>
            </c:ext>
          </c:extLst>
        </c:ser>
        <c:ser>
          <c:idx val="3"/>
          <c:order val="2"/>
          <c:tx>
            <c:strRef>
              <c:f>Sheet1!$B$1</c:f>
              <c:strCache>
                <c:ptCount val="1"/>
                <c:pt idx="0">
                  <c:v>Liquid</c:v>
                </c:pt>
              </c:strCache>
            </c:strRef>
          </c:tx>
          <c:spPr>
            <a:solidFill>
              <a:schemeClr val="accent4"/>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Sheet1!$B$2:$B$17</c:f>
              <c:numCache>
                <c:formatCode>0.00%</c:formatCode>
                <c:ptCount val="16"/>
                <c:pt idx="0">
                  <c:v>0.55659044559891357</c:v>
                </c:pt>
                <c:pt idx="1">
                  <c:v>0.55665939433000289</c:v>
                </c:pt>
                <c:pt idx="2">
                  <c:v>0.5550582714201433</c:v>
                </c:pt>
                <c:pt idx="3">
                  <c:v>0.55675931257100142</c:v>
                </c:pt>
                <c:pt idx="4">
                  <c:v>0.5622489447255915</c:v>
                </c:pt>
                <c:pt idx="5">
                  <c:v>0.56583412236710129</c:v>
                </c:pt>
                <c:pt idx="6">
                  <c:v>0.56757985358158858</c:v>
                </c:pt>
                <c:pt idx="7">
                  <c:v>0.56918536971737266</c:v>
                </c:pt>
                <c:pt idx="8">
                  <c:v>0.5703611768543706</c:v>
                </c:pt>
                <c:pt idx="9">
                  <c:v>0.57151582018659497</c:v>
                </c:pt>
                <c:pt idx="10">
                  <c:v>0.5726803177986326</c:v>
                </c:pt>
                <c:pt idx="11">
                  <c:v>0.5738436184205763</c:v>
                </c:pt>
                <c:pt idx="12">
                  <c:v>0.57501916067064041</c:v>
                </c:pt>
                <c:pt idx="13">
                  <c:v>0.57620313637110232</c:v>
                </c:pt>
                <c:pt idx="14">
                  <c:v>0.57744337387722799</c:v>
                </c:pt>
                <c:pt idx="15">
                  <c:v>0.57885048059717925</c:v>
                </c:pt>
              </c:numCache>
            </c:numRef>
          </c:val>
          <c:extLst>
            <c:ext xmlns:c16="http://schemas.microsoft.com/office/drawing/2014/chart" uri="{C3380CC4-5D6E-409C-BE32-E72D297353CC}">
              <c16:uniqueId val="{00000000-C3A0-41DF-823C-D7A6413EA8CE}"/>
            </c:ext>
          </c:extLst>
        </c:ser>
        <c:dLbls>
          <c:showLegendKey val="0"/>
          <c:showVal val="0"/>
          <c:showCatName val="0"/>
          <c:showSerName val="0"/>
          <c:showPercent val="0"/>
          <c:showBubbleSize val="0"/>
        </c:dLbls>
        <c:gapWidth val="150"/>
        <c:overlap val="100"/>
        <c:axId val="1594474496"/>
        <c:axId val="1703745200"/>
      </c:barChart>
      <c:catAx>
        <c:axId val="1594474496"/>
        <c:scaling>
          <c:orientation val="minMax"/>
        </c:scaling>
        <c:delete val="0"/>
        <c:axPos val="b"/>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197" b="0" i="0" u="none" strike="noStrike" kern="1200" cap="none" spc="0" normalizeH="0" baseline="0">
                <a:solidFill>
                  <a:schemeClr val="dk1">
                    <a:lumMod val="65000"/>
                    <a:lumOff val="35000"/>
                  </a:schemeClr>
                </a:solidFill>
                <a:latin typeface="+mn-lt"/>
                <a:ea typeface="+mn-ea"/>
                <a:cs typeface="+mn-cs"/>
              </a:defRPr>
            </a:pPr>
            <a:endParaRPr lang="en-US"/>
          </a:p>
        </c:txPr>
        <c:crossAx val="1703745200"/>
        <c:crosses val="autoZero"/>
        <c:auto val="0"/>
        <c:lblAlgn val="ctr"/>
        <c:lblOffset val="100"/>
        <c:noMultiLvlLbl val="0"/>
      </c:catAx>
      <c:valAx>
        <c:axId val="1703745200"/>
        <c:scaling>
          <c:orientation val="minMax"/>
        </c:scaling>
        <c:delete val="1"/>
        <c:axPos val="l"/>
        <c:numFmt formatCode="0.00%" sourceLinked="1"/>
        <c:majorTickMark val="none"/>
        <c:minorTickMark val="none"/>
        <c:tickLblPos val="nextTo"/>
        <c:crossAx val="1594474496"/>
        <c:crosses val="autoZero"/>
        <c:crossBetween val="between"/>
      </c:valAx>
      <c:dTable>
        <c:showHorzBorder val="1"/>
        <c:showVertBorder val="1"/>
        <c:showOutline val="1"/>
        <c:showKeys val="1"/>
        <c:spPr>
          <a:noFill/>
          <a:ln w="9525" cap="flat" cmpd="sng" algn="ctr">
            <a:solidFill>
              <a:schemeClr val="dk1">
                <a:lumMod val="15000"/>
                <a:lumOff val="85000"/>
              </a:schemeClr>
            </a:solidFill>
            <a:round/>
          </a:ln>
          <a:effectLst/>
        </c:spPr>
        <c:txPr>
          <a:bodyPr rot="0" spcFirstLastPara="1" vertOverflow="ellipsis" vert="horz" wrap="square" anchor="ctr" anchorCtr="1"/>
          <a:lstStyle/>
          <a:p>
            <a:pPr rtl="0">
              <a:defRPr sz="1064" b="0" i="0" u="none" strike="noStrike" kern="1200" baseline="0">
                <a:solidFill>
                  <a:schemeClr val="tx1"/>
                </a:solidFill>
                <a:latin typeface="+mn-lt"/>
                <a:ea typeface="+mn-ea"/>
                <a:cs typeface="+mn-cs"/>
              </a:defRPr>
            </a:pPr>
            <a:endParaRPr lang="en-US"/>
          </a:p>
        </c:txPr>
      </c:dTable>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w="9525" cap="flat" cmpd="sng" algn="ctr">
      <a:noFill/>
      <a:round/>
    </a:ln>
    <a:effectLst/>
  </c:spPr>
  <c:txPr>
    <a:bodyPr/>
    <a:lstStyle/>
    <a:p>
      <a:pPr>
        <a:defRPr/>
      </a:pPr>
      <a:endParaRPr lang="en-US"/>
    </a:p>
  </c:txPr>
  <c:externalData r:id="rId3">
    <c:autoUpdate val="0"/>
  </c:externalData>
</c:chartSpace>
</file>

<file path=ppt/charts/chart5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7538547055850448"/>
          <c:y val="0"/>
          <c:w val="0.77750875702569855"/>
          <c:h val="0.65852586244640188"/>
        </c:manualLayout>
      </c:layout>
      <c:barChart>
        <c:barDir val="col"/>
        <c:grouping val="stacked"/>
        <c:varyColors val="0"/>
        <c:ser>
          <c:idx val="6"/>
          <c:order val="0"/>
          <c:tx>
            <c:strRef>
              <c:f>Sheet1!$C$1</c:f>
              <c:strCache>
                <c:ptCount val="1"/>
                <c:pt idx="0">
                  <c:v>Indirect</c:v>
                </c:pt>
              </c:strCache>
            </c:strRef>
          </c:tx>
          <c:spPr>
            <a:solidFill>
              <a:schemeClr val="accent1">
                <a:lumMod val="60000"/>
              </a:schemeClr>
            </a:solidFill>
            <a:ln>
              <a:noFill/>
            </a:ln>
            <a:effectLst/>
          </c:spPr>
          <c:invertIfNegative val="0"/>
          <c:cat>
            <c:numRef>
              <c:f>Sheet1!$A$2:$A$7</c:f>
              <c:numCache>
                <c:formatCode>General</c:formatCode>
                <c:ptCount val="6"/>
                <c:pt idx="0">
                  <c:v>2015</c:v>
                </c:pt>
                <c:pt idx="1">
                  <c:v>2016</c:v>
                </c:pt>
                <c:pt idx="2">
                  <c:v>2017</c:v>
                </c:pt>
                <c:pt idx="3">
                  <c:v>2018</c:v>
                </c:pt>
                <c:pt idx="4">
                  <c:v>2019</c:v>
                </c:pt>
                <c:pt idx="5">
                  <c:v>2020</c:v>
                </c:pt>
              </c:numCache>
            </c:numRef>
          </c:cat>
          <c:val>
            <c:numRef>
              <c:f>Sheet1!$C$2:$C$7</c:f>
              <c:numCache>
                <c:formatCode>0.00%</c:formatCode>
                <c:ptCount val="6"/>
                <c:pt idx="0">
                  <c:v>0.62539951118631321</c:v>
                </c:pt>
                <c:pt idx="1">
                  <c:v>0.61492425659248184</c:v>
                </c:pt>
                <c:pt idx="2">
                  <c:v>0.60398267663043481</c:v>
                </c:pt>
                <c:pt idx="3">
                  <c:v>0.61441185605892534</c:v>
                </c:pt>
                <c:pt idx="4">
                  <c:v>0.63164127259808944</c:v>
                </c:pt>
                <c:pt idx="5">
                  <c:v>0.63764160659114311</c:v>
                </c:pt>
              </c:numCache>
            </c:numRef>
          </c:val>
          <c:extLst>
            <c:ext xmlns:c16="http://schemas.microsoft.com/office/drawing/2014/chart" uri="{C3380CC4-5D6E-409C-BE32-E72D297353CC}">
              <c16:uniqueId val="{00000000-AD35-4B54-A9C7-C3794136F1E9}"/>
            </c:ext>
          </c:extLst>
        </c:ser>
        <c:ser>
          <c:idx val="5"/>
          <c:order val="1"/>
          <c:tx>
            <c:strRef>
              <c:f>Sheet1!$B$1</c:f>
              <c:strCache>
                <c:ptCount val="1"/>
                <c:pt idx="0">
                  <c:v>Direct Company Sale</c:v>
                </c:pt>
              </c:strCache>
            </c:strRef>
          </c:tx>
          <c:spPr>
            <a:solidFill>
              <a:schemeClr val="accent6"/>
            </a:solidFill>
            <a:ln>
              <a:noFill/>
            </a:ln>
            <a:effectLst/>
          </c:spPr>
          <c:invertIfNegative val="0"/>
          <c:cat>
            <c:numRef>
              <c:f>Sheet1!$A$2:$A$7</c:f>
              <c:numCache>
                <c:formatCode>General</c:formatCode>
                <c:ptCount val="6"/>
                <c:pt idx="0">
                  <c:v>2015</c:v>
                </c:pt>
                <c:pt idx="1">
                  <c:v>2016</c:v>
                </c:pt>
                <c:pt idx="2">
                  <c:v>2017</c:v>
                </c:pt>
                <c:pt idx="3">
                  <c:v>2018</c:v>
                </c:pt>
                <c:pt idx="4">
                  <c:v>2019</c:v>
                </c:pt>
                <c:pt idx="5">
                  <c:v>2020</c:v>
                </c:pt>
              </c:numCache>
            </c:numRef>
          </c:cat>
          <c:val>
            <c:numRef>
              <c:f>Sheet1!$B$2:$B$7</c:f>
              <c:numCache>
                <c:formatCode>0.00%</c:formatCode>
                <c:ptCount val="6"/>
                <c:pt idx="0">
                  <c:v>0.46785109983079531</c:v>
                </c:pt>
                <c:pt idx="1">
                  <c:v>0.46970263699270626</c:v>
                </c:pt>
                <c:pt idx="2">
                  <c:v>0.47384510869565216</c:v>
                </c:pt>
                <c:pt idx="3">
                  <c:v>0.47153569685406216</c:v>
                </c:pt>
                <c:pt idx="4">
                  <c:v>0.46522459935264865</c:v>
                </c:pt>
                <c:pt idx="5">
                  <c:v>0.46374871266735329</c:v>
                </c:pt>
              </c:numCache>
            </c:numRef>
          </c:val>
          <c:extLst>
            <c:ext xmlns:c16="http://schemas.microsoft.com/office/drawing/2014/chart" uri="{C3380CC4-5D6E-409C-BE32-E72D297353CC}">
              <c16:uniqueId val="{00000001-AD35-4B54-A9C7-C3794136F1E9}"/>
            </c:ext>
          </c:extLst>
        </c:ser>
        <c:dLbls>
          <c:showLegendKey val="0"/>
          <c:showVal val="0"/>
          <c:showCatName val="0"/>
          <c:showSerName val="0"/>
          <c:showPercent val="0"/>
          <c:showBubbleSize val="0"/>
        </c:dLbls>
        <c:gapWidth val="150"/>
        <c:overlap val="100"/>
        <c:axId val="1594474496"/>
        <c:axId val="1703745200"/>
      </c:barChart>
      <c:catAx>
        <c:axId val="1594474496"/>
        <c:scaling>
          <c:orientation val="minMax"/>
        </c:scaling>
        <c:delete val="0"/>
        <c:axPos val="b"/>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197" b="0" i="0" u="none" strike="noStrike" kern="1200" cap="none" spc="0" normalizeH="0" baseline="0">
                <a:solidFill>
                  <a:schemeClr val="dk1">
                    <a:lumMod val="65000"/>
                    <a:lumOff val="35000"/>
                  </a:schemeClr>
                </a:solidFill>
                <a:latin typeface="+mn-lt"/>
                <a:ea typeface="+mn-ea"/>
                <a:cs typeface="+mn-cs"/>
              </a:defRPr>
            </a:pPr>
            <a:endParaRPr lang="en-US"/>
          </a:p>
        </c:txPr>
        <c:crossAx val="1703745200"/>
        <c:crosses val="autoZero"/>
        <c:auto val="1"/>
        <c:lblAlgn val="ctr"/>
        <c:lblOffset val="100"/>
        <c:noMultiLvlLbl val="0"/>
      </c:catAx>
      <c:valAx>
        <c:axId val="1703745200"/>
        <c:scaling>
          <c:orientation val="minMax"/>
        </c:scaling>
        <c:delete val="1"/>
        <c:axPos val="l"/>
        <c:numFmt formatCode="0.00%" sourceLinked="1"/>
        <c:majorTickMark val="none"/>
        <c:minorTickMark val="none"/>
        <c:tickLblPos val="nextTo"/>
        <c:crossAx val="1594474496"/>
        <c:crosses val="autoZero"/>
        <c:crossBetween val="between"/>
      </c:valAx>
      <c:dTable>
        <c:showHorzBorder val="1"/>
        <c:showVertBorder val="1"/>
        <c:showOutline val="1"/>
        <c:showKeys val="1"/>
        <c:spPr>
          <a:noFill/>
          <a:ln w="9525" cap="flat" cmpd="sng" algn="ctr">
            <a:solidFill>
              <a:schemeClr val="dk1">
                <a:lumMod val="15000"/>
                <a:lumOff val="85000"/>
              </a:schemeClr>
            </a:solidFill>
            <a:round/>
          </a:ln>
          <a:effectLst/>
        </c:spPr>
        <c:txPr>
          <a:bodyPr rot="0" spcFirstLastPara="1" vertOverflow="ellipsis" vert="horz" wrap="square" anchor="ctr" anchorCtr="1"/>
          <a:lstStyle/>
          <a:p>
            <a:pPr rtl="0">
              <a:defRPr sz="1100" b="0" i="0" u="none" strike="noStrike" kern="1200" baseline="0">
                <a:solidFill>
                  <a:schemeClr val="tx1"/>
                </a:solidFill>
                <a:latin typeface="+mn-lt"/>
                <a:ea typeface="+mn-ea"/>
                <a:cs typeface="+mn-cs"/>
              </a:defRPr>
            </a:pPr>
            <a:endParaRPr lang="en-US"/>
          </a:p>
        </c:txPr>
      </c:dTable>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5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7591335016772411"/>
          <c:y val="0"/>
          <c:w val="0.77698085195005662"/>
          <c:h val="0.61104840207679889"/>
        </c:manualLayout>
      </c:layout>
      <c:barChart>
        <c:barDir val="col"/>
        <c:grouping val="stacked"/>
        <c:varyColors val="0"/>
        <c:ser>
          <c:idx val="3"/>
          <c:order val="0"/>
          <c:tx>
            <c:strRef>
              <c:f>Sheet1!$E$1</c:f>
              <c:strCache>
                <c:ptCount val="1"/>
                <c:pt idx="0">
                  <c:v>Others</c:v>
                </c:pt>
              </c:strCache>
            </c:strRef>
          </c:tx>
          <c:spPr>
            <a:solidFill>
              <a:schemeClr val="accent4"/>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Sheet1!$E$2:$E$17</c:f>
              <c:numCache>
                <c:formatCode>0.00%</c:formatCode>
                <c:ptCount val="16"/>
                <c:pt idx="0">
                  <c:v>0.17305898206696382</c:v>
                </c:pt>
                <c:pt idx="1">
                  <c:v>0.16942486464398818</c:v>
                </c:pt>
                <c:pt idx="2">
                  <c:v>0.17248365411179664</c:v>
                </c:pt>
                <c:pt idx="3">
                  <c:v>0.17394892708029905</c:v>
                </c:pt>
                <c:pt idx="4">
                  <c:v>0.17435202587525681</c:v>
                </c:pt>
                <c:pt idx="5">
                  <c:v>0.19790233837689131</c:v>
                </c:pt>
                <c:pt idx="6">
                  <c:v>0.19533299838106402</c:v>
                </c:pt>
                <c:pt idx="7">
                  <c:v>0.19429761332692616</c:v>
                </c:pt>
                <c:pt idx="8">
                  <c:v>0.1913491982432847</c:v>
                </c:pt>
                <c:pt idx="9">
                  <c:v>0.18695228821811102</c:v>
                </c:pt>
                <c:pt idx="10">
                  <c:v>0.18563346317937304</c:v>
                </c:pt>
                <c:pt idx="11">
                  <c:v>0.18459489456159822</c:v>
                </c:pt>
                <c:pt idx="12">
                  <c:v>0.14403607282627187</c:v>
                </c:pt>
                <c:pt idx="13">
                  <c:v>0.14320665470559454</c:v>
                </c:pt>
                <c:pt idx="14">
                  <c:v>0.1424440189143773</c:v>
                </c:pt>
                <c:pt idx="15">
                  <c:v>0.14138653889346411</c:v>
                </c:pt>
              </c:numCache>
            </c:numRef>
          </c:val>
          <c:extLst>
            <c:ext xmlns:c16="http://schemas.microsoft.com/office/drawing/2014/chart" uri="{C3380CC4-5D6E-409C-BE32-E72D297353CC}">
              <c16:uniqueId val="{00000000-4014-490E-8B6B-2316558DAE43}"/>
            </c:ext>
          </c:extLst>
        </c:ser>
        <c:ser>
          <c:idx val="2"/>
          <c:order val="1"/>
          <c:tx>
            <c:strRef>
              <c:f>Sheet1!$D$1</c:f>
              <c:strCache>
                <c:ptCount val="1"/>
                <c:pt idx="0">
                  <c:v>Adhesives</c:v>
                </c:pt>
              </c:strCache>
            </c:strRef>
          </c:tx>
          <c:spPr>
            <a:solidFill>
              <a:schemeClr val="accent3"/>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Sheet1!$D$2:$D$17</c:f>
              <c:numCache>
                <c:formatCode>0.00%</c:formatCode>
                <c:ptCount val="16"/>
                <c:pt idx="0">
                  <c:v>8.5207836633150194E-2</c:v>
                </c:pt>
                <c:pt idx="1">
                  <c:v>8.6474614363060587E-2</c:v>
                </c:pt>
                <c:pt idx="2">
                  <c:v>8.5182797679344321E-2</c:v>
                </c:pt>
                <c:pt idx="3">
                  <c:v>8.481405961743857E-2</c:v>
                </c:pt>
                <c:pt idx="4">
                  <c:v>8.4925040430088736E-2</c:v>
                </c:pt>
                <c:pt idx="5">
                  <c:v>5.702659330582302E-2</c:v>
                </c:pt>
                <c:pt idx="6">
                  <c:v>6.1631217551498911E-2</c:v>
                </c:pt>
                <c:pt idx="7">
                  <c:v>6.2630145763254846E-2</c:v>
                </c:pt>
                <c:pt idx="8">
                  <c:v>6.3527729547543668E-2</c:v>
                </c:pt>
                <c:pt idx="9">
                  <c:v>6.426484907497565E-2</c:v>
                </c:pt>
                <c:pt idx="10">
                  <c:v>6.5108514190317199E-2</c:v>
                </c:pt>
                <c:pt idx="11">
                  <c:v>6.5615982241953377E-2</c:v>
                </c:pt>
                <c:pt idx="12">
                  <c:v>6.6147694401905724E-2</c:v>
                </c:pt>
                <c:pt idx="13">
                  <c:v>6.6587832327515889E-2</c:v>
                </c:pt>
                <c:pt idx="14">
                  <c:v>6.7060064871624525E-2</c:v>
                </c:pt>
                <c:pt idx="15">
                  <c:v>6.749270045668937E-2</c:v>
                </c:pt>
              </c:numCache>
            </c:numRef>
          </c:val>
          <c:extLst>
            <c:ext xmlns:c16="http://schemas.microsoft.com/office/drawing/2014/chart" uri="{C3380CC4-5D6E-409C-BE32-E72D297353CC}">
              <c16:uniqueId val="{00000001-4014-490E-8B6B-2316558DAE43}"/>
            </c:ext>
          </c:extLst>
        </c:ser>
        <c:ser>
          <c:idx val="1"/>
          <c:order val="2"/>
          <c:tx>
            <c:strRef>
              <c:f>Sheet1!$C$1</c:f>
              <c:strCache>
                <c:ptCount val="1"/>
                <c:pt idx="0">
                  <c:v>Electrical &amp; Electronics</c:v>
                </c:pt>
              </c:strCache>
            </c:strRef>
          </c:tx>
          <c:spPr>
            <a:solidFill>
              <a:schemeClr val="accent2"/>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Sheet1!$C$2:$C$17</c:f>
              <c:numCache>
                <c:formatCode>0.00%</c:formatCode>
                <c:ptCount val="16"/>
                <c:pt idx="0">
                  <c:v>0.23556546076500468</c:v>
                </c:pt>
                <c:pt idx="1">
                  <c:v>0.23827765859638375</c:v>
                </c:pt>
                <c:pt idx="2">
                  <c:v>0.23943272861221107</c:v>
                </c:pt>
                <c:pt idx="3">
                  <c:v>0.23764443149820369</c:v>
                </c:pt>
                <c:pt idx="4">
                  <c:v>0.23506272127278291</c:v>
                </c:pt>
                <c:pt idx="5">
                  <c:v>0.23509857863365427</c:v>
                </c:pt>
                <c:pt idx="6">
                  <c:v>0.23161949422207337</c:v>
                </c:pt>
                <c:pt idx="7">
                  <c:v>0.2308719098723904</c:v>
                </c:pt>
                <c:pt idx="8">
                  <c:v>0.23220304361147992</c:v>
                </c:pt>
                <c:pt idx="9">
                  <c:v>0.2349074975657254</c:v>
                </c:pt>
                <c:pt idx="10">
                  <c:v>0.23469671675013914</c:v>
                </c:pt>
                <c:pt idx="11">
                  <c:v>0.23449500554938957</c:v>
                </c:pt>
                <c:pt idx="12">
                  <c:v>0.23417559979581418</c:v>
                </c:pt>
                <c:pt idx="13">
                  <c:v>0.23389332898385254</c:v>
                </c:pt>
                <c:pt idx="14">
                  <c:v>0.23353784829418894</c:v>
                </c:pt>
                <c:pt idx="15">
                  <c:v>0.2334730852736393</c:v>
                </c:pt>
              </c:numCache>
            </c:numRef>
          </c:val>
          <c:extLst>
            <c:ext xmlns:c16="http://schemas.microsoft.com/office/drawing/2014/chart" uri="{C3380CC4-5D6E-409C-BE32-E72D297353CC}">
              <c16:uniqueId val="{00000002-4014-490E-8B6B-2316558DAE43}"/>
            </c:ext>
          </c:extLst>
        </c:ser>
        <c:ser>
          <c:idx val="0"/>
          <c:order val="3"/>
          <c:tx>
            <c:strRef>
              <c:f>Sheet1!$B$1</c:f>
              <c:strCache>
                <c:ptCount val="1"/>
                <c:pt idx="0">
                  <c:v>Paints &amp; Coatings</c:v>
                </c:pt>
              </c:strCache>
            </c:strRef>
          </c:tx>
          <c:spPr>
            <a:solidFill>
              <a:schemeClr val="accent1"/>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Sheet1!$B$2:$B$17</c:f>
              <c:numCache>
                <c:formatCode>0.00%</c:formatCode>
                <c:ptCount val="16"/>
                <c:pt idx="0">
                  <c:v>0.50621955011920794</c:v>
                </c:pt>
                <c:pt idx="1">
                  <c:v>0.50577178465624684</c:v>
                </c:pt>
                <c:pt idx="2">
                  <c:v>0.5028547748411456</c:v>
                </c:pt>
                <c:pt idx="3">
                  <c:v>0.50359258180405853</c:v>
                </c:pt>
                <c:pt idx="4">
                  <c:v>0.50566021242187165</c:v>
                </c:pt>
                <c:pt idx="5">
                  <c:v>0.50991517652453</c:v>
                </c:pt>
                <c:pt idx="6">
                  <c:v>0.51136046446714678</c:v>
                </c:pt>
                <c:pt idx="7">
                  <c:v>0.51214693790378563</c:v>
                </c:pt>
                <c:pt idx="8">
                  <c:v>0.51302216321111227</c:v>
                </c:pt>
                <c:pt idx="9">
                  <c:v>0.51382667964946449</c:v>
                </c:pt>
                <c:pt idx="10">
                  <c:v>0.51451493229456502</c:v>
                </c:pt>
                <c:pt idx="11">
                  <c:v>0.51533851276359588</c:v>
                </c:pt>
                <c:pt idx="12">
                  <c:v>0.55568317168623438</c:v>
                </c:pt>
                <c:pt idx="13">
                  <c:v>0.55631218398303706</c:v>
                </c:pt>
                <c:pt idx="14">
                  <c:v>0.55699714721169258</c:v>
                </c:pt>
                <c:pt idx="15">
                  <c:v>0.5576476753762073</c:v>
                </c:pt>
              </c:numCache>
            </c:numRef>
          </c:val>
          <c:extLst>
            <c:ext xmlns:c16="http://schemas.microsoft.com/office/drawing/2014/chart" uri="{C3380CC4-5D6E-409C-BE32-E72D297353CC}">
              <c16:uniqueId val="{00000003-4014-490E-8B6B-2316558DAE43}"/>
            </c:ext>
          </c:extLst>
        </c:ser>
        <c:dLbls>
          <c:showLegendKey val="0"/>
          <c:showVal val="0"/>
          <c:showCatName val="0"/>
          <c:showSerName val="0"/>
          <c:showPercent val="0"/>
          <c:showBubbleSize val="0"/>
        </c:dLbls>
        <c:gapWidth val="150"/>
        <c:overlap val="100"/>
        <c:axId val="1594474496"/>
        <c:axId val="1703745200"/>
      </c:barChart>
      <c:catAx>
        <c:axId val="1594474496"/>
        <c:scaling>
          <c:orientation val="minMax"/>
        </c:scaling>
        <c:delete val="0"/>
        <c:axPos val="b"/>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197" b="0" i="0" u="none" strike="noStrike" kern="1200" cap="none" spc="0" normalizeH="0" baseline="0">
                <a:solidFill>
                  <a:schemeClr val="dk1">
                    <a:lumMod val="65000"/>
                    <a:lumOff val="35000"/>
                  </a:schemeClr>
                </a:solidFill>
                <a:latin typeface="+mn-lt"/>
                <a:ea typeface="+mn-ea"/>
                <a:cs typeface="+mn-cs"/>
              </a:defRPr>
            </a:pPr>
            <a:endParaRPr lang="en-US"/>
          </a:p>
        </c:txPr>
        <c:crossAx val="1703745200"/>
        <c:crosses val="autoZero"/>
        <c:auto val="0"/>
        <c:lblAlgn val="ctr"/>
        <c:lblOffset val="100"/>
        <c:noMultiLvlLbl val="0"/>
      </c:catAx>
      <c:valAx>
        <c:axId val="1703745200"/>
        <c:scaling>
          <c:orientation val="minMax"/>
        </c:scaling>
        <c:delete val="1"/>
        <c:axPos val="l"/>
        <c:numFmt formatCode="0.00%" sourceLinked="1"/>
        <c:majorTickMark val="none"/>
        <c:minorTickMark val="none"/>
        <c:tickLblPos val="nextTo"/>
        <c:crossAx val="1594474496"/>
        <c:crosses val="autoZero"/>
        <c:crossBetween val="between"/>
      </c:valAx>
      <c:dTable>
        <c:showHorzBorder val="1"/>
        <c:showVertBorder val="1"/>
        <c:showOutline val="1"/>
        <c:showKeys val="1"/>
        <c:spPr>
          <a:noFill/>
          <a:ln w="9525" cap="flat" cmpd="sng" algn="ctr">
            <a:solidFill>
              <a:schemeClr val="dk1">
                <a:lumMod val="15000"/>
                <a:lumOff val="85000"/>
              </a:schemeClr>
            </a:solidFill>
            <a:round/>
          </a:ln>
          <a:effectLst/>
        </c:spPr>
        <c:txPr>
          <a:bodyPr rot="0" spcFirstLastPara="1" vertOverflow="ellipsis" vert="horz" wrap="square" anchor="ctr" anchorCtr="1"/>
          <a:lstStyle/>
          <a:p>
            <a:pPr rtl="0">
              <a:defRPr sz="1064" b="0" i="0" u="none" strike="noStrike" kern="1200" baseline="0">
                <a:solidFill>
                  <a:schemeClr val="tx1"/>
                </a:solidFill>
                <a:latin typeface="+mn-lt"/>
                <a:ea typeface="+mn-ea"/>
                <a:cs typeface="+mn-cs"/>
              </a:defRPr>
            </a:pPr>
            <a:endParaRPr lang="en-US"/>
          </a:p>
        </c:txPr>
      </c:dTable>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en-US"/>
    </a:p>
  </c:txPr>
  <c:externalData r:id="rId3">
    <c:autoUpdate val="0"/>
  </c:externalData>
</c:chartSpace>
</file>

<file path=ppt/charts/chart5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3222237660882741"/>
          <c:y val="0"/>
          <c:w val="0.81153620824408224"/>
          <c:h val="0.64754306554461094"/>
        </c:manualLayout>
      </c:layout>
      <c:barChart>
        <c:barDir val="col"/>
        <c:grouping val="stacked"/>
        <c:varyColors val="0"/>
        <c:ser>
          <c:idx val="1"/>
          <c:order val="0"/>
          <c:tx>
            <c:strRef>
              <c:f>Sheet1!$D$1</c:f>
              <c:strCache>
                <c:ptCount val="1"/>
                <c:pt idx="0">
                  <c:v>Rest of MEA</c:v>
                </c:pt>
              </c:strCache>
            </c:strRef>
          </c:tx>
          <c:spPr>
            <a:solidFill>
              <a:schemeClr val="tx2">
                <a:lumMod val="75000"/>
              </a:schemeClr>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Sheet1!$D$2:$D$17</c:f>
              <c:numCache>
                <c:formatCode>0.00%</c:formatCode>
                <c:ptCount val="16"/>
                <c:pt idx="0">
                  <c:v>0.429067243354186</c:v>
                </c:pt>
                <c:pt idx="1">
                  <c:v>0.48630924749198051</c:v>
                </c:pt>
                <c:pt idx="2">
                  <c:v>0.53111039334766807</c:v>
                </c:pt>
                <c:pt idx="3">
                  <c:v>0.47725926537270252</c:v>
                </c:pt>
                <c:pt idx="4">
                  <c:v>0.40401842627914869</c:v>
                </c:pt>
                <c:pt idx="5">
                  <c:v>0.37223097865023641</c:v>
                </c:pt>
                <c:pt idx="6">
                  <c:v>0.32478977548893179</c:v>
                </c:pt>
                <c:pt idx="7">
                  <c:v>0.32166679687846128</c:v>
                </c:pt>
                <c:pt idx="8">
                  <c:v>0.32073442935127733</c:v>
                </c:pt>
                <c:pt idx="9">
                  <c:v>0.32042513867687877</c:v>
                </c:pt>
                <c:pt idx="10">
                  <c:v>0.32014758080891997</c:v>
                </c:pt>
                <c:pt idx="11">
                  <c:v>0.32014758080892003</c:v>
                </c:pt>
                <c:pt idx="12">
                  <c:v>0.32011682991267476</c:v>
                </c:pt>
                <c:pt idx="13">
                  <c:v>0.32125812136640081</c:v>
                </c:pt>
                <c:pt idx="14">
                  <c:v>0.32308768016568817</c:v>
                </c:pt>
                <c:pt idx="15">
                  <c:v>0.3249267706750732</c:v>
                </c:pt>
              </c:numCache>
            </c:numRef>
          </c:val>
          <c:extLst>
            <c:ext xmlns:c16="http://schemas.microsoft.com/office/drawing/2014/chart" uri="{C3380CC4-5D6E-409C-BE32-E72D297353CC}">
              <c16:uniqueId val="{00000001-41D8-49E2-8A79-3E6E3373D638}"/>
            </c:ext>
          </c:extLst>
        </c:ser>
        <c:ser>
          <c:idx val="0"/>
          <c:order val="1"/>
          <c:tx>
            <c:strRef>
              <c:f>Sheet1!$C$1</c:f>
              <c:strCache>
                <c:ptCount val="1"/>
                <c:pt idx="0">
                  <c:v>Turkey</c:v>
                </c:pt>
              </c:strCache>
            </c:strRef>
          </c:tx>
          <c:spPr>
            <a:solidFill>
              <a:schemeClr val="accent4">
                <a:lumMod val="75000"/>
              </a:schemeClr>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Sheet1!$C$2:$C$17</c:f>
              <c:numCache>
                <c:formatCode>0.00%</c:formatCode>
                <c:ptCount val="16"/>
                <c:pt idx="0">
                  <c:v>0.18720201512379434</c:v>
                </c:pt>
                <c:pt idx="1">
                  <c:v>0.19362966103426435</c:v>
                </c:pt>
                <c:pt idx="2">
                  <c:v>0.15306911555479844</c:v>
                </c:pt>
                <c:pt idx="3">
                  <c:v>0.13943220281383806</c:v>
                </c:pt>
                <c:pt idx="4">
                  <c:v>0.2115603856415062</c:v>
                </c:pt>
                <c:pt idx="5">
                  <c:v>0.2603811434302909</c:v>
                </c:pt>
                <c:pt idx="6">
                  <c:v>0.26446555352331508</c:v>
                </c:pt>
                <c:pt idx="7">
                  <c:v>0.26471984732477977</c:v>
                </c:pt>
                <c:pt idx="8">
                  <c:v>0.26906790278808534</c:v>
                </c:pt>
                <c:pt idx="9">
                  <c:v>0.27334911821335384</c:v>
                </c:pt>
                <c:pt idx="10">
                  <c:v>0.2780057875034177</c:v>
                </c:pt>
                <c:pt idx="11">
                  <c:v>0.28284415745900604</c:v>
                </c:pt>
                <c:pt idx="12">
                  <c:v>0.28827772114086192</c:v>
                </c:pt>
                <c:pt idx="13">
                  <c:v>0.29538883085487816</c:v>
                </c:pt>
                <c:pt idx="14">
                  <c:v>0.30388553660726747</c:v>
                </c:pt>
                <c:pt idx="15">
                  <c:v>0.31294493176516863</c:v>
                </c:pt>
              </c:numCache>
            </c:numRef>
          </c:val>
          <c:extLst>
            <c:ext xmlns:c16="http://schemas.microsoft.com/office/drawing/2014/chart" uri="{C3380CC4-5D6E-409C-BE32-E72D297353CC}">
              <c16:uniqueId val="{00000000-41D8-49E2-8A79-3E6E3373D638}"/>
            </c:ext>
          </c:extLst>
        </c:ser>
        <c:ser>
          <c:idx val="9"/>
          <c:order val="2"/>
          <c:tx>
            <c:strRef>
              <c:f>Sheet1!$B$1</c:f>
              <c:strCache>
                <c:ptCount val="1"/>
                <c:pt idx="0">
                  <c:v>Saudi Arabia</c:v>
                </c:pt>
              </c:strCache>
            </c:strRef>
          </c:tx>
          <c:spPr>
            <a:solidFill>
              <a:schemeClr val="accent6">
                <a:lumMod val="75000"/>
              </a:schemeClr>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Sheet1!$B$2:$B$17</c:f>
              <c:numCache>
                <c:formatCode>0.00%</c:formatCode>
                <c:ptCount val="16"/>
                <c:pt idx="0">
                  <c:v>0.38373074152201969</c:v>
                </c:pt>
                <c:pt idx="1">
                  <c:v>0.32006109147375517</c:v>
                </c:pt>
                <c:pt idx="2">
                  <c:v>0.31582049109753346</c:v>
                </c:pt>
                <c:pt idx="3">
                  <c:v>0.38330853181345936</c:v>
                </c:pt>
                <c:pt idx="4">
                  <c:v>0.38442118807934511</c:v>
                </c:pt>
                <c:pt idx="5">
                  <c:v>0.36738787791947269</c:v>
                </c:pt>
                <c:pt idx="6">
                  <c:v>0.41727338879383252</c:v>
                </c:pt>
                <c:pt idx="7">
                  <c:v>0.42549848924601863</c:v>
                </c:pt>
                <c:pt idx="8">
                  <c:v>0.43246599697506138</c:v>
                </c:pt>
                <c:pt idx="9">
                  <c:v>0.44022286056593518</c:v>
                </c:pt>
                <c:pt idx="10">
                  <c:v>0.44662070964634487</c:v>
                </c:pt>
                <c:pt idx="11">
                  <c:v>0.4464059881513226</c:v>
                </c:pt>
                <c:pt idx="12">
                  <c:v>0.44353314200723087</c:v>
                </c:pt>
                <c:pt idx="13">
                  <c:v>0.44075518341882558</c:v>
                </c:pt>
                <c:pt idx="14">
                  <c:v>0.43803237147492552</c:v>
                </c:pt>
                <c:pt idx="15">
                  <c:v>0.43477829597048084</c:v>
                </c:pt>
              </c:numCache>
            </c:numRef>
          </c:val>
          <c:extLst>
            <c:ext xmlns:c16="http://schemas.microsoft.com/office/drawing/2014/chart" uri="{C3380CC4-5D6E-409C-BE32-E72D297353CC}">
              <c16:uniqueId val="{00000003-F000-4B89-8095-2ECFC76D9039}"/>
            </c:ext>
          </c:extLst>
        </c:ser>
        <c:dLbls>
          <c:showLegendKey val="0"/>
          <c:showVal val="0"/>
          <c:showCatName val="0"/>
          <c:showSerName val="0"/>
          <c:showPercent val="0"/>
          <c:showBubbleSize val="0"/>
        </c:dLbls>
        <c:gapWidth val="150"/>
        <c:overlap val="100"/>
        <c:axId val="1594474496"/>
        <c:axId val="1703745200"/>
      </c:barChart>
      <c:catAx>
        <c:axId val="159447449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95000"/>
                    <a:lumOff val="5000"/>
                  </a:schemeClr>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1703745200"/>
        <c:crosses val="autoZero"/>
        <c:auto val="1"/>
        <c:lblAlgn val="ctr"/>
        <c:lblOffset val="100"/>
        <c:noMultiLvlLbl val="0"/>
      </c:catAx>
      <c:valAx>
        <c:axId val="1703745200"/>
        <c:scaling>
          <c:orientation val="minMax"/>
        </c:scaling>
        <c:delete val="1"/>
        <c:axPos val="l"/>
        <c:numFmt formatCode="0.00%" sourceLinked="1"/>
        <c:majorTickMark val="none"/>
        <c:minorTickMark val="none"/>
        <c:tickLblPos val="nextTo"/>
        <c:crossAx val="1594474496"/>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1000" b="0" i="0" u="none" strike="noStrike" kern="1200" baseline="0">
                <a:solidFill>
                  <a:schemeClr val="tx1">
                    <a:lumMod val="95000"/>
                    <a:lumOff val="5000"/>
                  </a:schemeClr>
                </a:solidFill>
                <a:latin typeface="Verdana" panose="020B0604030504040204" pitchFamily="34" charset="0"/>
                <a:ea typeface="Verdana" panose="020B0604030504040204" pitchFamily="34" charset="0"/>
                <a:cs typeface="Verdana" panose="020B0604030504040204" pitchFamily="34" charset="0"/>
              </a:defRPr>
            </a:pPr>
            <a:endParaRPr lang="en-US"/>
          </a:p>
        </c:txPr>
      </c:dTable>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1">
              <a:lumMod val="95000"/>
              <a:lumOff val="5000"/>
            </a:schemeClr>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5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12770097465992225"/>
          <c:w val="1"/>
          <c:h val="0.57923736709489781"/>
        </c:manualLayout>
      </c:layout>
      <c:barChart>
        <c:barDir val="col"/>
        <c:grouping val="clustered"/>
        <c:varyColors val="0"/>
        <c:ser>
          <c:idx val="0"/>
          <c:order val="0"/>
          <c:tx>
            <c:strRef>
              <c:f>Sheet1!$B$1</c:f>
              <c:strCache>
                <c:ptCount val="1"/>
                <c:pt idx="0">
                  <c:v>By Volume (Thousand Tonnes)</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dLbls>
            <c:spPr>
              <a:solidFill>
                <a:schemeClr val="accent2">
                  <a:lumMod val="20000"/>
                  <a:lumOff val="80000"/>
                </a:schemeClr>
              </a:solidFill>
              <a:ln>
                <a:noFill/>
              </a:ln>
              <a:effectLst/>
            </c:spPr>
            <c:txPr>
              <a:bodyPr rot="0" spcFirstLastPara="1" vertOverflow="ellipsis" vert="horz" wrap="square" lIns="38100" tIns="19050" rIns="38100" bIns="19050" anchor="ctr" anchorCtr="0">
                <a:spAutoFit/>
              </a:bodyPr>
              <a:lstStyle/>
              <a:p>
                <a:pPr algn="ctr">
                  <a:defRPr lang="en-US" sz="800" b="1" i="0" u="none" strike="noStrike" kern="1200" baseline="0">
                    <a:solidFill>
                      <a:schemeClr val="tx1">
                        <a:lumMod val="75000"/>
                        <a:lumOff val="25000"/>
                      </a:schemeClr>
                    </a:solidFill>
                    <a:latin typeface="Verdana" panose="020B0604030504040204" pitchFamily="34" charset="0"/>
                    <a:ea typeface="Verdana" panose="020B0604030504040204" pitchFamily="34" charset="0"/>
                    <a:cs typeface="Verdana" panose="020B0604030504040204"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Sheet1!$B$2:$B$17</c:f>
              <c:numCache>
                <c:formatCode>0.00</c:formatCode>
                <c:ptCount val="16"/>
                <c:pt idx="0">
                  <c:v>77.44</c:v>
                </c:pt>
                <c:pt idx="1">
                  <c:v>80.926000000000002</c:v>
                </c:pt>
                <c:pt idx="2">
                  <c:v>80.748999999999995</c:v>
                </c:pt>
                <c:pt idx="3">
                  <c:v>86.686000000000007</c:v>
                </c:pt>
                <c:pt idx="4">
                  <c:v>87.379999999999981</c:v>
                </c:pt>
                <c:pt idx="5">
                  <c:v>80.618000000000009</c:v>
                </c:pt>
                <c:pt idx="6">
                  <c:v>83.322381000000007</c:v>
                </c:pt>
                <c:pt idx="7">
                  <c:v>87.948856728500019</c:v>
                </c:pt>
                <c:pt idx="8">
                  <c:v>92.381660622546022</c:v>
                </c:pt>
                <c:pt idx="9">
                  <c:v>96.623791026497628</c:v>
                </c:pt>
                <c:pt idx="10">
                  <c:v>100.64670743873329</c:v>
                </c:pt>
                <c:pt idx="11">
                  <c:v>104.79019345305778</c:v>
                </c:pt>
                <c:pt idx="12">
                  <c:v>108.76062890365965</c:v>
                </c:pt>
                <c:pt idx="13">
                  <c:v>112.65679211950726</c:v>
                </c:pt>
                <c:pt idx="14">
                  <c:v>116.58001983592295</c:v>
                </c:pt>
                <c:pt idx="15">
                  <c:v>120.66667007620504</c:v>
                </c:pt>
              </c:numCache>
            </c:numRef>
          </c:val>
          <c:extLst>
            <c:ext xmlns:c16="http://schemas.microsoft.com/office/drawing/2014/chart" uri="{C3380CC4-5D6E-409C-BE32-E72D297353CC}">
              <c16:uniqueId val="{0000000C-E538-492E-8E4C-92F4425464DD}"/>
            </c:ext>
          </c:extLst>
        </c:ser>
        <c:dLbls>
          <c:showLegendKey val="0"/>
          <c:showVal val="1"/>
          <c:showCatName val="0"/>
          <c:showSerName val="0"/>
          <c:showPercent val="0"/>
          <c:showBubbleSize val="0"/>
        </c:dLbls>
        <c:gapWidth val="181"/>
        <c:axId val="513292144"/>
        <c:axId val="646582368"/>
      </c:barChart>
      <c:catAx>
        <c:axId val="513292144"/>
        <c:scaling>
          <c:orientation val="minMax"/>
        </c:scaling>
        <c:delete val="0"/>
        <c:axPos val="b"/>
        <c:numFmt formatCode="General" sourceLinked="1"/>
        <c:majorTickMark val="out"/>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lgn="ctr">
              <a:defRPr lang="en-US" sz="800" b="1" i="0" u="none" strike="noStrike" kern="1200" baseline="0">
                <a:solidFill>
                  <a:schemeClr val="tx1">
                    <a:lumMod val="75000"/>
                    <a:lumOff val="25000"/>
                  </a:schemeClr>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646582368"/>
        <c:crosses val="autoZero"/>
        <c:auto val="1"/>
        <c:lblAlgn val="ctr"/>
        <c:lblOffset val="100"/>
        <c:noMultiLvlLbl val="0"/>
      </c:catAx>
      <c:valAx>
        <c:axId val="646582368"/>
        <c:scaling>
          <c:orientation val="minMax"/>
          <c:max val="150"/>
          <c:min val="0"/>
        </c:scaling>
        <c:delete val="1"/>
        <c:axPos val="l"/>
        <c:numFmt formatCode="0.00" sourceLinked="1"/>
        <c:majorTickMark val="out"/>
        <c:minorTickMark val="none"/>
        <c:tickLblPos val="nextTo"/>
        <c:crossAx val="513292144"/>
        <c:crosses val="autoZero"/>
        <c:crossBetween val="between"/>
      </c:valAx>
      <c:spPr>
        <a:noFill/>
        <a:ln>
          <a:noFill/>
        </a:ln>
        <a:effectLst/>
      </c:spPr>
    </c:plotArea>
    <c:legend>
      <c:legendPos val="r"/>
      <c:layout>
        <c:manualLayout>
          <c:xMode val="edge"/>
          <c:yMode val="edge"/>
          <c:x val="0.37455125747341933"/>
          <c:y val="0.83706087773578441"/>
          <c:w val="0.23549955382129997"/>
          <c:h val="0.14580712322366626"/>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Verdana" panose="020B0604030504040204" pitchFamily="34" charset="0"/>
              <a:ea typeface="Verdana" panose="020B0604030504040204" pitchFamily="34" charset="0"/>
              <a:cs typeface="Verdana" panose="020B06040305040402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14757309410242903"/>
          <c:w val="1"/>
          <c:h val="0.61522782663067921"/>
        </c:manualLayout>
      </c:layout>
      <c:barChart>
        <c:barDir val="col"/>
        <c:grouping val="clustered"/>
        <c:varyColors val="0"/>
        <c:ser>
          <c:idx val="0"/>
          <c:order val="0"/>
          <c:tx>
            <c:strRef>
              <c:f>Sheet1!$B$1</c:f>
              <c:strCache>
                <c:ptCount val="1"/>
                <c:pt idx="0">
                  <c:v>Capacity (Thousand Tonnes)</c:v>
                </c:pt>
              </c:strCache>
            </c:strRef>
          </c:tx>
          <c:spPr>
            <a:solidFill>
              <a:schemeClr val="accent1"/>
            </a:solidFill>
            <a:ln>
              <a:noFill/>
            </a:ln>
            <a:effectLst/>
          </c:spPr>
          <c:invertIfNegative val="0"/>
          <c:dPt>
            <c:idx val="4"/>
            <c:invertIfNegative val="0"/>
            <c:bubble3D val="0"/>
            <c:extLst>
              <c:ext xmlns:c16="http://schemas.microsoft.com/office/drawing/2014/chart" uri="{C3380CC4-5D6E-409C-BE32-E72D297353CC}">
                <c16:uniqueId val="{00000000-3E18-4F10-89A6-16A181285758}"/>
              </c:ext>
            </c:extLst>
          </c:dPt>
          <c:dPt>
            <c:idx val="5"/>
            <c:invertIfNegative val="0"/>
            <c:bubble3D val="0"/>
            <c:extLst>
              <c:ext xmlns:c16="http://schemas.microsoft.com/office/drawing/2014/chart" uri="{C3380CC4-5D6E-409C-BE32-E72D297353CC}">
                <c16:uniqueId val="{00000001-3E18-4F10-89A6-16A181285758}"/>
              </c:ext>
            </c:extLst>
          </c:dPt>
          <c:dPt>
            <c:idx val="6"/>
            <c:invertIfNegative val="0"/>
            <c:bubble3D val="0"/>
            <c:extLst>
              <c:ext xmlns:c16="http://schemas.microsoft.com/office/drawing/2014/chart" uri="{C3380CC4-5D6E-409C-BE32-E72D297353CC}">
                <c16:uniqueId val="{00000002-3E18-4F10-89A6-16A181285758}"/>
              </c:ext>
            </c:extLst>
          </c:dPt>
          <c:dPt>
            <c:idx val="7"/>
            <c:invertIfNegative val="0"/>
            <c:bubble3D val="0"/>
            <c:extLst>
              <c:ext xmlns:c16="http://schemas.microsoft.com/office/drawing/2014/chart" uri="{C3380CC4-5D6E-409C-BE32-E72D297353CC}">
                <c16:uniqueId val="{00000003-3E18-4F10-89A6-16A181285758}"/>
              </c:ext>
            </c:extLst>
          </c:dPt>
          <c:dPt>
            <c:idx val="8"/>
            <c:invertIfNegative val="0"/>
            <c:bubble3D val="0"/>
            <c:extLst>
              <c:ext xmlns:c16="http://schemas.microsoft.com/office/drawing/2014/chart" uri="{C3380CC4-5D6E-409C-BE32-E72D297353CC}">
                <c16:uniqueId val="{00000004-3E18-4F10-89A6-16A181285758}"/>
              </c:ext>
            </c:extLst>
          </c:dPt>
          <c:dPt>
            <c:idx val="9"/>
            <c:invertIfNegative val="0"/>
            <c:bubble3D val="0"/>
            <c:extLst>
              <c:ext xmlns:c16="http://schemas.microsoft.com/office/drawing/2014/chart" uri="{C3380CC4-5D6E-409C-BE32-E72D297353CC}">
                <c16:uniqueId val="{00000005-3E18-4F10-89A6-16A181285758}"/>
              </c:ext>
            </c:extLst>
          </c:dPt>
          <c:dLbls>
            <c:spPr>
              <a:noFill/>
              <a:ln>
                <a:noFill/>
              </a:ln>
              <a:effectLst/>
            </c:spPr>
            <c:txPr>
              <a:bodyPr rot="-5400000" spcFirstLastPara="1" vertOverflow="clip" horzOverflow="clip" vert="horz" wrap="square" lIns="38100" tIns="19050" rIns="38100" bIns="19050" anchor="ctr" anchorCtr="0">
                <a:spAutoFit/>
              </a:bodyPr>
              <a:lstStyle/>
              <a:p>
                <a:pPr algn="ctr">
                  <a:defRPr lang="en-US" sz="800" b="1" i="0" u="none" strike="noStrike" kern="1200" baseline="0">
                    <a:solidFill>
                      <a:schemeClr val="tx1">
                        <a:lumMod val="75000"/>
                        <a:lumOff val="25000"/>
                      </a:schemeClr>
                    </a:solidFill>
                    <a:latin typeface="Verdana" panose="020B0604030504040204" pitchFamily="34" charset="0"/>
                    <a:ea typeface="Verdana" panose="020B0604030504040204" pitchFamily="34" charset="0"/>
                    <a:cs typeface="Verdana" panose="020B060403050404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Sheet1!$B$2:$B$17</c:f>
              <c:numCache>
                <c:formatCode>0.00</c:formatCode>
                <c:ptCount val="16"/>
                <c:pt idx="0">
                  <c:v>43</c:v>
                </c:pt>
                <c:pt idx="1">
                  <c:v>43</c:v>
                </c:pt>
                <c:pt idx="2">
                  <c:v>43</c:v>
                </c:pt>
                <c:pt idx="3">
                  <c:v>43</c:v>
                </c:pt>
                <c:pt idx="4">
                  <c:v>43</c:v>
                </c:pt>
                <c:pt idx="5">
                  <c:v>43</c:v>
                </c:pt>
                <c:pt idx="6">
                  <c:v>43</c:v>
                </c:pt>
                <c:pt idx="7">
                  <c:v>43</c:v>
                </c:pt>
                <c:pt idx="8">
                  <c:v>43</c:v>
                </c:pt>
                <c:pt idx="9">
                  <c:v>43</c:v>
                </c:pt>
                <c:pt idx="10">
                  <c:v>43</c:v>
                </c:pt>
                <c:pt idx="11">
                  <c:v>43</c:v>
                </c:pt>
                <c:pt idx="12">
                  <c:v>43</c:v>
                </c:pt>
                <c:pt idx="13">
                  <c:v>43</c:v>
                </c:pt>
                <c:pt idx="14">
                  <c:v>43</c:v>
                </c:pt>
                <c:pt idx="15">
                  <c:v>43</c:v>
                </c:pt>
              </c:numCache>
            </c:numRef>
          </c:val>
          <c:extLst>
            <c:ext xmlns:c16="http://schemas.microsoft.com/office/drawing/2014/chart" uri="{C3380CC4-5D6E-409C-BE32-E72D297353CC}">
              <c16:uniqueId val="{00000006-3E18-4F10-89A6-16A181285758}"/>
            </c:ext>
          </c:extLst>
        </c:ser>
        <c:ser>
          <c:idx val="1"/>
          <c:order val="1"/>
          <c:tx>
            <c:strRef>
              <c:f>Sheet1!$C$1</c:f>
              <c:strCache>
                <c:ptCount val="1"/>
                <c:pt idx="0">
                  <c:v>Production (Thousand Tonnes)</c:v>
                </c:pt>
              </c:strCache>
            </c:strRef>
          </c:tx>
          <c:spPr>
            <a:solidFill>
              <a:schemeClr val="accent2"/>
            </a:solidFill>
            <a:ln>
              <a:noFill/>
            </a:ln>
            <a:effectLst/>
          </c:spPr>
          <c:invertIfNegative val="0"/>
          <c:dLbls>
            <c:spPr>
              <a:noFill/>
              <a:ln>
                <a:noFill/>
              </a:ln>
              <a:effectLst/>
            </c:spPr>
            <c:txPr>
              <a:bodyPr rot="-5400000" spcFirstLastPara="1" vertOverflow="clip" horzOverflow="clip" vert="horz" wrap="square" lIns="38100" tIns="19050" rIns="38100" bIns="19050" anchor="ctr" anchorCtr="0">
                <a:spAutoFit/>
              </a:bodyPr>
              <a:lstStyle/>
              <a:p>
                <a:pPr algn="ctr">
                  <a:defRPr lang="en-US" sz="800" b="1" i="0" u="none" strike="noStrike" kern="1200" baseline="0">
                    <a:solidFill>
                      <a:schemeClr val="tx1">
                        <a:lumMod val="75000"/>
                        <a:lumOff val="25000"/>
                      </a:schemeClr>
                    </a:solidFill>
                    <a:latin typeface="Verdana" panose="020B0604030504040204" pitchFamily="34" charset="0"/>
                    <a:ea typeface="Verdana" panose="020B0604030504040204" pitchFamily="34" charset="0"/>
                    <a:cs typeface="Verdana" panose="020B060403050404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Sheet1!$C$2:$C$17</c:f>
              <c:numCache>
                <c:formatCode>0.00</c:formatCode>
                <c:ptCount val="16"/>
                <c:pt idx="0">
                  <c:v>32</c:v>
                </c:pt>
                <c:pt idx="1">
                  <c:v>32.700000000000003</c:v>
                </c:pt>
                <c:pt idx="2">
                  <c:v>34.549999999999997</c:v>
                </c:pt>
                <c:pt idx="3">
                  <c:v>35.700000000000003</c:v>
                </c:pt>
                <c:pt idx="4">
                  <c:v>35.909999999999997</c:v>
                </c:pt>
                <c:pt idx="5">
                  <c:v>30.1</c:v>
                </c:pt>
                <c:pt idx="6">
                  <c:v>32.97</c:v>
                </c:pt>
                <c:pt idx="7">
                  <c:v>35.32</c:v>
                </c:pt>
                <c:pt idx="8">
                  <c:v>36.550000000000004</c:v>
                </c:pt>
                <c:pt idx="9">
                  <c:v>36.650000000000006</c:v>
                </c:pt>
                <c:pt idx="10">
                  <c:v>37.18</c:v>
                </c:pt>
                <c:pt idx="11">
                  <c:v>38.369999999999997</c:v>
                </c:pt>
                <c:pt idx="12">
                  <c:v>39.099999999999994</c:v>
                </c:pt>
                <c:pt idx="13">
                  <c:v>40.619999999999997</c:v>
                </c:pt>
                <c:pt idx="14">
                  <c:v>41.480000000000004</c:v>
                </c:pt>
                <c:pt idx="15">
                  <c:v>42.239999999999995</c:v>
                </c:pt>
              </c:numCache>
            </c:numRef>
          </c:val>
          <c:extLst>
            <c:ext xmlns:c16="http://schemas.microsoft.com/office/drawing/2014/chart" uri="{C3380CC4-5D6E-409C-BE32-E72D297353CC}">
              <c16:uniqueId val="{00000007-3E18-4F10-89A6-16A181285758}"/>
            </c:ext>
          </c:extLst>
        </c:ser>
        <c:dLbls>
          <c:dLblPos val="outEnd"/>
          <c:showLegendKey val="0"/>
          <c:showVal val="1"/>
          <c:showCatName val="0"/>
          <c:showSerName val="0"/>
          <c:showPercent val="0"/>
          <c:showBubbleSize val="0"/>
        </c:dLbls>
        <c:gapWidth val="50"/>
        <c:overlap val="-8"/>
        <c:axId val="513292144"/>
        <c:axId val="646582368"/>
      </c:barChart>
      <c:catAx>
        <c:axId val="51329214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lgn="ctr">
              <a:defRPr lang="en-US" sz="900" b="1" i="0" u="none" strike="noStrike" kern="1200" cap="all" spc="120" normalizeH="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646582368"/>
        <c:crosses val="autoZero"/>
        <c:auto val="1"/>
        <c:lblAlgn val="ctr"/>
        <c:lblOffset val="100"/>
        <c:noMultiLvlLbl val="0"/>
      </c:catAx>
      <c:valAx>
        <c:axId val="646582368"/>
        <c:scaling>
          <c:orientation val="minMax"/>
        </c:scaling>
        <c:delete val="1"/>
        <c:axPos val="l"/>
        <c:numFmt formatCode="0.00" sourceLinked="1"/>
        <c:majorTickMark val="none"/>
        <c:minorTickMark val="none"/>
        <c:tickLblPos val="nextTo"/>
        <c:crossAx val="513292144"/>
        <c:crosses val="autoZero"/>
        <c:crossBetween val="between"/>
      </c:valAx>
      <c:spPr>
        <a:noFill/>
        <a:ln>
          <a:noFill/>
        </a:ln>
        <a:effectLst/>
      </c:spPr>
    </c:plotArea>
    <c:legend>
      <c:legendPos val="t"/>
      <c:layout>
        <c:manualLayout>
          <c:xMode val="edge"/>
          <c:yMode val="edge"/>
          <c:x val="0.23437558506996817"/>
          <c:y val="0.87669746779992874"/>
          <c:w val="0.56860644919081715"/>
          <c:h val="8.7935899218770888E-2"/>
        </c:manualLayout>
      </c:layout>
      <c:overlay val="0"/>
      <c:spPr>
        <a:noFill/>
        <a:ln>
          <a:noFill/>
        </a:ln>
        <a:effectLst/>
      </c:spPr>
      <c:txPr>
        <a:bodyPr rot="0" spcFirstLastPara="1" vertOverflow="ellipsis" vert="horz" wrap="square" anchor="ctr" anchorCtr="1"/>
        <a:lstStyle/>
        <a:p>
          <a:pPr>
            <a:defRPr sz="1000" b="1" i="0" u="none" strike="noStrike" kern="1200" baseline="0">
              <a:solidFill>
                <a:schemeClr val="tx1">
                  <a:lumMod val="65000"/>
                  <a:lumOff val="35000"/>
                </a:schemeClr>
              </a:solidFill>
              <a:latin typeface="Verdana" panose="020B0604030504040204" pitchFamily="34" charset="0"/>
              <a:ea typeface="Verdana" panose="020B0604030504040204" pitchFamily="34" charset="0"/>
              <a:cs typeface="Verdana" panose="020B06040305040402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5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5477586239586875E-2"/>
          <c:y val="0.32662996528122706"/>
          <c:w val="0.95804792260294591"/>
          <c:h val="0.48834277578382229"/>
        </c:manualLayout>
      </c:layout>
      <c:barChart>
        <c:barDir val="col"/>
        <c:grouping val="clustered"/>
        <c:varyColors val="0"/>
        <c:ser>
          <c:idx val="0"/>
          <c:order val="0"/>
          <c:tx>
            <c:strRef>
              <c:f>Sheet1!$B$1</c:f>
              <c:strCache>
                <c:ptCount val="1"/>
                <c:pt idx="0">
                  <c:v>Value (USD Billion)</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innerShdw blurRad="63500" dist="50800" dir="16200000">
                <a:prstClr val="black">
                  <a:alpha val="50000"/>
                </a:prstClr>
              </a:innerShdw>
            </a:effectLst>
          </c:spPr>
          <c:invertIfNegative val="0"/>
          <c:dLbls>
            <c:spPr>
              <a:noFill/>
              <a:ln>
                <a:noFill/>
              </a:ln>
              <a:effectLst/>
            </c:spPr>
            <c:txPr>
              <a:bodyPr rot="-5400000" spcFirstLastPara="1" vertOverflow="ellipsis" wrap="square" anchor="ctr" anchorCtr="1"/>
              <a:lstStyle/>
              <a:p>
                <a:pPr algn="ctr">
                  <a:defRPr sz="9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Sheet1!$B$2:$B$17</c:f>
              <c:numCache>
                <c:formatCode>0.00%</c:formatCode>
                <c:ptCount val="16"/>
                <c:pt idx="0">
                  <c:v>0.7441860465116279</c:v>
                </c:pt>
                <c:pt idx="1">
                  <c:v>0.76046511627906987</c:v>
                </c:pt>
                <c:pt idx="2">
                  <c:v>0.80348837209302315</c:v>
                </c:pt>
                <c:pt idx="3">
                  <c:v>0.830232558139535</c:v>
                </c:pt>
                <c:pt idx="4">
                  <c:v>0.83511627906976738</c:v>
                </c:pt>
                <c:pt idx="5">
                  <c:v>0.70000000000000007</c:v>
                </c:pt>
                <c:pt idx="6">
                  <c:v>0.76674418604651162</c:v>
                </c:pt>
                <c:pt idx="7">
                  <c:v>0.82139534883720933</c:v>
                </c:pt>
                <c:pt idx="8">
                  <c:v>0.85000000000000009</c:v>
                </c:pt>
                <c:pt idx="9">
                  <c:v>0.85232558139534897</c:v>
                </c:pt>
                <c:pt idx="10">
                  <c:v>0.86465116279069765</c:v>
                </c:pt>
                <c:pt idx="11">
                  <c:v>0.89232558139534879</c:v>
                </c:pt>
                <c:pt idx="12">
                  <c:v>0.90930232558139523</c:v>
                </c:pt>
                <c:pt idx="13">
                  <c:v>0.94465116279069761</c:v>
                </c:pt>
                <c:pt idx="14">
                  <c:v>0.96465116279069774</c:v>
                </c:pt>
                <c:pt idx="15">
                  <c:v>0.98232558139534876</c:v>
                </c:pt>
              </c:numCache>
            </c:numRef>
          </c:val>
          <c:extLst>
            <c:ext xmlns:c16="http://schemas.microsoft.com/office/drawing/2014/chart" uri="{C3380CC4-5D6E-409C-BE32-E72D297353CC}">
              <c16:uniqueId val="{00000000-D600-480D-BC80-B2EA866BE575}"/>
            </c:ext>
          </c:extLst>
        </c:ser>
        <c:dLbls>
          <c:showLegendKey val="0"/>
          <c:showVal val="0"/>
          <c:showCatName val="0"/>
          <c:showSerName val="0"/>
          <c:showPercent val="0"/>
          <c:showBubbleSize val="0"/>
        </c:dLbls>
        <c:gapWidth val="100"/>
        <c:axId val="463948608"/>
        <c:axId val="463946968"/>
      </c:barChart>
      <c:valAx>
        <c:axId val="463946968"/>
        <c:scaling>
          <c:orientation val="minMax"/>
        </c:scaling>
        <c:delete val="0"/>
        <c:axPos val="l"/>
        <c:numFmt formatCode="0.00%" sourceLinked="1"/>
        <c:majorTickMark val="out"/>
        <c:minorTickMark val="none"/>
        <c:tickLblPos val="none"/>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463948608"/>
        <c:crosses val="autoZero"/>
        <c:crossBetween val="between"/>
      </c:valAx>
      <c:catAx>
        <c:axId val="463948608"/>
        <c:scaling>
          <c:orientation val="minMax"/>
        </c:scaling>
        <c:delete val="0"/>
        <c:axPos val="b"/>
        <c:numFmt formatCode="General" sourceLinked="1"/>
        <c:majorTickMark val="out"/>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900" b="1"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463946968"/>
        <c:crosses val="autoZero"/>
        <c:auto val="1"/>
        <c:lblAlgn val="ctr"/>
        <c:lblOffset val="100"/>
        <c:noMultiLvlLbl val="0"/>
      </c:catAx>
      <c:spPr>
        <a:noFill/>
        <a:ln>
          <a:noFill/>
        </a:ln>
        <a:effectLst/>
      </c:spPr>
    </c:plotArea>
    <c:plotVisOnly val="1"/>
    <c:dispBlanksAs val="gap"/>
    <c:showDLblsOverMax val="0"/>
  </c:chart>
  <c:spPr>
    <a:noFill/>
    <a:ln>
      <a:noFill/>
    </a:ln>
    <a:effectLst/>
  </c:spPr>
  <c:txPr>
    <a:bodyPr/>
    <a:lstStyle/>
    <a:p>
      <a:pPr>
        <a:defRPr sz="9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12770098049839276"/>
          <c:w val="1"/>
          <c:h val="0.57923736709489781"/>
        </c:manualLayout>
      </c:layout>
      <c:barChart>
        <c:barDir val="col"/>
        <c:grouping val="clustered"/>
        <c:varyColors val="0"/>
        <c:ser>
          <c:idx val="0"/>
          <c:order val="0"/>
          <c:tx>
            <c:strRef>
              <c:f>Sheet1!$B$1</c:f>
              <c:strCache>
                <c:ptCount val="1"/>
                <c:pt idx="0">
                  <c:v>By Volume (Thousand Tonnes)</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invertIfNegative val="0"/>
          <c:dPt>
            <c:idx val="6"/>
            <c:invertIfNegative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extLst>
              <c:ext xmlns:c16="http://schemas.microsoft.com/office/drawing/2014/chart" uri="{C3380CC4-5D6E-409C-BE32-E72D297353CC}">
                <c16:uniqueId val="{00000001-004F-4278-B8FC-8AA32161614A}"/>
              </c:ext>
            </c:extLst>
          </c:dPt>
          <c:dPt>
            <c:idx val="7"/>
            <c:invertIfNegative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extLst>
              <c:ext xmlns:c16="http://schemas.microsoft.com/office/drawing/2014/chart" uri="{C3380CC4-5D6E-409C-BE32-E72D297353CC}">
                <c16:uniqueId val="{00000003-004F-4278-B8FC-8AA32161614A}"/>
              </c:ext>
            </c:extLst>
          </c:dPt>
          <c:dPt>
            <c:idx val="8"/>
            <c:invertIfNegative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extLst>
              <c:ext xmlns:c16="http://schemas.microsoft.com/office/drawing/2014/chart" uri="{C3380CC4-5D6E-409C-BE32-E72D297353CC}">
                <c16:uniqueId val="{00000005-004F-4278-B8FC-8AA32161614A}"/>
              </c:ext>
            </c:extLst>
          </c:dPt>
          <c:dPt>
            <c:idx val="9"/>
            <c:invertIfNegative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extLst>
              <c:ext xmlns:c16="http://schemas.microsoft.com/office/drawing/2014/chart" uri="{C3380CC4-5D6E-409C-BE32-E72D297353CC}">
                <c16:uniqueId val="{00000007-004F-4278-B8FC-8AA32161614A}"/>
              </c:ext>
            </c:extLst>
          </c:dPt>
          <c:dPt>
            <c:idx val="14"/>
            <c:invertIfNegative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extLst>
              <c:ext xmlns:c16="http://schemas.microsoft.com/office/drawing/2014/chart" uri="{C3380CC4-5D6E-409C-BE32-E72D297353CC}">
                <c16:uniqueId val="{00000009-004F-4278-B8FC-8AA32161614A}"/>
              </c:ext>
            </c:extLst>
          </c:dPt>
          <c:dLbls>
            <c:dLbl>
              <c:idx val="0"/>
              <c:layout>
                <c:manualLayout>
                  <c:x val="0"/>
                  <c:y val="9.330033782803426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A-004F-4278-B8FC-8AA32161614A}"/>
                </c:ext>
              </c:extLst>
            </c:dLbl>
            <c:dLbl>
              <c:idx val="1"/>
              <c:layout>
                <c:manualLayout>
                  <c:x val="3.061301723344137E-3"/>
                  <c:y val="4.6650168914016696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B-004F-4278-B8FC-8AA32161614A}"/>
                </c:ext>
              </c:extLst>
            </c:dLbl>
            <c:dLbl>
              <c:idx val="2"/>
              <c:layout>
                <c:manualLayout>
                  <c:x val="6.1226034466882739E-3"/>
                  <c:y val="-4.665016891401713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D-004F-4278-B8FC-8AA32161614A}"/>
                </c:ext>
              </c:extLst>
            </c:dLbl>
            <c:spPr>
              <a:noFill/>
              <a:ln>
                <a:noFill/>
              </a:ln>
              <a:effectLst/>
            </c:spPr>
            <c:txPr>
              <a:bodyPr rot="0" spcFirstLastPara="1" vertOverflow="ellipsis" vert="horz" wrap="square" lIns="38100" tIns="19050" rIns="38100" bIns="19050" anchor="ctr" anchorCtr="1">
                <a:spAutoFit/>
              </a:bodyPr>
              <a:lstStyle/>
              <a:p>
                <a:pPr>
                  <a:defRPr sz="800" b="1"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Sheet1!$B$2:$B$17</c:f>
              <c:numCache>
                <c:formatCode>0.00</c:formatCode>
                <c:ptCount val="16"/>
                <c:pt idx="0">
                  <c:v>2566.09</c:v>
                </c:pt>
                <c:pt idx="1">
                  <c:v>2655.83</c:v>
                </c:pt>
                <c:pt idx="2">
                  <c:v>2795.41</c:v>
                </c:pt>
                <c:pt idx="3">
                  <c:v>2975.82</c:v>
                </c:pt>
                <c:pt idx="4">
                  <c:v>3108.38</c:v>
                </c:pt>
                <c:pt idx="5">
                  <c:v>2781.63</c:v>
                </c:pt>
                <c:pt idx="6">
                  <c:v>2871.58</c:v>
                </c:pt>
                <c:pt idx="7">
                  <c:v>3060.36</c:v>
                </c:pt>
                <c:pt idx="8">
                  <c:v>3235.54</c:v>
                </c:pt>
                <c:pt idx="9">
                  <c:v>3422.01</c:v>
                </c:pt>
                <c:pt idx="10">
                  <c:v>3605.54</c:v>
                </c:pt>
                <c:pt idx="11">
                  <c:v>3798.56</c:v>
                </c:pt>
                <c:pt idx="12">
                  <c:v>3996.38</c:v>
                </c:pt>
                <c:pt idx="13">
                  <c:v>4200.51</c:v>
                </c:pt>
                <c:pt idx="14">
                  <c:v>4411.84</c:v>
                </c:pt>
                <c:pt idx="15">
                  <c:v>4629.5200000000004</c:v>
                </c:pt>
              </c:numCache>
            </c:numRef>
          </c:val>
          <c:extLst>
            <c:ext xmlns:c16="http://schemas.microsoft.com/office/drawing/2014/chart" uri="{C3380CC4-5D6E-409C-BE32-E72D297353CC}">
              <c16:uniqueId val="{0000000C-004F-4278-B8FC-8AA32161614A}"/>
            </c:ext>
          </c:extLst>
        </c:ser>
        <c:dLbls>
          <c:showLegendKey val="0"/>
          <c:showVal val="1"/>
          <c:showCatName val="0"/>
          <c:showSerName val="0"/>
          <c:showPercent val="0"/>
          <c:showBubbleSize val="0"/>
        </c:dLbls>
        <c:gapWidth val="181"/>
        <c:axId val="513292144"/>
        <c:axId val="646582368"/>
      </c:barChart>
      <c:catAx>
        <c:axId val="513292144"/>
        <c:scaling>
          <c:orientation val="minMax"/>
        </c:scaling>
        <c:delete val="0"/>
        <c:axPos val="b"/>
        <c:numFmt formatCode="General" sourceLinked="1"/>
        <c:majorTickMark val="out"/>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lgn="ctr">
              <a:defRPr lang="en-US" sz="800" b="1" i="0" u="none" strike="noStrike" kern="1200" baseline="0">
                <a:solidFill>
                  <a:schemeClr val="tx1">
                    <a:lumMod val="75000"/>
                    <a:lumOff val="25000"/>
                  </a:schemeClr>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646582368"/>
        <c:crosses val="autoZero"/>
        <c:auto val="1"/>
        <c:lblAlgn val="ctr"/>
        <c:lblOffset val="100"/>
        <c:noMultiLvlLbl val="0"/>
      </c:catAx>
      <c:valAx>
        <c:axId val="646582368"/>
        <c:scaling>
          <c:orientation val="minMax"/>
          <c:max val="6500"/>
          <c:min val="200"/>
        </c:scaling>
        <c:delete val="1"/>
        <c:axPos val="l"/>
        <c:numFmt formatCode="0.00" sourceLinked="1"/>
        <c:majorTickMark val="out"/>
        <c:minorTickMark val="none"/>
        <c:tickLblPos val="nextTo"/>
        <c:crossAx val="51329214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6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3598790291308763"/>
          <c:y val="0"/>
          <c:w val="0.81690632467111535"/>
          <c:h val="0.65852586244640188"/>
        </c:manualLayout>
      </c:layout>
      <c:barChart>
        <c:barDir val="col"/>
        <c:grouping val="stacked"/>
        <c:varyColors val="0"/>
        <c:ser>
          <c:idx val="6"/>
          <c:order val="0"/>
          <c:tx>
            <c:strRef>
              <c:f>Sheet1!$C$1</c:f>
              <c:strCache>
                <c:ptCount val="1"/>
                <c:pt idx="0">
                  <c:v>Specialized Epoxy Resin</c:v>
                </c:pt>
              </c:strCache>
            </c:strRef>
          </c:tx>
          <c:spPr>
            <a:solidFill>
              <a:schemeClr val="accent1">
                <a:lumMod val="60000"/>
              </a:schemeClr>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Sheet1!$C$2:$C$17</c:f>
              <c:numCache>
                <c:formatCode>0.00%</c:formatCode>
                <c:ptCount val="16"/>
                <c:pt idx="0">
                  <c:v>6.4566115702479332E-2</c:v>
                </c:pt>
                <c:pt idx="1">
                  <c:v>6.1920652576937338E-2</c:v>
                </c:pt>
                <c:pt idx="2">
                  <c:v>5.6099071207430344E-2</c:v>
                </c:pt>
                <c:pt idx="3">
                  <c:v>5.629903091832026E-2</c:v>
                </c:pt>
                <c:pt idx="4">
                  <c:v>5.8136873426413369E-2</c:v>
                </c:pt>
                <c:pt idx="5">
                  <c:v>5.6437608533862572E-2</c:v>
                </c:pt>
                <c:pt idx="6">
                  <c:v>5.5208833413346148E-2</c:v>
                </c:pt>
                <c:pt idx="7">
                  <c:v>5.4229195088676671E-2</c:v>
                </c:pt>
                <c:pt idx="8">
                  <c:v>5.3155786510771894E-2</c:v>
                </c:pt>
                <c:pt idx="9">
                  <c:v>5.216311322707514E-2</c:v>
                </c:pt>
                <c:pt idx="10">
                  <c:v>5.1261672958474065E-2</c:v>
                </c:pt>
                <c:pt idx="11">
                  <c:v>5.0195629353945996E-2</c:v>
                </c:pt>
                <c:pt idx="12">
                  <c:v>4.910344827586207E-2</c:v>
                </c:pt>
                <c:pt idx="13">
                  <c:v>4.8198118231848039E-2</c:v>
                </c:pt>
                <c:pt idx="14">
                  <c:v>4.7173857106098296E-2</c:v>
                </c:pt>
                <c:pt idx="15">
                  <c:v>4.6158945885472785E-2</c:v>
                </c:pt>
              </c:numCache>
            </c:numRef>
          </c:val>
          <c:extLst>
            <c:ext xmlns:c16="http://schemas.microsoft.com/office/drawing/2014/chart" uri="{C3380CC4-5D6E-409C-BE32-E72D297353CC}">
              <c16:uniqueId val="{00000007-104C-45CB-9C30-7F91ABE97691}"/>
            </c:ext>
          </c:extLst>
        </c:ser>
        <c:ser>
          <c:idx val="5"/>
          <c:order val="1"/>
          <c:tx>
            <c:strRef>
              <c:f>Sheet1!$B$1</c:f>
              <c:strCache>
                <c:ptCount val="1"/>
                <c:pt idx="0">
                  <c:v>Standard Epoxy Resin</c:v>
                </c:pt>
              </c:strCache>
            </c:strRef>
          </c:tx>
          <c:spPr>
            <a:solidFill>
              <a:schemeClr val="accent6"/>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Sheet1!$B$2:$B$17</c:f>
              <c:numCache>
                <c:formatCode>0.00%</c:formatCode>
                <c:ptCount val="16"/>
                <c:pt idx="0">
                  <c:v>0.93543388429752072</c:v>
                </c:pt>
                <c:pt idx="1">
                  <c:v>0.93807934742306265</c:v>
                </c:pt>
                <c:pt idx="2">
                  <c:v>0.94390092879256959</c:v>
                </c:pt>
                <c:pt idx="3">
                  <c:v>0.94370096908167977</c:v>
                </c:pt>
                <c:pt idx="4">
                  <c:v>0.94186312657358662</c:v>
                </c:pt>
                <c:pt idx="5">
                  <c:v>0.94356239146613752</c:v>
                </c:pt>
                <c:pt idx="6">
                  <c:v>0.94479116658665396</c:v>
                </c:pt>
                <c:pt idx="7">
                  <c:v>0.94577080491132337</c:v>
                </c:pt>
                <c:pt idx="8">
                  <c:v>0.94684421348922809</c:v>
                </c:pt>
                <c:pt idx="9">
                  <c:v>0.94783688677292477</c:v>
                </c:pt>
                <c:pt idx="10">
                  <c:v>0.94873832704152594</c:v>
                </c:pt>
                <c:pt idx="11">
                  <c:v>0.94980437064605394</c:v>
                </c:pt>
                <c:pt idx="12">
                  <c:v>0.9508965517241379</c:v>
                </c:pt>
                <c:pt idx="13">
                  <c:v>0.95180188176815195</c:v>
                </c:pt>
                <c:pt idx="14">
                  <c:v>0.95282614289390166</c:v>
                </c:pt>
                <c:pt idx="15">
                  <c:v>0.95384105411452724</c:v>
                </c:pt>
              </c:numCache>
            </c:numRef>
          </c:val>
          <c:extLst>
            <c:ext xmlns:c16="http://schemas.microsoft.com/office/drawing/2014/chart" uri="{C3380CC4-5D6E-409C-BE32-E72D297353CC}">
              <c16:uniqueId val="{00000006-104C-45CB-9C30-7F91ABE97691}"/>
            </c:ext>
          </c:extLst>
        </c:ser>
        <c:dLbls>
          <c:showLegendKey val="0"/>
          <c:showVal val="0"/>
          <c:showCatName val="0"/>
          <c:showSerName val="0"/>
          <c:showPercent val="0"/>
          <c:showBubbleSize val="0"/>
        </c:dLbls>
        <c:gapWidth val="150"/>
        <c:overlap val="100"/>
        <c:axId val="1594474496"/>
        <c:axId val="1703745200"/>
      </c:barChart>
      <c:catAx>
        <c:axId val="1594474496"/>
        <c:scaling>
          <c:orientation val="minMax"/>
        </c:scaling>
        <c:delete val="0"/>
        <c:axPos val="b"/>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197" b="0" i="0" u="none" strike="noStrike" kern="1200" cap="none" spc="0" normalizeH="0" baseline="0">
                <a:solidFill>
                  <a:schemeClr val="dk1">
                    <a:lumMod val="65000"/>
                    <a:lumOff val="35000"/>
                  </a:schemeClr>
                </a:solidFill>
                <a:latin typeface="+mn-lt"/>
                <a:ea typeface="+mn-ea"/>
                <a:cs typeface="+mn-cs"/>
              </a:defRPr>
            </a:pPr>
            <a:endParaRPr lang="en-US"/>
          </a:p>
        </c:txPr>
        <c:crossAx val="1703745200"/>
        <c:crosses val="autoZero"/>
        <c:auto val="1"/>
        <c:lblAlgn val="ctr"/>
        <c:lblOffset val="100"/>
        <c:noMultiLvlLbl val="0"/>
      </c:catAx>
      <c:valAx>
        <c:axId val="1703745200"/>
        <c:scaling>
          <c:orientation val="minMax"/>
        </c:scaling>
        <c:delete val="1"/>
        <c:axPos val="l"/>
        <c:numFmt formatCode="0.00%" sourceLinked="1"/>
        <c:majorTickMark val="none"/>
        <c:minorTickMark val="none"/>
        <c:tickLblPos val="nextTo"/>
        <c:crossAx val="1594474496"/>
        <c:crosses val="autoZero"/>
        <c:crossBetween val="between"/>
      </c:valAx>
      <c:dTable>
        <c:showHorzBorder val="1"/>
        <c:showVertBorder val="1"/>
        <c:showOutline val="1"/>
        <c:showKeys val="1"/>
        <c:spPr>
          <a:noFill/>
          <a:ln w="9525" cap="flat" cmpd="sng" algn="ctr">
            <a:solidFill>
              <a:schemeClr val="dk1">
                <a:lumMod val="15000"/>
                <a:lumOff val="85000"/>
              </a:schemeClr>
            </a:solidFill>
            <a:round/>
          </a:ln>
          <a:effectLst/>
        </c:spPr>
        <c:txPr>
          <a:bodyPr rot="0" spcFirstLastPara="1" vertOverflow="ellipsis" vert="horz" wrap="square" anchor="ctr" anchorCtr="1"/>
          <a:lstStyle/>
          <a:p>
            <a:pPr rtl="0">
              <a:defRPr sz="1100" b="0" i="0" u="none" strike="noStrike" kern="1200" baseline="0">
                <a:solidFill>
                  <a:schemeClr val="tx1"/>
                </a:solidFill>
                <a:latin typeface="+mn-lt"/>
                <a:ea typeface="+mn-ea"/>
                <a:cs typeface="+mn-cs"/>
              </a:defRPr>
            </a:pPr>
            <a:endParaRPr lang="en-US"/>
          </a:p>
        </c:txPr>
      </c:dTable>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6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3649832139840484"/>
          <c:y val="0"/>
          <c:w val="0.81639588677915731"/>
          <c:h val="0.72379695231640373"/>
        </c:manualLayout>
      </c:layout>
      <c:barChart>
        <c:barDir val="col"/>
        <c:grouping val="stacked"/>
        <c:varyColors val="0"/>
        <c:ser>
          <c:idx val="2"/>
          <c:order val="0"/>
          <c:tx>
            <c:strRef>
              <c:f>Sheet1!$C$1</c:f>
              <c:strCache>
                <c:ptCount val="1"/>
                <c:pt idx="0">
                  <c:v>Semi-Solid</c:v>
                </c:pt>
              </c:strCache>
            </c:strRef>
          </c:tx>
          <c:spPr>
            <a:solidFill>
              <a:schemeClr val="accent3"/>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Sheet1!$C$2:$C$17</c:f>
              <c:numCache>
                <c:formatCode>0.00%</c:formatCode>
                <c:ptCount val="16"/>
                <c:pt idx="0">
                  <c:v>0.10395917750363638</c:v>
                </c:pt>
                <c:pt idx="1">
                  <c:v>9.6383133846808022E-2</c:v>
                </c:pt>
                <c:pt idx="2">
                  <c:v>9.3474399035358369E-2</c:v>
                </c:pt>
                <c:pt idx="3">
                  <c:v>9.1437265011643259E-2</c:v>
                </c:pt>
                <c:pt idx="4">
                  <c:v>9.2456570882452779E-2</c:v>
                </c:pt>
                <c:pt idx="5">
                  <c:v>9.4020602735030628E-2</c:v>
                </c:pt>
                <c:pt idx="6">
                  <c:v>9.2800857333468198E-2</c:v>
                </c:pt>
                <c:pt idx="7">
                  <c:v>9.2207197092565835E-2</c:v>
                </c:pt>
                <c:pt idx="8">
                  <c:v>9.1549239626821419E-2</c:v>
                </c:pt>
                <c:pt idx="9">
                  <c:v>9.0858287075505959E-2</c:v>
                </c:pt>
                <c:pt idx="10">
                  <c:v>9.0173411093228115E-2</c:v>
                </c:pt>
                <c:pt idx="11">
                  <c:v>8.9501164341231856E-2</c:v>
                </c:pt>
                <c:pt idx="12">
                  <c:v>8.8819965273581464E-2</c:v>
                </c:pt>
                <c:pt idx="13">
                  <c:v>8.8130565178696219E-2</c:v>
                </c:pt>
                <c:pt idx="14">
                  <c:v>8.742109644849673E-2</c:v>
                </c:pt>
                <c:pt idx="15">
                  <c:v>8.6552536401765065E-2</c:v>
                </c:pt>
              </c:numCache>
            </c:numRef>
          </c:val>
          <c:extLst>
            <c:ext xmlns:c16="http://schemas.microsoft.com/office/drawing/2014/chart" uri="{C3380CC4-5D6E-409C-BE32-E72D297353CC}">
              <c16:uniqueId val="{00000001-C3A0-41DF-823C-D7A6413EA8CE}"/>
            </c:ext>
          </c:extLst>
        </c:ser>
        <c:ser>
          <c:idx val="1"/>
          <c:order val="1"/>
          <c:tx>
            <c:strRef>
              <c:f>Sheet1!$D$1</c:f>
              <c:strCache>
                <c:ptCount val="1"/>
                <c:pt idx="0">
                  <c:v>Solid</c:v>
                </c:pt>
              </c:strCache>
            </c:strRef>
          </c:tx>
          <c:spPr>
            <a:solidFill>
              <a:schemeClr val="accent2"/>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Sheet1!$D$2:$D$17</c:f>
              <c:numCache>
                <c:formatCode>0.00%</c:formatCode>
                <c:ptCount val="16"/>
                <c:pt idx="0">
                  <c:v>0.34908644243296399</c:v>
                </c:pt>
                <c:pt idx="1">
                  <c:v>0.34628149117504509</c:v>
                </c:pt>
                <c:pt idx="2">
                  <c:v>0.34331935541990038</c:v>
                </c:pt>
                <c:pt idx="3">
                  <c:v>0.34306767631745583</c:v>
                </c:pt>
                <c:pt idx="4">
                  <c:v>0.34462120549917147</c:v>
                </c:pt>
                <c:pt idx="5">
                  <c:v>0.34497819350741066</c:v>
                </c:pt>
                <c:pt idx="6">
                  <c:v>0.34483866699404747</c:v>
                </c:pt>
                <c:pt idx="7">
                  <c:v>0.34447265429191015</c:v>
                </c:pt>
                <c:pt idx="8">
                  <c:v>0.34433535131678455</c:v>
                </c:pt>
                <c:pt idx="9">
                  <c:v>0.34417044461072543</c:v>
                </c:pt>
                <c:pt idx="10">
                  <c:v>0.34400296982634715</c:v>
                </c:pt>
                <c:pt idx="11">
                  <c:v>0.34384818685382079</c:v>
                </c:pt>
                <c:pt idx="12">
                  <c:v>0.3436847128602078</c:v>
                </c:pt>
                <c:pt idx="13">
                  <c:v>0.34351100931641376</c:v>
                </c:pt>
                <c:pt idx="14">
                  <c:v>0.34332227616980387</c:v>
                </c:pt>
                <c:pt idx="15">
                  <c:v>0.34327806312083614</c:v>
                </c:pt>
              </c:numCache>
            </c:numRef>
          </c:val>
          <c:extLst>
            <c:ext xmlns:c16="http://schemas.microsoft.com/office/drawing/2014/chart" uri="{C3380CC4-5D6E-409C-BE32-E72D297353CC}">
              <c16:uniqueId val="{00000002-C3A0-41DF-823C-D7A6413EA8CE}"/>
            </c:ext>
          </c:extLst>
        </c:ser>
        <c:ser>
          <c:idx val="3"/>
          <c:order val="2"/>
          <c:tx>
            <c:strRef>
              <c:f>Sheet1!$B$1</c:f>
              <c:strCache>
                <c:ptCount val="1"/>
                <c:pt idx="0">
                  <c:v>Liquid</c:v>
                </c:pt>
              </c:strCache>
            </c:strRef>
          </c:tx>
          <c:spPr>
            <a:solidFill>
              <a:schemeClr val="accent4"/>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Sheet1!$B$2:$B$17</c:f>
              <c:numCache>
                <c:formatCode>0.00%</c:formatCode>
                <c:ptCount val="16"/>
                <c:pt idx="0">
                  <c:v>0.54695438006339969</c:v>
                </c:pt>
                <c:pt idx="1">
                  <c:v>0.55733537497814689</c:v>
                </c:pt>
                <c:pt idx="2">
                  <c:v>0.56320624554474108</c:v>
                </c:pt>
                <c:pt idx="3">
                  <c:v>0.56549505867090089</c:v>
                </c:pt>
                <c:pt idx="4">
                  <c:v>0.56292222361837563</c:v>
                </c:pt>
                <c:pt idx="5">
                  <c:v>0.56100120375755858</c:v>
                </c:pt>
                <c:pt idx="6">
                  <c:v>0.56236047567248437</c:v>
                </c:pt>
                <c:pt idx="7">
                  <c:v>0.56332014861552404</c:v>
                </c:pt>
                <c:pt idx="8">
                  <c:v>0.56411540905639401</c:v>
                </c:pt>
                <c:pt idx="9">
                  <c:v>0.56497126831376865</c:v>
                </c:pt>
                <c:pt idx="10">
                  <c:v>0.56582361908042467</c:v>
                </c:pt>
                <c:pt idx="11">
                  <c:v>0.56665064880494742</c:v>
                </c:pt>
                <c:pt idx="12">
                  <c:v>0.56749532186621077</c:v>
                </c:pt>
                <c:pt idx="13">
                  <c:v>0.56835842550489002</c:v>
                </c:pt>
                <c:pt idx="14">
                  <c:v>0.56925662738169935</c:v>
                </c:pt>
                <c:pt idx="15">
                  <c:v>0.57016940047739872</c:v>
                </c:pt>
              </c:numCache>
            </c:numRef>
          </c:val>
          <c:extLst>
            <c:ext xmlns:c16="http://schemas.microsoft.com/office/drawing/2014/chart" uri="{C3380CC4-5D6E-409C-BE32-E72D297353CC}">
              <c16:uniqueId val="{00000000-C3A0-41DF-823C-D7A6413EA8CE}"/>
            </c:ext>
          </c:extLst>
        </c:ser>
        <c:dLbls>
          <c:showLegendKey val="0"/>
          <c:showVal val="0"/>
          <c:showCatName val="0"/>
          <c:showSerName val="0"/>
          <c:showPercent val="0"/>
          <c:showBubbleSize val="0"/>
        </c:dLbls>
        <c:gapWidth val="150"/>
        <c:overlap val="100"/>
        <c:axId val="1594474496"/>
        <c:axId val="1703745200"/>
      </c:barChart>
      <c:catAx>
        <c:axId val="1594474496"/>
        <c:scaling>
          <c:orientation val="minMax"/>
        </c:scaling>
        <c:delete val="0"/>
        <c:axPos val="b"/>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197" b="0" i="0" u="none" strike="noStrike" kern="1200" cap="none" spc="0" normalizeH="0" baseline="0">
                <a:solidFill>
                  <a:schemeClr val="dk1">
                    <a:lumMod val="65000"/>
                    <a:lumOff val="35000"/>
                  </a:schemeClr>
                </a:solidFill>
                <a:latin typeface="+mn-lt"/>
                <a:ea typeface="+mn-ea"/>
                <a:cs typeface="+mn-cs"/>
              </a:defRPr>
            </a:pPr>
            <a:endParaRPr lang="en-US"/>
          </a:p>
        </c:txPr>
        <c:crossAx val="1703745200"/>
        <c:crosses val="autoZero"/>
        <c:auto val="0"/>
        <c:lblAlgn val="ctr"/>
        <c:lblOffset val="100"/>
        <c:noMultiLvlLbl val="0"/>
      </c:catAx>
      <c:valAx>
        <c:axId val="1703745200"/>
        <c:scaling>
          <c:orientation val="minMax"/>
        </c:scaling>
        <c:delete val="1"/>
        <c:axPos val="l"/>
        <c:numFmt formatCode="0.00%" sourceLinked="1"/>
        <c:majorTickMark val="none"/>
        <c:minorTickMark val="none"/>
        <c:tickLblPos val="nextTo"/>
        <c:crossAx val="1594474496"/>
        <c:crosses val="autoZero"/>
        <c:crossBetween val="between"/>
      </c:valAx>
      <c:dTable>
        <c:showHorzBorder val="1"/>
        <c:showVertBorder val="1"/>
        <c:showOutline val="1"/>
        <c:showKeys val="1"/>
        <c:spPr>
          <a:noFill/>
          <a:ln w="9525" cap="flat" cmpd="sng" algn="ctr">
            <a:solidFill>
              <a:schemeClr val="dk1">
                <a:lumMod val="15000"/>
                <a:lumOff val="85000"/>
              </a:schemeClr>
            </a:solidFill>
            <a:round/>
          </a:ln>
          <a:effectLst/>
        </c:spPr>
        <c:txPr>
          <a:bodyPr rot="0" spcFirstLastPara="1" vertOverflow="ellipsis" vert="horz" wrap="square" anchor="ctr" anchorCtr="1"/>
          <a:lstStyle/>
          <a:p>
            <a:pPr rtl="0">
              <a:defRPr sz="1064" b="0" i="0" u="none" strike="noStrike" kern="1200" baseline="0">
                <a:solidFill>
                  <a:schemeClr val="tx1"/>
                </a:solidFill>
                <a:latin typeface="+mn-lt"/>
                <a:ea typeface="+mn-ea"/>
                <a:cs typeface="+mn-cs"/>
              </a:defRPr>
            </a:pPr>
            <a:endParaRPr lang="en-US"/>
          </a:p>
        </c:txPr>
      </c:dTable>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w="9525" cap="flat" cmpd="sng" algn="ctr">
      <a:noFill/>
      <a:round/>
    </a:ln>
    <a:effectLst/>
  </c:spPr>
  <c:txPr>
    <a:bodyPr/>
    <a:lstStyle/>
    <a:p>
      <a:pPr>
        <a:defRPr/>
      </a:pPr>
      <a:endParaRPr lang="en-US"/>
    </a:p>
  </c:txPr>
  <c:externalData r:id="rId3">
    <c:autoUpdate val="0"/>
  </c:externalData>
</c:chartSpace>
</file>

<file path=ppt/charts/chart6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7538547055850448"/>
          <c:y val="0"/>
          <c:w val="0.77750875702569855"/>
          <c:h val="0.65852586244640188"/>
        </c:manualLayout>
      </c:layout>
      <c:barChart>
        <c:barDir val="col"/>
        <c:grouping val="stacked"/>
        <c:varyColors val="0"/>
        <c:ser>
          <c:idx val="6"/>
          <c:order val="0"/>
          <c:tx>
            <c:strRef>
              <c:f>Sheet1!$C$1</c:f>
              <c:strCache>
                <c:ptCount val="1"/>
                <c:pt idx="0">
                  <c:v>Indirect</c:v>
                </c:pt>
              </c:strCache>
            </c:strRef>
          </c:tx>
          <c:spPr>
            <a:solidFill>
              <a:schemeClr val="accent1">
                <a:lumMod val="60000"/>
              </a:schemeClr>
            </a:solidFill>
            <a:ln>
              <a:noFill/>
            </a:ln>
            <a:effectLst/>
          </c:spPr>
          <c:invertIfNegative val="0"/>
          <c:cat>
            <c:numRef>
              <c:f>Sheet1!$A$2:$A$7</c:f>
              <c:numCache>
                <c:formatCode>General</c:formatCode>
                <c:ptCount val="6"/>
                <c:pt idx="0">
                  <c:v>2015</c:v>
                </c:pt>
                <c:pt idx="1">
                  <c:v>2016</c:v>
                </c:pt>
                <c:pt idx="2">
                  <c:v>2017</c:v>
                </c:pt>
                <c:pt idx="3">
                  <c:v>2018</c:v>
                </c:pt>
                <c:pt idx="4">
                  <c:v>2019</c:v>
                </c:pt>
                <c:pt idx="5">
                  <c:v>2020</c:v>
                </c:pt>
              </c:numCache>
            </c:numRef>
          </c:cat>
          <c:val>
            <c:numRef>
              <c:f>Sheet1!$C$2:$C$7</c:f>
              <c:numCache>
                <c:formatCode>0.00%</c:formatCode>
                <c:ptCount val="6"/>
                <c:pt idx="0">
                  <c:v>0.60439077936333696</c:v>
                </c:pt>
                <c:pt idx="1">
                  <c:v>0.56930424400303903</c:v>
                </c:pt>
                <c:pt idx="2">
                  <c:v>0.56368001746153018</c:v>
                </c:pt>
                <c:pt idx="3">
                  <c:v>0.56080874093740429</c:v>
                </c:pt>
                <c:pt idx="4">
                  <c:v>0.56198347107438018</c:v>
                </c:pt>
                <c:pt idx="5">
                  <c:v>0.57310195227765726</c:v>
                </c:pt>
              </c:numCache>
            </c:numRef>
          </c:val>
          <c:extLst>
            <c:ext xmlns:c16="http://schemas.microsoft.com/office/drawing/2014/chart" uri="{C3380CC4-5D6E-409C-BE32-E72D297353CC}">
              <c16:uniqueId val="{00000000-AD35-4B54-A9C7-C3794136F1E9}"/>
            </c:ext>
          </c:extLst>
        </c:ser>
        <c:ser>
          <c:idx val="5"/>
          <c:order val="1"/>
          <c:tx>
            <c:strRef>
              <c:f>Sheet1!$B$1</c:f>
              <c:strCache>
                <c:ptCount val="1"/>
                <c:pt idx="0">
                  <c:v>Direct Company Sale</c:v>
                </c:pt>
              </c:strCache>
            </c:strRef>
          </c:tx>
          <c:spPr>
            <a:solidFill>
              <a:schemeClr val="accent6"/>
            </a:solidFill>
            <a:ln>
              <a:noFill/>
            </a:ln>
            <a:effectLst/>
          </c:spPr>
          <c:invertIfNegative val="0"/>
          <c:cat>
            <c:numRef>
              <c:f>Sheet1!$A$2:$A$7</c:f>
              <c:numCache>
                <c:formatCode>General</c:formatCode>
                <c:ptCount val="6"/>
                <c:pt idx="0">
                  <c:v>2015</c:v>
                </c:pt>
                <c:pt idx="1">
                  <c:v>2016</c:v>
                </c:pt>
                <c:pt idx="2">
                  <c:v>2017</c:v>
                </c:pt>
                <c:pt idx="3">
                  <c:v>2018</c:v>
                </c:pt>
                <c:pt idx="4">
                  <c:v>2019</c:v>
                </c:pt>
                <c:pt idx="5">
                  <c:v>2020</c:v>
                </c:pt>
              </c:numCache>
            </c:numRef>
          </c:cat>
          <c:val>
            <c:numRef>
              <c:f>Sheet1!$B$2:$B$7</c:f>
              <c:numCache>
                <c:formatCode>0.00%</c:formatCode>
                <c:ptCount val="6"/>
                <c:pt idx="0">
                  <c:v>0.54555433589462132</c:v>
                </c:pt>
                <c:pt idx="1">
                  <c:v>0.5522631064799739</c:v>
                </c:pt>
                <c:pt idx="2">
                  <c:v>0.55516752155407612</c:v>
                </c:pt>
                <c:pt idx="3">
                  <c:v>0.5539671193709792</c:v>
                </c:pt>
                <c:pt idx="4">
                  <c:v>0.55704495061479542</c:v>
                </c:pt>
                <c:pt idx="5">
                  <c:v>0.55260303687635581</c:v>
                </c:pt>
              </c:numCache>
            </c:numRef>
          </c:val>
          <c:extLst>
            <c:ext xmlns:c16="http://schemas.microsoft.com/office/drawing/2014/chart" uri="{C3380CC4-5D6E-409C-BE32-E72D297353CC}">
              <c16:uniqueId val="{00000001-AD35-4B54-A9C7-C3794136F1E9}"/>
            </c:ext>
          </c:extLst>
        </c:ser>
        <c:dLbls>
          <c:showLegendKey val="0"/>
          <c:showVal val="0"/>
          <c:showCatName val="0"/>
          <c:showSerName val="0"/>
          <c:showPercent val="0"/>
          <c:showBubbleSize val="0"/>
        </c:dLbls>
        <c:gapWidth val="150"/>
        <c:overlap val="100"/>
        <c:axId val="1594474496"/>
        <c:axId val="1703745200"/>
      </c:barChart>
      <c:catAx>
        <c:axId val="1594474496"/>
        <c:scaling>
          <c:orientation val="minMax"/>
        </c:scaling>
        <c:delete val="0"/>
        <c:axPos val="b"/>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197" b="0" i="0" u="none" strike="noStrike" kern="1200" cap="none" spc="0" normalizeH="0" baseline="0">
                <a:solidFill>
                  <a:schemeClr val="dk1">
                    <a:lumMod val="65000"/>
                    <a:lumOff val="35000"/>
                  </a:schemeClr>
                </a:solidFill>
                <a:latin typeface="+mn-lt"/>
                <a:ea typeface="+mn-ea"/>
                <a:cs typeface="+mn-cs"/>
              </a:defRPr>
            </a:pPr>
            <a:endParaRPr lang="en-US"/>
          </a:p>
        </c:txPr>
        <c:crossAx val="1703745200"/>
        <c:crosses val="autoZero"/>
        <c:auto val="1"/>
        <c:lblAlgn val="ctr"/>
        <c:lblOffset val="100"/>
        <c:noMultiLvlLbl val="0"/>
      </c:catAx>
      <c:valAx>
        <c:axId val="1703745200"/>
        <c:scaling>
          <c:orientation val="minMax"/>
        </c:scaling>
        <c:delete val="1"/>
        <c:axPos val="l"/>
        <c:numFmt formatCode="0.00%" sourceLinked="1"/>
        <c:majorTickMark val="none"/>
        <c:minorTickMark val="none"/>
        <c:tickLblPos val="nextTo"/>
        <c:crossAx val="1594474496"/>
        <c:crosses val="autoZero"/>
        <c:crossBetween val="between"/>
      </c:valAx>
      <c:dTable>
        <c:showHorzBorder val="1"/>
        <c:showVertBorder val="1"/>
        <c:showOutline val="1"/>
        <c:showKeys val="1"/>
        <c:spPr>
          <a:noFill/>
          <a:ln w="9525" cap="flat" cmpd="sng" algn="ctr">
            <a:solidFill>
              <a:schemeClr val="dk1">
                <a:lumMod val="15000"/>
                <a:lumOff val="85000"/>
              </a:schemeClr>
            </a:solidFill>
            <a:round/>
          </a:ln>
          <a:effectLst/>
        </c:spPr>
        <c:txPr>
          <a:bodyPr rot="0" spcFirstLastPara="1" vertOverflow="ellipsis" vert="horz" wrap="square" anchor="ctr" anchorCtr="1"/>
          <a:lstStyle/>
          <a:p>
            <a:pPr rtl="0">
              <a:defRPr sz="1100" b="0" i="0" u="none" strike="noStrike" kern="1200" baseline="0">
                <a:solidFill>
                  <a:schemeClr val="tx1"/>
                </a:solidFill>
                <a:latin typeface="+mn-lt"/>
                <a:ea typeface="+mn-ea"/>
                <a:cs typeface="+mn-cs"/>
              </a:defRPr>
            </a:pPr>
            <a:endParaRPr lang="en-US"/>
          </a:p>
        </c:txPr>
      </c:dTable>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6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7591335016772411"/>
          <c:y val="0"/>
          <c:w val="0.77698085195005662"/>
          <c:h val="0.67980588508031203"/>
        </c:manualLayout>
      </c:layout>
      <c:barChart>
        <c:barDir val="col"/>
        <c:grouping val="stacked"/>
        <c:varyColors val="0"/>
        <c:ser>
          <c:idx val="3"/>
          <c:order val="0"/>
          <c:tx>
            <c:strRef>
              <c:f>Sheet1!$E$1</c:f>
              <c:strCache>
                <c:ptCount val="1"/>
                <c:pt idx="0">
                  <c:v>Others</c:v>
                </c:pt>
              </c:strCache>
            </c:strRef>
          </c:tx>
          <c:spPr>
            <a:solidFill>
              <a:schemeClr val="accent4"/>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Sheet1!$E$2:$E$17</c:f>
              <c:numCache>
                <c:formatCode>0.00%</c:formatCode>
                <c:ptCount val="16"/>
                <c:pt idx="0">
                  <c:v>0.15960743801652894</c:v>
                </c:pt>
                <c:pt idx="1">
                  <c:v>0.16705795131595205</c:v>
                </c:pt>
                <c:pt idx="2">
                  <c:v>0.16138221451572951</c:v>
                </c:pt>
                <c:pt idx="3">
                  <c:v>0.16460952820394509</c:v>
                </c:pt>
                <c:pt idx="4">
                  <c:v>0.16260441698134798</c:v>
                </c:pt>
                <c:pt idx="5">
                  <c:v>0.15752914909451748</c:v>
                </c:pt>
                <c:pt idx="6">
                  <c:v>0.15530484877580417</c:v>
                </c:pt>
                <c:pt idx="7">
                  <c:v>0.15442347054810102</c:v>
                </c:pt>
                <c:pt idx="8">
                  <c:v>0.15273868802771162</c:v>
                </c:pt>
                <c:pt idx="9">
                  <c:v>0.15121092941419995</c:v>
                </c:pt>
                <c:pt idx="10">
                  <c:v>0.14944356120826707</c:v>
                </c:pt>
                <c:pt idx="11">
                  <c:v>0.14781944842065084</c:v>
                </c:pt>
                <c:pt idx="12">
                  <c:v>0.14610150790731888</c:v>
                </c:pt>
                <c:pt idx="13">
                  <c:v>0.14299662701935026</c:v>
                </c:pt>
                <c:pt idx="14">
                  <c:v>0.14136215474352376</c:v>
                </c:pt>
                <c:pt idx="15">
                  <c:v>0.13971989724040773</c:v>
                </c:pt>
              </c:numCache>
            </c:numRef>
          </c:val>
          <c:extLst>
            <c:ext xmlns:c16="http://schemas.microsoft.com/office/drawing/2014/chart" uri="{C3380CC4-5D6E-409C-BE32-E72D297353CC}">
              <c16:uniqueId val="{00000000-4014-490E-8B6B-2316558DAE43}"/>
            </c:ext>
          </c:extLst>
        </c:ser>
        <c:ser>
          <c:idx val="2"/>
          <c:order val="1"/>
          <c:tx>
            <c:strRef>
              <c:f>Sheet1!$D$1</c:f>
              <c:strCache>
                <c:ptCount val="1"/>
                <c:pt idx="0">
                  <c:v>Adhesives</c:v>
                </c:pt>
              </c:strCache>
            </c:strRef>
          </c:tx>
          <c:spPr>
            <a:solidFill>
              <a:schemeClr val="accent3"/>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Sheet1!$D$2:$D$17</c:f>
              <c:numCache>
                <c:formatCode>0.00%</c:formatCode>
                <c:ptCount val="16"/>
                <c:pt idx="0">
                  <c:v>9.3104338842975226E-2</c:v>
                </c:pt>
                <c:pt idx="1">
                  <c:v>9.0448535771654501E-2</c:v>
                </c:pt>
                <c:pt idx="2">
                  <c:v>9.36338865494179E-2</c:v>
                </c:pt>
                <c:pt idx="3">
                  <c:v>9.0321836428653823E-2</c:v>
                </c:pt>
                <c:pt idx="4">
                  <c:v>9.1772514017622153E-2</c:v>
                </c:pt>
                <c:pt idx="5">
                  <c:v>9.1416521954849894E-2</c:v>
                </c:pt>
                <c:pt idx="6">
                  <c:v>9.2414786365818555E-2</c:v>
                </c:pt>
                <c:pt idx="7">
                  <c:v>9.1880827837161699E-2</c:v>
                </c:pt>
                <c:pt idx="8">
                  <c:v>9.1903009309374326E-2</c:v>
                </c:pt>
                <c:pt idx="9">
                  <c:v>9.1906437590560941E-2</c:v>
                </c:pt>
                <c:pt idx="10">
                  <c:v>9.1911764705882346E-2</c:v>
                </c:pt>
                <c:pt idx="11">
                  <c:v>9.170722397175303E-2</c:v>
                </c:pt>
                <c:pt idx="12">
                  <c:v>9.1853622655388004E-2</c:v>
                </c:pt>
                <c:pt idx="13">
                  <c:v>9.3200781111308362E-2</c:v>
                </c:pt>
                <c:pt idx="14">
                  <c:v>9.3154915079773526E-2</c:v>
                </c:pt>
                <c:pt idx="15">
                  <c:v>9.3146598160271848E-2</c:v>
                </c:pt>
              </c:numCache>
            </c:numRef>
          </c:val>
          <c:extLst>
            <c:ext xmlns:c16="http://schemas.microsoft.com/office/drawing/2014/chart" uri="{C3380CC4-5D6E-409C-BE32-E72D297353CC}">
              <c16:uniqueId val="{00000001-4014-490E-8B6B-2316558DAE43}"/>
            </c:ext>
          </c:extLst>
        </c:ser>
        <c:ser>
          <c:idx val="1"/>
          <c:order val="2"/>
          <c:tx>
            <c:strRef>
              <c:f>Sheet1!$C$1</c:f>
              <c:strCache>
                <c:ptCount val="1"/>
                <c:pt idx="0">
                  <c:v>Electrical &amp; Electronics</c:v>
                </c:pt>
              </c:strCache>
            </c:strRef>
          </c:tx>
          <c:spPr>
            <a:solidFill>
              <a:schemeClr val="accent2"/>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Sheet1!$C$2:$C$17</c:f>
              <c:numCache>
                <c:formatCode>0.00%</c:formatCode>
                <c:ptCount val="16"/>
                <c:pt idx="0">
                  <c:v>0.25297004132231404</c:v>
                </c:pt>
                <c:pt idx="1">
                  <c:v>0.24774496478438152</c:v>
                </c:pt>
                <c:pt idx="2">
                  <c:v>0.24721327718602926</c:v>
                </c:pt>
                <c:pt idx="3">
                  <c:v>0.2481255046718191</c:v>
                </c:pt>
                <c:pt idx="4">
                  <c:v>0.2494564595491475</c:v>
                </c:pt>
                <c:pt idx="5">
                  <c:v>0.25266683205160012</c:v>
                </c:pt>
                <c:pt idx="6">
                  <c:v>0.25252040326452235</c:v>
                </c:pt>
                <c:pt idx="7">
                  <c:v>0.25369570161473731</c:v>
                </c:pt>
                <c:pt idx="8">
                  <c:v>0.25470881143104568</c:v>
                </c:pt>
                <c:pt idx="9">
                  <c:v>0.25553715586835024</c:v>
                </c:pt>
                <c:pt idx="10">
                  <c:v>0.25645866454689986</c:v>
                </c:pt>
                <c:pt idx="11">
                  <c:v>0.25737188663040367</c:v>
                </c:pt>
                <c:pt idx="12">
                  <c:v>0.25827510114012503</c:v>
                </c:pt>
                <c:pt idx="13">
                  <c:v>0.25927569678679213</c:v>
                </c:pt>
                <c:pt idx="14">
                  <c:v>0.26007891576599756</c:v>
                </c:pt>
                <c:pt idx="15">
                  <c:v>0.26095964199883981</c:v>
                </c:pt>
              </c:numCache>
            </c:numRef>
          </c:val>
          <c:extLst>
            <c:ext xmlns:c16="http://schemas.microsoft.com/office/drawing/2014/chart" uri="{C3380CC4-5D6E-409C-BE32-E72D297353CC}">
              <c16:uniqueId val="{00000002-4014-490E-8B6B-2316558DAE43}"/>
            </c:ext>
          </c:extLst>
        </c:ser>
        <c:ser>
          <c:idx val="0"/>
          <c:order val="3"/>
          <c:tx>
            <c:strRef>
              <c:f>Sheet1!$B$1</c:f>
              <c:strCache>
                <c:ptCount val="1"/>
                <c:pt idx="0">
                  <c:v>Paints &amp; Coatings</c:v>
                </c:pt>
              </c:strCache>
            </c:strRef>
          </c:tx>
          <c:spPr>
            <a:solidFill>
              <a:schemeClr val="accent1"/>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Sheet1!$B$2:$B$17</c:f>
              <c:numCache>
                <c:formatCode>0.00%</c:formatCode>
                <c:ptCount val="16"/>
                <c:pt idx="0">
                  <c:v>0.49418904958677684</c:v>
                </c:pt>
                <c:pt idx="1">
                  <c:v>0.49474854812801189</c:v>
                </c:pt>
                <c:pt idx="2">
                  <c:v>0.49777062174882336</c:v>
                </c:pt>
                <c:pt idx="3">
                  <c:v>0.49682777713692478</c:v>
                </c:pt>
                <c:pt idx="4">
                  <c:v>0.49605217988328187</c:v>
                </c:pt>
                <c:pt idx="5">
                  <c:v>0.49838749689903239</c:v>
                </c:pt>
                <c:pt idx="6">
                  <c:v>0.49951992318771005</c:v>
                </c:pt>
                <c:pt idx="7">
                  <c:v>0.5</c:v>
                </c:pt>
                <c:pt idx="8">
                  <c:v>0.50075773977051319</c:v>
                </c:pt>
                <c:pt idx="9">
                  <c:v>0.50144897536741873</c:v>
                </c:pt>
                <c:pt idx="10">
                  <c:v>0.50228537360890302</c:v>
                </c:pt>
                <c:pt idx="11">
                  <c:v>0.50310144097719256</c:v>
                </c:pt>
                <c:pt idx="12">
                  <c:v>0.50376976829716802</c:v>
                </c:pt>
                <c:pt idx="13">
                  <c:v>0.50452689508254933</c:v>
                </c:pt>
                <c:pt idx="14">
                  <c:v>0.50540401441070504</c:v>
                </c:pt>
                <c:pt idx="15">
                  <c:v>0.5061738626004807</c:v>
                </c:pt>
              </c:numCache>
            </c:numRef>
          </c:val>
          <c:extLst>
            <c:ext xmlns:c16="http://schemas.microsoft.com/office/drawing/2014/chart" uri="{C3380CC4-5D6E-409C-BE32-E72D297353CC}">
              <c16:uniqueId val="{00000003-4014-490E-8B6B-2316558DAE43}"/>
            </c:ext>
          </c:extLst>
        </c:ser>
        <c:dLbls>
          <c:showLegendKey val="0"/>
          <c:showVal val="0"/>
          <c:showCatName val="0"/>
          <c:showSerName val="0"/>
          <c:showPercent val="0"/>
          <c:showBubbleSize val="0"/>
        </c:dLbls>
        <c:gapWidth val="150"/>
        <c:overlap val="100"/>
        <c:axId val="1594474496"/>
        <c:axId val="1703745200"/>
      </c:barChart>
      <c:catAx>
        <c:axId val="1594474496"/>
        <c:scaling>
          <c:orientation val="minMax"/>
        </c:scaling>
        <c:delete val="0"/>
        <c:axPos val="b"/>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197" b="0" i="0" u="none" strike="noStrike" kern="1200" cap="none" spc="0" normalizeH="0" baseline="0">
                <a:solidFill>
                  <a:schemeClr val="dk1">
                    <a:lumMod val="65000"/>
                    <a:lumOff val="35000"/>
                  </a:schemeClr>
                </a:solidFill>
                <a:latin typeface="+mn-lt"/>
                <a:ea typeface="+mn-ea"/>
                <a:cs typeface="+mn-cs"/>
              </a:defRPr>
            </a:pPr>
            <a:endParaRPr lang="en-US"/>
          </a:p>
        </c:txPr>
        <c:crossAx val="1703745200"/>
        <c:crosses val="autoZero"/>
        <c:auto val="0"/>
        <c:lblAlgn val="ctr"/>
        <c:lblOffset val="100"/>
        <c:noMultiLvlLbl val="0"/>
      </c:catAx>
      <c:valAx>
        <c:axId val="1703745200"/>
        <c:scaling>
          <c:orientation val="minMax"/>
        </c:scaling>
        <c:delete val="1"/>
        <c:axPos val="l"/>
        <c:numFmt formatCode="0.00%" sourceLinked="1"/>
        <c:majorTickMark val="none"/>
        <c:minorTickMark val="none"/>
        <c:tickLblPos val="nextTo"/>
        <c:crossAx val="1594474496"/>
        <c:crosses val="autoZero"/>
        <c:crossBetween val="between"/>
      </c:valAx>
      <c:dTable>
        <c:showHorzBorder val="1"/>
        <c:showVertBorder val="1"/>
        <c:showOutline val="1"/>
        <c:showKeys val="1"/>
        <c:spPr>
          <a:noFill/>
          <a:ln w="9525" cap="flat" cmpd="sng" algn="ctr">
            <a:solidFill>
              <a:schemeClr val="dk1">
                <a:lumMod val="15000"/>
                <a:lumOff val="85000"/>
              </a:schemeClr>
            </a:solidFill>
            <a:round/>
          </a:ln>
          <a:effectLst/>
        </c:spPr>
        <c:txPr>
          <a:bodyPr rot="0" spcFirstLastPara="1" vertOverflow="ellipsis" vert="horz" wrap="square" anchor="ctr" anchorCtr="1"/>
          <a:lstStyle/>
          <a:p>
            <a:pPr rtl="0">
              <a:defRPr sz="1064" b="0" i="0" u="none" strike="noStrike" kern="1200" baseline="0">
                <a:solidFill>
                  <a:schemeClr val="tx1"/>
                </a:solidFill>
                <a:latin typeface="+mn-lt"/>
                <a:ea typeface="+mn-ea"/>
                <a:cs typeface="+mn-cs"/>
              </a:defRPr>
            </a:pPr>
            <a:endParaRPr lang="en-US"/>
          </a:p>
        </c:txPr>
      </c:dTable>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en-US"/>
    </a:p>
  </c:txPr>
  <c:externalData r:id="rId3">
    <c:autoUpdate val="0"/>
  </c:externalData>
</c:chartSpace>
</file>

<file path=ppt/charts/chart6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3875304608834838"/>
          <c:y val="0"/>
          <c:w val="0.85871118294151061"/>
          <c:h val="0.61124424911468045"/>
        </c:manualLayout>
      </c:layout>
      <c:barChart>
        <c:barDir val="col"/>
        <c:grouping val="stacked"/>
        <c:varyColors val="0"/>
        <c:ser>
          <c:idx val="1"/>
          <c:order val="0"/>
          <c:tx>
            <c:strRef>
              <c:f>Sheet1!$D$1</c:f>
              <c:strCache>
                <c:ptCount val="1"/>
                <c:pt idx="0">
                  <c:v>Rest of South America</c:v>
                </c:pt>
              </c:strCache>
            </c:strRef>
          </c:tx>
          <c:spPr>
            <a:solidFill>
              <a:schemeClr val="accent2"/>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Sheet1!$D$2:$D$17</c:f>
              <c:numCache>
                <c:formatCode>0.00%</c:formatCode>
                <c:ptCount val="16"/>
                <c:pt idx="0">
                  <c:v>0.15682772290253602</c:v>
                </c:pt>
                <c:pt idx="1">
                  <c:v>0.20358632577910679</c:v>
                </c:pt>
                <c:pt idx="2">
                  <c:v>0.22171860951838415</c:v>
                </c:pt>
                <c:pt idx="3">
                  <c:v>0.25087933460997158</c:v>
                </c:pt>
                <c:pt idx="4">
                  <c:v>0.22117612726024263</c:v>
                </c:pt>
                <c:pt idx="5">
                  <c:v>0.16956510952888926</c:v>
                </c:pt>
                <c:pt idx="6">
                  <c:v>0.17054199399318648</c:v>
                </c:pt>
                <c:pt idx="7">
                  <c:v>0.16843753362514743</c:v>
                </c:pt>
                <c:pt idx="8">
                  <c:v>0.16651293912360993</c:v>
                </c:pt>
                <c:pt idx="9">
                  <c:v>0.16542723968058265</c:v>
                </c:pt>
                <c:pt idx="10">
                  <c:v>0.16397648950151034</c:v>
                </c:pt>
                <c:pt idx="11">
                  <c:v>0.16213876672904523</c:v>
                </c:pt>
                <c:pt idx="12">
                  <c:v>0.16045325304496111</c:v>
                </c:pt>
                <c:pt idx="13">
                  <c:v>0.15885413378315794</c:v>
                </c:pt>
                <c:pt idx="14">
                  <c:v>0.1578372029084453</c:v>
                </c:pt>
                <c:pt idx="15">
                  <c:v>0.1571426848311836</c:v>
                </c:pt>
              </c:numCache>
            </c:numRef>
          </c:val>
          <c:extLst>
            <c:ext xmlns:c16="http://schemas.microsoft.com/office/drawing/2014/chart" uri="{C3380CC4-5D6E-409C-BE32-E72D297353CC}">
              <c16:uniqueId val="{00000001-41D8-49E2-8A79-3E6E3373D638}"/>
            </c:ext>
          </c:extLst>
        </c:ser>
        <c:ser>
          <c:idx val="0"/>
          <c:order val="1"/>
          <c:tx>
            <c:strRef>
              <c:f>Sheet1!$C$1</c:f>
              <c:strCache>
                <c:ptCount val="1"/>
                <c:pt idx="0">
                  <c:v>Argentina</c:v>
                </c:pt>
              </c:strCache>
            </c:strRef>
          </c:tx>
          <c:spPr>
            <a:solidFill>
              <a:schemeClr val="accent1"/>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Sheet1!$C$2:$C$17</c:f>
              <c:numCache>
                <c:formatCode>0.00%</c:formatCode>
                <c:ptCount val="16"/>
                <c:pt idx="0">
                  <c:v>0.10010618184789198</c:v>
                </c:pt>
                <c:pt idx="1">
                  <c:v>8.2215740305958532E-2</c:v>
                </c:pt>
                <c:pt idx="2">
                  <c:v>8.8187581270356294E-2</c:v>
                </c:pt>
                <c:pt idx="3">
                  <c:v>8.5613916895461772E-2</c:v>
                </c:pt>
                <c:pt idx="4">
                  <c:v>7.9603101396200526E-2</c:v>
                </c:pt>
                <c:pt idx="5">
                  <c:v>9.6256419161973736E-2</c:v>
                </c:pt>
                <c:pt idx="6">
                  <c:v>9.7798165417284449E-2</c:v>
                </c:pt>
                <c:pt idx="7">
                  <c:v>9.7147273470256493E-2</c:v>
                </c:pt>
                <c:pt idx="8">
                  <c:v>9.6416444784671818E-2</c:v>
                </c:pt>
                <c:pt idx="9">
                  <c:v>9.5824662619290193E-2</c:v>
                </c:pt>
                <c:pt idx="10">
                  <c:v>9.5527074857627348E-2</c:v>
                </c:pt>
                <c:pt idx="11">
                  <c:v>9.5208829494067129E-2</c:v>
                </c:pt>
                <c:pt idx="12">
                  <c:v>9.5026337470994732E-2</c:v>
                </c:pt>
                <c:pt idx="13">
                  <c:v>9.5060897095034583E-2</c:v>
                </c:pt>
                <c:pt idx="14">
                  <c:v>9.5086195852414845E-2</c:v>
                </c:pt>
                <c:pt idx="15">
                  <c:v>9.5026072833096734E-2</c:v>
                </c:pt>
              </c:numCache>
            </c:numRef>
          </c:val>
          <c:extLst>
            <c:ext xmlns:c16="http://schemas.microsoft.com/office/drawing/2014/chart" uri="{C3380CC4-5D6E-409C-BE32-E72D297353CC}">
              <c16:uniqueId val="{00000000-41D8-49E2-8A79-3E6E3373D638}"/>
            </c:ext>
          </c:extLst>
        </c:ser>
        <c:ser>
          <c:idx val="9"/>
          <c:order val="2"/>
          <c:tx>
            <c:strRef>
              <c:f>Sheet1!$B$1</c:f>
              <c:strCache>
                <c:ptCount val="1"/>
                <c:pt idx="0">
                  <c:v>Brazil</c:v>
                </c:pt>
              </c:strCache>
            </c:strRef>
          </c:tx>
          <c:spPr>
            <a:solidFill>
              <a:schemeClr val="accent4">
                <a:lumMod val="60000"/>
              </a:schemeClr>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Sheet1!$B$2:$B$17</c:f>
              <c:numCache>
                <c:formatCode>0.00%</c:formatCode>
                <c:ptCount val="16"/>
                <c:pt idx="0">
                  <c:v>0.7430660952495719</c:v>
                </c:pt>
                <c:pt idx="1">
                  <c:v>0.71419793391493469</c:v>
                </c:pt>
                <c:pt idx="2">
                  <c:v>0.69009380921125951</c:v>
                </c:pt>
                <c:pt idx="3">
                  <c:v>0.66350674849456659</c:v>
                </c:pt>
                <c:pt idx="4">
                  <c:v>0.69922077134355687</c:v>
                </c:pt>
                <c:pt idx="5">
                  <c:v>0.73417847130913694</c:v>
                </c:pt>
                <c:pt idx="6">
                  <c:v>0.73165984058952904</c:v>
                </c:pt>
                <c:pt idx="7">
                  <c:v>0.734415192904596</c:v>
                </c:pt>
                <c:pt idx="8">
                  <c:v>0.7370706160917182</c:v>
                </c:pt>
                <c:pt idx="9">
                  <c:v>0.73874809770012706</c:v>
                </c:pt>
                <c:pt idx="10">
                  <c:v>0.74049643564086221</c:v>
                </c:pt>
                <c:pt idx="11">
                  <c:v>0.74265240377688768</c:v>
                </c:pt>
                <c:pt idx="12">
                  <c:v>0.74452040948404419</c:v>
                </c:pt>
                <c:pt idx="13">
                  <c:v>0.74608496912180744</c:v>
                </c:pt>
                <c:pt idx="14">
                  <c:v>0.74707660123913977</c:v>
                </c:pt>
                <c:pt idx="15">
                  <c:v>0.74783124233571974</c:v>
                </c:pt>
              </c:numCache>
            </c:numRef>
          </c:val>
          <c:extLst>
            <c:ext xmlns:c16="http://schemas.microsoft.com/office/drawing/2014/chart" uri="{C3380CC4-5D6E-409C-BE32-E72D297353CC}">
              <c16:uniqueId val="{00000003-F000-4B89-8095-2ECFC76D9039}"/>
            </c:ext>
          </c:extLst>
        </c:ser>
        <c:dLbls>
          <c:showLegendKey val="0"/>
          <c:showVal val="0"/>
          <c:showCatName val="0"/>
          <c:showSerName val="0"/>
          <c:showPercent val="0"/>
          <c:showBubbleSize val="0"/>
        </c:dLbls>
        <c:gapWidth val="150"/>
        <c:overlap val="100"/>
        <c:axId val="1594474496"/>
        <c:axId val="1703745200"/>
      </c:barChart>
      <c:catAx>
        <c:axId val="1594474496"/>
        <c:scaling>
          <c:orientation val="minMax"/>
        </c:scaling>
        <c:delete val="0"/>
        <c:axPos val="b"/>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197" b="0" i="0" u="none" strike="noStrike" kern="1200" cap="none" spc="0" normalizeH="0" baseline="0">
                <a:solidFill>
                  <a:schemeClr val="dk1">
                    <a:lumMod val="65000"/>
                    <a:lumOff val="35000"/>
                  </a:schemeClr>
                </a:solidFill>
                <a:latin typeface="+mn-lt"/>
                <a:ea typeface="+mn-ea"/>
                <a:cs typeface="+mn-cs"/>
              </a:defRPr>
            </a:pPr>
            <a:endParaRPr lang="en-US"/>
          </a:p>
        </c:txPr>
        <c:crossAx val="1703745200"/>
        <c:crosses val="autoZero"/>
        <c:auto val="1"/>
        <c:lblAlgn val="ctr"/>
        <c:lblOffset val="100"/>
        <c:noMultiLvlLbl val="0"/>
      </c:catAx>
      <c:valAx>
        <c:axId val="1703745200"/>
        <c:scaling>
          <c:orientation val="minMax"/>
        </c:scaling>
        <c:delete val="1"/>
        <c:axPos val="l"/>
        <c:numFmt formatCode="0.00%" sourceLinked="1"/>
        <c:majorTickMark val="none"/>
        <c:minorTickMark val="none"/>
        <c:tickLblPos val="nextTo"/>
        <c:crossAx val="1594474496"/>
        <c:crosses val="autoZero"/>
        <c:crossBetween val="between"/>
      </c:valAx>
      <c:dTable>
        <c:showHorzBorder val="1"/>
        <c:showVertBorder val="1"/>
        <c:showOutline val="1"/>
        <c:showKeys val="1"/>
        <c:spPr>
          <a:noFill/>
          <a:ln w="9525" cap="flat" cmpd="sng" algn="ctr">
            <a:solidFill>
              <a:schemeClr val="dk1">
                <a:lumMod val="15000"/>
                <a:lumOff val="85000"/>
              </a:schemeClr>
            </a:solidFill>
            <a:round/>
          </a:ln>
          <a:effectLst/>
        </c:spPr>
        <c:txPr>
          <a:bodyPr rot="0" spcFirstLastPara="1" vertOverflow="ellipsis" vert="horz" wrap="square" anchor="ctr" anchorCtr="1"/>
          <a:lstStyle/>
          <a:p>
            <a:pPr rtl="0">
              <a:defRPr sz="1064" b="0" i="0" u="none" strike="noStrike" kern="1200" baseline="0">
                <a:solidFill>
                  <a:schemeClr val="dk1">
                    <a:lumMod val="65000"/>
                    <a:lumOff val="35000"/>
                  </a:schemeClr>
                </a:solidFill>
                <a:latin typeface="+mn-lt"/>
                <a:ea typeface="+mn-ea"/>
                <a:cs typeface="+mn-cs"/>
              </a:defRPr>
            </a:pPr>
            <a:endParaRPr lang="en-US"/>
          </a:p>
        </c:txPr>
      </c:dTable>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6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Column1</c:v>
                </c:pt>
              </c:strCache>
            </c:strRef>
          </c:tx>
          <c:spPr>
            <a:solidFill>
              <a:schemeClr val="accent1"/>
            </a:solidFill>
            <a:ln>
              <a:noFill/>
            </a:ln>
            <a:effectLst/>
            <a:scene3d>
              <a:camera prst="orthographicFront"/>
              <a:lightRig rig="threePt" dir="t"/>
            </a:scene3d>
            <a:sp3d>
              <a:bevelT/>
            </a:sp3d>
          </c:spPr>
          <c:invertIfNegative val="0"/>
          <c:dLbls>
            <c:numFmt formatCode="#,##0.0" sourceLinked="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Sheet1!$A$2:$A$6</c:f>
              <c:numCache>
                <c:formatCode>General</c:formatCode>
                <c:ptCount val="5"/>
                <c:pt idx="0">
                  <c:v>2016</c:v>
                </c:pt>
                <c:pt idx="1">
                  <c:v>2017</c:v>
                </c:pt>
                <c:pt idx="2">
                  <c:v>2018</c:v>
                </c:pt>
                <c:pt idx="3">
                  <c:v>2019</c:v>
                </c:pt>
                <c:pt idx="4">
                  <c:v>2020</c:v>
                </c:pt>
              </c:numCache>
            </c:numRef>
          </c:cat>
          <c:val>
            <c:numRef>
              <c:f>Sheet1!$B$2:$B$6</c:f>
              <c:numCache>
                <c:formatCode>0</c:formatCode>
                <c:ptCount val="5"/>
                <c:pt idx="0">
                  <c:v>78.900000000000006</c:v>
                </c:pt>
                <c:pt idx="1">
                  <c:v>84.1</c:v>
                </c:pt>
                <c:pt idx="2">
                  <c:v>92.6</c:v>
                </c:pt>
                <c:pt idx="3">
                  <c:v>95</c:v>
                </c:pt>
                <c:pt idx="4">
                  <c:v>98</c:v>
                </c:pt>
              </c:numCache>
            </c:numRef>
          </c:val>
          <c:extLst>
            <c:ext xmlns:c16="http://schemas.microsoft.com/office/drawing/2014/chart" uri="{C3380CC4-5D6E-409C-BE32-E72D297353CC}">
              <c16:uniqueId val="{00000000-7DC4-4BC4-B7EB-962B63E82427}"/>
            </c:ext>
          </c:extLst>
        </c:ser>
        <c:dLbls>
          <c:showLegendKey val="0"/>
          <c:showVal val="0"/>
          <c:showCatName val="0"/>
          <c:showSerName val="0"/>
          <c:showPercent val="0"/>
          <c:showBubbleSize val="0"/>
        </c:dLbls>
        <c:gapWidth val="219"/>
        <c:overlap val="-27"/>
        <c:axId val="627789064"/>
        <c:axId val="627784472"/>
      </c:barChart>
      <c:catAx>
        <c:axId val="62778906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1"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627784472"/>
        <c:crosses val="autoZero"/>
        <c:auto val="1"/>
        <c:lblAlgn val="ctr"/>
        <c:lblOffset val="100"/>
        <c:noMultiLvlLbl val="0"/>
      </c:catAx>
      <c:valAx>
        <c:axId val="627784472"/>
        <c:scaling>
          <c:orientation val="minMax"/>
        </c:scaling>
        <c:delete val="1"/>
        <c:axPos val="l"/>
        <c:numFmt formatCode="0" sourceLinked="1"/>
        <c:majorTickMark val="none"/>
        <c:minorTickMark val="none"/>
        <c:tickLblPos val="nextTo"/>
        <c:crossAx val="62778906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6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6576544031856405E-2"/>
          <c:y val="0.18711524323051645"/>
          <c:w val="0.9343804120221415"/>
          <c:h val="0.53671379171257028"/>
        </c:manualLayout>
      </c:layout>
      <c:lineChart>
        <c:grouping val="standard"/>
        <c:varyColors val="0"/>
        <c:ser>
          <c:idx val="0"/>
          <c:order val="0"/>
          <c:tx>
            <c:strRef>
              <c:f>Sheet1!$B$1</c:f>
              <c:strCache>
                <c:ptCount val="1"/>
                <c:pt idx="0">
                  <c:v>PET</c:v>
                </c:pt>
              </c:strCache>
            </c:strRef>
          </c:tx>
          <c:spPr>
            <a:ln w="28575" cap="rnd">
              <a:solidFill>
                <a:schemeClr val="accent6"/>
              </a:solidFill>
              <a:round/>
            </a:ln>
            <a:effectLst/>
          </c:spPr>
          <c:marker>
            <c:symbol val="circle"/>
            <c:size val="5"/>
            <c:spPr>
              <a:solidFill>
                <a:schemeClr val="accent6"/>
              </a:solidFill>
              <a:ln w="9525">
                <a:solidFill>
                  <a:schemeClr val="accent6"/>
                </a:solidFill>
              </a:ln>
              <a:effectLst/>
            </c:spPr>
          </c:marker>
          <c:dLbls>
            <c:dLbl>
              <c:idx val="0"/>
              <c:layout>
                <c:manualLayout>
                  <c:x val="-5.3302887003507209E-2"/>
                  <c:y val="-0.12836666076800571"/>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58F7-4453-8E61-FC1CBEE44ADA}"/>
                </c:ext>
              </c:extLst>
            </c:dLbl>
            <c:dLbl>
              <c:idx val="1"/>
              <c:layout>
                <c:manualLayout>
                  <c:x val="-3.7886306726338949E-2"/>
                  <c:y val="-0.15288364086806841"/>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58F7-4453-8E61-FC1CBEE44ADA}"/>
                </c:ext>
              </c:extLst>
            </c:dLbl>
            <c:dLbl>
              <c:idx val="4"/>
              <c:layout>
                <c:manualLayout>
                  <c:x val="-3.7886306726338949E-2"/>
                  <c:y val="-0.12019433406798478"/>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58F7-4453-8E61-FC1CBEE44ADA}"/>
                </c:ext>
              </c:extLst>
            </c:dLbl>
            <c:dLbl>
              <c:idx val="6"/>
              <c:layout>
                <c:manualLayout>
                  <c:x val="-3.9698301165687691E-3"/>
                  <c:y val="-4.6643393767796602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58F7-4453-8E61-FC1CBEE44ADA}"/>
                </c:ext>
              </c:extLst>
            </c:dLbl>
            <c:spPr>
              <a:noFill/>
              <a:ln>
                <a:noFill/>
              </a:ln>
              <a:effectLst/>
            </c:spPr>
            <c:txPr>
              <a:bodyPr rot="0" spcFirstLastPara="1" vertOverflow="ellipsis" vert="horz" wrap="square" anchor="ctr" anchorCtr="1"/>
              <a:lstStyle/>
              <a:p>
                <a:pPr>
                  <a:defRPr sz="1200" b="0" i="0" u="none" strike="noStrike" kern="1200" baseline="0">
                    <a:solidFill>
                      <a:schemeClr val="accent6">
                        <a:lumMod val="75000"/>
                      </a:schemeClr>
                    </a:solidFill>
                    <a:latin typeface="Verdana" panose="020B0604030504040204" pitchFamily="34" charset="0"/>
                    <a:ea typeface="Verdana" panose="020B0604030504040204" pitchFamily="34" charset="0"/>
                    <a:cs typeface="Verdana" panose="020B0604030504040204" pitchFamily="34" charset="0"/>
                  </a:defRPr>
                </a:pPr>
                <a:endParaRPr lang="en-US"/>
              </a:p>
            </c:txPr>
            <c:dLblPos val="b"/>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2015</c:v>
                </c:pt>
                <c:pt idx="1">
                  <c:v>2016</c:v>
                </c:pt>
                <c:pt idx="2">
                  <c:v>2017</c:v>
                </c:pt>
                <c:pt idx="3">
                  <c:v>2018</c:v>
                </c:pt>
                <c:pt idx="4">
                  <c:v>2019</c:v>
                </c:pt>
                <c:pt idx="5">
                  <c:v>2020</c:v>
                </c:pt>
                <c:pt idx="6">
                  <c:v>2021E</c:v>
                </c:pt>
              </c:strCache>
            </c:strRef>
          </c:cat>
          <c:val>
            <c:numRef>
              <c:f>Sheet1!$B$2:$B$8</c:f>
              <c:numCache>
                <c:formatCode>0</c:formatCode>
                <c:ptCount val="7"/>
                <c:pt idx="0">
                  <c:v>989.55555555555566</c:v>
                </c:pt>
                <c:pt idx="1">
                  <c:v>855.4666666666667</c:v>
                </c:pt>
                <c:pt idx="2">
                  <c:v>814.22222222222217</c:v>
                </c:pt>
                <c:pt idx="3">
                  <c:v>761.73333333333335</c:v>
                </c:pt>
                <c:pt idx="4">
                  <c:v>1151.0222222222224</c:v>
                </c:pt>
                <c:pt idx="5">
                  <c:v>905.82222222222231</c:v>
                </c:pt>
                <c:pt idx="6">
                  <c:v>711.6444444444445</c:v>
                </c:pt>
              </c:numCache>
            </c:numRef>
          </c:val>
          <c:smooth val="0"/>
          <c:extLst>
            <c:ext xmlns:c16="http://schemas.microsoft.com/office/drawing/2014/chart" uri="{C3380CC4-5D6E-409C-BE32-E72D297353CC}">
              <c16:uniqueId val="{00000004-58F7-4453-8E61-FC1CBEE44ADA}"/>
            </c:ext>
          </c:extLst>
        </c:ser>
        <c:ser>
          <c:idx val="1"/>
          <c:order val="1"/>
          <c:tx>
            <c:strRef>
              <c:f>Sheet1!$C$1</c:f>
              <c:strCache>
                <c:ptCount val="1"/>
                <c:pt idx="0">
                  <c:v>PVC</c:v>
                </c:pt>
              </c:strCache>
            </c:strRef>
          </c:tx>
          <c:spPr>
            <a:ln w="28575" cap="rnd">
              <a:solidFill>
                <a:schemeClr val="accent5"/>
              </a:solidFill>
              <a:round/>
            </a:ln>
            <a:effectLst/>
          </c:spPr>
          <c:marker>
            <c:symbol val="circle"/>
            <c:size val="5"/>
            <c:spPr>
              <a:solidFill>
                <a:schemeClr val="accent5"/>
              </a:solidFill>
              <a:ln w="9525">
                <a:solidFill>
                  <a:schemeClr val="accent5"/>
                </a:solidFill>
              </a:ln>
              <a:effectLst/>
            </c:spPr>
          </c:marker>
          <c:dLbls>
            <c:dLbl>
              <c:idx val="0"/>
              <c:layout>
                <c:manualLayout>
                  <c:x val="-5.4844545031224039E-2"/>
                  <c:y val="4.6643393767796602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58F7-4453-8E61-FC1CBEE44ADA}"/>
                </c:ext>
              </c:extLst>
            </c:dLbl>
            <c:dLbl>
              <c:idx val="1"/>
              <c:layout>
                <c:manualLayout>
                  <c:x val="-4.096962278177263E-2"/>
                  <c:y val="7.11603738678592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58F7-4453-8E61-FC1CBEE44ADA}"/>
                </c:ext>
              </c:extLst>
            </c:dLbl>
            <c:dLbl>
              <c:idx val="4"/>
              <c:layout>
                <c:manualLayout>
                  <c:x val="-3.7886306726338949E-2"/>
                  <c:y val="0.12019433406798467"/>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58F7-4453-8E61-FC1CBEE44ADA}"/>
                </c:ext>
              </c:extLst>
            </c:dLbl>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accent1">
                        <a:lumMod val="75000"/>
                      </a:schemeClr>
                    </a:solidFill>
                    <a:latin typeface="Verdana" panose="020B0604030504040204" pitchFamily="34" charset="0"/>
                    <a:ea typeface="Verdana" panose="020B0604030504040204" pitchFamily="34" charset="0"/>
                    <a:cs typeface="Verdana" panose="020B0604030504040204" pitchFamily="34" charset="0"/>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2015</c:v>
                </c:pt>
                <c:pt idx="1">
                  <c:v>2016</c:v>
                </c:pt>
                <c:pt idx="2">
                  <c:v>2017</c:v>
                </c:pt>
                <c:pt idx="3">
                  <c:v>2018</c:v>
                </c:pt>
                <c:pt idx="4">
                  <c:v>2019</c:v>
                </c:pt>
                <c:pt idx="5">
                  <c:v>2020</c:v>
                </c:pt>
                <c:pt idx="6">
                  <c:v>2021E</c:v>
                </c:pt>
              </c:strCache>
            </c:strRef>
          </c:cat>
          <c:val>
            <c:numRef>
              <c:f>Sheet1!$C$2:$C$8</c:f>
              <c:numCache>
                <c:formatCode>0</c:formatCode>
                <c:ptCount val="7"/>
                <c:pt idx="0">
                  <c:v>779.5333333333333</c:v>
                </c:pt>
                <c:pt idx="1">
                  <c:v>808.56</c:v>
                </c:pt>
                <c:pt idx="2">
                  <c:v>973.33333333333337</c:v>
                </c:pt>
                <c:pt idx="3">
                  <c:v>914</c:v>
                </c:pt>
                <c:pt idx="4">
                  <c:v>1044.7</c:v>
                </c:pt>
                <c:pt idx="5">
                  <c:v>993.26666666666665</c:v>
                </c:pt>
                <c:pt idx="6">
                  <c:v>1260.0999999999999</c:v>
                </c:pt>
              </c:numCache>
            </c:numRef>
          </c:val>
          <c:smooth val="0"/>
          <c:extLst>
            <c:ext xmlns:c16="http://schemas.microsoft.com/office/drawing/2014/chart" uri="{C3380CC4-5D6E-409C-BE32-E72D297353CC}">
              <c16:uniqueId val="{00000008-58F7-4453-8E61-FC1CBEE44ADA}"/>
            </c:ext>
          </c:extLst>
        </c:ser>
        <c:dLbls>
          <c:dLblPos val="t"/>
          <c:showLegendKey val="0"/>
          <c:showVal val="1"/>
          <c:showCatName val="0"/>
          <c:showSerName val="0"/>
          <c:showPercent val="0"/>
          <c:showBubbleSize val="0"/>
        </c:dLbls>
        <c:marker val="1"/>
        <c:smooth val="0"/>
        <c:axId val="540857216"/>
        <c:axId val="540860168"/>
      </c:lineChart>
      <c:catAx>
        <c:axId val="540857216"/>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540860168"/>
        <c:crosses val="autoZero"/>
        <c:auto val="1"/>
        <c:lblAlgn val="ctr"/>
        <c:lblOffset val="100"/>
        <c:noMultiLvlLbl val="0"/>
      </c:catAx>
      <c:valAx>
        <c:axId val="540860168"/>
        <c:scaling>
          <c:orientation val="minMax"/>
          <c:max val="1350"/>
        </c:scaling>
        <c:delete val="1"/>
        <c:axPos val="l"/>
        <c:numFmt formatCode="0" sourceLinked="1"/>
        <c:majorTickMark val="out"/>
        <c:minorTickMark val="none"/>
        <c:tickLblPos val="nextTo"/>
        <c:crossAx val="54085721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6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2118233267716532E-2"/>
          <c:y val="7.0190543067854855E-2"/>
          <c:w val="0.93690280511811019"/>
          <c:h val="0.62644830555369024"/>
        </c:manualLayout>
      </c:layout>
      <c:lineChart>
        <c:grouping val="stacked"/>
        <c:varyColors val="0"/>
        <c:ser>
          <c:idx val="0"/>
          <c:order val="0"/>
          <c:tx>
            <c:strRef>
              <c:f>Sheet1!$B$1</c:f>
              <c:strCache>
                <c:ptCount val="1"/>
                <c:pt idx="0">
                  <c:v>Liquid Epoxy Resin Ex-Mumbai</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b"/>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Sheet1!$A$2:$A$21</c:f>
              <c:numCache>
                <c:formatCode>mmm\-yy</c:formatCode>
                <c:ptCount val="20"/>
                <c:pt idx="0">
                  <c:v>43831</c:v>
                </c:pt>
                <c:pt idx="1">
                  <c:v>43862</c:v>
                </c:pt>
                <c:pt idx="2">
                  <c:v>43891</c:v>
                </c:pt>
                <c:pt idx="3">
                  <c:v>43922</c:v>
                </c:pt>
                <c:pt idx="4">
                  <c:v>43952</c:v>
                </c:pt>
                <c:pt idx="5">
                  <c:v>43983</c:v>
                </c:pt>
                <c:pt idx="6">
                  <c:v>44013</c:v>
                </c:pt>
                <c:pt idx="7">
                  <c:v>44044</c:v>
                </c:pt>
                <c:pt idx="8">
                  <c:v>44075</c:v>
                </c:pt>
                <c:pt idx="9">
                  <c:v>44105</c:v>
                </c:pt>
                <c:pt idx="10">
                  <c:v>44136</c:v>
                </c:pt>
                <c:pt idx="11">
                  <c:v>44166</c:v>
                </c:pt>
                <c:pt idx="12">
                  <c:v>44197</c:v>
                </c:pt>
                <c:pt idx="13">
                  <c:v>44228</c:v>
                </c:pt>
                <c:pt idx="14">
                  <c:v>44256</c:v>
                </c:pt>
                <c:pt idx="15">
                  <c:v>44287</c:v>
                </c:pt>
                <c:pt idx="16">
                  <c:v>44317</c:v>
                </c:pt>
                <c:pt idx="17">
                  <c:v>44348</c:v>
                </c:pt>
                <c:pt idx="18">
                  <c:v>44378</c:v>
                </c:pt>
                <c:pt idx="19">
                  <c:v>44409</c:v>
                </c:pt>
              </c:numCache>
            </c:numRef>
          </c:cat>
          <c:val>
            <c:numRef>
              <c:f>Sheet1!$B$2:$B$21</c:f>
              <c:numCache>
                <c:formatCode>General</c:formatCode>
                <c:ptCount val="20"/>
                <c:pt idx="0">
                  <c:v>4807</c:v>
                </c:pt>
                <c:pt idx="1">
                  <c:v>4898</c:v>
                </c:pt>
                <c:pt idx="2">
                  <c:v>4429</c:v>
                </c:pt>
                <c:pt idx="3">
                  <c:v>4103</c:v>
                </c:pt>
                <c:pt idx="4">
                  <c:v>4021</c:v>
                </c:pt>
                <c:pt idx="5">
                  <c:v>3839</c:v>
                </c:pt>
                <c:pt idx="6">
                  <c:v>3482</c:v>
                </c:pt>
                <c:pt idx="7">
                  <c:v>3463</c:v>
                </c:pt>
                <c:pt idx="8">
                  <c:v>3430</c:v>
                </c:pt>
                <c:pt idx="9">
                  <c:v>3476</c:v>
                </c:pt>
                <c:pt idx="10">
                  <c:v>3599</c:v>
                </c:pt>
                <c:pt idx="11">
                  <c:v>3808</c:v>
                </c:pt>
                <c:pt idx="12">
                  <c:v>3981</c:v>
                </c:pt>
                <c:pt idx="13">
                  <c:v>4232</c:v>
                </c:pt>
                <c:pt idx="14">
                  <c:v>4395</c:v>
                </c:pt>
                <c:pt idx="15">
                  <c:v>4560</c:v>
                </c:pt>
                <c:pt idx="16">
                  <c:v>4622</c:v>
                </c:pt>
                <c:pt idx="17">
                  <c:v>4971</c:v>
                </c:pt>
                <c:pt idx="18">
                  <c:v>5213</c:v>
                </c:pt>
                <c:pt idx="19">
                  <c:v>5401</c:v>
                </c:pt>
              </c:numCache>
            </c:numRef>
          </c:val>
          <c:smooth val="0"/>
          <c:extLst>
            <c:ext xmlns:c16="http://schemas.microsoft.com/office/drawing/2014/chart" uri="{C3380CC4-5D6E-409C-BE32-E72D297353CC}">
              <c16:uniqueId val="{00000000-6A28-44CC-BA21-889C69CAF017}"/>
            </c:ext>
          </c:extLst>
        </c:ser>
        <c:ser>
          <c:idx val="1"/>
          <c:order val="1"/>
          <c:tx>
            <c:strRef>
              <c:f>Sheet1!$C$1</c:f>
              <c:strCache>
                <c:ptCount val="1"/>
                <c:pt idx="0">
                  <c:v>Solid Epoxy Resin Ex-Mumbai</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Sheet1!$A$2:$A$21</c:f>
              <c:numCache>
                <c:formatCode>mmm\-yy</c:formatCode>
                <c:ptCount val="20"/>
                <c:pt idx="0">
                  <c:v>43831</c:v>
                </c:pt>
                <c:pt idx="1">
                  <c:v>43862</c:v>
                </c:pt>
                <c:pt idx="2">
                  <c:v>43891</c:v>
                </c:pt>
                <c:pt idx="3">
                  <c:v>43922</c:v>
                </c:pt>
                <c:pt idx="4">
                  <c:v>43952</c:v>
                </c:pt>
                <c:pt idx="5">
                  <c:v>43983</c:v>
                </c:pt>
                <c:pt idx="6">
                  <c:v>44013</c:v>
                </c:pt>
                <c:pt idx="7">
                  <c:v>44044</c:v>
                </c:pt>
                <c:pt idx="8">
                  <c:v>44075</c:v>
                </c:pt>
                <c:pt idx="9">
                  <c:v>44105</c:v>
                </c:pt>
                <c:pt idx="10">
                  <c:v>44136</c:v>
                </c:pt>
                <c:pt idx="11">
                  <c:v>44166</c:v>
                </c:pt>
                <c:pt idx="12">
                  <c:v>44197</c:v>
                </c:pt>
                <c:pt idx="13">
                  <c:v>44228</c:v>
                </c:pt>
                <c:pt idx="14">
                  <c:v>44256</c:v>
                </c:pt>
                <c:pt idx="15">
                  <c:v>44287</c:v>
                </c:pt>
                <c:pt idx="16">
                  <c:v>44317</c:v>
                </c:pt>
                <c:pt idx="17">
                  <c:v>44348</c:v>
                </c:pt>
                <c:pt idx="18">
                  <c:v>44378</c:v>
                </c:pt>
                <c:pt idx="19">
                  <c:v>44409</c:v>
                </c:pt>
              </c:numCache>
            </c:numRef>
          </c:cat>
          <c:val>
            <c:numRef>
              <c:f>Sheet1!$C$2:$C$21</c:f>
              <c:numCache>
                <c:formatCode>General</c:formatCode>
                <c:ptCount val="20"/>
                <c:pt idx="0">
                  <c:v>1868</c:v>
                </c:pt>
                <c:pt idx="1">
                  <c:v>1968</c:v>
                </c:pt>
                <c:pt idx="2">
                  <c:v>1618</c:v>
                </c:pt>
                <c:pt idx="3">
                  <c:v>1512</c:v>
                </c:pt>
                <c:pt idx="4">
                  <c:v>1462</c:v>
                </c:pt>
                <c:pt idx="5">
                  <c:v>1428</c:v>
                </c:pt>
                <c:pt idx="6">
                  <c:v>1420</c:v>
                </c:pt>
                <c:pt idx="7">
                  <c:v>1392</c:v>
                </c:pt>
                <c:pt idx="8">
                  <c:v>1322</c:v>
                </c:pt>
                <c:pt idx="9">
                  <c:v>1470</c:v>
                </c:pt>
                <c:pt idx="10">
                  <c:v>1584</c:v>
                </c:pt>
                <c:pt idx="11">
                  <c:v>1634</c:v>
                </c:pt>
                <c:pt idx="12">
                  <c:v>1732</c:v>
                </c:pt>
                <c:pt idx="13">
                  <c:v>1788</c:v>
                </c:pt>
                <c:pt idx="14">
                  <c:v>1807</c:v>
                </c:pt>
                <c:pt idx="15">
                  <c:v>1820</c:v>
                </c:pt>
                <c:pt idx="16">
                  <c:v>1897</c:v>
                </c:pt>
                <c:pt idx="17">
                  <c:v>2124</c:v>
                </c:pt>
                <c:pt idx="18">
                  <c:v>2402</c:v>
                </c:pt>
                <c:pt idx="19">
                  <c:v>2575</c:v>
                </c:pt>
              </c:numCache>
            </c:numRef>
          </c:val>
          <c:smooth val="0"/>
          <c:extLst>
            <c:ext xmlns:c16="http://schemas.microsoft.com/office/drawing/2014/chart" uri="{C3380CC4-5D6E-409C-BE32-E72D297353CC}">
              <c16:uniqueId val="{00000001-6A28-44CC-BA21-889C69CAF017}"/>
            </c:ext>
          </c:extLst>
        </c:ser>
        <c:ser>
          <c:idx val="2"/>
          <c:order val="2"/>
          <c:tx>
            <c:strRef>
              <c:f>Sheet1!$D$1</c:f>
              <c:strCache>
                <c:ptCount val="1"/>
                <c:pt idx="0">
                  <c:v>Solvent Epoxy Resin Ex-Mumbai</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Sheet1!$A$2:$A$21</c:f>
              <c:numCache>
                <c:formatCode>mmm\-yy</c:formatCode>
                <c:ptCount val="20"/>
                <c:pt idx="0">
                  <c:v>43831</c:v>
                </c:pt>
                <c:pt idx="1">
                  <c:v>43862</c:v>
                </c:pt>
                <c:pt idx="2">
                  <c:v>43891</c:v>
                </c:pt>
                <c:pt idx="3">
                  <c:v>43922</c:v>
                </c:pt>
                <c:pt idx="4">
                  <c:v>43952</c:v>
                </c:pt>
                <c:pt idx="5">
                  <c:v>43983</c:v>
                </c:pt>
                <c:pt idx="6">
                  <c:v>44013</c:v>
                </c:pt>
                <c:pt idx="7">
                  <c:v>44044</c:v>
                </c:pt>
                <c:pt idx="8">
                  <c:v>44075</c:v>
                </c:pt>
                <c:pt idx="9">
                  <c:v>44105</c:v>
                </c:pt>
                <c:pt idx="10">
                  <c:v>44136</c:v>
                </c:pt>
                <c:pt idx="11">
                  <c:v>44166</c:v>
                </c:pt>
                <c:pt idx="12">
                  <c:v>44197</c:v>
                </c:pt>
                <c:pt idx="13">
                  <c:v>44228</c:v>
                </c:pt>
                <c:pt idx="14">
                  <c:v>44256</c:v>
                </c:pt>
                <c:pt idx="15">
                  <c:v>44287</c:v>
                </c:pt>
                <c:pt idx="16">
                  <c:v>44317</c:v>
                </c:pt>
                <c:pt idx="17">
                  <c:v>44348</c:v>
                </c:pt>
                <c:pt idx="18">
                  <c:v>44378</c:v>
                </c:pt>
                <c:pt idx="19">
                  <c:v>44409</c:v>
                </c:pt>
              </c:numCache>
            </c:numRef>
          </c:cat>
          <c:val>
            <c:numRef>
              <c:f>Sheet1!$D$2:$D$21</c:f>
              <c:numCache>
                <c:formatCode>General</c:formatCode>
                <c:ptCount val="20"/>
                <c:pt idx="0">
                  <c:v>2919</c:v>
                </c:pt>
                <c:pt idx="1">
                  <c:v>2960</c:v>
                </c:pt>
                <c:pt idx="2">
                  <c:v>2569</c:v>
                </c:pt>
                <c:pt idx="3">
                  <c:v>2284</c:v>
                </c:pt>
                <c:pt idx="4">
                  <c:v>2189</c:v>
                </c:pt>
                <c:pt idx="5">
                  <c:v>2114</c:v>
                </c:pt>
                <c:pt idx="6">
                  <c:v>2029</c:v>
                </c:pt>
                <c:pt idx="7">
                  <c:v>1726</c:v>
                </c:pt>
                <c:pt idx="8">
                  <c:v>1613</c:v>
                </c:pt>
                <c:pt idx="9">
                  <c:v>1609</c:v>
                </c:pt>
                <c:pt idx="10">
                  <c:v>1731</c:v>
                </c:pt>
                <c:pt idx="11">
                  <c:v>1952</c:v>
                </c:pt>
                <c:pt idx="12">
                  <c:v>2168</c:v>
                </c:pt>
                <c:pt idx="13">
                  <c:v>2328</c:v>
                </c:pt>
                <c:pt idx="14">
                  <c:v>2492</c:v>
                </c:pt>
                <c:pt idx="15">
                  <c:v>2703</c:v>
                </c:pt>
                <c:pt idx="16">
                  <c:v>2728</c:v>
                </c:pt>
                <c:pt idx="17">
                  <c:v>3087</c:v>
                </c:pt>
                <c:pt idx="18">
                  <c:v>3354</c:v>
                </c:pt>
                <c:pt idx="19">
                  <c:v>3531</c:v>
                </c:pt>
              </c:numCache>
            </c:numRef>
          </c:val>
          <c:smooth val="0"/>
          <c:extLst>
            <c:ext xmlns:c16="http://schemas.microsoft.com/office/drawing/2014/chart" uri="{C3380CC4-5D6E-409C-BE32-E72D297353CC}">
              <c16:uniqueId val="{00000002-6A28-44CC-BA21-889C69CAF017}"/>
            </c:ext>
          </c:extLst>
        </c:ser>
        <c:dLbls>
          <c:dLblPos val="t"/>
          <c:showLegendKey val="0"/>
          <c:showVal val="1"/>
          <c:showCatName val="0"/>
          <c:showSerName val="0"/>
          <c:showPercent val="0"/>
          <c:showBubbleSize val="0"/>
        </c:dLbls>
        <c:marker val="1"/>
        <c:smooth val="0"/>
        <c:axId val="567335776"/>
        <c:axId val="339206304"/>
      </c:lineChart>
      <c:dateAx>
        <c:axId val="567335776"/>
        <c:scaling>
          <c:orientation val="minMax"/>
        </c:scaling>
        <c:delete val="0"/>
        <c:axPos val="b"/>
        <c:numFmt formatCode="mmm\-yy"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39206304"/>
        <c:crosses val="autoZero"/>
        <c:auto val="1"/>
        <c:lblOffset val="100"/>
        <c:baseTimeUnit val="months"/>
      </c:dateAx>
      <c:valAx>
        <c:axId val="339206304"/>
        <c:scaling>
          <c:orientation val="minMax"/>
        </c:scaling>
        <c:delete val="1"/>
        <c:axPos val="l"/>
        <c:numFmt formatCode="General" sourceLinked="1"/>
        <c:majorTickMark val="none"/>
        <c:minorTickMark val="none"/>
        <c:tickLblPos val="nextTo"/>
        <c:crossAx val="56733577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6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7187500000000001E-2"/>
          <c:y val="4.6793695378569901E-2"/>
          <c:w val="0.96562499999999996"/>
          <c:h val="0.74196900132612842"/>
        </c:manualLayout>
      </c:layout>
      <c:lineChart>
        <c:grouping val="stacked"/>
        <c:varyColors val="0"/>
        <c:ser>
          <c:idx val="1"/>
          <c:order val="1"/>
          <c:tx>
            <c:strRef>
              <c:f>Sheet1!$B$1</c:f>
              <c:strCache>
                <c:ptCount val="1"/>
                <c:pt idx="0">
                  <c:v>Liquid Epoxy Resin Ex-Mumbai</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Sheet1!$A$2:$A$10</c:f>
              <c:numCache>
                <c:formatCode>General</c:formatCode>
                <c:ptCount val="9"/>
                <c:pt idx="0">
                  <c:v>2013</c:v>
                </c:pt>
                <c:pt idx="1">
                  <c:v>2014</c:v>
                </c:pt>
                <c:pt idx="2">
                  <c:v>2015</c:v>
                </c:pt>
                <c:pt idx="3">
                  <c:v>2016</c:v>
                </c:pt>
                <c:pt idx="4">
                  <c:v>2017</c:v>
                </c:pt>
                <c:pt idx="5">
                  <c:v>2018</c:v>
                </c:pt>
                <c:pt idx="6">
                  <c:v>2019</c:v>
                </c:pt>
                <c:pt idx="7">
                  <c:v>2020</c:v>
                </c:pt>
                <c:pt idx="8">
                  <c:v>2021</c:v>
                </c:pt>
              </c:numCache>
            </c:numRef>
          </c:cat>
          <c:val>
            <c:numRef>
              <c:f>Sheet1!$B$2:$B$10</c:f>
              <c:numCache>
                <c:formatCode>General</c:formatCode>
                <c:ptCount val="9"/>
                <c:pt idx="0">
                  <c:v>3650</c:v>
                </c:pt>
                <c:pt idx="1">
                  <c:v>3590</c:v>
                </c:pt>
                <c:pt idx="2">
                  <c:v>2810</c:v>
                </c:pt>
                <c:pt idx="3">
                  <c:v>2470</c:v>
                </c:pt>
                <c:pt idx="4">
                  <c:v>2860</c:v>
                </c:pt>
                <c:pt idx="5">
                  <c:v>3020</c:v>
                </c:pt>
                <c:pt idx="6">
                  <c:v>2450</c:v>
                </c:pt>
                <c:pt idx="7">
                  <c:v>1970</c:v>
                </c:pt>
                <c:pt idx="8">
                  <c:v>3850</c:v>
                </c:pt>
              </c:numCache>
            </c:numRef>
          </c:val>
          <c:smooth val="0"/>
          <c:extLst>
            <c:ext xmlns:c16="http://schemas.microsoft.com/office/drawing/2014/chart" uri="{C3380CC4-5D6E-409C-BE32-E72D297353CC}">
              <c16:uniqueId val="{00000000-083B-4201-8C56-8CFB30D15745}"/>
            </c:ext>
          </c:extLst>
        </c:ser>
        <c:ser>
          <c:idx val="2"/>
          <c:order val="2"/>
          <c:tx>
            <c:strRef>
              <c:f>Sheet1!$C$1</c:f>
              <c:strCache>
                <c:ptCount val="1"/>
                <c:pt idx="0">
                  <c:v>Solid Epoxy Resin Ex-Mumbai</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Sheet1!$A$2:$A$10</c:f>
              <c:numCache>
                <c:formatCode>General</c:formatCode>
                <c:ptCount val="9"/>
                <c:pt idx="0">
                  <c:v>2013</c:v>
                </c:pt>
                <c:pt idx="1">
                  <c:v>2014</c:v>
                </c:pt>
                <c:pt idx="2">
                  <c:v>2015</c:v>
                </c:pt>
                <c:pt idx="3">
                  <c:v>2016</c:v>
                </c:pt>
                <c:pt idx="4">
                  <c:v>2017</c:v>
                </c:pt>
                <c:pt idx="5">
                  <c:v>2018</c:v>
                </c:pt>
                <c:pt idx="6">
                  <c:v>2019</c:v>
                </c:pt>
                <c:pt idx="7">
                  <c:v>2020</c:v>
                </c:pt>
                <c:pt idx="8">
                  <c:v>2021</c:v>
                </c:pt>
              </c:numCache>
            </c:numRef>
          </c:cat>
          <c:val>
            <c:numRef>
              <c:f>Sheet1!$C$2:$C$10</c:f>
              <c:numCache>
                <c:formatCode>General</c:formatCode>
                <c:ptCount val="9"/>
                <c:pt idx="0">
                  <c:v>3060</c:v>
                </c:pt>
                <c:pt idx="1">
                  <c:v>3020</c:v>
                </c:pt>
                <c:pt idx="2">
                  <c:v>2270</c:v>
                </c:pt>
                <c:pt idx="3">
                  <c:v>1960</c:v>
                </c:pt>
                <c:pt idx="4">
                  <c:v>2320</c:v>
                </c:pt>
                <c:pt idx="5">
                  <c:v>2510</c:v>
                </c:pt>
                <c:pt idx="6">
                  <c:v>2030</c:v>
                </c:pt>
                <c:pt idx="7">
                  <c:v>1470</c:v>
                </c:pt>
                <c:pt idx="8">
                  <c:v>1560</c:v>
                </c:pt>
              </c:numCache>
            </c:numRef>
          </c:val>
          <c:smooth val="0"/>
          <c:extLst>
            <c:ext xmlns:c16="http://schemas.microsoft.com/office/drawing/2014/chart" uri="{C3380CC4-5D6E-409C-BE32-E72D297353CC}">
              <c16:uniqueId val="{00000001-083B-4201-8C56-8CFB30D15745}"/>
            </c:ext>
          </c:extLst>
        </c:ser>
        <c:ser>
          <c:idx val="3"/>
          <c:order val="3"/>
          <c:tx>
            <c:strRef>
              <c:f>Sheet1!$D$1</c:f>
              <c:strCache>
                <c:ptCount val="1"/>
                <c:pt idx="0">
                  <c:v>Solvent Cut Epoxy Resin Ex-Mumbai</c:v>
                </c:pt>
              </c:strCache>
            </c:strRef>
          </c:tx>
          <c:spPr>
            <a:ln w="28575" cap="rnd">
              <a:solidFill>
                <a:schemeClr val="accent4"/>
              </a:solidFill>
              <a:round/>
            </a:ln>
            <a:effectLst/>
          </c:spPr>
          <c:marker>
            <c:symbol val="circle"/>
            <c:size val="5"/>
            <c:spPr>
              <a:solidFill>
                <a:schemeClr val="accent4"/>
              </a:solidFill>
              <a:ln w="9525">
                <a:solidFill>
                  <a:schemeClr val="accent4"/>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Sheet1!$A$2:$A$10</c:f>
              <c:numCache>
                <c:formatCode>General</c:formatCode>
                <c:ptCount val="9"/>
                <c:pt idx="0">
                  <c:v>2013</c:v>
                </c:pt>
                <c:pt idx="1">
                  <c:v>2014</c:v>
                </c:pt>
                <c:pt idx="2">
                  <c:v>2015</c:v>
                </c:pt>
                <c:pt idx="3">
                  <c:v>2016</c:v>
                </c:pt>
                <c:pt idx="4">
                  <c:v>2017</c:v>
                </c:pt>
                <c:pt idx="5">
                  <c:v>2018</c:v>
                </c:pt>
                <c:pt idx="6">
                  <c:v>2019</c:v>
                </c:pt>
                <c:pt idx="7">
                  <c:v>2020</c:v>
                </c:pt>
                <c:pt idx="8">
                  <c:v>2021</c:v>
                </c:pt>
              </c:numCache>
            </c:numRef>
          </c:cat>
          <c:val>
            <c:numRef>
              <c:f>Sheet1!$D$2:$D$10</c:f>
              <c:numCache>
                <c:formatCode>General</c:formatCode>
                <c:ptCount val="9"/>
                <c:pt idx="0">
                  <c:v>3650</c:v>
                </c:pt>
                <c:pt idx="1">
                  <c:v>3590</c:v>
                </c:pt>
                <c:pt idx="2">
                  <c:v>2810</c:v>
                </c:pt>
                <c:pt idx="3">
                  <c:v>2470</c:v>
                </c:pt>
                <c:pt idx="4">
                  <c:v>2860</c:v>
                </c:pt>
                <c:pt idx="5">
                  <c:v>3020</c:v>
                </c:pt>
                <c:pt idx="6">
                  <c:v>2530</c:v>
                </c:pt>
                <c:pt idx="7">
                  <c:v>2000</c:v>
                </c:pt>
                <c:pt idx="8">
                  <c:v>2040</c:v>
                </c:pt>
              </c:numCache>
            </c:numRef>
          </c:val>
          <c:smooth val="0"/>
          <c:extLst>
            <c:ext xmlns:c16="http://schemas.microsoft.com/office/drawing/2014/chart" uri="{C3380CC4-5D6E-409C-BE32-E72D297353CC}">
              <c16:uniqueId val="{00000002-083B-4201-8C56-8CFB30D15745}"/>
            </c:ext>
          </c:extLst>
        </c:ser>
        <c:dLbls>
          <c:dLblPos val="t"/>
          <c:showLegendKey val="0"/>
          <c:showVal val="1"/>
          <c:showCatName val="0"/>
          <c:showSerName val="0"/>
          <c:showPercent val="0"/>
          <c:showBubbleSize val="0"/>
        </c:dLbls>
        <c:marker val="1"/>
        <c:smooth val="0"/>
        <c:axId val="567335776"/>
        <c:axId val="339206304"/>
        <c:extLst>
          <c:ext xmlns:c15="http://schemas.microsoft.com/office/drawing/2012/chart" uri="{02D57815-91ED-43cb-92C2-25804820EDAC}">
            <c15:filteredLineSeries>
              <c15:ser>
                <c:idx val="0"/>
                <c:order val="0"/>
                <c:tx>
                  <c:strRef>
                    <c:extLst>
                      <c:ext uri="{02D57815-91ED-43cb-92C2-25804820EDAC}">
                        <c15:formulaRef>
                          <c15:sqref>Sheet1!$A$1</c15:sqref>
                        </c15:formulaRef>
                      </c:ext>
                    </c:extLst>
                    <c:strCache>
                      <c:ptCount val="1"/>
                      <c:pt idx="0">
                        <c:v>Yearly</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b"/>
                  <c:showLegendKey val="0"/>
                  <c:showVal val="1"/>
                  <c:showCatName val="0"/>
                  <c:showSerName val="0"/>
                  <c:showPercent val="0"/>
                  <c:showBubbleSize val="0"/>
                  <c:showLeaderLines val="0"/>
                  <c:extLst>
                    <c:ext uri="{CE6537A1-D6FC-4f65-9D91-7224C49458BB}">
                      <c15:showLeaderLines val="1"/>
                      <c15:leaderLines>
                        <c:spPr>
                          <a:ln w="9525" cap="flat" cmpd="sng" algn="ctr">
                            <a:solidFill>
                              <a:schemeClr val="tx1">
                                <a:lumMod val="35000"/>
                                <a:lumOff val="65000"/>
                              </a:schemeClr>
                            </a:solidFill>
                            <a:round/>
                          </a:ln>
                          <a:effectLst/>
                        </c:spPr>
                      </c15:leaderLines>
                    </c:ext>
                  </c:extLst>
                </c:dLbls>
                <c:cat>
                  <c:numRef>
                    <c:extLst>
                      <c:ext uri="{02D57815-91ED-43cb-92C2-25804820EDAC}">
                        <c15:formulaRef>
                          <c15:sqref>Sheet1!$A$2:$A$10</c15:sqref>
                        </c15:formulaRef>
                      </c:ext>
                    </c:extLst>
                    <c:numCache>
                      <c:formatCode>General</c:formatCode>
                      <c:ptCount val="9"/>
                      <c:pt idx="0">
                        <c:v>2013</c:v>
                      </c:pt>
                      <c:pt idx="1">
                        <c:v>2014</c:v>
                      </c:pt>
                      <c:pt idx="2">
                        <c:v>2015</c:v>
                      </c:pt>
                      <c:pt idx="3">
                        <c:v>2016</c:v>
                      </c:pt>
                      <c:pt idx="4">
                        <c:v>2017</c:v>
                      </c:pt>
                      <c:pt idx="5">
                        <c:v>2018</c:v>
                      </c:pt>
                      <c:pt idx="6">
                        <c:v>2019</c:v>
                      </c:pt>
                      <c:pt idx="7">
                        <c:v>2020</c:v>
                      </c:pt>
                      <c:pt idx="8">
                        <c:v>2021</c:v>
                      </c:pt>
                    </c:numCache>
                  </c:numRef>
                </c:cat>
                <c:val>
                  <c:numRef>
                    <c:extLst>
                      <c:ext uri="{02D57815-91ED-43cb-92C2-25804820EDAC}">
                        <c15:formulaRef>
                          <c15:sqref>Sheet1!$A$2:$A$10</c15:sqref>
                        </c15:formulaRef>
                      </c:ext>
                    </c:extLst>
                    <c:numCache>
                      <c:formatCode>General</c:formatCode>
                      <c:ptCount val="9"/>
                      <c:pt idx="0">
                        <c:v>2013</c:v>
                      </c:pt>
                      <c:pt idx="1">
                        <c:v>2014</c:v>
                      </c:pt>
                      <c:pt idx="2">
                        <c:v>2015</c:v>
                      </c:pt>
                      <c:pt idx="3">
                        <c:v>2016</c:v>
                      </c:pt>
                      <c:pt idx="4">
                        <c:v>2017</c:v>
                      </c:pt>
                      <c:pt idx="5">
                        <c:v>2018</c:v>
                      </c:pt>
                      <c:pt idx="6">
                        <c:v>2019</c:v>
                      </c:pt>
                      <c:pt idx="7">
                        <c:v>2020</c:v>
                      </c:pt>
                      <c:pt idx="8">
                        <c:v>2021</c:v>
                      </c:pt>
                    </c:numCache>
                  </c:numRef>
                </c:val>
                <c:smooth val="0"/>
                <c:extLst>
                  <c:ext xmlns:c16="http://schemas.microsoft.com/office/drawing/2014/chart" uri="{C3380CC4-5D6E-409C-BE32-E72D297353CC}">
                    <c16:uniqueId val="{00000003-083B-4201-8C56-8CFB30D15745}"/>
                  </c:ext>
                </c:extLst>
              </c15:ser>
            </c15:filteredLineSeries>
          </c:ext>
        </c:extLst>
      </c:lineChart>
      <c:catAx>
        <c:axId val="5673357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39206304"/>
        <c:crosses val="autoZero"/>
        <c:auto val="1"/>
        <c:lblAlgn val="ctr"/>
        <c:lblOffset val="100"/>
        <c:noMultiLvlLbl val="1"/>
      </c:catAx>
      <c:valAx>
        <c:axId val="339206304"/>
        <c:scaling>
          <c:orientation val="minMax"/>
        </c:scaling>
        <c:delete val="1"/>
        <c:axPos val="l"/>
        <c:numFmt formatCode="General" sourceLinked="1"/>
        <c:majorTickMark val="none"/>
        <c:minorTickMark val="none"/>
        <c:tickLblPos val="nextTo"/>
        <c:crossAx val="56733577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349793297771733"/>
          <c:y val="0"/>
          <c:w val="0.79939629460648565"/>
          <c:h val="0.65852586244640188"/>
        </c:manualLayout>
      </c:layout>
      <c:barChart>
        <c:barDir val="col"/>
        <c:grouping val="stacked"/>
        <c:varyColors val="0"/>
        <c:ser>
          <c:idx val="6"/>
          <c:order val="0"/>
          <c:tx>
            <c:strRef>
              <c:f>Sheet1!$C$1</c:f>
              <c:strCache>
                <c:ptCount val="1"/>
                <c:pt idx="0">
                  <c:v>Specialized </c:v>
                </c:pt>
              </c:strCache>
            </c:strRef>
          </c:tx>
          <c:spPr>
            <a:solidFill>
              <a:schemeClr val="accent1">
                <a:lumMod val="60000"/>
              </a:schemeClr>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Sheet1!$C$2:$C$17</c:f>
              <c:numCache>
                <c:formatCode>0.00%</c:formatCode>
                <c:ptCount val="16"/>
                <c:pt idx="0">
                  <c:v>5.8999999999999997E-2</c:v>
                </c:pt>
                <c:pt idx="1">
                  <c:v>5.8700000000000002E-2</c:v>
                </c:pt>
                <c:pt idx="2">
                  <c:v>5.79E-2</c:v>
                </c:pt>
                <c:pt idx="3">
                  <c:v>5.5899999999999998E-2</c:v>
                </c:pt>
                <c:pt idx="4">
                  <c:v>5.57E-2</c:v>
                </c:pt>
                <c:pt idx="5">
                  <c:v>5.4600000000000003E-2</c:v>
                </c:pt>
                <c:pt idx="6">
                  <c:v>5.3999999999999999E-2</c:v>
                </c:pt>
                <c:pt idx="7">
                  <c:v>5.3199999999999997E-2</c:v>
                </c:pt>
                <c:pt idx="8">
                  <c:v>5.2499999999999998E-2</c:v>
                </c:pt>
                <c:pt idx="9">
                  <c:v>5.1700000000000003E-2</c:v>
                </c:pt>
                <c:pt idx="10">
                  <c:v>5.0900000000000001E-2</c:v>
                </c:pt>
                <c:pt idx="11">
                  <c:v>5.0200000000000002E-2</c:v>
                </c:pt>
                <c:pt idx="12">
                  <c:v>4.9399999999999999E-2</c:v>
                </c:pt>
                <c:pt idx="13">
                  <c:v>4.87E-2</c:v>
                </c:pt>
                <c:pt idx="14">
                  <c:v>4.8000000000000001E-2</c:v>
                </c:pt>
                <c:pt idx="15">
                  <c:v>4.7300000000000002E-2</c:v>
                </c:pt>
              </c:numCache>
            </c:numRef>
          </c:val>
          <c:extLst>
            <c:ext xmlns:c16="http://schemas.microsoft.com/office/drawing/2014/chart" uri="{C3380CC4-5D6E-409C-BE32-E72D297353CC}">
              <c16:uniqueId val="{00000007-104C-45CB-9C30-7F91ABE97691}"/>
            </c:ext>
          </c:extLst>
        </c:ser>
        <c:ser>
          <c:idx val="5"/>
          <c:order val="1"/>
          <c:tx>
            <c:strRef>
              <c:f>Sheet1!$B$1</c:f>
              <c:strCache>
                <c:ptCount val="1"/>
                <c:pt idx="0">
                  <c:v>Standard</c:v>
                </c:pt>
              </c:strCache>
            </c:strRef>
          </c:tx>
          <c:spPr>
            <a:solidFill>
              <a:schemeClr val="accent6"/>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Sheet1!$B$2:$B$17</c:f>
              <c:numCache>
                <c:formatCode>0.00%</c:formatCode>
                <c:ptCount val="16"/>
                <c:pt idx="0">
                  <c:v>0.94099999999999995</c:v>
                </c:pt>
                <c:pt idx="1">
                  <c:v>0.94130000000000003</c:v>
                </c:pt>
                <c:pt idx="2">
                  <c:v>0.94210000000000005</c:v>
                </c:pt>
                <c:pt idx="3">
                  <c:v>0.94410000000000005</c:v>
                </c:pt>
                <c:pt idx="4">
                  <c:v>0.94430000000000003</c:v>
                </c:pt>
                <c:pt idx="5">
                  <c:v>0.94540000000000002</c:v>
                </c:pt>
                <c:pt idx="6">
                  <c:v>0.94599999999999995</c:v>
                </c:pt>
                <c:pt idx="7">
                  <c:v>0.94679999999999997</c:v>
                </c:pt>
                <c:pt idx="8">
                  <c:v>0.94750000000000001</c:v>
                </c:pt>
                <c:pt idx="9">
                  <c:v>0.94830000000000003</c:v>
                </c:pt>
                <c:pt idx="10">
                  <c:v>0.94910000000000005</c:v>
                </c:pt>
                <c:pt idx="11">
                  <c:v>0.94979999999999998</c:v>
                </c:pt>
                <c:pt idx="12">
                  <c:v>0.9506</c:v>
                </c:pt>
                <c:pt idx="13">
                  <c:v>0.95130000000000003</c:v>
                </c:pt>
                <c:pt idx="14">
                  <c:v>0.95199999999999996</c:v>
                </c:pt>
                <c:pt idx="15">
                  <c:v>0.95269999999999999</c:v>
                </c:pt>
              </c:numCache>
            </c:numRef>
          </c:val>
          <c:extLst>
            <c:ext xmlns:c16="http://schemas.microsoft.com/office/drawing/2014/chart" uri="{C3380CC4-5D6E-409C-BE32-E72D297353CC}">
              <c16:uniqueId val="{00000006-104C-45CB-9C30-7F91ABE97691}"/>
            </c:ext>
          </c:extLst>
        </c:ser>
        <c:dLbls>
          <c:showLegendKey val="0"/>
          <c:showVal val="0"/>
          <c:showCatName val="0"/>
          <c:showSerName val="0"/>
          <c:showPercent val="0"/>
          <c:showBubbleSize val="0"/>
        </c:dLbls>
        <c:gapWidth val="150"/>
        <c:overlap val="100"/>
        <c:axId val="1594474496"/>
        <c:axId val="1703745200"/>
      </c:barChart>
      <c:catAx>
        <c:axId val="1594474496"/>
        <c:scaling>
          <c:orientation val="minMax"/>
        </c:scaling>
        <c:delete val="0"/>
        <c:axPos val="b"/>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197" b="0" i="0" u="none" strike="noStrike" kern="1200" cap="none" spc="0" normalizeH="0" baseline="0">
                <a:solidFill>
                  <a:schemeClr val="dk1">
                    <a:lumMod val="65000"/>
                    <a:lumOff val="35000"/>
                  </a:schemeClr>
                </a:solidFill>
                <a:latin typeface="+mn-lt"/>
                <a:ea typeface="+mn-ea"/>
                <a:cs typeface="+mn-cs"/>
              </a:defRPr>
            </a:pPr>
            <a:endParaRPr lang="en-US"/>
          </a:p>
        </c:txPr>
        <c:crossAx val="1703745200"/>
        <c:crosses val="autoZero"/>
        <c:auto val="1"/>
        <c:lblAlgn val="ctr"/>
        <c:lblOffset val="100"/>
        <c:noMultiLvlLbl val="0"/>
      </c:catAx>
      <c:valAx>
        <c:axId val="1703745200"/>
        <c:scaling>
          <c:orientation val="minMax"/>
        </c:scaling>
        <c:delete val="1"/>
        <c:axPos val="l"/>
        <c:numFmt formatCode="0.00%" sourceLinked="1"/>
        <c:majorTickMark val="none"/>
        <c:minorTickMark val="none"/>
        <c:tickLblPos val="nextTo"/>
        <c:crossAx val="1594474496"/>
        <c:crosses val="autoZero"/>
        <c:crossBetween val="between"/>
      </c:valAx>
      <c:dTable>
        <c:showHorzBorder val="1"/>
        <c:showVertBorder val="1"/>
        <c:showOutline val="1"/>
        <c:showKeys val="1"/>
        <c:spPr>
          <a:noFill/>
          <a:ln w="9525" cap="flat" cmpd="sng" algn="ctr">
            <a:solidFill>
              <a:schemeClr val="dk1">
                <a:lumMod val="15000"/>
                <a:lumOff val="85000"/>
              </a:schemeClr>
            </a:solidFill>
            <a:round/>
          </a:ln>
          <a:effectLst/>
        </c:spPr>
        <c:txPr>
          <a:bodyPr rot="0" spcFirstLastPara="1" vertOverflow="ellipsis" vert="horz" wrap="square" anchor="ctr" anchorCtr="1"/>
          <a:lstStyle/>
          <a:p>
            <a:pPr rtl="0">
              <a:defRPr sz="1100" b="0" i="0" u="none" strike="noStrike" kern="1200" baseline="0">
                <a:solidFill>
                  <a:schemeClr val="tx1"/>
                </a:solidFill>
                <a:latin typeface="+mn-lt"/>
                <a:ea typeface="+mn-ea"/>
                <a:cs typeface="+mn-cs"/>
              </a:defRPr>
            </a:pPr>
            <a:endParaRPr lang="en-US"/>
          </a:p>
        </c:txPr>
      </c:dTable>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3649832139840484"/>
          <c:y val="0"/>
          <c:w val="0.81639588677915731"/>
          <c:h val="0.72379695231640373"/>
        </c:manualLayout>
      </c:layout>
      <c:barChart>
        <c:barDir val="col"/>
        <c:grouping val="stacked"/>
        <c:varyColors val="0"/>
        <c:ser>
          <c:idx val="2"/>
          <c:order val="0"/>
          <c:tx>
            <c:strRef>
              <c:f>Sheet1!$C$1</c:f>
              <c:strCache>
                <c:ptCount val="1"/>
                <c:pt idx="0">
                  <c:v>Semi-Solid</c:v>
                </c:pt>
              </c:strCache>
            </c:strRef>
          </c:tx>
          <c:spPr>
            <a:solidFill>
              <a:schemeClr val="accent3"/>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Sheet1!$C$2:$C$17</c:f>
              <c:numCache>
                <c:formatCode>0.00%</c:formatCode>
                <c:ptCount val="16"/>
                <c:pt idx="0">
                  <c:v>8.72E-2</c:v>
                </c:pt>
                <c:pt idx="1">
                  <c:v>8.6300000000000002E-2</c:v>
                </c:pt>
                <c:pt idx="2">
                  <c:v>8.3900000000000002E-2</c:v>
                </c:pt>
                <c:pt idx="3">
                  <c:v>8.3900000000000002E-2</c:v>
                </c:pt>
                <c:pt idx="4">
                  <c:v>8.2600000000000007E-2</c:v>
                </c:pt>
                <c:pt idx="5">
                  <c:v>8.3900000000000002E-2</c:v>
                </c:pt>
                <c:pt idx="6">
                  <c:v>8.1299999999999997E-2</c:v>
                </c:pt>
                <c:pt idx="7">
                  <c:v>8.09E-2</c:v>
                </c:pt>
                <c:pt idx="8">
                  <c:v>8.0699999999999994E-2</c:v>
                </c:pt>
                <c:pt idx="9">
                  <c:v>8.0600000000000005E-2</c:v>
                </c:pt>
                <c:pt idx="10">
                  <c:v>0.08</c:v>
                </c:pt>
                <c:pt idx="11">
                  <c:v>7.9299999999999995E-2</c:v>
                </c:pt>
                <c:pt idx="12">
                  <c:v>7.8700000000000006E-2</c:v>
                </c:pt>
                <c:pt idx="13">
                  <c:v>7.8E-2</c:v>
                </c:pt>
                <c:pt idx="14">
                  <c:v>7.7299999999999994E-2</c:v>
                </c:pt>
                <c:pt idx="15">
                  <c:v>7.6600000000000001E-2</c:v>
                </c:pt>
              </c:numCache>
            </c:numRef>
          </c:val>
          <c:extLst>
            <c:ext xmlns:c16="http://schemas.microsoft.com/office/drawing/2014/chart" uri="{C3380CC4-5D6E-409C-BE32-E72D297353CC}">
              <c16:uniqueId val="{00000001-C3A0-41DF-823C-D7A6413EA8CE}"/>
            </c:ext>
          </c:extLst>
        </c:ser>
        <c:ser>
          <c:idx val="1"/>
          <c:order val="1"/>
          <c:tx>
            <c:strRef>
              <c:f>Sheet1!$D$1</c:f>
              <c:strCache>
                <c:ptCount val="1"/>
                <c:pt idx="0">
                  <c:v>Solid</c:v>
                </c:pt>
              </c:strCache>
            </c:strRef>
          </c:tx>
          <c:spPr>
            <a:solidFill>
              <a:schemeClr val="accent2"/>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Sheet1!$D$2:$D$17</c:f>
              <c:numCache>
                <c:formatCode>0.00%</c:formatCode>
                <c:ptCount val="16"/>
                <c:pt idx="0">
                  <c:v>0.38890000000000002</c:v>
                </c:pt>
                <c:pt idx="1">
                  <c:v>0.38640000000000002</c:v>
                </c:pt>
                <c:pt idx="2">
                  <c:v>0.39050000000000001</c:v>
                </c:pt>
                <c:pt idx="3">
                  <c:v>0.3846</c:v>
                </c:pt>
                <c:pt idx="4">
                  <c:v>0.3896</c:v>
                </c:pt>
                <c:pt idx="5">
                  <c:v>0.3866</c:v>
                </c:pt>
                <c:pt idx="6">
                  <c:v>0.38700000000000001</c:v>
                </c:pt>
                <c:pt idx="7">
                  <c:v>0.38729999999999998</c:v>
                </c:pt>
                <c:pt idx="8">
                  <c:v>0.38700000000000001</c:v>
                </c:pt>
                <c:pt idx="9">
                  <c:v>0.38669999999999999</c:v>
                </c:pt>
                <c:pt idx="10">
                  <c:v>0.38690000000000002</c:v>
                </c:pt>
                <c:pt idx="11">
                  <c:v>0.38719999999999999</c:v>
                </c:pt>
                <c:pt idx="12">
                  <c:v>0.38740000000000002</c:v>
                </c:pt>
                <c:pt idx="13">
                  <c:v>0.38750000000000001</c:v>
                </c:pt>
                <c:pt idx="14">
                  <c:v>0.38779999999999998</c:v>
                </c:pt>
                <c:pt idx="15">
                  <c:v>0.38790000000000002</c:v>
                </c:pt>
              </c:numCache>
            </c:numRef>
          </c:val>
          <c:extLst>
            <c:ext xmlns:c16="http://schemas.microsoft.com/office/drawing/2014/chart" uri="{C3380CC4-5D6E-409C-BE32-E72D297353CC}">
              <c16:uniqueId val="{00000002-C3A0-41DF-823C-D7A6413EA8CE}"/>
            </c:ext>
          </c:extLst>
        </c:ser>
        <c:ser>
          <c:idx val="3"/>
          <c:order val="2"/>
          <c:tx>
            <c:strRef>
              <c:f>Sheet1!$B$1</c:f>
              <c:strCache>
                <c:ptCount val="1"/>
                <c:pt idx="0">
                  <c:v>Liquid</c:v>
                </c:pt>
              </c:strCache>
            </c:strRef>
          </c:tx>
          <c:spPr>
            <a:solidFill>
              <a:schemeClr val="accent4"/>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Sheet1!$B$2:$B$17</c:f>
              <c:numCache>
                <c:formatCode>0.00%</c:formatCode>
                <c:ptCount val="16"/>
                <c:pt idx="0">
                  <c:v>0.52400000000000002</c:v>
                </c:pt>
                <c:pt idx="1">
                  <c:v>0.52729999999999999</c:v>
                </c:pt>
                <c:pt idx="2">
                  <c:v>0.52559999999999996</c:v>
                </c:pt>
                <c:pt idx="3">
                  <c:v>0.53149999999999997</c:v>
                </c:pt>
                <c:pt idx="4">
                  <c:v>0.52780000000000005</c:v>
                </c:pt>
                <c:pt idx="5">
                  <c:v>0.52949999999999997</c:v>
                </c:pt>
                <c:pt idx="6">
                  <c:v>0.53169999999999995</c:v>
                </c:pt>
                <c:pt idx="7">
                  <c:v>0.53169999999999995</c:v>
                </c:pt>
                <c:pt idx="8">
                  <c:v>0.5323</c:v>
                </c:pt>
                <c:pt idx="9">
                  <c:v>0.53269999999999995</c:v>
                </c:pt>
                <c:pt idx="10">
                  <c:v>0.53310000000000002</c:v>
                </c:pt>
                <c:pt idx="11">
                  <c:v>0.53349999999999997</c:v>
                </c:pt>
                <c:pt idx="12">
                  <c:v>0.53400000000000003</c:v>
                </c:pt>
                <c:pt idx="13">
                  <c:v>0.53449999999999998</c:v>
                </c:pt>
                <c:pt idx="14">
                  <c:v>0.53490000000000004</c:v>
                </c:pt>
                <c:pt idx="15">
                  <c:v>0.53549999999999998</c:v>
                </c:pt>
              </c:numCache>
            </c:numRef>
          </c:val>
          <c:extLst>
            <c:ext xmlns:c16="http://schemas.microsoft.com/office/drawing/2014/chart" uri="{C3380CC4-5D6E-409C-BE32-E72D297353CC}">
              <c16:uniqueId val="{00000000-C3A0-41DF-823C-D7A6413EA8CE}"/>
            </c:ext>
          </c:extLst>
        </c:ser>
        <c:dLbls>
          <c:showLegendKey val="0"/>
          <c:showVal val="0"/>
          <c:showCatName val="0"/>
          <c:showSerName val="0"/>
          <c:showPercent val="0"/>
          <c:showBubbleSize val="0"/>
        </c:dLbls>
        <c:gapWidth val="150"/>
        <c:overlap val="100"/>
        <c:axId val="1594474496"/>
        <c:axId val="1703745200"/>
      </c:barChart>
      <c:catAx>
        <c:axId val="1594474496"/>
        <c:scaling>
          <c:orientation val="minMax"/>
        </c:scaling>
        <c:delete val="0"/>
        <c:axPos val="b"/>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197" b="0" i="0" u="none" strike="noStrike" kern="1200" cap="none" spc="0" normalizeH="0" baseline="0">
                <a:solidFill>
                  <a:schemeClr val="dk1">
                    <a:lumMod val="65000"/>
                    <a:lumOff val="35000"/>
                  </a:schemeClr>
                </a:solidFill>
                <a:latin typeface="+mn-lt"/>
                <a:ea typeface="+mn-ea"/>
                <a:cs typeface="+mn-cs"/>
              </a:defRPr>
            </a:pPr>
            <a:endParaRPr lang="en-US"/>
          </a:p>
        </c:txPr>
        <c:crossAx val="1703745200"/>
        <c:crosses val="autoZero"/>
        <c:auto val="0"/>
        <c:lblAlgn val="ctr"/>
        <c:lblOffset val="100"/>
        <c:noMultiLvlLbl val="0"/>
      </c:catAx>
      <c:valAx>
        <c:axId val="1703745200"/>
        <c:scaling>
          <c:orientation val="minMax"/>
        </c:scaling>
        <c:delete val="1"/>
        <c:axPos val="l"/>
        <c:numFmt formatCode="0.00%" sourceLinked="1"/>
        <c:majorTickMark val="none"/>
        <c:minorTickMark val="none"/>
        <c:tickLblPos val="nextTo"/>
        <c:crossAx val="1594474496"/>
        <c:crosses val="autoZero"/>
        <c:crossBetween val="between"/>
      </c:valAx>
      <c:dTable>
        <c:showHorzBorder val="1"/>
        <c:showVertBorder val="1"/>
        <c:showOutline val="1"/>
        <c:showKeys val="1"/>
        <c:spPr>
          <a:noFill/>
          <a:ln w="9525" cap="flat" cmpd="sng" algn="ctr">
            <a:solidFill>
              <a:schemeClr val="dk1">
                <a:lumMod val="15000"/>
                <a:lumOff val="85000"/>
              </a:schemeClr>
            </a:solidFill>
            <a:round/>
          </a:ln>
          <a:effectLst/>
        </c:spPr>
        <c:txPr>
          <a:bodyPr rot="0" spcFirstLastPara="1" vertOverflow="ellipsis" vert="horz" wrap="square" anchor="ctr" anchorCtr="1"/>
          <a:lstStyle/>
          <a:p>
            <a:pPr rtl="0">
              <a:defRPr sz="1064" b="0" i="0" u="none" strike="noStrike" kern="1200" baseline="0">
                <a:solidFill>
                  <a:schemeClr val="tx1"/>
                </a:solidFill>
                <a:latin typeface="+mn-lt"/>
                <a:ea typeface="+mn-ea"/>
                <a:cs typeface="+mn-cs"/>
              </a:defRPr>
            </a:pPr>
            <a:endParaRPr lang="en-US"/>
          </a:p>
        </c:txPr>
      </c:dTable>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w="9525" cap="flat" cmpd="sng" algn="ctr">
      <a:noFill/>
      <a:round/>
    </a:ln>
    <a:effectLst/>
  </c:spPr>
  <c:txPr>
    <a:bodyPr/>
    <a:lstStyle/>
    <a:p>
      <a:pPr>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7538547055850448"/>
          <c:y val="0"/>
          <c:w val="0.77750875702569855"/>
          <c:h val="0.70645868943528622"/>
        </c:manualLayout>
      </c:layout>
      <c:barChart>
        <c:barDir val="col"/>
        <c:grouping val="stacked"/>
        <c:varyColors val="0"/>
        <c:ser>
          <c:idx val="6"/>
          <c:order val="0"/>
          <c:tx>
            <c:strRef>
              <c:f>Sheet1!$C$1</c:f>
              <c:strCache>
                <c:ptCount val="1"/>
                <c:pt idx="0">
                  <c:v>Indirect</c:v>
                </c:pt>
              </c:strCache>
            </c:strRef>
          </c:tx>
          <c:spPr>
            <a:solidFill>
              <a:schemeClr val="accent1">
                <a:lumMod val="60000"/>
              </a:schemeClr>
            </a:solidFill>
            <a:ln>
              <a:noFill/>
            </a:ln>
            <a:effectLst/>
          </c:spPr>
          <c:invertIfNegative val="0"/>
          <c:cat>
            <c:numRef>
              <c:f>Sheet1!$A$2:$A$7</c:f>
              <c:numCache>
                <c:formatCode>General</c:formatCode>
                <c:ptCount val="6"/>
                <c:pt idx="0">
                  <c:v>2015</c:v>
                </c:pt>
                <c:pt idx="1">
                  <c:v>2016</c:v>
                </c:pt>
                <c:pt idx="2">
                  <c:v>2017</c:v>
                </c:pt>
                <c:pt idx="3">
                  <c:v>2018</c:v>
                </c:pt>
                <c:pt idx="4">
                  <c:v>2019</c:v>
                </c:pt>
                <c:pt idx="5">
                  <c:v>2020</c:v>
                </c:pt>
              </c:numCache>
            </c:numRef>
          </c:cat>
          <c:val>
            <c:numRef>
              <c:f>Sheet1!$C$2:$C$7</c:f>
              <c:numCache>
                <c:formatCode>0.00%</c:formatCode>
                <c:ptCount val="6"/>
                <c:pt idx="0">
                  <c:v>0.46179999999999999</c:v>
                </c:pt>
                <c:pt idx="1">
                  <c:v>0.46139999999999998</c:v>
                </c:pt>
                <c:pt idx="2">
                  <c:v>0.4536</c:v>
                </c:pt>
                <c:pt idx="3">
                  <c:v>0.44979999999999998</c:v>
                </c:pt>
                <c:pt idx="4">
                  <c:v>0.4496</c:v>
                </c:pt>
                <c:pt idx="5">
                  <c:v>0.43790000000000001</c:v>
                </c:pt>
              </c:numCache>
            </c:numRef>
          </c:val>
          <c:extLst>
            <c:ext xmlns:c16="http://schemas.microsoft.com/office/drawing/2014/chart" uri="{C3380CC4-5D6E-409C-BE32-E72D297353CC}">
              <c16:uniqueId val="{00000000-AD35-4B54-A9C7-C3794136F1E9}"/>
            </c:ext>
          </c:extLst>
        </c:ser>
        <c:ser>
          <c:idx val="5"/>
          <c:order val="1"/>
          <c:tx>
            <c:strRef>
              <c:f>Sheet1!$B$1</c:f>
              <c:strCache>
                <c:ptCount val="1"/>
                <c:pt idx="0">
                  <c:v>Direct Company Sale</c:v>
                </c:pt>
              </c:strCache>
            </c:strRef>
          </c:tx>
          <c:spPr>
            <a:solidFill>
              <a:schemeClr val="accent6"/>
            </a:solidFill>
            <a:ln>
              <a:noFill/>
            </a:ln>
            <a:effectLst/>
          </c:spPr>
          <c:invertIfNegative val="0"/>
          <c:cat>
            <c:numRef>
              <c:f>Sheet1!$A$2:$A$7</c:f>
              <c:numCache>
                <c:formatCode>General</c:formatCode>
                <c:ptCount val="6"/>
                <c:pt idx="0">
                  <c:v>2015</c:v>
                </c:pt>
                <c:pt idx="1">
                  <c:v>2016</c:v>
                </c:pt>
                <c:pt idx="2">
                  <c:v>2017</c:v>
                </c:pt>
                <c:pt idx="3">
                  <c:v>2018</c:v>
                </c:pt>
                <c:pt idx="4">
                  <c:v>2019</c:v>
                </c:pt>
                <c:pt idx="5">
                  <c:v>2020</c:v>
                </c:pt>
              </c:numCache>
            </c:numRef>
          </c:cat>
          <c:val>
            <c:numRef>
              <c:f>Sheet1!$B$2:$B$7</c:f>
              <c:numCache>
                <c:formatCode>0.00%</c:formatCode>
                <c:ptCount val="6"/>
                <c:pt idx="0">
                  <c:v>0.53820000000000001</c:v>
                </c:pt>
                <c:pt idx="1">
                  <c:v>0.53859999999999997</c:v>
                </c:pt>
                <c:pt idx="2">
                  <c:v>0.5464</c:v>
                </c:pt>
                <c:pt idx="3">
                  <c:v>0.55020000000000002</c:v>
                </c:pt>
                <c:pt idx="4">
                  <c:v>0.5504</c:v>
                </c:pt>
                <c:pt idx="5">
                  <c:v>0.56210000000000004</c:v>
                </c:pt>
              </c:numCache>
            </c:numRef>
          </c:val>
          <c:extLst>
            <c:ext xmlns:c16="http://schemas.microsoft.com/office/drawing/2014/chart" uri="{C3380CC4-5D6E-409C-BE32-E72D297353CC}">
              <c16:uniqueId val="{00000001-AD35-4B54-A9C7-C3794136F1E9}"/>
            </c:ext>
          </c:extLst>
        </c:ser>
        <c:dLbls>
          <c:showLegendKey val="0"/>
          <c:showVal val="0"/>
          <c:showCatName val="0"/>
          <c:showSerName val="0"/>
          <c:showPercent val="0"/>
          <c:showBubbleSize val="0"/>
        </c:dLbls>
        <c:gapWidth val="150"/>
        <c:overlap val="100"/>
        <c:axId val="1594474496"/>
        <c:axId val="1703745200"/>
      </c:barChart>
      <c:catAx>
        <c:axId val="1594474496"/>
        <c:scaling>
          <c:orientation val="minMax"/>
        </c:scaling>
        <c:delete val="0"/>
        <c:axPos val="b"/>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197" b="0" i="0" u="none" strike="noStrike" kern="1200" cap="none" spc="0" normalizeH="0" baseline="0">
                <a:solidFill>
                  <a:schemeClr val="dk1">
                    <a:lumMod val="65000"/>
                    <a:lumOff val="35000"/>
                  </a:schemeClr>
                </a:solidFill>
                <a:latin typeface="+mn-lt"/>
                <a:ea typeface="+mn-ea"/>
                <a:cs typeface="+mn-cs"/>
              </a:defRPr>
            </a:pPr>
            <a:endParaRPr lang="en-US"/>
          </a:p>
        </c:txPr>
        <c:crossAx val="1703745200"/>
        <c:crosses val="autoZero"/>
        <c:auto val="1"/>
        <c:lblAlgn val="ctr"/>
        <c:lblOffset val="100"/>
        <c:noMultiLvlLbl val="0"/>
      </c:catAx>
      <c:valAx>
        <c:axId val="1703745200"/>
        <c:scaling>
          <c:orientation val="minMax"/>
        </c:scaling>
        <c:delete val="1"/>
        <c:axPos val="l"/>
        <c:numFmt formatCode="0.00%" sourceLinked="1"/>
        <c:majorTickMark val="none"/>
        <c:minorTickMark val="none"/>
        <c:tickLblPos val="nextTo"/>
        <c:crossAx val="1594474496"/>
        <c:crosses val="autoZero"/>
        <c:crossBetween val="between"/>
      </c:valAx>
      <c:dTable>
        <c:showHorzBorder val="1"/>
        <c:showVertBorder val="1"/>
        <c:showOutline val="1"/>
        <c:showKeys val="1"/>
        <c:spPr>
          <a:noFill/>
          <a:ln w="9525" cap="flat" cmpd="sng" algn="ctr">
            <a:solidFill>
              <a:schemeClr val="dk1">
                <a:lumMod val="15000"/>
                <a:lumOff val="85000"/>
              </a:schemeClr>
            </a:solidFill>
            <a:round/>
          </a:ln>
          <a:effectLst/>
        </c:spPr>
        <c:txPr>
          <a:bodyPr rot="0" spcFirstLastPara="1" vertOverflow="ellipsis" vert="horz" wrap="square" anchor="ctr" anchorCtr="1"/>
          <a:lstStyle/>
          <a:p>
            <a:pPr rtl="0">
              <a:defRPr sz="1100" b="0" i="0" u="none" strike="noStrike" kern="1200" baseline="0">
                <a:solidFill>
                  <a:schemeClr val="tx1"/>
                </a:solidFill>
                <a:latin typeface="+mn-lt"/>
                <a:ea typeface="+mn-ea"/>
                <a:cs typeface="+mn-cs"/>
              </a:defRPr>
            </a:pPr>
            <a:endParaRPr lang="en-US"/>
          </a:p>
        </c:txPr>
      </c:dTable>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withinLinear" id="19">
  <a:schemeClr val="accent6"/>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withinLinear" id="17">
  <a:schemeClr val="accent4"/>
</cs:colorStyle>
</file>

<file path=ppt/charts/colors12.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withinLinear" id="19">
  <a:schemeClr val="accent6"/>
</cs:colorStyle>
</file>

<file path=ppt/charts/colors2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3.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9.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2.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303">
  <cs:axisTitle>
    <cs:lnRef idx="0"/>
    <cs:fillRef idx="0"/>
    <cs:effectRef idx="0"/>
    <cs:fontRef idx="minor">
      <a:schemeClr val="dk1">
        <a:lumMod val="65000"/>
        <a:lumOff val="35000"/>
      </a:schemeClr>
    </cs:fontRef>
    <cs:defRPr sz="1197"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064"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1197"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2128"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charts/style11.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1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347">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14.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15.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16.xml><?xml version="1.0" encoding="utf-8"?>
<cs:chartStyle xmlns:cs="http://schemas.microsoft.com/office/drawing/2012/chartStyle" xmlns:a="http://schemas.openxmlformats.org/drawingml/2006/main" id="203">
  <cs:axisTitle>
    <cs:lnRef idx="0"/>
    <cs:fillRef idx="0"/>
    <cs:effectRef idx="0"/>
    <cs:fontRef idx="minor">
      <a:schemeClr val="tx1">
        <a:lumMod val="65000"/>
        <a:lumOff val="35000"/>
      </a:schemeClr>
    </cs:fontRef>
    <cs:defRPr sz="1197" b="1" kern="1200"/>
  </cs:axisTitle>
  <cs:categoryAxis>
    <cs:lnRef idx="0"/>
    <cs:fillRef idx="0"/>
    <cs:effectRef idx="0"/>
    <cs:fontRef idx="minor">
      <a:schemeClr val="tx1">
        <a:lumMod val="65000"/>
        <a:lumOff val="35000"/>
      </a:schemeClr>
    </cs:fontRef>
    <cs:spPr>
      <a:ln w="19050"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styleClr val="auto"/>
    </cs:effectRef>
    <cs:fontRef idx="minor">
      <a:schemeClr val="dk1"/>
    </cs:fontRef>
    <cs:spPr>
      <a:pattFill prst="narHorz">
        <a:fgClr>
          <a:schemeClr val="phClr"/>
        </a:fgClr>
        <a:bgClr>
          <a:schemeClr val="phClr">
            <a:lumMod val="20000"/>
            <a:lumOff val="80000"/>
          </a:schemeClr>
        </a:bgClr>
      </a:pattFill>
      <a:effectLst>
        <a:innerShdw blurRad="114300">
          <a:schemeClr val="phClr"/>
        </a:innerShdw>
      </a:effectLst>
    </cs:spPr>
  </cs:dataPoint>
  <cs:dataPoint3D>
    <cs:lnRef idx="0"/>
    <cs:fillRef idx="0">
      <cs:styleClr val="auto"/>
    </cs:fillRef>
    <cs:effectRef idx="0"/>
    <cs:fontRef idx="minor">
      <a:schemeClr val="dk1"/>
    </cs:fontRef>
    <cs:spPr>
      <a:pattFill prst="narHorz">
        <a:fgClr>
          <a:schemeClr val="phClr"/>
        </a:fgClr>
        <a:bgClr>
          <a:schemeClr val="phClr">
            <a:lumMod val="20000"/>
            <a:lumOff val="80000"/>
          </a:schemeClr>
        </a:bgClr>
      </a:pattFill>
      <a:effectLst>
        <a:innerShdw blurRad="114300">
          <a:schemeClr val="phClr"/>
        </a:innerShdw>
      </a:effectLst>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a:solidFill>
          <a:schemeClr val="tx1">
            <a:lumMod val="15000"/>
            <a:lumOff val="85000"/>
          </a:schemeClr>
        </a:solidFill>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50000"/>
        <a:lumOff val="50000"/>
      </a:schemeClr>
    </cs:fontRef>
    <cs:defRPr sz="2200" b="1" kern="1200" cap="all" spc="15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dk1"/>
    </cs:fontRef>
  </cs:wall>
</cs:chartStyle>
</file>

<file path=ppt/charts/style17.xml><?xml version="1.0" encoding="utf-8"?>
<cs:chartStyle xmlns:cs="http://schemas.microsoft.com/office/drawing/2012/chartStyle" xmlns:a="http://schemas.openxmlformats.org/drawingml/2006/main" id="303">
  <cs:axisTitle>
    <cs:lnRef idx="0"/>
    <cs:fillRef idx="0"/>
    <cs:effectRef idx="0"/>
    <cs:fontRef idx="minor">
      <a:schemeClr val="dk1">
        <a:lumMod val="65000"/>
        <a:lumOff val="35000"/>
      </a:schemeClr>
    </cs:fontRef>
    <cs:defRPr sz="1197"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064"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1197"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2128"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charts/style18.xml><?xml version="1.0" encoding="utf-8"?>
<cs:chartStyle xmlns:cs="http://schemas.microsoft.com/office/drawing/2012/chartStyle" xmlns:a="http://schemas.openxmlformats.org/drawingml/2006/main" id="303">
  <cs:axisTitle>
    <cs:lnRef idx="0"/>
    <cs:fillRef idx="0"/>
    <cs:effectRef idx="0"/>
    <cs:fontRef idx="minor">
      <a:schemeClr val="dk1">
        <a:lumMod val="65000"/>
        <a:lumOff val="35000"/>
      </a:schemeClr>
    </cs:fontRef>
    <cs:defRPr sz="1197"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064"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1197"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2128"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charts/style19.xml><?xml version="1.0" encoding="utf-8"?>
<cs:chartStyle xmlns:cs="http://schemas.microsoft.com/office/drawing/2012/chartStyle" xmlns:a="http://schemas.openxmlformats.org/drawingml/2006/main" id="303">
  <cs:axisTitle>
    <cs:lnRef idx="0"/>
    <cs:fillRef idx="0"/>
    <cs:effectRef idx="0"/>
    <cs:fontRef idx="minor">
      <a:schemeClr val="dk1">
        <a:lumMod val="65000"/>
        <a:lumOff val="35000"/>
      </a:schemeClr>
    </cs:fontRef>
    <cs:defRPr sz="1197"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064"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1197"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2128"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0.xml><?xml version="1.0" encoding="utf-8"?>
<cs:chartStyle xmlns:cs="http://schemas.microsoft.com/office/drawing/2012/chartStyle" xmlns:a="http://schemas.openxmlformats.org/drawingml/2006/main" id="303">
  <cs:axisTitle>
    <cs:lnRef idx="0"/>
    <cs:fillRef idx="0"/>
    <cs:effectRef idx="0"/>
    <cs:fontRef idx="minor">
      <a:schemeClr val="dk1">
        <a:lumMod val="65000"/>
        <a:lumOff val="35000"/>
      </a:schemeClr>
    </cs:fontRef>
    <cs:defRPr sz="1197"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064"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1197"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2128"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charts/style2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2.xml><?xml version="1.0" encoding="utf-8"?>
<cs:chartStyle xmlns:cs="http://schemas.microsoft.com/office/drawing/2012/chartStyle" xmlns:a="http://schemas.openxmlformats.org/drawingml/2006/main" id="347">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23.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4.xml><?xml version="1.0" encoding="utf-8"?>
<cs:chartStyle xmlns:cs="http://schemas.microsoft.com/office/drawing/2012/chartStyle" xmlns:a="http://schemas.openxmlformats.org/drawingml/2006/main" id="303">
  <cs:axisTitle>
    <cs:lnRef idx="0"/>
    <cs:fillRef idx="0"/>
    <cs:effectRef idx="0"/>
    <cs:fontRef idx="minor">
      <a:schemeClr val="dk1">
        <a:lumMod val="65000"/>
        <a:lumOff val="35000"/>
      </a:schemeClr>
    </cs:fontRef>
    <cs:defRPr sz="1197"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064"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1197"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2128"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charts/style25.xml><?xml version="1.0" encoding="utf-8"?>
<cs:chartStyle xmlns:cs="http://schemas.microsoft.com/office/drawing/2012/chartStyle" xmlns:a="http://schemas.openxmlformats.org/drawingml/2006/main" id="303">
  <cs:axisTitle>
    <cs:lnRef idx="0"/>
    <cs:fillRef idx="0"/>
    <cs:effectRef idx="0"/>
    <cs:fontRef idx="minor">
      <a:schemeClr val="dk1">
        <a:lumMod val="65000"/>
        <a:lumOff val="35000"/>
      </a:schemeClr>
    </cs:fontRef>
    <cs:defRPr sz="1197"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064"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1197"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2128"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charts/style26.xml><?xml version="1.0" encoding="utf-8"?>
<cs:chartStyle xmlns:cs="http://schemas.microsoft.com/office/drawing/2012/chartStyle" xmlns:a="http://schemas.openxmlformats.org/drawingml/2006/main" id="303">
  <cs:axisTitle>
    <cs:lnRef idx="0"/>
    <cs:fillRef idx="0"/>
    <cs:effectRef idx="0"/>
    <cs:fontRef idx="minor">
      <a:schemeClr val="dk1">
        <a:lumMod val="65000"/>
        <a:lumOff val="35000"/>
      </a:schemeClr>
    </cs:fontRef>
    <cs:defRPr sz="1197"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064"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1197"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2128"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charts/style27.xml><?xml version="1.0" encoding="utf-8"?>
<cs:chartStyle xmlns:cs="http://schemas.microsoft.com/office/drawing/2012/chartStyle" xmlns:a="http://schemas.openxmlformats.org/drawingml/2006/main" id="303">
  <cs:axisTitle>
    <cs:lnRef idx="0"/>
    <cs:fillRef idx="0"/>
    <cs:effectRef idx="0"/>
    <cs:fontRef idx="minor">
      <a:schemeClr val="dk1">
        <a:lumMod val="65000"/>
        <a:lumOff val="35000"/>
      </a:schemeClr>
    </cs:fontRef>
    <cs:defRPr sz="1197"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064"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1197"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2128"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charts/style28.xml><?xml version="1.0" encoding="utf-8"?>
<cs:chartStyle xmlns:cs="http://schemas.microsoft.com/office/drawing/2012/chartStyle" xmlns:a="http://schemas.openxmlformats.org/drawingml/2006/main" id="347">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2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0.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31.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32.xml><?xml version="1.0" encoding="utf-8"?>
<cs:chartStyle xmlns:cs="http://schemas.microsoft.com/office/drawing/2012/chartStyle" xmlns:a="http://schemas.openxmlformats.org/drawingml/2006/main" id="303">
  <cs:axisTitle>
    <cs:lnRef idx="0"/>
    <cs:fillRef idx="0"/>
    <cs:effectRef idx="0"/>
    <cs:fontRef idx="minor">
      <a:schemeClr val="dk1">
        <a:lumMod val="65000"/>
        <a:lumOff val="35000"/>
      </a:schemeClr>
    </cs:fontRef>
    <cs:defRPr sz="1197"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064"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1197"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2128"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charts/style33.xml><?xml version="1.0" encoding="utf-8"?>
<cs:chartStyle xmlns:cs="http://schemas.microsoft.com/office/drawing/2012/chartStyle" xmlns:a="http://schemas.openxmlformats.org/drawingml/2006/main" id="303">
  <cs:axisTitle>
    <cs:lnRef idx="0"/>
    <cs:fillRef idx="0"/>
    <cs:effectRef idx="0"/>
    <cs:fontRef idx="minor">
      <a:schemeClr val="dk1">
        <a:lumMod val="65000"/>
        <a:lumOff val="35000"/>
      </a:schemeClr>
    </cs:fontRef>
    <cs:defRPr sz="1197"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064"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1197"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2128"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charts/style34.xml><?xml version="1.0" encoding="utf-8"?>
<cs:chartStyle xmlns:cs="http://schemas.microsoft.com/office/drawing/2012/chartStyle" xmlns:a="http://schemas.openxmlformats.org/drawingml/2006/main" id="303">
  <cs:axisTitle>
    <cs:lnRef idx="0"/>
    <cs:fillRef idx="0"/>
    <cs:effectRef idx="0"/>
    <cs:fontRef idx="minor">
      <a:schemeClr val="dk1">
        <a:lumMod val="65000"/>
        <a:lumOff val="35000"/>
      </a:schemeClr>
    </cs:fontRef>
    <cs:defRPr sz="1197"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064"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1197"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2128"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charts/style35.xml><?xml version="1.0" encoding="utf-8"?>
<cs:chartStyle xmlns:cs="http://schemas.microsoft.com/office/drawing/2012/chartStyle" xmlns:a="http://schemas.openxmlformats.org/drawingml/2006/main" id="303">
  <cs:axisTitle>
    <cs:lnRef idx="0"/>
    <cs:fillRef idx="0"/>
    <cs:effectRef idx="0"/>
    <cs:fontRef idx="minor">
      <a:schemeClr val="dk1">
        <a:lumMod val="65000"/>
        <a:lumOff val="35000"/>
      </a:schemeClr>
    </cs:fontRef>
    <cs:defRPr sz="1197"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064"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1197"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2128"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charts/style36.xml><?xml version="1.0" encoding="utf-8"?>
<cs:chartStyle xmlns:cs="http://schemas.microsoft.com/office/drawing/2012/chartStyle" xmlns:a="http://schemas.openxmlformats.org/drawingml/2006/main" id="303">
  <cs:axisTitle>
    <cs:lnRef idx="0"/>
    <cs:fillRef idx="0"/>
    <cs:effectRef idx="0"/>
    <cs:fontRef idx="minor">
      <a:schemeClr val="dk1">
        <a:lumMod val="65000"/>
        <a:lumOff val="35000"/>
      </a:schemeClr>
    </cs:fontRef>
    <cs:defRPr sz="1197"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064"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1197"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2128"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charts/style37.xml><?xml version="1.0" encoding="utf-8"?>
<cs:chartStyle xmlns:cs="http://schemas.microsoft.com/office/drawing/2012/chartStyle" xmlns:a="http://schemas.openxmlformats.org/drawingml/2006/main" id="347">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38.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39.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0.xml><?xml version="1.0" encoding="utf-8"?>
<cs:chartStyle xmlns:cs="http://schemas.microsoft.com/office/drawing/2012/chartStyle" xmlns:a="http://schemas.openxmlformats.org/drawingml/2006/main" id="303">
  <cs:axisTitle>
    <cs:lnRef idx="0"/>
    <cs:fillRef idx="0"/>
    <cs:effectRef idx="0"/>
    <cs:fontRef idx="minor">
      <a:schemeClr val="dk1">
        <a:lumMod val="65000"/>
        <a:lumOff val="35000"/>
      </a:schemeClr>
    </cs:fontRef>
    <cs:defRPr sz="1197"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064"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1197"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2128"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charts/style41.xml><?xml version="1.0" encoding="utf-8"?>
<cs:chartStyle xmlns:cs="http://schemas.microsoft.com/office/drawing/2012/chartStyle" xmlns:a="http://schemas.openxmlformats.org/drawingml/2006/main" id="303">
  <cs:axisTitle>
    <cs:lnRef idx="0"/>
    <cs:fillRef idx="0"/>
    <cs:effectRef idx="0"/>
    <cs:fontRef idx="minor">
      <a:schemeClr val="dk1">
        <a:lumMod val="65000"/>
        <a:lumOff val="35000"/>
      </a:schemeClr>
    </cs:fontRef>
    <cs:defRPr sz="1197"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064"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1197"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2128"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charts/style42.xml><?xml version="1.0" encoding="utf-8"?>
<cs:chartStyle xmlns:cs="http://schemas.microsoft.com/office/drawing/2012/chartStyle" xmlns:a="http://schemas.openxmlformats.org/drawingml/2006/main" id="303">
  <cs:axisTitle>
    <cs:lnRef idx="0"/>
    <cs:fillRef idx="0"/>
    <cs:effectRef idx="0"/>
    <cs:fontRef idx="minor">
      <a:schemeClr val="dk1">
        <a:lumMod val="65000"/>
        <a:lumOff val="35000"/>
      </a:schemeClr>
    </cs:fontRef>
    <cs:defRPr sz="1197"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064"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1197"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2128"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charts/style43.xml><?xml version="1.0" encoding="utf-8"?>
<cs:chartStyle xmlns:cs="http://schemas.microsoft.com/office/drawing/2012/chartStyle" xmlns:a="http://schemas.openxmlformats.org/drawingml/2006/main" id="303">
  <cs:axisTitle>
    <cs:lnRef idx="0"/>
    <cs:fillRef idx="0"/>
    <cs:effectRef idx="0"/>
    <cs:fontRef idx="minor">
      <a:schemeClr val="dk1">
        <a:lumMod val="65000"/>
        <a:lumOff val="35000"/>
      </a:schemeClr>
    </cs:fontRef>
    <cs:defRPr sz="1197"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064"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1197"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2128"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charts/style44.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5.xml><?xml version="1.0" encoding="utf-8"?>
<cs:chartStyle xmlns:cs="http://schemas.microsoft.com/office/drawing/2012/chartStyle" xmlns:a="http://schemas.openxmlformats.org/drawingml/2006/main" id="347">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46.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47.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48.xml><?xml version="1.0" encoding="utf-8"?>
<cs:chartStyle xmlns:cs="http://schemas.microsoft.com/office/drawing/2012/chartStyle" xmlns:a="http://schemas.openxmlformats.org/drawingml/2006/main" id="303">
  <cs:axisTitle>
    <cs:lnRef idx="0"/>
    <cs:fillRef idx="0"/>
    <cs:effectRef idx="0"/>
    <cs:fontRef idx="minor">
      <a:schemeClr val="dk1">
        <a:lumMod val="65000"/>
        <a:lumOff val="35000"/>
      </a:schemeClr>
    </cs:fontRef>
    <cs:defRPr sz="1197"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064"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1197"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2128"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charts/style49.xml><?xml version="1.0" encoding="utf-8"?>
<cs:chartStyle xmlns:cs="http://schemas.microsoft.com/office/drawing/2012/chartStyle" xmlns:a="http://schemas.openxmlformats.org/drawingml/2006/main" id="303">
  <cs:axisTitle>
    <cs:lnRef idx="0"/>
    <cs:fillRef idx="0"/>
    <cs:effectRef idx="0"/>
    <cs:fontRef idx="minor">
      <a:schemeClr val="dk1">
        <a:lumMod val="65000"/>
        <a:lumOff val="35000"/>
      </a:schemeClr>
    </cs:fontRef>
    <cs:defRPr sz="1197"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064"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1197"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2128"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0.xml><?xml version="1.0" encoding="utf-8"?>
<cs:chartStyle xmlns:cs="http://schemas.microsoft.com/office/drawing/2012/chartStyle" xmlns:a="http://schemas.openxmlformats.org/drawingml/2006/main" id="303">
  <cs:axisTitle>
    <cs:lnRef idx="0"/>
    <cs:fillRef idx="0"/>
    <cs:effectRef idx="0"/>
    <cs:fontRef idx="minor">
      <a:schemeClr val="dk1">
        <a:lumMod val="65000"/>
        <a:lumOff val="35000"/>
      </a:schemeClr>
    </cs:fontRef>
    <cs:defRPr sz="1197"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064"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1197"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2128"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charts/style51.xml><?xml version="1.0" encoding="utf-8"?>
<cs:chartStyle xmlns:cs="http://schemas.microsoft.com/office/drawing/2012/chartStyle" xmlns:a="http://schemas.openxmlformats.org/drawingml/2006/main" id="303">
  <cs:axisTitle>
    <cs:lnRef idx="0"/>
    <cs:fillRef idx="0"/>
    <cs:effectRef idx="0"/>
    <cs:fontRef idx="minor">
      <a:schemeClr val="dk1">
        <a:lumMod val="65000"/>
        <a:lumOff val="35000"/>
      </a:schemeClr>
    </cs:fontRef>
    <cs:defRPr sz="1197"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064"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1197"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2128"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charts/style5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3.xml><?xml version="1.0" encoding="utf-8"?>
<cs:chartStyle xmlns:cs="http://schemas.microsoft.com/office/drawing/2012/chartStyle" xmlns:a="http://schemas.openxmlformats.org/drawingml/2006/main" id="347">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54.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55.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56.xml><?xml version="1.0" encoding="utf-8"?>
<cs:chartStyle xmlns:cs="http://schemas.microsoft.com/office/drawing/2012/chartStyle" xmlns:a="http://schemas.openxmlformats.org/drawingml/2006/main" id="303">
  <cs:axisTitle>
    <cs:lnRef idx="0"/>
    <cs:fillRef idx="0"/>
    <cs:effectRef idx="0"/>
    <cs:fontRef idx="minor">
      <a:schemeClr val="dk1">
        <a:lumMod val="65000"/>
        <a:lumOff val="35000"/>
      </a:schemeClr>
    </cs:fontRef>
    <cs:defRPr sz="1197"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064"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1197"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2128"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charts/style57.xml><?xml version="1.0" encoding="utf-8"?>
<cs:chartStyle xmlns:cs="http://schemas.microsoft.com/office/drawing/2012/chartStyle" xmlns:a="http://schemas.openxmlformats.org/drawingml/2006/main" id="303">
  <cs:axisTitle>
    <cs:lnRef idx="0"/>
    <cs:fillRef idx="0"/>
    <cs:effectRef idx="0"/>
    <cs:fontRef idx="minor">
      <a:schemeClr val="dk1">
        <a:lumMod val="65000"/>
        <a:lumOff val="35000"/>
      </a:schemeClr>
    </cs:fontRef>
    <cs:defRPr sz="1197"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064"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1197"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2128"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charts/style58.xml><?xml version="1.0" encoding="utf-8"?>
<cs:chartStyle xmlns:cs="http://schemas.microsoft.com/office/drawing/2012/chartStyle" xmlns:a="http://schemas.openxmlformats.org/drawingml/2006/main" id="303">
  <cs:axisTitle>
    <cs:lnRef idx="0"/>
    <cs:fillRef idx="0"/>
    <cs:effectRef idx="0"/>
    <cs:fontRef idx="minor">
      <a:schemeClr val="dk1">
        <a:lumMod val="65000"/>
        <a:lumOff val="35000"/>
      </a:schemeClr>
    </cs:fontRef>
    <cs:defRPr sz="1197"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064"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1197"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2128"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charts/style59.xml><?xml version="1.0" encoding="utf-8"?>
<cs:chartStyle xmlns:cs="http://schemas.microsoft.com/office/drawing/2012/chartStyle" xmlns:a="http://schemas.openxmlformats.org/drawingml/2006/main" id="303">
  <cs:axisTitle>
    <cs:lnRef idx="0"/>
    <cs:fillRef idx="0"/>
    <cs:effectRef idx="0"/>
    <cs:fontRef idx="minor">
      <a:schemeClr val="dk1">
        <a:lumMod val="65000"/>
        <a:lumOff val="35000"/>
      </a:schemeClr>
    </cs:fontRef>
    <cs:defRPr sz="1197"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064"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1197"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2128"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charts/style6.xml><?xml version="1.0" encoding="utf-8"?>
<cs:chartStyle xmlns:cs="http://schemas.microsoft.com/office/drawing/2012/chartStyle" xmlns:a="http://schemas.openxmlformats.org/drawingml/2006/main" id="347">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60.xml><?xml version="1.0" encoding="utf-8"?>
<cs:chartStyle xmlns:cs="http://schemas.microsoft.com/office/drawing/2012/chartStyle" xmlns:a="http://schemas.openxmlformats.org/drawingml/2006/main" id="303">
  <cs:axisTitle>
    <cs:lnRef idx="0"/>
    <cs:fillRef idx="0"/>
    <cs:effectRef idx="0"/>
    <cs:fontRef idx="minor">
      <a:schemeClr val="dk1">
        <a:lumMod val="65000"/>
        <a:lumOff val="35000"/>
      </a:schemeClr>
    </cs:fontRef>
    <cs:defRPr sz="1197"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064"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1197"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2128"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charts/style6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2.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3.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4.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303">
  <cs:axisTitle>
    <cs:lnRef idx="0"/>
    <cs:fillRef idx="0"/>
    <cs:effectRef idx="0"/>
    <cs:fontRef idx="minor">
      <a:schemeClr val="dk1">
        <a:lumMod val="65000"/>
        <a:lumOff val="35000"/>
      </a:schemeClr>
    </cs:fontRef>
    <cs:defRPr sz="1197"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064"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1197"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2128"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charts/style8.xml><?xml version="1.0" encoding="utf-8"?>
<cs:chartStyle xmlns:cs="http://schemas.microsoft.com/office/drawing/2012/chartStyle" xmlns:a="http://schemas.openxmlformats.org/drawingml/2006/main" id="303">
  <cs:axisTitle>
    <cs:lnRef idx="0"/>
    <cs:fillRef idx="0"/>
    <cs:effectRef idx="0"/>
    <cs:fontRef idx="minor">
      <a:schemeClr val="dk1">
        <a:lumMod val="65000"/>
        <a:lumOff val="35000"/>
      </a:schemeClr>
    </cs:fontRef>
    <cs:defRPr sz="1197"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064"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1197"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2128"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charts/style9.xml><?xml version="1.0" encoding="utf-8"?>
<cs:chartStyle xmlns:cs="http://schemas.microsoft.com/office/drawing/2012/chartStyle" xmlns:a="http://schemas.openxmlformats.org/drawingml/2006/main" id="303">
  <cs:axisTitle>
    <cs:lnRef idx="0"/>
    <cs:fillRef idx="0"/>
    <cs:effectRef idx="0"/>
    <cs:fontRef idx="minor">
      <a:schemeClr val="dk1">
        <a:lumMod val="65000"/>
        <a:lumOff val="35000"/>
      </a:schemeClr>
    </cs:fontRef>
    <cs:defRPr sz="1197"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064"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1197"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2128"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diagrams/colors1.xml><?xml version="1.0" encoding="utf-8"?>
<dgm:colorsDef xmlns:dgm="http://schemas.openxmlformats.org/drawingml/2006/diagram" xmlns:a="http://schemas.openxmlformats.org/drawingml/2006/main" uniqueId="urn:microsoft.com/office/officeart/2005/8/colors/accent6_1">
  <dgm:title val=""/>
  <dgm:desc val=""/>
  <dgm:catLst>
    <dgm:cat type="accent6" pri="11100"/>
  </dgm:catLst>
  <dgm:styleLbl name="node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6">
        <a:shade val="80000"/>
      </a:schemeClr>
    </dgm:linClrLst>
    <dgm:effectClrLst/>
    <dgm:txLinClrLst/>
    <dgm:txFillClrLst/>
    <dgm:txEffectClrLst/>
  </dgm:styleLbl>
  <dgm:styleLbl name="node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f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align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b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dgm:txEffectClrLst/>
  </dgm:styleLbl>
  <dgm:styleLbl name="parChTrans2D2">
    <dgm:fillClrLst meth="repeat">
      <a:schemeClr val="accent6"/>
    </dgm:fillClrLst>
    <dgm:linClrLst meth="repeat">
      <a:schemeClr val="accent6"/>
    </dgm:linClrLst>
    <dgm:effectClrLst/>
    <dgm:txLinClrLst/>
    <dgm:txFillClrLst/>
    <dgm:txEffectClrLst/>
  </dgm:styleLbl>
  <dgm:styleLbl name="parChTrans2D3">
    <dgm:fillClrLst meth="repeat">
      <a:schemeClr val="accent6"/>
    </dgm:fillClrLst>
    <dgm:linClrLst meth="repeat">
      <a:schemeClr val="accent6"/>
    </dgm:linClrLst>
    <dgm:effectClrLst/>
    <dgm:txLinClrLst/>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con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align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trAlignAcc1">
    <dgm:fillClrLst meth="repeat">
      <a:schemeClr val="accent6">
        <a:alpha val="40000"/>
        <a:tint val="40000"/>
      </a:schemeClr>
    </dgm:fillClrLst>
    <dgm:linClrLst meth="repeat">
      <a:schemeClr val="accent6"/>
    </dgm:linClrLst>
    <dgm:effectClrLst/>
    <dgm:txLinClrLst/>
    <dgm:txFillClrLst meth="repeat">
      <a:schemeClr val="dk1"/>
    </dgm:txFillClrLst>
    <dgm:txEffectClrLst/>
  </dgm:styleLbl>
  <dgm:styleLbl name="b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fgAcc0">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2">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3">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4">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04B9A92-C73E-4791-9A31-33D7F04A9631}" type="doc">
      <dgm:prSet loTypeId="urn:microsoft.com/office/officeart/2005/8/layout/arrow2" loCatId="process" qsTypeId="urn:microsoft.com/office/officeart/2005/8/quickstyle/simple1" qsCatId="simple" csTypeId="urn:microsoft.com/office/officeart/2005/8/colors/accent6_1" csCatId="accent6" phldr="1"/>
      <dgm:spPr/>
    </dgm:pt>
    <dgm:pt modelId="{0F392E80-4DA1-42D8-A82D-970AF4C13A01}">
      <dgm:prSet phldrT="[Text]" custT="1"/>
      <dgm:spPr/>
      <dgm:t>
        <a:bodyPr/>
        <a:lstStyle/>
        <a:p>
          <a:r>
            <a:rPr lang="en-IN" sz="1000" kern="1200" dirty="0">
              <a:latin typeface="Verdana" panose="020B0604030504040204" pitchFamily="34" charset="0"/>
              <a:ea typeface="Verdana" panose="020B0604030504040204" pitchFamily="34" charset="0"/>
              <a:cs typeface="Verdana" panose="020B0604030504040204" pitchFamily="34" charset="0"/>
            </a:rPr>
            <a:t>Market is highly oligopolistic in nature with presence of few large dominant players</a:t>
          </a:r>
        </a:p>
      </dgm:t>
    </dgm:pt>
    <dgm:pt modelId="{6D6090A7-21D7-40FB-929A-FAD486C00CAD}" type="parTrans" cxnId="{7E43A386-2DDE-4FA7-B831-DB0B6598AF29}">
      <dgm:prSet/>
      <dgm:spPr/>
      <dgm:t>
        <a:bodyPr/>
        <a:lstStyle/>
        <a:p>
          <a:endParaRPr lang="en-IN" sz="1000"/>
        </a:p>
      </dgm:t>
    </dgm:pt>
    <dgm:pt modelId="{FEF9FAEF-A458-47CC-B263-BE65B7D63867}" type="sibTrans" cxnId="{7E43A386-2DDE-4FA7-B831-DB0B6598AF29}">
      <dgm:prSet/>
      <dgm:spPr/>
      <dgm:t>
        <a:bodyPr/>
        <a:lstStyle/>
        <a:p>
          <a:endParaRPr lang="en-IN" sz="1000"/>
        </a:p>
      </dgm:t>
    </dgm:pt>
    <dgm:pt modelId="{1EB5DB96-A849-41D8-9163-57DA701A9E4B}">
      <dgm:prSet phldrT="[Text]" custT="1"/>
      <dgm:spPr/>
      <dgm:t>
        <a:bodyPr/>
        <a:lstStyle/>
        <a:p>
          <a:r>
            <a:rPr lang="en-IN" sz="1000" kern="1200" dirty="0">
              <a:latin typeface="Verdana" panose="020B0604030504040204" pitchFamily="34" charset="0"/>
              <a:ea typeface="Verdana" panose="020B0604030504040204" pitchFamily="34" charset="0"/>
              <a:cs typeface="Verdana" panose="020B0604030504040204" pitchFamily="34" charset="0"/>
            </a:rPr>
            <a:t>Reduction in GST rate helps them to pass on the cost benefits to end users</a:t>
          </a:r>
        </a:p>
      </dgm:t>
    </dgm:pt>
    <dgm:pt modelId="{B00579BE-9B41-4DBA-945C-679DE07A8A8D}" type="parTrans" cxnId="{5197E378-8A4A-4493-BD94-5000E682C058}">
      <dgm:prSet/>
      <dgm:spPr/>
      <dgm:t>
        <a:bodyPr/>
        <a:lstStyle/>
        <a:p>
          <a:endParaRPr lang="en-IN" sz="1000"/>
        </a:p>
      </dgm:t>
    </dgm:pt>
    <dgm:pt modelId="{06518FE4-0296-45A6-8867-F47565DBEBED}" type="sibTrans" cxnId="{5197E378-8A4A-4493-BD94-5000E682C058}">
      <dgm:prSet/>
      <dgm:spPr/>
      <dgm:t>
        <a:bodyPr/>
        <a:lstStyle/>
        <a:p>
          <a:endParaRPr lang="en-IN" sz="1000"/>
        </a:p>
      </dgm:t>
    </dgm:pt>
    <dgm:pt modelId="{D4D7622D-59EA-4301-A21B-4110C9EF4F6E}">
      <dgm:prSet phldrT="[Text]" custT="1"/>
      <dgm:spPr/>
      <dgm:t>
        <a:bodyPr/>
        <a:lstStyle/>
        <a:p>
          <a:pPr marL="0" lvl="0" indent="0" algn="l" defTabSz="444500" rtl="0" eaLnBrk="1" latinLnBrk="0" hangingPunct="1">
            <a:lnSpc>
              <a:spcPct val="90000"/>
            </a:lnSpc>
            <a:spcBef>
              <a:spcPct val="0"/>
            </a:spcBef>
            <a:spcAft>
              <a:spcPct val="35000"/>
            </a:spcAft>
            <a:buFont typeface="Arial" panose="020B0604020202020204" pitchFamily="34" charset="0"/>
            <a:buNone/>
          </a:pPr>
          <a:r>
            <a:rPr lang="en-IN" sz="1000" kern="1200" dirty="0">
              <a:latin typeface="Verdana" panose="020B0604030504040204" pitchFamily="34" charset="0"/>
              <a:ea typeface="Verdana" panose="020B0604030504040204" pitchFamily="34" charset="0"/>
              <a:cs typeface="Verdana" panose="020B0604030504040204" pitchFamily="34" charset="0"/>
            </a:rPr>
            <a:t>High entry barrier for any new entrants</a:t>
          </a:r>
        </a:p>
      </dgm:t>
    </dgm:pt>
    <dgm:pt modelId="{354A0841-854D-442E-9772-B39D3C946572}" type="parTrans" cxnId="{4AD4E216-E3CD-4446-B532-E633AAA31425}">
      <dgm:prSet/>
      <dgm:spPr/>
      <dgm:t>
        <a:bodyPr/>
        <a:lstStyle/>
        <a:p>
          <a:endParaRPr lang="en-IN" sz="1000"/>
        </a:p>
      </dgm:t>
    </dgm:pt>
    <dgm:pt modelId="{E6AFD4C3-372A-4551-ABFE-25911339D26E}" type="sibTrans" cxnId="{4AD4E216-E3CD-4446-B532-E633AAA31425}">
      <dgm:prSet/>
      <dgm:spPr/>
      <dgm:t>
        <a:bodyPr/>
        <a:lstStyle/>
        <a:p>
          <a:endParaRPr lang="en-IN" sz="1000"/>
        </a:p>
      </dgm:t>
    </dgm:pt>
    <dgm:pt modelId="{48E469CF-FBFB-426B-BDB0-F82E44DD9B96}">
      <dgm:prSet phldrT="[Text]" custT="1"/>
      <dgm:spPr/>
      <dgm:t>
        <a:bodyPr/>
        <a:lstStyle/>
        <a:p>
          <a:r>
            <a:rPr lang="en-IN" sz="1000" kern="1200" dirty="0">
              <a:latin typeface="Verdana" panose="020B0604030504040204" pitchFamily="34" charset="0"/>
              <a:ea typeface="Verdana" panose="020B0604030504040204" pitchFamily="34" charset="0"/>
              <a:cs typeface="Verdana" panose="020B0604030504040204" pitchFamily="34" charset="0"/>
            </a:rPr>
            <a:t>Robust Distribution Network and large product folio of these companies in all segments</a:t>
          </a:r>
        </a:p>
      </dgm:t>
    </dgm:pt>
    <dgm:pt modelId="{46CB8C0E-E130-4F4E-A9E7-B49A069D1309}" type="parTrans" cxnId="{2AF3199F-FAA4-4EAC-AF73-0F2F017C9803}">
      <dgm:prSet/>
      <dgm:spPr/>
      <dgm:t>
        <a:bodyPr/>
        <a:lstStyle/>
        <a:p>
          <a:endParaRPr lang="en-US" sz="1000"/>
        </a:p>
      </dgm:t>
    </dgm:pt>
    <dgm:pt modelId="{A0C3A9F2-C9A3-4633-840B-C1CBD2F76BC0}" type="sibTrans" cxnId="{2AF3199F-FAA4-4EAC-AF73-0F2F017C9803}">
      <dgm:prSet/>
      <dgm:spPr/>
      <dgm:t>
        <a:bodyPr/>
        <a:lstStyle/>
        <a:p>
          <a:endParaRPr lang="en-US" sz="1000"/>
        </a:p>
      </dgm:t>
    </dgm:pt>
    <dgm:pt modelId="{9F5DA676-253A-4F10-9154-509CD0258061}">
      <dgm:prSet phldrT="[Text]" custT="1"/>
      <dgm:spPr/>
      <dgm:t>
        <a:bodyPr/>
        <a:lstStyle/>
        <a:p>
          <a:pPr marL="0" lvl="0" indent="0" algn="l" defTabSz="444500" rtl="0" eaLnBrk="1" latinLnBrk="0" hangingPunct="1">
            <a:lnSpc>
              <a:spcPct val="90000"/>
            </a:lnSpc>
            <a:spcBef>
              <a:spcPct val="0"/>
            </a:spcBef>
            <a:spcAft>
              <a:spcPct val="35000"/>
            </a:spcAft>
            <a:buFont typeface="Arial" panose="020B0604020202020204" pitchFamily="34" charset="0"/>
            <a:buNone/>
          </a:pPr>
          <a:r>
            <a:rPr lang="en-IN" sz="1000" kern="1200" dirty="0">
              <a:latin typeface="Verdana" panose="020B0604030504040204" pitchFamily="34" charset="0"/>
              <a:ea typeface="Verdana" panose="020B0604030504040204" pitchFamily="34" charset="0"/>
              <a:cs typeface="Verdana" panose="020B0604030504040204" pitchFamily="34" charset="0"/>
            </a:rPr>
            <a:t>Able to compete with low end segments products with regional players of Tier II, III&amp; IV cities</a:t>
          </a:r>
        </a:p>
      </dgm:t>
    </dgm:pt>
    <dgm:pt modelId="{36C054C0-1076-45E6-9264-E475C67428B3}" type="parTrans" cxnId="{D6AC4450-2FD5-4C27-831D-D8A3EB0DD3E3}">
      <dgm:prSet/>
      <dgm:spPr/>
      <dgm:t>
        <a:bodyPr/>
        <a:lstStyle/>
        <a:p>
          <a:endParaRPr lang="en-US"/>
        </a:p>
      </dgm:t>
    </dgm:pt>
    <dgm:pt modelId="{17498C9E-9112-4F71-88F6-2C774C0A2FC3}" type="sibTrans" cxnId="{D6AC4450-2FD5-4C27-831D-D8A3EB0DD3E3}">
      <dgm:prSet/>
      <dgm:spPr/>
      <dgm:t>
        <a:bodyPr/>
        <a:lstStyle/>
        <a:p>
          <a:endParaRPr lang="en-US"/>
        </a:p>
      </dgm:t>
    </dgm:pt>
    <dgm:pt modelId="{083B7610-D141-4C99-BF43-1D7D9277944E}" type="pres">
      <dgm:prSet presAssocID="{804B9A92-C73E-4791-9A31-33D7F04A9631}" presName="arrowDiagram" presStyleCnt="0">
        <dgm:presLayoutVars>
          <dgm:chMax val="5"/>
          <dgm:dir/>
          <dgm:resizeHandles val="exact"/>
        </dgm:presLayoutVars>
      </dgm:prSet>
      <dgm:spPr/>
    </dgm:pt>
    <dgm:pt modelId="{C0C4AC9F-415A-4005-88A5-C17187D09C86}" type="pres">
      <dgm:prSet presAssocID="{804B9A92-C73E-4791-9A31-33D7F04A9631}" presName="arrow" presStyleLbl="bgShp" presStyleIdx="0" presStyleCnt="1" custScaleX="230072"/>
      <dgm:spPr/>
    </dgm:pt>
    <dgm:pt modelId="{34FA37AA-1295-4137-9071-C40CFBAF275B}" type="pres">
      <dgm:prSet presAssocID="{804B9A92-C73E-4791-9A31-33D7F04A9631}" presName="arrowDiagram5" presStyleCnt="0"/>
      <dgm:spPr/>
    </dgm:pt>
    <dgm:pt modelId="{2B9E8A82-7F5B-422D-906A-3EBE8C023DCE}" type="pres">
      <dgm:prSet presAssocID="{0F392E80-4DA1-42D8-A82D-970AF4C13A01}" presName="bullet5a" presStyleLbl="node1" presStyleIdx="0" presStyleCnt="5" custLinFactX="-800000" custLinFactY="-100000" custLinFactNeighborX="-839693" custLinFactNeighborY="-118503"/>
      <dgm:spPr/>
    </dgm:pt>
    <dgm:pt modelId="{E18D38D9-AB55-4929-AC33-D4D689D389E3}" type="pres">
      <dgm:prSet presAssocID="{0F392E80-4DA1-42D8-A82D-970AF4C13A01}" presName="textBox5a" presStyleLbl="revTx" presStyleIdx="0" presStyleCnt="5" custScaleX="381070" custScaleY="139497" custLinFactX="-200000" custLinFactY="-4431" custLinFactNeighborX="-214216" custLinFactNeighborY="-100000">
        <dgm:presLayoutVars>
          <dgm:bulletEnabled val="1"/>
        </dgm:presLayoutVars>
      </dgm:prSet>
      <dgm:spPr/>
    </dgm:pt>
    <dgm:pt modelId="{CD6F2752-7416-418F-8A98-AF2485F7E4F9}" type="pres">
      <dgm:prSet presAssocID="{48E469CF-FBFB-426B-BDB0-F82E44DD9B96}" presName="bullet5b" presStyleLbl="node1" presStyleIdx="1" presStyleCnt="5" custLinFactX="-100000" custLinFactY="-18987" custLinFactNeighborX="-150037" custLinFactNeighborY="-100000"/>
      <dgm:spPr/>
    </dgm:pt>
    <dgm:pt modelId="{2E3F88A8-CA27-48D6-85CF-9A0964B6D068}" type="pres">
      <dgm:prSet presAssocID="{48E469CF-FBFB-426B-BDB0-F82E44DD9B96}" presName="textBox5b" presStyleLbl="revTx" presStyleIdx="1" presStyleCnt="5" custScaleX="273984" custScaleY="75083" custLinFactY="-2892" custLinFactNeighborX="-67457" custLinFactNeighborY="-100000">
        <dgm:presLayoutVars>
          <dgm:bulletEnabled val="1"/>
        </dgm:presLayoutVars>
      </dgm:prSet>
      <dgm:spPr/>
    </dgm:pt>
    <dgm:pt modelId="{392B8E6D-E0FE-44E2-8140-46D338C1C71C}" type="pres">
      <dgm:prSet presAssocID="{1EB5DB96-A849-41D8-9163-57DA701A9E4B}" presName="bullet5c" presStyleLbl="node1" presStyleIdx="2" presStyleCnt="5" custLinFactX="87884" custLinFactNeighborX="100000" custLinFactNeighborY="-65351"/>
      <dgm:spPr/>
    </dgm:pt>
    <dgm:pt modelId="{9EC1A769-2D1C-4738-B3B5-567A26BC2F0A}" type="pres">
      <dgm:prSet presAssocID="{1EB5DB96-A849-41D8-9163-57DA701A9E4B}" presName="textBox5c" presStyleLbl="revTx" presStyleIdx="2" presStyleCnt="5" custScaleX="273760" custScaleY="47199" custLinFactNeighborX="9066">
        <dgm:presLayoutVars>
          <dgm:bulletEnabled val="1"/>
        </dgm:presLayoutVars>
      </dgm:prSet>
      <dgm:spPr/>
    </dgm:pt>
    <dgm:pt modelId="{6CEF9DB8-B9DF-49FF-B926-F2A6DE10C327}" type="pres">
      <dgm:prSet presAssocID="{9F5DA676-253A-4F10-9154-509CD0258061}" presName="bullet5d" presStyleLbl="node1" presStyleIdx="3" presStyleCnt="5" custLinFactX="200000" custLinFactNeighborX="211073" custLinFactNeighborY="-6326"/>
      <dgm:spPr/>
    </dgm:pt>
    <dgm:pt modelId="{30545766-F2BD-471C-9B6C-4490F104F8DB}" type="pres">
      <dgm:prSet presAssocID="{9F5DA676-253A-4F10-9154-509CD0258061}" presName="textBox5d" presStyleLbl="revTx" presStyleIdx="3" presStyleCnt="5" custScaleX="238097" custScaleY="45418" custLinFactY="-1128" custLinFactNeighborX="45092" custLinFactNeighborY="-100000">
        <dgm:presLayoutVars>
          <dgm:bulletEnabled val="1"/>
        </dgm:presLayoutVars>
      </dgm:prSet>
      <dgm:spPr/>
    </dgm:pt>
    <dgm:pt modelId="{623819D9-EE41-4064-9B7E-441AE18C2748}" type="pres">
      <dgm:prSet presAssocID="{D4D7622D-59EA-4301-A21B-4110C9EF4F6E}" presName="bullet5e" presStyleLbl="node1" presStyleIdx="4" presStyleCnt="5" custLinFactX="300000" custLinFactNeighborX="320421" custLinFactNeighborY="9927"/>
      <dgm:spPr/>
    </dgm:pt>
    <dgm:pt modelId="{CDFD4045-8176-482D-BBE9-7AB2E234F3C7}" type="pres">
      <dgm:prSet presAssocID="{D4D7622D-59EA-4301-A21B-4110C9EF4F6E}" presName="textBox5e" presStyleLbl="revTx" presStyleIdx="4" presStyleCnt="5" custScaleX="338324" custScaleY="23881" custLinFactX="100000" custLinFactNeighborX="134150" custLinFactNeighborY="-10229">
        <dgm:presLayoutVars>
          <dgm:bulletEnabled val="1"/>
        </dgm:presLayoutVars>
      </dgm:prSet>
      <dgm:spPr/>
    </dgm:pt>
  </dgm:ptLst>
  <dgm:cxnLst>
    <dgm:cxn modelId="{4AD4E216-E3CD-4446-B532-E633AAA31425}" srcId="{804B9A92-C73E-4791-9A31-33D7F04A9631}" destId="{D4D7622D-59EA-4301-A21B-4110C9EF4F6E}" srcOrd="4" destOrd="0" parTransId="{354A0841-854D-442E-9772-B39D3C946572}" sibTransId="{E6AFD4C3-372A-4551-ABFE-25911339D26E}"/>
    <dgm:cxn modelId="{B1096F21-D070-454F-8584-44F96C9751DC}" type="presOf" srcId="{0F392E80-4DA1-42D8-A82D-970AF4C13A01}" destId="{E18D38D9-AB55-4929-AC33-D4D689D389E3}" srcOrd="0" destOrd="0" presId="urn:microsoft.com/office/officeart/2005/8/layout/arrow2"/>
    <dgm:cxn modelId="{A7CBD840-2B47-4666-AF55-5ADDBBAF146F}" type="presOf" srcId="{1EB5DB96-A849-41D8-9163-57DA701A9E4B}" destId="{9EC1A769-2D1C-4738-B3B5-567A26BC2F0A}" srcOrd="0" destOrd="0" presId="urn:microsoft.com/office/officeart/2005/8/layout/arrow2"/>
    <dgm:cxn modelId="{EC9EF065-8391-42C5-ACE9-7D904F62FE0A}" type="presOf" srcId="{48E469CF-FBFB-426B-BDB0-F82E44DD9B96}" destId="{2E3F88A8-CA27-48D6-85CF-9A0964B6D068}" srcOrd="0" destOrd="0" presId="urn:microsoft.com/office/officeart/2005/8/layout/arrow2"/>
    <dgm:cxn modelId="{D6AC4450-2FD5-4C27-831D-D8A3EB0DD3E3}" srcId="{804B9A92-C73E-4791-9A31-33D7F04A9631}" destId="{9F5DA676-253A-4F10-9154-509CD0258061}" srcOrd="3" destOrd="0" parTransId="{36C054C0-1076-45E6-9264-E475C67428B3}" sibTransId="{17498C9E-9112-4F71-88F6-2C774C0A2FC3}"/>
    <dgm:cxn modelId="{CDDA8954-9996-4661-9EF6-55A6B109D249}" type="presOf" srcId="{804B9A92-C73E-4791-9A31-33D7F04A9631}" destId="{083B7610-D141-4C99-BF43-1D7D9277944E}" srcOrd="0" destOrd="0" presId="urn:microsoft.com/office/officeart/2005/8/layout/arrow2"/>
    <dgm:cxn modelId="{5197E378-8A4A-4493-BD94-5000E682C058}" srcId="{804B9A92-C73E-4791-9A31-33D7F04A9631}" destId="{1EB5DB96-A849-41D8-9163-57DA701A9E4B}" srcOrd="2" destOrd="0" parTransId="{B00579BE-9B41-4DBA-945C-679DE07A8A8D}" sibTransId="{06518FE4-0296-45A6-8867-F47565DBEBED}"/>
    <dgm:cxn modelId="{0EB84879-C1FD-4084-844E-C87FE807BEEA}" type="presOf" srcId="{9F5DA676-253A-4F10-9154-509CD0258061}" destId="{30545766-F2BD-471C-9B6C-4490F104F8DB}" srcOrd="0" destOrd="0" presId="urn:microsoft.com/office/officeart/2005/8/layout/arrow2"/>
    <dgm:cxn modelId="{7E43A386-2DDE-4FA7-B831-DB0B6598AF29}" srcId="{804B9A92-C73E-4791-9A31-33D7F04A9631}" destId="{0F392E80-4DA1-42D8-A82D-970AF4C13A01}" srcOrd="0" destOrd="0" parTransId="{6D6090A7-21D7-40FB-929A-FAD486C00CAD}" sibTransId="{FEF9FAEF-A458-47CC-B263-BE65B7D63867}"/>
    <dgm:cxn modelId="{2AF3199F-FAA4-4EAC-AF73-0F2F017C9803}" srcId="{804B9A92-C73E-4791-9A31-33D7F04A9631}" destId="{48E469CF-FBFB-426B-BDB0-F82E44DD9B96}" srcOrd="1" destOrd="0" parTransId="{46CB8C0E-E130-4F4E-A9E7-B49A069D1309}" sibTransId="{A0C3A9F2-C9A3-4633-840B-C1CBD2F76BC0}"/>
    <dgm:cxn modelId="{7ADF61A9-8F10-44A9-9665-BFB18DFB2619}" type="presOf" srcId="{D4D7622D-59EA-4301-A21B-4110C9EF4F6E}" destId="{CDFD4045-8176-482D-BBE9-7AB2E234F3C7}" srcOrd="0" destOrd="0" presId="urn:microsoft.com/office/officeart/2005/8/layout/arrow2"/>
    <dgm:cxn modelId="{EEA5B133-947F-455E-ABCA-08F65983CEE3}" type="presParOf" srcId="{083B7610-D141-4C99-BF43-1D7D9277944E}" destId="{C0C4AC9F-415A-4005-88A5-C17187D09C86}" srcOrd="0" destOrd="0" presId="urn:microsoft.com/office/officeart/2005/8/layout/arrow2"/>
    <dgm:cxn modelId="{38472394-61EB-4371-9F2E-E1FDEB129179}" type="presParOf" srcId="{083B7610-D141-4C99-BF43-1D7D9277944E}" destId="{34FA37AA-1295-4137-9071-C40CFBAF275B}" srcOrd="1" destOrd="0" presId="urn:microsoft.com/office/officeart/2005/8/layout/arrow2"/>
    <dgm:cxn modelId="{8419293A-0453-474B-9974-C112CC47DC97}" type="presParOf" srcId="{34FA37AA-1295-4137-9071-C40CFBAF275B}" destId="{2B9E8A82-7F5B-422D-906A-3EBE8C023DCE}" srcOrd="0" destOrd="0" presId="urn:microsoft.com/office/officeart/2005/8/layout/arrow2"/>
    <dgm:cxn modelId="{4252DF53-4CA1-487D-B7ED-B335474A51B9}" type="presParOf" srcId="{34FA37AA-1295-4137-9071-C40CFBAF275B}" destId="{E18D38D9-AB55-4929-AC33-D4D689D389E3}" srcOrd="1" destOrd="0" presId="urn:microsoft.com/office/officeart/2005/8/layout/arrow2"/>
    <dgm:cxn modelId="{2F5F8165-EAA4-4FA4-B733-8375F1D070FD}" type="presParOf" srcId="{34FA37AA-1295-4137-9071-C40CFBAF275B}" destId="{CD6F2752-7416-418F-8A98-AF2485F7E4F9}" srcOrd="2" destOrd="0" presId="urn:microsoft.com/office/officeart/2005/8/layout/arrow2"/>
    <dgm:cxn modelId="{B241D776-67C3-4448-8094-DE0ED64903F3}" type="presParOf" srcId="{34FA37AA-1295-4137-9071-C40CFBAF275B}" destId="{2E3F88A8-CA27-48D6-85CF-9A0964B6D068}" srcOrd="3" destOrd="0" presId="urn:microsoft.com/office/officeart/2005/8/layout/arrow2"/>
    <dgm:cxn modelId="{1163ABCC-58F9-4B57-85B3-3057C8F9E19E}" type="presParOf" srcId="{34FA37AA-1295-4137-9071-C40CFBAF275B}" destId="{392B8E6D-E0FE-44E2-8140-46D338C1C71C}" srcOrd="4" destOrd="0" presId="urn:microsoft.com/office/officeart/2005/8/layout/arrow2"/>
    <dgm:cxn modelId="{32AB0B4F-D3DE-49C2-8B4C-A06F1D37248E}" type="presParOf" srcId="{34FA37AA-1295-4137-9071-C40CFBAF275B}" destId="{9EC1A769-2D1C-4738-B3B5-567A26BC2F0A}" srcOrd="5" destOrd="0" presId="urn:microsoft.com/office/officeart/2005/8/layout/arrow2"/>
    <dgm:cxn modelId="{29E5BCCF-FC9D-4CB5-9331-1FD69CFA08F3}" type="presParOf" srcId="{34FA37AA-1295-4137-9071-C40CFBAF275B}" destId="{6CEF9DB8-B9DF-49FF-B926-F2A6DE10C327}" srcOrd="6" destOrd="0" presId="urn:microsoft.com/office/officeart/2005/8/layout/arrow2"/>
    <dgm:cxn modelId="{8D4CA23D-8DD7-4F9D-A4D3-0F665B3214E1}" type="presParOf" srcId="{34FA37AA-1295-4137-9071-C40CFBAF275B}" destId="{30545766-F2BD-471C-9B6C-4490F104F8DB}" srcOrd="7" destOrd="0" presId="urn:microsoft.com/office/officeart/2005/8/layout/arrow2"/>
    <dgm:cxn modelId="{FFDBF243-7E37-43C6-A57C-61FD1BE3CB47}" type="presParOf" srcId="{34FA37AA-1295-4137-9071-C40CFBAF275B}" destId="{623819D9-EE41-4064-9B7E-441AE18C2748}" srcOrd="8" destOrd="0" presId="urn:microsoft.com/office/officeart/2005/8/layout/arrow2"/>
    <dgm:cxn modelId="{563C5B1F-034A-4D96-AF0C-EFA3FAA28C24}" type="presParOf" srcId="{34FA37AA-1295-4137-9071-C40CFBAF275B}" destId="{CDFD4045-8176-482D-BBE9-7AB2E234F3C7}" srcOrd="9" destOrd="0" presId="urn:microsoft.com/office/officeart/2005/8/layout/arrow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0C4AC9F-415A-4005-88A5-C17187D09C86}">
      <dsp:nvSpPr>
        <dsp:cNvPr id="0" name=""/>
        <dsp:cNvSpPr/>
      </dsp:nvSpPr>
      <dsp:spPr>
        <a:xfrm>
          <a:off x="187183" y="-46092"/>
          <a:ext cx="7219920" cy="1961321"/>
        </a:xfrm>
        <a:prstGeom prst="swooshArrow">
          <a:avLst>
            <a:gd name="adj1" fmla="val 25000"/>
            <a:gd name="adj2" fmla="val 25000"/>
          </a:avLst>
        </a:prstGeom>
        <a:solidFill>
          <a:schemeClr val="accent6">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B9E8A82-7F5B-422D-906A-3EBE8C023DCE}">
      <dsp:nvSpPr>
        <dsp:cNvPr id="0" name=""/>
        <dsp:cNvSpPr/>
      </dsp:nvSpPr>
      <dsp:spPr>
        <a:xfrm>
          <a:off x="1353716" y="1254637"/>
          <a:ext cx="72176" cy="72176"/>
        </a:xfrm>
        <a:prstGeom prst="ellipse">
          <a:avLst/>
        </a:prstGeom>
        <a:solidFill>
          <a:schemeClr val="lt1">
            <a:hueOff val="0"/>
            <a:satOff val="0"/>
            <a:lumOff val="0"/>
            <a:alphaOff val="0"/>
          </a:schemeClr>
        </a:solidFill>
        <a:ln w="1270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18D38D9-AB55-4929-AC33-D4D689D389E3}">
      <dsp:nvSpPr>
        <dsp:cNvPr id="0" name=""/>
        <dsp:cNvSpPr/>
      </dsp:nvSpPr>
      <dsp:spPr>
        <a:xfrm>
          <a:off x="292737" y="868771"/>
          <a:ext cx="1566551" cy="6511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245" tIns="0" rIns="0" bIns="0" numCol="1" spcCol="1270" anchor="t" anchorCtr="0">
          <a:noAutofit/>
        </a:bodyPr>
        <a:lstStyle/>
        <a:p>
          <a:pPr marL="0" lvl="0" indent="0" algn="l" defTabSz="444500">
            <a:lnSpc>
              <a:spcPct val="90000"/>
            </a:lnSpc>
            <a:spcBef>
              <a:spcPct val="0"/>
            </a:spcBef>
            <a:spcAft>
              <a:spcPct val="35000"/>
            </a:spcAft>
            <a:buNone/>
          </a:pPr>
          <a:r>
            <a:rPr lang="en-IN" sz="1000" kern="1200" dirty="0">
              <a:latin typeface="Verdana" panose="020B0604030504040204" pitchFamily="34" charset="0"/>
              <a:ea typeface="Verdana" panose="020B0604030504040204" pitchFamily="34" charset="0"/>
              <a:cs typeface="Verdana" panose="020B0604030504040204" pitchFamily="34" charset="0"/>
            </a:rPr>
            <a:t>Market is highly oligopolistic in nature with presence of few large dominant players</a:t>
          </a:r>
        </a:p>
      </dsp:txBody>
      <dsp:txXfrm>
        <a:off x="292737" y="868771"/>
        <a:ext cx="1566551" cy="651164"/>
      </dsp:txXfrm>
    </dsp:sp>
    <dsp:sp modelId="{CD6F2752-7416-418F-8A98-AF2485F7E4F9}">
      <dsp:nvSpPr>
        <dsp:cNvPr id="0" name=""/>
        <dsp:cNvSpPr/>
      </dsp:nvSpPr>
      <dsp:spPr>
        <a:xfrm>
          <a:off x="2645414" y="902526"/>
          <a:ext cx="112972" cy="112972"/>
        </a:xfrm>
        <a:prstGeom prst="ellipse">
          <a:avLst/>
        </a:prstGeom>
        <a:solidFill>
          <a:schemeClr val="lt1">
            <a:hueOff val="0"/>
            <a:satOff val="0"/>
            <a:lumOff val="0"/>
            <a:alphaOff val="0"/>
          </a:schemeClr>
        </a:solidFill>
        <a:ln w="1270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E3F88A8-CA27-48D6-85CF-9A0964B6D068}">
      <dsp:nvSpPr>
        <dsp:cNvPr id="0" name=""/>
        <dsp:cNvSpPr/>
      </dsp:nvSpPr>
      <dsp:spPr>
        <a:xfrm>
          <a:off x="2179806" y="350258"/>
          <a:ext cx="1427256" cy="6170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9862" tIns="0" rIns="0" bIns="0" numCol="1" spcCol="1270" anchor="t" anchorCtr="0">
          <a:noAutofit/>
        </a:bodyPr>
        <a:lstStyle/>
        <a:p>
          <a:pPr marL="0" lvl="0" indent="0" algn="l" defTabSz="444500">
            <a:lnSpc>
              <a:spcPct val="90000"/>
            </a:lnSpc>
            <a:spcBef>
              <a:spcPct val="0"/>
            </a:spcBef>
            <a:spcAft>
              <a:spcPct val="35000"/>
            </a:spcAft>
            <a:buNone/>
          </a:pPr>
          <a:r>
            <a:rPr lang="en-IN" sz="1000" kern="1200" dirty="0">
              <a:latin typeface="Verdana" panose="020B0604030504040204" pitchFamily="34" charset="0"/>
              <a:ea typeface="Verdana" panose="020B0604030504040204" pitchFamily="34" charset="0"/>
              <a:cs typeface="Verdana" panose="020B0604030504040204" pitchFamily="34" charset="0"/>
            </a:rPr>
            <a:t>Robust Distribution Network and large product folio of these companies in all segments</a:t>
          </a:r>
        </a:p>
      </dsp:txBody>
      <dsp:txXfrm>
        <a:off x="2179806" y="350258"/>
        <a:ext cx="1427256" cy="617027"/>
      </dsp:txXfrm>
    </dsp:sp>
    <dsp:sp modelId="{392B8E6D-E0FE-44E2-8140-46D338C1C71C}">
      <dsp:nvSpPr>
        <dsp:cNvPr id="0" name=""/>
        <dsp:cNvSpPr/>
      </dsp:nvSpPr>
      <dsp:spPr>
        <a:xfrm>
          <a:off x="3712993" y="639213"/>
          <a:ext cx="150629" cy="150629"/>
        </a:xfrm>
        <a:prstGeom prst="ellipse">
          <a:avLst/>
        </a:prstGeom>
        <a:solidFill>
          <a:schemeClr val="lt1">
            <a:hueOff val="0"/>
            <a:satOff val="0"/>
            <a:lumOff val="0"/>
            <a:alphaOff val="0"/>
          </a:schemeClr>
        </a:solidFill>
        <a:ln w="1270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EC1A769-2D1C-4738-B3B5-567A26BC2F0A}">
      <dsp:nvSpPr>
        <dsp:cNvPr id="0" name=""/>
        <dsp:cNvSpPr/>
      </dsp:nvSpPr>
      <dsp:spPr>
        <a:xfrm>
          <a:off x="3034014" y="1103968"/>
          <a:ext cx="1658043" cy="5202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9815" tIns="0" rIns="0" bIns="0" numCol="1" spcCol="1270" anchor="t" anchorCtr="0">
          <a:noAutofit/>
        </a:bodyPr>
        <a:lstStyle/>
        <a:p>
          <a:pPr marL="0" lvl="0" indent="0" algn="l" defTabSz="444500">
            <a:lnSpc>
              <a:spcPct val="90000"/>
            </a:lnSpc>
            <a:spcBef>
              <a:spcPct val="0"/>
            </a:spcBef>
            <a:spcAft>
              <a:spcPct val="35000"/>
            </a:spcAft>
            <a:buNone/>
          </a:pPr>
          <a:r>
            <a:rPr lang="en-IN" sz="1000" kern="1200" dirty="0">
              <a:latin typeface="Verdana" panose="020B0604030504040204" pitchFamily="34" charset="0"/>
              <a:ea typeface="Verdana" panose="020B0604030504040204" pitchFamily="34" charset="0"/>
              <a:cs typeface="Verdana" panose="020B0604030504040204" pitchFamily="34" charset="0"/>
            </a:rPr>
            <a:t>Reduction in GST rate helps them to pass on the cost benefits to end users</a:t>
          </a:r>
        </a:p>
      </dsp:txBody>
      <dsp:txXfrm>
        <a:off x="3034014" y="1103968"/>
        <a:ext cx="1658043" cy="520256"/>
      </dsp:txXfrm>
    </dsp:sp>
    <dsp:sp modelId="{6CEF9DB8-B9DF-49FF-B926-F2A6DE10C327}">
      <dsp:nvSpPr>
        <dsp:cNvPr id="0" name=""/>
        <dsp:cNvSpPr/>
      </dsp:nvSpPr>
      <dsp:spPr>
        <a:xfrm>
          <a:off x="4813469" y="491553"/>
          <a:ext cx="194563" cy="194563"/>
        </a:xfrm>
        <a:prstGeom prst="ellipse">
          <a:avLst/>
        </a:prstGeom>
        <a:solidFill>
          <a:schemeClr val="lt1">
            <a:hueOff val="0"/>
            <a:satOff val="0"/>
            <a:lumOff val="0"/>
            <a:alphaOff val="0"/>
          </a:schemeClr>
        </a:solidFill>
        <a:ln w="1270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0545766-F2BD-471C-9B6C-4490F104F8DB}">
      <dsp:nvSpPr>
        <dsp:cNvPr id="0" name=""/>
        <dsp:cNvSpPr/>
      </dsp:nvSpPr>
      <dsp:spPr>
        <a:xfrm>
          <a:off x="3960598" y="0"/>
          <a:ext cx="1494350" cy="5968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095" tIns="0" rIns="0" bIns="0" numCol="1" spcCol="1270" anchor="t" anchorCtr="0">
          <a:noAutofit/>
        </a:bodyPr>
        <a:lstStyle/>
        <a:p>
          <a:pPr marL="0" lvl="0" indent="0" algn="l" defTabSz="444500" rtl="0" eaLnBrk="1" latinLnBrk="0" hangingPunct="1">
            <a:lnSpc>
              <a:spcPct val="90000"/>
            </a:lnSpc>
            <a:spcBef>
              <a:spcPct val="0"/>
            </a:spcBef>
            <a:spcAft>
              <a:spcPct val="35000"/>
            </a:spcAft>
            <a:buFont typeface="Arial" panose="020B0604020202020204" pitchFamily="34" charset="0"/>
            <a:buNone/>
          </a:pPr>
          <a:r>
            <a:rPr lang="en-IN" sz="1000" kern="1200" dirty="0">
              <a:latin typeface="Verdana" panose="020B0604030504040204" pitchFamily="34" charset="0"/>
              <a:ea typeface="Verdana" panose="020B0604030504040204" pitchFamily="34" charset="0"/>
              <a:cs typeface="Verdana" panose="020B0604030504040204" pitchFamily="34" charset="0"/>
            </a:rPr>
            <a:t>Able to compete with low end segments products with regional players of Tier II, III&amp; IV cities</a:t>
          </a:r>
        </a:p>
      </dsp:txBody>
      <dsp:txXfrm>
        <a:off x="3960598" y="0"/>
        <a:ext cx="1494350" cy="596831"/>
      </dsp:txXfrm>
    </dsp:sp>
    <dsp:sp modelId="{623819D9-EE41-4064-9B7E-441AE18C2748}">
      <dsp:nvSpPr>
        <dsp:cNvPr id="0" name=""/>
        <dsp:cNvSpPr/>
      </dsp:nvSpPr>
      <dsp:spPr>
        <a:xfrm>
          <a:off x="6152714" y="372350"/>
          <a:ext cx="247910" cy="247910"/>
        </a:xfrm>
        <a:prstGeom prst="ellipse">
          <a:avLst/>
        </a:prstGeom>
        <a:solidFill>
          <a:schemeClr val="lt1">
            <a:hueOff val="0"/>
            <a:satOff val="0"/>
            <a:lumOff val="0"/>
            <a:alphaOff val="0"/>
          </a:schemeClr>
        </a:solidFill>
        <a:ln w="1270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DFD4045-8176-482D-BBE9-7AB2E234F3C7}">
      <dsp:nvSpPr>
        <dsp:cNvPr id="0" name=""/>
        <dsp:cNvSpPr/>
      </dsp:nvSpPr>
      <dsp:spPr>
        <a:xfrm>
          <a:off x="5460268" y="873438"/>
          <a:ext cx="2123398" cy="3447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363" tIns="0" rIns="0" bIns="0" numCol="1" spcCol="1270" anchor="t" anchorCtr="0">
          <a:noAutofit/>
        </a:bodyPr>
        <a:lstStyle/>
        <a:p>
          <a:pPr marL="0" lvl="0" indent="0" algn="l" defTabSz="444500" rtl="0" eaLnBrk="1" latinLnBrk="0" hangingPunct="1">
            <a:lnSpc>
              <a:spcPct val="90000"/>
            </a:lnSpc>
            <a:spcBef>
              <a:spcPct val="0"/>
            </a:spcBef>
            <a:spcAft>
              <a:spcPct val="35000"/>
            </a:spcAft>
            <a:buFont typeface="Arial" panose="020B0604020202020204" pitchFamily="34" charset="0"/>
            <a:buNone/>
          </a:pPr>
          <a:r>
            <a:rPr lang="en-IN" sz="1000" kern="1200" dirty="0">
              <a:latin typeface="Verdana" panose="020B0604030504040204" pitchFamily="34" charset="0"/>
              <a:ea typeface="Verdana" panose="020B0604030504040204" pitchFamily="34" charset="0"/>
              <a:cs typeface="Verdana" panose="020B0604030504040204" pitchFamily="34" charset="0"/>
            </a:rPr>
            <a:t>High entry barrier for any new entrants</a:t>
          </a:r>
        </a:p>
      </dsp:txBody>
      <dsp:txXfrm>
        <a:off x="5460268" y="873438"/>
        <a:ext cx="2123398" cy="344729"/>
      </dsp:txXfrm>
    </dsp:sp>
  </dsp:spTree>
</dsp:drawing>
</file>

<file path=ppt/diagrams/layout1.xml><?xml version="1.0" encoding="utf-8"?>
<dgm:layoutDef xmlns:dgm="http://schemas.openxmlformats.org/drawingml/2006/diagram" xmlns:a="http://schemas.openxmlformats.org/drawingml/2006/main" uniqueId="urn:microsoft.com/office/officeart/2005/8/layout/arrow2">
  <dgm:title val=""/>
  <dgm:desc val=""/>
  <dgm:catLst>
    <dgm:cat type="process" pri="2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arrowDiagram">
    <dgm:varLst>
      <dgm:chMax val="5"/>
      <dgm:dir/>
      <dgm:resizeHandles val="exact"/>
    </dgm:varLst>
    <dgm:alg type="composite">
      <dgm:param type="ar" val="1.6"/>
    </dgm:alg>
    <dgm:shape xmlns:r="http://schemas.openxmlformats.org/officeDocument/2006/relationships" r:blip="">
      <dgm:adjLst/>
    </dgm:shape>
    <dgm:presOf/>
    <dgm:constrLst>
      <dgm:constr type="l" for="ch" forName="arrow"/>
      <dgm:constr type="t" for="ch" forName="arrow"/>
      <dgm:constr type="w" for="ch" forName="arrow" refType="w"/>
      <dgm:constr type="h" for="ch" forName="arrow" refType="h"/>
      <dgm:constr type="ctrX" for="ch" forName="arrowDiagram1" refType="w" fact="0.5"/>
      <dgm:constr type="ctrY" for="ch" forName="arrowDiagram1" refType="h" fact="0.5"/>
      <dgm:constr type="w" for="ch" forName="arrowDiagram1" refType="w"/>
      <dgm:constr type="h" for="ch" forName="arrowDiagram1" refType="h"/>
      <dgm:constr type="ctrX" for="ch" forName="arrowDiagram2" refType="w" fact="0.5"/>
      <dgm:constr type="ctrY" for="ch" forName="arrowDiagram2" refType="h" fact="0.5"/>
      <dgm:constr type="w" for="ch" forName="arrowDiagram2" refType="w"/>
      <dgm:constr type="h" for="ch" forName="arrowDiagram2" refType="h"/>
      <dgm:constr type="ctrX" for="ch" forName="arrowDiagram3" refType="w" fact="0.5"/>
      <dgm:constr type="ctrY" for="ch" forName="arrowDiagram3" refType="h" fact="0.5"/>
      <dgm:constr type="w" for="ch" forName="arrowDiagram3" refType="w"/>
      <dgm:constr type="h" for="ch" forName="arrowDiagram3" refType="h"/>
      <dgm:constr type="ctrX" for="ch" forName="arrowDiagram4" refType="w" fact="0.5"/>
      <dgm:constr type="ctrY" for="ch" forName="arrowDiagram4" refType="h" fact="0.5"/>
      <dgm:constr type="w" for="ch" forName="arrowDiagram4" refType="w"/>
      <dgm:constr type="h" for="ch" forName="arrowDiagram4" refType="h"/>
      <dgm:constr type="ctrX" for="ch" forName="arrowDiagram5" refType="w" fact="0.5"/>
      <dgm:constr type="ctrY" for="ch" forName="arrowDiagram5" refType="h" fact="0.5"/>
      <dgm:constr type="w" for="ch" forName="arrowDiagram5" refType="w"/>
      <dgm:constr type="h" for="ch" forName="arrowDiagram5" refType="h"/>
    </dgm:constrLst>
    <dgm:ruleLst/>
    <dgm:choose name="Name0">
      <dgm:if name="Name1" axis="ch" ptType="node" func="cnt" op="gte" val="1">
        <dgm:layoutNode name="arrow" styleLbl="bgShp">
          <dgm:alg type="sp"/>
          <dgm:shape xmlns:r="http://schemas.openxmlformats.org/officeDocument/2006/relationships" type="swooshArrow" r:blip="">
            <dgm:adjLst>
              <dgm:adj idx="2" val="0.25"/>
            </dgm:adjLst>
          </dgm:shape>
          <dgm:presOf/>
          <dgm:constrLst/>
          <dgm:ruleLst/>
        </dgm:layoutNode>
        <dgm:choose name="Name2">
          <dgm:if name="Name3" axis="ch" ptType="node" func="cnt" op="lt" val="1"/>
          <dgm:if name="Name4" axis="ch" ptType="node" func="cnt" op="equ" val="1">
            <dgm:layoutNode name="arrowDiagram1">
              <dgm:varLst>
                <dgm:bulletEnabled val="1"/>
              </dgm:varLst>
              <dgm:alg type="composite">
                <dgm:param type="vertAlign" val="none"/>
                <dgm:param type="horzAlign" val="none"/>
              </dgm:alg>
              <dgm:shape xmlns:r="http://schemas.openxmlformats.org/officeDocument/2006/relationships" r:blip="">
                <dgm:adjLst/>
              </dgm:shape>
              <dgm:presOf/>
              <dgm:constrLst>
                <dgm:constr type="ctrX" for="ch" forName="bullet1" refType="w" fact="0.8"/>
                <dgm:constr type="ctrY" for="ch" forName="bullet1" refType="h" fact="0.262"/>
                <dgm:constr type="w" for="ch" forName="bullet1" refType="w" fact="0.074"/>
                <dgm:constr type="h" for="ch" forName="bullet1" refType="w" refFor="ch" refForName="bullet1"/>
                <dgm:constr type="r" for="ch" forName="textBox1" refType="ctrX" refFor="ch" refForName="bullet1"/>
                <dgm:constr type="t" for="ch" forName="textBox1" refType="ctrY" refFor="ch" refForName="bullet1"/>
                <dgm:constr type="w" for="ch" forName="textBox1" refType="w" fact="0.4"/>
                <dgm:constr type="h" for="ch" forName="textBox1" refType="h" fact="0.738"/>
                <dgm:constr type="userA" refType="h" refFor="ch" refForName="bullet1" fact="0.53"/>
                <dgm:constr type="rMarg" for="ch" forName="textBox1" refType="userA" fact="2.834"/>
                <dgm:constr type="primFontSz" for="ch" ptType="node" op="equ" val="65"/>
              </dgm:constrLst>
              <dgm:ruleLst/>
              <dgm:forEach name="Name5" axis="ch" ptType="node" cnt="1">
                <dgm:layoutNode name="bullet1" styleLbl="node1">
                  <dgm:alg type="sp"/>
                  <dgm:shape xmlns:r="http://schemas.openxmlformats.org/officeDocument/2006/relationships" type="ellipse" r:blip="">
                    <dgm:adjLst/>
                  </dgm:shape>
                  <dgm:presOf/>
                  <dgm:constrLst/>
                  <dgm:ruleLst/>
                </dgm:layoutNode>
                <dgm:layoutNode name="textBox1" styleLbl="revTx">
                  <dgm:varLst>
                    <dgm:bulletEnabled val="1"/>
                  </dgm:varLst>
                  <dgm:alg type="tx">
                    <dgm:param type="txAnchorVert" val="t"/>
                    <dgm:param type="parTxLTRAlign" val="r"/>
                    <dgm:param type="parTxRTLAlign" val="r"/>
                  </dgm:alg>
                  <dgm:shape xmlns:r="http://schemas.openxmlformats.org/officeDocument/2006/relationships" type="round2DiagRect" r:blip="">
                    <dgm:adjLst/>
                  </dgm:shape>
                  <dgm:presOf axis="desOrSelf" ptType="node"/>
                  <dgm:constrLst>
                    <dgm:constr type="lMarg"/>
                    <dgm:constr type="tMarg"/>
                    <dgm:constr type="bMarg"/>
                  </dgm:constrLst>
                  <dgm:ruleLst>
                    <dgm:rule type="primFontSz" val="5" fact="NaN" max="NaN"/>
                  </dgm:ruleLst>
                </dgm:layoutNode>
              </dgm:forEach>
            </dgm:layoutNode>
          </dgm:if>
          <dgm:if name="Name6" axis="ch" ptType="node" func="cnt" op="equ" val="2">
            <dgm:layoutNode name="arrowDiagram2">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ctrX" for="ch" forName="bullet2a" refType="w" fact="0.25"/>
                    <dgm:constr type="ctrY" for="ch" forName="bullet2a" refType="h" fact="0.573"/>
                    <dgm:constr type="w" for="ch" forName="bullet2a" refType="w" fact="0.035"/>
                    <dgm:constr type="h" for="ch" forName="bullet2a" refType="w" refFor="ch" refForName="bullet2a"/>
                    <dgm:constr type="l" for="ch" forName="textBox2a" refType="ctrX" refFor="ch" refForName="bullet2a"/>
                    <dgm:constr type="t" for="ch" forName="textBox2a" refType="ctrY" refFor="ch" refForName="bullet2a"/>
                    <dgm:constr type="w" for="ch" forName="textBox2a" refType="w" fact="0.325"/>
                    <dgm:constr type="h" for="ch" forName="textBox2a" refType="h" fact="0.427"/>
                    <dgm:constr type="userA" refType="h" refFor="ch" refForName="bullet2a" fact="0.53"/>
                    <dgm:constr type="l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l" for="ch" forName="textBox2b" refType="ctrX" refFor="ch" refForName="bullet2b"/>
                    <dgm:constr type="t" for="ch" forName="textBox2b" refType="ctrY" refFor="ch" refForName="bullet2b"/>
                    <dgm:constr type="w" for="ch" forName="textBox2b" refType="w" fact="0.325"/>
                    <dgm:constr type="h" for="ch" forName="textBox2b" refType="h" fact="0.662"/>
                    <dgm:constr type="userB" refType="h" refFor="ch" refForName="bullet2b" fact="0.53"/>
                    <dgm:constr type="lMarg" for="ch" forName="textBox2b" refType="userB" fact="2.834"/>
                    <dgm:constr type="primFontSz" for="ch" ptType="node" op="equ" val="65"/>
                  </dgm:constrLst>
                </dgm:if>
                <dgm:else name="Name9">
                  <dgm:constrLst>
                    <dgm:constr type="ctrX" for="ch" forName="bullet2a" refType="w" fact="0.25"/>
                    <dgm:constr type="ctrY" for="ch" forName="bullet2a" refType="h" fact="0.573"/>
                    <dgm:constr type="w" for="ch" forName="bullet2a" refType="w" fact="0.035"/>
                    <dgm:constr type="h" for="ch" forName="bullet2a" refType="w" refFor="ch" refForName="bullet2a"/>
                    <dgm:constr type="r" for="ch" forName="textBox2a" refType="ctrX" refFor="ch" refForName="bullet2a"/>
                    <dgm:constr type="b" for="ch" forName="textBox2a" refType="ctrY" refFor="ch" refForName="bullet2a"/>
                    <dgm:constr type="w" for="ch" forName="textBox2a" refType="w" fact="0.25"/>
                    <dgm:constr type="h" for="ch" forName="textBox2a" refType="h" fact="0.573"/>
                    <dgm:constr type="userA" refType="h" refFor="ch" refForName="bullet2a" fact="0.53"/>
                    <dgm:constr type="r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r" for="ch" forName="textBox2b" refType="ctrX" refFor="ch" refForName="bullet2b"/>
                    <dgm:constr type="b" for="ch" forName="textBox2b" refType="ctrY" refFor="ch" refForName="bullet2b"/>
                    <dgm:constr type="w" for="ch" forName="textBox2b" refType="w" fact="0.28"/>
                    <dgm:constr type="h" for="ch" forName="textBox2b" refType="h" fact="0.338"/>
                    <dgm:constr type="userB" refType="h" refFor="ch" refForName="bullet2b" fact="0.53"/>
                    <dgm:constr type="rMarg" for="ch" forName="textBox2b" refType="userB" fact="2.834"/>
                    <dgm:constr type="primFontSz" for="ch" ptType="node" op="equ" val="65"/>
                  </dgm:constrLst>
                </dgm:else>
              </dgm:choose>
              <dgm:ruleLst/>
              <dgm:forEach name="Name10" axis="ch" ptType="node" cnt="1">
                <dgm:layoutNode name="bullet2a" styleLbl="node1">
                  <dgm:alg type="sp"/>
                  <dgm:shape xmlns:r="http://schemas.openxmlformats.org/officeDocument/2006/relationships" type="ellipse" r:blip="">
                    <dgm:adjLst/>
                  </dgm:shape>
                  <dgm:presOf/>
                  <dgm:constrLst/>
                  <dgm:ruleLst/>
                </dgm:layoutNode>
                <dgm:layoutNode name="textBox2a" styleLbl="revTx">
                  <dgm:varLst>
                    <dgm:bulletEnabled val="1"/>
                  </dgm:varLst>
                  <dgm:choose name="Name11">
                    <dgm:if name="Name12" func="var" arg="dir" op="equ" val="norm">
                      <dgm:choose name="Name13">
                        <dgm:if name="Name14" axis="root des" ptType="all node" func="maxDepth" op="gt" val="1">
                          <dgm:alg type="tx">
                            <dgm:param type="txAnchorVert" val="t"/>
                            <dgm:param type="parTxLTRAlign" val="l"/>
                            <dgm:param type="parTxRTLAlign" val="r"/>
                          </dgm:alg>
                        </dgm:if>
                        <dgm:else name="Name15">
                          <dgm:alg type="tx">
                            <dgm:param type="txAnchorVert" val="t"/>
                            <dgm:param type="parTxLTRAlign" val="l"/>
                            <dgm:param type="parTxRTLAlign" val="l"/>
                          </dgm:alg>
                        </dgm:else>
                      </dgm:choose>
                    </dgm:if>
                    <dgm:else name="Name16">
                      <dgm:choose name="Name17">
                        <dgm:if name="Name18" axis="root des" ptType="all node" func="maxDepth" op="gt" val="1">
                          <dgm:alg type="tx">
                            <dgm:param type="txAnchorVert" val="b"/>
                            <dgm:param type="txAnchorVertCh" val="b"/>
                            <dgm:param type="parTxLTRAlign" val="l"/>
                            <dgm:param type="parTxRTLAlign" val="r"/>
                          </dgm:alg>
                        </dgm:if>
                        <dgm:else name="Name1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
                    <dgm:if name="Name21" func="var" arg="dir" op="equ" val="norm">
                      <dgm:constrLst>
                        <dgm:constr type="rMarg"/>
                        <dgm:constr type="tMarg"/>
                        <dgm:constr type="bMarg"/>
                      </dgm:constrLst>
                    </dgm:if>
                    <dgm:else name="Name22">
                      <dgm:constrLst>
                        <dgm:constr type="lMarg"/>
                        <dgm:constr type="tMarg"/>
                        <dgm:constr type="bMarg"/>
                      </dgm:constrLst>
                    </dgm:else>
                  </dgm:choose>
                  <dgm:ruleLst>
                    <dgm:rule type="primFontSz" val="5" fact="NaN" max="NaN"/>
                  </dgm:ruleLst>
                </dgm:layoutNode>
              </dgm:forEach>
              <dgm:forEach name="Name23" axis="ch" ptType="node" st="2" cnt="1">
                <dgm:layoutNode name="bullet2b" styleLbl="node1">
                  <dgm:alg type="sp"/>
                  <dgm:shape xmlns:r="http://schemas.openxmlformats.org/officeDocument/2006/relationships" type="ellipse" r:blip="">
                    <dgm:adjLst/>
                  </dgm:shape>
                  <dgm:presOf/>
                  <dgm:constrLst/>
                  <dgm:ruleLst/>
                </dgm:layoutNode>
                <dgm:layoutNode name="textBox2b" styleLbl="revTx">
                  <dgm:varLst>
                    <dgm:bulletEnabled val="1"/>
                  </dgm:varLst>
                  <dgm:choose name="Name24">
                    <dgm:if name="Name25" func="var" arg="dir" op="equ" val="norm">
                      <dgm:choose name="Name26">
                        <dgm:if name="Name27" axis="root des" ptType="all node" func="maxDepth" op="gt" val="1">
                          <dgm:alg type="tx">
                            <dgm:param type="txAnchorVert" val="t"/>
                            <dgm:param type="parTxLTRAlign" val="l"/>
                            <dgm:param type="parTxRTLAlign" val="r"/>
                          </dgm:alg>
                        </dgm:if>
                        <dgm:else name="Name28">
                          <dgm:alg type="tx">
                            <dgm:param type="txAnchorVert" val="t"/>
                            <dgm:param type="parTxLTRAlign" val="l"/>
                            <dgm:param type="parTxRTLAlign" val="l"/>
                          </dgm:alg>
                        </dgm:else>
                      </dgm:choose>
                    </dgm:if>
                    <dgm:else name="Name29">
                      <dgm:choose name="Name30">
                        <dgm:if name="Name31" axis="root des" ptType="all node" func="maxDepth" op="gt" val="1">
                          <dgm:alg type="tx">
                            <dgm:param type="txAnchorVert" val="b"/>
                            <dgm:param type="txAnchorVertCh" val="b"/>
                            <dgm:param type="parTxLTRAlign" val="l"/>
                            <dgm:param type="parTxRTLAlign" val="r"/>
                          </dgm:alg>
                        </dgm:if>
                        <dgm:else name="Name3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33">
                    <dgm:if name="Name34" func="var" arg="dir" op="equ" val="norm">
                      <dgm:constrLst>
                        <dgm:constr type="rMarg"/>
                        <dgm:constr type="tMarg"/>
                        <dgm:constr type="bMarg"/>
                      </dgm:constrLst>
                    </dgm:if>
                    <dgm:else name="Name35">
                      <dgm:constrLst>
                        <dgm:constr type="lMarg"/>
                        <dgm:constr type="tMarg"/>
                        <dgm:constr type="bMarg"/>
                      </dgm:constrLst>
                    </dgm:else>
                  </dgm:choose>
                  <dgm:ruleLst>
                    <dgm:rule type="primFontSz" val="5" fact="NaN" max="NaN"/>
                  </dgm:ruleLst>
                </dgm:layoutNode>
              </dgm:forEach>
            </dgm:layoutNode>
          </dgm:if>
          <dgm:if name="Name36" axis="ch" ptType="node" func="cnt" op="equ" val="3">
            <dgm:layoutNode name="arrowDiagram3">
              <dgm:alg type="composite">
                <dgm:param type="vertAlign" val="none"/>
                <dgm:param type="horzAlign" val="none"/>
              </dgm:alg>
              <dgm:shape xmlns:r="http://schemas.openxmlformats.org/officeDocument/2006/relationships" r:blip="">
                <dgm:adjLst/>
              </dgm:shape>
              <dgm:presOf/>
              <dgm:choose name="Name37">
                <dgm:if name="Name38" func="var" arg="dir" op="equ" val="norm">
                  <dgm:constrLst>
                    <dgm:constr type="ctrX" for="ch" forName="bullet3a" refType="w" fact="0.14"/>
                    <dgm:constr type="ctrY" for="ch" forName="bullet3a" refType="h" fact="0.711"/>
                    <dgm:constr type="w" for="ch" forName="bullet3a" refType="w" fact="0.026"/>
                    <dgm:constr type="h" for="ch" forName="bullet3a" refType="w" refFor="ch" refForName="bullet3a"/>
                    <dgm:constr type="l" for="ch" forName="textBox3a" refType="ctrX" refFor="ch" refForName="bullet3a"/>
                    <dgm:constr type="t" for="ch" forName="textBox3a" refType="ctrY" refFor="ch" refForName="bullet3a"/>
                    <dgm:constr type="w" for="ch" forName="textBox3a" refType="w" fact="0.233"/>
                    <dgm:constr type="h" for="ch" forName="textBox3a" refType="h" fact="0.289"/>
                    <dgm:constr type="userA" refType="h" refFor="ch" refForName="bullet3a" fact="0.53"/>
                    <dgm:constr type="l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l" for="ch" forName="textBox3b" refType="ctrX" refFor="ch" refForName="bullet3b"/>
                    <dgm:constr type="t" for="ch" forName="textBox3b" refType="ctrY" refFor="ch" refForName="bullet3b"/>
                    <dgm:constr type="w" for="ch" forName="textBox3b" refType="w" fact="0.24"/>
                    <dgm:constr type="h" for="ch" forName="textBox3b" refType="h" fact="0.544"/>
                    <dgm:constr type="userB" refType="h" refFor="ch" refForName="bullet3b" fact="0.53"/>
                    <dgm:constr type="l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l" for="ch" forName="textBox3c" refType="ctrX" refFor="ch" refForName="bullet3c"/>
                    <dgm:constr type="t" for="ch" forName="textBox3c" refType="ctrY" refFor="ch" refForName="bullet3c"/>
                    <dgm:constr type="w" for="ch" forName="textBox3c" refType="w" fact="0.24"/>
                    <dgm:constr type="h" for="ch" forName="textBox3c" refType="h" fact="0.695"/>
                    <dgm:constr type="userC" refType="h" refFor="ch" refForName="bullet3c" fact="0.53"/>
                    <dgm:constr type="lMarg" for="ch" forName="textBox3c" refType="userC" fact="2.834"/>
                    <dgm:constr type="primFontSz" for="ch" ptType="node" op="equ" val="65"/>
                  </dgm:constrLst>
                </dgm:if>
                <dgm:else name="Name39">
                  <dgm:constrLst>
                    <dgm:constr type="ctrX" for="ch" forName="bullet3a" refType="w" fact="0.14"/>
                    <dgm:constr type="ctrY" for="ch" forName="bullet3a" refType="h" fact="0.711"/>
                    <dgm:constr type="w" for="ch" forName="bullet3a" refType="w" fact="0.026"/>
                    <dgm:constr type="h" for="ch" forName="bullet3a" refType="w" refFor="ch" refForName="bullet3a"/>
                    <dgm:constr type="r" for="ch" forName="textBox3a" refType="ctrX" refFor="ch" refForName="bullet3a"/>
                    <dgm:constr type="b" for="ch" forName="textBox3a" refType="ctrY" refFor="ch" refForName="bullet3a"/>
                    <dgm:constr type="w" for="ch" forName="textBox3a" refType="w" fact="0.14"/>
                    <dgm:constr type="h" for="ch" forName="textBox3a" refType="h" fact="0.711"/>
                    <dgm:constr type="userA" refType="h" refFor="ch" refForName="bullet3a" fact="0.53"/>
                    <dgm:constr type="r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r" for="ch" forName="textBox3b" refType="ctrX" refFor="ch" refForName="bullet3b"/>
                    <dgm:constr type="b" for="ch" forName="textBox3b" refType="ctrY" refFor="ch" refForName="bullet3b"/>
                    <dgm:constr type="w" for="ch" forName="textBox3b" refType="w" fact="0.24"/>
                    <dgm:constr type="h" for="ch" forName="textBox3b" refType="h" fact="0.456"/>
                    <dgm:constr type="userB" refType="h" refFor="ch" refForName="bullet3b" fact="0.53"/>
                    <dgm:constr type="r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r" for="ch" forName="textBox3c" refType="ctrX" refFor="ch" refForName="bullet3c"/>
                    <dgm:constr type="b" for="ch" forName="textBox3c" refType="ctrY" refFor="ch" refForName="bullet3c"/>
                    <dgm:constr type="w" for="ch" forName="textBox3c" refType="w" fact="0.24"/>
                    <dgm:constr type="h" for="ch" forName="textBox3c" refType="h" fact="0.305"/>
                    <dgm:constr type="userC" refType="h" refFor="ch" refForName="bullet3c" fact="0.53"/>
                    <dgm:constr type="rMarg" for="ch" forName="textBox3c" refType="userC" fact="2.834"/>
                    <dgm:constr type="primFontSz" for="ch" ptType="node" op="equ" val="65"/>
                  </dgm:constrLst>
                </dgm:else>
              </dgm:choose>
              <dgm:ruleLst/>
              <dgm:forEach name="Name40" axis="ch" ptType="node" cnt="1">
                <dgm:layoutNode name="bullet3a" styleLbl="node1">
                  <dgm:alg type="sp"/>
                  <dgm:shape xmlns:r="http://schemas.openxmlformats.org/officeDocument/2006/relationships" type="ellipse" r:blip="">
                    <dgm:adjLst/>
                  </dgm:shape>
                  <dgm:presOf/>
                  <dgm:constrLst/>
                  <dgm:ruleLst/>
                </dgm:layoutNode>
                <dgm:layoutNode name="textBox3a" styleLbl="revTx">
                  <dgm:varLst>
                    <dgm:bulletEnabled val="1"/>
                  </dgm:varLst>
                  <dgm:choose name="Name41">
                    <dgm:if name="Name42" func="var" arg="dir" op="equ" val="norm">
                      <dgm:choose name="Name43">
                        <dgm:if name="Name44" axis="root des" ptType="all node" func="maxDepth" op="gt" val="1">
                          <dgm:alg type="tx">
                            <dgm:param type="txAnchorVert" val="t"/>
                            <dgm:param type="parTxLTRAlign" val="l"/>
                            <dgm:param type="parTxRTLAlign" val="r"/>
                          </dgm:alg>
                        </dgm:if>
                        <dgm:else name="Name45">
                          <dgm:alg type="tx">
                            <dgm:param type="txAnchorVert" val="t"/>
                            <dgm:param type="parTxLTRAlign" val="l"/>
                            <dgm:param type="parTxRTLAlign" val="l"/>
                          </dgm:alg>
                        </dgm:else>
                      </dgm:choose>
                    </dgm:if>
                    <dgm:else name="Name46">
                      <dgm:choose name="Name47">
                        <dgm:if name="Name48" axis="root des" ptType="all node" func="maxDepth" op="gt" val="1">
                          <dgm:alg type="tx">
                            <dgm:param type="txAnchorVert" val="b"/>
                            <dgm:param type="txAnchorVertCh" val="b"/>
                            <dgm:param type="parTxLTRAlign" val="l"/>
                            <dgm:param type="parTxRTLAlign" val="r"/>
                          </dgm:alg>
                        </dgm:if>
                        <dgm:else name="Name4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50">
                    <dgm:if name="Name51" func="var" arg="dir" op="equ" val="norm">
                      <dgm:constrLst>
                        <dgm:constr type="rMarg"/>
                        <dgm:constr type="tMarg"/>
                        <dgm:constr type="bMarg"/>
                      </dgm:constrLst>
                    </dgm:if>
                    <dgm:else name="Name52">
                      <dgm:constrLst>
                        <dgm:constr type="lMarg"/>
                        <dgm:constr type="tMarg"/>
                        <dgm:constr type="bMarg"/>
                      </dgm:constrLst>
                    </dgm:else>
                  </dgm:choose>
                  <dgm:ruleLst>
                    <dgm:rule type="primFontSz" val="5" fact="NaN" max="NaN"/>
                  </dgm:ruleLst>
                </dgm:layoutNode>
              </dgm:forEach>
              <dgm:forEach name="Name53" axis="ch" ptType="node" st="2" cnt="1">
                <dgm:layoutNode name="bullet3b" styleLbl="node1">
                  <dgm:alg type="sp"/>
                  <dgm:shape xmlns:r="http://schemas.openxmlformats.org/officeDocument/2006/relationships" type="ellipse" r:blip="">
                    <dgm:adjLst/>
                  </dgm:shape>
                  <dgm:presOf/>
                  <dgm:constrLst/>
                  <dgm:ruleLst/>
                </dgm:layoutNode>
                <dgm:layoutNode name="textBox3b" styleLbl="revTx">
                  <dgm:varLst>
                    <dgm:bulletEnabled val="1"/>
                  </dgm:varLst>
                  <dgm:choose name="Name54">
                    <dgm:if name="Name55" func="var" arg="dir" op="equ" val="norm">
                      <dgm:choose name="Name56">
                        <dgm:if name="Name57" axis="root des" ptType="all node" func="maxDepth" op="gt" val="1">
                          <dgm:alg type="tx">
                            <dgm:param type="txAnchorVert" val="t"/>
                            <dgm:param type="parTxLTRAlign" val="l"/>
                            <dgm:param type="parTxRTLAlign" val="r"/>
                          </dgm:alg>
                        </dgm:if>
                        <dgm:else name="Name58">
                          <dgm:alg type="tx">
                            <dgm:param type="txAnchorVert" val="t"/>
                            <dgm:param type="parTxLTRAlign" val="l"/>
                            <dgm:param type="parTxRTLAlign" val="l"/>
                          </dgm:alg>
                        </dgm:else>
                      </dgm:choose>
                    </dgm:if>
                    <dgm:else name="Name59">
                      <dgm:choose name="Name60">
                        <dgm:if name="Name61" axis="root des" ptType="all node" func="maxDepth" op="gt" val="1">
                          <dgm:alg type="tx">
                            <dgm:param type="txAnchorVert" val="b"/>
                            <dgm:param type="txAnchorVertCh" val="b"/>
                            <dgm:param type="parTxLTRAlign" val="l"/>
                            <dgm:param type="parTxRTLAlign" val="r"/>
                          </dgm:alg>
                        </dgm:if>
                        <dgm:else name="Name6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63">
                    <dgm:if name="Name64" func="var" arg="dir" op="equ" val="norm">
                      <dgm:constrLst>
                        <dgm:constr type="rMarg"/>
                        <dgm:constr type="tMarg"/>
                        <dgm:constr type="bMarg"/>
                      </dgm:constrLst>
                    </dgm:if>
                    <dgm:else name="Name65">
                      <dgm:constrLst>
                        <dgm:constr type="lMarg"/>
                        <dgm:constr type="tMarg"/>
                        <dgm:constr type="bMarg"/>
                      </dgm:constrLst>
                    </dgm:else>
                  </dgm:choose>
                  <dgm:ruleLst>
                    <dgm:rule type="primFontSz" val="5" fact="NaN" max="NaN"/>
                  </dgm:ruleLst>
                </dgm:layoutNode>
              </dgm:forEach>
              <dgm:forEach name="Name66" axis="ch" ptType="node" st="3" cnt="1">
                <dgm:layoutNode name="bullet3c" styleLbl="node1">
                  <dgm:alg type="sp"/>
                  <dgm:shape xmlns:r="http://schemas.openxmlformats.org/officeDocument/2006/relationships" type="ellipse" r:blip="">
                    <dgm:adjLst/>
                  </dgm:shape>
                  <dgm:presOf/>
                  <dgm:constrLst/>
                  <dgm:ruleLst/>
                </dgm:layoutNode>
                <dgm:layoutNode name="textBox3c" styleLbl="revTx">
                  <dgm:varLst>
                    <dgm:bulletEnabled val="1"/>
                  </dgm:varLst>
                  <dgm:choose name="Name67">
                    <dgm:if name="Name68" func="var" arg="dir" op="equ" val="norm">
                      <dgm:choose name="Name69">
                        <dgm:if name="Name70" axis="root des" ptType="all node" func="maxDepth" op="gt" val="1">
                          <dgm:alg type="tx">
                            <dgm:param type="txAnchorVert" val="t"/>
                            <dgm:param type="parTxLTRAlign" val="l"/>
                            <dgm:param type="parTxRTLAlign" val="r"/>
                          </dgm:alg>
                        </dgm:if>
                        <dgm:else name="Name71">
                          <dgm:alg type="tx">
                            <dgm:param type="txAnchorVert" val="t"/>
                            <dgm:param type="parTxLTRAlign" val="l"/>
                            <dgm:param type="parTxRTLAlign" val="l"/>
                          </dgm:alg>
                        </dgm:else>
                      </dgm:choose>
                    </dgm:if>
                    <dgm:else name="Name72">
                      <dgm:choose name="Name73">
                        <dgm:if name="Name74" axis="root des" ptType="all node" func="maxDepth" op="gt" val="1">
                          <dgm:alg type="tx">
                            <dgm:param type="txAnchorVert" val="b"/>
                            <dgm:param type="txAnchorVertCh" val="b"/>
                            <dgm:param type="parTxLTRAlign" val="l"/>
                            <dgm:param type="parTxRTLAlign" val="r"/>
                          </dgm:alg>
                        </dgm:if>
                        <dgm:else name="Name7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76">
                    <dgm:if name="Name77" func="var" arg="dir" op="equ" val="norm">
                      <dgm:constrLst>
                        <dgm:constr type="rMarg"/>
                        <dgm:constr type="tMarg"/>
                        <dgm:constr type="bMarg"/>
                      </dgm:constrLst>
                    </dgm:if>
                    <dgm:else name="Name78">
                      <dgm:constrLst>
                        <dgm:constr type="lMarg"/>
                        <dgm:constr type="tMarg"/>
                        <dgm:constr type="bMarg"/>
                      </dgm:constrLst>
                    </dgm:else>
                  </dgm:choose>
                  <dgm:ruleLst>
                    <dgm:rule type="primFontSz" val="5" fact="NaN" max="NaN"/>
                  </dgm:ruleLst>
                </dgm:layoutNode>
              </dgm:forEach>
            </dgm:layoutNode>
          </dgm:if>
          <dgm:if name="Name79" axis="ch" ptType="node" func="cnt" op="equ" val="4">
            <dgm:layoutNode name="arrowDiagram4">
              <dgm:alg type="composite">
                <dgm:param type="vertAlign" val="none"/>
                <dgm:param type="horzAlign" val="none"/>
              </dgm:alg>
              <dgm:shape xmlns:r="http://schemas.openxmlformats.org/officeDocument/2006/relationships" r:blip="">
                <dgm:adjLst/>
              </dgm:shape>
              <dgm:presOf/>
              <dgm:choose name="Name80">
                <dgm:if name="Name81" func="var" arg="dir" op="equ" val="norm">
                  <dgm:constrLst>
                    <dgm:constr type="ctrX" for="ch" forName="bullet4a" refType="w" fact="0.11"/>
                    <dgm:constr type="ctrY" for="ch" forName="bullet4a" refType="h" fact="0.762"/>
                    <dgm:constr type="w" for="ch" forName="bullet4a" refType="w" fact="0.023"/>
                    <dgm:constr type="h" for="ch" forName="bullet4a" refType="w" refFor="ch" refForName="bullet4a"/>
                    <dgm:constr type="l" for="ch" forName="textBox4a" refType="ctrX" refFor="ch" refForName="bullet4a"/>
                    <dgm:constr type="t" for="ch" forName="textBox4a" refType="ctrY" refFor="ch" refForName="bullet4a"/>
                    <dgm:constr type="w" for="ch" forName="textBox4a" refType="w" fact="0.171"/>
                    <dgm:constr type="h" for="ch" forName="textBox4a" refType="h" fact="0.238"/>
                    <dgm:constr type="userA" refType="h" refFor="ch" refForName="bullet4a" fact="0.53"/>
                    <dgm:constr type="l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l" for="ch" forName="textBox4b" refType="ctrX" refFor="ch" refForName="bullet4b"/>
                    <dgm:constr type="t" for="ch" forName="textBox4b" refType="ctrY" refFor="ch" refForName="bullet4b"/>
                    <dgm:constr type="w" for="ch" forName="textBox4b" refType="w" fact="0.21"/>
                    <dgm:constr type="h" for="ch" forName="textBox4b" refType="h" fact="0.457"/>
                    <dgm:constr type="userB" refType="h" refFor="ch" refForName="bullet4b" fact="0.53"/>
                    <dgm:constr type="l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l" for="ch" forName="textBox4c" refType="ctrX" refFor="ch" refForName="bullet4c"/>
                    <dgm:constr type="t" for="ch" forName="textBox4c" refType="ctrY" refFor="ch" refForName="bullet4c"/>
                    <dgm:constr type="w" for="ch" forName="textBox4c" refType="w" fact="0.21"/>
                    <dgm:constr type="h" for="ch" forName="textBox4c" refType="h" fact="0.618"/>
                    <dgm:constr type="userC" refType="h" refFor="ch" refForName="bullet4c" fact="0.53"/>
                    <dgm:constr type="l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l" for="ch" forName="textBox4d" refType="ctrX" refFor="ch" refForName="bullet4d"/>
                    <dgm:constr type="t" for="ch" forName="textBox4d" refType="ctrY" refFor="ch" refForName="bullet4d"/>
                    <dgm:constr type="w" for="ch" forName="textBox4d" refType="w" fact="0.21"/>
                    <dgm:constr type="h" for="ch" forName="textBox4d" refType="h" fact="0.717"/>
                    <dgm:constr type="userD" refType="h" refFor="ch" refForName="bullet4d" fact="0.53"/>
                    <dgm:constr type="lMarg" for="ch" forName="textBox4d" refType="userD" fact="2.834"/>
                    <dgm:constr type="primFontSz" for="ch" ptType="node" op="equ" val="65"/>
                  </dgm:constrLst>
                </dgm:if>
                <dgm:else name="Name82">
                  <dgm:constrLst>
                    <dgm:constr type="ctrX" for="ch" forName="bullet4a" refType="w" fact="0.11"/>
                    <dgm:constr type="ctrY" for="ch" forName="bullet4a" refType="h" fact="0.762"/>
                    <dgm:constr type="w" for="ch" forName="bullet4a" refType="w" fact="0.023"/>
                    <dgm:constr type="h" for="ch" forName="bullet4a" refType="w" refFor="ch" refForName="bullet4a"/>
                    <dgm:constr type="r" for="ch" forName="textBox4a" refType="ctrX" refFor="ch" refForName="bullet4a"/>
                    <dgm:constr type="b" for="ch" forName="textBox4a" refType="ctrY" refFor="ch" refForName="bullet4a"/>
                    <dgm:constr type="w" for="ch" forName="textBox4a" refType="w" fact="0.11"/>
                    <dgm:constr type="h" for="ch" forName="textBox4a" refType="h" fact="0.762"/>
                    <dgm:constr type="userA" refType="h" refFor="ch" refForName="bullet4a" fact="0.53"/>
                    <dgm:constr type="r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r" for="ch" forName="textBox4b" refType="ctrX" refFor="ch" refForName="bullet4b"/>
                    <dgm:constr type="b" for="ch" forName="textBox4b" refType="ctrY" refFor="ch" refForName="bullet4b"/>
                    <dgm:constr type="w" for="ch" forName="textBox4b" refType="w" fact="0.171"/>
                    <dgm:constr type="h" for="ch" forName="textBox4b" refType="h" fact="0.543"/>
                    <dgm:constr type="userB" refType="h" refFor="ch" refForName="bullet4b" fact="0.53"/>
                    <dgm:constr type="r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r" for="ch" forName="textBox4c" refType="ctrX" refFor="ch" refForName="bullet4c"/>
                    <dgm:constr type="b" for="ch" forName="textBox4c" refType="ctrY" refFor="ch" refForName="bullet4c"/>
                    <dgm:constr type="w" for="ch" forName="textBox4c" refType="w" fact="0.21"/>
                    <dgm:constr type="h" for="ch" forName="textBox4c" refType="h" fact="0.382"/>
                    <dgm:constr type="userC" refType="h" refFor="ch" refForName="bullet4c" fact="0.53"/>
                    <dgm:constr type="r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r" for="ch" forName="textBox4d" refType="ctrX" refFor="ch" refForName="bullet4d"/>
                    <dgm:constr type="b" for="ch" forName="textBox4d" refType="ctrY" refFor="ch" refForName="bullet4d"/>
                    <dgm:constr type="w" for="ch" forName="textBox4d" refType="w" fact="0.21"/>
                    <dgm:constr type="h" for="ch" forName="textBox4d" refType="h" fact="0.283"/>
                    <dgm:constr type="userD" refType="h" refFor="ch" refForName="bullet4d" fact="0.53"/>
                    <dgm:constr type="rMarg" for="ch" forName="textBox4d" refType="userD" fact="2.834"/>
                    <dgm:constr type="primFontSz" for="ch" ptType="node" op="equ" val="65"/>
                  </dgm:constrLst>
                </dgm:else>
              </dgm:choose>
              <dgm:ruleLst/>
              <dgm:forEach name="Name83" axis="ch" ptType="node" cnt="1">
                <dgm:layoutNode name="bullet4a" styleLbl="node1">
                  <dgm:alg type="sp"/>
                  <dgm:shape xmlns:r="http://schemas.openxmlformats.org/officeDocument/2006/relationships" type="ellipse" r:blip="">
                    <dgm:adjLst/>
                  </dgm:shape>
                  <dgm:presOf/>
                  <dgm:constrLst/>
                  <dgm:ruleLst/>
                </dgm:layoutNode>
                <dgm:layoutNode name="textBox4a" styleLbl="revTx">
                  <dgm:varLst>
                    <dgm:bulletEnabled val="1"/>
                  </dgm:varLst>
                  <dgm:choose name="Name84">
                    <dgm:if name="Name85" func="var" arg="dir" op="equ" val="norm">
                      <dgm:choose name="Name86">
                        <dgm:if name="Name87" axis="root des" ptType="all node" func="maxDepth" op="gt" val="1">
                          <dgm:alg type="tx">
                            <dgm:param type="txAnchorVert" val="t"/>
                            <dgm:param type="parTxLTRAlign" val="l"/>
                            <dgm:param type="parTxRTLAlign" val="r"/>
                          </dgm:alg>
                        </dgm:if>
                        <dgm:else name="Name88">
                          <dgm:alg type="tx">
                            <dgm:param type="txAnchorVert" val="t"/>
                            <dgm:param type="parTxLTRAlign" val="l"/>
                            <dgm:param type="parTxRTLAlign" val="l"/>
                          </dgm:alg>
                        </dgm:else>
                      </dgm:choose>
                    </dgm:if>
                    <dgm:else name="Name89">
                      <dgm:choose name="Name90">
                        <dgm:if name="Name91" axis="root des" ptType="all node" func="maxDepth" op="gt" val="1">
                          <dgm:alg type="tx">
                            <dgm:param type="txAnchorVert" val="b"/>
                            <dgm:param type="txAnchorVertCh" val="b"/>
                            <dgm:param type="parTxLTRAlign" val="l"/>
                            <dgm:param type="parTxRTLAlign" val="r"/>
                          </dgm:alg>
                        </dgm:if>
                        <dgm:else name="Name9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rMarg"/>
                        <dgm:constr type="tMarg"/>
                        <dgm:constr type="bMarg"/>
                      </dgm:constrLst>
                    </dgm:if>
                    <dgm:else name="Name95">
                      <dgm:constrLst>
                        <dgm:constr type="lMarg"/>
                        <dgm:constr type="tMarg"/>
                        <dgm:constr type="bMarg"/>
                      </dgm:constrLst>
                    </dgm:else>
                  </dgm:choose>
                  <dgm:ruleLst>
                    <dgm:rule type="primFontSz" val="5" fact="NaN" max="NaN"/>
                  </dgm:ruleLst>
                </dgm:layoutNode>
              </dgm:forEach>
              <dgm:forEach name="Name96" axis="ch" ptType="node" st="2" cnt="1">
                <dgm:layoutNode name="bullet4b" styleLbl="node1">
                  <dgm:alg type="sp"/>
                  <dgm:shape xmlns:r="http://schemas.openxmlformats.org/officeDocument/2006/relationships" type="ellipse" r:blip="">
                    <dgm:adjLst/>
                  </dgm:shape>
                  <dgm:presOf/>
                  <dgm:constrLst/>
                  <dgm:ruleLst/>
                </dgm:layoutNode>
                <dgm:layoutNode name="textBox4b" styleLbl="revTx">
                  <dgm:varLst>
                    <dgm:bulletEnabled val="1"/>
                  </dgm:varLst>
                  <dgm:choose name="Name97">
                    <dgm:if name="Name98" func="var" arg="dir" op="equ" val="norm">
                      <dgm:choose name="Name99">
                        <dgm:if name="Name100" axis="root des" ptType="all node" func="maxDepth" op="gt" val="1">
                          <dgm:alg type="tx">
                            <dgm:param type="txAnchorVert" val="t"/>
                            <dgm:param type="parTxLTRAlign" val="l"/>
                            <dgm:param type="parTxRTLAlign" val="r"/>
                          </dgm:alg>
                        </dgm:if>
                        <dgm:else name="Name101">
                          <dgm:alg type="tx">
                            <dgm:param type="txAnchorVert" val="t"/>
                            <dgm:param type="parTxLTRAlign" val="l"/>
                            <dgm:param type="parTxRTLAlign" val="l"/>
                          </dgm:alg>
                        </dgm:else>
                      </dgm:choose>
                    </dgm:if>
                    <dgm:else name="Name102">
                      <dgm:choose name="Name103">
                        <dgm:if name="Name104" axis="root des" ptType="all node" func="maxDepth" op="gt" val="1">
                          <dgm:alg type="tx">
                            <dgm:param type="txAnchorVert" val="b"/>
                            <dgm:param type="txAnchorVertCh" val="b"/>
                            <dgm:param type="parTxLTRAlign" val="l"/>
                            <dgm:param type="parTxRTLAlign" val="r"/>
                          </dgm:alg>
                        </dgm:if>
                        <dgm:else name="Name10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06">
                    <dgm:if name="Name107" func="var" arg="dir" op="equ" val="norm">
                      <dgm:constrLst>
                        <dgm:constr type="rMarg"/>
                        <dgm:constr type="tMarg"/>
                        <dgm:constr type="bMarg"/>
                      </dgm:constrLst>
                    </dgm:if>
                    <dgm:else name="Name108">
                      <dgm:constrLst>
                        <dgm:constr type="lMarg"/>
                        <dgm:constr type="tMarg"/>
                        <dgm:constr type="bMarg"/>
                      </dgm:constrLst>
                    </dgm:else>
                  </dgm:choose>
                  <dgm:ruleLst>
                    <dgm:rule type="primFontSz" val="5" fact="NaN" max="NaN"/>
                  </dgm:ruleLst>
                </dgm:layoutNode>
              </dgm:forEach>
              <dgm:forEach name="Name109" axis="ch" ptType="node" st="3" cnt="1">
                <dgm:layoutNode name="bullet4c" styleLbl="node1">
                  <dgm:alg type="sp"/>
                  <dgm:shape xmlns:r="http://schemas.openxmlformats.org/officeDocument/2006/relationships" type="ellipse" r:blip="">
                    <dgm:adjLst/>
                  </dgm:shape>
                  <dgm:presOf/>
                  <dgm:constrLst/>
                  <dgm:ruleLst/>
                </dgm:layoutNode>
                <dgm:layoutNode name="textBox4c" styleLbl="revTx">
                  <dgm:varLst>
                    <dgm:bulletEnabled val="1"/>
                  </dgm:varLst>
                  <dgm:choose name="Name110">
                    <dgm:if name="Name111" func="var" arg="dir" op="equ" val="norm">
                      <dgm:choose name="Name112">
                        <dgm:if name="Name113" axis="root des" ptType="all node" func="maxDepth" op="gt" val="1">
                          <dgm:alg type="tx">
                            <dgm:param type="txAnchorVert" val="t"/>
                            <dgm:param type="parTxLTRAlign" val="l"/>
                            <dgm:param type="parTxRTLAlign" val="r"/>
                          </dgm:alg>
                        </dgm:if>
                        <dgm:else name="Name114">
                          <dgm:alg type="tx">
                            <dgm:param type="txAnchorVert" val="t"/>
                            <dgm:param type="parTxLTRAlign" val="l"/>
                            <dgm:param type="parTxRTLAlign" val="l"/>
                          </dgm:alg>
                        </dgm:else>
                      </dgm:choose>
                    </dgm:if>
                    <dgm:else name="Name115">
                      <dgm:choose name="Name116">
                        <dgm:if name="Name117" axis="root des" ptType="all node" func="maxDepth" op="gt" val="1">
                          <dgm:alg type="tx">
                            <dgm:param type="txAnchorVert" val="b"/>
                            <dgm:param type="txAnchorVertCh" val="b"/>
                            <dgm:param type="parTxLTRAlign" val="l"/>
                            <dgm:param type="parTxRTLAlign" val="r"/>
                          </dgm:alg>
                        </dgm:if>
                        <dgm:else name="Name11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19">
                    <dgm:if name="Name120" func="var" arg="dir" op="equ" val="norm">
                      <dgm:constrLst>
                        <dgm:constr type="rMarg"/>
                        <dgm:constr type="tMarg"/>
                        <dgm:constr type="bMarg"/>
                      </dgm:constrLst>
                    </dgm:if>
                    <dgm:else name="Name121">
                      <dgm:constrLst>
                        <dgm:constr type="lMarg"/>
                        <dgm:constr type="tMarg"/>
                        <dgm:constr type="bMarg"/>
                      </dgm:constrLst>
                    </dgm:else>
                  </dgm:choose>
                  <dgm:ruleLst>
                    <dgm:rule type="primFontSz" val="5" fact="NaN" max="NaN"/>
                  </dgm:ruleLst>
                </dgm:layoutNode>
              </dgm:forEach>
              <dgm:forEach name="Name122" axis="ch" ptType="node" st="4" cnt="1">
                <dgm:layoutNode name="bullet4d" styleLbl="node1">
                  <dgm:alg type="sp"/>
                  <dgm:shape xmlns:r="http://schemas.openxmlformats.org/officeDocument/2006/relationships" type="ellipse" r:blip="">
                    <dgm:adjLst/>
                  </dgm:shape>
                  <dgm:presOf/>
                  <dgm:constrLst/>
                  <dgm:ruleLst/>
                </dgm:layoutNode>
                <dgm:layoutNode name="textBox4d" styleLbl="revTx">
                  <dgm:varLst>
                    <dgm:bulletEnabled val="1"/>
                  </dgm:varLst>
                  <dgm:choose name="Name123">
                    <dgm:if name="Name124" func="var" arg="dir" op="equ" val="norm">
                      <dgm:choose name="Name125">
                        <dgm:if name="Name126" axis="root des" ptType="all node" func="maxDepth" op="gt" val="1">
                          <dgm:alg type="tx">
                            <dgm:param type="txAnchorVert" val="t"/>
                            <dgm:param type="parTxLTRAlign" val="l"/>
                            <dgm:param type="parTxRTLAlign" val="r"/>
                          </dgm:alg>
                        </dgm:if>
                        <dgm:else name="Name127">
                          <dgm:alg type="tx">
                            <dgm:param type="txAnchorVert" val="t"/>
                            <dgm:param type="parTxLTRAlign" val="l"/>
                            <dgm:param type="parTxRTLAlign" val="l"/>
                          </dgm:alg>
                        </dgm:else>
                      </dgm:choose>
                    </dgm:if>
                    <dgm:else name="Name128">
                      <dgm:choose name="Name129">
                        <dgm:if name="Name130" axis="root des" ptType="all node" func="maxDepth" op="gt" val="1">
                          <dgm:alg type="tx">
                            <dgm:param type="txAnchorVert" val="b"/>
                            <dgm:param type="txAnchorVertCh" val="b"/>
                            <dgm:param type="parTxLTRAlign" val="l"/>
                            <dgm:param type="parTxRTLAlign" val="r"/>
                          </dgm:alg>
                        </dgm:if>
                        <dgm:else name="Name13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32">
                    <dgm:if name="Name133" func="var" arg="dir" op="equ" val="norm">
                      <dgm:constrLst>
                        <dgm:constr type="rMarg"/>
                        <dgm:constr type="tMarg"/>
                        <dgm:constr type="bMarg"/>
                      </dgm:constrLst>
                    </dgm:if>
                    <dgm:else name="Name134">
                      <dgm:constrLst>
                        <dgm:constr type="lMarg"/>
                        <dgm:constr type="tMarg"/>
                        <dgm:constr type="bMarg"/>
                      </dgm:constrLst>
                    </dgm:else>
                  </dgm:choose>
                  <dgm:ruleLst>
                    <dgm:rule type="primFontSz" val="5" fact="NaN" max="NaN"/>
                  </dgm:ruleLst>
                </dgm:layoutNode>
              </dgm:forEach>
            </dgm:layoutNode>
          </dgm:if>
          <dgm:else name="Name135">
            <dgm:layoutNode name="arrowDiagram5">
              <dgm:alg type="composite">
                <dgm:param type="vertAlign" val="none"/>
                <dgm:param type="horzAlign" val="none"/>
              </dgm:alg>
              <dgm:shape xmlns:r="http://schemas.openxmlformats.org/officeDocument/2006/relationships" r:blip="">
                <dgm:adjLst/>
              </dgm:shape>
              <dgm:presOf/>
              <dgm:choose name="Name136">
                <dgm:if name="Name137" func="var" arg="dir" op="equ" val="norm">
                  <dgm:constrLst>
                    <dgm:constr type="ctrX" for="ch" forName="bullet5a" refType="w" fact="0.11"/>
                    <dgm:constr type="ctrY" for="ch" forName="bullet5a" refType="h" fact="0.762"/>
                    <dgm:constr type="w" for="ch" forName="bullet5a" refType="w" fact="0.023"/>
                    <dgm:constr type="h" for="ch" forName="bullet5a" refType="w" refFor="ch" refForName="bullet5a"/>
                    <dgm:constr type="l" for="ch" forName="textBox5a" refType="ctrX" refFor="ch" refForName="bullet5a"/>
                    <dgm:constr type="t" for="ch" forName="textBox5a" refType="ctrY" refFor="ch" refForName="bullet5a"/>
                    <dgm:constr type="w" for="ch" forName="textBox5a" refType="w" fact="0.131"/>
                    <dgm:constr type="h" for="ch" forName="textBox5a" refType="h" fact="0.238"/>
                    <dgm:constr type="userA" refType="h" refFor="ch" refForName="bullet5a" fact="0.53"/>
                    <dgm:constr type="l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l" for="ch" forName="textBox5b" refType="ctrX" refFor="ch" refForName="bullet5b"/>
                    <dgm:constr type="t" for="ch" forName="textBox5b" refType="ctrY" refFor="ch" refForName="bullet5b"/>
                    <dgm:constr type="w" for="ch" forName="textBox5b" refType="w" fact="0.166"/>
                    <dgm:constr type="h" for="ch" forName="textBox5b" refType="h" fact="0.419"/>
                    <dgm:constr type="userB" refType="h" refFor="ch" refForName="bullet5b" fact="0.53"/>
                    <dgm:constr type="l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l" for="ch" forName="textBox5c" refType="ctrX" refFor="ch" refForName="bullet5c"/>
                    <dgm:constr type="t" for="ch" forName="textBox5c" refType="ctrY" refFor="ch" refForName="bullet5c"/>
                    <dgm:constr type="w" for="ch" forName="textBox5c" refType="w" fact="0.193"/>
                    <dgm:constr type="h" for="ch" forName="textBox5c" refType="h" fact="0.562"/>
                    <dgm:constr type="userC" refType="h" refFor="ch" refForName="bullet5c" fact="0.53"/>
                    <dgm:constr type="l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l" for="ch" forName="textBox5d" refType="ctrX" refFor="ch" refForName="bullet5d"/>
                    <dgm:constr type="t" for="ch" forName="textBox5d" refType="ctrY" refFor="ch" refForName="bullet5d"/>
                    <dgm:constr type="w" for="ch" forName="textBox5d" refType="w" fact="0.2"/>
                    <dgm:constr type="h" for="ch" forName="textBox5d" refType="h" fact="0.67"/>
                    <dgm:constr type="userD" refType="h" refFor="ch" refForName="bullet5d" fact="0.53"/>
                    <dgm:constr type="l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l" for="ch" forName="textBox5e" refType="ctrX" refFor="ch" refForName="bullet5e"/>
                    <dgm:constr type="t" for="ch" forName="textBox5e" refType="ctrY" refFor="ch" refForName="bullet5e"/>
                    <dgm:constr type="w" for="ch" forName="textBox5e" refType="w" fact="0.2"/>
                    <dgm:constr type="h" for="ch" forName="textBox5e" refType="h" fact="0.736"/>
                    <dgm:constr type="userE" refType="h" refFor="ch" refForName="bullet5e" fact="0.53"/>
                    <dgm:constr type="lMarg" for="ch" forName="textBox5e" refType="userE" fact="2.834"/>
                    <dgm:constr type="primFontSz" for="ch" ptType="node" op="equ" val="65"/>
                  </dgm:constrLst>
                </dgm:if>
                <dgm:else name="Name138">
                  <dgm:constrLst>
                    <dgm:constr type="ctrX" for="ch" forName="bullet5a" refType="w" fact="0.11"/>
                    <dgm:constr type="ctrY" for="ch" forName="bullet5a" refType="h" fact="0.762"/>
                    <dgm:constr type="w" for="ch" forName="bullet5a" refType="w" fact="0.023"/>
                    <dgm:constr type="h" for="ch" forName="bullet5a" refType="w" refFor="ch" refForName="bullet5a"/>
                    <dgm:constr type="r" for="ch" forName="textBox5a" refType="ctrX" refFor="ch" refForName="bullet5a"/>
                    <dgm:constr type="b" for="ch" forName="textBox5a" refType="ctrY" refFor="ch" refForName="bullet5a"/>
                    <dgm:constr type="w" for="ch" forName="textBox5a" refType="w" fact="0.11"/>
                    <dgm:constr type="h" for="ch" forName="textBox5a" refType="h" fact="0.762"/>
                    <dgm:constr type="userA" refType="h" refFor="ch" refForName="bullet5a" fact="0.53"/>
                    <dgm:constr type="r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r" for="ch" forName="textBox5b" refType="ctrX" refFor="ch" refForName="bullet5b"/>
                    <dgm:constr type="b" for="ch" forName="textBox5b" refType="ctrY" refFor="ch" refForName="bullet5b"/>
                    <dgm:constr type="w" for="ch" forName="textBox5b" refType="w" fact="0.131"/>
                    <dgm:constr type="h" for="ch" forName="textBox5b" refType="h" fact="0.581"/>
                    <dgm:constr type="userB" refType="h" refFor="ch" refForName="bullet5b" fact="0.53"/>
                    <dgm:constr type="r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r" for="ch" forName="textBox5c" refType="ctrX" refFor="ch" refForName="bullet5c"/>
                    <dgm:constr type="b" for="ch" forName="textBox5c" refType="ctrY" refFor="ch" refForName="bullet5c"/>
                    <dgm:constr type="w" for="ch" forName="textBox5c" refType="w" fact="0.166"/>
                    <dgm:constr type="h" for="ch" forName="textBox5c" refType="h" fact="0.438"/>
                    <dgm:constr type="userC" refType="h" refFor="ch" refForName="bullet5c" fact="0.53"/>
                    <dgm:constr type="r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r" for="ch" forName="textBox5d" refType="ctrX" refFor="ch" refForName="bullet5d"/>
                    <dgm:constr type="b" for="ch" forName="textBox5d" refType="ctrY" refFor="ch" refForName="bullet5d"/>
                    <dgm:constr type="w" for="ch" forName="textBox5d" refType="w" fact="0.193"/>
                    <dgm:constr type="h" for="ch" forName="textBox5d" refType="h" fact="0.33"/>
                    <dgm:constr type="userD" refType="h" refFor="ch" refForName="bullet5d" fact="0.53"/>
                    <dgm:constr type="r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r" for="ch" forName="textBox5e" refType="ctrX" refFor="ch" refForName="bullet5e"/>
                    <dgm:constr type="b" for="ch" forName="textBox5e" refType="ctrY" refFor="ch" refForName="bullet5e"/>
                    <dgm:constr type="w" for="ch" forName="textBox5e" refType="w" fact="0.2"/>
                    <dgm:constr type="h" for="ch" forName="textBox5e" refType="h" fact="0.264"/>
                    <dgm:constr type="userE" refType="h" refFor="ch" refForName="bullet5e" fact="0.53"/>
                    <dgm:constr type="rMarg" for="ch" forName="textBox5e" refType="userE" fact="2.834"/>
                    <dgm:constr type="primFontSz" for="ch" ptType="node" op="equ" val="65"/>
                  </dgm:constrLst>
                </dgm:else>
              </dgm:choose>
              <dgm:ruleLst/>
              <dgm:forEach name="Name139" axis="ch" ptType="node" cnt="1">
                <dgm:layoutNode name="bullet5a" styleLbl="node1">
                  <dgm:alg type="sp"/>
                  <dgm:shape xmlns:r="http://schemas.openxmlformats.org/officeDocument/2006/relationships" type="ellipse" r:blip="">
                    <dgm:adjLst/>
                  </dgm:shape>
                  <dgm:presOf/>
                  <dgm:constrLst/>
                  <dgm:ruleLst/>
                </dgm:layoutNode>
                <dgm:layoutNode name="textBox5a" styleLbl="revTx">
                  <dgm:varLst>
                    <dgm:bulletEnabled val="1"/>
                  </dgm:varLst>
                  <dgm:choose name="Name140">
                    <dgm:if name="Name141" func="var" arg="dir" op="equ" val="norm">
                      <dgm:choose name="Name142">
                        <dgm:if name="Name143" axis="root des" ptType="all node" func="maxDepth" op="gt" val="1">
                          <dgm:alg type="tx">
                            <dgm:param type="txAnchorVert" val="t"/>
                            <dgm:param type="parTxLTRAlign" val="l"/>
                            <dgm:param type="parTxRTLAlign" val="r"/>
                          </dgm:alg>
                        </dgm:if>
                        <dgm:else name="Name144">
                          <dgm:alg type="tx">
                            <dgm:param type="txAnchorVert" val="t"/>
                            <dgm:param type="parTxLTRAlign" val="l"/>
                            <dgm:param type="parTxRTLAlign" val="l"/>
                          </dgm:alg>
                        </dgm:else>
                      </dgm:choose>
                    </dgm:if>
                    <dgm:else name="Name145">
                      <dgm:choose name="Name146">
                        <dgm:if name="Name147" axis="root des" ptType="all node" func="maxDepth" op="gt" val="1">
                          <dgm:alg type="tx">
                            <dgm:param type="txAnchorVert" val="b"/>
                            <dgm:param type="txAnchorVertCh" val="b"/>
                            <dgm:param type="parTxLTRAlign" val="l"/>
                            <dgm:param type="parTxRTLAlign" val="r"/>
                          </dgm:alg>
                        </dgm:if>
                        <dgm:else name="Name14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49">
                    <dgm:if name="Name150" func="var" arg="dir" op="equ" val="norm">
                      <dgm:constrLst>
                        <dgm:constr type="rMarg"/>
                        <dgm:constr type="tMarg"/>
                        <dgm:constr type="bMarg"/>
                      </dgm:constrLst>
                    </dgm:if>
                    <dgm:else name="Name151">
                      <dgm:constrLst>
                        <dgm:constr type="lMarg"/>
                        <dgm:constr type="tMarg"/>
                        <dgm:constr type="bMarg"/>
                      </dgm:constrLst>
                    </dgm:else>
                  </dgm:choose>
                  <dgm:ruleLst>
                    <dgm:rule type="primFontSz" val="5" fact="NaN" max="NaN"/>
                  </dgm:ruleLst>
                </dgm:layoutNode>
              </dgm:forEach>
              <dgm:forEach name="Name152" axis="ch" ptType="node" st="2" cnt="1">
                <dgm:layoutNode name="bullet5b" styleLbl="node1">
                  <dgm:alg type="sp"/>
                  <dgm:shape xmlns:r="http://schemas.openxmlformats.org/officeDocument/2006/relationships" type="ellipse" r:blip="">
                    <dgm:adjLst/>
                  </dgm:shape>
                  <dgm:presOf/>
                  <dgm:constrLst/>
                  <dgm:ruleLst/>
                </dgm:layoutNode>
                <dgm:layoutNode name="textBox5b" styleLbl="revTx">
                  <dgm:varLst>
                    <dgm:bulletEnabled val="1"/>
                  </dgm:varLst>
                  <dgm:choose name="Name153">
                    <dgm:if name="Name154" func="var" arg="dir" op="equ" val="norm">
                      <dgm:choose name="Name155">
                        <dgm:if name="Name156" axis="root des" ptType="all node" func="maxDepth" op="gt" val="1">
                          <dgm:alg type="tx">
                            <dgm:param type="txAnchorVert" val="t"/>
                            <dgm:param type="parTxLTRAlign" val="l"/>
                            <dgm:param type="parTxRTLAlign" val="r"/>
                          </dgm:alg>
                        </dgm:if>
                        <dgm:else name="Name157">
                          <dgm:alg type="tx">
                            <dgm:param type="txAnchorVert" val="t"/>
                            <dgm:param type="parTxLTRAlign" val="l"/>
                            <dgm:param type="parTxRTLAlign" val="l"/>
                          </dgm:alg>
                        </dgm:else>
                      </dgm:choose>
                    </dgm:if>
                    <dgm:else name="Name158">
                      <dgm:choose name="Name159">
                        <dgm:if name="Name160" axis="root des" ptType="all node" func="maxDepth" op="gt" val="1">
                          <dgm:alg type="tx">
                            <dgm:param type="txAnchorVert" val="b"/>
                            <dgm:param type="txAnchorVertCh" val="b"/>
                            <dgm:param type="parTxLTRAlign" val="l"/>
                            <dgm:param type="parTxRTLAlign" val="r"/>
                          </dgm:alg>
                        </dgm:if>
                        <dgm:else name="Name16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62">
                    <dgm:if name="Name163" func="var" arg="dir" op="equ" val="norm">
                      <dgm:constrLst>
                        <dgm:constr type="rMarg"/>
                        <dgm:constr type="tMarg"/>
                        <dgm:constr type="bMarg"/>
                      </dgm:constrLst>
                    </dgm:if>
                    <dgm:else name="Name164">
                      <dgm:constrLst>
                        <dgm:constr type="lMarg"/>
                        <dgm:constr type="tMarg"/>
                        <dgm:constr type="bMarg"/>
                      </dgm:constrLst>
                    </dgm:else>
                  </dgm:choose>
                  <dgm:ruleLst>
                    <dgm:rule type="primFontSz" val="5" fact="NaN" max="NaN"/>
                  </dgm:ruleLst>
                </dgm:layoutNode>
              </dgm:forEach>
              <dgm:forEach name="Name165" axis="ch" ptType="node" st="3" cnt="1">
                <dgm:layoutNode name="bullet5c" styleLbl="node1">
                  <dgm:alg type="sp"/>
                  <dgm:shape xmlns:r="http://schemas.openxmlformats.org/officeDocument/2006/relationships" type="ellipse" r:blip="">
                    <dgm:adjLst/>
                  </dgm:shape>
                  <dgm:presOf/>
                  <dgm:constrLst/>
                  <dgm:ruleLst/>
                </dgm:layoutNode>
                <dgm:layoutNode name="textBox5c" styleLbl="revTx">
                  <dgm:varLst>
                    <dgm:bulletEnabled val="1"/>
                  </dgm:varLst>
                  <dgm:choose name="Name166">
                    <dgm:if name="Name167" func="var" arg="dir" op="equ" val="norm">
                      <dgm:choose name="Name168">
                        <dgm:if name="Name169" axis="root des" ptType="all node" func="maxDepth" op="gt" val="1">
                          <dgm:alg type="tx">
                            <dgm:param type="txAnchorVert" val="t"/>
                            <dgm:param type="parTxLTRAlign" val="l"/>
                            <dgm:param type="parTxRTLAlign" val="r"/>
                          </dgm:alg>
                        </dgm:if>
                        <dgm:else name="Name170">
                          <dgm:alg type="tx">
                            <dgm:param type="txAnchorVert" val="t"/>
                            <dgm:param type="parTxLTRAlign" val="l"/>
                            <dgm:param type="parTxRTLAlign" val="l"/>
                          </dgm:alg>
                        </dgm:else>
                      </dgm:choose>
                    </dgm:if>
                    <dgm:else name="Name171">
                      <dgm:choose name="Name172">
                        <dgm:if name="Name173" axis="root des" ptType="all node" func="maxDepth" op="gt" val="1">
                          <dgm:alg type="tx">
                            <dgm:param type="txAnchorVert" val="b"/>
                            <dgm:param type="txAnchorVertCh" val="b"/>
                            <dgm:param type="parTxLTRAlign" val="l"/>
                            <dgm:param type="parTxRTLAlign" val="r"/>
                          </dgm:alg>
                        </dgm:if>
                        <dgm:else name="Name174">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75">
                    <dgm:if name="Name176" func="var" arg="dir" op="equ" val="norm">
                      <dgm:constrLst>
                        <dgm:constr type="rMarg"/>
                        <dgm:constr type="tMarg"/>
                        <dgm:constr type="bMarg"/>
                      </dgm:constrLst>
                    </dgm:if>
                    <dgm:else name="Name177">
                      <dgm:constrLst>
                        <dgm:constr type="lMarg"/>
                        <dgm:constr type="tMarg"/>
                        <dgm:constr type="bMarg"/>
                      </dgm:constrLst>
                    </dgm:else>
                  </dgm:choose>
                  <dgm:ruleLst>
                    <dgm:rule type="primFontSz" val="5" fact="NaN" max="NaN"/>
                  </dgm:ruleLst>
                </dgm:layoutNode>
              </dgm:forEach>
              <dgm:forEach name="Name178" axis="ch" ptType="node" st="4" cnt="1">
                <dgm:layoutNode name="bullet5d" styleLbl="node1">
                  <dgm:alg type="sp"/>
                  <dgm:shape xmlns:r="http://schemas.openxmlformats.org/officeDocument/2006/relationships" type="ellipse" r:blip="">
                    <dgm:adjLst/>
                  </dgm:shape>
                  <dgm:presOf/>
                  <dgm:constrLst/>
                  <dgm:ruleLst/>
                </dgm:layoutNode>
                <dgm:layoutNode name="textBox5d" styleLbl="revTx">
                  <dgm:varLst>
                    <dgm:bulletEnabled val="1"/>
                  </dgm:varLst>
                  <dgm:choose name="Name179">
                    <dgm:if name="Name180" func="var" arg="dir" op="equ" val="norm">
                      <dgm:choose name="Name181">
                        <dgm:if name="Name182" axis="root des" ptType="all node" func="maxDepth" op="gt" val="1">
                          <dgm:alg type="tx">
                            <dgm:param type="txAnchorVert" val="t"/>
                            <dgm:param type="parTxLTRAlign" val="l"/>
                            <dgm:param type="parTxRTLAlign" val="r"/>
                          </dgm:alg>
                        </dgm:if>
                        <dgm:else name="Name183">
                          <dgm:alg type="tx">
                            <dgm:param type="txAnchorVert" val="t"/>
                            <dgm:param type="parTxLTRAlign" val="l"/>
                            <dgm:param type="parTxRTLAlign" val="l"/>
                          </dgm:alg>
                        </dgm:else>
                      </dgm:choose>
                    </dgm:if>
                    <dgm:else name="Name184">
                      <dgm:choose name="Name185">
                        <dgm:if name="Name186" axis="root des" ptType="all node" func="maxDepth" op="gt" val="1">
                          <dgm:alg type="tx">
                            <dgm:param type="txAnchorVert" val="b"/>
                            <dgm:param type="txAnchorVertCh" val="b"/>
                            <dgm:param type="parTxLTRAlign" val="l"/>
                            <dgm:param type="parTxRTLAlign" val="r"/>
                          </dgm:alg>
                        </dgm:if>
                        <dgm:else name="Name187">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88">
                    <dgm:if name="Name189" func="var" arg="dir" op="equ" val="norm">
                      <dgm:constrLst>
                        <dgm:constr type="rMarg"/>
                        <dgm:constr type="tMarg"/>
                        <dgm:constr type="bMarg"/>
                      </dgm:constrLst>
                    </dgm:if>
                    <dgm:else name="Name190">
                      <dgm:constrLst>
                        <dgm:constr type="lMarg"/>
                        <dgm:constr type="tMarg"/>
                        <dgm:constr type="bMarg"/>
                      </dgm:constrLst>
                    </dgm:else>
                  </dgm:choose>
                  <dgm:ruleLst>
                    <dgm:rule type="primFontSz" val="5" fact="NaN" max="NaN"/>
                  </dgm:ruleLst>
                </dgm:layoutNode>
              </dgm:forEach>
              <dgm:forEach name="Name191" axis="ch" ptType="node" st="5" cnt="1">
                <dgm:layoutNode name="bullet5e" styleLbl="node1">
                  <dgm:alg type="sp"/>
                  <dgm:shape xmlns:r="http://schemas.openxmlformats.org/officeDocument/2006/relationships" type="ellipse" r:blip="">
                    <dgm:adjLst/>
                  </dgm:shape>
                  <dgm:presOf/>
                  <dgm:constrLst/>
                  <dgm:ruleLst/>
                </dgm:layoutNode>
                <dgm:layoutNode name="textBox5e" styleLbl="revTx">
                  <dgm:varLst>
                    <dgm:bulletEnabled val="1"/>
                  </dgm:varLst>
                  <dgm:choose name="Name192">
                    <dgm:if name="Name193" func="var" arg="dir" op="equ" val="norm">
                      <dgm:choose name="Name194">
                        <dgm:if name="Name195" axis="root des" ptType="all node" func="maxDepth" op="gt" val="1">
                          <dgm:alg type="tx">
                            <dgm:param type="txAnchorVert" val="t"/>
                            <dgm:param type="parTxLTRAlign" val="l"/>
                            <dgm:param type="parTxRTLAlign" val="r"/>
                          </dgm:alg>
                        </dgm:if>
                        <dgm:else name="Name196">
                          <dgm:alg type="tx">
                            <dgm:param type="txAnchorVert" val="t"/>
                            <dgm:param type="parTxLTRAlign" val="l"/>
                            <dgm:param type="parTxRTLAlign" val="l"/>
                          </dgm:alg>
                        </dgm:else>
                      </dgm:choose>
                    </dgm:if>
                    <dgm:else name="Name197">
                      <dgm:choose name="Name198">
                        <dgm:if name="Name199" axis="root des" ptType="all node" func="maxDepth" op="gt" val="1">
                          <dgm:alg type="tx">
                            <dgm:param type="txAnchorVert" val="b"/>
                            <dgm:param type="txAnchorVertCh" val="b"/>
                            <dgm:param type="parTxLTRAlign" val="l"/>
                            <dgm:param type="parTxRTLAlign" val="r"/>
                          </dgm:alg>
                        </dgm:if>
                        <dgm:else name="Name200">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1">
                    <dgm:if name="Name202" func="var" arg="dir" op="equ" val="norm">
                      <dgm:constrLst>
                        <dgm:constr type="rMarg"/>
                        <dgm:constr type="tMarg"/>
                        <dgm:constr type="bMarg"/>
                      </dgm:constrLst>
                    </dgm:if>
                    <dgm:else name="Name203">
                      <dgm:constrLst>
                        <dgm:constr type="lMarg"/>
                        <dgm:constr type="tMarg"/>
                        <dgm:constr type="bMarg"/>
                      </dgm:constrLst>
                    </dgm:else>
                  </dgm:choose>
                  <dgm:ruleLst>
                    <dgm:rule type="primFontSz" val="5" fact="NaN" max="NaN"/>
                  </dgm:ruleLst>
                </dgm:layoutNode>
              </dgm:forEach>
            </dgm:layoutNode>
          </dgm:else>
        </dgm:choose>
      </dgm:if>
      <dgm:else name="Name204"/>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3B8E0D5-E503-45C8-84BD-50FB13EA7BCC}" type="datetimeFigureOut">
              <a:rPr lang="en-US" smtClean="0"/>
              <a:t>9/10/2021</a:t>
            </a:fld>
            <a:endParaRPr lang="en-US" dirty="0"/>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DD6D050-7EE3-4B10-90FF-F532BED08C7A}" type="slidenum">
              <a:rPr lang="en-US" smtClean="0"/>
              <a:t>‹#›</a:t>
            </a:fld>
            <a:endParaRPr lang="en-US" dirty="0"/>
          </a:p>
        </p:txBody>
      </p:sp>
    </p:spTree>
    <p:extLst>
      <p:ext uri="{BB962C8B-B14F-4D97-AF65-F5344CB8AC3E}">
        <p14:creationId xmlns:p14="http://schemas.microsoft.com/office/powerpoint/2010/main" val="95647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8B845FA-87F2-4D63-AFD0-CC86BC96614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673889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B845FA-87F2-4D63-AFD0-CC86BC96614C}" type="slidenum">
              <a:rPr lang="en-US" smtClean="0"/>
              <a:t>28</a:t>
            </a:fld>
            <a:endParaRPr lang="en-US" dirty="0"/>
          </a:p>
        </p:txBody>
      </p:sp>
    </p:spTree>
    <p:extLst>
      <p:ext uri="{BB962C8B-B14F-4D97-AF65-F5344CB8AC3E}">
        <p14:creationId xmlns:p14="http://schemas.microsoft.com/office/powerpoint/2010/main" val="17775925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B845FA-87F2-4D63-AFD0-CC86BC96614C}" type="slidenum">
              <a:rPr lang="en-US" smtClean="0"/>
              <a:t>29</a:t>
            </a:fld>
            <a:endParaRPr lang="en-US" dirty="0"/>
          </a:p>
        </p:txBody>
      </p:sp>
    </p:spTree>
    <p:extLst>
      <p:ext uri="{BB962C8B-B14F-4D97-AF65-F5344CB8AC3E}">
        <p14:creationId xmlns:p14="http://schemas.microsoft.com/office/powerpoint/2010/main" val="4839540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B845FA-87F2-4D63-AFD0-CC86BC96614C}" type="slidenum">
              <a:rPr lang="en-US" smtClean="0"/>
              <a:t>30</a:t>
            </a:fld>
            <a:endParaRPr lang="en-US" dirty="0"/>
          </a:p>
        </p:txBody>
      </p:sp>
    </p:spTree>
    <p:extLst>
      <p:ext uri="{BB962C8B-B14F-4D97-AF65-F5344CB8AC3E}">
        <p14:creationId xmlns:p14="http://schemas.microsoft.com/office/powerpoint/2010/main" val="32813759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B845FA-87F2-4D63-AFD0-CC86BC96614C}" type="slidenum">
              <a:rPr lang="en-US" smtClean="0"/>
              <a:t>31</a:t>
            </a:fld>
            <a:endParaRPr lang="en-US" dirty="0"/>
          </a:p>
        </p:txBody>
      </p:sp>
    </p:spTree>
    <p:extLst>
      <p:ext uri="{BB962C8B-B14F-4D97-AF65-F5344CB8AC3E}">
        <p14:creationId xmlns:p14="http://schemas.microsoft.com/office/powerpoint/2010/main" val="11850912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B845FA-87F2-4D63-AFD0-CC86BC96614C}" type="slidenum">
              <a:rPr lang="en-US" smtClean="0"/>
              <a:t>32</a:t>
            </a:fld>
            <a:endParaRPr lang="en-US" dirty="0"/>
          </a:p>
        </p:txBody>
      </p:sp>
    </p:spTree>
    <p:extLst>
      <p:ext uri="{BB962C8B-B14F-4D97-AF65-F5344CB8AC3E}">
        <p14:creationId xmlns:p14="http://schemas.microsoft.com/office/powerpoint/2010/main" val="30329434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B845FA-87F2-4D63-AFD0-CC86BC96614C}" type="slidenum">
              <a:rPr lang="en-US" smtClean="0"/>
              <a:t>33</a:t>
            </a:fld>
            <a:endParaRPr lang="en-US" dirty="0"/>
          </a:p>
        </p:txBody>
      </p:sp>
    </p:spTree>
    <p:extLst>
      <p:ext uri="{BB962C8B-B14F-4D97-AF65-F5344CB8AC3E}">
        <p14:creationId xmlns:p14="http://schemas.microsoft.com/office/powerpoint/2010/main" val="23249263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B845FA-87F2-4D63-AFD0-CC86BC96614C}" type="slidenum">
              <a:rPr lang="en-US" smtClean="0"/>
              <a:t>34</a:t>
            </a:fld>
            <a:endParaRPr lang="en-US" dirty="0"/>
          </a:p>
        </p:txBody>
      </p:sp>
    </p:spTree>
    <p:extLst>
      <p:ext uri="{BB962C8B-B14F-4D97-AF65-F5344CB8AC3E}">
        <p14:creationId xmlns:p14="http://schemas.microsoft.com/office/powerpoint/2010/main" val="3060994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B845FA-87F2-4D63-AFD0-CC86BC96614C}" type="slidenum">
              <a:rPr lang="en-US" smtClean="0"/>
              <a:t>35</a:t>
            </a:fld>
            <a:endParaRPr lang="en-US" dirty="0"/>
          </a:p>
        </p:txBody>
      </p:sp>
    </p:spTree>
    <p:extLst>
      <p:ext uri="{BB962C8B-B14F-4D97-AF65-F5344CB8AC3E}">
        <p14:creationId xmlns:p14="http://schemas.microsoft.com/office/powerpoint/2010/main" val="25535352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8B845FA-87F2-4D63-AFD0-CC86BC96614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614573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8B845FA-87F2-4D63-AFD0-CC86BC96614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951230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B845FA-87F2-4D63-AFD0-CC86BC96614C}" type="slidenum">
              <a:rPr lang="en-US" smtClean="0"/>
              <a:t>19</a:t>
            </a:fld>
            <a:endParaRPr lang="en-US" dirty="0"/>
          </a:p>
        </p:txBody>
      </p:sp>
    </p:spTree>
    <p:extLst>
      <p:ext uri="{BB962C8B-B14F-4D97-AF65-F5344CB8AC3E}">
        <p14:creationId xmlns:p14="http://schemas.microsoft.com/office/powerpoint/2010/main" val="172706409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8B845FA-87F2-4D63-AFD0-CC86BC96614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665259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8B845FA-87F2-4D63-AFD0-CC86BC96614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3612546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8B845FA-87F2-4D63-AFD0-CC86BC96614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3678456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8B845FA-87F2-4D63-AFD0-CC86BC96614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861990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B845FA-87F2-4D63-AFD0-CC86BC96614C}" type="slidenum">
              <a:rPr lang="en-US" smtClean="0"/>
              <a:t>45</a:t>
            </a:fld>
            <a:endParaRPr lang="en-US" dirty="0"/>
          </a:p>
        </p:txBody>
      </p:sp>
    </p:spTree>
    <p:extLst>
      <p:ext uri="{BB962C8B-B14F-4D97-AF65-F5344CB8AC3E}">
        <p14:creationId xmlns:p14="http://schemas.microsoft.com/office/powerpoint/2010/main" val="141324121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8B845FA-87F2-4D63-AFD0-CC86BC96614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2735489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8B845FA-87F2-4D63-AFD0-CC86BC96614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9965437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8B845FA-87F2-4D63-AFD0-CC86BC96614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0675457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8B845FA-87F2-4D63-AFD0-CC86BC96614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7742208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8B845FA-87F2-4D63-AFD0-CC86BC96614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422543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B845FA-87F2-4D63-AFD0-CC86BC96614C}" type="slidenum">
              <a:rPr lang="en-US" smtClean="0"/>
              <a:t>20</a:t>
            </a:fld>
            <a:endParaRPr lang="en-US" dirty="0"/>
          </a:p>
        </p:txBody>
      </p:sp>
    </p:spTree>
    <p:extLst>
      <p:ext uri="{BB962C8B-B14F-4D97-AF65-F5344CB8AC3E}">
        <p14:creationId xmlns:p14="http://schemas.microsoft.com/office/powerpoint/2010/main" val="114259190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8B845FA-87F2-4D63-AFD0-CC86BC96614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115830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8B845FA-87F2-4D63-AFD0-CC86BC96614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7864952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8B845FA-87F2-4D63-AFD0-CC86BC96614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4210983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8B845FA-87F2-4D63-AFD0-CC86BC96614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3959268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8B845FA-87F2-4D63-AFD0-CC86BC96614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2005367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8B845FA-87F2-4D63-AFD0-CC86BC96614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8978988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B845FA-87F2-4D63-AFD0-CC86BC96614C}" type="slidenum">
              <a:rPr lang="en-US" smtClean="0"/>
              <a:t>60</a:t>
            </a:fld>
            <a:endParaRPr lang="en-US" dirty="0"/>
          </a:p>
        </p:txBody>
      </p:sp>
    </p:spTree>
    <p:extLst>
      <p:ext uri="{BB962C8B-B14F-4D97-AF65-F5344CB8AC3E}">
        <p14:creationId xmlns:p14="http://schemas.microsoft.com/office/powerpoint/2010/main" val="20035016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8B845FA-87F2-4D63-AFD0-CC86BC96614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6145739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8B845FA-87F2-4D63-AFD0-CC86BC96614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9512302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8B845FA-87F2-4D63-AFD0-CC86BC96614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665259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B845FA-87F2-4D63-AFD0-CC86BC96614C}" type="slidenum">
              <a:rPr lang="en-US" smtClean="0"/>
              <a:t>22</a:t>
            </a:fld>
            <a:endParaRPr lang="en-US" dirty="0"/>
          </a:p>
        </p:txBody>
      </p:sp>
    </p:spTree>
    <p:extLst>
      <p:ext uri="{BB962C8B-B14F-4D97-AF65-F5344CB8AC3E}">
        <p14:creationId xmlns:p14="http://schemas.microsoft.com/office/powerpoint/2010/main" val="245985478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8B845FA-87F2-4D63-AFD0-CC86BC96614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3612546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8B845FA-87F2-4D63-AFD0-CC86BC96614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1530118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8B845FA-87F2-4D63-AFD0-CC86BC96614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8823697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8B845FA-87F2-4D63-AFD0-CC86BC96614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6145739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8B845FA-87F2-4D63-AFD0-CC86BC96614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9512302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8B845FA-87F2-4D63-AFD0-CC86BC96614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6652590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8B845FA-87F2-4D63-AFD0-CC86BC96614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3612546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8B845FA-87F2-4D63-AFD0-CC86BC96614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3154145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8B845FA-87F2-4D63-AFD0-CC86BC96614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1649431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B845FA-87F2-4D63-AFD0-CC86BC96614C}" type="slidenum">
              <a:rPr lang="en-US" smtClean="0"/>
              <a:t>77</a:t>
            </a:fld>
            <a:endParaRPr lang="en-US" dirty="0"/>
          </a:p>
        </p:txBody>
      </p:sp>
    </p:spTree>
    <p:extLst>
      <p:ext uri="{BB962C8B-B14F-4D97-AF65-F5344CB8AC3E}">
        <p14:creationId xmlns:p14="http://schemas.microsoft.com/office/powerpoint/2010/main" val="15510989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B845FA-87F2-4D63-AFD0-CC86BC96614C}" type="slidenum">
              <a:rPr lang="en-US" smtClean="0"/>
              <a:t>23</a:t>
            </a:fld>
            <a:endParaRPr lang="en-US" dirty="0"/>
          </a:p>
        </p:txBody>
      </p:sp>
    </p:spTree>
    <p:extLst>
      <p:ext uri="{BB962C8B-B14F-4D97-AF65-F5344CB8AC3E}">
        <p14:creationId xmlns:p14="http://schemas.microsoft.com/office/powerpoint/2010/main" val="199336013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8B845FA-87F2-4D63-AFD0-CC86BC96614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6145739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8B845FA-87F2-4D63-AFD0-CC86BC96614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9512302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8B845FA-87F2-4D63-AFD0-CC86BC96614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6652590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8B845FA-87F2-4D63-AFD0-CC86BC96614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3612546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8B845FA-87F2-4D63-AFD0-CC86BC96614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4819524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8B845FA-87F2-4D63-AFD0-CC86BC96614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6067525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8B845FA-87F2-4D63-AFD0-CC86BC96614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6145739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8B845FA-87F2-4D63-AFD0-CC86BC96614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9512302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8B845FA-87F2-4D63-AFD0-CC86BC96614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6652590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8B845FA-87F2-4D63-AFD0-CC86BC96614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361254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B845FA-87F2-4D63-AFD0-CC86BC96614C}" type="slidenum">
              <a:rPr lang="en-US" smtClean="0"/>
              <a:t>24</a:t>
            </a:fld>
            <a:endParaRPr lang="en-US" dirty="0"/>
          </a:p>
        </p:txBody>
      </p:sp>
    </p:spTree>
    <p:extLst>
      <p:ext uri="{BB962C8B-B14F-4D97-AF65-F5344CB8AC3E}">
        <p14:creationId xmlns:p14="http://schemas.microsoft.com/office/powerpoint/2010/main" val="389523101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8B845FA-87F2-4D63-AFD0-CC86BC96614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9605506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B845FA-87F2-4D63-AFD0-CC86BC96614C}" type="slidenum">
              <a:rPr lang="en-US" smtClean="0"/>
              <a:t>108</a:t>
            </a:fld>
            <a:endParaRPr lang="en-US" dirty="0"/>
          </a:p>
        </p:txBody>
      </p:sp>
    </p:spTree>
    <p:extLst>
      <p:ext uri="{BB962C8B-B14F-4D97-AF65-F5344CB8AC3E}">
        <p14:creationId xmlns:p14="http://schemas.microsoft.com/office/powerpoint/2010/main" val="305907032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B845FA-87F2-4D63-AFD0-CC86BC96614C}" type="slidenum">
              <a:rPr lang="en-US" smtClean="0"/>
              <a:t>109</a:t>
            </a:fld>
            <a:endParaRPr lang="en-US" dirty="0"/>
          </a:p>
        </p:txBody>
      </p:sp>
    </p:spTree>
    <p:extLst>
      <p:ext uri="{BB962C8B-B14F-4D97-AF65-F5344CB8AC3E}">
        <p14:creationId xmlns:p14="http://schemas.microsoft.com/office/powerpoint/2010/main" val="256103007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4300" y="1163638"/>
            <a:ext cx="4186238" cy="3141662"/>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5455057-9F61-4817-9C2B-4FB60D8F456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321261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B845FA-87F2-4D63-AFD0-CC86BC96614C}" type="slidenum">
              <a:rPr lang="en-US" smtClean="0"/>
              <a:t>25</a:t>
            </a:fld>
            <a:endParaRPr lang="en-US" dirty="0"/>
          </a:p>
        </p:txBody>
      </p:sp>
    </p:spTree>
    <p:extLst>
      <p:ext uri="{BB962C8B-B14F-4D97-AF65-F5344CB8AC3E}">
        <p14:creationId xmlns:p14="http://schemas.microsoft.com/office/powerpoint/2010/main" val="37612436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B845FA-87F2-4D63-AFD0-CC86BC96614C}" type="slidenum">
              <a:rPr lang="en-US" smtClean="0"/>
              <a:t>26</a:t>
            </a:fld>
            <a:endParaRPr lang="en-US" dirty="0"/>
          </a:p>
        </p:txBody>
      </p:sp>
    </p:spTree>
    <p:extLst>
      <p:ext uri="{BB962C8B-B14F-4D97-AF65-F5344CB8AC3E}">
        <p14:creationId xmlns:p14="http://schemas.microsoft.com/office/powerpoint/2010/main" val="21429588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B845FA-87F2-4D63-AFD0-CC86BC96614C}" type="slidenum">
              <a:rPr lang="en-US" smtClean="0"/>
              <a:t>27</a:t>
            </a:fld>
            <a:endParaRPr lang="en-US" dirty="0"/>
          </a:p>
        </p:txBody>
      </p:sp>
    </p:spTree>
    <p:extLst>
      <p:ext uri="{BB962C8B-B14F-4D97-AF65-F5344CB8AC3E}">
        <p14:creationId xmlns:p14="http://schemas.microsoft.com/office/powerpoint/2010/main" val="148558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FF3CE6-A900-4480-B8AC-C2E1F55B3D82}"/>
              </a:ext>
            </a:extLst>
          </p:cNvPr>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endParaRPr lang="en-IN"/>
          </a:p>
        </p:txBody>
      </p:sp>
      <p:sp>
        <p:nvSpPr>
          <p:cNvPr id="3" name="Subtitle 2">
            <a:extLst>
              <a:ext uri="{FF2B5EF4-FFF2-40B4-BE49-F238E27FC236}">
                <a16:creationId xmlns:a16="http://schemas.microsoft.com/office/drawing/2014/main" id="{FF5C8526-201C-4A5B-AFEC-32CC79815D11}"/>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2D109C7E-A281-47AA-9605-59CB899DCDD6}"/>
              </a:ext>
            </a:extLst>
          </p:cNvPr>
          <p:cNvSpPr>
            <a:spLocks noGrp="1"/>
          </p:cNvSpPr>
          <p:nvPr>
            <p:ph type="dt" sz="half" idx="10"/>
          </p:nvPr>
        </p:nvSpPr>
        <p:spPr/>
        <p:txBody>
          <a:bodyPr/>
          <a:lstStyle/>
          <a:p>
            <a:fld id="{B1A9A785-103B-4B53-B232-DC2BA94190A7}" type="datetimeFigureOut">
              <a:rPr lang="en-US" smtClean="0"/>
              <a:t>9/10/2021</a:t>
            </a:fld>
            <a:endParaRPr lang="en-US" dirty="0"/>
          </a:p>
        </p:txBody>
      </p:sp>
      <p:sp>
        <p:nvSpPr>
          <p:cNvPr id="5" name="Footer Placeholder 4">
            <a:extLst>
              <a:ext uri="{FF2B5EF4-FFF2-40B4-BE49-F238E27FC236}">
                <a16:creationId xmlns:a16="http://schemas.microsoft.com/office/drawing/2014/main" id="{DF5F4193-67DC-4A35-8CF7-C4812E402D0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4DD84B7-2334-4E95-8769-1A680603906E}"/>
              </a:ext>
            </a:extLst>
          </p:cNvPr>
          <p:cNvSpPr>
            <a:spLocks noGrp="1"/>
          </p:cNvSpPr>
          <p:nvPr>
            <p:ph type="sldNum" sz="quarter" idx="12"/>
          </p:nvPr>
        </p:nvSpPr>
        <p:spPr/>
        <p:txBody>
          <a:bodyPr/>
          <a:lstStyle/>
          <a:p>
            <a:fld id="{1CE97586-85E7-4DA0-AF2C-A0841FA48D10}" type="slidenum">
              <a:rPr lang="en-US" smtClean="0"/>
              <a:t>‹#›</a:t>
            </a:fld>
            <a:endParaRPr lang="en-US" dirty="0"/>
          </a:p>
        </p:txBody>
      </p:sp>
    </p:spTree>
    <p:extLst>
      <p:ext uri="{BB962C8B-B14F-4D97-AF65-F5344CB8AC3E}">
        <p14:creationId xmlns:p14="http://schemas.microsoft.com/office/powerpoint/2010/main" val="7110302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922BA1-4A88-4825-ABF5-B00298349C52}"/>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61FD89DC-1BCC-4304-97FF-CB0A42CCE80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3204A7B-91C4-4AF3-8BFE-EBDE8EA301D0}"/>
              </a:ext>
            </a:extLst>
          </p:cNvPr>
          <p:cNvSpPr>
            <a:spLocks noGrp="1"/>
          </p:cNvSpPr>
          <p:nvPr>
            <p:ph type="dt" sz="half" idx="10"/>
          </p:nvPr>
        </p:nvSpPr>
        <p:spPr/>
        <p:txBody>
          <a:bodyPr/>
          <a:lstStyle/>
          <a:p>
            <a:fld id="{B1A9A785-103B-4B53-B232-DC2BA94190A7}" type="datetimeFigureOut">
              <a:rPr lang="en-US" smtClean="0"/>
              <a:t>9/10/2021</a:t>
            </a:fld>
            <a:endParaRPr lang="en-US" dirty="0"/>
          </a:p>
        </p:txBody>
      </p:sp>
      <p:sp>
        <p:nvSpPr>
          <p:cNvPr id="5" name="Footer Placeholder 4">
            <a:extLst>
              <a:ext uri="{FF2B5EF4-FFF2-40B4-BE49-F238E27FC236}">
                <a16:creationId xmlns:a16="http://schemas.microsoft.com/office/drawing/2014/main" id="{07113D1F-A88B-4E21-AF16-E973F3852C40}"/>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95DCA9EE-7CAB-4920-AB70-6219921843AC}"/>
              </a:ext>
            </a:extLst>
          </p:cNvPr>
          <p:cNvSpPr>
            <a:spLocks noGrp="1"/>
          </p:cNvSpPr>
          <p:nvPr>
            <p:ph type="sldNum" sz="quarter" idx="12"/>
          </p:nvPr>
        </p:nvSpPr>
        <p:spPr/>
        <p:txBody>
          <a:bodyPr/>
          <a:lstStyle/>
          <a:p>
            <a:fld id="{1CE97586-85E7-4DA0-AF2C-A0841FA48D10}" type="slidenum">
              <a:rPr lang="en-US" smtClean="0"/>
              <a:t>‹#›</a:t>
            </a:fld>
            <a:endParaRPr lang="en-US" dirty="0"/>
          </a:p>
        </p:txBody>
      </p:sp>
    </p:spTree>
    <p:extLst>
      <p:ext uri="{BB962C8B-B14F-4D97-AF65-F5344CB8AC3E}">
        <p14:creationId xmlns:p14="http://schemas.microsoft.com/office/powerpoint/2010/main" val="3836300895"/>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userDrawn="1">
  <p:cSld name="5_Content writing ">
    <p:spTree>
      <p:nvGrpSpPr>
        <p:cNvPr id="1" name=""/>
        <p:cNvGrpSpPr/>
        <p:nvPr/>
      </p:nvGrpSpPr>
      <p:grpSpPr>
        <a:xfrm>
          <a:off x="0" y="0"/>
          <a:ext cx="0" cy="0"/>
          <a:chOff x="0" y="0"/>
          <a:chExt cx="0" cy="0"/>
        </a:xfrm>
      </p:grpSpPr>
      <p:sp>
        <p:nvSpPr>
          <p:cNvPr id="16" name="Text Placeholder 3">
            <a:extLst>
              <a:ext uri="{FF2B5EF4-FFF2-40B4-BE49-F238E27FC236}">
                <a16:creationId xmlns:a16="http://schemas.microsoft.com/office/drawing/2014/main" id="{5A0A9FB9-1FC0-4A81-A244-231DFC03426A}"/>
              </a:ext>
            </a:extLst>
          </p:cNvPr>
          <p:cNvSpPr>
            <a:spLocks noGrp="1"/>
          </p:cNvSpPr>
          <p:nvPr>
            <p:ph type="body" sz="quarter" idx="14"/>
          </p:nvPr>
        </p:nvSpPr>
        <p:spPr>
          <a:xfrm>
            <a:off x="132586" y="193795"/>
            <a:ext cx="7863840" cy="457200"/>
          </a:xfrm>
          <a:prstGeom prst="rect">
            <a:avLst/>
          </a:prstGeom>
          <a:noFill/>
          <a:ln>
            <a:noFill/>
          </a:ln>
        </p:spPr>
        <p:txBody>
          <a:bodyPr anchor="ctr">
            <a:normAutofit/>
          </a:bodyPr>
          <a:lstStyle>
            <a:lvl1pPr marL="0" indent="0" algn="l">
              <a:buNone/>
              <a:defRPr lang="en-US" sz="1600" b="1" kern="1200" spc="0" dirty="0">
                <a:solidFill>
                  <a:schemeClr val="bg2">
                    <a:lumMod val="25000"/>
                  </a:schemeClr>
                </a:solidFill>
                <a:latin typeface="Montserrat" panose="02000505000000020004" pitchFamily="2" charset="0"/>
                <a:ea typeface="+mn-ea"/>
                <a:cs typeface="Arial" panose="020B0604020202020204" pitchFamily="34"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dirty="0"/>
              <a:t>Edit Master text styles</a:t>
            </a:r>
          </a:p>
        </p:txBody>
      </p:sp>
      <p:sp>
        <p:nvSpPr>
          <p:cNvPr id="9" name="Rectangle 8">
            <a:extLst>
              <a:ext uri="{FF2B5EF4-FFF2-40B4-BE49-F238E27FC236}">
                <a16:creationId xmlns:a16="http://schemas.microsoft.com/office/drawing/2014/main" id="{A03C46D6-8F2B-443F-BD0E-FE7AE5EC9EC3}"/>
              </a:ext>
            </a:extLst>
          </p:cNvPr>
          <p:cNvSpPr/>
          <p:nvPr userDrawn="1"/>
        </p:nvSpPr>
        <p:spPr>
          <a:xfrm flipV="1">
            <a:off x="-1" y="6769076"/>
            <a:ext cx="9143999" cy="13464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a:extLst>
              <a:ext uri="{FF2B5EF4-FFF2-40B4-BE49-F238E27FC236}">
                <a16:creationId xmlns:a16="http://schemas.microsoft.com/office/drawing/2014/main" id="{2A5D9B3D-EEBE-4D57-AE6C-09A806EE67B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668754" y="167074"/>
            <a:ext cx="1330912" cy="417542"/>
          </a:xfrm>
          <a:prstGeom prst="rect">
            <a:avLst/>
          </a:prstGeom>
        </p:spPr>
      </p:pic>
      <p:sp>
        <p:nvSpPr>
          <p:cNvPr id="12" name="Rectangle 11">
            <a:extLst>
              <a:ext uri="{FF2B5EF4-FFF2-40B4-BE49-F238E27FC236}">
                <a16:creationId xmlns:a16="http://schemas.microsoft.com/office/drawing/2014/main" id="{080A9AD2-DE67-4A35-B926-B0FB2BBDF8A8}"/>
              </a:ext>
            </a:extLst>
          </p:cNvPr>
          <p:cNvSpPr/>
          <p:nvPr userDrawn="1"/>
        </p:nvSpPr>
        <p:spPr>
          <a:xfrm>
            <a:off x="0" y="0"/>
            <a:ext cx="9144000" cy="588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C5ACC6F1-4901-4A50-8C9B-5AFF71DFF2ED}"/>
              </a:ext>
            </a:extLst>
          </p:cNvPr>
          <p:cNvSpPr/>
          <p:nvPr userDrawn="1"/>
        </p:nvSpPr>
        <p:spPr>
          <a:xfrm>
            <a:off x="8544757" y="6598950"/>
            <a:ext cx="481905" cy="200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0" name="Straight Connector 19">
            <a:extLst>
              <a:ext uri="{FF2B5EF4-FFF2-40B4-BE49-F238E27FC236}">
                <a16:creationId xmlns:a16="http://schemas.microsoft.com/office/drawing/2014/main" id="{51D700E0-D715-428F-8CB1-AE00B041F82E}"/>
              </a:ext>
            </a:extLst>
          </p:cNvPr>
          <p:cNvCxnSpPr>
            <a:cxnSpLocks/>
          </p:cNvCxnSpPr>
          <p:nvPr userDrawn="1"/>
        </p:nvCxnSpPr>
        <p:spPr>
          <a:xfrm>
            <a:off x="0" y="660816"/>
            <a:ext cx="516255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1" name="Slide Number Placeholder 7">
            <a:extLst>
              <a:ext uri="{FF2B5EF4-FFF2-40B4-BE49-F238E27FC236}">
                <a16:creationId xmlns:a16="http://schemas.microsoft.com/office/drawing/2014/main" id="{A1D8F9BE-1206-4D38-B8B9-2BE8B5F4B407}"/>
              </a:ext>
            </a:extLst>
          </p:cNvPr>
          <p:cNvSpPr txBox="1">
            <a:spLocks/>
          </p:cNvSpPr>
          <p:nvPr userDrawn="1"/>
        </p:nvSpPr>
        <p:spPr>
          <a:xfrm>
            <a:off x="8605062" y="6508363"/>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A070E7C-0B96-4788-862A-C035E43D0D9C}" type="slidenum">
              <a:rPr lang="en-US" smtClean="0">
                <a:solidFill>
                  <a:schemeClr val="bg2">
                    <a:lumMod val="25000"/>
                  </a:schemeClr>
                </a:solidFill>
              </a:rPr>
              <a:pPr/>
              <a:t>‹#›</a:t>
            </a:fld>
            <a:endParaRPr lang="en-US" dirty="0">
              <a:solidFill>
                <a:schemeClr val="bg2">
                  <a:lumMod val="25000"/>
                </a:schemeClr>
              </a:solidFill>
            </a:endParaRPr>
          </a:p>
        </p:txBody>
      </p:sp>
      <p:sp>
        <p:nvSpPr>
          <p:cNvPr id="22" name="Footer Placeholder 6">
            <a:extLst>
              <a:ext uri="{FF2B5EF4-FFF2-40B4-BE49-F238E27FC236}">
                <a16:creationId xmlns:a16="http://schemas.microsoft.com/office/drawing/2014/main" id="{9A2046B4-F9AC-4B94-A06C-A1FB67D38AF8}"/>
              </a:ext>
            </a:extLst>
          </p:cNvPr>
          <p:cNvSpPr txBox="1">
            <a:spLocks/>
          </p:cNvSpPr>
          <p:nvPr userDrawn="1"/>
        </p:nvSpPr>
        <p:spPr>
          <a:xfrm rot="16200000">
            <a:off x="8455052" y="6012765"/>
            <a:ext cx="1094744" cy="143688"/>
          </a:xfrm>
          <a:prstGeom prst="rect">
            <a:avLst/>
          </a:prstGeom>
        </p:spPr>
        <p:txBody>
          <a:bodyPr vert="horz" lIns="91440" tIns="45720" rIns="91440" bIns="45720" rtlCol="0" anchor="ctr"/>
          <a:lstStyle>
            <a:defPPr>
              <a:defRPr lang="en-US"/>
            </a:defPPr>
            <a:lvl1pPr marL="0" algn="ctr" defTabSz="457200" rtl="0" eaLnBrk="1" latinLnBrk="0" hangingPunct="1">
              <a:defRPr sz="600" kern="1200">
                <a:solidFill>
                  <a:srgbClr val="002060"/>
                </a:solidFill>
                <a:latin typeface="Verdana" panose="020B0604030504040204" pitchFamily="34" charset="0"/>
                <a:ea typeface="Verdana" panose="020B0604030504040204" pitchFamily="34" charset="0"/>
                <a:cs typeface="Verdana" panose="020B060403050404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700" dirty="0">
                <a:solidFill>
                  <a:schemeClr val="bg2">
                    <a:lumMod val="25000"/>
                  </a:schemeClr>
                </a:solidFill>
              </a:rPr>
              <a:t>© TechSci Research</a:t>
            </a:r>
          </a:p>
        </p:txBody>
      </p:sp>
    </p:spTree>
    <p:extLst>
      <p:ext uri="{BB962C8B-B14F-4D97-AF65-F5344CB8AC3E}">
        <p14:creationId xmlns:p14="http://schemas.microsoft.com/office/powerpoint/2010/main" val="1297347294"/>
      </p:ext>
    </p:extLst>
  </p:cSld>
  <p:clrMapOvr>
    <a:overrideClrMapping bg1="lt1" tx1="dk1" bg2="lt2" tx2="dk2" accent1="accent1" accent2="accent2" accent3="accent3" accent4="accent4" accent5="accent5" accent6="accent6" hlink="hlink" folHlink="folHlink"/>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userDrawn="1">
  <p:cSld name="2_Content writing ">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A6797CB-1A88-4BAC-A47D-7A026A7FE3A2}"/>
              </a:ext>
            </a:extLst>
          </p:cNvPr>
          <p:cNvSpPr/>
          <p:nvPr userDrawn="1"/>
        </p:nvSpPr>
        <p:spPr>
          <a:xfrm>
            <a:off x="7086600" y="237384"/>
            <a:ext cx="1881347"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0C6853DC-40F9-45A0-AA16-56F28F3387AB}"/>
              </a:ext>
            </a:extLst>
          </p:cNvPr>
          <p:cNvSpPr/>
          <p:nvPr userDrawn="1"/>
        </p:nvSpPr>
        <p:spPr>
          <a:xfrm flipV="1">
            <a:off x="-1" y="6769076"/>
            <a:ext cx="9143999" cy="13464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8" name="Picture 17">
            <a:extLst>
              <a:ext uri="{FF2B5EF4-FFF2-40B4-BE49-F238E27FC236}">
                <a16:creationId xmlns:a16="http://schemas.microsoft.com/office/drawing/2014/main" id="{C636A300-9549-45AE-B1B8-292ED23604E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668754" y="167074"/>
            <a:ext cx="1330912" cy="417542"/>
          </a:xfrm>
          <a:prstGeom prst="rect">
            <a:avLst/>
          </a:prstGeom>
        </p:spPr>
      </p:pic>
      <p:sp>
        <p:nvSpPr>
          <p:cNvPr id="19" name="Rectangle 18">
            <a:extLst>
              <a:ext uri="{FF2B5EF4-FFF2-40B4-BE49-F238E27FC236}">
                <a16:creationId xmlns:a16="http://schemas.microsoft.com/office/drawing/2014/main" id="{A875FA53-6E26-46F2-A8AA-C600A0A0E2CA}"/>
              </a:ext>
            </a:extLst>
          </p:cNvPr>
          <p:cNvSpPr/>
          <p:nvPr userDrawn="1"/>
        </p:nvSpPr>
        <p:spPr>
          <a:xfrm>
            <a:off x="0" y="0"/>
            <a:ext cx="9144000" cy="588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8C4875FF-830B-4113-ACF2-8A16EFB8BC1C}"/>
              </a:ext>
            </a:extLst>
          </p:cNvPr>
          <p:cNvSpPr/>
          <p:nvPr userDrawn="1"/>
        </p:nvSpPr>
        <p:spPr>
          <a:xfrm>
            <a:off x="8544757" y="6598950"/>
            <a:ext cx="481905" cy="200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1" name="Straight Connector 20">
            <a:extLst>
              <a:ext uri="{FF2B5EF4-FFF2-40B4-BE49-F238E27FC236}">
                <a16:creationId xmlns:a16="http://schemas.microsoft.com/office/drawing/2014/main" id="{C0F6D3BE-6EC5-4F03-BE5D-1362FE229912}"/>
              </a:ext>
            </a:extLst>
          </p:cNvPr>
          <p:cNvCxnSpPr>
            <a:cxnSpLocks/>
          </p:cNvCxnSpPr>
          <p:nvPr userDrawn="1"/>
        </p:nvCxnSpPr>
        <p:spPr>
          <a:xfrm>
            <a:off x="0" y="660816"/>
            <a:ext cx="516255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2" name="Slide Number Placeholder 7">
            <a:extLst>
              <a:ext uri="{FF2B5EF4-FFF2-40B4-BE49-F238E27FC236}">
                <a16:creationId xmlns:a16="http://schemas.microsoft.com/office/drawing/2014/main" id="{B4BEEBE1-4630-42FD-B1EA-92EEA3329C53}"/>
              </a:ext>
            </a:extLst>
          </p:cNvPr>
          <p:cNvSpPr txBox="1">
            <a:spLocks/>
          </p:cNvSpPr>
          <p:nvPr userDrawn="1"/>
        </p:nvSpPr>
        <p:spPr>
          <a:xfrm>
            <a:off x="8605062" y="6508363"/>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A070E7C-0B96-4788-862A-C035E43D0D9C}" type="slidenum">
              <a:rPr lang="en-US" smtClean="0">
                <a:solidFill>
                  <a:schemeClr val="bg2">
                    <a:lumMod val="25000"/>
                  </a:schemeClr>
                </a:solidFill>
              </a:rPr>
              <a:pPr/>
              <a:t>‹#›</a:t>
            </a:fld>
            <a:endParaRPr lang="en-US" dirty="0">
              <a:solidFill>
                <a:schemeClr val="bg2">
                  <a:lumMod val="25000"/>
                </a:schemeClr>
              </a:solidFill>
            </a:endParaRPr>
          </a:p>
        </p:txBody>
      </p:sp>
      <p:sp>
        <p:nvSpPr>
          <p:cNvPr id="23" name="Footer Placeholder 6">
            <a:extLst>
              <a:ext uri="{FF2B5EF4-FFF2-40B4-BE49-F238E27FC236}">
                <a16:creationId xmlns:a16="http://schemas.microsoft.com/office/drawing/2014/main" id="{D4CFAAE3-0B1A-4CDD-8819-C7E0DDA4DDAB}"/>
              </a:ext>
            </a:extLst>
          </p:cNvPr>
          <p:cNvSpPr txBox="1">
            <a:spLocks/>
          </p:cNvSpPr>
          <p:nvPr userDrawn="1"/>
        </p:nvSpPr>
        <p:spPr>
          <a:xfrm rot="16200000">
            <a:off x="8455052" y="6012765"/>
            <a:ext cx="1094744" cy="143688"/>
          </a:xfrm>
          <a:prstGeom prst="rect">
            <a:avLst/>
          </a:prstGeom>
        </p:spPr>
        <p:txBody>
          <a:bodyPr vert="horz" lIns="91440" tIns="45720" rIns="91440" bIns="45720" rtlCol="0" anchor="ctr"/>
          <a:lstStyle>
            <a:defPPr>
              <a:defRPr lang="en-US"/>
            </a:defPPr>
            <a:lvl1pPr marL="0" algn="ctr" defTabSz="457200" rtl="0" eaLnBrk="1" latinLnBrk="0" hangingPunct="1">
              <a:defRPr sz="600" kern="1200">
                <a:solidFill>
                  <a:srgbClr val="002060"/>
                </a:solidFill>
                <a:latin typeface="Verdana" panose="020B0604030504040204" pitchFamily="34" charset="0"/>
                <a:ea typeface="Verdana" panose="020B0604030504040204" pitchFamily="34" charset="0"/>
                <a:cs typeface="Verdana" panose="020B060403050404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700" dirty="0">
                <a:solidFill>
                  <a:schemeClr val="bg2">
                    <a:lumMod val="25000"/>
                  </a:schemeClr>
                </a:solidFill>
              </a:rPr>
              <a:t>© TechSci Research</a:t>
            </a:r>
          </a:p>
        </p:txBody>
      </p:sp>
    </p:spTree>
    <p:extLst>
      <p:ext uri="{BB962C8B-B14F-4D97-AF65-F5344CB8AC3E}">
        <p14:creationId xmlns:p14="http://schemas.microsoft.com/office/powerpoint/2010/main" val="3718874041"/>
      </p:ext>
    </p:extLst>
  </p:cSld>
  <p:clrMapOvr>
    <a:overrideClrMapping bg1="lt1" tx1="dk1" bg2="lt2" tx2="dk2" accent1="accent1" accent2="accent2" accent3="accent3" accent4="accent4" accent5="accent5" accent6="accent6" hlink="hlink" folHlink="folHlink"/>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14" name="Text Placeholder 3">
            <a:extLst>
              <a:ext uri="{FF2B5EF4-FFF2-40B4-BE49-F238E27FC236}">
                <a16:creationId xmlns:a16="http://schemas.microsoft.com/office/drawing/2014/main" id="{80B6984E-510B-4315-839F-29E14D566150}"/>
              </a:ext>
            </a:extLst>
          </p:cNvPr>
          <p:cNvSpPr>
            <a:spLocks noGrp="1"/>
          </p:cNvSpPr>
          <p:nvPr>
            <p:ph type="body" sz="quarter" idx="14"/>
          </p:nvPr>
        </p:nvSpPr>
        <p:spPr>
          <a:xfrm>
            <a:off x="132586" y="193795"/>
            <a:ext cx="7863840" cy="457200"/>
          </a:xfrm>
          <a:prstGeom prst="rect">
            <a:avLst/>
          </a:prstGeom>
          <a:noFill/>
          <a:ln>
            <a:noFill/>
          </a:ln>
        </p:spPr>
        <p:txBody>
          <a:bodyPr anchor="ctr">
            <a:normAutofit/>
          </a:bodyPr>
          <a:lstStyle>
            <a:lvl1pPr marL="0" indent="0" algn="l">
              <a:buNone/>
              <a:defRPr lang="en-US" sz="1600" b="1" kern="1200" spc="0" dirty="0">
                <a:solidFill>
                  <a:schemeClr val="bg2">
                    <a:lumMod val="25000"/>
                  </a:schemeClr>
                </a:solidFill>
                <a:latin typeface="Montserrat" panose="02000505000000020004" pitchFamily="2" charset="0"/>
                <a:ea typeface="+mn-ea"/>
                <a:cs typeface="Arial" panose="020B0604020202020204" pitchFamily="34"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dirty="0"/>
              <a:t>Edit Master text styles</a:t>
            </a:r>
          </a:p>
        </p:txBody>
      </p:sp>
      <p:sp>
        <p:nvSpPr>
          <p:cNvPr id="10" name="Rectangle 9">
            <a:extLst>
              <a:ext uri="{FF2B5EF4-FFF2-40B4-BE49-F238E27FC236}">
                <a16:creationId xmlns:a16="http://schemas.microsoft.com/office/drawing/2014/main" id="{AB508D26-7D77-4A02-90CA-4A65CD125201}"/>
              </a:ext>
            </a:extLst>
          </p:cNvPr>
          <p:cNvSpPr/>
          <p:nvPr userDrawn="1"/>
        </p:nvSpPr>
        <p:spPr>
          <a:xfrm flipV="1">
            <a:off x="-1" y="6769076"/>
            <a:ext cx="9143999" cy="13464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Picture 15">
            <a:extLst>
              <a:ext uri="{FF2B5EF4-FFF2-40B4-BE49-F238E27FC236}">
                <a16:creationId xmlns:a16="http://schemas.microsoft.com/office/drawing/2014/main" id="{3E6B63C2-0A96-459C-B83C-56D357EE4EC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668754" y="167074"/>
            <a:ext cx="1330912" cy="417542"/>
          </a:xfrm>
          <a:prstGeom prst="rect">
            <a:avLst/>
          </a:prstGeom>
        </p:spPr>
      </p:pic>
      <p:sp>
        <p:nvSpPr>
          <p:cNvPr id="17" name="Rectangle 16">
            <a:extLst>
              <a:ext uri="{FF2B5EF4-FFF2-40B4-BE49-F238E27FC236}">
                <a16:creationId xmlns:a16="http://schemas.microsoft.com/office/drawing/2014/main" id="{6250B043-4097-461F-8ADB-0C78762F3FE4}"/>
              </a:ext>
            </a:extLst>
          </p:cNvPr>
          <p:cNvSpPr/>
          <p:nvPr userDrawn="1"/>
        </p:nvSpPr>
        <p:spPr>
          <a:xfrm>
            <a:off x="0" y="0"/>
            <a:ext cx="9144000" cy="588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AB97666E-92D5-46B0-9B86-E55BB3E99386}"/>
              </a:ext>
            </a:extLst>
          </p:cNvPr>
          <p:cNvSpPr/>
          <p:nvPr userDrawn="1"/>
        </p:nvSpPr>
        <p:spPr>
          <a:xfrm>
            <a:off x="8544757" y="6598950"/>
            <a:ext cx="481905" cy="200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2" name="Straight Connector 21">
            <a:extLst>
              <a:ext uri="{FF2B5EF4-FFF2-40B4-BE49-F238E27FC236}">
                <a16:creationId xmlns:a16="http://schemas.microsoft.com/office/drawing/2014/main" id="{884EB930-B170-4036-9A2E-74BF11856E05}"/>
              </a:ext>
            </a:extLst>
          </p:cNvPr>
          <p:cNvCxnSpPr>
            <a:cxnSpLocks/>
          </p:cNvCxnSpPr>
          <p:nvPr userDrawn="1"/>
        </p:nvCxnSpPr>
        <p:spPr>
          <a:xfrm>
            <a:off x="0" y="660816"/>
            <a:ext cx="516255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3" name="Slide Number Placeholder 7">
            <a:extLst>
              <a:ext uri="{FF2B5EF4-FFF2-40B4-BE49-F238E27FC236}">
                <a16:creationId xmlns:a16="http://schemas.microsoft.com/office/drawing/2014/main" id="{6224A803-C25F-4A63-B19D-7088DB7D0633}"/>
              </a:ext>
            </a:extLst>
          </p:cNvPr>
          <p:cNvSpPr txBox="1">
            <a:spLocks/>
          </p:cNvSpPr>
          <p:nvPr userDrawn="1"/>
        </p:nvSpPr>
        <p:spPr>
          <a:xfrm>
            <a:off x="8605062" y="6508363"/>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A070E7C-0B96-4788-862A-C035E43D0D9C}" type="slidenum">
              <a:rPr lang="en-US" smtClean="0">
                <a:solidFill>
                  <a:schemeClr val="bg2">
                    <a:lumMod val="25000"/>
                  </a:schemeClr>
                </a:solidFill>
              </a:rPr>
              <a:pPr/>
              <a:t>‹#›</a:t>
            </a:fld>
            <a:endParaRPr lang="en-US" dirty="0">
              <a:solidFill>
                <a:schemeClr val="bg2">
                  <a:lumMod val="25000"/>
                </a:schemeClr>
              </a:solidFill>
            </a:endParaRPr>
          </a:p>
        </p:txBody>
      </p:sp>
      <p:sp>
        <p:nvSpPr>
          <p:cNvPr id="24" name="Footer Placeholder 6">
            <a:extLst>
              <a:ext uri="{FF2B5EF4-FFF2-40B4-BE49-F238E27FC236}">
                <a16:creationId xmlns:a16="http://schemas.microsoft.com/office/drawing/2014/main" id="{1F6D745B-E56B-41BA-81AE-4DD17AB2CBCA}"/>
              </a:ext>
            </a:extLst>
          </p:cNvPr>
          <p:cNvSpPr txBox="1">
            <a:spLocks/>
          </p:cNvSpPr>
          <p:nvPr userDrawn="1"/>
        </p:nvSpPr>
        <p:spPr>
          <a:xfrm rot="16200000">
            <a:off x="8455052" y="6012765"/>
            <a:ext cx="1094744" cy="143688"/>
          </a:xfrm>
          <a:prstGeom prst="rect">
            <a:avLst/>
          </a:prstGeom>
        </p:spPr>
        <p:txBody>
          <a:bodyPr vert="horz" lIns="91440" tIns="45720" rIns="91440" bIns="45720" rtlCol="0" anchor="ctr"/>
          <a:lstStyle>
            <a:defPPr>
              <a:defRPr lang="en-US"/>
            </a:defPPr>
            <a:lvl1pPr marL="0" algn="ctr" defTabSz="457200" rtl="0" eaLnBrk="1" latinLnBrk="0" hangingPunct="1">
              <a:defRPr sz="600" kern="1200">
                <a:solidFill>
                  <a:srgbClr val="002060"/>
                </a:solidFill>
                <a:latin typeface="Verdana" panose="020B0604030504040204" pitchFamily="34" charset="0"/>
                <a:ea typeface="Verdana" panose="020B0604030504040204" pitchFamily="34" charset="0"/>
                <a:cs typeface="Verdana" panose="020B060403050404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700" dirty="0">
                <a:solidFill>
                  <a:schemeClr val="bg2">
                    <a:lumMod val="25000"/>
                  </a:schemeClr>
                </a:solidFill>
              </a:rPr>
              <a:t>© TechSci Research</a:t>
            </a:r>
          </a:p>
        </p:txBody>
      </p:sp>
    </p:spTree>
    <p:extLst>
      <p:ext uri="{BB962C8B-B14F-4D97-AF65-F5344CB8AC3E}">
        <p14:creationId xmlns:p14="http://schemas.microsoft.com/office/powerpoint/2010/main" val="3002818504"/>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pic>
        <p:nvPicPr>
          <p:cNvPr id="4" name="Picture 3" descr="A person pouring a liquid into a glass&#10;&#10;Description automatically generated with low confidence">
            <a:extLst>
              <a:ext uri="{FF2B5EF4-FFF2-40B4-BE49-F238E27FC236}">
                <a16:creationId xmlns:a16="http://schemas.microsoft.com/office/drawing/2014/main" id="{1260CC70-048A-482B-9898-851940B9A2A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5915025" cy="6858000"/>
          </a:xfrm>
          <a:prstGeom prst="rect">
            <a:avLst/>
          </a:prstGeom>
        </p:spPr>
      </p:pic>
      <p:sp>
        <p:nvSpPr>
          <p:cNvPr id="3" name="Rectangle 2">
            <a:extLst>
              <a:ext uri="{FF2B5EF4-FFF2-40B4-BE49-F238E27FC236}">
                <a16:creationId xmlns:a16="http://schemas.microsoft.com/office/drawing/2014/main" id="{AC30C53E-9B71-41DC-A634-52A9E4185E2A}"/>
              </a:ext>
            </a:extLst>
          </p:cNvPr>
          <p:cNvSpPr/>
          <p:nvPr userDrawn="1"/>
        </p:nvSpPr>
        <p:spPr>
          <a:xfrm>
            <a:off x="0" y="0"/>
            <a:ext cx="5913118" cy="6858000"/>
          </a:xfrm>
          <a:prstGeom prst="rect">
            <a:avLst/>
          </a:prstGeom>
          <a:solidFill>
            <a:srgbClr val="183D5A">
              <a:alpha val="9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495318636"/>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1A9A785-103B-4B53-B232-DC2BA94190A7}" type="datetimeFigureOut">
              <a:rPr lang="en-US" smtClean="0"/>
              <a:t>9/10/2021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CE97586-85E7-4DA0-AF2C-A0841FA48D10}" type="slidenum">
              <a:rPr lang="en-US" smtClean="0"/>
              <a:t>‹#›</a:t>
            </a:fld>
            <a:endParaRPr lang="en-US" dirty="0"/>
          </a:p>
        </p:txBody>
      </p:sp>
    </p:spTree>
    <p:extLst>
      <p:ext uri="{BB962C8B-B14F-4D97-AF65-F5344CB8AC3E}">
        <p14:creationId xmlns:p14="http://schemas.microsoft.com/office/powerpoint/2010/main" val="1960214172"/>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5450F19-B112-4ABF-8DFD-7CC4C2994E88}"/>
              </a:ext>
            </a:extLst>
          </p:cNvPr>
          <p:cNvSpPr/>
          <p:nvPr userDrawn="1"/>
        </p:nvSpPr>
        <p:spPr>
          <a:xfrm flipH="1">
            <a:off x="4572000" y="1988840"/>
            <a:ext cx="4572000" cy="2880320"/>
          </a:xfrm>
          <a:prstGeom prst="rect">
            <a:avLst/>
          </a:prstGeom>
          <a:solidFill>
            <a:schemeClr val="bg1">
              <a:lumMod val="75000"/>
              <a:alpha val="9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Picture Placeholder 2">
            <a:extLst>
              <a:ext uri="{FF2B5EF4-FFF2-40B4-BE49-F238E27FC236}">
                <a16:creationId xmlns:a16="http://schemas.microsoft.com/office/drawing/2014/main" id="{B3F0BA69-1CAA-4973-B174-2BA8BA1BC146}"/>
              </a:ext>
            </a:extLst>
          </p:cNvPr>
          <p:cNvSpPr>
            <a:spLocks noGrp="1"/>
          </p:cNvSpPr>
          <p:nvPr>
            <p:ph type="pic" idx="13" hasCustomPrompt="1"/>
          </p:nvPr>
        </p:nvSpPr>
        <p:spPr>
          <a:xfrm>
            <a:off x="5408904" y="857250"/>
            <a:ext cx="3338624" cy="5143500"/>
          </a:xfrm>
          <a:prstGeom prst="rect">
            <a:avLst/>
          </a:prstGeom>
          <a:solidFill>
            <a:schemeClr val="bg1">
              <a:lumMod val="95000"/>
            </a:schemeClr>
          </a:solidFill>
          <a:effectLst>
            <a:outerShdw blurRad="63500" sx="102000" sy="102000" algn="ctr" rotWithShape="0">
              <a:prstClr val="black">
                <a:alpha val="40000"/>
              </a:prstClr>
            </a:outerShdw>
          </a:effectLst>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pic>
        <p:nvPicPr>
          <p:cNvPr id="3074" name="Picture 2">
            <a:extLst>
              <a:ext uri="{FF2B5EF4-FFF2-40B4-BE49-F238E27FC236}">
                <a16:creationId xmlns:a16="http://schemas.microsoft.com/office/drawing/2014/main" id="{966A8333-CADF-47CE-A5B4-523D214DCC17}"/>
              </a:ext>
            </a:extLst>
          </p:cNvPr>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auto">
          <a:xfrm>
            <a:off x="0" y="0"/>
            <a:ext cx="9144000" cy="6693606"/>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89AD81FF-D2BC-4BE9-8FA4-EDFEF24B8A04}"/>
              </a:ext>
            </a:extLst>
          </p:cNvPr>
          <p:cNvSpPr/>
          <p:nvPr userDrawn="1"/>
        </p:nvSpPr>
        <p:spPr>
          <a:xfrm>
            <a:off x="0" y="0"/>
            <a:ext cx="9144020" cy="6858000"/>
          </a:xfrm>
          <a:prstGeom prst="rect">
            <a:avLst/>
          </a:prstGeom>
          <a:solidFill>
            <a:schemeClr val="tx2">
              <a:lumMod val="5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359527902"/>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1A9A785-103B-4B53-B232-DC2BA94190A7}" type="datetimeFigureOut">
              <a:rPr lang="en-US" smtClean="0"/>
              <a:t>9/10/2021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CE97586-85E7-4DA0-AF2C-A0841FA48D10}" type="slidenum">
              <a:rPr lang="en-US" smtClean="0"/>
              <a:t>‹#›</a:t>
            </a:fld>
            <a:endParaRPr lang="en-US" dirty="0"/>
          </a:p>
        </p:txBody>
      </p:sp>
    </p:spTree>
    <p:extLst>
      <p:ext uri="{BB962C8B-B14F-4D97-AF65-F5344CB8AC3E}">
        <p14:creationId xmlns:p14="http://schemas.microsoft.com/office/powerpoint/2010/main" val="1667849200"/>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1A9A785-103B-4B53-B232-DC2BA94190A7}" type="datetimeFigureOut">
              <a:rPr lang="en-US" smtClean="0"/>
              <a:t>9/10/2021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CE97586-85E7-4DA0-AF2C-A0841FA48D10}" type="slidenum">
              <a:rPr lang="en-US" smtClean="0"/>
              <a:t>‹#›</a:t>
            </a:fld>
            <a:endParaRPr lang="en-US" dirty="0"/>
          </a:p>
        </p:txBody>
      </p:sp>
    </p:spTree>
    <p:extLst>
      <p:ext uri="{BB962C8B-B14F-4D97-AF65-F5344CB8AC3E}">
        <p14:creationId xmlns:p14="http://schemas.microsoft.com/office/powerpoint/2010/main" val="98287619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1A9A785-103B-4B53-B232-DC2BA94190A7}" type="datetimeFigureOut">
              <a:rPr lang="en-US" smtClean="0"/>
              <a:t>9/10/2021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1CE97586-85E7-4DA0-AF2C-A0841FA48D10}" type="slidenum">
              <a:rPr lang="en-US" smtClean="0"/>
              <a:t>‹#›</a:t>
            </a:fld>
            <a:endParaRPr lang="en-US" dirty="0"/>
          </a:p>
        </p:txBody>
      </p:sp>
    </p:spTree>
    <p:extLst>
      <p:ext uri="{BB962C8B-B14F-4D97-AF65-F5344CB8AC3E}">
        <p14:creationId xmlns:p14="http://schemas.microsoft.com/office/powerpoint/2010/main" val="713823988"/>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1A9A785-103B-4B53-B232-DC2BA94190A7}" type="datetimeFigureOut">
              <a:rPr lang="en-US" smtClean="0"/>
              <a:t>9/10/2021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CE97586-85E7-4DA0-AF2C-A0841FA48D10}" type="slidenum">
              <a:rPr lang="en-US" smtClean="0"/>
              <a:t>‹#›</a:t>
            </a:fld>
            <a:endParaRPr lang="en-US" dirty="0"/>
          </a:p>
        </p:txBody>
      </p:sp>
    </p:spTree>
    <p:extLst>
      <p:ext uri="{BB962C8B-B14F-4D97-AF65-F5344CB8AC3E}">
        <p14:creationId xmlns:p14="http://schemas.microsoft.com/office/powerpoint/2010/main" val="33650268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CC509D3-991F-49E0-B4AE-A405A3212B2D}"/>
              </a:ext>
            </a:extLst>
          </p:cNvPr>
          <p:cNvSpPr>
            <a:spLocks noGrp="1"/>
          </p:cNvSpPr>
          <p:nvPr>
            <p:ph type="title" orient="vert"/>
          </p:nvPr>
        </p:nvSpPr>
        <p:spPr>
          <a:xfrm>
            <a:off x="6543675" y="365125"/>
            <a:ext cx="1971675"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9D2890AB-C861-4D62-B5C7-BF0D9D02A02B}"/>
              </a:ext>
            </a:extLst>
          </p:cNvPr>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2741AE1-505D-4030-A035-3472BB2AD338}"/>
              </a:ext>
            </a:extLst>
          </p:cNvPr>
          <p:cNvSpPr>
            <a:spLocks noGrp="1"/>
          </p:cNvSpPr>
          <p:nvPr>
            <p:ph type="dt" sz="half" idx="10"/>
          </p:nvPr>
        </p:nvSpPr>
        <p:spPr/>
        <p:txBody>
          <a:bodyPr/>
          <a:lstStyle/>
          <a:p>
            <a:fld id="{B1A9A785-103B-4B53-B232-DC2BA94190A7}" type="datetimeFigureOut">
              <a:rPr lang="en-US" smtClean="0"/>
              <a:t>9/10/2021</a:t>
            </a:fld>
            <a:endParaRPr lang="en-US" dirty="0"/>
          </a:p>
        </p:txBody>
      </p:sp>
      <p:sp>
        <p:nvSpPr>
          <p:cNvPr id="5" name="Footer Placeholder 4">
            <a:extLst>
              <a:ext uri="{FF2B5EF4-FFF2-40B4-BE49-F238E27FC236}">
                <a16:creationId xmlns:a16="http://schemas.microsoft.com/office/drawing/2014/main" id="{B26C3B7C-97F9-4C75-AB2E-00CDC4E0371F}"/>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ADFE796-DB9D-4B51-AF1C-E7CDFAAA82FB}"/>
              </a:ext>
            </a:extLst>
          </p:cNvPr>
          <p:cNvSpPr>
            <a:spLocks noGrp="1"/>
          </p:cNvSpPr>
          <p:nvPr>
            <p:ph type="sldNum" sz="quarter" idx="12"/>
          </p:nvPr>
        </p:nvSpPr>
        <p:spPr/>
        <p:txBody>
          <a:bodyPr/>
          <a:lstStyle/>
          <a:p>
            <a:fld id="{1CE97586-85E7-4DA0-AF2C-A0841FA48D10}" type="slidenum">
              <a:rPr lang="en-US" smtClean="0"/>
              <a:t>‹#›</a:t>
            </a:fld>
            <a:endParaRPr lang="en-US" dirty="0"/>
          </a:p>
        </p:txBody>
      </p:sp>
    </p:spTree>
    <p:extLst>
      <p:ext uri="{BB962C8B-B14F-4D97-AF65-F5344CB8AC3E}">
        <p14:creationId xmlns:p14="http://schemas.microsoft.com/office/powerpoint/2010/main" val="882587073"/>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1A9A785-103B-4B53-B232-DC2BA94190A7}" type="datetimeFigureOut">
              <a:rPr lang="en-US" smtClean="0"/>
              <a:t>9/10/2021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1CE97586-85E7-4DA0-AF2C-A0841FA48D10}" type="slidenum">
              <a:rPr lang="en-US" smtClean="0"/>
              <a:t>‹#›</a:t>
            </a:fld>
            <a:endParaRPr lang="en-US" dirty="0"/>
          </a:p>
        </p:txBody>
      </p:sp>
    </p:spTree>
    <p:extLst>
      <p:ext uri="{BB962C8B-B14F-4D97-AF65-F5344CB8AC3E}">
        <p14:creationId xmlns:p14="http://schemas.microsoft.com/office/powerpoint/2010/main" val="53299982"/>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1A9A785-103B-4B53-B232-DC2BA94190A7}" type="datetimeFigureOut">
              <a:rPr lang="en-US" smtClean="0"/>
              <a:t>9/10/2021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CE97586-85E7-4DA0-AF2C-A0841FA48D10}" type="slidenum">
              <a:rPr lang="en-US" smtClean="0"/>
              <a:t>‹#›</a:t>
            </a:fld>
            <a:endParaRPr lang="en-US" dirty="0"/>
          </a:p>
        </p:txBody>
      </p:sp>
    </p:spTree>
    <p:extLst>
      <p:ext uri="{BB962C8B-B14F-4D97-AF65-F5344CB8AC3E}">
        <p14:creationId xmlns:p14="http://schemas.microsoft.com/office/powerpoint/2010/main" val="1203382533"/>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1A9A785-103B-4B53-B232-DC2BA94190A7}" type="datetimeFigureOut">
              <a:rPr lang="en-US" smtClean="0"/>
              <a:t>9/10/2021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CE97586-85E7-4DA0-AF2C-A0841FA48D10}" type="slidenum">
              <a:rPr lang="en-US" smtClean="0"/>
              <a:t>‹#›</a:t>
            </a:fld>
            <a:endParaRPr lang="en-US" dirty="0"/>
          </a:p>
        </p:txBody>
      </p:sp>
    </p:spTree>
    <p:extLst>
      <p:ext uri="{BB962C8B-B14F-4D97-AF65-F5344CB8AC3E}">
        <p14:creationId xmlns:p14="http://schemas.microsoft.com/office/powerpoint/2010/main" val="1445488213"/>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1A9A785-103B-4B53-B232-DC2BA94190A7}" type="datetimeFigureOut">
              <a:rPr lang="en-US" smtClean="0"/>
              <a:t>9/10/2021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CE97586-85E7-4DA0-AF2C-A0841FA48D10}" type="slidenum">
              <a:rPr lang="en-US" smtClean="0"/>
              <a:t>‹#›</a:t>
            </a:fld>
            <a:endParaRPr lang="en-US" dirty="0"/>
          </a:p>
        </p:txBody>
      </p:sp>
    </p:spTree>
    <p:extLst>
      <p:ext uri="{BB962C8B-B14F-4D97-AF65-F5344CB8AC3E}">
        <p14:creationId xmlns:p14="http://schemas.microsoft.com/office/powerpoint/2010/main" val="1605125803"/>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1A9A785-103B-4B53-B232-DC2BA94190A7}" type="datetimeFigureOut">
              <a:rPr lang="en-US" smtClean="0"/>
              <a:t>9/10/2021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CE97586-85E7-4DA0-AF2C-A0841FA48D10}" type="slidenum">
              <a:rPr lang="en-US" smtClean="0"/>
              <a:t>‹#›</a:t>
            </a:fld>
            <a:endParaRPr lang="en-US" dirty="0"/>
          </a:p>
        </p:txBody>
      </p:sp>
    </p:spTree>
    <p:extLst>
      <p:ext uri="{BB962C8B-B14F-4D97-AF65-F5344CB8AC3E}">
        <p14:creationId xmlns:p14="http://schemas.microsoft.com/office/powerpoint/2010/main" val="3785463583"/>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6_Content writing ">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EE60F54-C7BF-4AEC-9E33-746AF15E0ECA}"/>
              </a:ext>
            </a:extLst>
          </p:cNvPr>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1" y="0"/>
            <a:ext cx="9144000" cy="6858000"/>
          </a:xfrm>
          <a:prstGeom prst="rect">
            <a:avLst/>
          </a:prstGeom>
          <a:noFill/>
          <a:ln>
            <a:noFill/>
          </a:ln>
        </p:spPr>
      </p:pic>
      <p:sp>
        <p:nvSpPr>
          <p:cNvPr id="5" name="Text Placeholder 3">
            <a:extLst>
              <a:ext uri="{FF2B5EF4-FFF2-40B4-BE49-F238E27FC236}">
                <a16:creationId xmlns:a16="http://schemas.microsoft.com/office/drawing/2014/main" id="{7AC7A174-2989-4FEC-8BD1-B17717850A09}"/>
              </a:ext>
            </a:extLst>
          </p:cNvPr>
          <p:cNvSpPr>
            <a:spLocks noGrp="1"/>
          </p:cNvSpPr>
          <p:nvPr>
            <p:ph type="body" sz="quarter" idx="14"/>
          </p:nvPr>
        </p:nvSpPr>
        <p:spPr>
          <a:xfrm>
            <a:off x="132586" y="193795"/>
            <a:ext cx="7863840" cy="457200"/>
          </a:xfrm>
          <a:prstGeom prst="rect">
            <a:avLst/>
          </a:prstGeom>
          <a:noFill/>
          <a:ln>
            <a:noFill/>
          </a:ln>
        </p:spPr>
        <p:txBody>
          <a:bodyPr anchor="ctr"/>
          <a:lstStyle>
            <a:lvl1pPr marL="0" indent="0" algn="l">
              <a:buNone/>
              <a:defRPr sz="1200" b="1" spc="300">
                <a:solidFill>
                  <a:schemeClr val="bg2">
                    <a:lumMod val="25000"/>
                  </a:schemeClr>
                </a:solidFill>
                <a:latin typeface="Arial" panose="020B0604020202020204" pitchFamily="34" charset="0"/>
                <a:cs typeface="Arial" panose="020B0604020202020204" pitchFamily="34" charset="0"/>
              </a:defRPr>
            </a:lvl1pPr>
          </a:lstStyle>
          <a:p>
            <a:pPr lvl="0"/>
            <a:r>
              <a:rPr lang="en-US" dirty="0"/>
              <a:t>Edit Master text styles</a:t>
            </a:r>
          </a:p>
        </p:txBody>
      </p:sp>
      <p:sp>
        <p:nvSpPr>
          <p:cNvPr id="6" name="Slide Number Placeholder 7">
            <a:extLst>
              <a:ext uri="{FF2B5EF4-FFF2-40B4-BE49-F238E27FC236}">
                <a16:creationId xmlns:a16="http://schemas.microsoft.com/office/drawing/2014/main" id="{C49F43AD-B4E0-4FA6-9F76-0D300FA52BA5}"/>
              </a:ext>
            </a:extLst>
          </p:cNvPr>
          <p:cNvSpPr txBox="1">
            <a:spLocks/>
          </p:cNvSpPr>
          <p:nvPr userDrawn="1"/>
        </p:nvSpPr>
        <p:spPr>
          <a:xfrm>
            <a:off x="4438650" y="6492875"/>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A070E7C-0B96-4788-862A-C035E43D0D9C}" type="slidenum">
              <a:rPr lang="en-US" sz="1100" smtClean="0">
                <a:solidFill>
                  <a:sysClr val="windowText" lastClr="000000"/>
                </a:solidFill>
              </a:rPr>
              <a:pPr/>
              <a:t>‹#›</a:t>
            </a:fld>
            <a:endParaRPr lang="en-US" sz="1100" dirty="0">
              <a:solidFill>
                <a:sysClr val="windowText" lastClr="000000"/>
              </a:solidFill>
            </a:endParaRPr>
          </a:p>
        </p:txBody>
      </p:sp>
      <p:sp>
        <p:nvSpPr>
          <p:cNvPr id="2" name="Rectangle 1">
            <a:extLst>
              <a:ext uri="{FF2B5EF4-FFF2-40B4-BE49-F238E27FC236}">
                <a16:creationId xmlns:a16="http://schemas.microsoft.com/office/drawing/2014/main" id="{03721B70-D9E0-4A5E-9ED6-62B25F777BF6}"/>
              </a:ext>
            </a:extLst>
          </p:cNvPr>
          <p:cNvSpPr/>
          <p:nvPr userDrawn="1"/>
        </p:nvSpPr>
        <p:spPr>
          <a:xfrm>
            <a:off x="7086600" y="237384"/>
            <a:ext cx="1881347"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a:extLst>
              <a:ext uri="{FF2B5EF4-FFF2-40B4-BE49-F238E27FC236}">
                <a16:creationId xmlns:a16="http://schemas.microsoft.com/office/drawing/2014/main" id="{6BCCB1D6-54C7-482A-8C9C-BB7FBCF20D1C}"/>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473329" y="237384"/>
            <a:ext cx="1104107" cy="346387"/>
          </a:xfrm>
          <a:prstGeom prst="rect">
            <a:avLst/>
          </a:prstGeom>
        </p:spPr>
      </p:pic>
    </p:spTree>
    <p:extLst>
      <p:ext uri="{BB962C8B-B14F-4D97-AF65-F5344CB8AC3E}">
        <p14:creationId xmlns:p14="http://schemas.microsoft.com/office/powerpoint/2010/main" val="855751705"/>
      </p:ext>
    </p:extLst>
  </p:cSld>
  <p:clrMapOvr>
    <a:overrideClrMapping bg1="lt1" tx1="dk1" bg2="lt2" tx2="dk2" accent1="accent1" accent2="accent2" accent3="accent3" accent4="accent4" accent5="accent5" accent6="accent6" hlink="hlink" folHlink="folHlink"/>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userDrawn="1">
  <p:cSld name="5_Content writing ">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EB69AD1-A7F0-4B5E-8719-CC86072C7A0C}"/>
              </a:ext>
            </a:extLst>
          </p:cNvPr>
          <p:cNvSpPr/>
          <p:nvPr userDrawn="1"/>
        </p:nvSpPr>
        <p:spPr>
          <a:xfrm>
            <a:off x="0" y="6664204"/>
            <a:ext cx="9158990" cy="208785"/>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Picture 13">
            <a:extLst>
              <a:ext uri="{FF2B5EF4-FFF2-40B4-BE49-F238E27FC236}">
                <a16:creationId xmlns:a16="http://schemas.microsoft.com/office/drawing/2014/main" id="{992E208C-AFEE-428B-8D62-98E6919AAE8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665362" y="241333"/>
            <a:ext cx="1236812" cy="388020"/>
          </a:xfrm>
          <a:prstGeom prst="rect">
            <a:avLst/>
          </a:prstGeom>
        </p:spPr>
      </p:pic>
      <p:sp>
        <p:nvSpPr>
          <p:cNvPr id="15" name="Rectangle 14">
            <a:extLst>
              <a:ext uri="{FF2B5EF4-FFF2-40B4-BE49-F238E27FC236}">
                <a16:creationId xmlns:a16="http://schemas.microsoft.com/office/drawing/2014/main" id="{F1D4176D-CDAE-4615-B977-AEA78F7D710C}"/>
              </a:ext>
            </a:extLst>
          </p:cNvPr>
          <p:cNvSpPr/>
          <p:nvPr userDrawn="1"/>
        </p:nvSpPr>
        <p:spPr>
          <a:xfrm>
            <a:off x="0" y="1"/>
            <a:ext cx="9158990" cy="762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 Placeholder 3">
            <a:extLst>
              <a:ext uri="{FF2B5EF4-FFF2-40B4-BE49-F238E27FC236}">
                <a16:creationId xmlns:a16="http://schemas.microsoft.com/office/drawing/2014/main" id="{5A0A9FB9-1FC0-4A81-A244-231DFC03426A}"/>
              </a:ext>
            </a:extLst>
          </p:cNvPr>
          <p:cNvSpPr>
            <a:spLocks noGrp="1"/>
          </p:cNvSpPr>
          <p:nvPr>
            <p:ph type="body" sz="quarter" idx="14"/>
          </p:nvPr>
        </p:nvSpPr>
        <p:spPr>
          <a:xfrm>
            <a:off x="132586" y="193795"/>
            <a:ext cx="7863840" cy="457200"/>
          </a:xfrm>
          <a:prstGeom prst="rect">
            <a:avLst/>
          </a:prstGeom>
          <a:noFill/>
          <a:ln>
            <a:noFill/>
          </a:ln>
        </p:spPr>
        <p:txBody>
          <a:bodyPr anchor="ctr">
            <a:normAutofit/>
          </a:bodyPr>
          <a:lstStyle>
            <a:lvl1pPr marL="0" indent="0" algn="l">
              <a:buNone/>
              <a:defRPr lang="en-US" sz="1600" b="1" kern="1200" spc="0" dirty="0">
                <a:solidFill>
                  <a:schemeClr val="bg2">
                    <a:lumMod val="25000"/>
                  </a:schemeClr>
                </a:solidFill>
                <a:latin typeface="Montserrat" panose="02000505000000020004" pitchFamily="2" charset="0"/>
                <a:ea typeface="+mn-ea"/>
                <a:cs typeface="Arial" panose="020B0604020202020204" pitchFamily="34"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dirty="0"/>
              <a:t>Edit Master text styles</a:t>
            </a:r>
          </a:p>
        </p:txBody>
      </p:sp>
      <p:sp>
        <p:nvSpPr>
          <p:cNvPr id="17" name="Rectangle 16">
            <a:extLst>
              <a:ext uri="{FF2B5EF4-FFF2-40B4-BE49-F238E27FC236}">
                <a16:creationId xmlns:a16="http://schemas.microsoft.com/office/drawing/2014/main" id="{5170A081-2CD4-42C2-83F7-1BDF218E888C}"/>
              </a:ext>
            </a:extLst>
          </p:cNvPr>
          <p:cNvSpPr/>
          <p:nvPr userDrawn="1"/>
        </p:nvSpPr>
        <p:spPr>
          <a:xfrm>
            <a:off x="8743567" y="6515545"/>
            <a:ext cx="320136" cy="3463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Slide Number Placeholder 7">
            <a:extLst>
              <a:ext uri="{FF2B5EF4-FFF2-40B4-BE49-F238E27FC236}">
                <a16:creationId xmlns:a16="http://schemas.microsoft.com/office/drawing/2014/main" id="{DAB0CC45-65C1-4330-8B7B-E233943D2F2B}"/>
              </a:ext>
            </a:extLst>
          </p:cNvPr>
          <p:cNvSpPr txBox="1">
            <a:spLocks/>
          </p:cNvSpPr>
          <p:nvPr userDrawn="1"/>
        </p:nvSpPr>
        <p:spPr>
          <a:xfrm>
            <a:off x="8679472" y="6553645"/>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A070E7C-0B96-4788-862A-C035E43D0D9C}" type="slidenum">
              <a:rPr lang="en-US" sz="1100" smtClean="0">
                <a:solidFill>
                  <a:sysClr val="windowText" lastClr="000000"/>
                </a:solidFill>
              </a:rPr>
              <a:pPr/>
              <a:t>‹#›</a:t>
            </a:fld>
            <a:endParaRPr lang="en-US" sz="1100" dirty="0">
              <a:solidFill>
                <a:sysClr val="windowText" lastClr="000000"/>
              </a:solidFill>
            </a:endParaRPr>
          </a:p>
        </p:txBody>
      </p:sp>
      <p:cxnSp>
        <p:nvCxnSpPr>
          <p:cNvPr id="19" name="Straight Connector 18">
            <a:extLst>
              <a:ext uri="{FF2B5EF4-FFF2-40B4-BE49-F238E27FC236}">
                <a16:creationId xmlns:a16="http://schemas.microsoft.com/office/drawing/2014/main" id="{900B4527-B56E-473D-ACE2-854F941525D2}"/>
              </a:ext>
            </a:extLst>
          </p:cNvPr>
          <p:cNvCxnSpPr>
            <a:cxnSpLocks/>
          </p:cNvCxnSpPr>
          <p:nvPr userDrawn="1"/>
        </p:nvCxnSpPr>
        <p:spPr>
          <a:xfrm>
            <a:off x="0" y="674560"/>
            <a:ext cx="554636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0930020"/>
      </p:ext>
    </p:extLst>
  </p:cSld>
  <p:clrMapOvr>
    <a:overrideClrMapping bg1="lt1" tx1="dk1" bg2="lt2" tx2="dk2" accent1="accent1" accent2="accent2" accent3="accent3" accent4="accent4" accent5="accent5" accent6="accent6" hlink="hlink" folHlink="folHlink"/>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userDrawn="1">
  <p:cSld name="2_Content writing ">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1DD9556-6081-4BCE-9A8A-D0D3B04DF828}"/>
              </a:ext>
            </a:extLst>
          </p:cNvPr>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1" y="0"/>
            <a:ext cx="9144000" cy="6858000"/>
          </a:xfrm>
          <a:prstGeom prst="rect">
            <a:avLst/>
          </a:prstGeom>
          <a:noFill/>
          <a:ln>
            <a:noFill/>
          </a:ln>
        </p:spPr>
      </p:pic>
      <p:sp>
        <p:nvSpPr>
          <p:cNvPr id="7" name="Slide Number Placeholder 7">
            <a:extLst>
              <a:ext uri="{FF2B5EF4-FFF2-40B4-BE49-F238E27FC236}">
                <a16:creationId xmlns:a16="http://schemas.microsoft.com/office/drawing/2014/main" id="{6864CC1D-6FA4-4B61-9FB6-31F15740FDF7}"/>
              </a:ext>
            </a:extLst>
          </p:cNvPr>
          <p:cNvSpPr txBox="1">
            <a:spLocks/>
          </p:cNvSpPr>
          <p:nvPr userDrawn="1"/>
        </p:nvSpPr>
        <p:spPr>
          <a:xfrm>
            <a:off x="4438650" y="6492875"/>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A070E7C-0B96-4788-862A-C035E43D0D9C}" type="slidenum">
              <a:rPr lang="en-US" sz="1100" smtClean="0">
                <a:solidFill>
                  <a:sysClr val="windowText" lastClr="000000"/>
                </a:solidFill>
              </a:rPr>
              <a:pPr/>
              <a:t>‹#›</a:t>
            </a:fld>
            <a:endParaRPr lang="en-US" sz="1100" dirty="0">
              <a:solidFill>
                <a:sysClr val="windowText" lastClr="000000"/>
              </a:solidFill>
            </a:endParaRPr>
          </a:p>
        </p:txBody>
      </p:sp>
      <p:sp>
        <p:nvSpPr>
          <p:cNvPr id="8" name="Rectangle 7">
            <a:extLst>
              <a:ext uri="{FF2B5EF4-FFF2-40B4-BE49-F238E27FC236}">
                <a16:creationId xmlns:a16="http://schemas.microsoft.com/office/drawing/2014/main" id="{AA6797CB-1A88-4BAC-A47D-7A026A7FE3A2}"/>
              </a:ext>
            </a:extLst>
          </p:cNvPr>
          <p:cNvSpPr/>
          <p:nvPr userDrawn="1"/>
        </p:nvSpPr>
        <p:spPr>
          <a:xfrm>
            <a:off x="7086600" y="237384"/>
            <a:ext cx="1881347"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a:extLst>
              <a:ext uri="{FF2B5EF4-FFF2-40B4-BE49-F238E27FC236}">
                <a16:creationId xmlns:a16="http://schemas.microsoft.com/office/drawing/2014/main" id="{CAAE0A4C-1B27-4F6B-906D-E1CD4C333EAB}"/>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473329" y="237384"/>
            <a:ext cx="1104107" cy="346387"/>
          </a:xfrm>
          <a:prstGeom prst="rect">
            <a:avLst/>
          </a:prstGeom>
        </p:spPr>
      </p:pic>
    </p:spTree>
    <p:extLst>
      <p:ext uri="{BB962C8B-B14F-4D97-AF65-F5344CB8AC3E}">
        <p14:creationId xmlns:p14="http://schemas.microsoft.com/office/powerpoint/2010/main" val="2769892633"/>
      </p:ext>
    </p:extLst>
  </p:cSld>
  <p:clrMapOvr>
    <a:overrideClrMapping bg1="lt1" tx1="dk1" bg2="lt2" tx2="dk2" accent1="accent1" accent2="accent2" accent3="accent3" accent4="accent4" accent5="accent5" accent6="accent6" hlink="hlink" folHlink="folHlink"/>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BE635BA-C786-47F1-86BB-223E41434C00}"/>
              </a:ext>
            </a:extLst>
          </p:cNvPr>
          <p:cNvSpPr/>
          <p:nvPr userDrawn="1"/>
        </p:nvSpPr>
        <p:spPr>
          <a:xfrm flipV="1">
            <a:off x="-1" y="6723356"/>
            <a:ext cx="9143999" cy="13464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a:extLst>
              <a:ext uri="{FF2B5EF4-FFF2-40B4-BE49-F238E27FC236}">
                <a16:creationId xmlns:a16="http://schemas.microsoft.com/office/drawing/2014/main" id="{374339C5-E2DB-4A1C-8B1C-83267FB84AF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668754" y="167074"/>
            <a:ext cx="1330912" cy="417542"/>
          </a:xfrm>
          <a:prstGeom prst="rect">
            <a:avLst/>
          </a:prstGeom>
        </p:spPr>
      </p:pic>
      <p:sp>
        <p:nvSpPr>
          <p:cNvPr id="5" name="Rectangle 4">
            <a:extLst>
              <a:ext uri="{FF2B5EF4-FFF2-40B4-BE49-F238E27FC236}">
                <a16:creationId xmlns:a16="http://schemas.microsoft.com/office/drawing/2014/main" id="{E1134CBD-05EB-4EB3-9BE9-33B0F080B48F}"/>
              </a:ext>
            </a:extLst>
          </p:cNvPr>
          <p:cNvSpPr/>
          <p:nvPr userDrawn="1"/>
        </p:nvSpPr>
        <p:spPr>
          <a:xfrm>
            <a:off x="8544757" y="6598950"/>
            <a:ext cx="481905" cy="200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 name="Straight Connector 5">
            <a:extLst>
              <a:ext uri="{FF2B5EF4-FFF2-40B4-BE49-F238E27FC236}">
                <a16:creationId xmlns:a16="http://schemas.microsoft.com/office/drawing/2014/main" id="{7AC76BAA-7A44-4761-81FD-C373E95D612B}"/>
              </a:ext>
            </a:extLst>
          </p:cNvPr>
          <p:cNvCxnSpPr>
            <a:cxnSpLocks/>
          </p:cNvCxnSpPr>
          <p:nvPr userDrawn="1"/>
        </p:nvCxnSpPr>
        <p:spPr>
          <a:xfrm>
            <a:off x="0" y="660816"/>
            <a:ext cx="516255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7" name="Slide Number Placeholder 7">
            <a:extLst>
              <a:ext uri="{FF2B5EF4-FFF2-40B4-BE49-F238E27FC236}">
                <a16:creationId xmlns:a16="http://schemas.microsoft.com/office/drawing/2014/main" id="{8C2C044B-31E0-4789-B3B9-72955E3EA641}"/>
              </a:ext>
            </a:extLst>
          </p:cNvPr>
          <p:cNvSpPr txBox="1">
            <a:spLocks/>
          </p:cNvSpPr>
          <p:nvPr userDrawn="1"/>
        </p:nvSpPr>
        <p:spPr>
          <a:xfrm>
            <a:off x="8605062" y="6508363"/>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A070E7C-0B96-4788-862A-C035E43D0D9C}" type="slidenum">
              <a:rPr lang="en-US" smtClean="0">
                <a:solidFill>
                  <a:schemeClr val="bg2">
                    <a:lumMod val="25000"/>
                  </a:schemeClr>
                </a:solidFill>
              </a:rPr>
              <a:pPr/>
              <a:t>‹#›</a:t>
            </a:fld>
            <a:endParaRPr lang="en-US" dirty="0">
              <a:solidFill>
                <a:schemeClr val="bg2">
                  <a:lumMod val="25000"/>
                </a:schemeClr>
              </a:solidFill>
            </a:endParaRPr>
          </a:p>
        </p:txBody>
      </p:sp>
      <p:sp>
        <p:nvSpPr>
          <p:cNvPr id="8" name="Footer Placeholder 6">
            <a:extLst>
              <a:ext uri="{FF2B5EF4-FFF2-40B4-BE49-F238E27FC236}">
                <a16:creationId xmlns:a16="http://schemas.microsoft.com/office/drawing/2014/main" id="{7C68C189-1A79-4B5C-9E2E-5E31BF234956}"/>
              </a:ext>
            </a:extLst>
          </p:cNvPr>
          <p:cNvSpPr txBox="1">
            <a:spLocks/>
          </p:cNvSpPr>
          <p:nvPr userDrawn="1"/>
        </p:nvSpPr>
        <p:spPr>
          <a:xfrm rot="16200000">
            <a:off x="8455052" y="6012765"/>
            <a:ext cx="1094744" cy="143688"/>
          </a:xfrm>
          <a:prstGeom prst="rect">
            <a:avLst/>
          </a:prstGeom>
        </p:spPr>
        <p:txBody>
          <a:bodyPr vert="horz" lIns="91440" tIns="45720" rIns="91440" bIns="45720" rtlCol="0" anchor="ctr"/>
          <a:lstStyle>
            <a:defPPr>
              <a:defRPr lang="en-US"/>
            </a:defPPr>
            <a:lvl1pPr marL="0" algn="ctr" defTabSz="457200" rtl="0" eaLnBrk="1" latinLnBrk="0" hangingPunct="1">
              <a:defRPr sz="600" kern="1200">
                <a:solidFill>
                  <a:srgbClr val="002060"/>
                </a:solidFill>
                <a:latin typeface="Verdana" panose="020B0604030504040204" pitchFamily="34" charset="0"/>
                <a:ea typeface="Verdana" panose="020B0604030504040204" pitchFamily="34" charset="0"/>
                <a:cs typeface="Verdana" panose="020B060403050404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700" dirty="0">
                <a:solidFill>
                  <a:schemeClr val="bg2">
                    <a:lumMod val="25000"/>
                  </a:schemeClr>
                </a:solidFill>
              </a:rPr>
              <a:t>© TechSci Research</a:t>
            </a:r>
          </a:p>
        </p:txBody>
      </p:sp>
      <p:sp>
        <p:nvSpPr>
          <p:cNvPr id="10" name="Rectangle 9">
            <a:extLst>
              <a:ext uri="{FF2B5EF4-FFF2-40B4-BE49-F238E27FC236}">
                <a16:creationId xmlns:a16="http://schemas.microsoft.com/office/drawing/2014/main" id="{77C3F326-82DD-4C5F-B1E9-2DF544283154}"/>
              </a:ext>
            </a:extLst>
          </p:cNvPr>
          <p:cNvSpPr/>
          <p:nvPr userDrawn="1"/>
        </p:nvSpPr>
        <p:spPr>
          <a:xfrm>
            <a:off x="0" y="1"/>
            <a:ext cx="9158990" cy="762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590779395"/>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888B65EA-9D68-470F-88F3-DE1134BBF1C5}"/>
              </a:ext>
            </a:extLst>
          </p:cNvPr>
          <p:cNvSpPr/>
          <p:nvPr userDrawn="1"/>
        </p:nvSpPr>
        <p:spPr>
          <a:xfrm>
            <a:off x="0" y="6664204"/>
            <a:ext cx="9158990" cy="208785"/>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a:extLst>
              <a:ext uri="{FF2B5EF4-FFF2-40B4-BE49-F238E27FC236}">
                <a16:creationId xmlns:a16="http://schemas.microsoft.com/office/drawing/2014/main" id="{B1A83B13-60C0-4631-8135-655E4067A76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665362" y="241333"/>
            <a:ext cx="1236812" cy="388020"/>
          </a:xfrm>
          <a:prstGeom prst="rect">
            <a:avLst/>
          </a:prstGeom>
        </p:spPr>
      </p:pic>
      <p:sp>
        <p:nvSpPr>
          <p:cNvPr id="13" name="Rectangle 12">
            <a:extLst>
              <a:ext uri="{FF2B5EF4-FFF2-40B4-BE49-F238E27FC236}">
                <a16:creationId xmlns:a16="http://schemas.microsoft.com/office/drawing/2014/main" id="{BC5A0ACB-E8FD-447F-8674-30EE65E8817D}"/>
              </a:ext>
            </a:extLst>
          </p:cNvPr>
          <p:cNvSpPr/>
          <p:nvPr userDrawn="1"/>
        </p:nvSpPr>
        <p:spPr>
          <a:xfrm>
            <a:off x="0" y="1"/>
            <a:ext cx="9158990" cy="762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 Placeholder 3">
            <a:extLst>
              <a:ext uri="{FF2B5EF4-FFF2-40B4-BE49-F238E27FC236}">
                <a16:creationId xmlns:a16="http://schemas.microsoft.com/office/drawing/2014/main" id="{80B6984E-510B-4315-839F-29E14D566150}"/>
              </a:ext>
            </a:extLst>
          </p:cNvPr>
          <p:cNvSpPr>
            <a:spLocks noGrp="1"/>
          </p:cNvSpPr>
          <p:nvPr>
            <p:ph type="body" sz="quarter" idx="14"/>
          </p:nvPr>
        </p:nvSpPr>
        <p:spPr>
          <a:xfrm>
            <a:off x="132586" y="193795"/>
            <a:ext cx="7863840" cy="457200"/>
          </a:xfrm>
          <a:prstGeom prst="rect">
            <a:avLst/>
          </a:prstGeom>
          <a:noFill/>
          <a:ln>
            <a:noFill/>
          </a:ln>
        </p:spPr>
        <p:txBody>
          <a:bodyPr anchor="ctr">
            <a:normAutofit/>
          </a:bodyPr>
          <a:lstStyle>
            <a:lvl1pPr marL="0" indent="0" algn="l">
              <a:buNone/>
              <a:defRPr lang="en-US" sz="1600" b="1" kern="1200" spc="0" dirty="0">
                <a:solidFill>
                  <a:schemeClr val="bg2">
                    <a:lumMod val="25000"/>
                  </a:schemeClr>
                </a:solidFill>
                <a:latin typeface="Montserrat" panose="02000505000000020004" pitchFamily="2" charset="0"/>
                <a:ea typeface="+mn-ea"/>
                <a:cs typeface="Arial" panose="020B0604020202020204" pitchFamily="34"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dirty="0"/>
              <a:t>Edit Master text styles</a:t>
            </a:r>
          </a:p>
        </p:txBody>
      </p:sp>
      <p:sp>
        <p:nvSpPr>
          <p:cNvPr id="15" name="Rectangle 14">
            <a:extLst>
              <a:ext uri="{FF2B5EF4-FFF2-40B4-BE49-F238E27FC236}">
                <a16:creationId xmlns:a16="http://schemas.microsoft.com/office/drawing/2014/main" id="{94CFDBC2-F199-4DE1-93ED-E145B40826E7}"/>
              </a:ext>
            </a:extLst>
          </p:cNvPr>
          <p:cNvSpPr/>
          <p:nvPr userDrawn="1"/>
        </p:nvSpPr>
        <p:spPr>
          <a:xfrm>
            <a:off x="8743567" y="6515545"/>
            <a:ext cx="320136" cy="3463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Slide Number Placeholder 7">
            <a:extLst>
              <a:ext uri="{FF2B5EF4-FFF2-40B4-BE49-F238E27FC236}">
                <a16:creationId xmlns:a16="http://schemas.microsoft.com/office/drawing/2014/main" id="{DC7A85DF-40A2-413E-9C76-F92B8561CA5F}"/>
              </a:ext>
            </a:extLst>
          </p:cNvPr>
          <p:cNvSpPr txBox="1">
            <a:spLocks/>
          </p:cNvSpPr>
          <p:nvPr userDrawn="1"/>
        </p:nvSpPr>
        <p:spPr>
          <a:xfrm>
            <a:off x="8679472" y="6553645"/>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A070E7C-0B96-4788-862A-C035E43D0D9C}" type="slidenum">
              <a:rPr lang="en-US" sz="1100" smtClean="0">
                <a:solidFill>
                  <a:sysClr val="windowText" lastClr="000000"/>
                </a:solidFill>
              </a:rPr>
              <a:pPr/>
              <a:t>‹#›</a:t>
            </a:fld>
            <a:endParaRPr lang="en-US" sz="1100" dirty="0">
              <a:solidFill>
                <a:sysClr val="windowText" lastClr="000000"/>
              </a:solidFill>
            </a:endParaRPr>
          </a:p>
        </p:txBody>
      </p:sp>
      <p:cxnSp>
        <p:nvCxnSpPr>
          <p:cNvPr id="20" name="Straight Connector 19">
            <a:extLst>
              <a:ext uri="{FF2B5EF4-FFF2-40B4-BE49-F238E27FC236}">
                <a16:creationId xmlns:a16="http://schemas.microsoft.com/office/drawing/2014/main" id="{3B5DEAE4-1E08-4172-A3C0-C5B379D9A639}"/>
              </a:ext>
            </a:extLst>
          </p:cNvPr>
          <p:cNvCxnSpPr>
            <a:cxnSpLocks/>
          </p:cNvCxnSpPr>
          <p:nvPr userDrawn="1"/>
        </p:nvCxnSpPr>
        <p:spPr>
          <a:xfrm>
            <a:off x="0" y="674560"/>
            <a:ext cx="554636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1" name="Footer Placeholder 6">
            <a:extLst>
              <a:ext uri="{FF2B5EF4-FFF2-40B4-BE49-F238E27FC236}">
                <a16:creationId xmlns:a16="http://schemas.microsoft.com/office/drawing/2014/main" id="{38A257AF-7295-4EE9-8CE3-7D483AAEFD50}"/>
              </a:ext>
            </a:extLst>
          </p:cNvPr>
          <p:cNvSpPr txBox="1">
            <a:spLocks/>
          </p:cNvSpPr>
          <p:nvPr userDrawn="1"/>
        </p:nvSpPr>
        <p:spPr>
          <a:xfrm>
            <a:off x="0" y="6709412"/>
            <a:ext cx="971521" cy="140773"/>
          </a:xfrm>
          <a:prstGeom prst="rect">
            <a:avLst/>
          </a:prstGeom>
        </p:spPr>
        <p:txBody>
          <a:bodyPr vert="horz" lIns="91440" tIns="45720" rIns="91440" bIns="45720" rtlCol="0" anchor="ctr"/>
          <a:lstStyle>
            <a:defPPr>
              <a:defRPr lang="en-US"/>
            </a:defPPr>
            <a:lvl1pPr marL="0" algn="ctr" defTabSz="457200" rtl="0" eaLnBrk="1" latinLnBrk="0" hangingPunct="1">
              <a:defRPr sz="600" kern="1200">
                <a:solidFill>
                  <a:srgbClr val="002060"/>
                </a:solidFill>
                <a:latin typeface="Verdana" panose="020B0604030504040204" pitchFamily="34" charset="0"/>
                <a:ea typeface="Verdana" panose="020B0604030504040204" pitchFamily="34" charset="0"/>
                <a:cs typeface="Verdana" panose="020B060403050404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dirty="0">
                <a:solidFill>
                  <a:sysClr val="windowText" lastClr="000000"/>
                </a:solidFill>
              </a:rPr>
              <a:t>© TechSci Research</a:t>
            </a:r>
          </a:p>
        </p:txBody>
      </p:sp>
    </p:spTree>
    <p:extLst>
      <p:ext uri="{BB962C8B-B14F-4D97-AF65-F5344CB8AC3E}">
        <p14:creationId xmlns:p14="http://schemas.microsoft.com/office/powerpoint/2010/main" val="33032684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917C8B3-77B1-46D6-8417-19455DD28935}"/>
              </a:ext>
            </a:extLst>
          </p:cNvPr>
          <p:cNvPicPr>
            <a:picLocks noChangeAspect="1"/>
          </p:cNvPicPr>
          <p:nvPr userDrawn="1"/>
        </p:nvPicPr>
        <p:blipFill>
          <a:blip r:embed="rId2"/>
          <a:stretch>
            <a:fillRect/>
          </a:stretch>
        </p:blipFill>
        <p:spPr>
          <a:xfrm>
            <a:off x="0" y="0"/>
            <a:ext cx="9143990" cy="6858000"/>
          </a:xfrm>
          <a:prstGeom prst="rect">
            <a:avLst/>
          </a:prstGeom>
        </p:spPr>
      </p:pic>
      <p:sp>
        <p:nvSpPr>
          <p:cNvPr id="6" name="Rectangle 5">
            <a:extLst>
              <a:ext uri="{FF2B5EF4-FFF2-40B4-BE49-F238E27FC236}">
                <a16:creationId xmlns:a16="http://schemas.microsoft.com/office/drawing/2014/main" id="{65450F19-B112-4ABF-8DFD-7CC4C2994E88}"/>
              </a:ext>
            </a:extLst>
          </p:cNvPr>
          <p:cNvSpPr/>
          <p:nvPr userDrawn="1"/>
        </p:nvSpPr>
        <p:spPr>
          <a:xfrm flipH="1">
            <a:off x="4572000" y="1988840"/>
            <a:ext cx="4572000" cy="2880320"/>
          </a:xfrm>
          <a:prstGeom prst="rect">
            <a:avLst/>
          </a:prstGeom>
          <a:solidFill>
            <a:schemeClr val="bg1">
              <a:lumMod val="75000"/>
              <a:alpha val="9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Picture Placeholder 2">
            <a:extLst>
              <a:ext uri="{FF2B5EF4-FFF2-40B4-BE49-F238E27FC236}">
                <a16:creationId xmlns:a16="http://schemas.microsoft.com/office/drawing/2014/main" id="{B3F0BA69-1CAA-4973-B174-2BA8BA1BC146}"/>
              </a:ext>
            </a:extLst>
          </p:cNvPr>
          <p:cNvSpPr>
            <a:spLocks noGrp="1"/>
          </p:cNvSpPr>
          <p:nvPr>
            <p:ph type="pic" idx="13" hasCustomPrompt="1"/>
          </p:nvPr>
        </p:nvSpPr>
        <p:spPr>
          <a:xfrm>
            <a:off x="5408904" y="857250"/>
            <a:ext cx="3338624" cy="5143500"/>
          </a:xfrm>
          <a:prstGeom prst="rect">
            <a:avLst/>
          </a:prstGeom>
          <a:solidFill>
            <a:schemeClr val="bg1">
              <a:lumMod val="95000"/>
            </a:schemeClr>
          </a:solidFill>
          <a:effectLst>
            <a:outerShdw blurRad="63500" sx="102000" sy="102000" algn="ctr" rotWithShape="0">
              <a:prstClr val="black">
                <a:alpha val="40000"/>
              </a:prstClr>
            </a:outerShdw>
          </a:effectLst>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5" name="Rectangle 4">
            <a:extLst>
              <a:ext uri="{FF2B5EF4-FFF2-40B4-BE49-F238E27FC236}">
                <a16:creationId xmlns:a16="http://schemas.microsoft.com/office/drawing/2014/main" id="{89AD81FF-D2BC-4BE9-8FA4-EDFEF24B8A04}"/>
              </a:ext>
            </a:extLst>
          </p:cNvPr>
          <p:cNvSpPr/>
          <p:nvPr userDrawn="1"/>
        </p:nvSpPr>
        <p:spPr>
          <a:xfrm>
            <a:off x="0" y="0"/>
            <a:ext cx="9144020" cy="6858000"/>
          </a:xfrm>
          <a:prstGeom prst="rect">
            <a:avLst/>
          </a:prstGeom>
          <a:solidFill>
            <a:schemeClr val="tx2">
              <a:lumMod val="5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660775947"/>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userDrawn="1">
  <p:cSld name="Content writing ">
    <p:spTree>
      <p:nvGrpSpPr>
        <p:cNvPr id="1" name=""/>
        <p:cNvGrpSpPr/>
        <p:nvPr/>
      </p:nvGrpSpPr>
      <p:grpSpPr>
        <a:xfrm>
          <a:off x="0" y="0"/>
          <a:ext cx="0" cy="0"/>
          <a:chOff x="0" y="0"/>
          <a:chExt cx="0" cy="0"/>
        </a:xfrm>
      </p:grpSpPr>
      <p:sp>
        <p:nvSpPr>
          <p:cNvPr id="29" name="Subtitle 2"/>
          <p:cNvSpPr>
            <a:spLocks noGrp="1"/>
          </p:cNvSpPr>
          <p:nvPr>
            <p:ph type="subTitle" idx="1"/>
          </p:nvPr>
        </p:nvSpPr>
        <p:spPr>
          <a:xfrm>
            <a:off x="925985" y="1178387"/>
            <a:ext cx="6858000" cy="1655762"/>
          </a:xfrm>
          <a:prstGeom prst="rect">
            <a:avLst/>
          </a:prstGeom>
        </p:spPr>
        <p:txBody>
          <a:bodyPr/>
          <a:lstStyle>
            <a:lvl1pPr marL="171450" indent="-171450" algn="just" defTabSz="914400" rtl="0" eaLnBrk="1" latinLnBrk="0" hangingPunct="1">
              <a:lnSpc>
                <a:spcPct val="200000"/>
              </a:lnSpc>
              <a:spcBef>
                <a:spcPts val="1000"/>
              </a:spcBef>
              <a:buFontTx/>
              <a:buBlip>
                <a:blip r:embed="rId2"/>
              </a:buBlip>
              <a:defRPr lang="en-US" sz="1000"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Text Placeholder 3"/>
          <p:cNvSpPr>
            <a:spLocks noGrp="1"/>
          </p:cNvSpPr>
          <p:nvPr>
            <p:ph type="body" sz="quarter" idx="14"/>
          </p:nvPr>
        </p:nvSpPr>
        <p:spPr>
          <a:xfrm>
            <a:off x="164645" y="220698"/>
            <a:ext cx="7863840" cy="457200"/>
          </a:xfrm>
          <a:prstGeom prst="rect">
            <a:avLst/>
          </a:prstGeom>
        </p:spPr>
        <p:txBody>
          <a:bodyPr anchor="ctr">
            <a:normAutofit/>
          </a:bodyPr>
          <a:lstStyle>
            <a:lvl1pPr marL="0" indent="0" algn="l">
              <a:buNone/>
              <a:defRPr sz="1400" b="1" spc="0">
                <a:solidFill>
                  <a:sysClr val="windowText" lastClr="000000"/>
                </a:solidFill>
                <a:latin typeface="Arial" panose="020B0604020202020204" pitchFamily="34" charset="0"/>
                <a:cs typeface="Arial" panose="020B0604020202020204" pitchFamily="34" charset="0"/>
              </a:defRPr>
            </a:lvl1pPr>
          </a:lstStyle>
          <a:p>
            <a:pPr lvl="0"/>
            <a:r>
              <a:rPr lang="en-US" dirty="0"/>
              <a:t>Edit Master text styles</a:t>
            </a:r>
          </a:p>
        </p:txBody>
      </p:sp>
      <p:pic>
        <p:nvPicPr>
          <p:cNvPr id="5" name="Picture 4">
            <a:extLst>
              <a:ext uri="{FF2B5EF4-FFF2-40B4-BE49-F238E27FC236}">
                <a16:creationId xmlns:a16="http://schemas.microsoft.com/office/drawing/2014/main" id="{C0EAF122-45B3-4CE5-A3C1-5EF15180665E}"/>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727636" y="190834"/>
            <a:ext cx="1270799" cy="398683"/>
          </a:xfrm>
          <a:prstGeom prst="rect">
            <a:avLst/>
          </a:prstGeom>
        </p:spPr>
      </p:pic>
      <p:sp>
        <p:nvSpPr>
          <p:cNvPr id="3" name="Rectangle 2">
            <a:extLst>
              <a:ext uri="{FF2B5EF4-FFF2-40B4-BE49-F238E27FC236}">
                <a16:creationId xmlns:a16="http://schemas.microsoft.com/office/drawing/2014/main" id="{4C48EA2B-9BE5-4ADC-803E-A3202FD05599}"/>
              </a:ext>
            </a:extLst>
          </p:cNvPr>
          <p:cNvSpPr/>
          <p:nvPr userDrawn="1"/>
        </p:nvSpPr>
        <p:spPr>
          <a:xfrm>
            <a:off x="-1" y="0"/>
            <a:ext cx="9144001" cy="10244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9" name="Straight Connector 8">
            <a:extLst>
              <a:ext uri="{FF2B5EF4-FFF2-40B4-BE49-F238E27FC236}">
                <a16:creationId xmlns:a16="http://schemas.microsoft.com/office/drawing/2014/main" id="{0B587944-8006-4A4E-9579-B9765F91A60A}"/>
              </a:ext>
            </a:extLst>
          </p:cNvPr>
          <p:cNvCxnSpPr/>
          <p:nvPr userDrawn="1"/>
        </p:nvCxnSpPr>
        <p:spPr>
          <a:xfrm>
            <a:off x="-13086" y="713811"/>
            <a:ext cx="4899879"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AF3EB9A9-F04F-4340-9727-059E483222B7}"/>
              </a:ext>
            </a:extLst>
          </p:cNvPr>
          <p:cNvSpPr/>
          <p:nvPr userDrawn="1"/>
        </p:nvSpPr>
        <p:spPr>
          <a:xfrm>
            <a:off x="-2" y="6667166"/>
            <a:ext cx="9144001" cy="19083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7" name="Footer Placeholder 6"/>
          <p:cNvSpPr txBox="1">
            <a:spLocks/>
          </p:cNvSpPr>
          <p:nvPr userDrawn="1"/>
        </p:nvSpPr>
        <p:spPr>
          <a:xfrm>
            <a:off x="6435" y="6692196"/>
            <a:ext cx="971521" cy="140773"/>
          </a:xfrm>
          <a:prstGeom prst="rect">
            <a:avLst/>
          </a:prstGeom>
        </p:spPr>
        <p:txBody>
          <a:bodyPr vert="horz" lIns="91440" tIns="45720" rIns="91440" bIns="45720" rtlCol="0" anchor="ctr"/>
          <a:lstStyle>
            <a:defPPr>
              <a:defRPr lang="en-US"/>
            </a:defPPr>
            <a:lvl1pPr marL="0" algn="ctr" defTabSz="457200" rtl="0" eaLnBrk="1" latinLnBrk="0" hangingPunct="1">
              <a:defRPr sz="600" kern="1200">
                <a:solidFill>
                  <a:srgbClr val="002060"/>
                </a:solidFill>
                <a:latin typeface="Verdana" panose="020B0604030504040204" pitchFamily="34" charset="0"/>
                <a:ea typeface="Verdana" panose="020B0604030504040204" pitchFamily="34" charset="0"/>
                <a:cs typeface="Verdana" panose="020B060403050404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rPr>
              <a:t>© TechSci Research</a:t>
            </a:r>
          </a:p>
        </p:txBody>
      </p:sp>
      <p:sp>
        <p:nvSpPr>
          <p:cNvPr id="28" name="Slide Number Placeholder 7"/>
          <p:cNvSpPr txBox="1">
            <a:spLocks/>
          </p:cNvSpPr>
          <p:nvPr userDrawn="1"/>
        </p:nvSpPr>
        <p:spPr>
          <a:xfrm>
            <a:off x="8733621" y="6567689"/>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fld id="{9A070E7C-0B96-4788-862A-C035E43D0D9C}" type="slidenum">
              <a:rPr kumimoji="0" lang="en-US" sz="1100" b="1" i="0" u="none" strike="noStrike" kern="120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a:t>
            </a:fld>
            <a:endParaRPr kumimoji="0" lang="en-US" sz="1100" b="1" i="0" u="none" strike="noStrike" kern="120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5450792"/>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E06963C-BC67-49B8-8D8F-886E95E81043}" type="datetimeFigureOut">
              <a:rPr lang="en-US" smtClean="0"/>
              <a:t>9/10/2021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0042A09-C1D7-4109-A169-8773079F21CF}" type="slidenum">
              <a:rPr lang="en-US" smtClean="0"/>
              <a:t>‹#›</a:t>
            </a:fld>
            <a:endParaRPr lang="en-US" dirty="0"/>
          </a:p>
        </p:txBody>
      </p:sp>
    </p:spTree>
    <p:extLst>
      <p:ext uri="{BB962C8B-B14F-4D97-AF65-F5344CB8AC3E}">
        <p14:creationId xmlns:p14="http://schemas.microsoft.com/office/powerpoint/2010/main" val="2253311430"/>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E06963C-BC67-49B8-8D8F-886E95E81043}" type="datetimeFigureOut">
              <a:rPr lang="en-US" smtClean="0"/>
              <a:t>9/10/2021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0042A09-C1D7-4109-A169-8773079F21CF}" type="slidenum">
              <a:rPr lang="en-US" smtClean="0"/>
              <a:t>‹#›</a:t>
            </a:fld>
            <a:endParaRPr lang="en-US" dirty="0"/>
          </a:p>
        </p:txBody>
      </p:sp>
    </p:spTree>
    <p:extLst>
      <p:ext uri="{BB962C8B-B14F-4D97-AF65-F5344CB8AC3E}">
        <p14:creationId xmlns:p14="http://schemas.microsoft.com/office/powerpoint/2010/main" val="3016770450"/>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E06963C-BC67-49B8-8D8F-886E95E81043}" type="datetimeFigureOut">
              <a:rPr lang="en-US" smtClean="0"/>
              <a:t>9/10/2021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0042A09-C1D7-4109-A169-8773079F21CF}" type="slidenum">
              <a:rPr lang="en-US" smtClean="0"/>
              <a:t>‹#›</a:t>
            </a:fld>
            <a:endParaRPr lang="en-US" dirty="0"/>
          </a:p>
        </p:txBody>
      </p:sp>
    </p:spTree>
    <p:extLst>
      <p:ext uri="{BB962C8B-B14F-4D97-AF65-F5344CB8AC3E}">
        <p14:creationId xmlns:p14="http://schemas.microsoft.com/office/powerpoint/2010/main" val="2428131823"/>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E06963C-BC67-49B8-8D8F-886E95E81043}" type="datetimeFigureOut">
              <a:rPr lang="en-US" smtClean="0"/>
              <a:t>9/10/2021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0042A09-C1D7-4109-A169-8773079F21CF}" type="slidenum">
              <a:rPr lang="en-US" smtClean="0"/>
              <a:t>‹#›</a:t>
            </a:fld>
            <a:endParaRPr lang="en-US" dirty="0"/>
          </a:p>
        </p:txBody>
      </p:sp>
    </p:spTree>
    <p:extLst>
      <p:ext uri="{BB962C8B-B14F-4D97-AF65-F5344CB8AC3E}">
        <p14:creationId xmlns:p14="http://schemas.microsoft.com/office/powerpoint/2010/main" val="4043204460"/>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E06963C-BC67-49B8-8D8F-886E95E81043}" type="datetimeFigureOut">
              <a:rPr lang="en-US" smtClean="0"/>
              <a:t>9/10/2021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70042A09-C1D7-4109-A169-8773079F21CF}" type="slidenum">
              <a:rPr lang="en-US" smtClean="0"/>
              <a:t>‹#›</a:t>
            </a:fld>
            <a:endParaRPr lang="en-US" dirty="0"/>
          </a:p>
        </p:txBody>
      </p:sp>
    </p:spTree>
    <p:extLst>
      <p:ext uri="{BB962C8B-B14F-4D97-AF65-F5344CB8AC3E}">
        <p14:creationId xmlns:p14="http://schemas.microsoft.com/office/powerpoint/2010/main" val="918714492"/>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E06963C-BC67-49B8-8D8F-886E95E81043}" type="datetimeFigureOut">
              <a:rPr lang="en-US" smtClean="0"/>
              <a:t>9/10/2021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70042A09-C1D7-4109-A169-8773079F21CF}" type="slidenum">
              <a:rPr lang="en-US" smtClean="0"/>
              <a:t>‹#›</a:t>
            </a:fld>
            <a:endParaRPr lang="en-US" dirty="0"/>
          </a:p>
        </p:txBody>
      </p:sp>
    </p:spTree>
    <p:extLst>
      <p:ext uri="{BB962C8B-B14F-4D97-AF65-F5344CB8AC3E}">
        <p14:creationId xmlns:p14="http://schemas.microsoft.com/office/powerpoint/2010/main" val="1904027774"/>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E06963C-BC67-49B8-8D8F-886E95E81043}" type="datetimeFigureOut">
              <a:rPr lang="en-US" smtClean="0"/>
              <a:t>9/10/2021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70042A09-C1D7-4109-A169-8773079F21CF}" type="slidenum">
              <a:rPr lang="en-US" smtClean="0"/>
              <a:t>‹#›</a:t>
            </a:fld>
            <a:endParaRPr lang="en-US" dirty="0"/>
          </a:p>
        </p:txBody>
      </p:sp>
    </p:spTree>
    <p:extLst>
      <p:ext uri="{BB962C8B-B14F-4D97-AF65-F5344CB8AC3E}">
        <p14:creationId xmlns:p14="http://schemas.microsoft.com/office/powerpoint/2010/main" val="1982250643"/>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E06963C-BC67-49B8-8D8F-886E95E81043}" type="datetimeFigureOut">
              <a:rPr lang="en-US" smtClean="0"/>
              <a:t>9/10/2021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0042A09-C1D7-4109-A169-8773079F21CF}" type="slidenum">
              <a:rPr lang="en-US" smtClean="0"/>
              <a:t>‹#›</a:t>
            </a:fld>
            <a:endParaRPr lang="en-US" dirty="0"/>
          </a:p>
        </p:txBody>
      </p:sp>
    </p:spTree>
    <p:extLst>
      <p:ext uri="{BB962C8B-B14F-4D97-AF65-F5344CB8AC3E}">
        <p14:creationId xmlns:p14="http://schemas.microsoft.com/office/powerpoint/2010/main" val="3788161564"/>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E06963C-BC67-49B8-8D8F-886E95E81043}" type="datetimeFigureOut">
              <a:rPr lang="en-US" smtClean="0"/>
              <a:t>9/10/2021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0042A09-C1D7-4109-A169-8773079F21CF}" type="slidenum">
              <a:rPr lang="en-US" smtClean="0"/>
              <a:t>‹#›</a:t>
            </a:fld>
            <a:endParaRPr lang="en-US" dirty="0"/>
          </a:p>
        </p:txBody>
      </p:sp>
    </p:spTree>
    <p:extLst>
      <p:ext uri="{BB962C8B-B14F-4D97-AF65-F5344CB8AC3E}">
        <p14:creationId xmlns:p14="http://schemas.microsoft.com/office/powerpoint/2010/main" val="277664881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5_Content writing ">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992E208C-AFEE-428B-8D62-98E6919AAE8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665362" y="241333"/>
            <a:ext cx="1236812" cy="388020"/>
          </a:xfrm>
          <a:prstGeom prst="rect">
            <a:avLst/>
          </a:prstGeom>
        </p:spPr>
      </p:pic>
      <p:sp>
        <p:nvSpPr>
          <p:cNvPr id="15" name="Rectangle 14">
            <a:extLst>
              <a:ext uri="{FF2B5EF4-FFF2-40B4-BE49-F238E27FC236}">
                <a16:creationId xmlns:a16="http://schemas.microsoft.com/office/drawing/2014/main" id="{F1D4176D-CDAE-4615-B977-AEA78F7D710C}"/>
              </a:ext>
            </a:extLst>
          </p:cNvPr>
          <p:cNvSpPr/>
          <p:nvPr userDrawn="1"/>
        </p:nvSpPr>
        <p:spPr>
          <a:xfrm>
            <a:off x="0" y="1"/>
            <a:ext cx="9158990" cy="762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 Placeholder 3">
            <a:extLst>
              <a:ext uri="{FF2B5EF4-FFF2-40B4-BE49-F238E27FC236}">
                <a16:creationId xmlns:a16="http://schemas.microsoft.com/office/drawing/2014/main" id="{5A0A9FB9-1FC0-4A81-A244-231DFC03426A}"/>
              </a:ext>
            </a:extLst>
          </p:cNvPr>
          <p:cNvSpPr>
            <a:spLocks noGrp="1"/>
          </p:cNvSpPr>
          <p:nvPr>
            <p:ph type="body" sz="quarter" idx="14"/>
          </p:nvPr>
        </p:nvSpPr>
        <p:spPr>
          <a:xfrm>
            <a:off x="132586" y="193795"/>
            <a:ext cx="7863840" cy="457200"/>
          </a:xfrm>
          <a:prstGeom prst="rect">
            <a:avLst/>
          </a:prstGeom>
          <a:noFill/>
          <a:ln>
            <a:noFill/>
          </a:ln>
        </p:spPr>
        <p:txBody>
          <a:bodyPr anchor="ctr">
            <a:normAutofit/>
          </a:bodyPr>
          <a:lstStyle>
            <a:lvl1pPr marL="0" indent="0" algn="l">
              <a:buNone/>
              <a:defRPr lang="en-US" sz="1600" b="1" kern="1200" spc="0" dirty="0">
                <a:solidFill>
                  <a:schemeClr val="bg2">
                    <a:lumMod val="25000"/>
                  </a:schemeClr>
                </a:solidFill>
                <a:latin typeface="Montserrat" panose="02000505000000020004" pitchFamily="2" charset="0"/>
                <a:ea typeface="+mn-ea"/>
                <a:cs typeface="Arial" panose="020B0604020202020204" pitchFamily="34"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dirty="0"/>
              <a:t>Edit Master text styles</a:t>
            </a:r>
          </a:p>
        </p:txBody>
      </p:sp>
      <p:sp>
        <p:nvSpPr>
          <p:cNvPr id="17" name="Rectangle 16">
            <a:extLst>
              <a:ext uri="{FF2B5EF4-FFF2-40B4-BE49-F238E27FC236}">
                <a16:creationId xmlns:a16="http://schemas.microsoft.com/office/drawing/2014/main" id="{5170A081-2CD4-42C2-83F7-1BDF218E888C}"/>
              </a:ext>
            </a:extLst>
          </p:cNvPr>
          <p:cNvSpPr/>
          <p:nvPr userDrawn="1"/>
        </p:nvSpPr>
        <p:spPr>
          <a:xfrm>
            <a:off x="8743567" y="6515545"/>
            <a:ext cx="320136" cy="3463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9" name="Straight Connector 18">
            <a:extLst>
              <a:ext uri="{FF2B5EF4-FFF2-40B4-BE49-F238E27FC236}">
                <a16:creationId xmlns:a16="http://schemas.microsoft.com/office/drawing/2014/main" id="{900B4527-B56E-473D-ACE2-854F941525D2}"/>
              </a:ext>
            </a:extLst>
          </p:cNvPr>
          <p:cNvCxnSpPr>
            <a:cxnSpLocks/>
          </p:cNvCxnSpPr>
          <p:nvPr userDrawn="1"/>
        </p:nvCxnSpPr>
        <p:spPr>
          <a:xfrm>
            <a:off x="0" y="674560"/>
            <a:ext cx="554636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CBC86366-2D3A-415A-ACF9-C17A2441416F}"/>
              </a:ext>
            </a:extLst>
          </p:cNvPr>
          <p:cNvSpPr/>
          <p:nvPr userDrawn="1"/>
        </p:nvSpPr>
        <p:spPr>
          <a:xfrm flipV="1">
            <a:off x="0" y="6723356"/>
            <a:ext cx="9143999" cy="13464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2" name="Rectangle 11">
            <a:extLst>
              <a:ext uri="{FF2B5EF4-FFF2-40B4-BE49-F238E27FC236}">
                <a16:creationId xmlns:a16="http://schemas.microsoft.com/office/drawing/2014/main" id="{C578B5D0-791E-4394-98F3-8B56A6B1B4A9}"/>
              </a:ext>
            </a:extLst>
          </p:cNvPr>
          <p:cNvSpPr/>
          <p:nvPr userDrawn="1"/>
        </p:nvSpPr>
        <p:spPr>
          <a:xfrm>
            <a:off x="8544758" y="6598952"/>
            <a:ext cx="481905" cy="200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3" name="Slide Number Placeholder 7">
            <a:extLst>
              <a:ext uri="{FF2B5EF4-FFF2-40B4-BE49-F238E27FC236}">
                <a16:creationId xmlns:a16="http://schemas.microsoft.com/office/drawing/2014/main" id="{34FD4092-2588-4B31-89CC-472793EEEB64}"/>
              </a:ext>
            </a:extLst>
          </p:cNvPr>
          <p:cNvSpPr txBox="1">
            <a:spLocks/>
          </p:cNvSpPr>
          <p:nvPr userDrawn="1"/>
        </p:nvSpPr>
        <p:spPr>
          <a:xfrm>
            <a:off x="8605063" y="6508365"/>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A070E7C-0B96-4788-862A-C035E43D0D9C}" type="slidenum">
              <a:rPr lang="en-US" sz="1200" smtClean="0">
                <a:solidFill>
                  <a:schemeClr val="bg2">
                    <a:lumMod val="25000"/>
                  </a:schemeClr>
                </a:solidFill>
              </a:rPr>
              <a:pPr/>
              <a:t>‹#›</a:t>
            </a:fld>
            <a:endParaRPr lang="en-US" sz="1200" dirty="0">
              <a:solidFill>
                <a:schemeClr val="bg2">
                  <a:lumMod val="25000"/>
                </a:schemeClr>
              </a:solidFill>
            </a:endParaRPr>
          </a:p>
        </p:txBody>
      </p:sp>
      <p:sp>
        <p:nvSpPr>
          <p:cNvPr id="20" name="Footer Placeholder 6">
            <a:extLst>
              <a:ext uri="{FF2B5EF4-FFF2-40B4-BE49-F238E27FC236}">
                <a16:creationId xmlns:a16="http://schemas.microsoft.com/office/drawing/2014/main" id="{D1ACCFCA-D502-454D-9C8E-79C28B7A89F7}"/>
              </a:ext>
            </a:extLst>
          </p:cNvPr>
          <p:cNvSpPr txBox="1">
            <a:spLocks/>
          </p:cNvSpPr>
          <p:nvPr userDrawn="1"/>
        </p:nvSpPr>
        <p:spPr>
          <a:xfrm rot="16200000">
            <a:off x="8455052" y="6012765"/>
            <a:ext cx="1094744" cy="143688"/>
          </a:xfrm>
          <a:prstGeom prst="rect">
            <a:avLst/>
          </a:prstGeom>
        </p:spPr>
        <p:txBody>
          <a:bodyPr vert="horz" lIns="91440" tIns="45720" rIns="91440" bIns="45720" rtlCol="0" anchor="ctr"/>
          <a:lstStyle>
            <a:defPPr>
              <a:defRPr lang="en-US"/>
            </a:defPPr>
            <a:lvl1pPr marL="0" algn="ctr" defTabSz="457200" rtl="0" eaLnBrk="1" latinLnBrk="0" hangingPunct="1">
              <a:defRPr sz="600" kern="1200">
                <a:solidFill>
                  <a:srgbClr val="002060"/>
                </a:solidFill>
                <a:latin typeface="Verdana" panose="020B0604030504040204" pitchFamily="34" charset="0"/>
                <a:ea typeface="Verdana" panose="020B0604030504040204" pitchFamily="34" charset="0"/>
                <a:cs typeface="Verdana" panose="020B060403050404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700" dirty="0">
                <a:solidFill>
                  <a:schemeClr val="bg2">
                    <a:lumMod val="25000"/>
                  </a:schemeClr>
                </a:solidFill>
              </a:rPr>
              <a:t>© TechSci Research</a:t>
            </a:r>
          </a:p>
        </p:txBody>
      </p:sp>
    </p:spTree>
    <p:extLst>
      <p:ext uri="{BB962C8B-B14F-4D97-AF65-F5344CB8AC3E}">
        <p14:creationId xmlns:p14="http://schemas.microsoft.com/office/powerpoint/2010/main" val="2362445524"/>
      </p:ext>
    </p:extLst>
  </p:cSld>
  <p:clrMapOvr>
    <a:overrideClrMapping bg1="lt1" tx1="dk1" bg2="lt2" tx2="dk2" accent1="accent1" accent2="accent2" accent3="accent3" accent4="accent4" accent5="accent5" accent6="accent6" hlink="hlink" folHlink="folHlink"/>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E06963C-BC67-49B8-8D8F-886E95E81043}" type="datetimeFigureOut">
              <a:rPr lang="en-US" smtClean="0"/>
              <a:t>9/10/2021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0042A09-C1D7-4109-A169-8773079F21CF}" type="slidenum">
              <a:rPr lang="en-US" smtClean="0"/>
              <a:t>‹#›</a:t>
            </a:fld>
            <a:endParaRPr lang="en-US" dirty="0"/>
          </a:p>
        </p:txBody>
      </p:sp>
    </p:spTree>
    <p:extLst>
      <p:ext uri="{BB962C8B-B14F-4D97-AF65-F5344CB8AC3E}">
        <p14:creationId xmlns:p14="http://schemas.microsoft.com/office/powerpoint/2010/main" val="847637703"/>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E06963C-BC67-49B8-8D8F-886E95E81043}" type="datetimeFigureOut">
              <a:rPr lang="en-US" smtClean="0"/>
              <a:t>9/10/2021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0042A09-C1D7-4109-A169-8773079F21CF}" type="slidenum">
              <a:rPr lang="en-US" smtClean="0"/>
              <a:t>‹#›</a:t>
            </a:fld>
            <a:endParaRPr lang="en-US" dirty="0"/>
          </a:p>
        </p:txBody>
      </p:sp>
    </p:spTree>
    <p:extLst>
      <p:ext uri="{BB962C8B-B14F-4D97-AF65-F5344CB8AC3E}">
        <p14:creationId xmlns:p14="http://schemas.microsoft.com/office/powerpoint/2010/main" val="333805280"/>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FBA3F1B-5FC1-4195-B283-FA7A5C5B3D90}"/>
              </a:ext>
            </a:extLst>
          </p:cNvPr>
          <p:cNvSpPr/>
          <p:nvPr userDrawn="1"/>
        </p:nvSpPr>
        <p:spPr>
          <a:xfrm flipV="1">
            <a:off x="-1" y="6769076"/>
            <a:ext cx="9143999" cy="13464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a:extLst>
              <a:ext uri="{FF2B5EF4-FFF2-40B4-BE49-F238E27FC236}">
                <a16:creationId xmlns:a16="http://schemas.microsoft.com/office/drawing/2014/main" id="{C7BB28CF-0E71-44A1-97D2-9F7E5EDBB29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668754" y="167074"/>
            <a:ext cx="1330912" cy="417542"/>
          </a:xfrm>
          <a:prstGeom prst="rect">
            <a:avLst/>
          </a:prstGeom>
        </p:spPr>
      </p:pic>
      <p:sp>
        <p:nvSpPr>
          <p:cNvPr id="10" name="Rectangle 9">
            <a:extLst>
              <a:ext uri="{FF2B5EF4-FFF2-40B4-BE49-F238E27FC236}">
                <a16:creationId xmlns:a16="http://schemas.microsoft.com/office/drawing/2014/main" id="{0205A775-17FE-4C1F-A161-1A719545F3E1}"/>
              </a:ext>
            </a:extLst>
          </p:cNvPr>
          <p:cNvSpPr/>
          <p:nvPr userDrawn="1"/>
        </p:nvSpPr>
        <p:spPr>
          <a:xfrm>
            <a:off x="8544757" y="6598950"/>
            <a:ext cx="481905" cy="200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6" name="Straight Connector 15">
            <a:extLst>
              <a:ext uri="{FF2B5EF4-FFF2-40B4-BE49-F238E27FC236}">
                <a16:creationId xmlns:a16="http://schemas.microsoft.com/office/drawing/2014/main" id="{969AECF4-BD35-4AC8-8BF0-753D0647F7B3}"/>
              </a:ext>
            </a:extLst>
          </p:cNvPr>
          <p:cNvCxnSpPr>
            <a:cxnSpLocks/>
          </p:cNvCxnSpPr>
          <p:nvPr userDrawn="1"/>
        </p:nvCxnSpPr>
        <p:spPr>
          <a:xfrm>
            <a:off x="0" y="660816"/>
            <a:ext cx="516255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7" name="Slide Number Placeholder 7">
            <a:extLst>
              <a:ext uri="{FF2B5EF4-FFF2-40B4-BE49-F238E27FC236}">
                <a16:creationId xmlns:a16="http://schemas.microsoft.com/office/drawing/2014/main" id="{E202E38A-5812-43DD-83EB-0D7EA5D9F823}"/>
              </a:ext>
            </a:extLst>
          </p:cNvPr>
          <p:cNvSpPr txBox="1">
            <a:spLocks/>
          </p:cNvSpPr>
          <p:nvPr userDrawn="1"/>
        </p:nvSpPr>
        <p:spPr>
          <a:xfrm>
            <a:off x="8605062" y="6508363"/>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A070E7C-0B96-4788-862A-C035E43D0D9C}" type="slidenum">
              <a:rPr lang="en-US" smtClean="0">
                <a:solidFill>
                  <a:schemeClr val="bg2">
                    <a:lumMod val="25000"/>
                  </a:schemeClr>
                </a:solidFill>
              </a:rPr>
              <a:pPr/>
              <a:t>‹#›</a:t>
            </a:fld>
            <a:endParaRPr lang="en-US" dirty="0">
              <a:solidFill>
                <a:schemeClr val="bg2">
                  <a:lumMod val="25000"/>
                </a:schemeClr>
              </a:solidFill>
            </a:endParaRPr>
          </a:p>
        </p:txBody>
      </p:sp>
      <p:sp>
        <p:nvSpPr>
          <p:cNvPr id="18" name="Footer Placeholder 6">
            <a:extLst>
              <a:ext uri="{FF2B5EF4-FFF2-40B4-BE49-F238E27FC236}">
                <a16:creationId xmlns:a16="http://schemas.microsoft.com/office/drawing/2014/main" id="{78A01AEE-3EB7-440D-81E6-C9DF36AB8F13}"/>
              </a:ext>
            </a:extLst>
          </p:cNvPr>
          <p:cNvSpPr txBox="1">
            <a:spLocks/>
          </p:cNvSpPr>
          <p:nvPr userDrawn="1"/>
        </p:nvSpPr>
        <p:spPr>
          <a:xfrm rot="16200000">
            <a:off x="8455052" y="6012765"/>
            <a:ext cx="1094744" cy="143688"/>
          </a:xfrm>
          <a:prstGeom prst="rect">
            <a:avLst/>
          </a:prstGeom>
        </p:spPr>
        <p:txBody>
          <a:bodyPr vert="horz" lIns="91440" tIns="45720" rIns="91440" bIns="45720" rtlCol="0" anchor="ctr"/>
          <a:lstStyle>
            <a:defPPr>
              <a:defRPr lang="en-US"/>
            </a:defPPr>
            <a:lvl1pPr marL="0" algn="ctr" defTabSz="457200" rtl="0" eaLnBrk="1" latinLnBrk="0" hangingPunct="1">
              <a:defRPr sz="600" kern="1200">
                <a:solidFill>
                  <a:srgbClr val="002060"/>
                </a:solidFill>
                <a:latin typeface="Verdana" panose="020B0604030504040204" pitchFamily="34" charset="0"/>
                <a:ea typeface="Verdana" panose="020B0604030504040204" pitchFamily="34" charset="0"/>
                <a:cs typeface="Verdana" panose="020B060403050404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700" dirty="0">
                <a:solidFill>
                  <a:schemeClr val="bg2">
                    <a:lumMod val="25000"/>
                  </a:schemeClr>
                </a:solidFill>
              </a:rPr>
              <a:t>© TechSci Research</a:t>
            </a:r>
          </a:p>
        </p:txBody>
      </p:sp>
      <p:sp>
        <p:nvSpPr>
          <p:cNvPr id="2" name="Rectangle 1">
            <a:extLst>
              <a:ext uri="{FF2B5EF4-FFF2-40B4-BE49-F238E27FC236}">
                <a16:creationId xmlns:a16="http://schemas.microsoft.com/office/drawing/2014/main" id="{4C4DD6E2-8D8A-489D-B470-574DFCEA8CA4}"/>
              </a:ext>
            </a:extLst>
          </p:cNvPr>
          <p:cNvSpPr/>
          <p:nvPr userDrawn="1"/>
        </p:nvSpPr>
        <p:spPr>
          <a:xfrm>
            <a:off x="0" y="1"/>
            <a:ext cx="9158990" cy="762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32094212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4_Blank">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A14F253-1EDE-4B27-B103-FA45D177A1F5}"/>
              </a:ext>
            </a:extLst>
          </p:cNvPr>
          <p:cNvSpPr/>
          <p:nvPr userDrawn="1"/>
        </p:nvSpPr>
        <p:spPr>
          <a:xfrm>
            <a:off x="0" y="6664204"/>
            <a:ext cx="9158990" cy="208785"/>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a:extLst>
              <a:ext uri="{FF2B5EF4-FFF2-40B4-BE49-F238E27FC236}">
                <a16:creationId xmlns:a16="http://schemas.microsoft.com/office/drawing/2014/main" id="{9F114B7D-4D49-497D-BD72-3AB148307F8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665362" y="241333"/>
            <a:ext cx="1236812" cy="388020"/>
          </a:xfrm>
          <a:prstGeom prst="rect">
            <a:avLst/>
          </a:prstGeom>
        </p:spPr>
      </p:pic>
      <p:sp>
        <p:nvSpPr>
          <p:cNvPr id="7" name="Text Placeholder 3">
            <a:extLst>
              <a:ext uri="{FF2B5EF4-FFF2-40B4-BE49-F238E27FC236}">
                <a16:creationId xmlns:a16="http://schemas.microsoft.com/office/drawing/2014/main" id="{41E637C9-4CE2-46ED-B577-0059C391F9BD}"/>
              </a:ext>
            </a:extLst>
          </p:cNvPr>
          <p:cNvSpPr>
            <a:spLocks noGrp="1"/>
          </p:cNvSpPr>
          <p:nvPr>
            <p:ph type="body" sz="quarter" idx="14"/>
          </p:nvPr>
        </p:nvSpPr>
        <p:spPr>
          <a:xfrm>
            <a:off x="132586" y="193795"/>
            <a:ext cx="7863840" cy="457200"/>
          </a:xfrm>
          <a:prstGeom prst="rect">
            <a:avLst/>
          </a:prstGeom>
          <a:noFill/>
          <a:ln>
            <a:noFill/>
          </a:ln>
        </p:spPr>
        <p:txBody>
          <a:bodyPr anchor="ctr">
            <a:normAutofit/>
          </a:bodyPr>
          <a:lstStyle>
            <a:lvl1pPr marL="0" indent="0" algn="l">
              <a:buNone/>
              <a:defRPr lang="en-US" sz="1600" b="1" kern="1200" spc="0" dirty="0">
                <a:solidFill>
                  <a:schemeClr val="bg2">
                    <a:lumMod val="25000"/>
                  </a:schemeClr>
                </a:solidFill>
                <a:latin typeface="Montserrat" panose="02000505000000020004" pitchFamily="2" charset="0"/>
                <a:ea typeface="+mn-ea"/>
                <a:cs typeface="Arial" panose="020B0604020202020204" pitchFamily="34"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dirty="0"/>
              <a:t>Edit Master text styles</a:t>
            </a:r>
          </a:p>
        </p:txBody>
      </p:sp>
      <p:sp>
        <p:nvSpPr>
          <p:cNvPr id="8" name="Rectangle 7">
            <a:extLst>
              <a:ext uri="{FF2B5EF4-FFF2-40B4-BE49-F238E27FC236}">
                <a16:creationId xmlns:a16="http://schemas.microsoft.com/office/drawing/2014/main" id="{E6C53CB9-3CDF-45DC-B3F3-F0350A3062C8}"/>
              </a:ext>
            </a:extLst>
          </p:cNvPr>
          <p:cNvSpPr/>
          <p:nvPr userDrawn="1"/>
        </p:nvSpPr>
        <p:spPr>
          <a:xfrm>
            <a:off x="8743567" y="6515545"/>
            <a:ext cx="320136" cy="3463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Slide Number Placeholder 7">
            <a:extLst>
              <a:ext uri="{FF2B5EF4-FFF2-40B4-BE49-F238E27FC236}">
                <a16:creationId xmlns:a16="http://schemas.microsoft.com/office/drawing/2014/main" id="{3D8D632B-8250-4B59-97A6-BCFF90D314F5}"/>
              </a:ext>
            </a:extLst>
          </p:cNvPr>
          <p:cNvSpPr txBox="1">
            <a:spLocks/>
          </p:cNvSpPr>
          <p:nvPr userDrawn="1"/>
        </p:nvSpPr>
        <p:spPr>
          <a:xfrm>
            <a:off x="8679472" y="6553645"/>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A070E7C-0B96-4788-862A-C035E43D0D9C}" type="slidenum">
              <a:rPr lang="en-US" sz="1100" smtClean="0">
                <a:solidFill>
                  <a:sysClr val="windowText" lastClr="000000"/>
                </a:solidFill>
              </a:rPr>
              <a:pPr/>
              <a:t>‹#›</a:t>
            </a:fld>
            <a:endParaRPr lang="en-US" sz="1100" dirty="0">
              <a:solidFill>
                <a:sysClr val="windowText" lastClr="000000"/>
              </a:solidFill>
            </a:endParaRPr>
          </a:p>
        </p:txBody>
      </p:sp>
      <p:cxnSp>
        <p:nvCxnSpPr>
          <p:cNvPr id="10" name="Straight Connector 9">
            <a:extLst>
              <a:ext uri="{FF2B5EF4-FFF2-40B4-BE49-F238E27FC236}">
                <a16:creationId xmlns:a16="http://schemas.microsoft.com/office/drawing/2014/main" id="{28605F55-22AB-49FA-9AB9-5439F5AFFAF5}"/>
              </a:ext>
            </a:extLst>
          </p:cNvPr>
          <p:cNvCxnSpPr>
            <a:cxnSpLocks/>
          </p:cNvCxnSpPr>
          <p:nvPr userDrawn="1"/>
        </p:nvCxnSpPr>
        <p:spPr>
          <a:xfrm>
            <a:off x="0" y="674560"/>
            <a:ext cx="554636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FC1F89E-CFB8-4DE5-9C7F-B5D7D4B2AE02}"/>
              </a:ext>
            </a:extLst>
          </p:cNvPr>
          <p:cNvSpPr/>
          <p:nvPr userDrawn="1"/>
        </p:nvSpPr>
        <p:spPr>
          <a:xfrm>
            <a:off x="0" y="1"/>
            <a:ext cx="9158990" cy="762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6775795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5450F19-B112-4ABF-8DFD-7CC4C2994E88}"/>
              </a:ext>
            </a:extLst>
          </p:cNvPr>
          <p:cNvSpPr/>
          <p:nvPr userDrawn="1"/>
        </p:nvSpPr>
        <p:spPr>
          <a:xfrm flipH="1">
            <a:off x="4572000" y="1988840"/>
            <a:ext cx="4572000" cy="2880320"/>
          </a:xfrm>
          <a:prstGeom prst="rect">
            <a:avLst/>
          </a:prstGeom>
          <a:solidFill>
            <a:schemeClr val="bg1">
              <a:lumMod val="75000"/>
              <a:alpha val="9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Picture Placeholder 2">
            <a:extLst>
              <a:ext uri="{FF2B5EF4-FFF2-40B4-BE49-F238E27FC236}">
                <a16:creationId xmlns:a16="http://schemas.microsoft.com/office/drawing/2014/main" id="{B3F0BA69-1CAA-4973-B174-2BA8BA1BC146}"/>
              </a:ext>
            </a:extLst>
          </p:cNvPr>
          <p:cNvSpPr>
            <a:spLocks noGrp="1"/>
          </p:cNvSpPr>
          <p:nvPr>
            <p:ph type="pic" idx="13" hasCustomPrompt="1"/>
          </p:nvPr>
        </p:nvSpPr>
        <p:spPr>
          <a:xfrm>
            <a:off x="5408904" y="857250"/>
            <a:ext cx="3338624" cy="5143500"/>
          </a:xfrm>
          <a:prstGeom prst="rect">
            <a:avLst/>
          </a:prstGeom>
          <a:solidFill>
            <a:schemeClr val="bg1">
              <a:lumMod val="95000"/>
            </a:schemeClr>
          </a:solidFill>
          <a:effectLst>
            <a:outerShdw blurRad="63500" sx="102000" sy="102000" algn="ctr" rotWithShape="0">
              <a:prstClr val="black">
                <a:alpha val="40000"/>
              </a:prstClr>
            </a:outerShdw>
          </a:effectLst>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pic>
        <p:nvPicPr>
          <p:cNvPr id="2" name="Picture 1">
            <a:extLst>
              <a:ext uri="{FF2B5EF4-FFF2-40B4-BE49-F238E27FC236}">
                <a16:creationId xmlns:a16="http://schemas.microsoft.com/office/drawing/2014/main" id="{886C5A34-2B98-4108-A9B8-DED832B2FAA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96441"/>
            <a:ext cx="9144000" cy="6954441"/>
          </a:xfrm>
          <a:prstGeom prst="rect">
            <a:avLst/>
          </a:prstGeom>
        </p:spPr>
      </p:pic>
      <p:sp>
        <p:nvSpPr>
          <p:cNvPr id="5" name="Rectangle 4">
            <a:extLst>
              <a:ext uri="{FF2B5EF4-FFF2-40B4-BE49-F238E27FC236}">
                <a16:creationId xmlns:a16="http://schemas.microsoft.com/office/drawing/2014/main" id="{89AD81FF-D2BC-4BE9-8FA4-EDFEF24B8A04}"/>
              </a:ext>
            </a:extLst>
          </p:cNvPr>
          <p:cNvSpPr/>
          <p:nvPr userDrawn="1"/>
        </p:nvSpPr>
        <p:spPr>
          <a:xfrm>
            <a:off x="-20" y="-96442"/>
            <a:ext cx="9144020" cy="6954441"/>
          </a:xfrm>
          <a:prstGeom prst="rect">
            <a:avLst/>
          </a:prstGeom>
          <a:solidFill>
            <a:schemeClr val="tx2">
              <a:lumMod val="5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18071666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3272DB4-A212-4CBE-A731-54D9D140164F}"/>
              </a:ext>
            </a:extLst>
          </p:cNvPr>
          <p:cNvSpPr/>
          <p:nvPr userDrawn="1"/>
        </p:nvSpPr>
        <p:spPr>
          <a:xfrm flipV="1">
            <a:off x="-1" y="6723356"/>
            <a:ext cx="9143999" cy="13464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a:extLst>
              <a:ext uri="{FF2B5EF4-FFF2-40B4-BE49-F238E27FC236}">
                <a16:creationId xmlns:a16="http://schemas.microsoft.com/office/drawing/2014/main" id="{54BB1E7D-CA68-4BE8-AFA0-DC685767C58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668754" y="167074"/>
            <a:ext cx="1330912" cy="417542"/>
          </a:xfrm>
          <a:prstGeom prst="rect">
            <a:avLst/>
          </a:prstGeom>
        </p:spPr>
      </p:pic>
      <p:sp>
        <p:nvSpPr>
          <p:cNvPr id="10" name="Rectangle 9">
            <a:extLst>
              <a:ext uri="{FF2B5EF4-FFF2-40B4-BE49-F238E27FC236}">
                <a16:creationId xmlns:a16="http://schemas.microsoft.com/office/drawing/2014/main" id="{272490FA-F050-411C-933E-2737BE1EA902}"/>
              </a:ext>
            </a:extLst>
          </p:cNvPr>
          <p:cNvSpPr/>
          <p:nvPr userDrawn="1"/>
        </p:nvSpPr>
        <p:spPr>
          <a:xfrm>
            <a:off x="8544757" y="6598950"/>
            <a:ext cx="481905" cy="200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47DC6069-EA26-4FD9-B3F5-DBECD419C0BC}"/>
              </a:ext>
            </a:extLst>
          </p:cNvPr>
          <p:cNvCxnSpPr>
            <a:cxnSpLocks/>
          </p:cNvCxnSpPr>
          <p:nvPr userDrawn="1"/>
        </p:nvCxnSpPr>
        <p:spPr>
          <a:xfrm>
            <a:off x="0" y="660816"/>
            <a:ext cx="516255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5" name="Slide Number Placeholder 7">
            <a:extLst>
              <a:ext uri="{FF2B5EF4-FFF2-40B4-BE49-F238E27FC236}">
                <a16:creationId xmlns:a16="http://schemas.microsoft.com/office/drawing/2014/main" id="{9B023791-B391-4C51-ABBB-4354C04A2CEA}"/>
              </a:ext>
            </a:extLst>
          </p:cNvPr>
          <p:cNvSpPr txBox="1">
            <a:spLocks/>
          </p:cNvSpPr>
          <p:nvPr userDrawn="1"/>
        </p:nvSpPr>
        <p:spPr>
          <a:xfrm>
            <a:off x="8605062" y="6508363"/>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A070E7C-0B96-4788-862A-C035E43D0D9C}" type="slidenum">
              <a:rPr lang="en-US" smtClean="0">
                <a:solidFill>
                  <a:schemeClr val="bg2">
                    <a:lumMod val="25000"/>
                  </a:schemeClr>
                </a:solidFill>
              </a:rPr>
              <a:pPr/>
              <a:t>‹#›</a:t>
            </a:fld>
            <a:endParaRPr lang="en-US" dirty="0">
              <a:solidFill>
                <a:schemeClr val="bg2">
                  <a:lumMod val="25000"/>
                </a:schemeClr>
              </a:solidFill>
            </a:endParaRPr>
          </a:p>
        </p:txBody>
      </p:sp>
      <p:sp>
        <p:nvSpPr>
          <p:cNvPr id="16" name="Footer Placeholder 6">
            <a:extLst>
              <a:ext uri="{FF2B5EF4-FFF2-40B4-BE49-F238E27FC236}">
                <a16:creationId xmlns:a16="http://schemas.microsoft.com/office/drawing/2014/main" id="{E5B5EDB5-DF98-487B-B44F-9FE51067EB3E}"/>
              </a:ext>
            </a:extLst>
          </p:cNvPr>
          <p:cNvSpPr txBox="1">
            <a:spLocks/>
          </p:cNvSpPr>
          <p:nvPr userDrawn="1"/>
        </p:nvSpPr>
        <p:spPr>
          <a:xfrm rot="16200000">
            <a:off x="8455052" y="6012765"/>
            <a:ext cx="1094744" cy="143688"/>
          </a:xfrm>
          <a:prstGeom prst="rect">
            <a:avLst/>
          </a:prstGeom>
        </p:spPr>
        <p:txBody>
          <a:bodyPr vert="horz" lIns="91440" tIns="45720" rIns="91440" bIns="45720" rtlCol="0" anchor="ctr"/>
          <a:lstStyle>
            <a:defPPr>
              <a:defRPr lang="en-US"/>
            </a:defPPr>
            <a:lvl1pPr marL="0" algn="ctr" defTabSz="457200" rtl="0" eaLnBrk="1" latinLnBrk="0" hangingPunct="1">
              <a:defRPr sz="600" kern="1200">
                <a:solidFill>
                  <a:srgbClr val="002060"/>
                </a:solidFill>
                <a:latin typeface="Verdana" panose="020B0604030504040204" pitchFamily="34" charset="0"/>
                <a:ea typeface="Verdana" panose="020B0604030504040204" pitchFamily="34" charset="0"/>
                <a:cs typeface="Verdana" panose="020B060403050404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700" dirty="0">
                <a:solidFill>
                  <a:schemeClr val="bg2">
                    <a:lumMod val="25000"/>
                  </a:schemeClr>
                </a:solidFill>
              </a:rPr>
              <a:t>© TechSci Research</a:t>
            </a:r>
          </a:p>
        </p:txBody>
      </p:sp>
      <p:sp>
        <p:nvSpPr>
          <p:cNvPr id="2" name="Rectangle 1">
            <a:extLst>
              <a:ext uri="{FF2B5EF4-FFF2-40B4-BE49-F238E27FC236}">
                <a16:creationId xmlns:a16="http://schemas.microsoft.com/office/drawing/2014/main" id="{D4632B04-6C6E-49C1-83A5-FCAEA3708951}"/>
              </a:ext>
            </a:extLst>
          </p:cNvPr>
          <p:cNvSpPr/>
          <p:nvPr userDrawn="1"/>
        </p:nvSpPr>
        <p:spPr>
          <a:xfrm>
            <a:off x="0" y="1"/>
            <a:ext cx="9158990" cy="762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62333421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6_Content writing ">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7AC7A174-2989-4FEC-8BD1-B17717850A09}"/>
              </a:ext>
            </a:extLst>
          </p:cNvPr>
          <p:cNvSpPr>
            <a:spLocks noGrp="1"/>
          </p:cNvSpPr>
          <p:nvPr>
            <p:ph type="body" sz="quarter" idx="14"/>
          </p:nvPr>
        </p:nvSpPr>
        <p:spPr>
          <a:xfrm>
            <a:off x="132586" y="193795"/>
            <a:ext cx="7863840" cy="457200"/>
          </a:xfrm>
          <a:prstGeom prst="rect">
            <a:avLst/>
          </a:prstGeom>
          <a:noFill/>
          <a:ln>
            <a:noFill/>
          </a:ln>
        </p:spPr>
        <p:txBody>
          <a:bodyPr anchor="ctr"/>
          <a:lstStyle>
            <a:lvl1pPr marL="0" indent="0" algn="l">
              <a:buNone/>
              <a:defRPr sz="1200" b="1" spc="300">
                <a:solidFill>
                  <a:schemeClr val="bg2">
                    <a:lumMod val="25000"/>
                  </a:schemeClr>
                </a:solidFill>
                <a:latin typeface="Arial" panose="020B0604020202020204" pitchFamily="34" charset="0"/>
                <a:cs typeface="Arial" panose="020B0604020202020204" pitchFamily="34" charset="0"/>
              </a:defRPr>
            </a:lvl1pPr>
          </a:lstStyle>
          <a:p>
            <a:pPr lvl="0"/>
            <a:r>
              <a:rPr lang="en-US" dirty="0"/>
              <a:t>Edit Master text styles</a:t>
            </a:r>
          </a:p>
        </p:txBody>
      </p:sp>
      <p:sp>
        <p:nvSpPr>
          <p:cNvPr id="2" name="Rectangle 1">
            <a:extLst>
              <a:ext uri="{FF2B5EF4-FFF2-40B4-BE49-F238E27FC236}">
                <a16:creationId xmlns:a16="http://schemas.microsoft.com/office/drawing/2014/main" id="{03721B70-D9E0-4A5E-9ED6-62B25F777BF6}"/>
              </a:ext>
            </a:extLst>
          </p:cNvPr>
          <p:cNvSpPr/>
          <p:nvPr userDrawn="1"/>
        </p:nvSpPr>
        <p:spPr>
          <a:xfrm>
            <a:off x="7086600" y="237384"/>
            <a:ext cx="1881347"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a:extLst>
              <a:ext uri="{FF2B5EF4-FFF2-40B4-BE49-F238E27FC236}">
                <a16:creationId xmlns:a16="http://schemas.microsoft.com/office/drawing/2014/main" id="{6BCCB1D6-54C7-482A-8C9C-BB7FBCF20D1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473329" y="237384"/>
            <a:ext cx="1104107" cy="346387"/>
          </a:xfrm>
          <a:prstGeom prst="rect">
            <a:avLst/>
          </a:prstGeom>
        </p:spPr>
      </p:pic>
      <p:sp>
        <p:nvSpPr>
          <p:cNvPr id="8" name="Rectangle 7">
            <a:extLst>
              <a:ext uri="{FF2B5EF4-FFF2-40B4-BE49-F238E27FC236}">
                <a16:creationId xmlns:a16="http://schemas.microsoft.com/office/drawing/2014/main" id="{3F8B2904-E98B-4840-93D1-CC8C68474A57}"/>
              </a:ext>
            </a:extLst>
          </p:cNvPr>
          <p:cNvSpPr/>
          <p:nvPr userDrawn="1"/>
        </p:nvSpPr>
        <p:spPr>
          <a:xfrm flipV="1">
            <a:off x="0" y="6723356"/>
            <a:ext cx="9143999" cy="13464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9" name="Rectangle 8">
            <a:extLst>
              <a:ext uri="{FF2B5EF4-FFF2-40B4-BE49-F238E27FC236}">
                <a16:creationId xmlns:a16="http://schemas.microsoft.com/office/drawing/2014/main" id="{80CD5CEA-157A-4F55-93F6-FE63D4753217}"/>
              </a:ext>
            </a:extLst>
          </p:cNvPr>
          <p:cNvSpPr/>
          <p:nvPr userDrawn="1"/>
        </p:nvSpPr>
        <p:spPr>
          <a:xfrm>
            <a:off x="8544758" y="6598952"/>
            <a:ext cx="481905" cy="200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0" name="Slide Number Placeholder 7">
            <a:extLst>
              <a:ext uri="{FF2B5EF4-FFF2-40B4-BE49-F238E27FC236}">
                <a16:creationId xmlns:a16="http://schemas.microsoft.com/office/drawing/2014/main" id="{FA0A3998-D26C-4E9D-ACCB-FA07708BCB1C}"/>
              </a:ext>
            </a:extLst>
          </p:cNvPr>
          <p:cNvSpPr txBox="1">
            <a:spLocks/>
          </p:cNvSpPr>
          <p:nvPr userDrawn="1"/>
        </p:nvSpPr>
        <p:spPr>
          <a:xfrm>
            <a:off x="8605063" y="6508365"/>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A070E7C-0B96-4788-862A-C035E43D0D9C}" type="slidenum">
              <a:rPr lang="en-US" sz="1200" smtClean="0">
                <a:solidFill>
                  <a:schemeClr val="bg2">
                    <a:lumMod val="25000"/>
                  </a:schemeClr>
                </a:solidFill>
              </a:rPr>
              <a:pPr/>
              <a:t>‹#›</a:t>
            </a:fld>
            <a:endParaRPr lang="en-US" sz="1200" dirty="0">
              <a:solidFill>
                <a:schemeClr val="bg2">
                  <a:lumMod val="25000"/>
                </a:schemeClr>
              </a:solidFill>
            </a:endParaRPr>
          </a:p>
        </p:txBody>
      </p:sp>
      <p:sp>
        <p:nvSpPr>
          <p:cNvPr id="11" name="Footer Placeholder 6">
            <a:extLst>
              <a:ext uri="{FF2B5EF4-FFF2-40B4-BE49-F238E27FC236}">
                <a16:creationId xmlns:a16="http://schemas.microsoft.com/office/drawing/2014/main" id="{3FC54610-5197-44E5-AD26-CC511DB0A208}"/>
              </a:ext>
            </a:extLst>
          </p:cNvPr>
          <p:cNvSpPr txBox="1">
            <a:spLocks/>
          </p:cNvSpPr>
          <p:nvPr userDrawn="1"/>
        </p:nvSpPr>
        <p:spPr>
          <a:xfrm rot="16200000">
            <a:off x="8455052" y="6012765"/>
            <a:ext cx="1094744" cy="143688"/>
          </a:xfrm>
          <a:prstGeom prst="rect">
            <a:avLst/>
          </a:prstGeom>
        </p:spPr>
        <p:txBody>
          <a:bodyPr vert="horz" lIns="91440" tIns="45720" rIns="91440" bIns="45720" rtlCol="0" anchor="ctr"/>
          <a:lstStyle>
            <a:defPPr>
              <a:defRPr lang="en-US"/>
            </a:defPPr>
            <a:lvl1pPr marL="0" algn="ctr" defTabSz="457200" rtl="0" eaLnBrk="1" latinLnBrk="0" hangingPunct="1">
              <a:defRPr sz="600" kern="1200">
                <a:solidFill>
                  <a:srgbClr val="002060"/>
                </a:solidFill>
                <a:latin typeface="Verdana" panose="020B0604030504040204" pitchFamily="34" charset="0"/>
                <a:ea typeface="Verdana" panose="020B0604030504040204" pitchFamily="34" charset="0"/>
                <a:cs typeface="Verdana" panose="020B060403050404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700" dirty="0">
                <a:solidFill>
                  <a:schemeClr val="bg2">
                    <a:lumMod val="25000"/>
                  </a:schemeClr>
                </a:solidFill>
              </a:rPr>
              <a:t>© TechSci Research</a:t>
            </a:r>
          </a:p>
        </p:txBody>
      </p:sp>
    </p:spTree>
    <p:extLst>
      <p:ext uri="{BB962C8B-B14F-4D97-AF65-F5344CB8AC3E}">
        <p14:creationId xmlns:p14="http://schemas.microsoft.com/office/powerpoint/2010/main" val="423159174"/>
      </p:ext>
    </p:extLst>
  </p:cSld>
  <p:clrMapOvr>
    <a:overrideClrMapping bg1="lt1" tx1="dk1" bg2="lt2" tx2="dk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2_Content writing ">
    <p:bg>
      <p:bgRef idx="1001">
        <a:schemeClr val="bg1"/>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A6797CB-1A88-4BAC-A47D-7A026A7FE3A2}"/>
              </a:ext>
            </a:extLst>
          </p:cNvPr>
          <p:cNvSpPr/>
          <p:nvPr userDrawn="1"/>
        </p:nvSpPr>
        <p:spPr>
          <a:xfrm>
            <a:off x="7086600" y="237384"/>
            <a:ext cx="1881347"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a:extLst>
              <a:ext uri="{FF2B5EF4-FFF2-40B4-BE49-F238E27FC236}">
                <a16:creationId xmlns:a16="http://schemas.microsoft.com/office/drawing/2014/main" id="{CAAE0A4C-1B27-4F6B-906D-E1CD4C333EA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473329" y="237384"/>
            <a:ext cx="1104107" cy="346387"/>
          </a:xfrm>
          <a:prstGeom prst="rect">
            <a:avLst/>
          </a:prstGeom>
        </p:spPr>
      </p:pic>
      <p:sp>
        <p:nvSpPr>
          <p:cNvPr id="10" name="Rectangle 9">
            <a:extLst>
              <a:ext uri="{FF2B5EF4-FFF2-40B4-BE49-F238E27FC236}">
                <a16:creationId xmlns:a16="http://schemas.microsoft.com/office/drawing/2014/main" id="{E35182BC-DDA5-4EDC-B447-8273E31ADD1A}"/>
              </a:ext>
            </a:extLst>
          </p:cNvPr>
          <p:cNvSpPr/>
          <p:nvPr userDrawn="1"/>
        </p:nvSpPr>
        <p:spPr>
          <a:xfrm flipV="1">
            <a:off x="0" y="6723356"/>
            <a:ext cx="9143999" cy="13464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1" name="Rectangle 10">
            <a:extLst>
              <a:ext uri="{FF2B5EF4-FFF2-40B4-BE49-F238E27FC236}">
                <a16:creationId xmlns:a16="http://schemas.microsoft.com/office/drawing/2014/main" id="{8C0D8543-0C4A-4286-BF97-0D6C841D3595}"/>
              </a:ext>
            </a:extLst>
          </p:cNvPr>
          <p:cNvSpPr/>
          <p:nvPr userDrawn="1"/>
        </p:nvSpPr>
        <p:spPr>
          <a:xfrm>
            <a:off x="8544758" y="6598952"/>
            <a:ext cx="481905" cy="200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2" name="Slide Number Placeholder 7">
            <a:extLst>
              <a:ext uri="{FF2B5EF4-FFF2-40B4-BE49-F238E27FC236}">
                <a16:creationId xmlns:a16="http://schemas.microsoft.com/office/drawing/2014/main" id="{46D925A5-DB56-41D7-A199-1EAC6D105FF0}"/>
              </a:ext>
            </a:extLst>
          </p:cNvPr>
          <p:cNvSpPr txBox="1">
            <a:spLocks/>
          </p:cNvSpPr>
          <p:nvPr userDrawn="1"/>
        </p:nvSpPr>
        <p:spPr>
          <a:xfrm>
            <a:off x="8605063" y="6508365"/>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A070E7C-0B96-4788-862A-C035E43D0D9C}" type="slidenum">
              <a:rPr lang="en-US" sz="1200" smtClean="0">
                <a:solidFill>
                  <a:schemeClr val="bg2">
                    <a:lumMod val="25000"/>
                  </a:schemeClr>
                </a:solidFill>
              </a:rPr>
              <a:pPr/>
              <a:t>‹#›</a:t>
            </a:fld>
            <a:endParaRPr lang="en-US" sz="1200" dirty="0">
              <a:solidFill>
                <a:schemeClr val="bg2">
                  <a:lumMod val="25000"/>
                </a:schemeClr>
              </a:solidFill>
            </a:endParaRPr>
          </a:p>
        </p:txBody>
      </p:sp>
      <p:sp>
        <p:nvSpPr>
          <p:cNvPr id="13" name="Footer Placeholder 6">
            <a:extLst>
              <a:ext uri="{FF2B5EF4-FFF2-40B4-BE49-F238E27FC236}">
                <a16:creationId xmlns:a16="http://schemas.microsoft.com/office/drawing/2014/main" id="{4A37587C-5862-4E7F-B4AD-C7997BE54826}"/>
              </a:ext>
            </a:extLst>
          </p:cNvPr>
          <p:cNvSpPr txBox="1">
            <a:spLocks/>
          </p:cNvSpPr>
          <p:nvPr userDrawn="1"/>
        </p:nvSpPr>
        <p:spPr>
          <a:xfrm rot="16200000">
            <a:off x="8455052" y="6012765"/>
            <a:ext cx="1094744" cy="143688"/>
          </a:xfrm>
          <a:prstGeom prst="rect">
            <a:avLst/>
          </a:prstGeom>
        </p:spPr>
        <p:txBody>
          <a:bodyPr vert="horz" lIns="91440" tIns="45720" rIns="91440" bIns="45720" rtlCol="0" anchor="ctr"/>
          <a:lstStyle>
            <a:defPPr>
              <a:defRPr lang="en-US"/>
            </a:defPPr>
            <a:lvl1pPr marL="0" algn="ctr" defTabSz="457200" rtl="0" eaLnBrk="1" latinLnBrk="0" hangingPunct="1">
              <a:defRPr sz="600" kern="1200">
                <a:solidFill>
                  <a:srgbClr val="002060"/>
                </a:solidFill>
                <a:latin typeface="Verdana" panose="020B0604030504040204" pitchFamily="34" charset="0"/>
                <a:ea typeface="Verdana" panose="020B0604030504040204" pitchFamily="34" charset="0"/>
                <a:cs typeface="Verdana" panose="020B060403050404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700" dirty="0">
                <a:solidFill>
                  <a:schemeClr val="bg2">
                    <a:lumMod val="25000"/>
                  </a:schemeClr>
                </a:solidFill>
              </a:rPr>
              <a:t>© TechSci Research</a:t>
            </a:r>
          </a:p>
        </p:txBody>
      </p:sp>
    </p:spTree>
    <p:extLst>
      <p:ext uri="{BB962C8B-B14F-4D97-AF65-F5344CB8AC3E}">
        <p14:creationId xmlns:p14="http://schemas.microsoft.com/office/powerpoint/2010/main" val="2163525359"/>
      </p:ext>
    </p:extLst>
  </p:cSld>
  <p:clrMapOvr>
    <a:overrideClrMapping bg1="lt1" tx1="dk1" bg2="lt2" tx2="dk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0A1979E-00F7-4B84-98A3-8B6EA0E72C7B}"/>
              </a:ext>
            </a:extLst>
          </p:cNvPr>
          <p:cNvSpPr/>
          <p:nvPr userDrawn="1"/>
        </p:nvSpPr>
        <p:spPr>
          <a:xfrm>
            <a:off x="0" y="109687"/>
            <a:ext cx="7416800" cy="485495"/>
          </a:xfrm>
          <a:prstGeom prst="rect">
            <a:avLst/>
          </a:prstGeom>
          <a:solidFill>
            <a:srgbClr val="A7CF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0" name="Picture 19" descr="A picture containing object, indoor&#10;&#10;Description generated with high confidence">
            <a:extLst>
              <a:ext uri="{FF2B5EF4-FFF2-40B4-BE49-F238E27FC236}">
                <a16:creationId xmlns:a16="http://schemas.microsoft.com/office/drawing/2014/main" id="{86CF0F51-BCC2-4E8E-B565-3B5F6AC1865D}"/>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7573282" y="109688"/>
            <a:ext cx="1429534" cy="441856"/>
          </a:xfrm>
          <a:prstGeom prst="rect">
            <a:avLst/>
          </a:prstGeom>
        </p:spPr>
      </p:pic>
      <p:sp>
        <p:nvSpPr>
          <p:cNvPr id="24" name="Title Placeholder 16">
            <a:extLst>
              <a:ext uri="{FF2B5EF4-FFF2-40B4-BE49-F238E27FC236}">
                <a16:creationId xmlns:a16="http://schemas.microsoft.com/office/drawing/2014/main" id="{A9C45C3E-DC63-4E18-AFBC-D26B62CC2D8A}"/>
              </a:ext>
            </a:extLst>
          </p:cNvPr>
          <p:cNvSpPr>
            <a:spLocks noGrp="1"/>
          </p:cNvSpPr>
          <p:nvPr>
            <p:ph type="title"/>
          </p:nvPr>
        </p:nvSpPr>
        <p:spPr>
          <a:xfrm>
            <a:off x="14202" y="121779"/>
            <a:ext cx="7896476" cy="461310"/>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lang="en-US" sz="1200" b="1" kern="1200" spc="300" dirty="0">
                <a:solidFill>
                  <a:schemeClr val="bg1"/>
                </a:solidFill>
                <a:latin typeface="Arial" panose="020B0604020202020204" pitchFamily="34" charset="0"/>
                <a:ea typeface="+mj-ea"/>
                <a:cs typeface="Arial" panose="020B0604020202020204" pitchFamily="34" charset="0"/>
              </a:defRPr>
            </a:lvl1pPr>
          </a:lstStyle>
          <a:p>
            <a:r>
              <a:rPr lang="en-US" dirty="0"/>
              <a:t>Click to edit Master title style</a:t>
            </a:r>
          </a:p>
        </p:txBody>
      </p:sp>
      <p:sp>
        <p:nvSpPr>
          <p:cNvPr id="25" name="Slide Number Placeholder 5">
            <a:extLst>
              <a:ext uri="{FF2B5EF4-FFF2-40B4-BE49-F238E27FC236}">
                <a16:creationId xmlns:a16="http://schemas.microsoft.com/office/drawing/2014/main" id="{DC2DEE87-8988-4DC7-B922-9C76881FEE0E}"/>
              </a:ext>
            </a:extLst>
          </p:cNvPr>
          <p:cNvSpPr>
            <a:spLocks noGrp="1"/>
          </p:cNvSpPr>
          <p:nvPr>
            <p:ph type="sldNum" sz="quarter" idx="12"/>
          </p:nvPr>
        </p:nvSpPr>
        <p:spPr>
          <a:xfrm>
            <a:off x="8631307" y="6470646"/>
            <a:ext cx="512693" cy="433518"/>
          </a:xfrm>
          <a:prstGeom prst="rect">
            <a:avLst/>
          </a:prstGeom>
        </p:spPr>
        <p:txBody>
          <a:bodyPr anchor="ctr"/>
          <a:lstStyle>
            <a:lvl1pPr algn="ctr">
              <a:defRPr sz="1200" b="1">
                <a:solidFill>
                  <a:schemeClr val="bg2">
                    <a:lumMod val="25000"/>
                  </a:schemeClr>
                </a:solidFill>
              </a:defRPr>
            </a:lvl1pPr>
          </a:lstStyle>
          <a:p>
            <a:fld id="{71524312-86C7-4F05-8EA3-7DC8FEE2FD1D}" type="slidenum">
              <a:rPr lang="en-US" smtClean="0"/>
              <a:pPr/>
              <a:t>‹#›</a:t>
            </a:fld>
            <a:endParaRPr lang="en-US" dirty="0"/>
          </a:p>
        </p:txBody>
      </p:sp>
      <p:sp>
        <p:nvSpPr>
          <p:cNvPr id="26" name="Footer Placeholder 4">
            <a:extLst>
              <a:ext uri="{FF2B5EF4-FFF2-40B4-BE49-F238E27FC236}">
                <a16:creationId xmlns:a16="http://schemas.microsoft.com/office/drawing/2014/main" id="{A9711214-613C-4265-96DE-F01452FA6863}"/>
              </a:ext>
            </a:extLst>
          </p:cNvPr>
          <p:cNvSpPr>
            <a:spLocks noGrp="1"/>
          </p:cNvSpPr>
          <p:nvPr>
            <p:ph type="ftr" sz="quarter" idx="11"/>
          </p:nvPr>
        </p:nvSpPr>
        <p:spPr>
          <a:xfrm>
            <a:off x="7658305" y="6582956"/>
            <a:ext cx="971550" cy="208898"/>
          </a:xfrm>
          <a:prstGeom prst="rect">
            <a:avLst/>
          </a:prstGeom>
        </p:spPr>
        <p:txBody>
          <a:bodyPr anchor="ctr"/>
          <a:lstStyle>
            <a:lvl1pPr marL="0" algn="ctr" defTabSz="914400" rtl="0" eaLnBrk="1" latinLnBrk="0" hangingPunct="1">
              <a:defRPr lang="en-US" sz="600" kern="1200" smtClean="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defRPr>
            </a:lvl1pPr>
          </a:lstStyle>
          <a:p>
            <a:r>
              <a:rPr lang="en-IN" dirty="0"/>
              <a:t>© TechSci Research</a:t>
            </a:r>
          </a:p>
        </p:txBody>
      </p:sp>
      <p:sp>
        <p:nvSpPr>
          <p:cNvPr id="27" name="Subtitle 2">
            <a:extLst>
              <a:ext uri="{FF2B5EF4-FFF2-40B4-BE49-F238E27FC236}">
                <a16:creationId xmlns:a16="http://schemas.microsoft.com/office/drawing/2014/main" id="{7C99BFEB-2A24-4AC6-9640-40A5EB940840}"/>
              </a:ext>
            </a:extLst>
          </p:cNvPr>
          <p:cNvSpPr>
            <a:spLocks noGrp="1"/>
          </p:cNvSpPr>
          <p:nvPr>
            <p:ph type="subTitle" idx="1"/>
          </p:nvPr>
        </p:nvSpPr>
        <p:spPr>
          <a:xfrm>
            <a:off x="334618" y="1243151"/>
            <a:ext cx="6858000" cy="1655762"/>
          </a:xfrm>
          <a:prstGeom prst="rect">
            <a:avLst/>
          </a:prstGeom>
        </p:spPr>
        <p:txBody>
          <a:bodyPr/>
          <a:lstStyle>
            <a:lvl1pPr marL="171450" indent="-171450" algn="just" defTabSz="914400" rtl="0" eaLnBrk="1" latinLnBrk="0" hangingPunct="1">
              <a:lnSpc>
                <a:spcPct val="200000"/>
              </a:lnSpc>
              <a:spcBef>
                <a:spcPts val="1000"/>
              </a:spcBef>
              <a:buFont typeface="Arial" panose="020B0604020202020204" pitchFamily="34" charset="0"/>
              <a:buChar char="•"/>
              <a:defRPr lang="en-US" sz="1000" kern="1200" dirty="0">
                <a:solidFill>
                  <a:sysClr val="windowText" lastClr="000000"/>
                </a:solidFill>
                <a:latin typeface="Verdana" panose="020B0604030504040204" pitchFamily="34" charset="0"/>
                <a:ea typeface="Verdana" panose="020B0604030504040204" pitchFamily="34" charset="0"/>
                <a:cs typeface="Verdan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9355999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512DC8-9DB8-4AFD-B5ED-7F8F7B0D6B52}"/>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4982F1AB-7062-4E80-AB90-DA9226843BB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2483B50-58A5-4A7C-9B40-B285370CE8AA}"/>
              </a:ext>
            </a:extLst>
          </p:cNvPr>
          <p:cNvSpPr>
            <a:spLocks noGrp="1"/>
          </p:cNvSpPr>
          <p:nvPr>
            <p:ph type="dt" sz="half" idx="10"/>
          </p:nvPr>
        </p:nvSpPr>
        <p:spPr/>
        <p:txBody>
          <a:bodyPr/>
          <a:lstStyle/>
          <a:p>
            <a:fld id="{B1A9A785-103B-4B53-B232-DC2BA94190A7}" type="datetimeFigureOut">
              <a:rPr lang="en-US" smtClean="0"/>
              <a:t>9/10/2021</a:t>
            </a:fld>
            <a:endParaRPr lang="en-US" dirty="0"/>
          </a:p>
        </p:txBody>
      </p:sp>
      <p:sp>
        <p:nvSpPr>
          <p:cNvPr id="5" name="Footer Placeholder 4">
            <a:extLst>
              <a:ext uri="{FF2B5EF4-FFF2-40B4-BE49-F238E27FC236}">
                <a16:creationId xmlns:a16="http://schemas.microsoft.com/office/drawing/2014/main" id="{EF983D0F-4016-4863-9284-E385FF1C5C6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68EE6E2B-5D4D-4252-84C1-C0AA9F9C3291}"/>
              </a:ext>
            </a:extLst>
          </p:cNvPr>
          <p:cNvSpPr>
            <a:spLocks noGrp="1"/>
          </p:cNvSpPr>
          <p:nvPr>
            <p:ph type="sldNum" sz="quarter" idx="12"/>
          </p:nvPr>
        </p:nvSpPr>
        <p:spPr/>
        <p:txBody>
          <a:bodyPr/>
          <a:lstStyle/>
          <a:p>
            <a:fld id="{1CE97586-85E7-4DA0-AF2C-A0841FA48D10}" type="slidenum">
              <a:rPr lang="en-US" smtClean="0"/>
              <a:t>‹#›</a:t>
            </a:fld>
            <a:endParaRPr lang="en-US" dirty="0"/>
          </a:p>
        </p:txBody>
      </p:sp>
    </p:spTree>
    <p:extLst>
      <p:ext uri="{BB962C8B-B14F-4D97-AF65-F5344CB8AC3E}">
        <p14:creationId xmlns:p14="http://schemas.microsoft.com/office/powerpoint/2010/main" val="342964080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2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9C28C22-BD72-4435-9F97-BCE9A6D0C0F9}"/>
              </a:ext>
            </a:extLst>
          </p:cNvPr>
          <p:cNvSpPr/>
          <p:nvPr userDrawn="1"/>
        </p:nvSpPr>
        <p:spPr>
          <a:xfrm>
            <a:off x="0" y="166255"/>
            <a:ext cx="7384473" cy="461310"/>
          </a:xfrm>
          <a:prstGeom prst="rect">
            <a:avLst/>
          </a:prstGeom>
          <a:solidFill>
            <a:srgbClr val="A4C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itle Placeholder 16">
            <a:extLst>
              <a:ext uri="{FF2B5EF4-FFF2-40B4-BE49-F238E27FC236}">
                <a16:creationId xmlns:a16="http://schemas.microsoft.com/office/drawing/2014/main" id="{0CC90654-147A-4C9F-B5AE-F0F81BA98E02}"/>
              </a:ext>
            </a:extLst>
          </p:cNvPr>
          <p:cNvSpPr>
            <a:spLocks noGrp="1"/>
          </p:cNvSpPr>
          <p:nvPr>
            <p:ph type="title"/>
          </p:nvPr>
        </p:nvSpPr>
        <p:spPr>
          <a:xfrm>
            <a:off x="123825" y="196771"/>
            <a:ext cx="6640285" cy="461310"/>
          </a:xfrm>
          <a:prstGeom prst="rect">
            <a:avLst/>
          </a:prstGeom>
        </p:spPr>
        <p:txBody>
          <a:bodyPr vert="horz" lIns="91440" tIns="45720" rIns="91440" bIns="45720" rtlCol="0" anchor="ctr">
            <a:normAutofit/>
          </a:bodyPr>
          <a:lstStyle>
            <a:lvl1pPr algn="l" defTabSz="914400" rtl="0" eaLnBrk="1" latinLnBrk="0" hangingPunct="1">
              <a:lnSpc>
                <a:spcPct val="100000"/>
              </a:lnSpc>
              <a:spcBef>
                <a:spcPct val="0"/>
              </a:spcBef>
              <a:buNone/>
              <a:defRPr lang="en-US" sz="1200" b="1" kern="1200" spc="300" dirty="0">
                <a:solidFill>
                  <a:schemeClr val="bg1"/>
                </a:solidFill>
                <a:latin typeface="Arial" panose="020B0604020202020204" pitchFamily="34" charset="0"/>
                <a:ea typeface="+mj-ea"/>
                <a:cs typeface="Arial" panose="020B0604020202020204" pitchFamily="34" charset="0"/>
              </a:defRPr>
            </a:lvl1pPr>
          </a:lstStyle>
          <a:p>
            <a:r>
              <a:rPr lang="en-US" dirty="0"/>
              <a:t>Click to edit Master title style</a:t>
            </a:r>
          </a:p>
        </p:txBody>
      </p:sp>
      <p:pic>
        <p:nvPicPr>
          <p:cNvPr id="14" name="Picture 13" descr="cid:image002.png@01D2F982.F4FD4770">
            <a:extLst>
              <a:ext uri="{FF2B5EF4-FFF2-40B4-BE49-F238E27FC236}">
                <a16:creationId xmlns:a16="http://schemas.microsoft.com/office/drawing/2014/main" id="{A3751954-6E86-43FA-AEE1-EC8E0F9BD18E}"/>
              </a:ext>
            </a:extLst>
          </p:cNvPr>
          <p:cNvPicPr/>
          <p:nvPr userDrawn="1"/>
        </p:nvPicPr>
        <p:blipFill>
          <a:blip r:embed="rId2">
            <a:extLst>
              <a:ext uri="{28A0092B-C50C-407E-A947-70E740481C1C}">
                <a14:useLocalDpi xmlns:a14="http://schemas.microsoft.com/office/drawing/2010/main"/>
              </a:ext>
            </a:extLst>
          </a:blip>
          <a:srcRect/>
          <a:stretch>
            <a:fillRect/>
          </a:stretch>
        </p:blipFill>
        <p:spPr bwMode="auto">
          <a:xfrm>
            <a:off x="7606146" y="110835"/>
            <a:ext cx="1417491" cy="498762"/>
          </a:xfrm>
          <a:prstGeom prst="rect">
            <a:avLst/>
          </a:prstGeom>
          <a:noFill/>
          <a:ln>
            <a:noFill/>
          </a:ln>
        </p:spPr>
      </p:pic>
      <p:sp>
        <p:nvSpPr>
          <p:cNvPr id="3" name="Rectangle 2">
            <a:extLst>
              <a:ext uri="{FF2B5EF4-FFF2-40B4-BE49-F238E27FC236}">
                <a16:creationId xmlns:a16="http://schemas.microsoft.com/office/drawing/2014/main" id="{DC7A2EBC-398A-4004-9540-257F3C766D3A}"/>
              </a:ext>
            </a:extLst>
          </p:cNvPr>
          <p:cNvSpPr/>
          <p:nvPr userDrawn="1"/>
        </p:nvSpPr>
        <p:spPr>
          <a:xfrm>
            <a:off x="8782303" y="6657945"/>
            <a:ext cx="289538" cy="200055"/>
          </a:xfrm>
          <a:prstGeom prst="rect">
            <a:avLst/>
          </a:prstGeom>
          <a:solidFill>
            <a:srgbClr val="A4C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Slide Number Placeholder 5">
            <a:extLst>
              <a:ext uri="{FF2B5EF4-FFF2-40B4-BE49-F238E27FC236}">
                <a16:creationId xmlns:a16="http://schemas.microsoft.com/office/drawing/2014/main" id="{F0688DEA-14AF-485F-8E33-B914956AE8C9}"/>
              </a:ext>
            </a:extLst>
          </p:cNvPr>
          <p:cNvSpPr txBox="1">
            <a:spLocks/>
          </p:cNvSpPr>
          <p:nvPr userDrawn="1"/>
        </p:nvSpPr>
        <p:spPr>
          <a:xfrm>
            <a:off x="8670725" y="6541213"/>
            <a:ext cx="512693" cy="433518"/>
          </a:xfrm>
          <a:prstGeom prst="rect">
            <a:avLst/>
          </a:prstGeom>
        </p:spPr>
        <p:txBody>
          <a:bodyPr anchor="ctr"/>
          <a:lstStyle>
            <a:defPPr>
              <a:defRPr lang="en-US"/>
            </a:defPPr>
            <a:lvl1pPr marL="0" algn="ctr" defTabSz="457200" rtl="0" eaLnBrk="1" latinLnBrk="0" hangingPunct="1">
              <a:defRPr sz="1100" kern="1200">
                <a:solidFill>
                  <a:srgbClr val="002060"/>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71524312-86C7-4F05-8EA3-7DC8FEE2FD1D}" type="slidenum">
              <a:rPr lang="en-US" smtClean="0">
                <a:solidFill>
                  <a:sysClr val="windowText" lastClr="000000"/>
                </a:solidFill>
              </a:rPr>
              <a:pPr/>
              <a:t>‹#›</a:t>
            </a:fld>
            <a:endParaRPr lang="en-US" dirty="0">
              <a:solidFill>
                <a:sysClr val="windowText" lastClr="000000"/>
              </a:solidFill>
            </a:endParaRPr>
          </a:p>
        </p:txBody>
      </p:sp>
      <p:sp>
        <p:nvSpPr>
          <p:cNvPr id="5" name="TextBox 4">
            <a:extLst>
              <a:ext uri="{FF2B5EF4-FFF2-40B4-BE49-F238E27FC236}">
                <a16:creationId xmlns:a16="http://schemas.microsoft.com/office/drawing/2014/main" id="{BEFCD1D6-4564-451A-A127-4AA08D55AE56}"/>
              </a:ext>
            </a:extLst>
          </p:cNvPr>
          <p:cNvSpPr txBox="1"/>
          <p:nvPr userDrawn="1"/>
        </p:nvSpPr>
        <p:spPr>
          <a:xfrm>
            <a:off x="-14514" y="6638701"/>
            <a:ext cx="1886857" cy="338554"/>
          </a:xfrm>
          <a:prstGeom prst="rect">
            <a:avLst/>
          </a:prstGeom>
          <a:noFill/>
        </p:spPr>
        <p:txBody>
          <a:bodyPr wrap="square" rtlCol="0">
            <a:spAutoFit/>
          </a:bodyPr>
          <a:lstStyle/>
          <a:p>
            <a:r>
              <a:rPr lang="en-US" sz="800" dirty="0"/>
              <a:t>© TechSci Research</a:t>
            </a:r>
          </a:p>
          <a:p>
            <a:endParaRPr lang="en-US" sz="800" dirty="0"/>
          </a:p>
        </p:txBody>
      </p:sp>
    </p:spTree>
    <p:extLst>
      <p:ext uri="{BB962C8B-B14F-4D97-AF65-F5344CB8AC3E}">
        <p14:creationId xmlns:p14="http://schemas.microsoft.com/office/powerpoint/2010/main" val="126225774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Content writing ">
    <p:bg>
      <p:bgRef idx="1001">
        <a:schemeClr val="bg1"/>
      </p:bgRef>
    </p:bg>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782F2C4A-0FDE-46AC-9BC4-6B5F9D1D4864}"/>
              </a:ext>
            </a:extLst>
          </p:cNvPr>
          <p:cNvSpPr/>
          <p:nvPr userDrawn="1"/>
        </p:nvSpPr>
        <p:spPr>
          <a:xfrm>
            <a:off x="0" y="842704"/>
            <a:ext cx="170207" cy="6015295"/>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1EBB3293-9C7F-4A23-91DE-5D9960E1C169}"/>
              </a:ext>
            </a:extLst>
          </p:cNvPr>
          <p:cNvSpPr/>
          <p:nvPr userDrawn="1"/>
        </p:nvSpPr>
        <p:spPr>
          <a:xfrm>
            <a:off x="-1" y="424525"/>
            <a:ext cx="9144001" cy="468285"/>
          </a:xfrm>
          <a:prstGeom prst="rect">
            <a:avLst/>
          </a:prstGeom>
          <a:solidFill>
            <a:srgbClr val="A7D3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Title Placeholder 16">
            <a:extLst>
              <a:ext uri="{FF2B5EF4-FFF2-40B4-BE49-F238E27FC236}">
                <a16:creationId xmlns:a16="http://schemas.microsoft.com/office/drawing/2014/main" id="{7A484578-2C63-46CE-8A64-F34DA1D12F9E}"/>
              </a:ext>
            </a:extLst>
          </p:cNvPr>
          <p:cNvSpPr>
            <a:spLocks noGrp="1"/>
          </p:cNvSpPr>
          <p:nvPr>
            <p:ph type="title"/>
          </p:nvPr>
        </p:nvSpPr>
        <p:spPr>
          <a:xfrm>
            <a:off x="996611" y="424525"/>
            <a:ext cx="6862693" cy="461310"/>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lang="en-US" sz="1200" b="1" kern="1200" spc="300" dirty="0">
                <a:solidFill>
                  <a:schemeClr val="bg1"/>
                </a:solidFill>
                <a:latin typeface="Arial" panose="020B0604020202020204" pitchFamily="34" charset="0"/>
                <a:ea typeface="+mj-ea"/>
                <a:cs typeface="Arial" panose="020B0604020202020204" pitchFamily="34" charset="0"/>
              </a:defRPr>
            </a:lvl1pPr>
          </a:lstStyle>
          <a:p>
            <a:r>
              <a:rPr lang="en-US" dirty="0"/>
              <a:t>Click to edit Master title style</a:t>
            </a:r>
          </a:p>
        </p:txBody>
      </p:sp>
      <p:sp>
        <p:nvSpPr>
          <p:cNvPr id="37" name="Subtitle 2">
            <a:extLst>
              <a:ext uri="{FF2B5EF4-FFF2-40B4-BE49-F238E27FC236}">
                <a16:creationId xmlns:a16="http://schemas.microsoft.com/office/drawing/2014/main" id="{6E885002-D4D4-4C58-A8FE-B491242D52D6}"/>
              </a:ext>
            </a:extLst>
          </p:cNvPr>
          <p:cNvSpPr>
            <a:spLocks noGrp="1"/>
          </p:cNvSpPr>
          <p:nvPr>
            <p:ph type="subTitle" idx="1"/>
          </p:nvPr>
        </p:nvSpPr>
        <p:spPr>
          <a:xfrm>
            <a:off x="334618" y="1243151"/>
            <a:ext cx="6858000" cy="1655762"/>
          </a:xfrm>
          <a:prstGeom prst="rect">
            <a:avLst/>
          </a:prstGeom>
        </p:spPr>
        <p:txBody>
          <a:bodyPr/>
          <a:lstStyle>
            <a:lvl1pPr marL="171450" indent="-171450" algn="just" defTabSz="914400" rtl="0" eaLnBrk="1" latinLnBrk="0" hangingPunct="1">
              <a:lnSpc>
                <a:spcPct val="200000"/>
              </a:lnSpc>
              <a:spcBef>
                <a:spcPts val="1000"/>
              </a:spcBef>
              <a:buFont typeface="Arial" panose="020B0604020202020204" pitchFamily="34" charset="0"/>
              <a:buChar char="•"/>
              <a:defRPr lang="en-US" sz="1000" kern="1200" dirty="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pic>
        <p:nvPicPr>
          <p:cNvPr id="38" name="Picture 37">
            <a:extLst>
              <a:ext uri="{FF2B5EF4-FFF2-40B4-BE49-F238E27FC236}">
                <a16:creationId xmlns:a16="http://schemas.microsoft.com/office/drawing/2014/main" id="{A48CCFB0-B614-450A-933C-4DE7A2EED4F1}"/>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420880"/>
            <a:ext cx="737202" cy="457573"/>
          </a:xfrm>
          <a:prstGeom prst="rect">
            <a:avLst/>
          </a:prstGeom>
        </p:spPr>
      </p:pic>
      <p:sp>
        <p:nvSpPr>
          <p:cNvPr id="39" name="Rectangle 38">
            <a:extLst>
              <a:ext uri="{FF2B5EF4-FFF2-40B4-BE49-F238E27FC236}">
                <a16:creationId xmlns:a16="http://schemas.microsoft.com/office/drawing/2014/main" id="{AA2001AD-B626-4C95-BAD1-070B8B27D674}"/>
              </a:ext>
            </a:extLst>
          </p:cNvPr>
          <p:cNvSpPr/>
          <p:nvPr userDrawn="1"/>
        </p:nvSpPr>
        <p:spPr>
          <a:xfrm>
            <a:off x="7750629" y="419013"/>
            <a:ext cx="1393371" cy="4793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0" name="Picture 6" descr="cid:image002.png@01D2F982.F4FD4770">
            <a:extLst>
              <a:ext uri="{FF2B5EF4-FFF2-40B4-BE49-F238E27FC236}">
                <a16:creationId xmlns:a16="http://schemas.microsoft.com/office/drawing/2014/main" id="{2E9EC796-AEA6-40E4-BC62-E36F8E1A3BB1}"/>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7822473" y="458044"/>
            <a:ext cx="1249681" cy="4012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Rectangle 40">
            <a:extLst>
              <a:ext uri="{FF2B5EF4-FFF2-40B4-BE49-F238E27FC236}">
                <a16:creationId xmlns:a16="http://schemas.microsoft.com/office/drawing/2014/main" id="{4778D4A2-3792-4AF3-A725-5441FE47B0F0}"/>
              </a:ext>
            </a:extLst>
          </p:cNvPr>
          <p:cNvSpPr/>
          <p:nvPr userDrawn="1"/>
        </p:nvSpPr>
        <p:spPr>
          <a:xfrm>
            <a:off x="0" y="6667500"/>
            <a:ext cx="170207" cy="190500"/>
          </a:xfrm>
          <a:prstGeom prst="rect">
            <a:avLst/>
          </a:prstGeom>
          <a:solidFill>
            <a:srgbClr val="A7D3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Slide Number Placeholder 5">
            <a:extLst>
              <a:ext uri="{FF2B5EF4-FFF2-40B4-BE49-F238E27FC236}">
                <a16:creationId xmlns:a16="http://schemas.microsoft.com/office/drawing/2014/main" id="{5176B90C-4117-4D27-A207-5455D8EB0A29}"/>
              </a:ext>
            </a:extLst>
          </p:cNvPr>
          <p:cNvSpPr>
            <a:spLocks noGrp="1"/>
          </p:cNvSpPr>
          <p:nvPr>
            <p:ph type="sldNum" sz="quarter" idx="12"/>
          </p:nvPr>
        </p:nvSpPr>
        <p:spPr>
          <a:xfrm>
            <a:off x="-171244" y="6545991"/>
            <a:ext cx="512693" cy="433518"/>
          </a:xfrm>
          <a:prstGeom prst="rect">
            <a:avLst/>
          </a:prstGeom>
        </p:spPr>
        <p:txBody>
          <a:bodyPr anchor="ctr"/>
          <a:lstStyle>
            <a:lvl1pPr algn="ctr">
              <a:defRPr sz="900">
                <a:solidFill>
                  <a:schemeClr val="bg1"/>
                </a:solidFill>
              </a:defRPr>
            </a:lvl1pPr>
          </a:lstStyle>
          <a:p>
            <a:fld id="{71524312-86C7-4F05-8EA3-7DC8FEE2FD1D}" type="slidenum">
              <a:rPr lang="en-US" smtClean="0"/>
              <a:pPr/>
              <a:t>‹#›</a:t>
            </a:fld>
            <a:endParaRPr lang="en-US" dirty="0"/>
          </a:p>
        </p:txBody>
      </p:sp>
      <p:sp>
        <p:nvSpPr>
          <p:cNvPr id="44" name="Footer Placeholder 2">
            <a:extLst>
              <a:ext uri="{FF2B5EF4-FFF2-40B4-BE49-F238E27FC236}">
                <a16:creationId xmlns:a16="http://schemas.microsoft.com/office/drawing/2014/main" id="{DE362C68-7702-4C49-BD87-E0E07DE86BB9}"/>
              </a:ext>
            </a:extLst>
          </p:cNvPr>
          <p:cNvSpPr>
            <a:spLocks noGrp="1"/>
          </p:cNvSpPr>
          <p:nvPr>
            <p:ph type="ftr" sz="quarter" idx="11"/>
          </p:nvPr>
        </p:nvSpPr>
        <p:spPr>
          <a:xfrm>
            <a:off x="8146323" y="6667500"/>
            <a:ext cx="1232807" cy="187598"/>
          </a:xfrm>
          <a:prstGeom prst="rect">
            <a:avLst/>
          </a:prstGeom>
        </p:spPr>
        <p:txBody>
          <a:bodyPr/>
          <a:lstStyle>
            <a:lvl1pPr>
              <a:defRPr sz="800"/>
            </a:lvl1pPr>
          </a:lstStyle>
          <a:p>
            <a:r>
              <a:rPr lang="en-IN" dirty="0"/>
              <a:t>© TechSci Research</a:t>
            </a:r>
          </a:p>
        </p:txBody>
      </p:sp>
    </p:spTree>
    <p:extLst>
      <p:ext uri="{BB962C8B-B14F-4D97-AF65-F5344CB8AC3E}">
        <p14:creationId xmlns:p14="http://schemas.microsoft.com/office/powerpoint/2010/main" val="3256347279"/>
      </p:ext>
    </p:extLst>
  </p:cSld>
  <p:clrMapOvr>
    <a:overrideClrMapping bg1="lt1" tx1="dk1" bg2="lt2" tx2="dk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FBA3F1B-5FC1-4195-B283-FA7A5C5B3D90}"/>
              </a:ext>
            </a:extLst>
          </p:cNvPr>
          <p:cNvSpPr/>
          <p:nvPr userDrawn="1"/>
        </p:nvSpPr>
        <p:spPr>
          <a:xfrm flipV="1">
            <a:off x="-1" y="6723356"/>
            <a:ext cx="9143999" cy="13464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a:extLst>
              <a:ext uri="{FF2B5EF4-FFF2-40B4-BE49-F238E27FC236}">
                <a16:creationId xmlns:a16="http://schemas.microsoft.com/office/drawing/2014/main" id="{C7BB28CF-0E71-44A1-97D2-9F7E5EDBB29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668754" y="167074"/>
            <a:ext cx="1330912" cy="417542"/>
          </a:xfrm>
          <a:prstGeom prst="rect">
            <a:avLst/>
          </a:prstGeom>
        </p:spPr>
      </p:pic>
      <p:sp>
        <p:nvSpPr>
          <p:cNvPr id="9" name="Rectangle 8">
            <a:extLst>
              <a:ext uri="{FF2B5EF4-FFF2-40B4-BE49-F238E27FC236}">
                <a16:creationId xmlns:a16="http://schemas.microsoft.com/office/drawing/2014/main" id="{F72326B4-B3B2-4D15-A2AB-DB1022046586}"/>
              </a:ext>
            </a:extLst>
          </p:cNvPr>
          <p:cNvSpPr/>
          <p:nvPr userDrawn="1"/>
        </p:nvSpPr>
        <p:spPr>
          <a:xfrm>
            <a:off x="0" y="0"/>
            <a:ext cx="9144000" cy="588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0205A775-17FE-4C1F-A161-1A719545F3E1}"/>
              </a:ext>
            </a:extLst>
          </p:cNvPr>
          <p:cNvSpPr/>
          <p:nvPr userDrawn="1"/>
        </p:nvSpPr>
        <p:spPr>
          <a:xfrm>
            <a:off x="8544757" y="6598950"/>
            <a:ext cx="481905" cy="200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6" name="Straight Connector 15">
            <a:extLst>
              <a:ext uri="{FF2B5EF4-FFF2-40B4-BE49-F238E27FC236}">
                <a16:creationId xmlns:a16="http://schemas.microsoft.com/office/drawing/2014/main" id="{969AECF4-BD35-4AC8-8BF0-753D0647F7B3}"/>
              </a:ext>
            </a:extLst>
          </p:cNvPr>
          <p:cNvCxnSpPr>
            <a:cxnSpLocks/>
          </p:cNvCxnSpPr>
          <p:nvPr userDrawn="1"/>
        </p:nvCxnSpPr>
        <p:spPr>
          <a:xfrm>
            <a:off x="0" y="660816"/>
            <a:ext cx="516255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7" name="Slide Number Placeholder 7">
            <a:extLst>
              <a:ext uri="{FF2B5EF4-FFF2-40B4-BE49-F238E27FC236}">
                <a16:creationId xmlns:a16="http://schemas.microsoft.com/office/drawing/2014/main" id="{E202E38A-5812-43DD-83EB-0D7EA5D9F823}"/>
              </a:ext>
            </a:extLst>
          </p:cNvPr>
          <p:cNvSpPr txBox="1">
            <a:spLocks/>
          </p:cNvSpPr>
          <p:nvPr userDrawn="1"/>
        </p:nvSpPr>
        <p:spPr>
          <a:xfrm>
            <a:off x="8605062" y="6508363"/>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A070E7C-0B96-4788-862A-C035E43D0D9C}" type="slidenum">
              <a:rPr lang="en-US" smtClean="0">
                <a:solidFill>
                  <a:schemeClr val="bg2">
                    <a:lumMod val="25000"/>
                  </a:schemeClr>
                </a:solidFill>
              </a:rPr>
              <a:pPr/>
              <a:t>‹#›</a:t>
            </a:fld>
            <a:endParaRPr lang="en-US" dirty="0">
              <a:solidFill>
                <a:schemeClr val="bg2">
                  <a:lumMod val="25000"/>
                </a:schemeClr>
              </a:solidFill>
            </a:endParaRPr>
          </a:p>
        </p:txBody>
      </p:sp>
      <p:sp>
        <p:nvSpPr>
          <p:cNvPr id="18" name="Footer Placeholder 6">
            <a:extLst>
              <a:ext uri="{FF2B5EF4-FFF2-40B4-BE49-F238E27FC236}">
                <a16:creationId xmlns:a16="http://schemas.microsoft.com/office/drawing/2014/main" id="{78A01AEE-3EB7-440D-81E6-C9DF36AB8F13}"/>
              </a:ext>
            </a:extLst>
          </p:cNvPr>
          <p:cNvSpPr txBox="1">
            <a:spLocks/>
          </p:cNvSpPr>
          <p:nvPr userDrawn="1"/>
        </p:nvSpPr>
        <p:spPr>
          <a:xfrm rot="16200000">
            <a:off x="8455052" y="6012765"/>
            <a:ext cx="1094744" cy="143688"/>
          </a:xfrm>
          <a:prstGeom prst="rect">
            <a:avLst/>
          </a:prstGeom>
        </p:spPr>
        <p:txBody>
          <a:bodyPr vert="horz" lIns="91440" tIns="45720" rIns="91440" bIns="45720" rtlCol="0" anchor="ctr"/>
          <a:lstStyle>
            <a:defPPr>
              <a:defRPr lang="en-US"/>
            </a:defPPr>
            <a:lvl1pPr marL="0" algn="ctr" defTabSz="457200" rtl="0" eaLnBrk="1" latinLnBrk="0" hangingPunct="1">
              <a:defRPr sz="600" kern="1200">
                <a:solidFill>
                  <a:srgbClr val="002060"/>
                </a:solidFill>
                <a:latin typeface="Verdana" panose="020B0604030504040204" pitchFamily="34" charset="0"/>
                <a:ea typeface="Verdana" panose="020B0604030504040204" pitchFamily="34" charset="0"/>
                <a:cs typeface="Verdana" panose="020B060403050404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700" dirty="0">
                <a:solidFill>
                  <a:schemeClr val="bg2">
                    <a:lumMod val="25000"/>
                  </a:schemeClr>
                </a:solidFill>
              </a:rPr>
              <a:t>© TechSci Research</a:t>
            </a:r>
          </a:p>
        </p:txBody>
      </p:sp>
    </p:spTree>
    <p:extLst>
      <p:ext uri="{BB962C8B-B14F-4D97-AF65-F5344CB8AC3E}">
        <p14:creationId xmlns:p14="http://schemas.microsoft.com/office/powerpoint/2010/main" val="239975707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7EF693F-BD9D-45A1-A75B-585A0D05A091}"/>
              </a:ext>
            </a:extLst>
          </p:cNvPr>
          <p:cNvSpPr/>
          <p:nvPr userDrawn="1"/>
        </p:nvSpPr>
        <p:spPr>
          <a:xfrm flipV="1">
            <a:off x="-1" y="6723356"/>
            <a:ext cx="9143999" cy="13464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a:extLst>
              <a:ext uri="{FF2B5EF4-FFF2-40B4-BE49-F238E27FC236}">
                <a16:creationId xmlns:a16="http://schemas.microsoft.com/office/drawing/2014/main" id="{4EEC2A79-B844-4077-95FB-FEE7CF88822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668754" y="167074"/>
            <a:ext cx="1330912" cy="417542"/>
          </a:xfrm>
          <a:prstGeom prst="rect">
            <a:avLst/>
          </a:prstGeom>
        </p:spPr>
      </p:pic>
      <p:sp>
        <p:nvSpPr>
          <p:cNvPr id="11" name="Rectangle 10">
            <a:extLst>
              <a:ext uri="{FF2B5EF4-FFF2-40B4-BE49-F238E27FC236}">
                <a16:creationId xmlns:a16="http://schemas.microsoft.com/office/drawing/2014/main" id="{7BFCFA2F-72CB-473C-8DEF-2588056CE3F5}"/>
              </a:ext>
            </a:extLst>
          </p:cNvPr>
          <p:cNvSpPr/>
          <p:nvPr userDrawn="1"/>
        </p:nvSpPr>
        <p:spPr>
          <a:xfrm>
            <a:off x="0" y="0"/>
            <a:ext cx="9144000" cy="588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02E90034-184A-43D9-BDB8-D77EBD9B7855}"/>
              </a:ext>
            </a:extLst>
          </p:cNvPr>
          <p:cNvSpPr/>
          <p:nvPr userDrawn="1"/>
        </p:nvSpPr>
        <p:spPr>
          <a:xfrm>
            <a:off x="8544757" y="6598950"/>
            <a:ext cx="481905" cy="200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Connector 12">
            <a:extLst>
              <a:ext uri="{FF2B5EF4-FFF2-40B4-BE49-F238E27FC236}">
                <a16:creationId xmlns:a16="http://schemas.microsoft.com/office/drawing/2014/main" id="{C39A6CBA-526E-4A6A-BBC8-8603F9C75528}"/>
              </a:ext>
            </a:extLst>
          </p:cNvPr>
          <p:cNvCxnSpPr>
            <a:cxnSpLocks/>
          </p:cNvCxnSpPr>
          <p:nvPr userDrawn="1"/>
        </p:nvCxnSpPr>
        <p:spPr>
          <a:xfrm>
            <a:off x="0" y="705786"/>
            <a:ext cx="516255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Slide Number Placeholder 7">
            <a:extLst>
              <a:ext uri="{FF2B5EF4-FFF2-40B4-BE49-F238E27FC236}">
                <a16:creationId xmlns:a16="http://schemas.microsoft.com/office/drawing/2014/main" id="{740B78B0-D436-4653-98F8-D7F539D48419}"/>
              </a:ext>
            </a:extLst>
          </p:cNvPr>
          <p:cNvSpPr txBox="1">
            <a:spLocks/>
          </p:cNvSpPr>
          <p:nvPr userDrawn="1"/>
        </p:nvSpPr>
        <p:spPr>
          <a:xfrm>
            <a:off x="8605062" y="6508363"/>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A070E7C-0B96-4788-862A-C035E43D0D9C}" type="slidenum">
              <a:rPr lang="en-US" smtClean="0">
                <a:solidFill>
                  <a:schemeClr val="bg2">
                    <a:lumMod val="25000"/>
                  </a:schemeClr>
                </a:solidFill>
              </a:rPr>
              <a:pPr/>
              <a:t>‹#›</a:t>
            </a:fld>
            <a:endParaRPr lang="en-US" dirty="0">
              <a:solidFill>
                <a:schemeClr val="bg2">
                  <a:lumMod val="25000"/>
                </a:schemeClr>
              </a:solidFill>
            </a:endParaRPr>
          </a:p>
        </p:txBody>
      </p:sp>
      <p:sp>
        <p:nvSpPr>
          <p:cNvPr id="15" name="Footer Placeholder 6">
            <a:extLst>
              <a:ext uri="{FF2B5EF4-FFF2-40B4-BE49-F238E27FC236}">
                <a16:creationId xmlns:a16="http://schemas.microsoft.com/office/drawing/2014/main" id="{C0387FCE-BCC6-4BD3-AC80-BCB5883B237A}"/>
              </a:ext>
            </a:extLst>
          </p:cNvPr>
          <p:cNvSpPr txBox="1">
            <a:spLocks/>
          </p:cNvSpPr>
          <p:nvPr userDrawn="1"/>
        </p:nvSpPr>
        <p:spPr>
          <a:xfrm rot="16200000">
            <a:off x="8455052" y="6012765"/>
            <a:ext cx="1094744" cy="143688"/>
          </a:xfrm>
          <a:prstGeom prst="rect">
            <a:avLst/>
          </a:prstGeom>
        </p:spPr>
        <p:txBody>
          <a:bodyPr vert="horz" lIns="91440" tIns="45720" rIns="91440" bIns="45720" rtlCol="0" anchor="ctr"/>
          <a:lstStyle>
            <a:defPPr>
              <a:defRPr lang="en-US"/>
            </a:defPPr>
            <a:lvl1pPr marL="0" algn="ctr" defTabSz="457200" rtl="0" eaLnBrk="1" latinLnBrk="0" hangingPunct="1">
              <a:defRPr sz="600" kern="1200">
                <a:solidFill>
                  <a:srgbClr val="002060"/>
                </a:solidFill>
                <a:latin typeface="Verdana" panose="020B0604030504040204" pitchFamily="34" charset="0"/>
                <a:ea typeface="Verdana" panose="020B0604030504040204" pitchFamily="34" charset="0"/>
                <a:cs typeface="Verdana" panose="020B060403050404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700" dirty="0">
                <a:solidFill>
                  <a:schemeClr val="bg2">
                    <a:lumMod val="25000"/>
                  </a:schemeClr>
                </a:solidFill>
              </a:rPr>
              <a:t>© TechSci Research</a:t>
            </a:r>
          </a:p>
        </p:txBody>
      </p:sp>
    </p:spTree>
    <p:extLst>
      <p:ext uri="{BB962C8B-B14F-4D97-AF65-F5344CB8AC3E}">
        <p14:creationId xmlns:p14="http://schemas.microsoft.com/office/powerpoint/2010/main" val="289521040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F7C0E37-E47A-494E-988A-177CC3ED1028}"/>
              </a:ext>
            </a:extLst>
          </p:cNvPr>
          <p:cNvSpPr/>
          <p:nvPr userDrawn="1"/>
        </p:nvSpPr>
        <p:spPr>
          <a:xfrm flipV="1">
            <a:off x="-1" y="6723356"/>
            <a:ext cx="9143999" cy="13464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a:extLst>
              <a:ext uri="{FF2B5EF4-FFF2-40B4-BE49-F238E27FC236}">
                <a16:creationId xmlns:a16="http://schemas.microsoft.com/office/drawing/2014/main" id="{A98C9043-BCBE-40A6-840F-19169B524E2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668754" y="167074"/>
            <a:ext cx="1330912" cy="417542"/>
          </a:xfrm>
          <a:prstGeom prst="rect">
            <a:avLst/>
          </a:prstGeom>
        </p:spPr>
      </p:pic>
      <p:sp>
        <p:nvSpPr>
          <p:cNvPr id="9" name="Rectangle 8">
            <a:extLst>
              <a:ext uri="{FF2B5EF4-FFF2-40B4-BE49-F238E27FC236}">
                <a16:creationId xmlns:a16="http://schemas.microsoft.com/office/drawing/2014/main" id="{EF48600B-62C5-4A67-81B3-2653A95BA5E1}"/>
              </a:ext>
            </a:extLst>
          </p:cNvPr>
          <p:cNvSpPr/>
          <p:nvPr userDrawn="1"/>
        </p:nvSpPr>
        <p:spPr>
          <a:xfrm>
            <a:off x="0" y="0"/>
            <a:ext cx="9144000" cy="588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72591AFC-B186-4C20-B2B3-CBC5FAA0A34B}"/>
              </a:ext>
            </a:extLst>
          </p:cNvPr>
          <p:cNvSpPr/>
          <p:nvPr userDrawn="1"/>
        </p:nvSpPr>
        <p:spPr>
          <a:xfrm>
            <a:off x="8544757" y="6598950"/>
            <a:ext cx="481905" cy="200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Slide Number Placeholder 7">
            <a:extLst>
              <a:ext uri="{FF2B5EF4-FFF2-40B4-BE49-F238E27FC236}">
                <a16:creationId xmlns:a16="http://schemas.microsoft.com/office/drawing/2014/main" id="{E2681C59-B6A9-4A4E-BA22-196232FD7D1B}"/>
              </a:ext>
            </a:extLst>
          </p:cNvPr>
          <p:cNvSpPr txBox="1">
            <a:spLocks/>
          </p:cNvSpPr>
          <p:nvPr userDrawn="1"/>
        </p:nvSpPr>
        <p:spPr>
          <a:xfrm>
            <a:off x="8605062" y="6508363"/>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A070E7C-0B96-4788-862A-C035E43D0D9C}" type="slidenum">
              <a:rPr lang="en-US" smtClean="0">
                <a:solidFill>
                  <a:schemeClr val="bg2">
                    <a:lumMod val="25000"/>
                  </a:schemeClr>
                </a:solidFill>
              </a:rPr>
              <a:pPr/>
              <a:t>‹#›</a:t>
            </a:fld>
            <a:endParaRPr lang="en-US" dirty="0">
              <a:solidFill>
                <a:schemeClr val="bg2">
                  <a:lumMod val="25000"/>
                </a:schemeClr>
              </a:solidFill>
            </a:endParaRPr>
          </a:p>
        </p:txBody>
      </p:sp>
      <p:sp>
        <p:nvSpPr>
          <p:cNvPr id="13" name="Footer Placeholder 6">
            <a:extLst>
              <a:ext uri="{FF2B5EF4-FFF2-40B4-BE49-F238E27FC236}">
                <a16:creationId xmlns:a16="http://schemas.microsoft.com/office/drawing/2014/main" id="{B28FFAA4-5A33-4F41-A8D1-0AD50D20A561}"/>
              </a:ext>
            </a:extLst>
          </p:cNvPr>
          <p:cNvSpPr txBox="1">
            <a:spLocks/>
          </p:cNvSpPr>
          <p:nvPr userDrawn="1"/>
        </p:nvSpPr>
        <p:spPr>
          <a:xfrm rot="16200000">
            <a:off x="8455052" y="6012765"/>
            <a:ext cx="1094744" cy="143688"/>
          </a:xfrm>
          <a:prstGeom prst="rect">
            <a:avLst/>
          </a:prstGeom>
        </p:spPr>
        <p:txBody>
          <a:bodyPr vert="horz" lIns="91440" tIns="45720" rIns="91440" bIns="45720" rtlCol="0" anchor="ctr"/>
          <a:lstStyle>
            <a:defPPr>
              <a:defRPr lang="en-US"/>
            </a:defPPr>
            <a:lvl1pPr marL="0" algn="ctr" defTabSz="457200" rtl="0" eaLnBrk="1" latinLnBrk="0" hangingPunct="1">
              <a:defRPr sz="600" kern="1200">
                <a:solidFill>
                  <a:srgbClr val="002060"/>
                </a:solidFill>
                <a:latin typeface="Verdana" panose="020B0604030504040204" pitchFamily="34" charset="0"/>
                <a:ea typeface="Verdana" panose="020B0604030504040204" pitchFamily="34" charset="0"/>
                <a:cs typeface="Verdana" panose="020B060403050404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700" dirty="0">
                <a:solidFill>
                  <a:schemeClr val="bg2">
                    <a:lumMod val="25000"/>
                  </a:schemeClr>
                </a:solidFill>
              </a:rPr>
              <a:t>© TechSci Research</a:t>
            </a:r>
          </a:p>
        </p:txBody>
      </p:sp>
      <p:cxnSp>
        <p:nvCxnSpPr>
          <p:cNvPr id="14" name="Straight Connector 13">
            <a:extLst>
              <a:ext uri="{FF2B5EF4-FFF2-40B4-BE49-F238E27FC236}">
                <a16:creationId xmlns:a16="http://schemas.microsoft.com/office/drawing/2014/main" id="{F095ECC3-010A-49B7-8F03-DA6CBB46E026}"/>
              </a:ext>
            </a:extLst>
          </p:cNvPr>
          <p:cNvCxnSpPr>
            <a:cxnSpLocks/>
          </p:cNvCxnSpPr>
          <p:nvPr userDrawn="1"/>
        </p:nvCxnSpPr>
        <p:spPr>
          <a:xfrm>
            <a:off x="0" y="705786"/>
            <a:ext cx="516255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9463251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7_Content writing ">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EEE7916-36B0-4258-8A74-29F77CF6CA0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665362" y="241333"/>
            <a:ext cx="1236812" cy="388020"/>
          </a:xfrm>
          <a:prstGeom prst="rect">
            <a:avLst/>
          </a:prstGeom>
        </p:spPr>
      </p:pic>
      <p:sp>
        <p:nvSpPr>
          <p:cNvPr id="10" name="Rectangle 9">
            <a:extLst>
              <a:ext uri="{FF2B5EF4-FFF2-40B4-BE49-F238E27FC236}">
                <a16:creationId xmlns:a16="http://schemas.microsoft.com/office/drawing/2014/main" id="{844B87D0-AFDE-4678-B349-1AE3EEF99F36}"/>
              </a:ext>
            </a:extLst>
          </p:cNvPr>
          <p:cNvSpPr/>
          <p:nvPr userDrawn="1"/>
        </p:nvSpPr>
        <p:spPr>
          <a:xfrm>
            <a:off x="0" y="1"/>
            <a:ext cx="9158990" cy="762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 name="Text Placeholder 3">
            <a:extLst>
              <a:ext uri="{FF2B5EF4-FFF2-40B4-BE49-F238E27FC236}">
                <a16:creationId xmlns:a16="http://schemas.microsoft.com/office/drawing/2014/main" id="{7AC7A174-2989-4FEC-8BD1-B17717850A09}"/>
              </a:ext>
            </a:extLst>
          </p:cNvPr>
          <p:cNvSpPr>
            <a:spLocks noGrp="1"/>
          </p:cNvSpPr>
          <p:nvPr>
            <p:ph type="body" sz="quarter" idx="14"/>
          </p:nvPr>
        </p:nvSpPr>
        <p:spPr>
          <a:xfrm>
            <a:off x="132586" y="193795"/>
            <a:ext cx="7863840" cy="457200"/>
          </a:xfrm>
          <a:prstGeom prst="rect">
            <a:avLst/>
          </a:prstGeom>
          <a:noFill/>
          <a:ln>
            <a:noFill/>
          </a:ln>
        </p:spPr>
        <p:txBody>
          <a:bodyPr anchor="ctr">
            <a:normAutofit/>
          </a:bodyPr>
          <a:lstStyle>
            <a:lvl1pPr marL="0" indent="0" algn="l">
              <a:buNone/>
              <a:defRPr lang="en-US" sz="1600" b="1" kern="1200" spc="0" dirty="0">
                <a:solidFill>
                  <a:schemeClr val="bg2">
                    <a:lumMod val="25000"/>
                  </a:schemeClr>
                </a:solidFill>
                <a:latin typeface="Montserrat" panose="02000505000000020004" pitchFamily="2" charset="0"/>
                <a:ea typeface="+mn-ea"/>
                <a:cs typeface="Arial" panose="020B0604020202020204" pitchFamily="34"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dirty="0"/>
              <a:t>Edit Master text styles</a:t>
            </a:r>
          </a:p>
        </p:txBody>
      </p:sp>
      <p:sp>
        <p:nvSpPr>
          <p:cNvPr id="11" name="Rectangle 10">
            <a:extLst>
              <a:ext uri="{FF2B5EF4-FFF2-40B4-BE49-F238E27FC236}">
                <a16:creationId xmlns:a16="http://schemas.microsoft.com/office/drawing/2014/main" id="{7B7243E8-0460-4688-83E0-7CCFF91F81A6}"/>
              </a:ext>
            </a:extLst>
          </p:cNvPr>
          <p:cNvSpPr/>
          <p:nvPr userDrawn="1"/>
        </p:nvSpPr>
        <p:spPr>
          <a:xfrm>
            <a:off x="8743567" y="6515545"/>
            <a:ext cx="320136" cy="3463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12" name="Straight Connector 11">
            <a:extLst>
              <a:ext uri="{FF2B5EF4-FFF2-40B4-BE49-F238E27FC236}">
                <a16:creationId xmlns:a16="http://schemas.microsoft.com/office/drawing/2014/main" id="{AC78F8D4-D16E-47FE-90C4-A0E3B91056AC}"/>
              </a:ext>
            </a:extLst>
          </p:cNvPr>
          <p:cNvCxnSpPr>
            <a:cxnSpLocks/>
          </p:cNvCxnSpPr>
          <p:nvPr userDrawn="1"/>
        </p:nvCxnSpPr>
        <p:spPr>
          <a:xfrm>
            <a:off x="0" y="674560"/>
            <a:ext cx="554636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6" name="Footer Placeholder 6">
            <a:extLst>
              <a:ext uri="{FF2B5EF4-FFF2-40B4-BE49-F238E27FC236}">
                <a16:creationId xmlns:a16="http://schemas.microsoft.com/office/drawing/2014/main" id="{9AC21F29-8CF0-48FA-A98C-31DA65F239A3}"/>
              </a:ext>
            </a:extLst>
          </p:cNvPr>
          <p:cNvSpPr txBox="1">
            <a:spLocks/>
          </p:cNvSpPr>
          <p:nvPr userDrawn="1"/>
        </p:nvSpPr>
        <p:spPr>
          <a:xfrm>
            <a:off x="7584564" y="6714312"/>
            <a:ext cx="1335797" cy="143688"/>
          </a:xfrm>
          <a:prstGeom prst="rect">
            <a:avLst/>
          </a:prstGeom>
        </p:spPr>
        <p:txBody>
          <a:bodyPr vert="horz" lIns="91440" tIns="45720" rIns="91440" bIns="45720" rtlCol="0" anchor="ctr"/>
          <a:lstStyle>
            <a:defPPr>
              <a:defRPr lang="en-US"/>
            </a:defPPr>
            <a:lvl1pPr marL="0" algn="ctr" defTabSz="457200" rtl="0" eaLnBrk="1" latinLnBrk="0" hangingPunct="1">
              <a:defRPr sz="600" kern="1200">
                <a:solidFill>
                  <a:srgbClr val="002060"/>
                </a:solidFill>
                <a:latin typeface="Verdana" panose="020B0604030504040204" pitchFamily="34" charset="0"/>
                <a:ea typeface="Verdana" panose="020B0604030504040204" pitchFamily="34" charset="0"/>
                <a:cs typeface="Verdana" panose="020B060403050404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 TechSci Research</a:t>
            </a:r>
          </a:p>
        </p:txBody>
      </p:sp>
      <p:sp>
        <p:nvSpPr>
          <p:cNvPr id="17" name="Slide Number Placeholder 7">
            <a:extLst>
              <a:ext uri="{FF2B5EF4-FFF2-40B4-BE49-F238E27FC236}">
                <a16:creationId xmlns:a16="http://schemas.microsoft.com/office/drawing/2014/main" id="{4B4C839F-F979-4182-89F3-354020129C20}"/>
              </a:ext>
            </a:extLst>
          </p:cNvPr>
          <p:cNvSpPr txBox="1">
            <a:spLocks/>
          </p:cNvSpPr>
          <p:nvPr userDrawn="1"/>
        </p:nvSpPr>
        <p:spPr>
          <a:xfrm>
            <a:off x="8733621" y="6567689"/>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fld id="{9A070E7C-0B96-4788-862A-C035E43D0D9C}" type="slidenum">
              <a:rPr kumimoji="0" lang="en-US" sz="1100" b="1" i="0" u="none" strike="noStrike" kern="120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a:t>
            </a:fld>
            <a:endParaRPr kumimoji="0" lang="en-US" sz="1100" b="1" i="0" u="none" strike="noStrike" kern="120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18" name="Rectangle 17">
            <a:extLst>
              <a:ext uri="{FF2B5EF4-FFF2-40B4-BE49-F238E27FC236}">
                <a16:creationId xmlns:a16="http://schemas.microsoft.com/office/drawing/2014/main" id="{BA593A93-42A4-4E65-9F27-608408B34FDA}"/>
              </a:ext>
            </a:extLst>
          </p:cNvPr>
          <p:cNvSpPr/>
          <p:nvPr userDrawn="1"/>
        </p:nvSpPr>
        <p:spPr>
          <a:xfrm>
            <a:off x="-2" y="6667166"/>
            <a:ext cx="9144001" cy="19083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Footer Placeholder 6">
            <a:extLst>
              <a:ext uri="{FF2B5EF4-FFF2-40B4-BE49-F238E27FC236}">
                <a16:creationId xmlns:a16="http://schemas.microsoft.com/office/drawing/2014/main" id="{4A87684A-9220-4642-A6A1-F455B709770C}"/>
              </a:ext>
            </a:extLst>
          </p:cNvPr>
          <p:cNvSpPr txBox="1">
            <a:spLocks/>
          </p:cNvSpPr>
          <p:nvPr userDrawn="1"/>
        </p:nvSpPr>
        <p:spPr>
          <a:xfrm>
            <a:off x="6435" y="6692196"/>
            <a:ext cx="971521" cy="140773"/>
          </a:xfrm>
          <a:prstGeom prst="rect">
            <a:avLst/>
          </a:prstGeom>
        </p:spPr>
        <p:txBody>
          <a:bodyPr vert="horz" lIns="91440" tIns="45720" rIns="91440" bIns="45720" rtlCol="0" anchor="ctr"/>
          <a:lstStyle>
            <a:defPPr>
              <a:defRPr lang="en-US"/>
            </a:defPPr>
            <a:lvl1pPr marL="0" algn="ctr" defTabSz="457200" rtl="0" eaLnBrk="1" latinLnBrk="0" hangingPunct="1">
              <a:defRPr sz="600" kern="1200">
                <a:solidFill>
                  <a:srgbClr val="002060"/>
                </a:solidFill>
                <a:latin typeface="Verdana" panose="020B0604030504040204" pitchFamily="34" charset="0"/>
                <a:ea typeface="Verdana" panose="020B0604030504040204" pitchFamily="34" charset="0"/>
                <a:cs typeface="Verdana" panose="020B060403050404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rPr>
              <a:t>© TechSci Research</a:t>
            </a:r>
          </a:p>
        </p:txBody>
      </p:sp>
      <p:sp>
        <p:nvSpPr>
          <p:cNvPr id="20" name="Slide Number Placeholder 7">
            <a:extLst>
              <a:ext uri="{FF2B5EF4-FFF2-40B4-BE49-F238E27FC236}">
                <a16:creationId xmlns:a16="http://schemas.microsoft.com/office/drawing/2014/main" id="{1C51125D-2FD2-48C6-B067-489EBCFF9DC6}"/>
              </a:ext>
            </a:extLst>
          </p:cNvPr>
          <p:cNvSpPr txBox="1">
            <a:spLocks/>
          </p:cNvSpPr>
          <p:nvPr userDrawn="1"/>
        </p:nvSpPr>
        <p:spPr>
          <a:xfrm>
            <a:off x="8742494" y="6548951"/>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fld id="{9A070E7C-0B96-4788-862A-C035E43D0D9C}" type="slidenum">
              <a:rPr kumimoji="0" lang="en-US" sz="1100" b="1" i="0" u="none" strike="noStrike" kern="120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a:t>
            </a:fld>
            <a:endParaRPr kumimoji="0" lang="en-US" sz="1100" b="1" i="0" u="none" strike="noStrike" kern="120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69692432"/>
      </p:ext>
    </p:extLst>
  </p:cSld>
  <p:clrMapOvr>
    <a:overrideClrMapping bg1="lt1" tx1="dk1" bg2="lt2" tx2="dk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8_Content writing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3721B70-D9E0-4A5E-9ED6-62B25F777BF6}"/>
              </a:ext>
            </a:extLst>
          </p:cNvPr>
          <p:cNvSpPr/>
          <p:nvPr userDrawn="1"/>
        </p:nvSpPr>
        <p:spPr>
          <a:xfrm>
            <a:off x="7086600" y="237384"/>
            <a:ext cx="1881347"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E64423E6-2D64-4C66-AD33-30E01A42F4E0}"/>
              </a:ext>
            </a:extLst>
          </p:cNvPr>
          <p:cNvSpPr/>
          <p:nvPr userDrawn="1"/>
        </p:nvSpPr>
        <p:spPr>
          <a:xfrm>
            <a:off x="0" y="6664204"/>
            <a:ext cx="9158990" cy="208785"/>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a:extLst>
              <a:ext uri="{FF2B5EF4-FFF2-40B4-BE49-F238E27FC236}">
                <a16:creationId xmlns:a16="http://schemas.microsoft.com/office/drawing/2014/main" id="{570623D6-7C30-44D5-8F3B-FF674D886E8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665362" y="241333"/>
            <a:ext cx="1236812" cy="388020"/>
          </a:xfrm>
          <a:prstGeom prst="rect">
            <a:avLst/>
          </a:prstGeom>
        </p:spPr>
      </p:pic>
      <p:sp>
        <p:nvSpPr>
          <p:cNvPr id="10" name="Text Placeholder 3">
            <a:extLst>
              <a:ext uri="{FF2B5EF4-FFF2-40B4-BE49-F238E27FC236}">
                <a16:creationId xmlns:a16="http://schemas.microsoft.com/office/drawing/2014/main" id="{89243A44-E9E2-4EF1-9D1C-485444061CDC}"/>
              </a:ext>
            </a:extLst>
          </p:cNvPr>
          <p:cNvSpPr>
            <a:spLocks noGrp="1"/>
          </p:cNvSpPr>
          <p:nvPr>
            <p:ph type="body" sz="quarter" idx="14"/>
          </p:nvPr>
        </p:nvSpPr>
        <p:spPr>
          <a:xfrm>
            <a:off x="132586" y="193795"/>
            <a:ext cx="7863840" cy="457200"/>
          </a:xfrm>
          <a:prstGeom prst="rect">
            <a:avLst/>
          </a:prstGeom>
          <a:noFill/>
          <a:ln>
            <a:noFill/>
          </a:ln>
        </p:spPr>
        <p:txBody>
          <a:bodyPr anchor="ctr">
            <a:normAutofit/>
          </a:bodyPr>
          <a:lstStyle>
            <a:lvl1pPr marL="0" indent="0" algn="l">
              <a:buNone/>
              <a:defRPr lang="en-US" sz="1600" b="1" kern="1200" spc="0" dirty="0">
                <a:solidFill>
                  <a:schemeClr val="bg2">
                    <a:lumMod val="25000"/>
                  </a:schemeClr>
                </a:solidFill>
                <a:latin typeface="Montserrat" panose="02000505000000020004" pitchFamily="2" charset="0"/>
                <a:ea typeface="+mn-ea"/>
                <a:cs typeface="Arial" panose="020B0604020202020204" pitchFamily="34"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dirty="0"/>
              <a:t>Edit Master text styles</a:t>
            </a:r>
          </a:p>
        </p:txBody>
      </p:sp>
      <p:sp>
        <p:nvSpPr>
          <p:cNvPr id="11" name="Rectangle 10">
            <a:extLst>
              <a:ext uri="{FF2B5EF4-FFF2-40B4-BE49-F238E27FC236}">
                <a16:creationId xmlns:a16="http://schemas.microsoft.com/office/drawing/2014/main" id="{BA568F90-F7B7-4E61-BFFE-763D43D00395}"/>
              </a:ext>
            </a:extLst>
          </p:cNvPr>
          <p:cNvSpPr/>
          <p:nvPr userDrawn="1"/>
        </p:nvSpPr>
        <p:spPr>
          <a:xfrm>
            <a:off x="8743567" y="6515545"/>
            <a:ext cx="320136" cy="3463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Slide Number Placeholder 7">
            <a:extLst>
              <a:ext uri="{FF2B5EF4-FFF2-40B4-BE49-F238E27FC236}">
                <a16:creationId xmlns:a16="http://schemas.microsoft.com/office/drawing/2014/main" id="{77746580-311D-499E-9252-9C6CB1A76157}"/>
              </a:ext>
            </a:extLst>
          </p:cNvPr>
          <p:cNvSpPr txBox="1">
            <a:spLocks/>
          </p:cNvSpPr>
          <p:nvPr userDrawn="1"/>
        </p:nvSpPr>
        <p:spPr>
          <a:xfrm>
            <a:off x="8679472" y="6553645"/>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A070E7C-0B96-4788-862A-C035E43D0D9C}" type="slidenum">
              <a:rPr lang="en-US" sz="1100" smtClean="0">
                <a:solidFill>
                  <a:sysClr val="windowText" lastClr="000000"/>
                </a:solidFill>
              </a:rPr>
              <a:pPr/>
              <a:t>‹#›</a:t>
            </a:fld>
            <a:endParaRPr lang="en-US" sz="1100" dirty="0">
              <a:solidFill>
                <a:sysClr val="windowText" lastClr="000000"/>
              </a:solidFill>
            </a:endParaRPr>
          </a:p>
        </p:txBody>
      </p:sp>
      <p:cxnSp>
        <p:nvCxnSpPr>
          <p:cNvPr id="13" name="Straight Connector 12">
            <a:extLst>
              <a:ext uri="{FF2B5EF4-FFF2-40B4-BE49-F238E27FC236}">
                <a16:creationId xmlns:a16="http://schemas.microsoft.com/office/drawing/2014/main" id="{5CEAC2D4-96E4-4624-9307-4F80AC306725}"/>
              </a:ext>
            </a:extLst>
          </p:cNvPr>
          <p:cNvCxnSpPr>
            <a:cxnSpLocks/>
          </p:cNvCxnSpPr>
          <p:nvPr userDrawn="1"/>
        </p:nvCxnSpPr>
        <p:spPr>
          <a:xfrm>
            <a:off x="0" y="674560"/>
            <a:ext cx="554636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276612"/>
      </p:ext>
    </p:extLst>
  </p:cSld>
  <p:clrMapOvr>
    <a:overrideClrMapping bg1="lt1" tx1="dk1" bg2="lt2" tx2="dk2" accent1="accent1" accent2="accent2" accent3="accent3" accent4="accent4" accent5="accent5" accent6="accent6" hlink="hlink" folHlink="folHlink"/>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9_Content writing ">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EF50BD1-987A-4DD5-8C1F-E82E92170730}"/>
              </a:ext>
            </a:extLst>
          </p:cNvPr>
          <p:cNvSpPr/>
          <p:nvPr userDrawn="1"/>
        </p:nvSpPr>
        <p:spPr>
          <a:xfrm>
            <a:off x="0" y="6664204"/>
            <a:ext cx="9158990" cy="208785"/>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a:extLst>
              <a:ext uri="{FF2B5EF4-FFF2-40B4-BE49-F238E27FC236}">
                <a16:creationId xmlns:a16="http://schemas.microsoft.com/office/drawing/2014/main" id="{6EEE7916-36B0-4258-8A74-29F77CF6CA0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665362" y="241333"/>
            <a:ext cx="1236812" cy="388020"/>
          </a:xfrm>
          <a:prstGeom prst="rect">
            <a:avLst/>
          </a:prstGeom>
        </p:spPr>
      </p:pic>
      <p:sp>
        <p:nvSpPr>
          <p:cNvPr id="10" name="Rectangle 9">
            <a:extLst>
              <a:ext uri="{FF2B5EF4-FFF2-40B4-BE49-F238E27FC236}">
                <a16:creationId xmlns:a16="http://schemas.microsoft.com/office/drawing/2014/main" id="{844B87D0-AFDE-4678-B349-1AE3EEF99F36}"/>
              </a:ext>
            </a:extLst>
          </p:cNvPr>
          <p:cNvSpPr/>
          <p:nvPr userDrawn="1"/>
        </p:nvSpPr>
        <p:spPr>
          <a:xfrm>
            <a:off x="0" y="1"/>
            <a:ext cx="9158990" cy="762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 Placeholder 3">
            <a:extLst>
              <a:ext uri="{FF2B5EF4-FFF2-40B4-BE49-F238E27FC236}">
                <a16:creationId xmlns:a16="http://schemas.microsoft.com/office/drawing/2014/main" id="{7AC7A174-2989-4FEC-8BD1-B17717850A09}"/>
              </a:ext>
            </a:extLst>
          </p:cNvPr>
          <p:cNvSpPr>
            <a:spLocks noGrp="1"/>
          </p:cNvSpPr>
          <p:nvPr>
            <p:ph type="body" sz="quarter" idx="14"/>
          </p:nvPr>
        </p:nvSpPr>
        <p:spPr>
          <a:xfrm>
            <a:off x="132586" y="193795"/>
            <a:ext cx="7863840" cy="457200"/>
          </a:xfrm>
          <a:prstGeom prst="rect">
            <a:avLst/>
          </a:prstGeom>
          <a:noFill/>
          <a:ln>
            <a:noFill/>
          </a:ln>
        </p:spPr>
        <p:txBody>
          <a:bodyPr anchor="ctr">
            <a:normAutofit/>
          </a:bodyPr>
          <a:lstStyle>
            <a:lvl1pPr marL="0" indent="0" algn="l">
              <a:buNone/>
              <a:defRPr lang="en-US" sz="1600" b="1" kern="1200" spc="0" dirty="0">
                <a:solidFill>
                  <a:schemeClr val="bg2">
                    <a:lumMod val="25000"/>
                  </a:schemeClr>
                </a:solidFill>
                <a:latin typeface="Montserrat" panose="02000505000000020004" pitchFamily="2" charset="0"/>
                <a:ea typeface="+mn-ea"/>
                <a:cs typeface="Arial" panose="020B0604020202020204" pitchFamily="34"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dirty="0"/>
              <a:t>Edit Master text styles</a:t>
            </a:r>
          </a:p>
        </p:txBody>
      </p:sp>
      <p:sp>
        <p:nvSpPr>
          <p:cNvPr id="11" name="Rectangle 10">
            <a:extLst>
              <a:ext uri="{FF2B5EF4-FFF2-40B4-BE49-F238E27FC236}">
                <a16:creationId xmlns:a16="http://schemas.microsoft.com/office/drawing/2014/main" id="{7B7243E8-0460-4688-83E0-7CCFF91F81A6}"/>
              </a:ext>
            </a:extLst>
          </p:cNvPr>
          <p:cNvSpPr/>
          <p:nvPr userDrawn="1"/>
        </p:nvSpPr>
        <p:spPr>
          <a:xfrm>
            <a:off x="8743567" y="6515545"/>
            <a:ext cx="320136" cy="3463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Slide Number Placeholder 7">
            <a:extLst>
              <a:ext uri="{FF2B5EF4-FFF2-40B4-BE49-F238E27FC236}">
                <a16:creationId xmlns:a16="http://schemas.microsoft.com/office/drawing/2014/main" id="{C49F43AD-B4E0-4FA6-9F76-0D300FA52BA5}"/>
              </a:ext>
            </a:extLst>
          </p:cNvPr>
          <p:cNvSpPr txBox="1">
            <a:spLocks/>
          </p:cNvSpPr>
          <p:nvPr userDrawn="1"/>
        </p:nvSpPr>
        <p:spPr>
          <a:xfrm>
            <a:off x="8679472" y="6553645"/>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A070E7C-0B96-4788-862A-C035E43D0D9C}" type="slidenum">
              <a:rPr lang="en-US" sz="1100" smtClean="0">
                <a:solidFill>
                  <a:sysClr val="windowText" lastClr="000000"/>
                </a:solidFill>
              </a:rPr>
              <a:pPr/>
              <a:t>‹#›</a:t>
            </a:fld>
            <a:endParaRPr lang="en-US" sz="1100" dirty="0">
              <a:solidFill>
                <a:sysClr val="windowText" lastClr="000000"/>
              </a:solidFill>
            </a:endParaRPr>
          </a:p>
        </p:txBody>
      </p:sp>
      <p:cxnSp>
        <p:nvCxnSpPr>
          <p:cNvPr id="12" name="Straight Connector 11">
            <a:extLst>
              <a:ext uri="{FF2B5EF4-FFF2-40B4-BE49-F238E27FC236}">
                <a16:creationId xmlns:a16="http://schemas.microsoft.com/office/drawing/2014/main" id="{AC78F8D4-D16E-47FE-90C4-A0E3B91056AC}"/>
              </a:ext>
            </a:extLst>
          </p:cNvPr>
          <p:cNvCxnSpPr>
            <a:cxnSpLocks/>
          </p:cNvCxnSpPr>
          <p:nvPr userDrawn="1"/>
        </p:nvCxnSpPr>
        <p:spPr>
          <a:xfrm>
            <a:off x="0" y="674560"/>
            <a:ext cx="554636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19013284"/>
      </p:ext>
    </p:extLst>
  </p:cSld>
  <p:clrMapOvr>
    <a:overrideClrMapping bg1="lt1" tx1="dk1" bg2="lt2" tx2="dk2" accent1="accent1" accent2="accent2" accent3="accent3" accent4="accent4" accent5="accent5" accent6="accent6" hlink="hlink" folHlink="folHlink"/>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0_Content writing ">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EB69AD1-A7F0-4B5E-8719-CC86072C7A0C}"/>
              </a:ext>
            </a:extLst>
          </p:cNvPr>
          <p:cNvSpPr/>
          <p:nvPr userDrawn="1"/>
        </p:nvSpPr>
        <p:spPr>
          <a:xfrm>
            <a:off x="0" y="6664204"/>
            <a:ext cx="9158990" cy="208785"/>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Picture 13">
            <a:extLst>
              <a:ext uri="{FF2B5EF4-FFF2-40B4-BE49-F238E27FC236}">
                <a16:creationId xmlns:a16="http://schemas.microsoft.com/office/drawing/2014/main" id="{992E208C-AFEE-428B-8D62-98E6919AAE8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665362" y="241333"/>
            <a:ext cx="1236812" cy="388020"/>
          </a:xfrm>
          <a:prstGeom prst="rect">
            <a:avLst/>
          </a:prstGeom>
        </p:spPr>
      </p:pic>
      <p:sp>
        <p:nvSpPr>
          <p:cNvPr id="15" name="Rectangle 14">
            <a:extLst>
              <a:ext uri="{FF2B5EF4-FFF2-40B4-BE49-F238E27FC236}">
                <a16:creationId xmlns:a16="http://schemas.microsoft.com/office/drawing/2014/main" id="{F1D4176D-CDAE-4615-B977-AEA78F7D710C}"/>
              </a:ext>
            </a:extLst>
          </p:cNvPr>
          <p:cNvSpPr/>
          <p:nvPr userDrawn="1"/>
        </p:nvSpPr>
        <p:spPr>
          <a:xfrm>
            <a:off x="0" y="1"/>
            <a:ext cx="9158990" cy="762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 Placeholder 3">
            <a:extLst>
              <a:ext uri="{FF2B5EF4-FFF2-40B4-BE49-F238E27FC236}">
                <a16:creationId xmlns:a16="http://schemas.microsoft.com/office/drawing/2014/main" id="{5A0A9FB9-1FC0-4A81-A244-231DFC03426A}"/>
              </a:ext>
            </a:extLst>
          </p:cNvPr>
          <p:cNvSpPr>
            <a:spLocks noGrp="1"/>
          </p:cNvSpPr>
          <p:nvPr>
            <p:ph type="body" sz="quarter" idx="14"/>
          </p:nvPr>
        </p:nvSpPr>
        <p:spPr>
          <a:xfrm>
            <a:off x="132586" y="193795"/>
            <a:ext cx="7863840" cy="457200"/>
          </a:xfrm>
          <a:prstGeom prst="rect">
            <a:avLst/>
          </a:prstGeom>
          <a:noFill/>
          <a:ln>
            <a:noFill/>
          </a:ln>
        </p:spPr>
        <p:txBody>
          <a:bodyPr anchor="ctr">
            <a:normAutofit/>
          </a:bodyPr>
          <a:lstStyle>
            <a:lvl1pPr marL="0" indent="0" algn="l">
              <a:buNone/>
              <a:defRPr lang="en-US" sz="1600" b="1" kern="1200" spc="0" dirty="0">
                <a:solidFill>
                  <a:schemeClr val="bg2">
                    <a:lumMod val="25000"/>
                  </a:schemeClr>
                </a:solidFill>
                <a:latin typeface="Montserrat" panose="02000505000000020004" pitchFamily="2" charset="0"/>
                <a:ea typeface="+mn-ea"/>
                <a:cs typeface="Arial" panose="020B0604020202020204" pitchFamily="34"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dirty="0"/>
              <a:t>Edit Master text styles</a:t>
            </a:r>
          </a:p>
        </p:txBody>
      </p:sp>
      <p:sp>
        <p:nvSpPr>
          <p:cNvPr id="17" name="Rectangle 16">
            <a:extLst>
              <a:ext uri="{FF2B5EF4-FFF2-40B4-BE49-F238E27FC236}">
                <a16:creationId xmlns:a16="http://schemas.microsoft.com/office/drawing/2014/main" id="{5170A081-2CD4-42C2-83F7-1BDF218E888C}"/>
              </a:ext>
            </a:extLst>
          </p:cNvPr>
          <p:cNvSpPr/>
          <p:nvPr userDrawn="1"/>
        </p:nvSpPr>
        <p:spPr>
          <a:xfrm>
            <a:off x="8743567" y="6515545"/>
            <a:ext cx="320136" cy="3463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Slide Number Placeholder 7">
            <a:extLst>
              <a:ext uri="{FF2B5EF4-FFF2-40B4-BE49-F238E27FC236}">
                <a16:creationId xmlns:a16="http://schemas.microsoft.com/office/drawing/2014/main" id="{DAB0CC45-65C1-4330-8B7B-E233943D2F2B}"/>
              </a:ext>
            </a:extLst>
          </p:cNvPr>
          <p:cNvSpPr txBox="1">
            <a:spLocks/>
          </p:cNvSpPr>
          <p:nvPr userDrawn="1"/>
        </p:nvSpPr>
        <p:spPr>
          <a:xfrm>
            <a:off x="8679472" y="6553645"/>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A070E7C-0B96-4788-862A-C035E43D0D9C}" type="slidenum">
              <a:rPr lang="en-US" sz="1100" smtClean="0">
                <a:solidFill>
                  <a:sysClr val="windowText" lastClr="000000"/>
                </a:solidFill>
              </a:rPr>
              <a:pPr/>
              <a:t>‹#›</a:t>
            </a:fld>
            <a:endParaRPr lang="en-US" sz="1100" dirty="0">
              <a:solidFill>
                <a:sysClr val="windowText" lastClr="000000"/>
              </a:solidFill>
            </a:endParaRPr>
          </a:p>
        </p:txBody>
      </p:sp>
      <p:cxnSp>
        <p:nvCxnSpPr>
          <p:cNvPr id="19" name="Straight Connector 18">
            <a:extLst>
              <a:ext uri="{FF2B5EF4-FFF2-40B4-BE49-F238E27FC236}">
                <a16:creationId xmlns:a16="http://schemas.microsoft.com/office/drawing/2014/main" id="{900B4527-B56E-473D-ACE2-854F941525D2}"/>
              </a:ext>
            </a:extLst>
          </p:cNvPr>
          <p:cNvCxnSpPr>
            <a:cxnSpLocks/>
          </p:cNvCxnSpPr>
          <p:nvPr userDrawn="1"/>
        </p:nvCxnSpPr>
        <p:spPr>
          <a:xfrm>
            <a:off x="0" y="674560"/>
            <a:ext cx="554636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4742908"/>
      </p:ext>
    </p:extLst>
  </p:cSld>
  <p:clrMapOvr>
    <a:overrideClrMapping bg1="lt1" tx1="dk1" bg2="lt2" tx2="dk2" accent1="accent1" accent2="accent2" accent3="accent3" accent4="accent4" accent5="accent5" accent6="accent6" hlink="hlink" folHlink="folHlink"/>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3_Content writing ">
    <p:bg>
      <p:bgRef idx="1001">
        <a:schemeClr val="bg1"/>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1DD9556-6081-4BCE-9A8A-D0D3B04DF828}"/>
              </a:ext>
            </a:extLst>
          </p:cNvPr>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1" y="0"/>
            <a:ext cx="9144000" cy="6858000"/>
          </a:xfrm>
          <a:prstGeom prst="rect">
            <a:avLst/>
          </a:prstGeom>
          <a:noFill/>
          <a:ln>
            <a:noFill/>
          </a:ln>
        </p:spPr>
      </p:pic>
      <p:sp>
        <p:nvSpPr>
          <p:cNvPr id="7" name="Slide Number Placeholder 7">
            <a:extLst>
              <a:ext uri="{FF2B5EF4-FFF2-40B4-BE49-F238E27FC236}">
                <a16:creationId xmlns:a16="http://schemas.microsoft.com/office/drawing/2014/main" id="{6864CC1D-6FA4-4B61-9FB6-31F15740FDF7}"/>
              </a:ext>
            </a:extLst>
          </p:cNvPr>
          <p:cNvSpPr txBox="1">
            <a:spLocks/>
          </p:cNvSpPr>
          <p:nvPr userDrawn="1"/>
        </p:nvSpPr>
        <p:spPr>
          <a:xfrm>
            <a:off x="4438650" y="6492875"/>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A070E7C-0B96-4788-862A-C035E43D0D9C}" type="slidenum">
              <a:rPr lang="en-US" sz="1100" smtClean="0">
                <a:solidFill>
                  <a:sysClr val="windowText" lastClr="000000"/>
                </a:solidFill>
              </a:rPr>
              <a:pPr/>
              <a:t>‹#›</a:t>
            </a:fld>
            <a:endParaRPr lang="en-US" sz="1100" dirty="0">
              <a:solidFill>
                <a:sysClr val="windowText" lastClr="000000"/>
              </a:solidFill>
            </a:endParaRPr>
          </a:p>
        </p:txBody>
      </p:sp>
      <p:sp>
        <p:nvSpPr>
          <p:cNvPr id="8" name="Rectangle 7">
            <a:extLst>
              <a:ext uri="{FF2B5EF4-FFF2-40B4-BE49-F238E27FC236}">
                <a16:creationId xmlns:a16="http://schemas.microsoft.com/office/drawing/2014/main" id="{AA6797CB-1A88-4BAC-A47D-7A026A7FE3A2}"/>
              </a:ext>
            </a:extLst>
          </p:cNvPr>
          <p:cNvSpPr/>
          <p:nvPr userDrawn="1"/>
        </p:nvSpPr>
        <p:spPr>
          <a:xfrm>
            <a:off x="7086600" y="237384"/>
            <a:ext cx="1881347"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a:extLst>
              <a:ext uri="{FF2B5EF4-FFF2-40B4-BE49-F238E27FC236}">
                <a16:creationId xmlns:a16="http://schemas.microsoft.com/office/drawing/2014/main" id="{CAAE0A4C-1B27-4F6B-906D-E1CD4C333EAB}"/>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473329" y="237384"/>
            <a:ext cx="1104107" cy="346387"/>
          </a:xfrm>
          <a:prstGeom prst="rect">
            <a:avLst/>
          </a:prstGeom>
        </p:spPr>
      </p:pic>
    </p:spTree>
    <p:extLst>
      <p:ext uri="{BB962C8B-B14F-4D97-AF65-F5344CB8AC3E}">
        <p14:creationId xmlns:p14="http://schemas.microsoft.com/office/powerpoint/2010/main" val="1711992706"/>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AB5315-E36F-40A8-B9EC-4F1AA67EEAB1}"/>
              </a:ext>
            </a:extLst>
          </p:cNvPr>
          <p:cNvSpPr>
            <a:spLocks noGrp="1"/>
          </p:cNvSpPr>
          <p:nvPr>
            <p:ph type="title"/>
          </p:nvPr>
        </p:nvSpPr>
        <p:spPr>
          <a:xfrm>
            <a:off x="623888" y="1709739"/>
            <a:ext cx="7886700" cy="2852737"/>
          </a:xfrm>
        </p:spPr>
        <p:txBody>
          <a:bodyPr anchor="b"/>
          <a:lstStyle>
            <a:lvl1pPr>
              <a:defRPr sz="45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9586B73A-91E8-47FF-9915-E920384ED903}"/>
              </a:ext>
            </a:extLst>
          </p:cNvPr>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CBCE578-0EF1-4AAB-BFDF-F49018A8A8D9}"/>
              </a:ext>
            </a:extLst>
          </p:cNvPr>
          <p:cNvSpPr>
            <a:spLocks noGrp="1"/>
          </p:cNvSpPr>
          <p:nvPr>
            <p:ph type="dt" sz="half" idx="10"/>
          </p:nvPr>
        </p:nvSpPr>
        <p:spPr/>
        <p:txBody>
          <a:bodyPr/>
          <a:lstStyle/>
          <a:p>
            <a:fld id="{B1A9A785-103B-4B53-B232-DC2BA94190A7}" type="datetimeFigureOut">
              <a:rPr lang="en-US" smtClean="0"/>
              <a:t>9/10/2021</a:t>
            </a:fld>
            <a:endParaRPr lang="en-US" dirty="0"/>
          </a:p>
        </p:txBody>
      </p:sp>
      <p:sp>
        <p:nvSpPr>
          <p:cNvPr id="5" name="Footer Placeholder 4">
            <a:extLst>
              <a:ext uri="{FF2B5EF4-FFF2-40B4-BE49-F238E27FC236}">
                <a16:creationId xmlns:a16="http://schemas.microsoft.com/office/drawing/2014/main" id="{01672498-B3B1-4088-AEDC-C36B62F9D14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1E0619F-3C25-4EE6-8D5E-5D7D6D6B63AB}"/>
              </a:ext>
            </a:extLst>
          </p:cNvPr>
          <p:cNvSpPr>
            <a:spLocks noGrp="1"/>
          </p:cNvSpPr>
          <p:nvPr>
            <p:ph type="sldNum" sz="quarter" idx="12"/>
          </p:nvPr>
        </p:nvSpPr>
        <p:spPr/>
        <p:txBody>
          <a:bodyPr/>
          <a:lstStyle/>
          <a:p>
            <a:fld id="{1CE97586-85E7-4DA0-AF2C-A0841FA48D10}" type="slidenum">
              <a:rPr lang="en-US" smtClean="0"/>
              <a:t>‹#›</a:t>
            </a:fld>
            <a:endParaRPr lang="en-US" dirty="0"/>
          </a:p>
        </p:txBody>
      </p:sp>
    </p:spTree>
    <p:extLst>
      <p:ext uri="{BB962C8B-B14F-4D97-AF65-F5344CB8AC3E}">
        <p14:creationId xmlns:p14="http://schemas.microsoft.com/office/powerpoint/2010/main" val="290112986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BE635BA-C786-47F1-86BB-223E41434C00}"/>
              </a:ext>
            </a:extLst>
          </p:cNvPr>
          <p:cNvSpPr/>
          <p:nvPr userDrawn="1"/>
        </p:nvSpPr>
        <p:spPr>
          <a:xfrm flipV="1">
            <a:off x="-1" y="6723356"/>
            <a:ext cx="9143999" cy="13464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a:extLst>
              <a:ext uri="{FF2B5EF4-FFF2-40B4-BE49-F238E27FC236}">
                <a16:creationId xmlns:a16="http://schemas.microsoft.com/office/drawing/2014/main" id="{374339C5-E2DB-4A1C-8B1C-83267FB84AF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668754" y="167074"/>
            <a:ext cx="1330912" cy="417542"/>
          </a:xfrm>
          <a:prstGeom prst="rect">
            <a:avLst/>
          </a:prstGeom>
        </p:spPr>
      </p:pic>
      <p:sp>
        <p:nvSpPr>
          <p:cNvPr id="4" name="Rectangle 3">
            <a:extLst>
              <a:ext uri="{FF2B5EF4-FFF2-40B4-BE49-F238E27FC236}">
                <a16:creationId xmlns:a16="http://schemas.microsoft.com/office/drawing/2014/main" id="{27646CBD-A45C-4736-92B6-FCE049F05C63}"/>
              </a:ext>
            </a:extLst>
          </p:cNvPr>
          <p:cNvSpPr/>
          <p:nvPr userDrawn="1"/>
        </p:nvSpPr>
        <p:spPr>
          <a:xfrm>
            <a:off x="0" y="0"/>
            <a:ext cx="9144000" cy="588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E1134CBD-05EB-4EB3-9BE9-33B0F080B48F}"/>
              </a:ext>
            </a:extLst>
          </p:cNvPr>
          <p:cNvSpPr/>
          <p:nvPr userDrawn="1"/>
        </p:nvSpPr>
        <p:spPr>
          <a:xfrm>
            <a:off x="8544757" y="6598950"/>
            <a:ext cx="481905" cy="200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 name="Straight Connector 5">
            <a:extLst>
              <a:ext uri="{FF2B5EF4-FFF2-40B4-BE49-F238E27FC236}">
                <a16:creationId xmlns:a16="http://schemas.microsoft.com/office/drawing/2014/main" id="{7AC76BAA-7A44-4761-81FD-C373E95D612B}"/>
              </a:ext>
            </a:extLst>
          </p:cNvPr>
          <p:cNvCxnSpPr>
            <a:cxnSpLocks/>
          </p:cNvCxnSpPr>
          <p:nvPr userDrawn="1"/>
        </p:nvCxnSpPr>
        <p:spPr>
          <a:xfrm>
            <a:off x="0" y="660816"/>
            <a:ext cx="516255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7" name="Slide Number Placeholder 7">
            <a:extLst>
              <a:ext uri="{FF2B5EF4-FFF2-40B4-BE49-F238E27FC236}">
                <a16:creationId xmlns:a16="http://schemas.microsoft.com/office/drawing/2014/main" id="{8C2C044B-31E0-4789-B3B9-72955E3EA641}"/>
              </a:ext>
            </a:extLst>
          </p:cNvPr>
          <p:cNvSpPr txBox="1">
            <a:spLocks/>
          </p:cNvSpPr>
          <p:nvPr userDrawn="1"/>
        </p:nvSpPr>
        <p:spPr>
          <a:xfrm>
            <a:off x="8605062" y="6508363"/>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A070E7C-0B96-4788-862A-C035E43D0D9C}" type="slidenum">
              <a:rPr lang="en-US" smtClean="0">
                <a:solidFill>
                  <a:schemeClr val="bg2">
                    <a:lumMod val="25000"/>
                  </a:schemeClr>
                </a:solidFill>
              </a:rPr>
              <a:pPr/>
              <a:t>‹#›</a:t>
            </a:fld>
            <a:endParaRPr lang="en-US" dirty="0">
              <a:solidFill>
                <a:schemeClr val="bg2">
                  <a:lumMod val="25000"/>
                </a:schemeClr>
              </a:solidFill>
            </a:endParaRPr>
          </a:p>
        </p:txBody>
      </p:sp>
      <p:sp>
        <p:nvSpPr>
          <p:cNvPr id="8" name="Footer Placeholder 6">
            <a:extLst>
              <a:ext uri="{FF2B5EF4-FFF2-40B4-BE49-F238E27FC236}">
                <a16:creationId xmlns:a16="http://schemas.microsoft.com/office/drawing/2014/main" id="{7C68C189-1A79-4B5C-9E2E-5E31BF234956}"/>
              </a:ext>
            </a:extLst>
          </p:cNvPr>
          <p:cNvSpPr txBox="1">
            <a:spLocks/>
          </p:cNvSpPr>
          <p:nvPr userDrawn="1"/>
        </p:nvSpPr>
        <p:spPr>
          <a:xfrm rot="16200000">
            <a:off x="8455052" y="6012765"/>
            <a:ext cx="1094744" cy="143688"/>
          </a:xfrm>
          <a:prstGeom prst="rect">
            <a:avLst/>
          </a:prstGeom>
        </p:spPr>
        <p:txBody>
          <a:bodyPr vert="horz" lIns="91440" tIns="45720" rIns="91440" bIns="45720" rtlCol="0" anchor="ctr"/>
          <a:lstStyle>
            <a:defPPr>
              <a:defRPr lang="en-US"/>
            </a:defPPr>
            <a:lvl1pPr marL="0" algn="ctr" defTabSz="457200" rtl="0" eaLnBrk="1" latinLnBrk="0" hangingPunct="1">
              <a:defRPr sz="600" kern="1200">
                <a:solidFill>
                  <a:srgbClr val="002060"/>
                </a:solidFill>
                <a:latin typeface="Verdana" panose="020B0604030504040204" pitchFamily="34" charset="0"/>
                <a:ea typeface="Verdana" panose="020B0604030504040204" pitchFamily="34" charset="0"/>
                <a:cs typeface="Verdana" panose="020B060403050404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700" dirty="0">
                <a:solidFill>
                  <a:schemeClr val="bg2">
                    <a:lumMod val="25000"/>
                  </a:schemeClr>
                </a:solidFill>
              </a:rPr>
              <a:t>© TechSci Research</a:t>
            </a:r>
          </a:p>
        </p:txBody>
      </p:sp>
    </p:spTree>
    <p:extLst>
      <p:ext uri="{BB962C8B-B14F-4D97-AF65-F5344CB8AC3E}">
        <p14:creationId xmlns:p14="http://schemas.microsoft.com/office/powerpoint/2010/main" val="396044442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4_Custom Layou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7CEBE1F-B801-4137-BE9E-F9D59F9D9A2B}"/>
              </a:ext>
            </a:extLst>
          </p:cNvPr>
          <p:cNvSpPr/>
          <p:nvPr userDrawn="1"/>
        </p:nvSpPr>
        <p:spPr>
          <a:xfrm>
            <a:off x="0" y="6664204"/>
            <a:ext cx="9158990" cy="208785"/>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a:extLst>
              <a:ext uri="{FF2B5EF4-FFF2-40B4-BE49-F238E27FC236}">
                <a16:creationId xmlns:a16="http://schemas.microsoft.com/office/drawing/2014/main" id="{AB9D1D33-0FFA-48F9-938D-A6B8FDAA2ED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665362" y="241333"/>
            <a:ext cx="1236812" cy="388020"/>
          </a:xfrm>
          <a:prstGeom prst="rect">
            <a:avLst/>
          </a:prstGeom>
        </p:spPr>
      </p:pic>
      <p:sp>
        <p:nvSpPr>
          <p:cNvPr id="11" name="Rectangle 10">
            <a:extLst>
              <a:ext uri="{FF2B5EF4-FFF2-40B4-BE49-F238E27FC236}">
                <a16:creationId xmlns:a16="http://schemas.microsoft.com/office/drawing/2014/main" id="{A15960B1-ECA1-4236-BD85-A39F88ACAA25}"/>
              </a:ext>
            </a:extLst>
          </p:cNvPr>
          <p:cNvSpPr/>
          <p:nvPr userDrawn="1"/>
        </p:nvSpPr>
        <p:spPr>
          <a:xfrm>
            <a:off x="0" y="1"/>
            <a:ext cx="9158990" cy="762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 Placeholder 3">
            <a:extLst>
              <a:ext uri="{FF2B5EF4-FFF2-40B4-BE49-F238E27FC236}">
                <a16:creationId xmlns:a16="http://schemas.microsoft.com/office/drawing/2014/main" id="{01AD2769-79E6-43E5-9B5C-F5A8853EB541}"/>
              </a:ext>
            </a:extLst>
          </p:cNvPr>
          <p:cNvSpPr>
            <a:spLocks noGrp="1"/>
          </p:cNvSpPr>
          <p:nvPr>
            <p:ph type="body" sz="quarter" idx="14"/>
          </p:nvPr>
        </p:nvSpPr>
        <p:spPr>
          <a:xfrm>
            <a:off x="132586" y="193795"/>
            <a:ext cx="7863840" cy="457200"/>
          </a:xfrm>
          <a:prstGeom prst="rect">
            <a:avLst/>
          </a:prstGeom>
          <a:noFill/>
          <a:ln>
            <a:noFill/>
          </a:ln>
        </p:spPr>
        <p:txBody>
          <a:bodyPr anchor="ctr">
            <a:normAutofit/>
          </a:bodyPr>
          <a:lstStyle>
            <a:lvl1pPr marL="0" indent="0" algn="l">
              <a:buNone/>
              <a:defRPr lang="en-US" sz="1600" b="1" kern="1200" spc="0" dirty="0">
                <a:solidFill>
                  <a:schemeClr val="bg2">
                    <a:lumMod val="25000"/>
                  </a:schemeClr>
                </a:solidFill>
                <a:latin typeface="Montserrat" panose="02000505000000020004" pitchFamily="2" charset="0"/>
                <a:ea typeface="+mn-ea"/>
                <a:cs typeface="Arial" panose="020B0604020202020204" pitchFamily="34"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dirty="0"/>
              <a:t>Edit Master text styles</a:t>
            </a:r>
          </a:p>
        </p:txBody>
      </p:sp>
      <p:sp>
        <p:nvSpPr>
          <p:cNvPr id="13" name="Rectangle 12">
            <a:extLst>
              <a:ext uri="{FF2B5EF4-FFF2-40B4-BE49-F238E27FC236}">
                <a16:creationId xmlns:a16="http://schemas.microsoft.com/office/drawing/2014/main" id="{C74FA046-01BB-471F-9390-238D81B17585}"/>
              </a:ext>
            </a:extLst>
          </p:cNvPr>
          <p:cNvSpPr/>
          <p:nvPr userDrawn="1"/>
        </p:nvSpPr>
        <p:spPr>
          <a:xfrm>
            <a:off x="8743567" y="6515545"/>
            <a:ext cx="320136" cy="3463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Slide Number Placeholder 7">
            <a:extLst>
              <a:ext uri="{FF2B5EF4-FFF2-40B4-BE49-F238E27FC236}">
                <a16:creationId xmlns:a16="http://schemas.microsoft.com/office/drawing/2014/main" id="{2E91B93B-0018-4C88-8C62-615F2BA60A9E}"/>
              </a:ext>
            </a:extLst>
          </p:cNvPr>
          <p:cNvSpPr txBox="1">
            <a:spLocks/>
          </p:cNvSpPr>
          <p:nvPr userDrawn="1"/>
        </p:nvSpPr>
        <p:spPr>
          <a:xfrm>
            <a:off x="8679472" y="6553645"/>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A070E7C-0B96-4788-862A-C035E43D0D9C}" type="slidenum">
              <a:rPr lang="en-US" sz="1100" smtClean="0">
                <a:solidFill>
                  <a:sysClr val="windowText" lastClr="000000"/>
                </a:solidFill>
              </a:rPr>
              <a:pPr/>
              <a:t>‹#›</a:t>
            </a:fld>
            <a:endParaRPr lang="en-US" sz="1100" dirty="0">
              <a:solidFill>
                <a:sysClr val="windowText" lastClr="000000"/>
              </a:solidFill>
            </a:endParaRPr>
          </a:p>
        </p:txBody>
      </p:sp>
      <p:cxnSp>
        <p:nvCxnSpPr>
          <p:cNvPr id="15" name="Straight Connector 14">
            <a:extLst>
              <a:ext uri="{FF2B5EF4-FFF2-40B4-BE49-F238E27FC236}">
                <a16:creationId xmlns:a16="http://schemas.microsoft.com/office/drawing/2014/main" id="{CEF2307C-40FD-4498-84E7-E42A04434C2E}"/>
              </a:ext>
            </a:extLst>
          </p:cNvPr>
          <p:cNvCxnSpPr>
            <a:cxnSpLocks/>
          </p:cNvCxnSpPr>
          <p:nvPr userDrawn="1"/>
        </p:nvCxnSpPr>
        <p:spPr>
          <a:xfrm>
            <a:off x="0" y="674560"/>
            <a:ext cx="554636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1115610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287C30F-314E-4726-901A-3B843E1287EA}"/>
              </a:ext>
            </a:extLst>
          </p:cNvPr>
          <p:cNvSpPr/>
          <p:nvPr userDrawn="1"/>
        </p:nvSpPr>
        <p:spPr>
          <a:xfrm>
            <a:off x="0" y="6664204"/>
            <a:ext cx="9158990" cy="208785"/>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a:extLst>
              <a:ext uri="{FF2B5EF4-FFF2-40B4-BE49-F238E27FC236}">
                <a16:creationId xmlns:a16="http://schemas.microsoft.com/office/drawing/2014/main" id="{B10550ED-56D9-4AF8-9E6B-B64048AD1E3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665362" y="241333"/>
            <a:ext cx="1236812" cy="388020"/>
          </a:xfrm>
          <a:prstGeom prst="rect">
            <a:avLst/>
          </a:prstGeom>
        </p:spPr>
      </p:pic>
      <p:sp>
        <p:nvSpPr>
          <p:cNvPr id="11" name="Rectangle 10">
            <a:extLst>
              <a:ext uri="{FF2B5EF4-FFF2-40B4-BE49-F238E27FC236}">
                <a16:creationId xmlns:a16="http://schemas.microsoft.com/office/drawing/2014/main" id="{823B2FF5-208C-4193-9DB6-0F4349A713D5}"/>
              </a:ext>
            </a:extLst>
          </p:cNvPr>
          <p:cNvSpPr/>
          <p:nvPr userDrawn="1"/>
        </p:nvSpPr>
        <p:spPr>
          <a:xfrm>
            <a:off x="0" y="1"/>
            <a:ext cx="9158990" cy="762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 Placeholder 3">
            <a:extLst>
              <a:ext uri="{FF2B5EF4-FFF2-40B4-BE49-F238E27FC236}">
                <a16:creationId xmlns:a16="http://schemas.microsoft.com/office/drawing/2014/main" id="{95DF5610-B237-4DC8-B32D-BC92B509738A}"/>
              </a:ext>
            </a:extLst>
          </p:cNvPr>
          <p:cNvSpPr>
            <a:spLocks noGrp="1"/>
          </p:cNvSpPr>
          <p:nvPr>
            <p:ph type="body" sz="quarter" idx="14"/>
          </p:nvPr>
        </p:nvSpPr>
        <p:spPr>
          <a:xfrm>
            <a:off x="132586" y="193795"/>
            <a:ext cx="7863840" cy="457200"/>
          </a:xfrm>
          <a:prstGeom prst="rect">
            <a:avLst/>
          </a:prstGeom>
          <a:noFill/>
          <a:ln>
            <a:noFill/>
          </a:ln>
        </p:spPr>
        <p:txBody>
          <a:bodyPr anchor="ctr">
            <a:normAutofit/>
          </a:bodyPr>
          <a:lstStyle>
            <a:lvl1pPr marL="0" indent="0" algn="l">
              <a:buNone/>
              <a:defRPr lang="en-US" sz="1600" b="1" kern="1200" spc="0" dirty="0">
                <a:solidFill>
                  <a:schemeClr val="bg2">
                    <a:lumMod val="25000"/>
                  </a:schemeClr>
                </a:solidFill>
                <a:latin typeface="Montserrat" panose="02000505000000020004" pitchFamily="2" charset="0"/>
                <a:ea typeface="+mn-ea"/>
                <a:cs typeface="Arial" panose="020B0604020202020204" pitchFamily="34"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dirty="0"/>
              <a:t>Edit Master text styles</a:t>
            </a:r>
          </a:p>
        </p:txBody>
      </p:sp>
      <p:sp>
        <p:nvSpPr>
          <p:cNvPr id="13" name="Rectangle 12">
            <a:extLst>
              <a:ext uri="{FF2B5EF4-FFF2-40B4-BE49-F238E27FC236}">
                <a16:creationId xmlns:a16="http://schemas.microsoft.com/office/drawing/2014/main" id="{E2676D14-773F-4870-AFA4-B9DF50910014}"/>
              </a:ext>
            </a:extLst>
          </p:cNvPr>
          <p:cNvSpPr/>
          <p:nvPr userDrawn="1"/>
        </p:nvSpPr>
        <p:spPr>
          <a:xfrm>
            <a:off x="8743567" y="6515545"/>
            <a:ext cx="320136" cy="3463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Slide Number Placeholder 7">
            <a:extLst>
              <a:ext uri="{FF2B5EF4-FFF2-40B4-BE49-F238E27FC236}">
                <a16:creationId xmlns:a16="http://schemas.microsoft.com/office/drawing/2014/main" id="{3F71C838-C8FA-494B-B4B1-6E531723D6F0}"/>
              </a:ext>
            </a:extLst>
          </p:cNvPr>
          <p:cNvSpPr txBox="1">
            <a:spLocks/>
          </p:cNvSpPr>
          <p:nvPr userDrawn="1"/>
        </p:nvSpPr>
        <p:spPr>
          <a:xfrm>
            <a:off x="8679472" y="6553645"/>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A070E7C-0B96-4788-862A-C035E43D0D9C}" type="slidenum">
              <a:rPr lang="en-US" sz="1100" smtClean="0">
                <a:solidFill>
                  <a:sysClr val="windowText" lastClr="000000"/>
                </a:solidFill>
              </a:rPr>
              <a:pPr/>
              <a:t>‹#›</a:t>
            </a:fld>
            <a:endParaRPr lang="en-US" sz="1100" dirty="0">
              <a:solidFill>
                <a:sysClr val="windowText" lastClr="000000"/>
              </a:solidFill>
            </a:endParaRPr>
          </a:p>
        </p:txBody>
      </p:sp>
      <p:cxnSp>
        <p:nvCxnSpPr>
          <p:cNvPr id="15" name="Straight Connector 14">
            <a:extLst>
              <a:ext uri="{FF2B5EF4-FFF2-40B4-BE49-F238E27FC236}">
                <a16:creationId xmlns:a16="http://schemas.microsoft.com/office/drawing/2014/main" id="{3167787C-FF0C-4A03-9D4E-C76726061193}"/>
              </a:ext>
            </a:extLst>
          </p:cNvPr>
          <p:cNvCxnSpPr>
            <a:cxnSpLocks/>
          </p:cNvCxnSpPr>
          <p:nvPr userDrawn="1"/>
        </p:nvCxnSpPr>
        <p:spPr>
          <a:xfrm>
            <a:off x="0" y="674560"/>
            <a:ext cx="554636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011447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5450F19-B112-4ABF-8DFD-7CC4C2994E88}"/>
              </a:ext>
            </a:extLst>
          </p:cNvPr>
          <p:cNvSpPr/>
          <p:nvPr userDrawn="1"/>
        </p:nvSpPr>
        <p:spPr>
          <a:xfrm flipH="1">
            <a:off x="4572000" y="1988840"/>
            <a:ext cx="4572000" cy="2880320"/>
          </a:xfrm>
          <a:prstGeom prst="rect">
            <a:avLst/>
          </a:prstGeom>
          <a:solidFill>
            <a:schemeClr val="bg1">
              <a:lumMod val="75000"/>
              <a:alpha val="9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8" name="Picture Placeholder 2">
            <a:extLst>
              <a:ext uri="{FF2B5EF4-FFF2-40B4-BE49-F238E27FC236}">
                <a16:creationId xmlns:a16="http://schemas.microsoft.com/office/drawing/2014/main" id="{B3F0BA69-1CAA-4973-B174-2BA8BA1BC146}"/>
              </a:ext>
            </a:extLst>
          </p:cNvPr>
          <p:cNvSpPr>
            <a:spLocks noGrp="1"/>
          </p:cNvSpPr>
          <p:nvPr>
            <p:ph type="pic" idx="13" hasCustomPrompt="1"/>
          </p:nvPr>
        </p:nvSpPr>
        <p:spPr>
          <a:xfrm>
            <a:off x="5408905" y="857250"/>
            <a:ext cx="3338624" cy="5143500"/>
          </a:xfrm>
          <a:prstGeom prst="rect">
            <a:avLst/>
          </a:prstGeom>
          <a:solidFill>
            <a:schemeClr val="bg1">
              <a:lumMod val="95000"/>
            </a:schemeClr>
          </a:solidFill>
          <a:effectLst>
            <a:outerShdw blurRad="63500" sx="102000" sy="102000" algn="ctr" rotWithShape="0">
              <a:prstClr val="black">
                <a:alpha val="40000"/>
              </a:prstClr>
            </a:outerShdw>
          </a:effectLst>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pic>
        <p:nvPicPr>
          <p:cNvPr id="2" name="Picture 1">
            <a:extLst>
              <a:ext uri="{FF2B5EF4-FFF2-40B4-BE49-F238E27FC236}">
                <a16:creationId xmlns:a16="http://schemas.microsoft.com/office/drawing/2014/main" id="{886C5A34-2B98-4108-A9B8-DED832B2FAA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96441"/>
            <a:ext cx="9144000" cy="6954441"/>
          </a:xfrm>
          <a:prstGeom prst="rect">
            <a:avLst/>
          </a:prstGeom>
        </p:spPr>
      </p:pic>
      <p:sp>
        <p:nvSpPr>
          <p:cNvPr id="5" name="Rectangle 4">
            <a:extLst>
              <a:ext uri="{FF2B5EF4-FFF2-40B4-BE49-F238E27FC236}">
                <a16:creationId xmlns:a16="http://schemas.microsoft.com/office/drawing/2014/main" id="{89AD81FF-D2BC-4BE9-8FA4-EDFEF24B8A04}"/>
              </a:ext>
            </a:extLst>
          </p:cNvPr>
          <p:cNvSpPr/>
          <p:nvPr userDrawn="1"/>
        </p:nvSpPr>
        <p:spPr>
          <a:xfrm>
            <a:off x="-20" y="-96442"/>
            <a:ext cx="9144020" cy="6954441"/>
          </a:xfrm>
          <a:prstGeom prst="rect">
            <a:avLst/>
          </a:prstGeom>
          <a:solidFill>
            <a:schemeClr val="tx2">
              <a:lumMod val="5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Tree>
    <p:extLst>
      <p:ext uri="{BB962C8B-B14F-4D97-AF65-F5344CB8AC3E}">
        <p14:creationId xmlns:p14="http://schemas.microsoft.com/office/powerpoint/2010/main" val="175732105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9_Custom Layou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1134CBD-05EB-4EB3-9BE9-33B0F080B48F}"/>
              </a:ext>
            </a:extLst>
          </p:cNvPr>
          <p:cNvSpPr/>
          <p:nvPr userDrawn="1"/>
        </p:nvSpPr>
        <p:spPr>
          <a:xfrm>
            <a:off x="8544757" y="6598950"/>
            <a:ext cx="481905" cy="200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77D4C13E-C1CD-4DCF-B721-4DD0E6DBEF2D}"/>
              </a:ext>
            </a:extLst>
          </p:cNvPr>
          <p:cNvSpPr/>
          <p:nvPr userDrawn="1"/>
        </p:nvSpPr>
        <p:spPr>
          <a:xfrm>
            <a:off x="0" y="1"/>
            <a:ext cx="9158990" cy="762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3C8826E3-6C62-4D63-AA58-EC102280BDBE}"/>
              </a:ext>
            </a:extLst>
          </p:cNvPr>
          <p:cNvSpPr/>
          <p:nvPr userDrawn="1"/>
        </p:nvSpPr>
        <p:spPr>
          <a:xfrm flipV="1">
            <a:off x="-1" y="6723356"/>
            <a:ext cx="9143999" cy="13464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Picture 14">
            <a:extLst>
              <a:ext uri="{FF2B5EF4-FFF2-40B4-BE49-F238E27FC236}">
                <a16:creationId xmlns:a16="http://schemas.microsoft.com/office/drawing/2014/main" id="{E8B107A8-A15C-4F36-AB40-9DCBB040A39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668754" y="167074"/>
            <a:ext cx="1330912" cy="417542"/>
          </a:xfrm>
          <a:prstGeom prst="rect">
            <a:avLst/>
          </a:prstGeom>
        </p:spPr>
      </p:pic>
      <p:sp>
        <p:nvSpPr>
          <p:cNvPr id="16" name="Rectangle 15">
            <a:extLst>
              <a:ext uri="{FF2B5EF4-FFF2-40B4-BE49-F238E27FC236}">
                <a16:creationId xmlns:a16="http://schemas.microsoft.com/office/drawing/2014/main" id="{A7BDE695-4530-4FC7-B13A-27F4104EA650}"/>
              </a:ext>
            </a:extLst>
          </p:cNvPr>
          <p:cNvSpPr/>
          <p:nvPr userDrawn="1"/>
        </p:nvSpPr>
        <p:spPr>
          <a:xfrm>
            <a:off x="8544757" y="6598950"/>
            <a:ext cx="481905" cy="200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7" name="Straight Connector 16">
            <a:extLst>
              <a:ext uri="{FF2B5EF4-FFF2-40B4-BE49-F238E27FC236}">
                <a16:creationId xmlns:a16="http://schemas.microsoft.com/office/drawing/2014/main" id="{6FDE36B5-2317-420B-89A4-EBCE3DE9EA13}"/>
              </a:ext>
            </a:extLst>
          </p:cNvPr>
          <p:cNvCxnSpPr>
            <a:cxnSpLocks/>
          </p:cNvCxnSpPr>
          <p:nvPr userDrawn="1"/>
        </p:nvCxnSpPr>
        <p:spPr>
          <a:xfrm>
            <a:off x="0" y="660816"/>
            <a:ext cx="516255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8" name="Slide Number Placeholder 7">
            <a:extLst>
              <a:ext uri="{FF2B5EF4-FFF2-40B4-BE49-F238E27FC236}">
                <a16:creationId xmlns:a16="http://schemas.microsoft.com/office/drawing/2014/main" id="{4FF92F30-5136-4257-B92A-EB004B339739}"/>
              </a:ext>
            </a:extLst>
          </p:cNvPr>
          <p:cNvSpPr txBox="1">
            <a:spLocks/>
          </p:cNvSpPr>
          <p:nvPr userDrawn="1"/>
        </p:nvSpPr>
        <p:spPr>
          <a:xfrm>
            <a:off x="8605062" y="6508363"/>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A070E7C-0B96-4788-862A-C035E43D0D9C}" type="slidenum">
              <a:rPr lang="en-US" smtClean="0">
                <a:solidFill>
                  <a:schemeClr val="bg2">
                    <a:lumMod val="25000"/>
                  </a:schemeClr>
                </a:solidFill>
              </a:rPr>
              <a:pPr/>
              <a:t>‹#›</a:t>
            </a:fld>
            <a:endParaRPr lang="en-US" dirty="0">
              <a:solidFill>
                <a:schemeClr val="bg2">
                  <a:lumMod val="25000"/>
                </a:schemeClr>
              </a:solidFill>
            </a:endParaRPr>
          </a:p>
        </p:txBody>
      </p:sp>
      <p:sp>
        <p:nvSpPr>
          <p:cNvPr id="19" name="Footer Placeholder 6">
            <a:extLst>
              <a:ext uri="{FF2B5EF4-FFF2-40B4-BE49-F238E27FC236}">
                <a16:creationId xmlns:a16="http://schemas.microsoft.com/office/drawing/2014/main" id="{714E391F-A72C-4FF5-B2E1-897D8C930C6F}"/>
              </a:ext>
            </a:extLst>
          </p:cNvPr>
          <p:cNvSpPr txBox="1">
            <a:spLocks/>
          </p:cNvSpPr>
          <p:nvPr userDrawn="1"/>
        </p:nvSpPr>
        <p:spPr>
          <a:xfrm rot="16200000">
            <a:off x="8455052" y="6012765"/>
            <a:ext cx="1094744" cy="143688"/>
          </a:xfrm>
          <a:prstGeom prst="rect">
            <a:avLst/>
          </a:prstGeom>
        </p:spPr>
        <p:txBody>
          <a:bodyPr vert="horz" lIns="91440" tIns="45720" rIns="91440" bIns="45720" rtlCol="0" anchor="ctr"/>
          <a:lstStyle>
            <a:defPPr>
              <a:defRPr lang="en-US"/>
            </a:defPPr>
            <a:lvl1pPr marL="0" algn="ctr" defTabSz="457200" rtl="0" eaLnBrk="1" latinLnBrk="0" hangingPunct="1">
              <a:defRPr sz="600" kern="1200">
                <a:solidFill>
                  <a:srgbClr val="002060"/>
                </a:solidFill>
                <a:latin typeface="Verdana" panose="020B0604030504040204" pitchFamily="34" charset="0"/>
                <a:ea typeface="Verdana" panose="020B0604030504040204" pitchFamily="34" charset="0"/>
                <a:cs typeface="Verdana" panose="020B060403050404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700" dirty="0">
                <a:solidFill>
                  <a:schemeClr val="bg2">
                    <a:lumMod val="25000"/>
                  </a:schemeClr>
                </a:solidFill>
              </a:rPr>
              <a:t>© TechSci Research</a:t>
            </a:r>
          </a:p>
        </p:txBody>
      </p:sp>
    </p:spTree>
    <p:extLst>
      <p:ext uri="{BB962C8B-B14F-4D97-AF65-F5344CB8AC3E}">
        <p14:creationId xmlns:p14="http://schemas.microsoft.com/office/powerpoint/2010/main" val="28071933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23_Content writing ">
    <p:spTree>
      <p:nvGrpSpPr>
        <p:cNvPr id="1" name=""/>
        <p:cNvGrpSpPr/>
        <p:nvPr/>
      </p:nvGrpSpPr>
      <p:grpSpPr>
        <a:xfrm>
          <a:off x="0" y="0"/>
          <a:ext cx="0" cy="0"/>
          <a:chOff x="0" y="0"/>
          <a:chExt cx="0" cy="0"/>
        </a:xfrm>
      </p:grpSpPr>
      <p:sp>
        <p:nvSpPr>
          <p:cNvPr id="29" name="Subtitle 2"/>
          <p:cNvSpPr>
            <a:spLocks noGrp="1"/>
          </p:cNvSpPr>
          <p:nvPr>
            <p:ph type="subTitle" idx="1"/>
          </p:nvPr>
        </p:nvSpPr>
        <p:spPr>
          <a:xfrm>
            <a:off x="925985" y="1178387"/>
            <a:ext cx="6858000" cy="1655762"/>
          </a:xfrm>
          <a:prstGeom prst="rect">
            <a:avLst/>
          </a:prstGeom>
        </p:spPr>
        <p:txBody>
          <a:bodyPr/>
          <a:lstStyle>
            <a:lvl1pPr marL="171450" indent="-171450" algn="just" defTabSz="914400" rtl="0" eaLnBrk="1" latinLnBrk="0" hangingPunct="1">
              <a:lnSpc>
                <a:spcPct val="200000"/>
              </a:lnSpc>
              <a:spcBef>
                <a:spcPts val="1000"/>
              </a:spcBef>
              <a:buFontTx/>
              <a:buBlip>
                <a:blip r:embed="rId2"/>
              </a:buBlip>
              <a:defRPr lang="en-US" sz="1000"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Text Placeholder 3"/>
          <p:cNvSpPr>
            <a:spLocks noGrp="1"/>
          </p:cNvSpPr>
          <p:nvPr>
            <p:ph type="body" sz="quarter" idx="14"/>
          </p:nvPr>
        </p:nvSpPr>
        <p:spPr>
          <a:xfrm>
            <a:off x="164645" y="220698"/>
            <a:ext cx="7863840" cy="457200"/>
          </a:xfrm>
          <a:prstGeom prst="rect">
            <a:avLst/>
          </a:prstGeom>
        </p:spPr>
        <p:txBody>
          <a:bodyPr anchor="ctr">
            <a:normAutofit/>
          </a:bodyPr>
          <a:lstStyle>
            <a:lvl1pPr marL="0" indent="0" algn="l">
              <a:buNone/>
              <a:defRPr sz="1400" b="1" spc="0">
                <a:solidFill>
                  <a:sysClr val="windowText" lastClr="000000"/>
                </a:solidFill>
                <a:latin typeface="Arial" panose="020B0604020202020204" pitchFamily="34" charset="0"/>
                <a:cs typeface="Arial" panose="020B0604020202020204" pitchFamily="34" charset="0"/>
              </a:defRPr>
            </a:lvl1pPr>
          </a:lstStyle>
          <a:p>
            <a:pPr lvl="0"/>
            <a:r>
              <a:rPr lang="en-US" dirty="0"/>
              <a:t>Edit Master text styles</a:t>
            </a:r>
          </a:p>
        </p:txBody>
      </p:sp>
      <p:pic>
        <p:nvPicPr>
          <p:cNvPr id="5" name="Picture 4">
            <a:extLst>
              <a:ext uri="{FF2B5EF4-FFF2-40B4-BE49-F238E27FC236}">
                <a16:creationId xmlns:a16="http://schemas.microsoft.com/office/drawing/2014/main" id="{C0EAF122-45B3-4CE5-A3C1-5EF15180665E}"/>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727636" y="190834"/>
            <a:ext cx="1270799" cy="398683"/>
          </a:xfrm>
          <a:prstGeom prst="rect">
            <a:avLst/>
          </a:prstGeom>
        </p:spPr>
      </p:pic>
      <p:sp>
        <p:nvSpPr>
          <p:cNvPr id="3" name="Rectangle 2">
            <a:extLst>
              <a:ext uri="{FF2B5EF4-FFF2-40B4-BE49-F238E27FC236}">
                <a16:creationId xmlns:a16="http://schemas.microsoft.com/office/drawing/2014/main" id="{4C48EA2B-9BE5-4ADC-803E-A3202FD05599}"/>
              </a:ext>
            </a:extLst>
          </p:cNvPr>
          <p:cNvSpPr/>
          <p:nvPr userDrawn="1"/>
        </p:nvSpPr>
        <p:spPr>
          <a:xfrm>
            <a:off x="-1" y="0"/>
            <a:ext cx="9144001" cy="10244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9" name="Straight Connector 8">
            <a:extLst>
              <a:ext uri="{FF2B5EF4-FFF2-40B4-BE49-F238E27FC236}">
                <a16:creationId xmlns:a16="http://schemas.microsoft.com/office/drawing/2014/main" id="{0B587944-8006-4A4E-9579-B9765F91A60A}"/>
              </a:ext>
            </a:extLst>
          </p:cNvPr>
          <p:cNvCxnSpPr/>
          <p:nvPr userDrawn="1"/>
        </p:nvCxnSpPr>
        <p:spPr>
          <a:xfrm>
            <a:off x="-13086" y="713811"/>
            <a:ext cx="4899879"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AF3EB9A9-F04F-4340-9727-059E483222B7}"/>
              </a:ext>
            </a:extLst>
          </p:cNvPr>
          <p:cNvSpPr/>
          <p:nvPr userDrawn="1"/>
        </p:nvSpPr>
        <p:spPr>
          <a:xfrm>
            <a:off x="-2" y="6667166"/>
            <a:ext cx="9144001" cy="19083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Footer Placeholder 6"/>
          <p:cNvSpPr txBox="1">
            <a:spLocks/>
          </p:cNvSpPr>
          <p:nvPr userDrawn="1"/>
        </p:nvSpPr>
        <p:spPr>
          <a:xfrm>
            <a:off x="6435" y="6692196"/>
            <a:ext cx="971521" cy="140773"/>
          </a:xfrm>
          <a:prstGeom prst="rect">
            <a:avLst/>
          </a:prstGeom>
        </p:spPr>
        <p:txBody>
          <a:bodyPr vert="horz" lIns="91440" tIns="45720" rIns="91440" bIns="45720" rtlCol="0" anchor="ctr"/>
          <a:lstStyle>
            <a:defPPr>
              <a:defRPr lang="en-US"/>
            </a:defPPr>
            <a:lvl1pPr marL="0" algn="ctr" defTabSz="457200" rtl="0" eaLnBrk="1" latinLnBrk="0" hangingPunct="1">
              <a:defRPr sz="600" kern="1200">
                <a:solidFill>
                  <a:srgbClr val="002060"/>
                </a:solidFill>
                <a:latin typeface="Verdana" panose="020B0604030504040204" pitchFamily="34" charset="0"/>
                <a:ea typeface="Verdana" panose="020B0604030504040204" pitchFamily="34" charset="0"/>
                <a:cs typeface="Verdana" panose="020B060403050404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solidFill>
                  <a:sysClr val="windowText" lastClr="000000"/>
                </a:solidFill>
              </a:rPr>
              <a:t>© TechSci Research</a:t>
            </a:r>
          </a:p>
        </p:txBody>
      </p:sp>
      <p:sp>
        <p:nvSpPr>
          <p:cNvPr id="28" name="Slide Number Placeholder 7"/>
          <p:cNvSpPr txBox="1">
            <a:spLocks/>
          </p:cNvSpPr>
          <p:nvPr userDrawn="1"/>
        </p:nvSpPr>
        <p:spPr>
          <a:xfrm>
            <a:off x="8733621" y="6567689"/>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A070E7C-0B96-4788-862A-C035E43D0D9C}" type="slidenum">
              <a:rPr lang="en-US" sz="1100" smtClean="0">
                <a:solidFill>
                  <a:sysClr val="windowText" lastClr="000000"/>
                </a:solidFill>
              </a:rPr>
              <a:pPr/>
              <a:t>‹#›</a:t>
            </a:fld>
            <a:endParaRPr lang="en-US" sz="1100" dirty="0">
              <a:solidFill>
                <a:sysClr val="windowText" lastClr="000000"/>
              </a:solidFill>
            </a:endParaRPr>
          </a:p>
        </p:txBody>
      </p:sp>
    </p:spTree>
    <p:extLst>
      <p:ext uri="{BB962C8B-B14F-4D97-AF65-F5344CB8AC3E}">
        <p14:creationId xmlns:p14="http://schemas.microsoft.com/office/powerpoint/2010/main" val="25603982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6E47C87-CCA5-44CF-8E27-BC95078FF694}"/>
              </a:ext>
            </a:extLst>
          </p:cNvPr>
          <p:cNvSpPr/>
          <p:nvPr userDrawn="1"/>
        </p:nvSpPr>
        <p:spPr>
          <a:xfrm>
            <a:off x="1" y="6664206"/>
            <a:ext cx="9158990" cy="208785"/>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pic>
        <p:nvPicPr>
          <p:cNvPr id="10" name="Picture 9">
            <a:extLst>
              <a:ext uri="{FF2B5EF4-FFF2-40B4-BE49-F238E27FC236}">
                <a16:creationId xmlns:a16="http://schemas.microsoft.com/office/drawing/2014/main" id="{411E9855-B605-4B60-AA1F-E5474F5CD6F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665363" y="241333"/>
            <a:ext cx="1236812" cy="388020"/>
          </a:xfrm>
          <a:prstGeom prst="rect">
            <a:avLst/>
          </a:prstGeom>
        </p:spPr>
      </p:pic>
      <p:sp>
        <p:nvSpPr>
          <p:cNvPr id="12" name="Text Placeholder 3">
            <a:extLst>
              <a:ext uri="{FF2B5EF4-FFF2-40B4-BE49-F238E27FC236}">
                <a16:creationId xmlns:a16="http://schemas.microsoft.com/office/drawing/2014/main" id="{D717FAF0-8819-4EC4-AA10-691C9F192DA0}"/>
              </a:ext>
            </a:extLst>
          </p:cNvPr>
          <p:cNvSpPr>
            <a:spLocks noGrp="1"/>
          </p:cNvSpPr>
          <p:nvPr>
            <p:ph type="body" sz="quarter" idx="14"/>
          </p:nvPr>
        </p:nvSpPr>
        <p:spPr>
          <a:xfrm>
            <a:off x="132586" y="193795"/>
            <a:ext cx="7863840" cy="457200"/>
          </a:xfrm>
          <a:prstGeom prst="rect">
            <a:avLst/>
          </a:prstGeom>
          <a:noFill/>
          <a:ln>
            <a:noFill/>
          </a:ln>
        </p:spPr>
        <p:txBody>
          <a:bodyPr anchor="ctr">
            <a:normAutofit/>
          </a:bodyPr>
          <a:lstStyle>
            <a:lvl1pPr marL="0" indent="0" algn="l">
              <a:buNone/>
              <a:defRPr lang="en-US" sz="1200" b="1" kern="1200" spc="0" dirty="0">
                <a:solidFill>
                  <a:schemeClr val="bg2">
                    <a:lumMod val="25000"/>
                  </a:schemeClr>
                </a:solidFill>
                <a:latin typeface="Montserrat" panose="02000505000000020004" pitchFamily="2" charset="0"/>
                <a:ea typeface="+mn-ea"/>
                <a:cs typeface="Arial" panose="020B0604020202020204" pitchFamily="34" charset="0"/>
              </a:defRPr>
            </a:lvl1pPr>
          </a:lstStyle>
          <a:p>
            <a:pPr marL="0" lvl="0" indent="0" algn="l" defTabSz="685800" rtl="0" eaLnBrk="1" latinLnBrk="0" hangingPunct="1">
              <a:lnSpc>
                <a:spcPct val="90000"/>
              </a:lnSpc>
              <a:spcBef>
                <a:spcPts val="750"/>
              </a:spcBef>
              <a:buFont typeface="Arial" panose="020B0604020202020204" pitchFamily="34" charset="0"/>
              <a:buNone/>
            </a:pPr>
            <a:r>
              <a:rPr lang="en-US" dirty="0"/>
              <a:t>Edit Master text styles</a:t>
            </a:r>
          </a:p>
        </p:txBody>
      </p:sp>
      <p:sp>
        <p:nvSpPr>
          <p:cNvPr id="13" name="Rectangle 12">
            <a:extLst>
              <a:ext uri="{FF2B5EF4-FFF2-40B4-BE49-F238E27FC236}">
                <a16:creationId xmlns:a16="http://schemas.microsoft.com/office/drawing/2014/main" id="{F488F58C-BE88-432F-91CD-CF616A101EAC}"/>
              </a:ext>
            </a:extLst>
          </p:cNvPr>
          <p:cNvSpPr/>
          <p:nvPr userDrawn="1"/>
        </p:nvSpPr>
        <p:spPr>
          <a:xfrm>
            <a:off x="8743567" y="6515547"/>
            <a:ext cx="320136" cy="3463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4" name="Slide Number Placeholder 7">
            <a:extLst>
              <a:ext uri="{FF2B5EF4-FFF2-40B4-BE49-F238E27FC236}">
                <a16:creationId xmlns:a16="http://schemas.microsoft.com/office/drawing/2014/main" id="{CC53E5D3-6845-4AD8-9279-DD1C7BAF096D}"/>
              </a:ext>
            </a:extLst>
          </p:cNvPr>
          <p:cNvSpPr txBox="1">
            <a:spLocks/>
          </p:cNvSpPr>
          <p:nvPr userDrawn="1"/>
        </p:nvSpPr>
        <p:spPr>
          <a:xfrm>
            <a:off x="8679473" y="6553647"/>
            <a:ext cx="445403" cy="365125"/>
          </a:xfrm>
          <a:prstGeom prst="rect">
            <a:avLst/>
          </a:prstGeom>
        </p:spPr>
        <p:txBody>
          <a:bodyPr vert="horz" lIns="68580" tIns="34290" rIns="68580" bIns="3429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A070E7C-0B96-4788-862A-C035E43D0D9C}" type="slidenum">
              <a:rPr lang="en-US" sz="825" smtClean="0">
                <a:solidFill>
                  <a:sysClr val="windowText" lastClr="000000"/>
                </a:solidFill>
              </a:rPr>
              <a:pPr/>
              <a:t>‹#›</a:t>
            </a:fld>
            <a:endParaRPr lang="en-US" sz="825" dirty="0">
              <a:solidFill>
                <a:sysClr val="windowText" lastClr="000000"/>
              </a:solidFill>
            </a:endParaRPr>
          </a:p>
        </p:txBody>
      </p:sp>
      <p:cxnSp>
        <p:nvCxnSpPr>
          <p:cNvPr id="15" name="Straight Connector 14">
            <a:extLst>
              <a:ext uri="{FF2B5EF4-FFF2-40B4-BE49-F238E27FC236}">
                <a16:creationId xmlns:a16="http://schemas.microsoft.com/office/drawing/2014/main" id="{21E05444-FCB7-46AE-BF91-D8B58C162EE8}"/>
              </a:ext>
            </a:extLst>
          </p:cNvPr>
          <p:cNvCxnSpPr>
            <a:cxnSpLocks/>
          </p:cNvCxnSpPr>
          <p:nvPr userDrawn="1"/>
        </p:nvCxnSpPr>
        <p:spPr>
          <a:xfrm>
            <a:off x="1" y="674560"/>
            <a:ext cx="554636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6" name="Footer Placeholder 6">
            <a:extLst>
              <a:ext uri="{FF2B5EF4-FFF2-40B4-BE49-F238E27FC236}">
                <a16:creationId xmlns:a16="http://schemas.microsoft.com/office/drawing/2014/main" id="{AE7CF75D-834E-4FD2-82FA-F5BD21FBB915}"/>
              </a:ext>
            </a:extLst>
          </p:cNvPr>
          <p:cNvSpPr txBox="1">
            <a:spLocks/>
          </p:cNvSpPr>
          <p:nvPr userDrawn="1"/>
        </p:nvSpPr>
        <p:spPr>
          <a:xfrm>
            <a:off x="7584565" y="6701249"/>
            <a:ext cx="1335797" cy="143688"/>
          </a:xfrm>
          <a:prstGeom prst="rect">
            <a:avLst/>
          </a:prstGeom>
        </p:spPr>
        <p:txBody>
          <a:bodyPr vert="horz" lIns="68580" tIns="34290" rIns="68580" bIns="34290" rtlCol="0" anchor="ctr"/>
          <a:lstStyle>
            <a:defPPr>
              <a:defRPr lang="en-US"/>
            </a:defPPr>
            <a:lvl1pPr marL="0" algn="ctr" defTabSz="457200" rtl="0" eaLnBrk="1" latinLnBrk="0" hangingPunct="1">
              <a:defRPr sz="600" kern="1200">
                <a:solidFill>
                  <a:srgbClr val="002060"/>
                </a:solidFill>
                <a:latin typeface="Verdana" panose="020B0604030504040204" pitchFamily="34" charset="0"/>
                <a:ea typeface="Verdana" panose="020B0604030504040204" pitchFamily="34" charset="0"/>
                <a:cs typeface="Verdana" panose="020B060403050404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525" dirty="0">
                <a:solidFill>
                  <a:schemeClr val="tx2">
                    <a:lumMod val="50000"/>
                  </a:schemeClr>
                </a:solidFill>
              </a:rPr>
              <a:t>© TechSci Research</a:t>
            </a:r>
          </a:p>
        </p:txBody>
      </p:sp>
      <p:sp>
        <p:nvSpPr>
          <p:cNvPr id="17" name="Rectangle 16">
            <a:extLst>
              <a:ext uri="{FF2B5EF4-FFF2-40B4-BE49-F238E27FC236}">
                <a16:creationId xmlns:a16="http://schemas.microsoft.com/office/drawing/2014/main" id="{BC07E36A-07F5-4985-89E9-C76DBEE0C01A}"/>
              </a:ext>
            </a:extLst>
          </p:cNvPr>
          <p:cNvSpPr/>
          <p:nvPr userDrawn="1"/>
        </p:nvSpPr>
        <p:spPr>
          <a:xfrm>
            <a:off x="-7495" y="10023"/>
            <a:ext cx="9158990" cy="762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184638848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pic>
        <p:nvPicPr>
          <p:cNvPr id="4" name="Picture 3" descr="A person pouring a liquid into a glass&#10;&#10;Description automatically generated with low confidence">
            <a:extLst>
              <a:ext uri="{FF2B5EF4-FFF2-40B4-BE49-F238E27FC236}">
                <a16:creationId xmlns:a16="http://schemas.microsoft.com/office/drawing/2014/main" id="{1260CC70-048A-482B-9898-851940B9A2A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5915025" cy="6858000"/>
          </a:xfrm>
          <a:prstGeom prst="rect">
            <a:avLst/>
          </a:prstGeom>
        </p:spPr>
      </p:pic>
      <p:sp>
        <p:nvSpPr>
          <p:cNvPr id="3" name="Rectangle 2">
            <a:extLst>
              <a:ext uri="{FF2B5EF4-FFF2-40B4-BE49-F238E27FC236}">
                <a16:creationId xmlns:a16="http://schemas.microsoft.com/office/drawing/2014/main" id="{AC30C53E-9B71-41DC-A634-52A9E4185E2A}"/>
              </a:ext>
            </a:extLst>
          </p:cNvPr>
          <p:cNvSpPr/>
          <p:nvPr userDrawn="1"/>
        </p:nvSpPr>
        <p:spPr>
          <a:xfrm>
            <a:off x="0" y="0"/>
            <a:ext cx="5913118" cy="6858000"/>
          </a:xfrm>
          <a:prstGeom prst="rect">
            <a:avLst/>
          </a:prstGeom>
          <a:solidFill>
            <a:srgbClr val="183D5A">
              <a:alpha val="9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2997587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1A9A785-103B-4B53-B232-DC2BA94190A7}" type="datetimeFigureOut">
              <a:rPr lang="en-US" smtClean="0"/>
              <a:t>9/10/2021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CE97586-85E7-4DA0-AF2C-A0841FA48D10}" type="slidenum">
              <a:rPr lang="en-US" smtClean="0"/>
              <a:t>‹#›</a:t>
            </a:fld>
            <a:endParaRPr lang="en-US" dirty="0"/>
          </a:p>
        </p:txBody>
      </p:sp>
    </p:spTree>
    <p:extLst>
      <p:ext uri="{BB962C8B-B14F-4D97-AF65-F5344CB8AC3E}">
        <p14:creationId xmlns:p14="http://schemas.microsoft.com/office/powerpoint/2010/main" val="139069096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917C8B3-77B1-46D6-8417-19455DD28935}"/>
              </a:ext>
            </a:extLst>
          </p:cNvPr>
          <p:cNvPicPr>
            <a:picLocks noChangeAspect="1"/>
          </p:cNvPicPr>
          <p:nvPr userDrawn="1"/>
        </p:nvPicPr>
        <p:blipFill>
          <a:blip r:embed="rId2"/>
          <a:stretch>
            <a:fillRect/>
          </a:stretch>
        </p:blipFill>
        <p:spPr>
          <a:xfrm>
            <a:off x="0" y="0"/>
            <a:ext cx="9143990" cy="6858000"/>
          </a:xfrm>
          <a:prstGeom prst="rect">
            <a:avLst/>
          </a:prstGeom>
        </p:spPr>
      </p:pic>
      <p:sp>
        <p:nvSpPr>
          <p:cNvPr id="6" name="Rectangle 5">
            <a:extLst>
              <a:ext uri="{FF2B5EF4-FFF2-40B4-BE49-F238E27FC236}">
                <a16:creationId xmlns:a16="http://schemas.microsoft.com/office/drawing/2014/main" id="{65450F19-B112-4ABF-8DFD-7CC4C2994E88}"/>
              </a:ext>
            </a:extLst>
          </p:cNvPr>
          <p:cNvSpPr/>
          <p:nvPr userDrawn="1"/>
        </p:nvSpPr>
        <p:spPr>
          <a:xfrm flipH="1">
            <a:off x="4572000" y="1988840"/>
            <a:ext cx="4572000" cy="2880320"/>
          </a:xfrm>
          <a:prstGeom prst="rect">
            <a:avLst/>
          </a:prstGeom>
          <a:solidFill>
            <a:schemeClr val="bg1">
              <a:lumMod val="75000"/>
              <a:alpha val="9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Picture Placeholder 2">
            <a:extLst>
              <a:ext uri="{FF2B5EF4-FFF2-40B4-BE49-F238E27FC236}">
                <a16:creationId xmlns:a16="http://schemas.microsoft.com/office/drawing/2014/main" id="{B3F0BA69-1CAA-4973-B174-2BA8BA1BC146}"/>
              </a:ext>
            </a:extLst>
          </p:cNvPr>
          <p:cNvSpPr>
            <a:spLocks noGrp="1"/>
          </p:cNvSpPr>
          <p:nvPr>
            <p:ph type="pic" idx="13" hasCustomPrompt="1"/>
          </p:nvPr>
        </p:nvSpPr>
        <p:spPr>
          <a:xfrm>
            <a:off x="5408904" y="857250"/>
            <a:ext cx="3338624" cy="5143500"/>
          </a:xfrm>
          <a:prstGeom prst="rect">
            <a:avLst/>
          </a:prstGeom>
          <a:solidFill>
            <a:schemeClr val="bg1">
              <a:lumMod val="95000"/>
            </a:schemeClr>
          </a:solidFill>
          <a:effectLst>
            <a:outerShdw blurRad="63500" sx="102000" sy="102000" algn="ctr" rotWithShape="0">
              <a:prstClr val="black">
                <a:alpha val="40000"/>
              </a:prstClr>
            </a:outerShdw>
          </a:effectLst>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5" name="Rectangle 4">
            <a:extLst>
              <a:ext uri="{FF2B5EF4-FFF2-40B4-BE49-F238E27FC236}">
                <a16:creationId xmlns:a16="http://schemas.microsoft.com/office/drawing/2014/main" id="{89AD81FF-D2BC-4BE9-8FA4-EDFEF24B8A04}"/>
              </a:ext>
            </a:extLst>
          </p:cNvPr>
          <p:cNvSpPr/>
          <p:nvPr userDrawn="1"/>
        </p:nvSpPr>
        <p:spPr>
          <a:xfrm>
            <a:off x="0" y="0"/>
            <a:ext cx="9144020" cy="6858000"/>
          </a:xfrm>
          <a:prstGeom prst="rect">
            <a:avLst/>
          </a:prstGeom>
          <a:solidFill>
            <a:schemeClr val="tx2">
              <a:lumMod val="5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118060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87A920-BAFA-4617-89E5-AA72A8BF5B9D}"/>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415797C7-7422-44F3-9A88-45C6271A5264}"/>
              </a:ext>
            </a:extLst>
          </p:cNvPr>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870CB511-07E2-4DA6-B25A-35F0A5C5F044}"/>
              </a:ext>
            </a:extLst>
          </p:cNvPr>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199015BB-ADCC-48D5-871C-F5773D5919C3}"/>
              </a:ext>
            </a:extLst>
          </p:cNvPr>
          <p:cNvSpPr>
            <a:spLocks noGrp="1"/>
          </p:cNvSpPr>
          <p:nvPr>
            <p:ph type="dt" sz="half" idx="10"/>
          </p:nvPr>
        </p:nvSpPr>
        <p:spPr/>
        <p:txBody>
          <a:bodyPr/>
          <a:lstStyle/>
          <a:p>
            <a:fld id="{B1A9A785-103B-4B53-B232-DC2BA94190A7}" type="datetimeFigureOut">
              <a:rPr lang="en-US" smtClean="0"/>
              <a:t>9/10/2021</a:t>
            </a:fld>
            <a:endParaRPr lang="en-US" dirty="0"/>
          </a:p>
        </p:txBody>
      </p:sp>
      <p:sp>
        <p:nvSpPr>
          <p:cNvPr id="6" name="Footer Placeholder 5">
            <a:extLst>
              <a:ext uri="{FF2B5EF4-FFF2-40B4-BE49-F238E27FC236}">
                <a16:creationId xmlns:a16="http://schemas.microsoft.com/office/drawing/2014/main" id="{5EC618AB-4901-4FFF-A167-BA4117F4FB1A}"/>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CE2AA42-66D9-4BFB-A527-4F7352A2E21F}"/>
              </a:ext>
            </a:extLst>
          </p:cNvPr>
          <p:cNvSpPr>
            <a:spLocks noGrp="1"/>
          </p:cNvSpPr>
          <p:nvPr>
            <p:ph type="sldNum" sz="quarter" idx="12"/>
          </p:nvPr>
        </p:nvSpPr>
        <p:spPr/>
        <p:txBody>
          <a:bodyPr/>
          <a:lstStyle/>
          <a:p>
            <a:fld id="{1CE97586-85E7-4DA0-AF2C-A0841FA48D10}" type="slidenum">
              <a:rPr lang="en-US" smtClean="0"/>
              <a:t>‹#›</a:t>
            </a:fld>
            <a:endParaRPr lang="en-US" dirty="0"/>
          </a:p>
        </p:txBody>
      </p:sp>
    </p:spTree>
    <p:extLst>
      <p:ext uri="{BB962C8B-B14F-4D97-AF65-F5344CB8AC3E}">
        <p14:creationId xmlns:p14="http://schemas.microsoft.com/office/powerpoint/2010/main" val="347722201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E018741-C12B-435E-BE9A-FFF06A251FAE}" type="datetimeFigureOut">
              <a:rPr lang="en-US" smtClean="0"/>
              <a:t>9/10/2021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4B98E4B-FBCF-4A79-A384-3CB3D8A71F52}" type="slidenum">
              <a:rPr lang="en-US" smtClean="0"/>
              <a:t>‹#›</a:t>
            </a:fld>
            <a:endParaRPr lang="en-US" dirty="0"/>
          </a:p>
        </p:txBody>
      </p:sp>
    </p:spTree>
    <p:extLst>
      <p:ext uri="{BB962C8B-B14F-4D97-AF65-F5344CB8AC3E}">
        <p14:creationId xmlns:p14="http://schemas.microsoft.com/office/powerpoint/2010/main" val="321203106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5450F19-B112-4ABF-8DFD-7CC4C2994E88}"/>
              </a:ext>
            </a:extLst>
          </p:cNvPr>
          <p:cNvSpPr/>
          <p:nvPr userDrawn="1"/>
        </p:nvSpPr>
        <p:spPr>
          <a:xfrm flipH="1">
            <a:off x="4572000" y="1988840"/>
            <a:ext cx="4572000" cy="2880320"/>
          </a:xfrm>
          <a:prstGeom prst="rect">
            <a:avLst/>
          </a:prstGeom>
          <a:solidFill>
            <a:schemeClr val="bg1">
              <a:lumMod val="75000"/>
              <a:alpha val="9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Picture Placeholder 2">
            <a:extLst>
              <a:ext uri="{FF2B5EF4-FFF2-40B4-BE49-F238E27FC236}">
                <a16:creationId xmlns:a16="http://schemas.microsoft.com/office/drawing/2014/main" id="{B3F0BA69-1CAA-4973-B174-2BA8BA1BC146}"/>
              </a:ext>
            </a:extLst>
          </p:cNvPr>
          <p:cNvSpPr>
            <a:spLocks noGrp="1"/>
          </p:cNvSpPr>
          <p:nvPr>
            <p:ph type="pic" idx="13" hasCustomPrompt="1"/>
          </p:nvPr>
        </p:nvSpPr>
        <p:spPr>
          <a:xfrm>
            <a:off x="5408904" y="857250"/>
            <a:ext cx="3338624" cy="5143500"/>
          </a:xfrm>
          <a:prstGeom prst="rect">
            <a:avLst/>
          </a:prstGeom>
          <a:solidFill>
            <a:schemeClr val="bg1">
              <a:lumMod val="95000"/>
            </a:schemeClr>
          </a:solidFill>
          <a:effectLst>
            <a:outerShdw blurRad="63500" sx="102000" sy="102000" algn="ctr" rotWithShape="0">
              <a:prstClr val="black">
                <a:alpha val="40000"/>
              </a:prstClr>
            </a:outerShdw>
          </a:effectLst>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pic>
        <p:nvPicPr>
          <p:cNvPr id="2" name="Picture 1">
            <a:extLst>
              <a:ext uri="{FF2B5EF4-FFF2-40B4-BE49-F238E27FC236}">
                <a16:creationId xmlns:a16="http://schemas.microsoft.com/office/drawing/2014/main" id="{886C5A34-2B98-4108-A9B8-DED832B2FAA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96441"/>
            <a:ext cx="9144000" cy="6954441"/>
          </a:xfrm>
          <a:prstGeom prst="rect">
            <a:avLst/>
          </a:prstGeom>
        </p:spPr>
      </p:pic>
      <p:sp>
        <p:nvSpPr>
          <p:cNvPr id="5" name="Rectangle 4">
            <a:extLst>
              <a:ext uri="{FF2B5EF4-FFF2-40B4-BE49-F238E27FC236}">
                <a16:creationId xmlns:a16="http://schemas.microsoft.com/office/drawing/2014/main" id="{89AD81FF-D2BC-4BE9-8FA4-EDFEF24B8A04}"/>
              </a:ext>
            </a:extLst>
          </p:cNvPr>
          <p:cNvSpPr/>
          <p:nvPr userDrawn="1"/>
        </p:nvSpPr>
        <p:spPr>
          <a:xfrm>
            <a:off x="-20" y="-96442"/>
            <a:ext cx="9144020" cy="6954441"/>
          </a:xfrm>
          <a:prstGeom prst="rect">
            <a:avLst/>
          </a:prstGeom>
          <a:solidFill>
            <a:schemeClr val="tx2">
              <a:lumMod val="5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92308752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1A9A785-103B-4B53-B232-DC2BA94190A7}" type="datetimeFigureOut">
              <a:rPr lang="en-US" smtClean="0"/>
              <a:t>9/10/2021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CE97586-85E7-4DA0-AF2C-A0841FA48D10}" type="slidenum">
              <a:rPr lang="en-US" smtClean="0"/>
              <a:t>‹#›</a:t>
            </a:fld>
            <a:endParaRPr lang="en-US" dirty="0"/>
          </a:p>
        </p:txBody>
      </p:sp>
    </p:spTree>
    <p:extLst>
      <p:ext uri="{BB962C8B-B14F-4D97-AF65-F5344CB8AC3E}">
        <p14:creationId xmlns:p14="http://schemas.microsoft.com/office/powerpoint/2010/main" val="39821977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1A9A785-103B-4B53-B232-DC2BA94190A7}" type="datetimeFigureOut">
              <a:rPr lang="en-US" smtClean="0"/>
              <a:t>9/10/2021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CE97586-85E7-4DA0-AF2C-A0841FA48D10}" type="slidenum">
              <a:rPr lang="en-US" smtClean="0"/>
              <a:t>‹#›</a:t>
            </a:fld>
            <a:endParaRPr lang="en-US" dirty="0"/>
          </a:p>
        </p:txBody>
      </p:sp>
    </p:spTree>
    <p:extLst>
      <p:ext uri="{BB962C8B-B14F-4D97-AF65-F5344CB8AC3E}">
        <p14:creationId xmlns:p14="http://schemas.microsoft.com/office/powerpoint/2010/main" val="75026505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1A9A785-103B-4B53-B232-DC2BA94190A7}" type="datetimeFigureOut">
              <a:rPr lang="en-US" smtClean="0"/>
              <a:t>9/10/2021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1CE97586-85E7-4DA0-AF2C-A0841FA48D10}" type="slidenum">
              <a:rPr lang="en-US" smtClean="0"/>
              <a:t>‹#›</a:t>
            </a:fld>
            <a:endParaRPr lang="en-US" dirty="0"/>
          </a:p>
        </p:txBody>
      </p:sp>
    </p:spTree>
    <p:extLst>
      <p:ext uri="{BB962C8B-B14F-4D97-AF65-F5344CB8AC3E}">
        <p14:creationId xmlns:p14="http://schemas.microsoft.com/office/powerpoint/2010/main" val="214653377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1A9A785-103B-4B53-B232-DC2BA94190A7}" type="datetimeFigureOut">
              <a:rPr lang="en-US" smtClean="0"/>
              <a:t>9/10/2021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CE97586-85E7-4DA0-AF2C-A0841FA48D10}" type="slidenum">
              <a:rPr lang="en-US" smtClean="0"/>
              <a:t>‹#›</a:t>
            </a:fld>
            <a:endParaRPr lang="en-US" dirty="0"/>
          </a:p>
        </p:txBody>
      </p:sp>
    </p:spTree>
    <p:extLst>
      <p:ext uri="{BB962C8B-B14F-4D97-AF65-F5344CB8AC3E}">
        <p14:creationId xmlns:p14="http://schemas.microsoft.com/office/powerpoint/2010/main" val="153628612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3272DB4-A212-4CBE-A731-54D9D140164F}"/>
              </a:ext>
            </a:extLst>
          </p:cNvPr>
          <p:cNvSpPr/>
          <p:nvPr userDrawn="1"/>
        </p:nvSpPr>
        <p:spPr>
          <a:xfrm flipV="1">
            <a:off x="-1" y="6723356"/>
            <a:ext cx="9143999" cy="13464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a:extLst>
              <a:ext uri="{FF2B5EF4-FFF2-40B4-BE49-F238E27FC236}">
                <a16:creationId xmlns:a16="http://schemas.microsoft.com/office/drawing/2014/main" id="{54BB1E7D-CA68-4BE8-AFA0-DC685767C58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668754" y="167074"/>
            <a:ext cx="1330912" cy="417542"/>
          </a:xfrm>
          <a:prstGeom prst="rect">
            <a:avLst/>
          </a:prstGeom>
        </p:spPr>
      </p:pic>
      <p:sp>
        <p:nvSpPr>
          <p:cNvPr id="9" name="Rectangle 8">
            <a:extLst>
              <a:ext uri="{FF2B5EF4-FFF2-40B4-BE49-F238E27FC236}">
                <a16:creationId xmlns:a16="http://schemas.microsoft.com/office/drawing/2014/main" id="{F4E00A77-CCE1-4716-9DBA-7C062191635C}"/>
              </a:ext>
            </a:extLst>
          </p:cNvPr>
          <p:cNvSpPr/>
          <p:nvPr userDrawn="1"/>
        </p:nvSpPr>
        <p:spPr>
          <a:xfrm>
            <a:off x="0" y="0"/>
            <a:ext cx="9144000" cy="588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272490FA-F050-411C-933E-2737BE1EA902}"/>
              </a:ext>
            </a:extLst>
          </p:cNvPr>
          <p:cNvSpPr/>
          <p:nvPr userDrawn="1"/>
        </p:nvSpPr>
        <p:spPr>
          <a:xfrm>
            <a:off x="8544757" y="6598950"/>
            <a:ext cx="481905" cy="200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47DC6069-EA26-4FD9-B3F5-DBECD419C0BC}"/>
              </a:ext>
            </a:extLst>
          </p:cNvPr>
          <p:cNvCxnSpPr>
            <a:cxnSpLocks/>
          </p:cNvCxnSpPr>
          <p:nvPr userDrawn="1"/>
        </p:nvCxnSpPr>
        <p:spPr>
          <a:xfrm>
            <a:off x="0" y="660816"/>
            <a:ext cx="516255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5" name="Slide Number Placeholder 7">
            <a:extLst>
              <a:ext uri="{FF2B5EF4-FFF2-40B4-BE49-F238E27FC236}">
                <a16:creationId xmlns:a16="http://schemas.microsoft.com/office/drawing/2014/main" id="{9B023791-B391-4C51-ABBB-4354C04A2CEA}"/>
              </a:ext>
            </a:extLst>
          </p:cNvPr>
          <p:cNvSpPr txBox="1">
            <a:spLocks/>
          </p:cNvSpPr>
          <p:nvPr userDrawn="1"/>
        </p:nvSpPr>
        <p:spPr>
          <a:xfrm>
            <a:off x="8605062" y="6508363"/>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A070E7C-0B96-4788-862A-C035E43D0D9C}" type="slidenum">
              <a:rPr lang="en-US" smtClean="0">
                <a:solidFill>
                  <a:schemeClr val="bg2">
                    <a:lumMod val="25000"/>
                  </a:schemeClr>
                </a:solidFill>
              </a:rPr>
              <a:pPr/>
              <a:t>‹#›</a:t>
            </a:fld>
            <a:endParaRPr lang="en-US" dirty="0">
              <a:solidFill>
                <a:schemeClr val="bg2">
                  <a:lumMod val="25000"/>
                </a:schemeClr>
              </a:solidFill>
            </a:endParaRPr>
          </a:p>
        </p:txBody>
      </p:sp>
      <p:sp>
        <p:nvSpPr>
          <p:cNvPr id="16" name="Footer Placeholder 6">
            <a:extLst>
              <a:ext uri="{FF2B5EF4-FFF2-40B4-BE49-F238E27FC236}">
                <a16:creationId xmlns:a16="http://schemas.microsoft.com/office/drawing/2014/main" id="{E5B5EDB5-DF98-487B-B44F-9FE51067EB3E}"/>
              </a:ext>
            </a:extLst>
          </p:cNvPr>
          <p:cNvSpPr txBox="1">
            <a:spLocks/>
          </p:cNvSpPr>
          <p:nvPr userDrawn="1"/>
        </p:nvSpPr>
        <p:spPr>
          <a:xfrm rot="16200000">
            <a:off x="8455052" y="6012765"/>
            <a:ext cx="1094744" cy="143688"/>
          </a:xfrm>
          <a:prstGeom prst="rect">
            <a:avLst/>
          </a:prstGeom>
        </p:spPr>
        <p:txBody>
          <a:bodyPr vert="horz" lIns="91440" tIns="45720" rIns="91440" bIns="45720" rtlCol="0" anchor="ctr"/>
          <a:lstStyle>
            <a:defPPr>
              <a:defRPr lang="en-US"/>
            </a:defPPr>
            <a:lvl1pPr marL="0" algn="ctr" defTabSz="457200" rtl="0" eaLnBrk="1" latinLnBrk="0" hangingPunct="1">
              <a:defRPr sz="600" kern="1200">
                <a:solidFill>
                  <a:srgbClr val="002060"/>
                </a:solidFill>
                <a:latin typeface="Verdana" panose="020B0604030504040204" pitchFamily="34" charset="0"/>
                <a:ea typeface="Verdana" panose="020B0604030504040204" pitchFamily="34" charset="0"/>
                <a:cs typeface="Verdana" panose="020B060403050404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700" dirty="0">
                <a:solidFill>
                  <a:schemeClr val="bg2">
                    <a:lumMod val="25000"/>
                  </a:schemeClr>
                </a:solidFill>
              </a:rPr>
              <a:t>© TechSci Research</a:t>
            </a:r>
          </a:p>
        </p:txBody>
      </p:sp>
    </p:spTree>
    <p:extLst>
      <p:ext uri="{BB962C8B-B14F-4D97-AF65-F5344CB8AC3E}">
        <p14:creationId xmlns:p14="http://schemas.microsoft.com/office/powerpoint/2010/main" val="63229708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1A9A785-103B-4B53-B232-DC2BA94190A7}" type="datetimeFigureOut">
              <a:rPr lang="en-US" smtClean="0"/>
              <a:t>9/10/2021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1CE97586-85E7-4DA0-AF2C-A0841FA48D10}" type="slidenum">
              <a:rPr lang="en-US" smtClean="0"/>
              <a:t>‹#›</a:t>
            </a:fld>
            <a:endParaRPr lang="en-US" dirty="0"/>
          </a:p>
        </p:txBody>
      </p:sp>
    </p:spTree>
    <p:extLst>
      <p:ext uri="{BB962C8B-B14F-4D97-AF65-F5344CB8AC3E}">
        <p14:creationId xmlns:p14="http://schemas.microsoft.com/office/powerpoint/2010/main" val="245913558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1A9A785-103B-4B53-B232-DC2BA94190A7}" type="datetimeFigureOut">
              <a:rPr lang="en-US" smtClean="0"/>
              <a:t>9/10/2021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CE97586-85E7-4DA0-AF2C-A0841FA48D10}" type="slidenum">
              <a:rPr lang="en-US" smtClean="0"/>
              <a:t>‹#›</a:t>
            </a:fld>
            <a:endParaRPr lang="en-US" dirty="0"/>
          </a:p>
        </p:txBody>
      </p:sp>
    </p:spTree>
    <p:extLst>
      <p:ext uri="{BB962C8B-B14F-4D97-AF65-F5344CB8AC3E}">
        <p14:creationId xmlns:p14="http://schemas.microsoft.com/office/powerpoint/2010/main" val="339825550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1A9A785-103B-4B53-B232-DC2BA94190A7}" type="datetimeFigureOut">
              <a:rPr lang="en-US" smtClean="0"/>
              <a:t>9/10/2021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CE97586-85E7-4DA0-AF2C-A0841FA48D10}" type="slidenum">
              <a:rPr lang="en-US" smtClean="0"/>
              <a:t>‹#›</a:t>
            </a:fld>
            <a:endParaRPr lang="en-US" dirty="0"/>
          </a:p>
        </p:txBody>
      </p:sp>
    </p:spTree>
    <p:extLst>
      <p:ext uri="{BB962C8B-B14F-4D97-AF65-F5344CB8AC3E}">
        <p14:creationId xmlns:p14="http://schemas.microsoft.com/office/powerpoint/2010/main" val="33093118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86CBBD-C440-4020-85FE-256FFB3A19E5}"/>
              </a:ext>
            </a:extLst>
          </p:cNvPr>
          <p:cNvSpPr>
            <a:spLocks noGrp="1"/>
          </p:cNvSpPr>
          <p:nvPr>
            <p:ph type="title"/>
          </p:nvPr>
        </p:nvSpPr>
        <p:spPr>
          <a:xfrm>
            <a:off x="629841" y="365126"/>
            <a:ext cx="78867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854068E0-F3FF-4CB9-95F3-495D6D86E3B3}"/>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4A679DBD-95E4-47F7-94C8-8768C09A95FD}"/>
              </a:ext>
            </a:extLst>
          </p:cNvPr>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1E24C04-FC30-42DD-A2DF-3298065A7041}"/>
              </a:ext>
            </a:extLst>
          </p:cNvPr>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7F428D67-85A1-4AF5-8063-C6E0B7D23E7B}"/>
              </a:ext>
            </a:extLst>
          </p:cNvPr>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DF65AE81-F5BB-4AF8-8F4B-E7DFA4400921}"/>
              </a:ext>
            </a:extLst>
          </p:cNvPr>
          <p:cNvSpPr>
            <a:spLocks noGrp="1"/>
          </p:cNvSpPr>
          <p:nvPr>
            <p:ph type="dt" sz="half" idx="10"/>
          </p:nvPr>
        </p:nvSpPr>
        <p:spPr/>
        <p:txBody>
          <a:bodyPr/>
          <a:lstStyle/>
          <a:p>
            <a:fld id="{B1A9A785-103B-4B53-B232-DC2BA94190A7}" type="datetimeFigureOut">
              <a:rPr lang="en-US" smtClean="0"/>
              <a:t>9/10/2021</a:t>
            </a:fld>
            <a:endParaRPr lang="en-US" dirty="0"/>
          </a:p>
        </p:txBody>
      </p:sp>
      <p:sp>
        <p:nvSpPr>
          <p:cNvPr id="8" name="Footer Placeholder 7">
            <a:extLst>
              <a:ext uri="{FF2B5EF4-FFF2-40B4-BE49-F238E27FC236}">
                <a16:creationId xmlns:a16="http://schemas.microsoft.com/office/drawing/2014/main" id="{9B638903-93F4-4E1E-BDC4-89E6AEA039FD}"/>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49F3EF75-866A-4230-BBD0-98C27D7B7F7A}"/>
              </a:ext>
            </a:extLst>
          </p:cNvPr>
          <p:cNvSpPr>
            <a:spLocks noGrp="1"/>
          </p:cNvSpPr>
          <p:nvPr>
            <p:ph type="sldNum" sz="quarter" idx="12"/>
          </p:nvPr>
        </p:nvSpPr>
        <p:spPr/>
        <p:txBody>
          <a:bodyPr/>
          <a:lstStyle/>
          <a:p>
            <a:fld id="{1CE97586-85E7-4DA0-AF2C-A0841FA48D10}" type="slidenum">
              <a:rPr lang="en-US" smtClean="0"/>
              <a:t>‹#›</a:t>
            </a:fld>
            <a:endParaRPr lang="en-US" dirty="0"/>
          </a:p>
        </p:txBody>
      </p:sp>
    </p:spTree>
    <p:extLst>
      <p:ext uri="{BB962C8B-B14F-4D97-AF65-F5344CB8AC3E}">
        <p14:creationId xmlns:p14="http://schemas.microsoft.com/office/powerpoint/2010/main" val="89476697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1A9A785-103B-4B53-B232-DC2BA94190A7}" type="datetimeFigureOut">
              <a:rPr lang="en-US" smtClean="0"/>
              <a:t>9/10/2021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CE97586-85E7-4DA0-AF2C-A0841FA48D10}" type="slidenum">
              <a:rPr lang="en-US" smtClean="0"/>
              <a:t>‹#›</a:t>
            </a:fld>
            <a:endParaRPr lang="en-US" dirty="0"/>
          </a:p>
        </p:txBody>
      </p:sp>
    </p:spTree>
    <p:extLst>
      <p:ext uri="{BB962C8B-B14F-4D97-AF65-F5344CB8AC3E}">
        <p14:creationId xmlns:p14="http://schemas.microsoft.com/office/powerpoint/2010/main" val="277043183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1A9A785-103B-4B53-B232-DC2BA94190A7}" type="datetimeFigureOut">
              <a:rPr lang="en-US" smtClean="0"/>
              <a:t>9/10/2021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CE97586-85E7-4DA0-AF2C-A0841FA48D10}" type="slidenum">
              <a:rPr lang="en-US" smtClean="0"/>
              <a:t>‹#›</a:t>
            </a:fld>
            <a:endParaRPr lang="en-US" dirty="0"/>
          </a:p>
        </p:txBody>
      </p:sp>
    </p:spTree>
    <p:extLst>
      <p:ext uri="{BB962C8B-B14F-4D97-AF65-F5344CB8AC3E}">
        <p14:creationId xmlns:p14="http://schemas.microsoft.com/office/powerpoint/2010/main" val="209120971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6_Content writing ">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7AC7A174-2989-4FEC-8BD1-B17717850A09}"/>
              </a:ext>
            </a:extLst>
          </p:cNvPr>
          <p:cNvSpPr>
            <a:spLocks noGrp="1"/>
          </p:cNvSpPr>
          <p:nvPr>
            <p:ph type="body" sz="quarter" idx="14"/>
          </p:nvPr>
        </p:nvSpPr>
        <p:spPr>
          <a:xfrm>
            <a:off x="132586" y="193795"/>
            <a:ext cx="7863840" cy="457200"/>
          </a:xfrm>
          <a:prstGeom prst="rect">
            <a:avLst/>
          </a:prstGeom>
          <a:noFill/>
          <a:ln>
            <a:noFill/>
          </a:ln>
        </p:spPr>
        <p:txBody>
          <a:bodyPr anchor="ctr"/>
          <a:lstStyle>
            <a:lvl1pPr marL="0" indent="0" algn="l">
              <a:buNone/>
              <a:defRPr sz="1200" b="1" spc="300">
                <a:solidFill>
                  <a:schemeClr val="bg2">
                    <a:lumMod val="25000"/>
                  </a:schemeClr>
                </a:solidFill>
                <a:latin typeface="Arial" panose="020B0604020202020204" pitchFamily="34" charset="0"/>
                <a:cs typeface="Arial" panose="020B0604020202020204" pitchFamily="34" charset="0"/>
              </a:defRPr>
            </a:lvl1pPr>
          </a:lstStyle>
          <a:p>
            <a:pPr lvl="0"/>
            <a:r>
              <a:rPr lang="en-US" dirty="0"/>
              <a:t>Edit Master text styles</a:t>
            </a:r>
          </a:p>
        </p:txBody>
      </p:sp>
      <p:sp>
        <p:nvSpPr>
          <p:cNvPr id="2" name="Rectangle 1">
            <a:extLst>
              <a:ext uri="{FF2B5EF4-FFF2-40B4-BE49-F238E27FC236}">
                <a16:creationId xmlns:a16="http://schemas.microsoft.com/office/drawing/2014/main" id="{03721B70-D9E0-4A5E-9ED6-62B25F777BF6}"/>
              </a:ext>
            </a:extLst>
          </p:cNvPr>
          <p:cNvSpPr/>
          <p:nvPr userDrawn="1"/>
        </p:nvSpPr>
        <p:spPr>
          <a:xfrm>
            <a:off x="7086600" y="237384"/>
            <a:ext cx="1881347"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a:extLst>
              <a:ext uri="{FF2B5EF4-FFF2-40B4-BE49-F238E27FC236}">
                <a16:creationId xmlns:a16="http://schemas.microsoft.com/office/drawing/2014/main" id="{6BCCB1D6-54C7-482A-8C9C-BB7FBCF20D1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473329" y="237384"/>
            <a:ext cx="1104107" cy="346387"/>
          </a:xfrm>
          <a:prstGeom prst="rect">
            <a:avLst/>
          </a:prstGeom>
        </p:spPr>
      </p:pic>
      <p:sp>
        <p:nvSpPr>
          <p:cNvPr id="8" name="Rectangle 7">
            <a:extLst>
              <a:ext uri="{FF2B5EF4-FFF2-40B4-BE49-F238E27FC236}">
                <a16:creationId xmlns:a16="http://schemas.microsoft.com/office/drawing/2014/main" id="{3F8B2904-E98B-4840-93D1-CC8C68474A57}"/>
              </a:ext>
            </a:extLst>
          </p:cNvPr>
          <p:cNvSpPr/>
          <p:nvPr userDrawn="1"/>
        </p:nvSpPr>
        <p:spPr>
          <a:xfrm flipV="1">
            <a:off x="0" y="6723356"/>
            <a:ext cx="9143999" cy="13464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9" name="Rectangle 8">
            <a:extLst>
              <a:ext uri="{FF2B5EF4-FFF2-40B4-BE49-F238E27FC236}">
                <a16:creationId xmlns:a16="http://schemas.microsoft.com/office/drawing/2014/main" id="{80CD5CEA-157A-4F55-93F6-FE63D4753217}"/>
              </a:ext>
            </a:extLst>
          </p:cNvPr>
          <p:cNvSpPr/>
          <p:nvPr userDrawn="1"/>
        </p:nvSpPr>
        <p:spPr>
          <a:xfrm>
            <a:off x="8544758" y="6598952"/>
            <a:ext cx="481905" cy="200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0" name="Slide Number Placeholder 7">
            <a:extLst>
              <a:ext uri="{FF2B5EF4-FFF2-40B4-BE49-F238E27FC236}">
                <a16:creationId xmlns:a16="http://schemas.microsoft.com/office/drawing/2014/main" id="{FA0A3998-D26C-4E9D-ACCB-FA07708BCB1C}"/>
              </a:ext>
            </a:extLst>
          </p:cNvPr>
          <p:cNvSpPr txBox="1">
            <a:spLocks/>
          </p:cNvSpPr>
          <p:nvPr userDrawn="1"/>
        </p:nvSpPr>
        <p:spPr>
          <a:xfrm>
            <a:off x="8605063" y="6508365"/>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A070E7C-0B96-4788-862A-C035E43D0D9C}" type="slidenum">
              <a:rPr lang="en-US" sz="1200" smtClean="0">
                <a:solidFill>
                  <a:schemeClr val="bg2">
                    <a:lumMod val="25000"/>
                  </a:schemeClr>
                </a:solidFill>
              </a:rPr>
              <a:pPr/>
              <a:t>‹#›</a:t>
            </a:fld>
            <a:endParaRPr lang="en-US" sz="1200" dirty="0">
              <a:solidFill>
                <a:schemeClr val="bg2">
                  <a:lumMod val="25000"/>
                </a:schemeClr>
              </a:solidFill>
            </a:endParaRPr>
          </a:p>
        </p:txBody>
      </p:sp>
      <p:sp>
        <p:nvSpPr>
          <p:cNvPr id="11" name="Footer Placeholder 6">
            <a:extLst>
              <a:ext uri="{FF2B5EF4-FFF2-40B4-BE49-F238E27FC236}">
                <a16:creationId xmlns:a16="http://schemas.microsoft.com/office/drawing/2014/main" id="{3FC54610-5197-44E5-AD26-CC511DB0A208}"/>
              </a:ext>
            </a:extLst>
          </p:cNvPr>
          <p:cNvSpPr txBox="1">
            <a:spLocks/>
          </p:cNvSpPr>
          <p:nvPr userDrawn="1"/>
        </p:nvSpPr>
        <p:spPr>
          <a:xfrm rot="16200000">
            <a:off x="8455052" y="6012765"/>
            <a:ext cx="1094744" cy="143688"/>
          </a:xfrm>
          <a:prstGeom prst="rect">
            <a:avLst/>
          </a:prstGeom>
        </p:spPr>
        <p:txBody>
          <a:bodyPr vert="horz" lIns="91440" tIns="45720" rIns="91440" bIns="45720" rtlCol="0" anchor="ctr"/>
          <a:lstStyle>
            <a:defPPr>
              <a:defRPr lang="en-US"/>
            </a:defPPr>
            <a:lvl1pPr marL="0" algn="ctr" defTabSz="457200" rtl="0" eaLnBrk="1" latinLnBrk="0" hangingPunct="1">
              <a:defRPr sz="600" kern="1200">
                <a:solidFill>
                  <a:srgbClr val="002060"/>
                </a:solidFill>
                <a:latin typeface="Verdana" panose="020B0604030504040204" pitchFamily="34" charset="0"/>
                <a:ea typeface="Verdana" panose="020B0604030504040204" pitchFamily="34" charset="0"/>
                <a:cs typeface="Verdana" panose="020B060403050404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700" dirty="0">
                <a:solidFill>
                  <a:schemeClr val="bg2">
                    <a:lumMod val="25000"/>
                  </a:schemeClr>
                </a:solidFill>
              </a:rPr>
              <a:t>© TechSci Research</a:t>
            </a:r>
          </a:p>
        </p:txBody>
      </p:sp>
      <p:cxnSp>
        <p:nvCxnSpPr>
          <p:cNvPr id="12" name="Straight Connector 11">
            <a:extLst>
              <a:ext uri="{FF2B5EF4-FFF2-40B4-BE49-F238E27FC236}">
                <a16:creationId xmlns:a16="http://schemas.microsoft.com/office/drawing/2014/main" id="{06B879AB-4698-44DB-8484-36EE3B9668D7}"/>
              </a:ext>
            </a:extLst>
          </p:cNvPr>
          <p:cNvCxnSpPr>
            <a:cxnSpLocks/>
          </p:cNvCxnSpPr>
          <p:nvPr userDrawn="1"/>
        </p:nvCxnSpPr>
        <p:spPr>
          <a:xfrm>
            <a:off x="0" y="705786"/>
            <a:ext cx="516255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7DEDAA4C-19BC-4821-89EE-F3CAB7B528B6}"/>
              </a:ext>
            </a:extLst>
          </p:cNvPr>
          <p:cNvSpPr/>
          <p:nvPr userDrawn="1"/>
        </p:nvSpPr>
        <p:spPr>
          <a:xfrm>
            <a:off x="0" y="1"/>
            <a:ext cx="9158990" cy="762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052051734"/>
      </p:ext>
    </p:extLst>
  </p:cSld>
  <p:clrMapOvr>
    <a:overrideClrMapping bg1="lt1" tx1="dk1" bg2="lt2" tx2="dk2" accent1="accent1" accent2="accent2" accent3="accent3" accent4="accent4" accent5="accent5" accent6="accent6" hlink="hlink" folHlink="folHlink"/>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5_Content writing ">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992E208C-AFEE-428B-8D62-98E6919AAE8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665362" y="241333"/>
            <a:ext cx="1236812" cy="388020"/>
          </a:xfrm>
          <a:prstGeom prst="rect">
            <a:avLst/>
          </a:prstGeom>
        </p:spPr>
      </p:pic>
      <p:sp>
        <p:nvSpPr>
          <p:cNvPr id="15" name="Rectangle 14">
            <a:extLst>
              <a:ext uri="{FF2B5EF4-FFF2-40B4-BE49-F238E27FC236}">
                <a16:creationId xmlns:a16="http://schemas.microsoft.com/office/drawing/2014/main" id="{F1D4176D-CDAE-4615-B977-AEA78F7D710C}"/>
              </a:ext>
            </a:extLst>
          </p:cNvPr>
          <p:cNvSpPr/>
          <p:nvPr userDrawn="1"/>
        </p:nvSpPr>
        <p:spPr>
          <a:xfrm>
            <a:off x="0" y="1"/>
            <a:ext cx="9158990" cy="762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 Placeholder 3">
            <a:extLst>
              <a:ext uri="{FF2B5EF4-FFF2-40B4-BE49-F238E27FC236}">
                <a16:creationId xmlns:a16="http://schemas.microsoft.com/office/drawing/2014/main" id="{5A0A9FB9-1FC0-4A81-A244-231DFC03426A}"/>
              </a:ext>
            </a:extLst>
          </p:cNvPr>
          <p:cNvSpPr>
            <a:spLocks noGrp="1"/>
          </p:cNvSpPr>
          <p:nvPr>
            <p:ph type="body" sz="quarter" idx="14"/>
          </p:nvPr>
        </p:nvSpPr>
        <p:spPr>
          <a:xfrm>
            <a:off x="132586" y="193795"/>
            <a:ext cx="7863840" cy="457200"/>
          </a:xfrm>
          <a:prstGeom prst="rect">
            <a:avLst/>
          </a:prstGeom>
          <a:noFill/>
          <a:ln>
            <a:noFill/>
          </a:ln>
        </p:spPr>
        <p:txBody>
          <a:bodyPr anchor="ctr">
            <a:normAutofit/>
          </a:bodyPr>
          <a:lstStyle>
            <a:lvl1pPr marL="0" indent="0" algn="l">
              <a:buNone/>
              <a:defRPr lang="en-US" sz="1600" b="1" kern="1200" spc="0" dirty="0">
                <a:solidFill>
                  <a:schemeClr val="bg2">
                    <a:lumMod val="25000"/>
                  </a:schemeClr>
                </a:solidFill>
                <a:latin typeface="Montserrat" panose="02000505000000020004" pitchFamily="2" charset="0"/>
                <a:ea typeface="+mn-ea"/>
                <a:cs typeface="Arial" panose="020B0604020202020204" pitchFamily="34"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dirty="0"/>
              <a:t>Edit Master text styles</a:t>
            </a:r>
          </a:p>
        </p:txBody>
      </p:sp>
      <p:sp>
        <p:nvSpPr>
          <p:cNvPr id="17" name="Rectangle 16">
            <a:extLst>
              <a:ext uri="{FF2B5EF4-FFF2-40B4-BE49-F238E27FC236}">
                <a16:creationId xmlns:a16="http://schemas.microsoft.com/office/drawing/2014/main" id="{5170A081-2CD4-42C2-83F7-1BDF218E888C}"/>
              </a:ext>
            </a:extLst>
          </p:cNvPr>
          <p:cNvSpPr/>
          <p:nvPr userDrawn="1"/>
        </p:nvSpPr>
        <p:spPr>
          <a:xfrm>
            <a:off x="8743567" y="6515545"/>
            <a:ext cx="320136" cy="3463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9" name="Straight Connector 18">
            <a:extLst>
              <a:ext uri="{FF2B5EF4-FFF2-40B4-BE49-F238E27FC236}">
                <a16:creationId xmlns:a16="http://schemas.microsoft.com/office/drawing/2014/main" id="{900B4527-B56E-473D-ACE2-854F941525D2}"/>
              </a:ext>
            </a:extLst>
          </p:cNvPr>
          <p:cNvCxnSpPr>
            <a:cxnSpLocks/>
          </p:cNvCxnSpPr>
          <p:nvPr userDrawn="1"/>
        </p:nvCxnSpPr>
        <p:spPr>
          <a:xfrm>
            <a:off x="0" y="674560"/>
            <a:ext cx="554636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CBC86366-2D3A-415A-ACF9-C17A2441416F}"/>
              </a:ext>
            </a:extLst>
          </p:cNvPr>
          <p:cNvSpPr/>
          <p:nvPr userDrawn="1"/>
        </p:nvSpPr>
        <p:spPr>
          <a:xfrm flipV="1">
            <a:off x="0" y="6723356"/>
            <a:ext cx="9143999" cy="13464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2" name="Rectangle 11">
            <a:extLst>
              <a:ext uri="{FF2B5EF4-FFF2-40B4-BE49-F238E27FC236}">
                <a16:creationId xmlns:a16="http://schemas.microsoft.com/office/drawing/2014/main" id="{C578B5D0-791E-4394-98F3-8B56A6B1B4A9}"/>
              </a:ext>
            </a:extLst>
          </p:cNvPr>
          <p:cNvSpPr/>
          <p:nvPr userDrawn="1"/>
        </p:nvSpPr>
        <p:spPr>
          <a:xfrm>
            <a:off x="8544758" y="6598952"/>
            <a:ext cx="481905" cy="200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3" name="Slide Number Placeholder 7">
            <a:extLst>
              <a:ext uri="{FF2B5EF4-FFF2-40B4-BE49-F238E27FC236}">
                <a16:creationId xmlns:a16="http://schemas.microsoft.com/office/drawing/2014/main" id="{34FD4092-2588-4B31-89CC-472793EEEB64}"/>
              </a:ext>
            </a:extLst>
          </p:cNvPr>
          <p:cNvSpPr txBox="1">
            <a:spLocks/>
          </p:cNvSpPr>
          <p:nvPr userDrawn="1"/>
        </p:nvSpPr>
        <p:spPr>
          <a:xfrm>
            <a:off x="8605063" y="6508365"/>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A070E7C-0B96-4788-862A-C035E43D0D9C}" type="slidenum">
              <a:rPr lang="en-US" sz="1200" smtClean="0">
                <a:solidFill>
                  <a:schemeClr val="bg2">
                    <a:lumMod val="25000"/>
                  </a:schemeClr>
                </a:solidFill>
              </a:rPr>
              <a:pPr/>
              <a:t>‹#›</a:t>
            </a:fld>
            <a:endParaRPr lang="en-US" sz="1200" dirty="0">
              <a:solidFill>
                <a:schemeClr val="bg2">
                  <a:lumMod val="25000"/>
                </a:schemeClr>
              </a:solidFill>
            </a:endParaRPr>
          </a:p>
        </p:txBody>
      </p:sp>
      <p:sp>
        <p:nvSpPr>
          <p:cNvPr id="20" name="Footer Placeholder 6">
            <a:extLst>
              <a:ext uri="{FF2B5EF4-FFF2-40B4-BE49-F238E27FC236}">
                <a16:creationId xmlns:a16="http://schemas.microsoft.com/office/drawing/2014/main" id="{D1ACCFCA-D502-454D-9C8E-79C28B7A89F7}"/>
              </a:ext>
            </a:extLst>
          </p:cNvPr>
          <p:cNvSpPr txBox="1">
            <a:spLocks/>
          </p:cNvSpPr>
          <p:nvPr userDrawn="1"/>
        </p:nvSpPr>
        <p:spPr>
          <a:xfrm rot="16200000">
            <a:off x="8455052" y="6012765"/>
            <a:ext cx="1094744" cy="143688"/>
          </a:xfrm>
          <a:prstGeom prst="rect">
            <a:avLst/>
          </a:prstGeom>
        </p:spPr>
        <p:txBody>
          <a:bodyPr vert="horz" lIns="91440" tIns="45720" rIns="91440" bIns="45720" rtlCol="0" anchor="ctr"/>
          <a:lstStyle>
            <a:defPPr>
              <a:defRPr lang="en-US"/>
            </a:defPPr>
            <a:lvl1pPr marL="0" algn="ctr" defTabSz="457200" rtl="0" eaLnBrk="1" latinLnBrk="0" hangingPunct="1">
              <a:defRPr sz="600" kern="1200">
                <a:solidFill>
                  <a:srgbClr val="002060"/>
                </a:solidFill>
                <a:latin typeface="Verdana" panose="020B0604030504040204" pitchFamily="34" charset="0"/>
                <a:ea typeface="Verdana" panose="020B0604030504040204" pitchFamily="34" charset="0"/>
                <a:cs typeface="Verdana" panose="020B060403050404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700" dirty="0">
                <a:solidFill>
                  <a:schemeClr val="bg2">
                    <a:lumMod val="25000"/>
                  </a:schemeClr>
                </a:solidFill>
              </a:rPr>
              <a:t>© TechSci Research</a:t>
            </a:r>
          </a:p>
        </p:txBody>
      </p:sp>
    </p:spTree>
    <p:extLst>
      <p:ext uri="{BB962C8B-B14F-4D97-AF65-F5344CB8AC3E}">
        <p14:creationId xmlns:p14="http://schemas.microsoft.com/office/powerpoint/2010/main" val="956872564"/>
      </p:ext>
    </p:extLst>
  </p:cSld>
  <p:clrMapOvr>
    <a:overrideClrMapping bg1="lt1" tx1="dk1" bg2="lt2" tx2="dk2" accent1="accent1" accent2="accent2" accent3="accent3" accent4="accent4" accent5="accent5" accent6="accent6" hlink="hlink" folHlink="folHlink"/>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2_Content writing ">
    <p:bg>
      <p:bgRef idx="1001">
        <a:schemeClr val="bg1"/>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A6797CB-1A88-4BAC-A47D-7A026A7FE3A2}"/>
              </a:ext>
            </a:extLst>
          </p:cNvPr>
          <p:cNvSpPr/>
          <p:nvPr userDrawn="1"/>
        </p:nvSpPr>
        <p:spPr>
          <a:xfrm>
            <a:off x="7086600" y="237384"/>
            <a:ext cx="1881347"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a:extLst>
              <a:ext uri="{FF2B5EF4-FFF2-40B4-BE49-F238E27FC236}">
                <a16:creationId xmlns:a16="http://schemas.microsoft.com/office/drawing/2014/main" id="{CAAE0A4C-1B27-4F6B-906D-E1CD4C333EA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473329" y="237384"/>
            <a:ext cx="1104107" cy="346387"/>
          </a:xfrm>
          <a:prstGeom prst="rect">
            <a:avLst/>
          </a:prstGeom>
        </p:spPr>
      </p:pic>
      <p:sp>
        <p:nvSpPr>
          <p:cNvPr id="10" name="Rectangle 9">
            <a:extLst>
              <a:ext uri="{FF2B5EF4-FFF2-40B4-BE49-F238E27FC236}">
                <a16:creationId xmlns:a16="http://schemas.microsoft.com/office/drawing/2014/main" id="{E35182BC-DDA5-4EDC-B447-8273E31ADD1A}"/>
              </a:ext>
            </a:extLst>
          </p:cNvPr>
          <p:cNvSpPr/>
          <p:nvPr userDrawn="1"/>
        </p:nvSpPr>
        <p:spPr>
          <a:xfrm flipV="1">
            <a:off x="0" y="6723356"/>
            <a:ext cx="9143999" cy="13464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1" name="Rectangle 10">
            <a:extLst>
              <a:ext uri="{FF2B5EF4-FFF2-40B4-BE49-F238E27FC236}">
                <a16:creationId xmlns:a16="http://schemas.microsoft.com/office/drawing/2014/main" id="{8C0D8543-0C4A-4286-BF97-0D6C841D3595}"/>
              </a:ext>
            </a:extLst>
          </p:cNvPr>
          <p:cNvSpPr/>
          <p:nvPr userDrawn="1"/>
        </p:nvSpPr>
        <p:spPr>
          <a:xfrm>
            <a:off x="8544758" y="6598952"/>
            <a:ext cx="481905" cy="200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2" name="Slide Number Placeholder 7">
            <a:extLst>
              <a:ext uri="{FF2B5EF4-FFF2-40B4-BE49-F238E27FC236}">
                <a16:creationId xmlns:a16="http://schemas.microsoft.com/office/drawing/2014/main" id="{46D925A5-DB56-41D7-A199-1EAC6D105FF0}"/>
              </a:ext>
            </a:extLst>
          </p:cNvPr>
          <p:cNvSpPr txBox="1">
            <a:spLocks/>
          </p:cNvSpPr>
          <p:nvPr userDrawn="1"/>
        </p:nvSpPr>
        <p:spPr>
          <a:xfrm>
            <a:off x="8605063" y="6508365"/>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A070E7C-0B96-4788-862A-C035E43D0D9C}" type="slidenum">
              <a:rPr lang="en-US" sz="1200" smtClean="0">
                <a:solidFill>
                  <a:schemeClr val="bg2">
                    <a:lumMod val="25000"/>
                  </a:schemeClr>
                </a:solidFill>
              </a:rPr>
              <a:pPr/>
              <a:t>‹#›</a:t>
            </a:fld>
            <a:endParaRPr lang="en-US" sz="1200" dirty="0">
              <a:solidFill>
                <a:schemeClr val="bg2">
                  <a:lumMod val="25000"/>
                </a:schemeClr>
              </a:solidFill>
            </a:endParaRPr>
          </a:p>
        </p:txBody>
      </p:sp>
      <p:sp>
        <p:nvSpPr>
          <p:cNvPr id="13" name="Footer Placeholder 6">
            <a:extLst>
              <a:ext uri="{FF2B5EF4-FFF2-40B4-BE49-F238E27FC236}">
                <a16:creationId xmlns:a16="http://schemas.microsoft.com/office/drawing/2014/main" id="{4A37587C-5862-4E7F-B4AD-C7997BE54826}"/>
              </a:ext>
            </a:extLst>
          </p:cNvPr>
          <p:cNvSpPr txBox="1">
            <a:spLocks/>
          </p:cNvSpPr>
          <p:nvPr userDrawn="1"/>
        </p:nvSpPr>
        <p:spPr>
          <a:xfrm rot="16200000">
            <a:off x="8455052" y="6012765"/>
            <a:ext cx="1094744" cy="143688"/>
          </a:xfrm>
          <a:prstGeom prst="rect">
            <a:avLst/>
          </a:prstGeom>
        </p:spPr>
        <p:txBody>
          <a:bodyPr vert="horz" lIns="91440" tIns="45720" rIns="91440" bIns="45720" rtlCol="0" anchor="ctr"/>
          <a:lstStyle>
            <a:defPPr>
              <a:defRPr lang="en-US"/>
            </a:defPPr>
            <a:lvl1pPr marL="0" algn="ctr" defTabSz="457200" rtl="0" eaLnBrk="1" latinLnBrk="0" hangingPunct="1">
              <a:defRPr sz="600" kern="1200">
                <a:solidFill>
                  <a:srgbClr val="002060"/>
                </a:solidFill>
                <a:latin typeface="Verdana" panose="020B0604030504040204" pitchFamily="34" charset="0"/>
                <a:ea typeface="Verdana" panose="020B0604030504040204" pitchFamily="34" charset="0"/>
                <a:cs typeface="Verdana" panose="020B060403050404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700" dirty="0">
                <a:solidFill>
                  <a:schemeClr val="bg2">
                    <a:lumMod val="25000"/>
                  </a:schemeClr>
                </a:solidFill>
              </a:rPr>
              <a:t>© TechSci Research</a:t>
            </a:r>
          </a:p>
        </p:txBody>
      </p:sp>
    </p:spTree>
    <p:extLst>
      <p:ext uri="{BB962C8B-B14F-4D97-AF65-F5344CB8AC3E}">
        <p14:creationId xmlns:p14="http://schemas.microsoft.com/office/powerpoint/2010/main" val="3463934378"/>
      </p:ext>
    </p:extLst>
  </p:cSld>
  <p:clrMapOvr>
    <a:overrideClrMapping bg1="lt1" tx1="dk1" bg2="lt2" tx2="dk2" accent1="accent1" accent2="accent2" accent3="accent3" accent4="accent4" accent5="accent5" accent6="accent6" hlink="hlink" folHlink="folHlink"/>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0A1979E-00F7-4B84-98A3-8B6EA0E72C7B}"/>
              </a:ext>
            </a:extLst>
          </p:cNvPr>
          <p:cNvSpPr/>
          <p:nvPr userDrawn="1"/>
        </p:nvSpPr>
        <p:spPr>
          <a:xfrm>
            <a:off x="0" y="109687"/>
            <a:ext cx="7416800" cy="485495"/>
          </a:xfrm>
          <a:prstGeom prst="rect">
            <a:avLst/>
          </a:prstGeom>
          <a:solidFill>
            <a:srgbClr val="A7CF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0" name="Picture 19" descr="A picture containing object, indoor&#10;&#10;Description generated with high confidence">
            <a:extLst>
              <a:ext uri="{FF2B5EF4-FFF2-40B4-BE49-F238E27FC236}">
                <a16:creationId xmlns:a16="http://schemas.microsoft.com/office/drawing/2014/main" id="{86CF0F51-BCC2-4E8E-B565-3B5F6AC1865D}"/>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7573282" y="109688"/>
            <a:ext cx="1429534" cy="441856"/>
          </a:xfrm>
          <a:prstGeom prst="rect">
            <a:avLst/>
          </a:prstGeom>
        </p:spPr>
      </p:pic>
      <p:sp>
        <p:nvSpPr>
          <p:cNvPr id="24" name="Title Placeholder 16">
            <a:extLst>
              <a:ext uri="{FF2B5EF4-FFF2-40B4-BE49-F238E27FC236}">
                <a16:creationId xmlns:a16="http://schemas.microsoft.com/office/drawing/2014/main" id="{A9C45C3E-DC63-4E18-AFBC-D26B62CC2D8A}"/>
              </a:ext>
            </a:extLst>
          </p:cNvPr>
          <p:cNvSpPr>
            <a:spLocks noGrp="1"/>
          </p:cNvSpPr>
          <p:nvPr>
            <p:ph type="title"/>
          </p:nvPr>
        </p:nvSpPr>
        <p:spPr>
          <a:xfrm>
            <a:off x="14202" y="121779"/>
            <a:ext cx="7896476" cy="461310"/>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lang="en-US" sz="1200" b="1" kern="1200" spc="300" dirty="0">
                <a:solidFill>
                  <a:schemeClr val="bg1"/>
                </a:solidFill>
                <a:latin typeface="Arial" panose="020B0604020202020204" pitchFamily="34" charset="0"/>
                <a:ea typeface="+mj-ea"/>
                <a:cs typeface="Arial" panose="020B0604020202020204" pitchFamily="34" charset="0"/>
              </a:defRPr>
            </a:lvl1pPr>
          </a:lstStyle>
          <a:p>
            <a:r>
              <a:rPr lang="en-US" dirty="0"/>
              <a:t>Click to edit Master title style</a:t>
            </a:r>
          </a:p>
        </p:txBody>
      </p:sp>
      <p:sp>
        <p:nvSpPr>
          <p:cNvPr id="25" name="Slide Number Placeholder 5">
            <a:extLst>
              <a:ext uri="{FF2B5EF4-FFF2-40B4-BE49-F238E27FC236}">
                <a16:creationId xmlns:a16="http://schemas.microsoft.com/office/drawing/2014/main" id="{DC2DEE87-8988-4DC7-B922-9C76881FEE0E}"/>
              </a:ext>
            </a:extLst>
          </p:cNvPr>
          <p:cNvSpPr>
            <a:spLocks noGrp="1"/>
          </p:cNvSpPr>
          <p:nvPr>
            <p:ph type="sldNum" sz="quarter" idx="12"/>
          </p:nvPr>
        </p:nvSpPr>
        <p:spPr>
          <a:xfrm>
            <a:off x="8631307" y="6470646"/>
            <a:ext cx="512693" cy="433518"/>
          </a:xfrm>
          <a:prstGeom prst="rect">
            <a:avLst/>
          </a:prstGeom>
        </p:spPr>
        <p:txBody>
          <a:bodyPr anchor="ctr"/>
          <a:lstStyle>
            <a:lvl1pPr algn="ctr">
              <a:defRPr sz="1200" b="1">
                <a:solidFill>
                  <a:schemeClr val="bg2">
                    <a:lumMod val="25000"/>
                  </a:schemeClr>
                </a:solidFill>
              </a:defRPr>
            </a:lvl1pPr>
          </a:lstStyle>
          <a:p>
            <a:fld id="{71524312-86C7-4F05-8EA3-7DC8FEE2FD1D}" type="slidenum">
              <a:rPr lang="en-US" smtClean="0"/>
              <a:pPr/>
              <a:t>‹#›</a:t>
            </a:fld>
            <a:endParaRPr lang="en-US" dirty="0"/>
          </a:p>
        </p:txBody>
      </p:sp>
      <p:sp>
        <p:nvSpPr>
          <p:cNvPr id="26" name="Footer Placeholder 4">
            <a:extLst>
              <a:ext uri="{FF2B5EF4-FFF2-40B4-BE49-F238E27FC236}">
                <a16:creationId xmlns:a16="http://schemas.microsoft.com/office/drawing/2014/main" id="{A9711214-613C-4265-96DE-F01452FA6863}"/>
              </a:ext>
            </a:extLst>
          </p:cNvPr>
          <p:cNvSpPr>
            <a:spLocks noGrp="1"/>
          </p:cNvSpPr>
          <p:nvPr>
            <p:ph type="ftr" sz="quarter" idx="11"/>
          </p:nvPr>
        </p:nvSpPr>
        <p:spPr>
          <a:xfrm>
            <a:off x="7658305" y="6582956"/>
            <a:ext cx="971550" cy="208898"/>
          </a:xfrm>
          <a:prstGeom prst="rect">
            <a:avLst/>
          </a:prstGeom>
        </p:spPr>
        <p:txBody>
          <a:bodyPr anchor="ctr"/>
          <a:lstStyle>
            <a:lvl1pPr marL="0" algn="ctr" defTabSz="914400" rtl="0" eaLnBrk="1" latinLnBrk="0" hangingPunct="1">
              <a:defRPr lang="en-US" sz="600" kern="1200" smtClean="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defRPr>
            </a:lvl1pPr>
          </a:lstStyle>
          <a:p>
            <a:r>
              <a:rPr lang="en-IN" dirty="0"/>
              <a:t>© TechSci Research</a:t>
            </a:r>
          </a:p>
        </p:txBody>
      </p:sp>
      <p:sp>
        <p:nvSpPr>
          <p:cNvPr id="27" name="Subtitle 2">
            <a:extLst>
              <a:ext uri="{FF2B5EF4-FFF2-40B4-BE49-F238E27FC236}">
                <a16:creationId xmlns:a16="http://schemas.microsoft.com/office/drawing/2014/main" id="{7C99BFEB-2A24-4AC6-9640-40A5EB940840}"/>
              </a:ext>
            </a:extLst>
          </p:cNvPr>
          <p:cNvSpPr>
            <a:spLocks noGrp="1"/>
          </p:cNvSpPr>
          <p:nvPr>
            <p:ph type="subTitle" idx="1"/>
          </p:nvPr>
        </p:nvSpPr>
        <p:spPr>
          <a:xfrm>
            <a:off x="334618" y="1243151"/>
            <a:ext cx="6858000" cy="1655762"/>
          </a:xfrm>
          <a:prstGeom prst="rect">
            <a:avLst/>
          </a:prstGeom>
        </p:spPr>
        <p:txBody>
          <a:bodyPr/>
          <a:lstStyle>
            <a:lvl1pPr marL="171450" indent="-171450" algn="just" defTabSz="914400" rtl="0" eaLnBrk="1" latinLnBrk="0" hangingPunct="1">
              <a:lnSpc>
                <a:spcPct val="200000"/>
              </a:lnSpc>
              <a:spcBef>
                <a:spcPts val="1000"/>
              </a:spcBef>
              <a:buFont typeface="Arial" panose="020B0604020202020204" pitchFamily="34" charset="0"/>
              <a:buChar char="•"/>
              <a:defRPr lang="en-US" sz="1000" kern="1200" dirty="0">
                <a:solidFill>
                  <a:sysClr val="windowText" lastClr="000000"/>
                </a:solidFill>
                <a:latin typeface="Verdana" panose="020B0604030504040204" pitchFamily="34" charset="0"/>
                <a:ea typeface="Verdana" panose="020B0604030504040204" pitchFamily="34" charset="0"/>
                <a:cs typeface="Verdan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430124292"/>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2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9C28C22-BD72-4435-9F97-BCE9A6D0C0F9}"/>
              </a:ext>
            </a:extLst>
          </p:cNvPr>
          <p:cNvSpPr/>
          <p:nvPr userDrawn="1"/>
        </p:nvSpPr>
        <p:spPr>
          <a:xfrm>
            <a:off x="0" y="166255"/>
            <a:ext cx="7384473" cy="461310"/>
          </a:xfrm>
          <a:prstGeom prst="rect">
            <a:avLst/>
          </a:prstGeom>
          <a:solidFill>
            <a:srgbClr val="A4C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itle Placeholder 16">
            <a:extLst>
              <a:ext uri="{FF2B5EF4-FFF2-40B4-BE49-F238E27FC236}">
                <a16:creationId xmlns:a16="http://schemas.microsoft.com/office/drawing/2014/main" id="{0CC90654-147A-4C9F-B5AE-F0F81BA98E02}"/>
              </a:ext>
            </a:extLst>
          </p:cNvPr>
          <p:cNvSpPr>
            <a:spLocks noGrp="1"/>
          </p:cNvSpPr>
          <p:nvPr>
            <p:ph type="title"/>
          </p:nvPr>
        </p:nvSpPr>
        <p:spPr>
          <a:xfrm>
            <a:off x="123825" y="196771"/>
            <a:ext cx="6640285" cy="461310"/>
          </a:xfrm>
          <a:prstGeom prst="rect">
            <a:avLst/>
          </a:prstGeom>
        </p:spPr>
        <p:txBody>
          <a:bodyPr vert="horz" lIns="91440" tIns="45720" rIns="91440" bIns="45720" rtlCol="0" anchor="ctr">
            <a:normAutofit/>
          </a:bodyPr>
          <a:lstStyle>
            <a:lvl1pPr algn="l" defTabSz="914400" rtl="0" eaLnBrk="1" latinLnBrk="0" hangingPunct="1">
              <a:lnSpc>
                <a:spcPct val="100000"/>
              </a:lnSpc>
              <a:spcBef>
                <a:spcPct val="0"/>
              </a:spcBef>
              <a:buNone/>
              <a:defRPr lang="en-US" sz="1200" b="1" kern="1200" spc="300" dirty="0">
                <a:solidFill>
                  <a:schemeClr val="bg1"/>
                </a:solidFill>
                <a:latin typeface="Arial" panose="020B0604020202020204" pitchFamily="34" charset="0"/>
                <a:ea typeface="+mj-ea"/>
                <a:cs typeface="Arial" panose="020B0604020202020204" pitchFamily="34" charset="0"/>
              </a:defRPr>
            </a:lvl1pPr>
          </a:lstStyle>
          <a:p>
            <a:r>
              <a:rPr lang="en-US" dirty="0"/>
              <a:t>Click to edit Master title style</a:t>
            </a:r>
          </a:p>
        </p:txBody>
      </p:sp>
      <p:pic>
        <p:nvPicPr>
          <p:cNvPr id="14" name="Picture 13" descr="cid:image002.png@01D2F982.F4FD4770">
            <a:extLst>
              <a:ext uri="{FF2B5EF4-FFF2-40B4-BE49-F238E27FC236}">
                <a16:creationId xmlns:a16="http://schemas.microsoft.com/office/drawing/2014/main" id="{A3751954-6E86-43FA-AEE1-EC8E0F9BD18E}"/>
              </a:ext>
            </a:extLst>
          </p:cNvPr>
          <p:cNvPicPr/>
          <p:nvPr userDrawn="1"/>
        </p:nvPicPr>
        <p:blipFill>
          <a:blip r:embed="rId2">
            <a:extLst>
              <a:ext uri="{28A0092B-C50C-407E-A947-70E740481C1C}">
                <a14:useLocalDpi xmlns:a14="http://schemas.microsoft.com/office/drawing/2010/main"/>
              </a:ext>
            </a:extLst>
          </a:blip>
          <a:srcRect/>
          <a:stretch>
            <a:fillRect/>
          </a:stretch>
        </p:blipFill>
        <p:spPr bwMode="auto">
          <a:xfrm>
            <a:off x="7606146" y="110835"/>
            <a:ext cx="1417491" cy="498762"/>
          </a:xfrm>
          <a:prstGeom prst="rect">
            <a:avLst/>
          </a:prstGeom>
          <a:noFill/>
          <a:ln>
            <a:noFill/>
          </a:ln>
        </p:spPr>
      </p:pic>
      <p:sp>
        <p:nvSpPr>
          <p:cNvPr id="3" name="Rectangle 2">
            <a:extLst>
              <a:ext uri="{FF2B5EF4-FFF2-40B4-BE49-F238E27FC236}">
                <a16:creationId xmlns:a16="http://schemas.microsoft.com/office/drawing/2014/main" id="{DC7A2EBC-398A-4004-9540-257F3C766D3A}"/>
              </a:ext>
            </a:extLst>
          </p:cNvPr>
          <p:cNvSpPr/>
          <p:nvPr userDrawn="1"/>
        </p:nvSpPr>
        <p:spPr>
          <a:xfrm>
            <a:off x="8782303" y="6657945"/>
            <a:ext cx="289538" cy="200055"/>
          </a:xfrm>
          <a:prstGeom prst="rect">
            <a:avLst/>
          </a:prstGeom>
          <a:solidFill>
            <a:srgbClr val="A4C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Slide Number Placeholder 5">
            <a:extLst>
              <a:ext uri="{FF2B5EF4-FFF2-40B4-BE49-F238E27FC236}">
                <a16:creationId xmlns:a16="http://schemas.microsoft.com/office/drawing/2014/main" id="{F0688DEA-14AF-485F-8E33-B914956AE8C9}"/>
              </a:ext>
            </a:extLst>
          </p:cNvPr>
          <p:cNvSpPr txBox="1">
            <a:spLocks/>
          </p:cNvSpPr>
          <p:nvPr userDrawn="1"/>
        </p:nvSpPr>
        <p:spPr>
          <a:xfrm>
            <a:off x="8670725" y="6541213"/>
            <a:ext cx="512693" cy="433518"/>
          </a:xfrm>
          <a:prstGeom prst="rect">
            <a:avLst/>
          </a:prstGeom>
        </p:spPr>
        <p:txBody>
          <a:bodyPr anchor="ctr"/>
          <a:lstStyle>
            <a:defPPr>
              <a:defRPr lang="en-US"/>
            </a:defPPr>
            <a:lvl1pPr marL="0" algn="ctr" defTabSz="457200" rtl="0" eaLnBrk="1" latinLnBrk="0" hangingPunct="1">
              <a:defRPr sz="1100" kern="1200">
                <a:solidFill>
                  <a:srgbClr val="002060"/>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71524312-86C7-4F05-8EA3-7DC8FEE2FD1D}" type="slidenum">
              <a:rPr lang="en-US" smtClean="0">
                <a:solidFill>
                  <a:sysClr val="windowText" lastClr="000000"/>
                </a:solidFill>
              </a:rPr>
              <a:pPr/>
              <a:t>‹#›</a:t>
            </a:fld>
            <a:endParaRPr lang="en-US" dirty="0">
              <a:solidFill>
                <a:sysClr val="windowText" lastClr="000000"/>
              </a:solidFill>
            </a:endParaRPr>
          </a:p>
        </p:txBody>
      </p:sp>
      <p:sp>
        <p:nvSpPr>
          <p:cNvPr id="5" name="TextBox 4">
            <a:extLst>
              <a:ext uri="{FF2B5EF4-FFF2-40B4-BE49-F238E27FC236}">
                <a16:creationId xmlns:a16="http://schemas.microsoft.com/office/drawing/2014/main" id="{BEFCD1D6-4564-451A-A127-4AA08D55AE56}"/>
              </a:ext>
            </a:extLst>
          </p:cNvPr>
          <p:cNvSpPr txBox="1"/>
          <p:nvPr userDrawn="1"/>
        </p:nvSpPr>
        <p:spPr>
          <a:xfrm>
            <a:off x="-14514" y="6638701"/>
            <a:ext cx="1886857" cy="338554"/>
          </a:xfrm>
          <a:prstGeom prst="rect">
            <a:avLst/>
          </a:prstGeom>
          <a:noFill/>
        </p:spPr>
        <p:txBody>
          <a:bodyPr wrap="square" rtlCol="0">
            <a:spAutoFit/>
          </a:bodyPr>
          <a:lstStyle/>
          <a:p>
            <a:r>
              <a:rPr lang="en-US" sz="800" dirty="0"/>
              <a:t>© TechSci Research</a:t>
            </a:r>
          </a:p>
          <a:p>
            <a:endParaRPr lang="en-US" sz="800" dirty="0"/>
          </a:p>
        </p:txBody>
      </p:sp>
    </p:spTree>
    <p:extLst>
      <p:ext uri="{BB962C8B-B14F-4D97-AF65-F5344CB8AC3E}">
        <p14:creationId xmlns:p14="http://schemas.microsoft.com/office/powerpoint/2010/main" val="183876578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Content writing ">
    <p:bg>
      <p:bgRef idx="1001">
        <a:schemeClr val="bg1"/>
      </p:bgRef>
    </p:bg>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782F2C4A-0FDE-46AC-9BC4-6B5F9D1D4864}"/>
              </a:ext>
            </a:extLst>
          </p:cNvPr>
          <p:cNvSpPr/>
          <p:nvPr userDrawn="1"/>
        </p:nvSpPr>
        <p:spPr>
          <a:xfrm>
            <a:off x="0" y="842704"/>
            <a:ext cx="170207" cy="6015295"/>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1EBB3293-9C7F-4A23-91DE-5D9960E1C169}"/>
              </a:ext>
            </a:extLst>
          </p:cNvPr>
          <p:cNvSpPr/>
          <p:nvPr userDrawn="1"/>
        </p:nvSpPr>
        <p:spPr>
          <a:xfrm>
            <a:off x="-1" y="424525"/>
            <a:ext cx="9144001" cy="468285"/>
          </a:xfrm>
          <a:prstGeom prst="rect">
            <a:avLst/>
          </a:prstGeom>
          <a:solidFill>
            <a:srgbClr val="A7D3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Title Placeholder 16">
            <a:extLst>
              <a:ext uri="{FF2B5EF4-FFF2-40B4-BE49-F238E27FC236}">
                <a16:creationId xmlns:a16="http://schemas.microsoft.com/office/drawing/2014/main" id="{7A484578-2C63-46CE-8A64-F34DA1D12F9E}"/>
              </a:ext>
            </a:extLst>
          </p:cNvPr>
          <p:cNvSpPr>
            <a:spLocks noGrp="1"/>
          </p:cNvSpPr>
          <p:nvPr>
            <p:ph type="title"/>
          </p:nvPr>
        </p:nvSpPr>
        <p:spPr>
          <a:xfrm>
            <a:off x="996611" y="424525"/>
            <a:ext cx="6862693" cy="461310"/>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lang="en-US" sz="1200" b="1" kern="1200" spc="300" dirty="0">
                <a:solidFill>
                  <a:schemeClr val="bg1"/>
                </a:solidFill>
                <a:latin typeface="Arial" panose="020B0604020202020204" pitchFamily="34" charset="0"/>
                <a:ea typeface="+mj-ea"/>
                <a:cs typeface="Arial" panose="020B0604020202020204" pitchFamily="34" charset="0"/>
              </a:defRPr>
            </a:lvl1pPr>
          </a:lstStyle>
          <a:p>
            <a:r>
              <a:rPr lang="en-US" dirty="0"/>
              <a:t>Click to edit Master title style</a:t>
            </a:r>
          </a:p>
        </p:txBody>
      </p:sp>
      <p:sp>
        <p:nvSpPr>
          <p:cNvPr id="37" name="Subtitle 2">
            <a:extLst>
              <a:ext uri="{FF2B5EF4-FFF2-40B4-BE49-F238E27FC236}">
                <a16:creationId xmlns:a16="http://schemas.microsoft.com/office/drawing/2014/main" id="{6E885002-D4D4-4C58-A8FE-B491242D52D6}"/>
              </a:ext>
            </a:extLst>
          </p:cNvPr>
          <p:cNvSpPr>
            <a:spLocks noGrp="1"/>
          </p:cNvSpPr>
          <p:nvPr>
            <p:ph type="subTitle" idx="1"/>
          </p:nvPr>
        </p:nvSpPr>
        <p:spPr>
          <a:xfrm>
            <a:off x="334618" y="1243151"/>
            <a:ext cx="6858000" cy="1655762"/>
          </a:xfrm>
          <a:prstGeom prst="rect">
            <a:avLst/>
          </a:prstGeom>
        </p:spPr>
        <p:txBody>
          <a:bodyPr/>
          <a:lstStyle>
            <a:lvl1pPr marL="171450" indent="-171450" algn="just" defTabSz="914400" rtl="0" eaLnBrk="1" latinLnBrk="0" hangingPunct="1">
              <a:lnSpc>
                <a:spcPct val="200000"/>
              </a:lnSpc>
              <a:spcBef>
                <a:spcPts val="1000"/>
              </a:spcBef>
              <a:buFont typeface="Arial" panose="020B0604020202020204" pitchFamily="34" charset="0"/>
              <a:buChar char="•"/>
              <a:defRPr lang="en-US" sz="1000" kern="1200" dirty="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pic>
        <p:nvPicPr>
          <p:cNvPr id="38" name="Picture 37">
            <a:extLst>
              <a:ext uri="{FF2B5EF4-FFF2-40B4-BE49-F238E27FC236}">
                <a16:creationId xmlns:a16="http://schemas.microsoft.com/office/drawing/2014/main" id="{A48CCFB0-B614-450A-933C-4DE7A2EED4F1}"/>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420880"/>
            <a:ext cx="737202" cy="457573"/>
          </a:xfrm>
          <a:prstGeom prst="rect">
            <a:avLst/>
          </a:prstGeom>
        </p:spPr>
      </p:pic>
      <p:sp>
        <p:nvSpPr>
          <p:cNvPr id="39" name="Rectangle 38">
            <a:extLst>
              <a:ext uri="{FF2B5EF4-FFF2-40B4-BE49-F238E27FC236}">
                <a16:creationId xmlns:a16="http://schemas.microsoft.com/office/drawing/2014/main" id="{AA2001AD-B626-4C95-BAD1-070B8B27D674}"/>
              </a:ext>
            </a:extLst>
          </p:cNvPr>
          <p:cNvSpPr/>
          <p:nvPr userDrawn="1"/>
        </p:nvSpPr>
        <p:spPr>
          <a:xfrm>
            <a:off x="7750629" y="419013"/>
            <a:ext cx="1393371" cy="4793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0" name="Picture 6" descr="cid:image002.png@01D2F982.F4FD4770">
            <a:extLst>
              <a:ext uri="{FF2B5EF4-FFF2-40B4-BE49-F238E27FC236}">
                <a16:creationId xmlns:a16="http://schemas.microsoft.com/office/drawing/2014/main" id="{2E9EC796-AEA6-40E4-BC62-E36F8E1A3BB1}"/>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7822473" y="458044"/>
            <a:ext cx="1249681" cy="4012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Rectangle 40">
            <a:extLst>
              <a:ext uri="{FF2B5EF4-FFF2-40B4-BE49-F238E27FC236}">
                <a16:creationId xmlns:a16="http://schemas.microsoft.com/office/drawing/2014/main" id="{4778D4A2-3792-4AF3-A725-5441FE47B0F0}"/>
              </a:ext>
            </a:extLst>
          </p:cNvPr>
          <p:cNvSpPr/>
          <p:nvPr userDrawn="1"/>
        </p:nvSpPr>
        <p:spPr>
          <a:xfrm>
            <a:off x="0" y="6667500"/>
            <a:ext cx="170207" cy="190500"/>
          </a:xfrm>
          <a:prstGeom prst="rect">
            <a:avLst/>
          </a:prstGeom>
          <a:solidFill>
            <a:srgbClr val="A7D3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Slide Number Placeholder 5">
            <a:extLst>
              <a:ext uri="{FF2B5EF4-FFF2-40B4-BE49-F238E27FC236}">
                <a16:creationId xmlns:a16="http://schemas.microsoft.com/office/drawing/2014/main" id="{5176B90C-4117-4D27-A207-5455D8EB0A29}"/>
              </a:ext>
            </a:extLst>
          </p:cNvPr>
          <p:cNvSpPr>
            <a:spLocks noGrp="1"/>
          </p:cNvSpPr>
          <p:nvPr>
            <p:ph type="sldNum" sz="quarter" idx="12"/>
          </p:nvPr>
        </p:nvSpPr>
        <p:spPr>
          <a:xfrm>
            <a:off x="-171244" y="6545991"/>
            <a:ext cx="512693" cy="433518"/>
          </a:xfrm>
          <a:prstGeom prst="rect">
            <a:avLst/>
          </a:prstGeom>
        </p:spPr>
        <p:txBody>
          <a:bodyPr anchor="ctr"/>
          <a:lstStyle>
            <a:lvl1pPr algn="ctr">
              <a:defRPr sz="900">
                <a:solidFill>
                  <a:schemeClr val="bg1"/>
                </a:solidFill>
              </a:defRPr>
            </a:lvl1pPr>
          </a:lstStyle>
          <a:p>
            <a:fld id="{71524312-86C7-4F05-8EA3-7DC8FEE2FD1D}" type="slidenum">
              <a:rPr lang="en-US" smtClean="0"/>
              <a:pPr/>
              <a:t>‹#›</a:t>
            </a:fld>
            <a:endParaRPr lang="en-US" dirty="0"/>
          </a:p>
        </p:txBody>
      </p:sp>
      <p:sp>
        <p:nvSpPr>
          <p:cNvPr id="44" name="Footer Placeholder 2">
            <a:extLst>
              <a:ext uri="{FF2B5EF4-FFF2-40B4-BE49-F238E27FC236}">
                <a16:creationId xmlns:a16="http://schemas.microsoft.com/office/drawing/2014/main" id="{DE362C68-7702-4C49-BD87-E0E07DE86BB9}"/>
              </a:ext>
            </a:extLst>
          </p:cNvPr>
          <p:cNvSpPr>
            <a:spLocks noGrp="1"/>
          </p:cNvSpPr>
          <p:nvPr>
            <p:ph type="ftr" sz="quarter" idx="11"/>
          </p:nvPr>
        </p:nvSpPr>
        <p:spPr>
          <a:xfrm>
            <a:off x="8146323" y="6667500"/>
            <a:ext cx="1232807" cy="187598"/>
          </a:xfrm>
          <a:prstGeom prst="rect">
            <a:avLst/>
          </a:prstGeom>
        </p:spPr>
        <p:txBody>
          <a:bodyPr/>
          <a:lstStyle>
            <a:lvl1pPr>
              <a:defRPr sz="800"/>
            </a:lvl1pPr>
          </a:lstStyle>
          <a:p>
            <a:r>
              <a:rPr lang="en-IN" dirty="0"/>
              <a:t>© TechSci Research</a:t>
            </a:r>
          </a:p>
        </p:txBody>
      </p:sp>
    </p:spTree>
    <p:extLst>
      <p:ext uri="{BB962C8B-B14F-4D97-AF65-F5344CB8AC3E}">
        <p14:creationId xmlns:p14="http://schemas.microsoft.com/office/powerpoint/2010/main" val="484129783"/>
      </p:ext>
    </p:extLst>
  </p:cSld>
  <p:clrMapOvr>
    <a:overrideClrMapping bg1="lt1" tx1="dk1" bg2="lt2" tx2="dk2" accent1="accent1" accent2="accent2" accent3="accent3" accent4="accent4" accent5="accent5" accent6="accent6" hlink="hlink" folHlink="folHlink"/>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1_Content writing ">
    <p:bg>
      <p:bgRef idx="1001">
        <a:schemeClr val="bg1"/>
      </p:bgRef>
    </p:bg>
    <p:spTree>
      <p:nvGrpSpPr>
        <p:cNvPr id="1" name=""/>
        <p:cNvGrpSpPr/>
        <p:nvPr/>
      </p:nvGrpSpPr>
      <p:grpSpPr>
        <a:xfrm>
          <a:off x="0" y="0"/>
          <a:ext cx="0" cy="0"/>
          <a:chOff x="0" y="0"/>
          <a:chExt cx="0" cy="0"/>
        </a:xfrm>
      </p:grpSpPr>
      <p:sp>
        <p:nvSpPr>
          <p:cNvPr id="10" name="Subtitle 2">
            <a:extLst>
              <a:ext uri="{FF2B5EF4-FFF2-40B4-BE49-F238E27FC236}">
                <a16:creationId xmlns:a16="http://schemas.microsoft.com/office/drawing/2014/main" id="{FC37B953-7094-4EB1-B900-D74C5B34974E}"/>
              </a:ext>
            </a:extLst>
          </p:cNvPr>
          <p:cNvSpPr>
            <a:spLocks noGrp="1"/>
          </p:cNvSpPr>
          <p:nvPr>
            <p:ph type="subTitle" idx="1"/>
          </p:nvPr>
        </p:nvSpPr>
        <p:spPr>
          <a:xfrm>
            <a:off x="925985" y="1178387"/>
            <a:ext cx="6858000" cy="1655762"/>
          </a:xfrm>
          <a:prstGeom prst="rect">
            <a:avLst/>
          </a:prstGeom>
        </p:spPr>
        <p:txBody>
          <a:bodyPr/>
          <a:lstStyle>
            <a:lvl1pPr marL="171450" indent="-171450" algn="just" defTabSz="914400" rtl="0" eaLnBrk="1" latinLnBrk="0" hangingPunct="1">
              <a:lnSpc>
                <a:spcPct val="200000"/>
              </a:lnSpc>
              <a:spcBef>
                <a:spcPts val="1000"/>
              </a:spcBef>
              <a:buFontTx/>
              <a:buBlip>
                <a:blip r:embed="rId2"/>
              </a:buBlip>
              <a:defRPr lang="en-US" sz="1000"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1" name="Text Placeholder 3">
            <a:extLst>
              <a:ext uri="{FF2B5EF4-FFF2-40B4-BE49-F238E27FC236}">
                <a16:creationId xmlns:a16="http://schemas.microsoft.com/office/drawing/2014/main" id="{74522757-7457-44AB-9345-A34192A4BF02}"/>
              </a:ext>
            </a:extLst>
          </p:cNvPr>
          <p:cNvSpPr>
            <a:spLocks noGrp="1"/>
          </p:cNvSpPr>
          <p:nvPr>
            <p:ph type="body" sz="quarter" idx="14"/>
          </p:nvPr>
        </p:nvSpPr>
        <p:spPr>
          <a:xfrm>
            <a:off x="164645" y="220698"/>
            <a:ext cx="7863840" cy="457200"/>
          </a:xfrm>
          <a:prstGeom prst="rect">
            <a:avLst/>
          </a:prstGeom>
        </p:spPr>
        <p:txBody>
          <a:bodyPr anchor="ctr">
            <a:normAutofit/>
          </a:bodyPr>
          <a:lstStyle>
            <a:lvl1pPr marL="0" indent="0" algn="l">
              <a:buNone/>
              <a:defRPr sz="1400" b="1" spc="0">
                <a:solidFill>
                  <a:sysClr val="windowText" lastClr="000000"/>
                </a:solidFill>
                <a:latin typeface="Arial" panose="020B0604020202020204" pitchFamily="34" charset="0"/>
                <a:cs typeface="Arial" panose="020B0604020202020204" pitchFamily="34" charset="0"/>
              </a:defRPr>
            </a:lvl1pPr>
          </a:lstStyle>
          <a:p>
            <a:pPr lvl="0"/>
            <a:r>
              <a:rPr lang="en-US" dirty="0"/>
              <a:t>Edit Master text styles</a:t>
            </a:r>
          </a:p>
        </p:txBody>
      </p:sp>
      <p:pic>
        <p:nvPicPr>
          <p:cNvPr id="12" name="Picture 11">
            <a:extLst>
              <a:ext uri="{FF2B5EF4-FFF2-40B4-BE49-F238E27FC236}">
                <a16:creationId xmlns:a16="http://schemas.microsoft.com/office/drawing/2014/main" id="{540BF80E-7678-4D90-8B28-B7785FF1CD6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727636" y="190834"/>
            <a:ext cx="1270799" cy="398683"/>
          </a:xfrm>
          <a:prstGeom prst="rect">
            <a:avLst/>
          </a:prstGeom>
        </p:spPr>
      </p:pic>
      <p:sp>
        <p:nvSpPr>
          <p:cNvPr id="13" name="Rectangle 12">
            <a:extLst>
              <a:ext uri="{FF2B5EF4-FFF2-40B4-BE49-F238E27FC236}">
                <a16:creationId xmlns:a16="http://schemas.microsoft.com/office/drawing/2014/main" id="{FA1CA5F3-46D4-4C6E-8F2B-49316ED01B16}"/>
              </a:ext>
            </a:extLst>
          </p:cNvPr>
          <p:cNvSpPr/>
          <p:nvPr userDrawn="1"/>
        </p:nvSpPr>
        <p:spPr>
          <a:xfrm>
            <a:off x="-1" y="0"/>
            <a:ext cx="9144001" cy="10244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4" name="Straight Connector 13">
            <a:extLst>
              <a:ext uri="{FF2B5EF4-FFF2-40B4-BE49-F238E27FC236}">
                <a16:creationId xmlns:a16="http://schemas.microsoft.com/office/drawing/2014/main" id="{BF7CC06B-5345-43A3-B25F-C11EA862FA3E}"/>
              </a:ext>
            </a:extLst>
          </p:cNvPr>
          <p:cNvCxnSpPr/>
          <p:nvPr userDrawn="1"/>
        </p:nvCxnSpPr>
        <p:spPr>
          <a:xfrm>
            <a:off x="-13086" y="713811"/>
            <a:ext cx="4899879"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489543E0-2455-4EE0-9600-CC235F68CF26}"/>
              </a:ext>
            </a:extLst>
          </p:cNvPr>
          <p:cNvSpPr/>
          <p:nvPr userDrawn="1"/>
        </p:nvSpPr>
        <p:spPr>
          <a:xfrm>
            <a:off x="-2" y="6667166"/>
            <a:ext cx="9144001" cy="19083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Footer Placeholder 6">
            <a:extLst>
              <a:ext uri="{FF2B5EF4-FFF2-40B4-BE49-F238E27FC236}">
                <a16:creationId xmlns:a16="http://schemas.microsoft.com/office/drawing/2014/main" id="{69C30F4B-E790-4396-93B2-392AB1FF8EDB}"/>
              </a:ext>
            </a:extLst>
          </p:cNvPr>
          <p:cNvSpPr txBox="1">
            <a:spLocks/>
          </p:cNvSpPr>
          <p:nvPr userDrawn="1"/>
        </p:nvSpPr>
        <p:spPr>
          <a:xfrm>
            <a:off x="6435" y="6692196"/>
            <a:ext cx="971521" cy="140773"/>
          </a:xfrm>
          <a:prstGeom prst="rect">
            <a:avLst/>
          </a:prstGeom>
        </p:spPr>
        <p:txBody>
          <a:bodyPr vert="horz" lIns="91440" tIns="45720" rIns="91440" bIns="45720" rtlCol="0" anchor="ctr"/>
          <a:lstStyle>
            <a:defPPr>
              <a:defRPr lang="en-US"/>
            </a:defPPr>
            <a:lvl1pPr marL="0" algn="ctr" defTabSz="457200" rtl="0" eaLnBrk="1" latinLnBrk="0" hangingPunct="1">
              <a:defRPr sz="600" kern="1200">
                <a:solidFill>
                  <a:srgbClr val="002060"/>
                </a:solidFill>
                <a:latin typeface="Verdana" panose="020B0604030504040204" pitchFamily="34" charset="0"/>
                <a:ea typeface="Verdana" panose="020B0604030504040204" pitchFamily="34" charset="0"/>
                <a:cs typeface="Verdana" panose="020B060403050404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solidFill>
                  <a:sysClr val="windowText" lastClr="000000"/>
                </a:solidFill>
              </a:rPr>
              <a:t>© TechSci Research</a:t>
            </a:r>
          </a:p>
        </p:txBody>
      </p:sp>
      <p:sp>
        <p:nvSpPr>
          <p:cNvPr id="17" name="Slide Number Placeholder 7">
            <a:extLst>
              <a:ext uri="{FF2B5EF4-FFF2-40B4-BE49-F238E27FC236}">
                <a16:creationId xmlns:a16="http://schemas.microsoft.com/office/drawing/2014/main" id="{CADD615A-2105-423A-9576-50083F6E58F3}"/>
              </a:ext>
            </a:extLst>
          </p:cNvPr>
          <p:cNvSpPr txBox="1">
            <a:spLocks/>
          </p:cNvSpPr>
          <p:nvPr userDrawn="1"/>
        </p:nvSpPr>
        <p:spPr>
          <a:xfrm>
            <a:off x="8733621" y="6567689"/>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A070E7C-0B96-4788-862A-C035E43D0D9C}" type="slidenum">
              <a:rPr lang="en-US" sz="1100" smtClean="0">
                <a:solidFill>
                  <a:sysClr val="windowText" lastClr="000000"/>
                </a:solidFill>
              </a:rPr>
              <a:pPr/>
              <a:t>‹#›</a:t>
            </a:fld>
            <a:endParaRPr lang="en-US" sz="1100" dirty="0">
              <a:solidFill>
                <a:sysClr val="windowText" lastClr="000000"/>
              </a:solidFill>
            </a:endParaRPr>
          </a:p>
        </p:txBody>
      </p:sp>
    </p:spTree>
    <p:extLst>
      <p:ext uri="{BB962C8B-B14F-4D97-AF65-F5344CB8AC3E}">
        <p14:creationId xmlns:p14="http://schemas.microsoft.com/office/powerpoint/2010/main" val="2789835809"/>
      </p:ext>
    </p:extLst>
  </p:cSld>
  <p:clrMapOvr>
    <a:overrideClrMapping bg1="lt1" tx1="dk1" bg2="lt2" tx2="dk2" accent1="accent1" accent2="accent2" accent3="accent3" accent4="accent4" accent5="accent5" accent6="accent6" hlink="hlink" folHlink="folHlink"/>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FBA3F1B-5FC1-4195-B283-FA7A5C5B3D90}"/>
              </a:ext>
            </a:extLst>
          </p:cNvPr>
          <p:cNvSpPr/>
          <p:nvPr userDrawn="1"/>
        </p:nvSpPr>
        <p:spPr>
          <a:xfrm flipV="1">
            <a:off x="-1" y="6723356"/>
            <a:ext cx="9143999" cy="13464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a:extLst>
              <a:ext uri="{FF2B5EF4-FFF2-40B4-BE49-F238E27FC236}">
                <a16:creationId xmlns:a16="http://schemas.microsoft.com/office/drawing/2014/main" id="{C7BB28CF-0E71-44A1-97D2-9F7E5EDBB29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668754" y="167074"/>
            <a:ext cx="1330912" cy="417542"/>
          </a:xfrm>
          <a:prstGeom prst="rect">
            <a:avLst/>
          </a:prstGeom>
        </p:spPr>
      </p:pic>
      <p:sp>
        <p:nvSpPr>
          <p:cNvPr id="9" name="Rectangle 8">
            <a:extLst>
              <a:ext uri="{FF2B5EF4-FFF2-40B4-BE49-F238E27FC236}">
                <a16:creationId xmlns:a16="http://schemas.microsoft.com/office/drawing/2014/main" id="{F72326B4-B3B2-4D15-A2AB-DB1022046586}"/>
              </a:ext>
            </a:extLst>
          </p:cNvPr>
          <p:cNvSpPr/>
          <p:nvPr userDrawn="1"/>
        </p:nvSpPr>
        <p:spPr>
          <a:xfrm>
            <a:off x="0" y="0"/>
            <a:ext cx="9144000" cy="588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0205A775-17FE-4C1F-A161-1A719545F3E1}"/>
              </a:ext>
            </a:extLst>
          </p:cNvPr>
          <p:cNvSpPr/>
          <p:nvPr userDrawn="1"/>
        </p:nvSpPr>
        <p:spPr>
          <a:xfrm>
            <a:off x="8544757" y="6598950"/>
            <a:ext cx="481905" cy="200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6" name="Straight Connector 15">
            <a:extLst>
              <a:ext uri="{FF2B5EF4-FFF2-40B4-BE49-F238E27FC236}">
                <a16:creationId xmlns:a16="http://schemas.microsoft.com/office/drawing/2014/main" id="{969AECF4-BD35-4AC8-8BF0-753D0647F7B3}"/>
              </a:ext>
            </a:extLst>
          </p:cNvPr>
          <p:cNvCxnSpPr>
            <a:cxnSpLocks/>
          </p:cNvCxnSpPr>
          <p:nvPr userDrawn="1"/>
        </p:nvCxnSpPr>
        <p:spPr>
          <a:xfrm>
            <a:off x="0" y="660816"/>
            <a:ext cx="516255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7" name="Slide Number Placeholder 7">
            <a:extLst>
              <a:ext uri="{FF2B5EF4-FFF2-40B4-BE49-F238E27FC236}">
                <a16:creationId xmlns:a16="http://schemas.microsoft.com/office/drawing/2014/main" id="{E202E38A-5812-43DD-83EB-0D7EA5D9F823}"/>
              </a:ext>
            </a:extLst>
          </p:cNvPr>
          <p:cNvSpPr txBox="1">
            <a:spLocks/>
          </p:cNvSpPr>
          <p:nvPr userDrawn="1"/>
        </p:nvSpPr>
        <p:spPr>
          <a:xfrm>
            <a:off x="8605062" y="6508363"/>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A070E7C-0B96-4788-862A-C035E43D0D9C}" type="slidenum">
              <a:rPr lang="en-US" smtClean="0">
                <a:solidFill>
                  <a:schemeClr val="bg2">
                    <a:lumMod val="25000"/>
                  </a:schemeClr>
                </a:solidFill>
              </a:rPr>
              <a:pPr/>
              <a:t>‹#›</a:t>
            </a:fld>
            <a:endParaRPr lang="en-US" dirty="0">
              <a:solidFill>
                <a:schemeClr val="bg2">
                  <a:lumMod val="25000"/>
                </a:schemeClr>
              </a:solidFill>
            </a:endParaRPr>
          </a:p>
        </p:txBody>
      </p:sp>
      <p:sp>
        <p:nvSpPr>
          <p:cNvPr id="18" name="Footer Placeholder 6">
            <a:extLst>
              <a:ext uri="{FF2B5EF4-FFF2-40B4-BE49-F238E27FC236}">
                <a16:creationId xmlns:a16="http://schemas.microsoft.com/office/drawing/2014/main" id="{78A01AEE-3EB7-440D-81E6-C9DF36AB8F13}"/>
              </a:ext>
            </a:extLst>
          </p:cNvPr>
          <p:cNvSpPr txBox="1">
            <a:spLocks/>
          </p:cNvSpPr>
          <p:nvPr userDrawn="1"/>
        </p:nvSpPr>
        <p:spPr>
          <a:xfrm rot="16200000">
            <a:off x="8455052" y="6012765"/>
            <a:ext cx="1094744" cy="143688"/>
          </a:xfrm>
          <a:prstGeom prst="rect">
            <a:avLst/>
          </a:prstGeom>
        </p:spPr>
        <p:txBody>
          <a:bodyPr vert="horz" lIns="91440" tIns="45720" rIns="91440" bIns="45720" rtlCol="0" anchor="ctr"/>
          <a:lstStyle>
            <a:defPPr>
              <a:defRPr lang="en-US"/>
            </a:defPPr>
            <a:lvl1pPr marL="0" algn="ctr" defTabSz="457200" rtl="0" eaLnBrk="1" latinLnBrk="0" hangingPunct="1">
              <a:defRPr sz="600" kern="1200">
                <a:solidFill>
                  <a:srgbClr val="002060"/>
                </a:solidFill>
                <a:latin typeface="Verdana" panose="020B0604030504040204" pitchFamily="34" charset="0"/>
                <a:ea typeface="Verdana" panose="020B0604030504040204" pitchFamily="34" charset="0"/>
                <a:cs typeface="Verdana" panose="020B060403050404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700" dirty="0">
                <a:solidFill>
                  <a:schemeClr val="bg2">
                    <a:lumMod val="25000"/>
                  </a:schemeClr>
                </a:solidFill>
              </a:rPr>
              <a:t>© TechSci Research</a:t>
            </a:r>
          </a:p>
        </p:txBody>
      </p:sp>
    </p:spTree>
    <p:extLst>
      <p:ext uri="{BB962C8B-B14F-4D97-AF65-F5344CB8AC3E}">
        <p14:creationId xmlns:p14="http://schemas.microsoft.com/office/powerpoint/2010/main" val="29940797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C70B7A-5981-49EE-B271-7225E0E69276}"/>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237D582E-D94F-4080-B83A-CDF53A08970E}"/>
              </a:ext>
            </a:extLst>
          </p:cNvPr>
          <p:cNvSpPr>
            <a:spLocks noGrp="1"/>
          </p:cNvSpPr>
          <p:nvPr>
            <p:ph type="dt" sz="half" idx="10"/>
          </p:nvPr>
        </p:nvSpPr>
        <p:spPr/>
        <p:txBody>
          <a:bodyPr/>
          <a:lstStyle/>
          <a:p>
            <a:fld id="{B1A9A785-103B-4B53-B232-DC2BA94190A7}" type="datetimeFigureOut">
              <a:rPr lang="en-US" smtClean="0"/>
              <a:t>9/10/2021</a:t>
            </a:fld>
            <a:endParaRPr lang="en-US" dirty="0"/>
          </a:p>
        </p:txBody>
      </p:sp>
      <p:sp>
        <p:nvSpPr>
          <p:cNvPr id="4" name="Footer Placeholder 3">
            <a:extLst>
              <a:ext uri="{FF2B5EF4-FFF2-40B4-BE49-F238E27FC236}">
                <a16:creationId xmlns:a16="http://schemas.microsoft.com/office/drawing/2014/main" id="{2129B1DD-1360-4CA9-87CA-646B9C6BE525}"/>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FBA5368A-75E3-4320-993C-6208D82890A4}"/>
              </a:ext>
            </a:extLst>
          </p:cNvPr>
          <p:cNvSpPr>
            <a:spLocks noGrp="1"/>
          </p:cNvSpPr>
          <p:nvPr>
            <p:ph type="sldNum" sz="quarter" idx="12"/>
          </p:nvPr>
        </p:nvSpPr>
        <p:spPr/>
        <p:txBody>
          <a:bodyPr/>
          <a:lstStyle/>
          <a:p>
            <a:fld id="{1CE97586-85E7-4DA0-AF2C-A0841FA48D10}" type="slidenum">
              <a:rPr lang="en-US" smtClean="0"/>
              <a:t>‹#›</a:t>
            </a:fld>
            <a:endParaRPr lang="en-US" dirty="0"/>
          </a:p>
        </p:txBody>
      </p:sp>
    </p:spTree>
    <p:extLst>
      <p:ext uri="{BB962C8B-B14F-4D97-AF65-F5344CB8AC3E}">
        <p14:creationId xmlns:p14="http://schemas.microsoft.com/office/powerpoint/2010/main" val="210504062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7EF693F-BD9D-45A1-A75B-585A0D05A091}"/>
              </a:ext>
            </a:extLst>
          </p:cNvPr>
          <p:cNvSpPr/>
          <p:nvPr userDrawn="1"/>
        </p:nvSpPr>
        <p:spPr>
          <a:xfrm flipV="1">
            <a:off x="-1" y="6723356"/>
            <a:ext cx="9143999" cy="13464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a:extLst>
              <a:ext uri="{FF2B5EF4-FFF2-40B4-BE49-F238E27FC236}">
                <a16:creationId xmlns:a16="http://schemas.microsoft.com/office/drawing/2014/main" id="{4EEC2A79-B844-4077-95FB-FEE7CF88822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668754" y="167074"/>
            <a:ext cx="1330912" cy="417542"/>
          </a:xfrm>
          <a:prstGeom prst="rect">
            <a:avLst/>
          </a:prstGeom>
        </p:spPr>
      </p:pic>
      <p:sp>
        <p:nvSpPr>
          <p:cNvPr id="11" name="Rectangle 10">
            <a:extLst>
              <a:ext uri="{FF2B5EF4-FFF2-40B4-BE49-F238E27FC236}">
                <a16:creationId xmlns:a16="http://schemas.microsoft.com/office/drawing/2014/main" id="{7BFCFA2F-72CB-473C-8DEF-2588056CE3F5}"/>
              </a:ext>
            </a:extLst>
          </p:cNvPr>
          <p:cNvSpPr/>
          <p:nvPr userDrawn="1"/>
        </p:nvSpPr>
        <p:spPr>
          <a:xfrm>
            <a:off x="0" y="0"/>
            <a:ext cx="9144000" cy="588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02E90034-184A-43D9-BDB8-D77EBD9B7855}"/>
              </a:ext>
            </a:extLst>
          </p:cNvPr>
          <p:cNvSpPr/>
          <p:nvPr userDrawn="1"/>
        </p:nvSpPr>
        <p:spPr>
          <a:xfrm>
            <a:off x="8544757" y="6598950"/>
            <a:ext cx="481905" cy="200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Connector 12">
            <a:extLst>
              <a:ext uri="{FF2B5EF4-FFF2-40B4-BE49-F238E27FC236}">
                <a16:creationId xmlns:a16="http://schemas.microsoft.com/office/drawing/2014/main" id="{C39A6CBA-526E-4A6A-BBC8-8603F9C75528}"/>
              </a:ext>
            </a:extLst>
          </p:cNvPr>
          <p:cNvCxnSpPr>
            <a:cxnSpLocks/>
          </p:cNvCxnSpPr>
          <p:nvPr userDrawn="1"/>
        </p:nvCxnSpPr>
        <p:spPr>
          <a:xfrm>
            <a:off x="0" y="705786"/>
            <a:ext cx="516255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Slide Number Placeholder 7">
            <a:extLst>
              <a:ext uri="{FF2B5EF4-FFF2-40B4-BE49-F238E27FC236}">
                <a16:creationId xmlns:a16="http://schemas.microsoft.com/office/drawing/2014/main" id="{740B78B0-D436-4653-98F8-D7F539D48419}"/>
              </a:ext>
            </a:extLst>
          </p:cNvPr>
          <p:cNvSpPr txBox="1">
            <a:spLocks/>
          </p:cNvSpPr>
          <p:nvPr userDrawn="1"/>
        </p:nvSpPr>
        <p:spPr>
          <a:xfrm>
            <a:off x="8605062" y="6508363"/>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A070E7C-0B96-4788-862A-C035E43D0D9C}" type="slidenum">
              <a:rPr lang="en-US" smtClean="0">
                <a:solidFill>
                  <a:schemeClr val="bg2">
                    <a:lumMod val="25000"/>
                  </a:schemeClr>
                </a:solidFill>
              </a:rPr>
              <a:pPr/>
              <a:t>‹#›</a:t>
            </a:fld>
            <a:endParaRPr lang="en-US" dirty="0">
              <a:solidFill>
                <a:schemeClr val="bg2">
                  <a:lumMod val="25000"/>
                </a:schemeClr>
              </a:solidFill>
            </a:endParaRPr>
          </a:p>
        </p:txBody>
      </p:sp>
      <p:sp>
        <p:nvSpPr>
          <p:cNvPr id="15" name="Footer Placeholder 6">
            <a:extLst>
              <a:ext uri="{FF2B5EF4-FFF2-40B4-BE49-F238E27FC236}">
                <a16:creationId xmlns:a16="http://schemas.microsoft.com/office/drawing/2014/main" id="{C0387FCE-BCC6-4BD3-AC80-BCB5883B237A}"/>
              </a:ext>
            </a:extLst>
          </p:cNvPr>
          <p:cNvSpPr txBox="1">
            <a:spLocks/>
          </p:cNvSpPr>
          <p:nvPr userDrawn="1"/>
        </p:nvSpPr>
        <p:spPr>
          <a:xfrm rot="16200000">
            <a:off x="8455052" y="6012765"/>
            <a:ext cx="1094744" cy="143688"/>
          </a:xfrm>
          <a:prstGeom prst="rect">
            <a:avLst/>
          </a:prstGeom>
        </p:spPr>
        <p:txBody>
          <a:bodyPr vert="horz" lIns="91440" tIns="45720" rIns="91440" bIns="45720" rtlCol="0" anchor="ctr"/>
          <a:lstStyle>
            <a:defPPr>
              <a:defRPr lang="en-US"/>
            </a:defPPr>
            <a:lvl1pPr marL="0" algn="ctr" defTabSz="457200" rtl="0" eaLnBrk="1" latinLnBrk="0" hangingPunct="1">
              <a:defRPr sz="600" kern="1200">
                <a:solidFill>
                  <a:srgbClr val="002060"/>
                </a:solidFill>
                <a:latin typeface="Verdana" panose="020B0604030504040204" pitchFamily="34" charset="0"/>
                <a:ea typeface="Verdana" panose="020B0604030504040204" pitchFamily="34" charset="0"/>
                <a:cs typeface="Verdana" panose="020B060403050404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700" dirty="0">
                <a:solidFill>
                  <a:schemeClr val="bg2">
                    <a:lumMod val="25000"/>
                  </a:schemeClr>
                </a:solidFill>
              </a:rPr>
              <a:t>© TechSci Research</a:t>
            </a:r>
          </a:p>
        </p:txBody>
      </p:sp>
    </p:spTree>
    <p:extLst>
      <p:ext uri="{BB962C8B-B14F-4D97-AF65-F5344CB8AC3E}">
        <p14:creationId xmlns:p14="http://schemas.microsoft.com/office/powerpoint/2010/main" val="3958307994"/>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F7C0E37-E47A-494E-988A-177CC3ED1028}"/>
              </a:ext>
            </a:extLst>
          </p:cNvPr>
          <p:cNvSpPr/>
          <p:nvPr userDrawn="1"/>
        </p:nvSpPr>
        <p:spPr>
          <a:xfrm flipV="1">
            <a:off x="-1" y="6723356"/>
            <a:ext cx="9143999" cy="13464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a:extLst>
              <a:ext uri="{FF2B5EF4-FFF2-40B4-BE49-F238E27FC236}">
                <a16:creationId xmlns:a16="http://schemas.microsoft.com/office/drawing/2014/main" id="{A98C9043-BCBE-40A6-840F-19169B524E2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668754" y="167074"/>
            <a:ext cx="1330912" cy="417542"/>
          </a:xfrm>
          <a:prstGeom prst="rect">
            <a:avLst/>
          </a:prstGeom>
        </p:spPr>
      </p:pic>
      <p:sp>
        <p:nvSpPr>
          <p:cNvPr id="9" name="Rectangle 8">
            <a:extLst>
              <a:ext uri="{FF2B5EF4-FFF2-40B4-BE49-F238E27FC236}">
                <a16:creationId xmlns:a16="http://schemas.microsoft.com/office/drawing/2014/main" id="{EF48600B-62C5-4A67-81B3-2653A95BA5E1}"/>
              </a:ext>
            </a:extLst>
          </p:cNvPr>
          <p:cNvSpPr/>
          <p:nvPr userDrawn="1"/>
        </p:nvSpPr>
        <p:spPr>
          <a:xfrm>
            <a:off x="0" y="0"/>
            <a:ext cx="9144000" cy="588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72591AFC-B186-4C20-B2B3-CBC5FAA0A34B}"/>
              </a:ext>
            </a:extLst>
          </p:cNvPr>
          <p:cNvSpPr/>
          <p:nvPr userDrawn="1"/>
        </p:nvSpPr>
        <p:spPr>
          <a:xfrm>
            <a:off x="8544757" y="6598950"/>
            <a:ext cx="481905" cy="200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Slide Number Placeholder 7">
            <a:extLst>
              <a:ext uri="{FF2B5EF4-FFF2-40B4-BE49-F238E27FC236}">
                <a16:creationId xmlns:a16="http://schemas.microsoft.com/office/drawing/2014/main" id="{E2681C59-B6A9-4A4E-BA22-196232FD7D1B}"/>
              </a:ext>
            </a:extLst>
          </p:cNvPr>
          <p:cNvSpPr txBox="1">
            <a:spLocks/>
          </p:cNvSpPr>
          <p:nvPr userDrawn="1"/>
        </p:nvSpPr>
        <p:spPr>
          <a:xfrm>
            <a:off x="8605062" y="6508363"/>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A070E7C-0B96-4788-862A-C035E43D0D9C}" type="slidenum">
              <a:rPr lang="en-US" smtClean="0">
                <a:solidFill>
                  <a:schemeClr val="bg2">
                    <a:lumMod val="25000"/>
                  </a:schemeClr>
                </a:solidFill>
              </a:rPr>
              <a:pPr/>
              <a:t>‹#›</a:t>
            </a:fld>
            <a:endParaRPr lang="en-US" dirty="0">
              <a:solidFill>
                <a:schemeClr val="bg2">
                  <a:lumMod val="25000"/>
                </a:schemeClr>
              </a:solidFill>
            </a:endParaRPr>
          </a:p>
        </p:txBody>
      </p:sp>
      <p:sp>
        <p:nvSpPr>
          <p:cNvPr id="13" name="Footer Placeholder 6">
            <a:extLst>
              <a:ext uri="{FF2B5EF4-FFF2-40B4-BE49-F238E27FC236}">
                <a16:creationId xmlns:a16="http://schemas.microsoft.com/office/drawing/2014/main" id="{B28FFAA4-5A33-4F41-A8D1-0AD50D20A561}"/>
              </a:ext>
            </a:extLst>
          </p:cNvPr>
          <p:cNvSpPr txBox="1">
            <a:spLocks/>
          </p:cNvSpPr>
          <p:nvPr userDrawn="1"/>
        </p:nvSpPr>
        <p:spPr>
          <a:xfrm rot="16200000">
            <a:off x="8455052" y="6012765"/>
            <a:ext cx="1094744" cy="143688"/>
          </a:xfrm>
          <a:prstGeom prst="rect">
            <a:avLst/>
          </a:prstGeom>
        </p:spPr>
        <p:txBody>
          <a:bodyPr vert="horz" lIns="91440" tIns="45720" rIns="91440" bIns="45720" rtlCol="0" anchor="ctr"/>
          <a:lstStyle>
            <a:defPPr>
              <a:defRPr lang="en-US"/>
            </a:defPPr>
            <a:lvl1pPr marL="0" algn="ctr" defTabSz="457200" rtl="0" eaLnBrk="1" latinLnBrk="0" hangingPunct="1">
              <a:defRPr sz="600" kern="1200">
                <a:solidFill>
                  <a:srgbClr val="002060"/>
                </a:solidFill>
                <a:latin typeface="Verdana" panose="020B0604030504040204" pitchFamily="34" charset="0"/>
                <a:ea typeface="Verdana" panose="020B0604030504040204" pitchFamily="34" charset="0"/>
                <a:cs typeface="Verdana" panose="020B060403050404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700" dirty="0">
                <a:solidFill>
                  <a:schemeClr val="bg2">
                    <a:lumMod val="25000"/>
                  </a:schemeClr>
                </a:solidFill>
              </a:rPr>
              <a:t>© TechSci Research</a:t>
            </a:r>
          </a:p>
        </p:txBody>
      </p:sp>
      <p:cxnSp>
        <p:nvCxnSpPr>
          <p:cNvPr id="14" name="Straight Connector 13">
            <a:extLst>
              <a:ext uri="{FF2B5EF4-FFF2-40B4-BE49-F238E27FC236}">
                <a16:creationId xmlns:a16="http://schemas.microsoft.com/office/drawing/2014/main" id="{F095ECC3-010A-49B7-8F03-DA6CBB46E026}"/>
              </a:ext>
            </a:extLst>
          </p:cNvPr>
          <p:cNvCxnSpPr>
            <a:cxnSpLocks/>
          </p:cNvCxnSpPr>
          <p:nvPr userDrawn="1"/>
        </p:nvCxnSpPr>
        <p:spPr>
          <a:xfrm>
            <a:off x="0" y="705786"/>
            <a:ext cx="516255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53817423"/>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7_Content writing ">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EEE7916-36B0-4258-8A74-29F77CF6CA0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665362" y="241333"/>
            <a:ext cx="1236812" cy="388020"/>
          </a:xfrm>
          <a:prstGeom prst="rect">
            <a:avLst/>
          </a:prstGeom>
        </p:spPr>
      </p:pic>
      <p:sp>
        <p:nvSpPr>
          <p:cNvPr id="10" name="Rectangle 9">
            <a:extLst>
              <a:ext uri="{FF2B5EF4-FFF2-40B4-BE49-F238E27FC236}">
                <a16:creationId xmlns:a16="http://schemas.microsoft.com/office/drawing/2014/main" id="{844B87D0-AFDE-4678-B349-1AE3EEF99F36}"/>
              </a:ext>
            </a:extLst>
          </p:cNvPr>
          <p:cNvSpPr/>
          <p:nvPr userDrawn="1"/>
        </p:nvSpPr>
        <p:spPr>
          <a:xfrm>
            <a:off x="0" y="1"/>
            <a:ext cx="9158990" cy="762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 name="Text Placeholder 3">
            <a:extLst>
              <a:ext uri="{FF2B5EF4-FFF2-40B4-BE49-F238E27FC236}">
                <a16:creationId xmlns:a16="http://schemas.microsoft.com/office/drawing/2014/main" id="{7AC7A174-2989-4FEC-8BD1-B17717850A09}"/>
              </a:ext>
            </a:extLst>
          </p:cNvPr>
          <p:cNvSpPr>
            <a:spLocks noGrp="1"/>
          </p:cNvSpPr>
          <p:nvPr>
            <p:ph type="body" sz="quarter" idx="14"/>
          </p:nvPr>
        </p:nvSpPr>
        <p:spPr>
          <a:xfrm>
            <a:off x="132586" y="193795"/>
            <a:ext cx="7863840" cy="457200"/>
          </a:xfrm>
          <a:prstGeom prst="rect">
            <a:avLst/>
          </a:prstGeom>
          <a:noFill/>
          <a:ln>
            <a:noFill/>
          </a:ln>
        </p:spPr>
        <p:txBody>
          <a:bodyPr anchor="ctr">
            <a:normAutofit/>
          </a:bodyPr>
          <a:lstStyle>
            <a:lvl1pPr marL="0" indent="0" algn="l">
              <a:buNone/>
              <a:defRPr lang="en-US" sz="1600" b="1" kern="1200" spc="0" dirty="0">
                <a:solidFill>
                  <a:schemeClr val="bg2">
                    <a:lumMod val="25000"/>
                  </a:schemeClr>
                </a:solidFill>
                <a:latin typeface="Montserrat" panose="02000505000000020004" pitchFamily="2" charset="0"/>
                <a:ea typeface="+mn-ea"/>
                <a:cs typeface="Arial" panose="020B0604020202020204" pitchFamily="34"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dirty="0"/>
              <a:t>Edit Master text styles</a:t>
            </a:r>
          </a:p>
        </p:txBody>
      </p:sp>
      <p:sp>
        <p:nvSpPr>
          <p:cNvPr id="11" name="Rectangle 10">
            <a:extLst>
              <a:ext uri="{FF2B5EF4-FFF2-40B4-BE49-F238E27FC236}">
                <a16:creationId xmlns:a16="http://schemas.microsoft.com/office/drawing/2014/main" id="{7B7243E8-0460-4688-83E0-7CCFF91F81A6}"/>
              </a:ext>
            </a:extLst>
          </p:cNvPr>
          <p:cNvSpPr/>
          <p:nvPr userDrawn="1"/>
        </p:nvSpPr>
        <p:spPr>
          <a:xfrm>
            <a:off x="8743567" y="6515545"/>
            <a:ext cx="320136" cy="3463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12" name="Straight Connector 11">
            <a:extLst>
              <a:ext uri="{FF2B5EF4-FFF2-40B4-BE49-F238E27FC236}">
                <a16:creationId xmlns:a16="http://schemas.microsoft.com/office/drawing/2014/main" id="{AC78F8D4-D16E-47FE-90C4-A0E3B91056AC}"/>
              </a:ext>
            </a:extLst>
          </p:cNvPr>
          <p:cNvCxnSpPr>
            <a:cxnSpLocks/>
          </p:cNvCxnSpPr>
          <p:nvPr userDrawn="1"/>
        </p:nvCxnSpPr>
        <p:spPr>
          <a:xfrm>
            <a:off x="0" y="674560"/>
            <a:ext cx="554636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6" name="Footer Placeholder 6">
            <a:extLst>
              <a:ext uri="{FF2B5EF4-FFF2-40B4-BE49-F238E27FC236}">
                <a16:creationId xmlns:a16="http://schemas.microsoft.com/office/drawing/2014/main" id="{9AC21F29-8CF0-48FA-A98C-31DA65F239A3}"/>
              </a:ext>
            </a:extLst>
          </p:cNvPr>
          <p:cNvSpPr txBox="1">
            <a:spLocks/>
          </p:cNvSpPr>
          <p:nvPr userDrawn="1"/>
        </p:nvSpPr>
        <p:spPr>
          <a:xfrm>
            <a:off x="7584564" y="6714312"/>
            <a:ext cx="1335797" cy="143688"/>
          </a:xfrm>
          <a:prstGeom prst="rect">
            <a:avLst/>
          </a:prstGeom>
        </p:spPr>
        <p:txBody>
          <a:bodyPr vert="horz" lIns="91440" tIns="45720" rIns="91440" bIns="45720" rtlCol="0" anchor="ctr"/>
          <a:lstStyle>
            <a:defPPr>
              <a:defRPr lang="en-US"/>
            </a:defPPr>
            <a:lvl1pPr marL="0" algn="ctr" defTabSz="457200" rtl="0" eaLnBrk="1" latinLnBrk="0" hangingPunct="1">
              <a:defRPr sz="600" kern="1200">
                <a:solidFill>
                  <a:srgbClr val="002060"/>
                </a:solidFill>
                <a:latin typeface="Verdana" panose="020B0604030504040204" pitchFamily="34" charset="0"/>
                <a:ea typeface="Verdana" panose="020B0604030504040204" pitchFamily="34" charset="0"/>
                <a:cs typeface="Verdana" panose="020B060403050404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 TechSci Research</a:t>
            </a:r>
          </a:p>
        </p:txBody>
      </p:sp>
      <p:sp>
        <p:nvSpPr>
          <p:cNvPr id="17" name="Slide Number Placeholder 7">
            <a:extLst>
              <a:ext uri="{FF2B5EF4-FFF2-40B4-BE49-F238E27FC236}">
                <a16:creationId xmlns:a16="http://schemas.microsoft.com/office/drawing/2014/main" id="{4B4C839F-F979-4182-89F3-354020129C20}"/>
              </a:ext>
            </a:extLst>
          </p:cNvPr>
          <p:cNvSpPr txBox="1">
            <a:spLocks/>
          </p:cNvSpPr>
          <p:nvPr userDrawn="1"/>
        </p:nvSpPr>
        <p:spPr>
          <a:xfrm>
            <a:off x="8733621" y="6567689"/>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fld id="{9A070E7C-0B96-4788-862A-C035E43D0D9C}" type="slidenum">
              <a:rPr kumimoji="0" lang="en-US" sz="1100" b="1" i="0" u="none" strike="noStrike" kern="120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a:t>
            </a:fld>
            <a:endParaRPr kumimoji="0" lang="en-US" sz="1100" b="1" i="0" u="none" strike="noStrike" kern="120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18" name="Rectangle 17">
            <a:extLst>
              <a:ext uri="{FF2B5EF4-FFF2-40B4-BE49-F238E27FC236}">
                <a16:creationId xmlns:a16="http://schemas.microsoft.com/office/drawing/2014/main" id="{BA593A93-42A4-4E65-9F27-608408B34FDA}"/>
              </a:ext>
            </a:extLst>
          </p:cNvPr>
          <p:cNvSpPr/>
          <p:nvPr userDrawn="1"/>
        </p:nvSpPr>
        <p:spPr>
          <a:xfrm>
            <a:off x="-2" y="6667166"/>
            <a:ext cx="9144001" cy="19083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Footer Placeholder 6">
            <a:extLst>
              <a:ext uri="{FF2B5EF4-FFF2-40B4-BE49-F238E27FC236}">
                <a16:creationId xmlns:a16="http://schemas.microsoft.com/office/drawing/2014/main" id="{4A87684A-9220-4642-A6A1-F455B709770C}"/>
              </a:ext>
            </a:extLst>
          </p:cNvPr>
          <p:cNvSpPr txBox="1">
            <a:spLocks/>
          </p:cNvSpPr>
          <p:nvPr userDrawn="1"/>
        </p:nvSpPr>
        <p:spPr>
          <a:xfrm>
            <a:off x="6435" y="6692196"/>
            <a:ext cx="971521" cy="140773"/>
          </a:xfrm>
          <a:prstGeom prst="rect">
            <a:avLst/>
          </a:prstGeom>
        </p:spPr>
        <p:txBody>
          <a:bodyPr vert="horz" lIns="91440" tIns="45720" rIns="91440" bIns="45720" rtlCol="0" anchor="ctr"/>
          <a:lstStyle>
            <a:defPPr>
              <a:defRPr lang="en-US"/>
            </a:defPPr>
            <a:lvl1pPr marL="0" algn="ctr" defTabSz="457200" rtl="0" eaLnBrk="1" latinLnBrk="0" hangingPunct="1">
              <a:defRPr sz="600" kern="1200">
                <a:solidFill>
                  <a:srgbClr val="002060"/>
                </a:solidFill>
                <a:latin typeface="Verdana" panose="020B0604030504040204" pitchFamily="34" charset="0"/>
                <a:ea typeface="Verdana" panose="020B0604030504040204" pitchFamily="34" charset="0"/>
                <a:cs typeface="Verdana" panose="020B060403050404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rPr>
              <a:t>© TechSci Research</a:t>
            </a:r>
          </a:p>
        </p:txBody>
      </p:sp>
      <p:sp>
        <p:nvSpPr>
          <p:cNvPr id="20" name="Slide Number Placeholder 7">
            <a:extLst>
              <a:ext uri="{FF2B5EF4-FFF2-40B4-BE49-F238E27FC236}">
                <a16:creationId xmlns:a16="http://schemas.microsoft.com/office/drawing/2014/main" id="{1C51125D-2FD2-48C6-B067-489EBCFF9DC6}"/>
              </a:ext>
            </a:extLst>
          </p:cNvPr>
          <p:cNvSpPr txBox="1">
            <a:spLocks/>
          </p:cNvSpPr>
          <p:nvPr userDrawn="1"/>
        </p:nvSpPr>
        <p:spPr>
          <a:xfrm>
            <a:off x="8742494" y="6548951"/>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fld id="{9A070E7C-0B96-4788-862A-C035E43D0D9C}" type="slidenum">
              <a:rPr kumimoji="0" lang="en-US" sz="1100" b="1" i="0" u="none" strike="noStrike" kern="120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a:t>
            </a:fld>
            <a:endParaRPr kumimoji="0" lang="en-US" sz="1100" b="1" i="0" u="none" strike="noStrike" kern="120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31009849"/>
      </p:ext>
    </p:extLst>
  </p:cSld>
  <p:clrMapOvr>
    <a:overrideClrMapping bg1="lt1" tx1="dk1" bg2="lt2" tx2="dk2" accent1="accent1" accent2="accent2" accent3="accent3" accent4="accent4" accent5="accent5" accent6="accent6" hlink="hlink" folHlink="folHlink"/>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8_Content writing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3721B70-D9E0-4A5E-9ED6-62B25F777BF6}"/>
              </a:ext>
            </a:extLst>
          </p:cNvPr>
          <p:cNvSpPr/>
          <p:nvPr userDrawn="1"/>
        </p:nvSpPr>
        <p:spPr>
          <a:xfrm>
            <a:off x="7086600" y="237384"/>
            <a:ext cx="1881347"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E64423E6-2D64-4C66-AD33-30E01A42F4E0}"/>
              </a:ext>
            </a:extLst>
          </p:cNvPr>
          <p:cNvSpPr/>
          <p:nvPr userDrawn="1"/>
        </p:nvSpPr>
        <p:spPr>
          <a:xfrm>
            <a:off x="0" y="6664204"/>
            <a:ext cx="9158990" cy="208785"/>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a:extLst>
              <a:ext uri="{FF2B5EF4-FFF2-40B4-BE49-F238E27FC236}">
                <a16:creationId xmlns:a16="http://schemas.microsoft.com/office/drawing/2014/main" id="{570623D6-7C30-44D5-8F3B-FF674D886E8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665362" y="241333"/>
            <a:ext cx="1236812" cy="388020"/>
          </a:xfrm>
          <a:prstGeom prst="rect">
            <a:avLst/>
          </a:prstGeom>
        </p:spPr>
      </p:pic>
      <p:sp>
        <p:nvSpPr>
          <p:cNvPr id="10" name="Text Placeholder 3">
            <a:extLst>
              <a:ext uri="{FF2B5EF4-FFF2-40B4-BE49-F238E27FC236}">
                <a16:creationId xmlns:a16="http://schemas.microsoft.com/office/drawing/2014/main" id="{89243A44-E9E2-4EF1-9D1C-485444061CDC}"/>
              </a:ext>
            </a:extLst>
          </p:cNvPr>
          <p:cNvSpPr>
            <a:spLocks noGrp="1"/>
          </p:cNvSpPr>
          <p:nvPr>
            <p:ph type="body" sz="quarter" idx="14"/>
          </p:nvPr>
        </p:nvSpPr>
        <p:spPr>
          <a:xfrm>
            <a:off x="132586" y="193795"/>
            <a:ext cx="7863840" cy="457200"/>
          </a:xfrm>
          <a:prstGeom prst="rect">
            <a:avLst/>
          </a:prstGeom>
          <a:noFill/>
          <a:ln>
            <a:noFill/>
          </a:ln>
        </p:spPr>
        <p:txBody>
          <a:bodyPr anchor="ctr">
            <a:normAutofit/>
          </a:bodyPr>
          <a:lstStyle>
            <a:lvl1pPr marL="0" indent="0" algn="l">
              <a:buNone/>
              <a:defRPr lang="en-US" sz="1600" b="1" kern="1200" spc="0" dirty="0">
                <a:solidFill>
                  <a:schemeClr val="bg2">
                    <a:lumMod val="25000"/>
                  </a:schemeClr>
                </a:solidFill>
                <a:latin typeface="Montserrat" panose="02000505000000020004" pitchFamily="2" charset="0"/>
                <a:ea typeface="+mn-ea"/>
                <a:cs typeface="Arial" panose="020B0604020202020204" pitchFamily="34"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dirty="0"/>
              <a:t>Edit Master text styles</a:t>
            </a:r>
          </a:p>
        </p:txBody>
      </p:sp>
      <p:sp>
        <p:nvSpPr>
          <p:cNvPr id="11" name="Rectangle 10">
            <a:extLst>
              <a:ext uri="{FF2B5EF4-FFF2-40B4-BE49-F238E27FC236}">
                <a16:creationId xmlns:a16="http://schemas.microsoft.com/office/drawing/2014/main" id="{BA568F90-F7B7-4E61-BFFE-763D43D00395}"/>
              </a:ext>
            </a:extLst>
          </p:cNvPr>
          <p:cNvSpPr/>
          <p:nvPr userDrawn="1"/>
        </p:nvSpPr>
        <p:spPr>
          <a:xfrm>
            <a:off x="8743567" y="6515545"/>
            <a:ext cx="320136" cy="3463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Slide Number Placeholder 7">
            <a:extLst>
              <a:ext uri="{FF2B5EF4-FFF2-40B4-BE49-F238E27FC236}">
                <a16:creationId xmlns:a16="http://schemas.microsoft.com/office/drawing/2014/main" id="{77746580-311D-499E-9252-9C6CB1A76157}"/>
              </a:ext>
            </a:extLst>
          </p:cNvPr>
          <p:cNvSpPr txBox="1">
            <a:spLocks/>
          </p:cNvSpPr>
          <p:nvPr userDrawn="1"/>
        </p:nvSpPr>
        <p:spPr>
          <a:xfrm>
            <a:off x="8679472" y="6553645"/>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A070E7C-0B96-4788-862A-C035E43D0D9C}" type="slidenum">
              <a:rPr lang="en-US" sz="1100" smtClean="0">
                <a:solidFill>
                  <a:sysClr val="windowText" lastClr="000000"/>
                </a:solidFill>
              </a:rPr>
              <a:pPr/>
              <a:t>‹#›</a:t>
            </a:fld>
            <a:endParaRPr lang="en-US" sz="1100" dirty="0">
              <a:solidFill>
                <a:sysClr val="windowText" lastClr="000000"/>
              </a:solidFill>
            </a:endParaRPr>
          </a:p>
        </p:txBody>
      </p:sp>
      <p:cxnSp>
        <p:nvCxnSpPr>
          <p:cNvPr id="13" name="Straight Connector 12">
            <a:extLst>
              <a:ext uri="{FF2B5EF4-FFF2-40B4-BE49-F238E27FC236}">
                <a16:creationId xmlns:a16="http://schemas.microsoft.com/office/drawing/2014/main" id="{5CEAC2D4-96E4-4624-9307-4F80AC306725}"/>
              </a:ext>
            </a:extLst>
          </p:cNvPr>
          <p:cNvCxnSpPr>
            <a:cxnSpLocks/>
          </p:cNvCxnSpPr>
          <p:nvPr userDrawn="1"/>
        </p:nvCxnSpPr>
        <p:spPr>
          <a:xfrm>
            <a:off x="0" y="674560"/>
            <a:ext cx="554636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47665271"/>
      </p:ext>
    </p:extLst>
  </p:cSld>
  <p:clrMapOvr>
    <a:overrideClrMapping bg1="lt1" tx1="dk1" bg2="lt2" tx2="dk2" accent1="accent1" accent2="accent2" accent3="accent3" accent4="accent4" accent5="accent5" accent6="accent6" hlink="hlink" folHlink="folHlink"/>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9_Content writing ">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EF50BD1-987A-4DD5-8C1F-E82E92170730}"/>
              </a:ext>
            </a:extLst>
          </p:cNvPr>
          <p:cNvSpPr/>
          <p:nvPr userDrawn="1"/>
        </p:nvSpPr>
        <p:spPr>
          <a:xfrm>
            <a:off x="0" y="6664204"/>
            <a:ext cx="9158990" cy="208785"/>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a:extLst>
              <a:ext uri="{FF2B5EF4-FFF2-40B4-BE49-F238E27FC236}">
                <a16:creationId xmlns:a16="http://schemas.microsoft.com/office/drawing/2014/main" id="{6EEE7916-36B0-4258-8A74-29F77CF6CA0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665362" y="241333"/>
            <a:ext cx="1236812" cy="388020"/>
          </a:xfrm>
          <a:prstGeom prst="rect">
            <a:avLst/>
          </a:prstGeom>
        </p:spPr>
      </p:pic>
      <p:sp>
        <p:nvSpPr>
          <p:cNvPr id="10" name="Rectangle 9">
            <a:extLst>
              <a:ext uri="{FF2B5EF4-FFF2-40B4-BE49-F238E27FC236}">
                <a16:creationId xmlns:a16="http://schemas.microsoft.com/office/drawing/2014/main" id="{844B87D0-AFDE-4678-B349-1AE3EEF99F36}"/>
              </a:ext>
            </a:extLst>
          </p:cNvPr>
          <p:cNvSpPr/>
          <p:nvPr userDrawn="1"/>
        </p:nvSpPr>
        <p:spPr>
          <a:xfrm>
            <a:off x="0" y="1"/>
            <a:ext cx="9158990" cy="762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 Placeholder 3">
            <a:extLst>
              <a:ext uri="{FF2B5EF4-FFF2-40B4-BE49-F238E27FC236}">
                <a16:creationId xmlns:a16="http://schemas.microsoft.com/office/drawing/2014/main" id="{7AC7A174-2989-4FEC-8BD1-B17717850A09}"/>
              </a:ext>
            </a:extLst>
          </p:cNvPr>
          <p:cNvSpPr>
            <a:spLocks noGrp="1"/>
          </p:cNvSpPr>
          <p:nvPr>
            <p:ph type="body" sz="quarter" idx="14"/>
          </p:nvPr>
        </p:nvSpPr>
        <p:spPr>
          <a:xfrm>
            <a:off x="132586" y="193795"/>
            <a:ext cx="7863840" cy="457200"/>
          </a:xfrm>
          <a:prstGeom prst="rect">
            <a:avLst/>
          </a:prstGeom>
          <a:noFill/>
          <a:ln>
            <a:noFill/>
          </a:ln>
        </p:spPr>
        <p:txBody>
          <a:bodyPr anchor="ctr">
            <a:normAutofit/>
          </a:bodyPr>
          <a:lstStyle>
            <a:lvl1pPr marL="0" indent="0" algn="l">
              <a:buNone/>
              <a:defRPr lang="en-US" sz="1600" b="1" kern="1200" spc="0" dirty="0">
                <a:solidFill>
                  <a:schemeClr val="bg2">
                    <a:lumMod val="25000"/>
                  </a:schemeClr>
                </a:solidFill>
                <a:latin typeface="Montserrat" panose="02000505000000020004" pitchFamily="2" charset="0"/>
                <a:ea typeface="+mn-ea"/>
                <a:cs typeface="Arial" panose="020B0604020202020204" pitchFamily="34"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dirty="0"/>
              <a:t>Edit Master text styles</a:t>
            </a:r>
          </a:p>
        </p:txBody>
      </p:sp>
      <p:sp>
        <p:nvSpPr>
          <p:cNvPr id="11" name="Rectangle 10">
            <a:extLst>
              <a:ext uri="{FF2B5EF4-FFF2-40B4-BE49-F238E27FC236}">
                <a16:creationId xmlns:a16="http://schemas.microsoft.com/office/drawing/2014/main" id="{7B7243E8-0460-4688-83E0-7CCFF91F81A6}"/>
              </a:ext>
            </a:extLst>
          </p:cNvPr>
          <p:cNvSpPr/>
          <p:nvPr userDrawn="1"/>
        </p:nvSpPr>
        <p:spPr>
          <a:xfrm>
            <a:off x="8743567" y="6515545"/>
            <a:ext cx="320136" cy="3463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Slide Number Placeholder 7">
            <a:extLst>
              <a:ext uri="{FF2B5EF4-FFF2-40B4-BE49-F238E27FC236}">
                <a16:creationId xmlns:a16="http://schemas.microsoft.com/office/drawing/2014/main" id="{C49F43AD-B4E0-4FA6-9F76-0D300FA52BA5}"/>
              </a:ext>
            </a:extLst>
          </p:cNvPr>
          <p:cNvSpPr txBox="1">
            <a:spLocks/>
          </p:cNvSpPr>
          <p:nvPr userDrawn="1"/>
        </p:nvSpPr>
        <p:spPr>
          <a:xfrm>
            <a:off x="8679472" y="6553645"/>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A070E7C-0B96-4788-862A-C035E43D0D9C}" type="slidenum">
              <a:rPr lang="en-US" sz="1100" smtClean="0">
                <a:solidFill>
                  <a:sysClr val="windowText" lastClr="000000"/>
                </a:solidFill>
              </a:rPr>
              <a:pPr/>
              <a:t>‹#›</a:t>
            </a:fld>
            <a:endParaRPr lang="en-US" sz="1100" dirty="0">
              <a:solidFill>
                <a:sysClr val="windowText" lastClr="000000"/>
              </a:solidFill>
            </a:endParaRPr>
          </a:p>
        </p:txBody>
      </p:sp>
      <p:cxnSp>
        <p:nvCxnSpPr>
          <p:cNvPr id="12" name="Straight Connector 11">
            <a:extLst>
              <a:ext uri="{FF2B5EF4-FFF2-40B4-BE49-F238E27FC236}">
                <a16:creationId xmlns:a16="http://schemas.microsoft.com/office/drawing/2014/main" id="{AC78F8D4-D16E-47FE-90C4-A0E3B91056AC}"/>
              </a:ext>
            </a:extLst>
          </p:cNvPr>
          <p:cNvCxnSpPr>
            <a:cxnSpLocks/>
          </p:cNvCxnSpPr>
          <p:nvPr userDrawn="1"/>
        </p:nvCxnSpPr>
        <p:spPr>
          <a:xfrm>
            <a:off x="0" y="674560"/>
            <a:ext cx="554636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3069811"/>
      </p:ext>
    </p:extLst>
  </p:cSld>
  <p:clrMapOvr>
    <a:overrideClrMapping bg1="lt1" tx1="dk1" bg2="lt2" tx2="dk2" accent1="accent1" accent2="accent2" accent3="accent3" accent4="accent4" accent5="accent5" accent6="accent6" hlink="hlink" folHlink="folHlink"/>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10_Content writing ">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EB69AD1-A7F0-4B5E-8719-CC86072C7A0C}"/>
              </a:ext>
            </a:extLst>
          </p:cNvPr>
          <p:cNvSpPr/>
          <p:nvPr userDrawn="1"/>
        </p:nvSpPr>
        <p:spPr>
          <a:xfrm>
            <a:off x="0" y="6664204"/>
            <a:ext cx="9158990" cy="208785"/>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Picture 13">
            <a:extLst>
              <a:ext uri="{FF2B5EF4-FFF2-40B4-BE49-F238E27FC236}">
                <a16:creationId xmlns:a16="http://schemas.microsoft.com/office/drawing/2014/main" id="{992E208C-AFEE-428B-8D62-98E6919AAE8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665362" y="241333"/>
            <a:ext cx="1236812" cy="388020"/>
          </a:xfrm>
          <a:prstGeom prst="rect">
            <a:avLst/>
          </a:prstGeom>
        </p:spPr>
      </p:pic>
      <p:sp>
        <p:nvSpPr>
          <p:cNvPr id="15" name="Rectangle 14">
            <a:extLst>
              <a:ext uri="{FF2B5EF4-FFF2-40B4-BE49-F238E27FC236}">
                <a16:creationId xmlns:a16="http://schemas.microsoft.com/office/drawing/2014/main" id="{F1D4176D-CDAE-4615-B977-AEA78F7D710C}"/>
              </a:ext>
            </a:extLst>
          </p:cNvPr>
          <p:cNvSpPr/>
          <p:nvPr userDrawn="1"/>
        </p:nvSpPr>
        <p:spPr>
          <a:xfrm>
            <a:off x="0" y="1"/>
            <a:ext cx="9158990" cy="762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 Placeholder 3">
            <a:extLst>
              <a:ext uri="{FF2B5EF4-FFF2-40B4-BE49-F238E27FC236}">
                <a16:creationId xmlns:a16="http://schemas.microsoft.com/office/drawing/2014/main" id="{5A0A9FB9-1FC0-4A81-A244-231DFC03426A}"/>
              </a:ext>
            </a:extLst>
          </p:cNvPr>
          <p:cNvSpPr>
            <a:spLocks noGrp="1"/>
          </p:cNvSpPr>
          <p:nvPr>
            <p:ph type="body" sz="quarter" idx="14"/>
          </p:nvPr>
        </p:nvSpPr>
        <p:spPr>
          <a:xfrm>
            <a:off x="132586" y="193795"/>
            <a:ext cx="7863840" cy="457200"/>
          </a:xfrm>
          <a:prstGeom prst="rect">
            <a:avLst/>
          </a:prstGeom>
          <a:noFill/>
          <a:ln>
            <a:noFill/>
          </a:ln>
        </p:spPr>
        <p:txBody>
          <a:bodyPr anchor="ctr">
            <a:normAutofit/>
          </a:bodyPr>
          <a:lstStyle>
            <a:lvl1pPr marL="0" indent="0" algn="l">
              <a:buNone/>
              <a:defRPr lang="en-US" sz="1600" b="1" kern="1200" spc="0" dirty="0">
                <a:solidFill>
                  <a:schemeClr val="bg2">
                    <a:lumMod val="25000"/>
                  </a:schemeClr>
                </a:solidFill>
                <a:latin typeface="Montserrat" panose="02000505000000020004" pitchFamily="2" charset="0"/>
                <a:ea typeface="+mn-ea"/>
                <a:cs typeface="Arial" panose="020B0604020202020204" pitchFamily="34"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dirty="0"/>
              <a:t>Edit Master text styles</a:t>
            </a:r>
          </a:p>
        </p:txBody>
      </p:sp>
      <p:sp>
        <p:nvSpPr>
          <p:cNvPr id="17" name="Rectangle 16">
            <a:extLst>
              <a:ext uri="{FF2B5EF4-FFF2-40B4-BE49-F238E27FC236}">
                <a16:creationId xmlns:a16="http://schemas.microsoft.com/office/drawing/2014/main" id="{5170A081-2CD4-42C2-83F7-1BDF218E888C}"/>
              </a:ext>
            </a:extLst>
          </p:cNvPr>
          <p:cNvSpPr/>
          <p:nvPr userDrawn="1"/>
        </p:nvSpPr>
        <p:spPr>
          <a:xfrm>
            <a:off x="8743567" y="6515545"/>
            <a:ext cx="320136" cy="3463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Slide Number Placeholder 7">
            <a:extLst>
              <a:ext uri="{FF2B5EF4-FFF2-40B4-BE49-F238E27FC236}">
                <a16:creationId xmlns:a16="http://schemas.microsoft.com/office/drawing/2014/main" id="{DAB0CC45-65C1-4330-8B7B-E233943D2F2B}"/>
              </a:ext>
            </a:extLst>
          </p:cNvPr>
          <p:cNvSpPr txBox="1">
            <a:spLocks/>
          </p:cNvSpPr>
          <p:nvPr userDrawn="1"/>
        </p:nvSpPr>
        <p:spPr>
          <a:xfrm>
            <a:off x="8679472" y="6553645"/>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A070E7C-0B96-4788-862A-C035E43D0D9C}" type="slidenum">
              <a:rPr lang="en-US" sz="1100" smtClean="0">
                <a:solidFill>
                  <a:sysClr val="windowText" lastClr="000000"/>
                </a:solidFill>
              </a:rPr>
              <a:pPr/>
              <a:t>‹#›</a:t>
            </a:fld>
            <a:endParaRPr lang="en-US" sz="1100" dirty="0">
              <a:solidFill>
                <a:sysClr val="windowText" lastClr="000000"/>
              </a:solidFill>
            </a:endParaRPr>
          </a:p>
        </p:txBody>
      </p:sp>
      <p:cxnSp>
        <p:nvCxnSpPr>
          <p:cNvPr id="19" name="Straight Connector 18">
            <a:extLst>
              <a:ext uri="{FF2B5EF4-FFF2-40B4-BE49-F238E27FC236}">
                <a16:creationId xmlns:a16="http://schemas.microsoft.com/office/drawing/2014/main" id="{900B4527-B56E-473D-ACE2-854F941525D2}"/>
              </a:ext>
            </a:extLst>
          </p:cNvPr>
          <p:cNvCxnSpPr>
            <a:cxnSpLocks/>
          </p:cNvCxnSpPr>
          <p:nvPr userDrawn="1"/>
        </p:nvCxnSpPr>
        <p:spPr>
          <a:xfrm>
            <a:off x="0" y="674560"/>
            <a:ext cx="554636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4946951"/>
      </p:ext>
    </p:extLst>
  </p:cSld>
  <p:clrMapOvr>
    <a:overrideClrMapping bg1="lt1" tx1="dk1" bg2="lt2" tx2="dk2" accent1="accent1" accent2="accent2" accent3="accent3" accent4="accent4" accent5="accent5" accent6="accent6" hlink="hlink" folHlink="folHlink"/>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3_Content writing ">
    <p:bg>
      <p:bgRef idx="1001">
        <a:schemeClr val="bg1"/>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1DD9556-6081-4BCE-9A8A-D0D3B04DF828}"/>
              </a:ext>
            </a:extLst>
          </p:cNvPr>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1" y="0"/>
            <a:ext cx="9144000" cy="6858000"/>
          </a:xfrm>
          <a:prstGeom prst="rect">
            <a:avLst/>
          </a:prstGeom>
          <a:noFill/>
          <a:ln>
            <a:noFill/>
          </a:ln>
        </p:spPr>
      </p:pic>
      <p:sp>
        <p:nvSpPr>
          <p:cNvPr id="7" name="Slide Number Placeholder 7">
            <a:extLst>
              <a:ext uri="{FF2B5EF4-FFF2-40B4-BE49-F238E27FC236}">
                <a16:creationId xmlns:a16="http://schemas.microsoft.com/office/drawing/2014/main" id="{6864CC1D-6FA4-4B61-9FB6-31F15740FDF7}"/>
              </a:ext>
            </a:extLst>
          </p:cNvPr>
          <p:cNvSpPr txBox="1">
            <a:spLocks/>
          </p:cNvSpPr>
          <p:nvPr userDrawn="1"/>
        </p:nvSpPr>
        <p:spPr>
          <a:xfrm>
            <a:off x="4438650" y="6492875"/>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A070E7C-0B96-4788-862A-C035E43D0D9C}" type="slidenum">
              <a:rPr lang="en-US" sz="1100" smtClean="0">
                <a:solidFill>
                  <a:sysClr val="windowText" lastClr="000000"/>
                </a:solidFill>
              </a:rPr>
              <a:pPr/>
              <a:t>‹#›</a:t>
            </a:fld>
            <a:endParaRPr lang="en-US" sz="1100" dirty="0">
              <a:solidFill>
                <a:sysClr val="windowText" lastClr="000000"/>
              </a:solidFill>
            </a:endParaRPr>
          </a:p>
        </p:txBody>
      </p:sp>
      <p:sp>
        <p:nvSpPr>
          <p:cNvPr id="8" name="Rectangle 7">
            <a:extLst>
              <a:ext uri="{FF2B5EF4-FFF2-40B4-BE49-F238E27FC236}">
                <a16:creationId xmlns:a16="http://schemas.microsoft.com/office/drawing/2014/main" id="{AA6797CB-1A88-4BAC-A47D-7A026A7FE3A2}"/>
              </a:ext>
            </a:extLst>
          </p:cNvPr>
          <p:cNvSpPr/>
          <p:nvPr userDrawn="1"/>
        </p:nvSpPr>
        <p:spPr>
          <a:xfrm>
            <a:off x="7086600" y="237384"/>
            <a:ext cx="1881347"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a:extLst>
              <a:ext uri="{FF2B5EF4-FFF2-40B4-BE49-F238E27FC236}">
                <a16:creationId xmlns:a16="http://schemas.microsoft.com/office/drawing/2014/main" id="{CAAE0A4C-1B27-4F6B-906D-E1CD4C333EAB}"/>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473329" y="237384"/>
            <a:ext cx="1104107" cy="346387"/>
          </a:xfrm>
          <a:prstGeom prst="rect">
            <a:avLst/>
          </a:prstGeom>
        </p:spPr>
      </p:pic>
    </p:spTree>
    <p:extLst>
      <p:ext uri="{BB962C8B-B14F-4D97-AF65-F5344CB8AC3E}">
        <p14:creationId xmlns:p14="http://schemas.microsoft.com/office/powerpoint/2010/main" val="3236428177"/>
      </p:ext>
    </p:extLst>
  </p:cSld>
  <p:clrMapOvr>
    <a:overrideClrMapping bg1="lt1" tx1="dk1" bg2="lt2" tx2="dk2" accent1="accent1" accent2="accent2" accent3="accent3" accent4="accent4" accent5="accent5" accent6="accent6" hlink="hlink" folHlink="folHlink"/>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BE635BA-C786-47F1-86BB-223E41434C00}"/>
              </a:ext>
            </a:extLst>
          </p:cNvPr>
          <p:cNvSpPr/>
          <p:nvPr userDrawn="1"/>
        </p:nvSpPr>
        <p:spPr>
          <a:xfrm flipV="1">
            <a:off x="-1" y="6723356"/>
            <a:ext cx="9143999" cy="13464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a:extLst>
              <a:ext uri="{FF2B5EF4-FFF2-40B4-BE49-F238E27FC236}">
                <a16:creationId xmlns:a16="http://schemas.microsoft.com/office/drawing/2014/main" id="{374339C5-E2DB-4A1C-8B1C-83267FB84AF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668754" y="167074"/>
            <a:ext cx="1330912" cy="417542"/>
          </a:xfrm>
          <a:prstGeom prst="rect">
            <a:avLst/>
          </a:prstGeom>
        </p:spPr>
      </p:pic>
      <p:sp>
        <p:nvSpPr>
          <p:cNvPr id="4" name="Rectangle 3">
            <a:extLst>
              <a:ext uri="{FF2B5EF4-FFF2-40B4-BE49-F238E27FC236}">
                <a16:creationId xmlns:a16="http://schemas.microsoft.com/office/drawing/2014/main" id="{27646CBD-A45C-4736-92B6-FCE049F05C63}"/>
              </a:ext>
            </a:extLst>
          </p:cNvPr>
          <p:cNvSpPr/>
          <p:nvPr userDrawn="1"/>
        </p:nvSpPr>
        <p:spPr>
          <a:xfrm>
            <a:off x="0" y="0"/>
            <a:ext cx="9144000" cy="588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E1134CBD-05EB-4EB3-9BE9-33B0F080B48F}"/>
              </a:ext>
            </a:extLst>
          </p:cNvPr>
          <p:cNvSpPr/>
          <p:nvPr userDrawn="1"/>
        </p:nvSpPr>
        <p:spPr>
          <a:xfrm>
            <a:off x="8544757" y="6598950"/>
            <a:ext cx="481905" cy="200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 name="Straight Connector 5">
            <a:extLst>
              <a:ext uri="{FF2B5EF4-FFF2-40B4-BE49-F238E27FC236}">
                <a16:creationId xmlns:a16="http://schemas.microsoft.com/office/drawing/2014/main" id="{7AC76BAA-7A44-4761-81FD-C373E95D612B}"/>
              </a:ext>
            </a:extLst>
          </p:cNvPr>
          <p:cNvCxnSpPr>
            <a:cxnSpLocks/>
          </p:cNvCxnSpPr>
          <p:nvPr userDrawn="1"/>
        </p:nvCxnSpPr>
        <p:spPr>
          <a:xfrm>
            <a:off x="0" y="660816"/>
            <a:ext cx="516255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7" name="Slide Number Placeholder 7">
            <a:extLst>
              <a:ext uri="{FF2B5EF4-FFF2-40B4-BE49-F238E27FC236}">
                <a16:creationId xmlns:a16="http://schemas.microsoft.com/office/drawing/2014/main" id="{8C2C044B-31E0-4789-B3B9-72955E3EA641}"/>
              </a:ext>
            </a:extLst>
          </p:cNvPr>
          <p:cNvSpPr txBox="1">
            <a:spLocks/>
          </p:cNvSpPr>
          <p:nvPr userDrawn="1"/>
        </p:nvSpPr>
        <p:spPr>
          <a:xfrm>
            <a:off x="8605062" y="6508363"/>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A070E7C-0B96-4788-862A-C035E43D0D9C}" type="slidenum">
              <a:rPr lang="en-US" smtClean="0">
                <a:solidFill>
                  <a:schemeClr val="bg2">
                    <a:lumMod val="25000"/>
                  </a:schemeClr>
                </a:solidFill>
              </a:rPr>
              <a:pPr/>
              <a:t>‹#›</a:t>
            </a:fld>
            <a:endParaRPr lang="en-US" dirty="0">
              <a:solidFill>
                <a:schemeClr val="bg2">
                  <a:lumMod val="25000"/>
                </a:schemeClr>
              </a:solidFill>
            </a:endParaRPr>
          </a:p>
        </p:txBody>
      </p:sp>
      <p:sp>
        <p:nvSpPr>
          <p:cNvPr id="8" name="Footer Placeholder 6">
            <a:extLst>
              <a:ext uri="{FF2B5EF4-FFF2-40B4-BE49-F238E27FC236}">
                <a16:creationId xmlns:a16="http://schemas.microsoft.com/office/drawing/2014/main" id="{7C68C189-1A79-4B5C-9E2E-5E31BF234956}"/>
              </a:ext>
            </a:extLst>
          </p:cNvPr>
          <p:cNvSpPr txBox="1">
            <a:spLocks/>
          </p:cNvSpPr>
          <p:nvPr userDrawn="1"/>
        </p:nvSpPr>
        <p:spPr>
          <a:xfrm rot="16200000">
            <a:off x="8455052" y="6012765"/>
            <a:ext cx="1094744" cy="143688"/>
          </a:xfrm>
          <a:prstGeom prst="rect">
            <a:avLst/>
          </a:prstGeom>
        </p:spPr>
        <p:txBody>
          <a:bodyPr vert="horz" lIns="91440" tIns="45720" rIns="91440" bIns="45720" rtlCol="0" anchor="ctr"/>
          <a:lstStyle>
            <a:defPPr>
              <a:defRPr lang="en-US"/>
            </a:defPPr>
            <a:lvl1pPr marL="0" algn="ctr" defTabSz="457200" rtl="0" eaLnBrk="1" latinLnBrk="0" hangingPunct="1">
              <a:defRPr sz="600" kern="1200">
                <a:solidFill>
                  <a:srgbClr val="002060"/>
                </a:solidFill>
                <a:latin typeface="Verdana" panose="020B0604030504040204" pitchFamily="34" charset="0"/>
                <a:ea typeface="Verdana" panose="020B0604030504040204" pitchFamily="34" charset="0"/>
                <a:cs typeface="Verdana" panose="020B060403050404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700" dirty="0">
                <a:solidFill>
                  <a:schemeClr val="bg2">
                    <a:lumMod val="25000"/>
                  </a:schemeClr>
                </a:solidFill>
              </a:rPr>
              <a:t>© TechSci Research</a:t>
            </a:r>
          </a:p>
        </p:txBody>
      </p:sp>
    </p:spTree>
    <p:extLst>
      <p:ext uri="{BB962C8B-B14F-4D97-AF65-F5344CB8AC3E}">
        <p14:creationId xmlns:p14="http://schemas.microsoft.com/office/powerpoint/2010/main" val="2962162851"/>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4_Blank">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A14F253-1EDE-4B27-B103-FA45D177A1F5}"/>
              </a:ext>
            </a:extLst>
          </p:cNvPr>
          <p:cNvSpPr/>
          <p:nvPr userDrawn="1"/>
        </p:nvSpPr>
        <p:spPr>
          <a:xfrm>
            <a:off x="0" y="6664204"/>
            <a:ext cx="9158990" cy="208785"/>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9F114B7D-4D49-497D-BD72-3AB148307F8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665362" y="241333"/>
            <a:ext cx="1236812" cy="388020"/>
          </a:xfrm>
          <a:prstGeom prst="rect">
            <a:avLst/>
          </a:prstGeom>
        </p:spPr>
      </p:pic>
      <p:sp>
        <p:nvSpPr>
          <p:cNvPr id="7" name="Text Placeholder 3">
            <a:extLst>
              <a:ext uri="{FF2B5EF4-FFF2-40B4-BE49-F238E27FC236}">
                <a16:creationId xmlns:a16="http://schemas.microsoft.com/office/drawing/2014/main" id="{41E637C9-4CE2-46ED-B577-0059C391F9BD}"/>
              </a:ext>
            </a:extLst>
          </p:cNvPr>
          <p:cNvSpPr>
            <a:spLocks noGrp="1"/>
          </p:cNvSpPr>
          <p:nvPr>
            <p:ph type="body" sz="quarter" idx="14"/>
          </p:nvPr>
        </p:nvSpPr>
        <p:spPr>
          <a:xfrm>
            <a:off x="132586" y="193795"/>
            <a:ext cx="7863840" cy="457200"/>
          </a:xfrm>
          <a:prstGeom prst="rect">
            <a:avLst/>
          </a:prstGeom>
          <a:noFill/>
          <a:ln>
            <a:noFill/>
          </a:ln>
        </p:spPr>
        <p:txBody>
          <a:bodyPr anchor="ctr">
            <a:normAutofit/>
          </a:bodyPr>
          <a:lstStyle>
            <a:lvl1pPr marL="0" indent="0" algn="l">
              <a:buNone/>
              <a:defRPr lang="en-US" sz="1600" b="1" kern="1200" spc="0" dirty="0">
                <a:solidFill>
                  <a:schemeClr val="bg2">
                    <a:lumMod val="25000"/>
                  </a:schemeClr>
                </a:solidFill>
                <a:latin typeface="Montserrat" panose="02000505000000020004" pitchFamily="2" charset="0"/>
                <a:ea typeface="+mn-ea"/>
                <a:cs typeface="Arial" panose="020B0604020202020204" pitchFamily="34"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dirty="0"/>
              <a:t>Edit Master text styles</a:t>
            </a:r>
          </a:p>
        </p:txBody>
      </p:sp>
      <p:sp>
        <p:nvSpPr>
          <p:cNvPr id="8" name="Rectangle 7">
            <a:extLst>
              <a:ext uri="{FF2B5EF4-FFF2-40B4-BE49-F238E27FC236}">
                <a16:creationId xmlns:a16="http://schemas.microsoft.com/office/drawing/2014/main" id="{E6C53CB9-3CDF-45DC-B3F3-F0350A3062C8}"/>
              </a:ext>
            </a:extLst>
          </p:cNvPr>
          <p:cNvSpPr/>
          <p:nvPr userDrawn="1"/>
        </p:nvSpPr>
        <p:spPr>
          <a:xfrm>
            <a:off x="8743567" y="6515545"/>
            <a:ext cx="320136" cy="3463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Slide Number Placeholder 7">
            <a:extLst>
              <a:ext uri="{FF2B5EF4-FFF2-40B4-BE49-F238E27FC236}">
                <a16:creationId xmlns:a16="http://schemas.microsoft.com/office/drawing/2014/main" id="{3D8D632B-8250-4B59-97A6-BCFF90D314F5}"/>
              </a:ext>
            </a:extLst>
          </p:cNvPr>
          <p:cNvSpPr txBox="1">
            <a:spLocks/>
          </p:cNvSpPr>
          <p:nvPr userDrawn="1"/>
        </p:nvSpPr>
        <p:spPr>
          <a:xfrm>
            <a:off x="8679472" y="6553645"/>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fld id="{9A070E7C-0B96-4788-862A-C035E43D0D9C}" type="slidenum">
              <a:rPr kumimoji="0" lang="en-US" sz="1100" b="1" i="0" u="none" strike="noStrike" kern="120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a:t>
            </a:fld>
            <a:endParaRPr kumimoji="0" lang="en-US" sz="1100" b="1" i="0" u="none" strike="noStrike" kern="1200" cap="none" spc="0" normalizeH="0" baseline="0" noProof="0" dirty="0">
              <a:ln>
                <a:noFill/>
              </a:ln>
              <a:solidFill>
                <a:sysClr val="windowText" lastClr="000000"/>
              </a:solidFill>
              <a:effectLst/>
              <a:uLnTx/>
              <a:uFillTx/>
              <a:latin typeface="Calibri" panose="020F0502020204030204"/>
              <a:ea typeface="+mn-ea"/>
              <a:cs typeface="+mn-cs"/>
            </a:endParaRPr>
          </a:p>
        </p:txBody>
      </p:sp>
      <p:cxnSp>
        <p:nvCxnSpPr>
          <p:cNvPr id="10" name="Straight Connector 9">
            <a:extLst>
              <a:ext uri="{FF2B5EF4-FFF2-40B4-BE49-F238E27FC236}">
                <a16:creationId xmlns:a16="http://schemas.microsoft.com/office/drawing/2014/main" id="{28605F55-22AB-49FA-9AB9-5439F5AFFAF5}"/>
              </a:ext>
            </a:extLst>
          </p:cNvPr>
          <p:cNvCxnSpPr>
            <a:cxnSpLocks/>
          </p:cNvCxnSpPr>
          <p:nvPr userDrawn="1"/>
        </p:nvCxnSpPr>
        <p:spPr>
          <a:xfrm>
            <a:off x="0" y="674560"/>
            <a:ext cx="554636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FC1F89E-CFB8-4DE5-9C7F-B5D7D4B2AE02}"/>
              </a:ext>
            </a:extLst>
          </p:cNvPr>
          <p:cNvSpPr/>
          <p:nvPr userDrawn="1"/>
        </p:nvSpPr>
        <p:spPr>
          <a:xfrm>
            <a:off x="0" y="1"/>
            <a:ext cx="9158990" cy="762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42930033"/>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4_Custom Layout">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B69283CC-DCB7-4C50-AB6F-342D7425E48B}"/>
              </a:ext>
            </a:extLst>
          </p:cNvPr>
          <p:cNvSpPr/>
          <p:nvPr userDrawn="1"/>
        </p:nvSpPr>
        <p:spPr>
          <a:xfrm>
            <a:off x="0" y="1"/>
            <a:ext cx="9158990" cy="762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 Placeholder 3">
            <a:extLst>
              <a:ext uri="{FF2B5EF4-FFF2-40B4-BE49-F238E27FC236}">
                <a16:creationId xmlns:a16="http://schemas.microsoft.com/office/drawing/2014/main" id="{67740178-5047-4C2C-BE2E-FDDA90C7A46E}"/>
              </a:ext>
            </a:extLst>
          </p:cNvPr>
          <p:cNvSpPr>
            <a:spLocks noGrp="1"/>
          </p:cNvSpPr>
          <p:nvPr>
            <p:ph type="body" sz="quarter" idx="14"/>
          </p:nvPr>
        </p:nvSpPr>
        <p:spPr>
          <a:xfrm>
            <a:off x="132586" y="193795"/>
            <a:ext cx="7863840" cy="457200"/>
          </a:xfrm>
          <a:prstGeom prst="rect">
            <a:avLst/>
          </a:prstGeom>
          <a:noFill/>
          <a:ln>
            <a:noFill/>
          </a:ln>
        </p:spPr>
        <p:txBody>
          <a:bodyPr anchor="ctr">
            <a:normAutofit/>
          </a:bodyPr>
          <a:lstStyle>
            <a:lvl1pPr marL="0" indent="0" algn="l">
              <a:buNone/>
              <a:defRPr lang="en-US" sz="1600" b="1" kern="1200" spc="0" dirty="0">
                <a:solidFill>
                  <a:schemeClr val="bg2">
                    <a:lumMod val="25000"/>
                  </a:schemeClr>
                </a:solidFill>
                <a:latin typeface="Montserrat" panose="02000505000000020004" pitchFamily="2" charset="0"/>
                <a:ea typeface="+mn-ea"/>
                <a:cs typeface="Arial" panose="020B0604020202020204" pitchFamily="34"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dirty="0"/>
              <a:t>Edit Master text styles</a:t>
            </a:r>
          </a:p>
        </p:txBody>
      </p:sp>
      <p:sp>
        <p:nvSpPr>
          <p:cNvPr id="15" name="Rectangle 14">
            <a:extLst>
              <a:ext uri="{FF2B5EF4-FFF2-40B4-BE49-F238E27FC236}">
                <a16:creationId xmlns:a16="http://schemas.microsoft.com/office/drawing/2014/main" id="{06A91CFF-60CE-4E32-ACDE-AFA1B4531288}"/>
              </a:ext>
            </a:extLst>
          </p:cNvPr>
          <p:cNvSpPr/>
          <p:nvPr userDrawn="1"/>
        </p:nvSpPr>
        <p:spPr>
          <a:xfrm>
            <a:off x="8743567" y="6515545"/>
            <a:ext cx="320136" cy="3463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Slide Number Placeholder 7">
            <a:extLst>
              <a:ext uri="{FF2B5EF4-FFF2-40B4-BE49-F238E27FC236}">
                <a16:creationId xmlns:a16="http://schemas.microsoft.com/office/drawing/2014/main" id="{D0F327D7-27DD-465E-859E-D99727D06011}"/>
              </a:ext>
            </a:extLst>
          </p:cNvPr>
          <p:cNvSpPr txBox="1">
            <a:spLocks/>
          </p:cNvSpPr>
          <p:nvPr userDrawn="1"/>
        </p:nvSpPr>
        <p:spPr>
          <a:xfrm>
            <a:off x="8679472" y="6553645"/>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A070E7C-0B96-4788-862A-C035E43D0D9C}" type="slidenum">
              <a:rPr lang="en-US" sz="1100" smtClean="0">
                <a:solidFill>
                  <a:sysClr val="windowText" lastClr="000000"/>
                </a:solidFill>
              </a:rPr>
              <a:pPr/>
              <a:t>‹#›</a:t>
            </a:fld>
            <a:endParaRPr lang="en-US" sz="1100" dirty="0">
              <a:solidFill>
                <a:sysClr val="windowText" lastClr="000000"/>
              </a:solidFill>
            </a:endParaRPr>
          </a:p>
        </p:txBody>
      </p:sp>
      <p:cxnSp>
        <p:nvCxnSpPr>
          <p:cNvPr id="17" name="Straight Connector 16">
            <a:extLst>
              <a:ext uri="{FF2B5EF4-FFF2-40B4-BE49-F238E27FC236}">
                <a16:creationId xmlns:a16="http://schemas.microsoft.com/office/drawing/2014/main" id="{7C92B0E5-2B03-4DBF-BEF6-FB532A3EEF46}"/>
              </a:ext>
            </a:extLst>
          </p:cNvPr>
          <p:cNvCxnSpPr>
            <a:cxnSpLocks/>
          </p:cNvCxnSpPr>
          <p:nvPr userDrawn="1"/>
        </p:nvCxnSpPr>
        <p:spPr>
          <a:xfrm>
            <a:off x="0" y="674560"/>
            <a:ext cx="554636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061DD3C6-DDD6-46CA-9B33-6A24E9356DAA}"/>
              </a:ext>
            </a:extLst>
          </p:cNvPr>
          <p:cNvSpPr/>
          <p:nvPr userDrawn="1"/>
        </p:nvSpPr>
        <p:spPr>
          <a:xfrm>
            <a:off x="-7495" y="46599"/>
            <a:ext cx="9158990" cy="762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B1BC4A00-E2BE-4D83-B3D8-CCD261E4316C}"/>
              </a:ext>
            </a:extLst>
          </p:cNvPr>
          <p:cNvSpPr/>
          <p:nvPr userDrawn="1"/>
        </p:nvSpPr>
        <p:spPr>
          <a:xfrm>
            <a:off x="1" y="6664207"/>
            <a:ext cx="8605061" cy="193794"/>
          </a:xfrm>
          <a:prstGeom prst="rect">
            <a:avLst/>
          </a:prstGeom>
          <a:solidFill>
            <a:srgbClr val="132C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2" name="Footer Placeholder 6">
            <a:extLst>
              <a:ext uri="{FF2B5EF4-FFF2-40B4-BE49-F238E27FC236}">
                <a16:creationId xmlns:a16="http://schemas.microsoft.com/office/drawing/2014/main" id="{71F0CD26-E9A4-4FD4-8CD1-16795C625FE8}"/>
              </a:ext>
            </a:extLst>
          </p:cNvPr>
          <p:cNvSpPr txBox="1">
            <a:spLocks/>
          </p:cNvSpPr>
          <p:nvPr userDrawn="1"/>
        </p:nvSpPr>
        <p:spPr>
          <a:xfrm rot="16200000">
            <a:off x="8455052" y="6012765"/>
            <a:ext cx="1094744" cy="143688"/>
          </a:xfrm>
          <a:prstGeom prst="rect">
            <a:avLst/>
          </a:prstGeom>
        </p:spPr>
        <p:txBody>
          <a:bodyPr vert="horz" lIns="91440" tIns="45720" rIns="91440" bIns="45720" rtlCol="0" anchor="ctr"/>
          <a:lstStyle>
            <a:defPPr>
              <a:defRPr lang="en-US"/>
            </a:defPPr>
            <a:lvl1pPr marL="0" algn="ctr" defTabSz="457200" rtl="0" eaLnBrk="1" latinLnBrk="0" hangingPunct="1">
              <a:defRPr sz="600" kern="1200">
                <a:solidFill>
                  <a:srgbClr val="002060"/>
                </a:solidFill>
                <a:latin typeface="Verdana" panose="020B0604030504040204" pitchFamily="34" charset="0"/>
                <a:ea typeface="Verdana" panose="020B0604030504040204" pitchFamily="34" charset="0"/>
                <a:cs typeface="Verdana" panose="020B060403050404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700" dirty="0">
                <a:solidFill>
                  <a:schemeClr val="bg2">
                    <a:lumMod val="25000"/>
                  </a:schemeClr>
                </a:solidFill>
              </a:rPr>
              <a:t>© TechSci Research</a:t>
            </a:r>
          </a:p>
        </p:txBody>
      </p:sp>
      <p:pic>
        <p:nvPicPr>
          <p:cNvPr id="23" name="Picture 22">
            <a:extLst>
              <a:ext uri="{FF2B5EF4-FFF2-40B4-BE49-F238E27FC236}">
                <a16:creationId xmlns:a16="http://schemas.microsoft.com/office/drawing/2014/main" id="{E9FE1FEB-25AC-427E-B8C7-11318DD5CE3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668754" y="167074"/>
            <a:ext cx="1330912" cy="417542"/>
          </a:xfrm>
          <a:prstGeom prst="rect">
            <a:avLst/>
          </a:prstGeom>
        </p:spPr>
      </p:pic>
    </p:spTree>
    <p:extLst>
      <p:ext uri="{BB962C8B-B14F-4D97-AF65-F5344CB8AC3E}">
        <p14:creationId xmlns:p14="http://schemas.microsoft.com/office/powerpoint/2010/main" val="21685783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CE128F9-9B5C-4D3D-85CE-B1791E8BD539}"/>
              </a:ext>
            </a:extLst>
          </p:cNvPr>
          <p:cNvSpPr>
            <a:spLocks noGrp="1"/>
          </p:cNvSpPr>
          <p:nvPr>
            <p:ph type="dt" sz="half" idx="10"/>
          </p:nvPr>
        </p:nvSpPr>
        <p:spPr/>
        <p:txBody>
          <a:bodyPr/>
          <a:lstStyle/>
          <a:p>
            <a:fld id="{72D8EC17-F727-491A-B9C7-796ABC0BCF66}" type="datetimeFigureOut">
              <a:rPr lang="en-IN" smtClean="0"/>
              <a:t>10-09-2021</a:t>
            </a:fld>
            <a:endParaRPr lang="en-IN" dirty="0"/>
          </a:p>
        </p:txBody>
      </p:sp>
      <p:sp>
        <p:nvSpPr>
          <p:cNvPr id="3" name="Footer Placeholder 2">
            <a:extLst>
              <a:ext uri="{FF2B5EF4-FFF2-40B4-BE49-F238E27FC236}">
                <a16:creationId xmlns:a16="http://schemas.microsoft.com/office/drawing/2014/main" id="{C905DB56-7A63-4198-81A8-AA66A8E7BEDA}"/>
              </a:ext>
            </a:extLst>
          </p:cNvPr>
          <p:cNvSpPr>
            <a:spLocks noGrp="1"/>
          </p:cNvSpPr>
          <p:nvPr>
            <p:ph type="ftr" sz="quarter" idx="11"/>
          </p:nvPr>
        </p:nvSpPr>
        <p:spPr/>
        <p:txBody>
          <a:bodyPr/>
          <a:lstStyle/>
          <a:p>
            <a:endParaRPr lang="en-IN" dirty="0"/>
          </a:p>
        </p:txBody>
      </p:sp>
      <p:sp>
        <p:nvSpPr>
          <p:cNvPr id="4" name="Slide Number Placeholder 3">
            <a:extLst>
              <a:ext uri="{FF2B5EF4-FFF2-40B4-BE49-F238E27FC236}">
                <a16:creationId xmlns:a16="http://schemas.microsoft.com/office/drawing/2014/main" id="{F627D8F1-76D6-40C8-BAA4-AC55453D2F23}"/>
              </a:ext>
            </a:extLst>
          </p:cNvPr>
          <p:cNvSpPr>
            <a:spLocks noGrp="1"/>
          </p:cNvSpPr>
          <p:nvPr>
            <p:ph type="sldNum" sz="quarter" idx="12"/>
          </p:nvPr>
        </p:nvSpPr>
        <p:spPr/>
        <p:txBody>
          <a:bodyPr/>
          <a:lstStyle/>
          <a:p>
            <a:fld id="{C66EE33E-7BB9-49C9-BC6A-74EE3A2F23C6}" type="slidenum">
              <a:rPr lang="en-IN" smtClean="0"/>
              <a:t>‹#›</a:t>
            </a:fld>
            <a:endParaRPr lang="en-IN" dirty="0"/>
          </a:p>
        </p:txBody>
      </p:sp>
      <p:sp>
        <p:nvSpPr>
          <p:cNvPr id="5" name="Rectangle 4">
            <a:extLst>
              <a:ext uri="{FF2B5EF4-FFF2-40B4-BE49-F238E27FC236}">
                <a16:creationId xmlns:a16="http://schemas.microsoft.com/office/drawing/2014/main" id="{C6195D61-00FA-4EEA-AE60-20FB85E92CAE}"/>
              </a:ext>
            </a:extLst>
          </p:cNvPr>
          <p:cNvSpPr/>
          <p:nvPr userDrawn="1"/>
        </p:nvSpPr>
        <p:spPr>
          <a:xfrm flipV="1">
            <a:off x="-1" y="6705068"/>
            <a:ext cx="9143999" cy="13464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a:extLst>
              <a:ext uri="{FF2B5EF4-FFF2-40B4-BE49-F238E27FC236}">
                <a16:creationId xmlns:a16="http://schemas.microsoft.com/office/drawing/2014/main" id="{20178F90-8708-4BFC-8AE2-1BE9A10ABCE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668754" y="148786"/>
            <a:ext cx="1330912" cy="417542"/>
          </a:xfrm>
          <a:prstGeom prst="rect">
            <a:avLst/>
          </a:prstGeom>
        </p:spPr>
      </p:pic>
      <p:sp>
        <p:nvSpPr>
          <p:cNvPr id="7" name="Rectangle 6">
            <a:extLst>
              <a:ext uri="{FF2B5EF4-FFF2-40B4-BE49-F238E27FC236}">
                <a16:creationId xmlns:a16="http://schemas.microsoft.com/office/drawing/2014/main" id="{ABF6C5F1-287F-4A05-99DC-F0FC6CC67E01}"/>
              </a:ext>
            </a:extLst>
          </p:cNvPr>
          <p:cNvSpPr/>
          <p:nvPr userDrawn="1"/>
        </p:nvSpPr>
        <p:spPr>
          <a:xfrm>
            <a:off x="0" y="-18288"/>
            <a:ext cx="9144000" cy="588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DA9EFC8B-EBDC-447E-BE0A-552FC34FF53B}"/>
              </a:ext>
            </a:extLst>
          </p:cNvPr>
          <p:cNvSpPr/>
          <p:nvPr userDrawn="1"/>
        </p:nvSpPr>
        <p:spPr>
          <a:xfrm>
            <a:off x="8544757" y="6580662"/>
            <a:ext cx="481905" cy="200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9" name="Straight Connector 8">
            <a:extLst>
              <a:ext uri="{FF2B5EF4-FFF2-40B4-BE49-F238E27FC236}">
                <a16:creationId xmlns:a16="http://schemas.microsoft.com/office/drawing/2014/main" id="{2FB8BDE3-6985-4BCC-839A-E9CF056D96FF}"/>
              </a:ext>
            </a:extLst>
          </p:cNvPr>
          <p:cNvCxnSpPr>
            <a:cxnSpLocks/>
          </p:cNvCxnSpPr>
          <p:nvPr userDrawn="1"/>
        </p:nvCxnSpPr>
        <p:spPr>
          <a:xfrm>
            <a:off x="0" y="642528"/>
            <a:ext cx="516255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0" name="Slide Number Placeholder 7">
            <a:extLst>
              <a:ext uri="{FF2B5EF4-FFF2-40B4-BE49-F238E27FC236}">
                <a16:creationId xmlns:a16="http://schemas.microsoft.com/office/drawing/2014/main" id="{C771A3B1-C942-4138-8C94-772742B2728F}"/>
              </a:ext>
            </a:extLst>
          </p:cNvPr>
          <p:cNvSpPr txBox="1">
            <a:spLocks/>
          </p:cNvSpPr>
          <p:nvPr userDrawn="1"/>
        </p:nvSpPr>
        <p:spPr>
          <a:xfrm>
            <a:off x="8605062" y="6490075"/>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A070E7C-0B96-4788-862A-C035E43D0D9C}" type="slidenum">
              <a:rPr lang="en-US" smtClean="0">
                <a:solidFill>
                  <a:schemeClr val="bg2">
                    <a:lumMod val="25000"/>
                  </a:schemeClr>
                </a:solidFill>
              </a:rPr>
              <a:pPr/>
              <a:t>‹#›</a:t>
            </a:fld>
            <a:endParaRPr lang="en-US" dirty="0">
              <a:solidFill>
                <a:schemeClr val="bg2">
                  <a:lumMod val="25000"/>
                </a:schemeClr>
              </a:solidFill>
            </a:endParaRPr>
          </a:p>
        </p:txBody>
      </p:sp>
      <p:sp>
        <p:nvSpPr>
          <p:cNvPr id="11" name="Footer Placeholder 6">
            <a:extLst>
              <a:ext uri="{FF2B5EF4-FFF2-40B4-BE49-F238E27FC236}">
                <a16:creationId xmlns:a16="http://schemas.microsoft.com/office/drawing/2014/main" id="{A9912752-53B2-4041-A83D-D2CAE3A951F9}"/>
              </a:ext>
            </a:extLst>
          </p:cNvPr>
          <p:cNvSpPr txBox="1">
            <a:spLocks/>
          </p:cNvSpPr>
          <p:nvPr userDrawn="1"/>
        </p:nvSpPr>
        <p:spPr>
          <a:xfrm rot="16200000">
            <a:off x="8455052" y="5994477"/>
            <a:ext cx="1094744" cy="143688"/>
          </a:xfrm>
          <a:prstGeom prst="rect">
            <a:avLst/>
          </a:prstGeom>
        </p:spPr>
        <p:txBody>
          <a:bodyPr vert="horz" lIns="91440" tIns="45720" rIns="91440" bIns="45720" rtlCol="0" anchor="ctr"/>
          <a:lstStyle>
            <a:defPPr>
              <a:defRPr lang="en-US"/>
            </a:defPPr>
            <a:lvl1pPr marL="0" algn="ctr" defTabSz="457200" rtl="0" eaLnBrk="1" latinLnBrk="0" hangingPunct="1">
              <a:defRPr sz="600" kern="1200">
                <a:solidFill>
                  <a:srgbClr val="002060"/>
                </a:solidFill>
                <a:latin typeface="Verdana" panose="020B0604030504040204" pitchFamily="34" charset="0"/>
                <a:ea typeface="Verdana" panose="020B0604030504040204" pitchFamily="34" charset="0"/>
                <a:cs typeface="Verdana" panose="020B060403050404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700" dirty="0">
                <a:solidFill>
                  <a:schemeClr val="bg2">
                    <a:lumMod val="25000"/>
                  </a:schemeClr>
                </a:solidFill>
              </a:rPr>
              <a:t>© TechSci Research</a:t>
            </a:r>
          </a:p>
        </p:txBody>
      </p:sp>
    </p:spTree>
    <p:extLst>
      <p:ext uri="{BB962C8B-B14F-4D97-AF65-F5344CB8AC3E}">
        <p14:creationId xmlns:p14="http://schemas.microsoft.com/office/powerpoint/2010/main" val="1868104661"/>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pic>
        <p:nvPicPr>
          <p:cNvPr id="4" name="Picture 3" descr="A person pouring a liquid into a glass&#10;&#10;Description automatically generated with low confidence">
            <a:extLst>
              <a:ext uri="{FF2B5EF4-FFF2-40B4-BE49-F238E27FC236}">
                <a16:creationId xmlns:a16="http://schemas.microsoft.com/office/drawing/2014/main" id="{1260CC70-048A-482B-9898-851940B9A2A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5915025" cy="6858000"/>
          </a:xfrm>
          <a:prstGeom prst="rect">
            <a:avLst/>
          </a:prstGeom>
        </p:spPr>
      </p:pic>
      <p:sp>
        <p:nvSpPr>
          <p:cNvPr id="3" name="Rectangle 2">
            <a:extLst>
              <a:ext uri="{FF2B5EF4-FFF2-40B4-BE49-F238E27FC236}">
                <a16:creationId xmlns:a16="http://schemas.microsoft.com/office/drawing/2014/main" id="{AC30C53E-9B71-41DC-A634-52A9E4185E2A}"/>
              </a:ext>
            </a:extLst>
          </p:cNvPr>
          <p:cNvSpPr/>
          <p:nvPr userDrawn="1"/>
        </p:nvSpPr>
        <p:spPr>
          <a:xfrm>
            <a:off x="0" y="0"/>
            <a:ext cx="5913118" cy="6858000"/>
          </a:xfrm>
          <a:prstGeom prst="rect">
            <a:avLst/>
          </a:prstGeom>
          <a:solidFill>
            <a:srgbClr val="183D5A">
              <a:alpha val="9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333097551"/>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1A9A785-103B-4B53-B232-DC2BA94190A7}" type="datetimeFigureOut">
              <a:rPr lang="en-US" smtClean="0"/>
              <a:t>9/10/2021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CE97586-85E7-4DA0-AF2C-A0841FA48D10}" type="slidenum">
              <a:rPr lang="en-US" smtClean="0"/>
              <a:t>‹#›</a:t>
            </a:fld>
            <a:endParaRPr lang="en-US" dirty="0"/>
          </a:p>
        </p:txBody>
      </p:sp>
    </p:spTree>
    <p:extLst>
      <p:ext uri="{BB962C8B-B14F-4D97-AF65-F5344CB8AC3E}">
        <p14:creationId xmlns:p14="http://schemas.microsoft.com/office/powerpoint/2010/main" val="2640508187"/>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5450F19-B112-4ABF-8DFD-7CC4C2994E88}"/>
              </a:ext>
            </a:extLst>
          </p:cNvPr>
          <p:cNvSpPr/>
          <p:nvPr userDrawn="1"/>
        </p:nvSpPr>
        <p:spPr>
          <a:xfrm flipH="1">
            <a:off x="4572000" y="1988840"/>
            <a:ext cx="4572000" cy="2880320"/>
          </a:xfrm>
          <a:prstGeom prst="rect">
            <a:avLst/>
          </a:prstGeom>
          <a:solidFill>
            <a:schemeClr val="bg1">
              <a:lumMod val="75000"/>
              <a:alpha val="9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Picture Placeholder 2">
            <a:extLst>
              <a:ext uri="{FF2B5EF4-FFF2-40B4-BE49-F238E27FC236}">
                <a16:creationId xmlns:a16="http://schemas.microsoft.com/office/drawing/2014/main" id="{B3F0BA69-1CAA-4973-B174-2BA8BA1BC146}"/>
              </a:ext>
            </a:extLst>
          </p:cNvPr>
          <p:cNvSpPr>
            <a:spLocks noGrp="1"/>
          </p:cNvSpPr>
          <p:nvPr>
            <p:ph type="pic" idx="13" hasCustomPrompt="1"/>
          </p:nvPr>
        </p:nvSpPr>
        <p:spPr>
          <a:xfrm>
            <a:off x="5408904" y="857250"/>
            <a:ext cx="3338624" cy="5143500"/>
          </a:xfrm>
          <a:prstGeom prst="rect">
            <a:avLst/>
          </a:prstGeom>
          <a:solidFill>
            <a:schemeClr val="bg1">
              <a:lumMod val="95000"/>
            </a:schemeClr>
          </a:solidFill>
          <a:effectLst>
            <a:outerShdw blurRad="63500" sx="102000" sy="102000" algn="ctr" rotWithShape="0">
              <a:prstClr val="black">
                <a:alpha val="40000"/>
              </a:prstClr>
            </a:outerShdw>
          </a:effectLst>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pic>
        <p:nvPicPr>
          <p:cNvPr id="3074" name="Picture 2">
            <a:extLst>
              <a:ext uri="{FF2B5EF4-FFF2-40B4-BE49-F238E27FC236}">
                <a16:creationId xmlns:a16="http://schemas.microsoft.com/office/drawing/2014/main" id="{966A8333-CADF-47CE-A5B4-523D214DCC17}"/>
              </a:ext>
            </a:extLst>
          </p:cNvPr>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auto">
          <a:xfrm>
            <a:off x="0" y="0"/>
            <a:ext cx="9144000" cy="6693606"/>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89AD81FF-D2BC-4BE9-8FA4-EDFEF24B8A04}"/>
              </a:ext>
            </a:extLst>
          </p:cNvPr>
          <p:cNvSpPr/>
          <p:nvPr userDrawn="1"/>
        </p:nvSpPr>
        <p:spPr>
          <a:xfrm>
            <a:off x="0" y="0"/>
            <a:ext cx="9144020" cy="6858000"/>
          </a:xfrm>
          <a:prstGeom prst="rect">
            <a:avLst/>
          </a:prstGeom>
          <a:solidFill>
            <a:schemeClr val="tx2">
              <a:lumMod val="5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983444133"/>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1A9A785-103B-4B53-B232-DC2BA94190A7}" type="datetimeFigureOut">
              <a:rPr lang="en-US" smtClean="0"/>
              <a:t>9/10/2021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CE97586-85E7-4DA0-AF2C-A0841FA48D10}" type="slidenum">
              <a:rPr lang="en-US" smtClean="0"/>
              <a:t>‹#›</a:t>
            </a:fld>
            <a:endParaRPr lang="en-US" dirty="0"/>
          </a:p>
        </p:txBody>
      </p:sp>
    </p:spTree>
    <p:extLst>
      <p:ext uri="{BB962C8B-B14F-4D97-AF65-F5344CB8AC3E}">
        <p14:creationId xmlns:p14="http://schemas.microsoft.com/office/powerpoint/2010/main" val="2752009095"/>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1A9A785-103B-4B53-B232-DC2BA94190A7}" type="datetimeFigureOut">
              <a:rPr lang="en-US" smtClean="0"/>
              <a:t>9/10/2021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CE97586-85E7-4DA0-AF2C-A0841FA48D10}" type="slidenum">
              <a:rPr lang="en-US" smtClean="0"/>
              <a:t>‹#›</a:t>
            </a:fld>
            <a:endParaRPr lang="en-US" dirty="0"/>
          </a:p>
        </p:txBody>
      </p:sp>
    </p:spTree>
    <p:extLst>
      <p:ext uri="{BB962C8B-B14F-4D97-AF65-F5344CB8AC3E}">
        <p14:creationId xmlns:p14="http://schemas.microsoft.com/office/powerpoint/2010/main" val="3794840855"/>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1A9A785-103B-4B53-B232-DC2BA94190A7}" type="datetimeFigureOut">
              <a:rPr lang="en-US" smtClean="0"/>
              <a:t>9/10/2021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1CE97586-85E7-4DA0-AF2C-A0841FA48D10}" type="slidenum">
              <a:rPr lang="en-US" smtClean="0"/>
              <a:t>‹#›</a:t>
            </a:fld>
            <a:endParaRPr lang="en-US" dirty="0"/>
          </a:p>
        </p:txBody>
      </p:sp>
    </p:spTree>
    <p:extLst>
      <p:ext uri="{BB962C8B-B14F-4D97-AF65-F5344CB8AC3E}">
        <p14:creationId xmlns:p14="http://schemas.microsoft.com/office/powerpoint/2010/main" val="257844833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1A9A785-103B-4B53-B232-DC2BA94190A7}" type="datetimeFigureOut">
              <a:rPr lang="en-US" smtClean="0"/>
              <a:t>9/10/2021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CE97586-85E7-4DA0-AF2C-A0841FA48D10}" type="slidenum">
              <a:rPr lang="en-US" smtClean="0"/>
              <a:t>‹#›</a:t>
            </a:fld>
            <a:endParaRPr lang="en-US" dirty="0"/>
          </a:p>
        </p:txBody>
      </p:sp>
    </p:spTree>
    <p:extLst>
      <p:ext uri="{BB962C8B-B14F-4D97-AF65-F5344CB8AC3E}">
        <p14:creationId xmlns:p14="http://schemas.microsoft.com/office/powerpoint/2010/main" val="1911208849"/>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1A9A785-103B-4B53-B232-DC2BA94190A7}" type="datetimeFigureOut">
              <a:rPr lang="en-US" smtClean="0"/>
              <a:t>9/10/2021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1CE97586-85E7-4DA0-AF2C-A0841FA48D10}" type="slidenum">
              <a:rPr lang="en-US" smtClean="0"/>
              <a:t>‹#›</a:t>
            </a:fld>
            <a:endParaRPr lang="en-US" dirty="0"/>
          </a:p>
        </p:txBody>
      </p:sp>
    </p:spTree>
    <p:extLst>
      <p:ext uri="{BB962C8B-B14F-4D97-AF65-F5344CB8AC3E}">
        <p14:creationId xmlns:p14="http://schemas.microsoft.com/office/powerpoint/2010/main" val="2979893063"/>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1A9A785-103B-4B53-B232-DC2BA94190A7}" type="datetimeFigureOut">
              <a:rPr lang="en-US" smtClean="0"/>
              <a:t>9/10/2021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CE97586-85E7-4DA0-AF2C-A0841FA48D10}" type="slidenum">
              <a:rPr lang="en-US" smtClean="0"/>
              <a:t>‹#›</a:t>
            </a:fld>
            <a:endParaRPr lang="en-US" dirty="0"/>
          </a:p>
        </p:txBody>
      </p:sp>
    </p:spTree>
    <p:extLst>
      <p:ext uri="{BB962C8B-B14F-4D97-AF65-F5344CB8AC3E}">
        <p14:creationId xmlns:p14="http://schemas.microsoft.com/office/powerpoint/2010/main" val="166856576"/>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1A9A785-103B-4B53-B232-DC2BA94190A7}" type="datetimeFigureOut">
              <a:rPr lang="en-US" smtClean="0"/>
              <a:t>9/10/2021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CE97586-85E7-4DA0-AF2C-A0841FA48D10}" type="slidenum">
              <a:rPr lang="en-US" smtClean="0"/>
              <a:t>‹#›</a:t>
            </a:fld>
            <a:endParaRPr lang="en-US" dirty="0"/>
          </a:p>
        </p:txBody>
      </p:sp>
    </p:spTree>
    <p:extLst>
      <p:ext uri="{BB962C8B-B14F-4D97-AF65-F5344CB8AC3E}">
        <p14:creationId xmlns:p14="http://schemas.microsoft.com/office/powerpoint/2010/main" val="27328919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E176A-FD44-4902-B448-3D925D2FBDF9}"/>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5E8BF202-D1B7-462B-A4A2-760035630813}"/>
              </a:ext>
            </a:extLst>
          </p:cNvPr>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F96A38B-727A-453E-A4F1-2F82CACD1D6F}"/>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0552F7A8-C0D8-4EFE-B914-B7AB3BFF642F}"/>
              </a:ext>
            </a:extLst>
          </p:cNvPr>
          <p:cNvSpPr>
            <a:spLocks noGrp="1"/>
          </p:cNvSpPr>
          <p:nvPr>
            <p:ph type="dt" sz="half" idx="10"/>
          </p:nvPr>
        </p:nvSpPr>
        <p:spPr/>
        <p:txBody>
          <a:bodyPr/>
          <a:lstStyle/>
          <a:p>
            <a:fld id="{B1A9A785-103B-4B53-B232-DC2BA94190A7}" type="datetimeFigureOut">
              <a:rPr lang="en-US" smtClean="0"/>
              <a:t>9/10/2021</a:t>
            </a:fld>
            <a:endParaRPr lang="en-US" dirty="0"/>
          </a:p>
        </p:txBody>
      </p:sp>
      <p:sp>
        <p:nvSpPr>
          <p:cNvPr id="6" name="Footer Placeholder 5">
            <a:extLst>
              <a:ext uri="{FF2B5EF4-FFF2-40B4-BE49-F238E27FC236}">
                <a16:creationId xmlns:a16="http://schemas.microsoft.com/office/drawing/2014/main" id="{28A83A0A-3243-4CC9-84EA-2D7AA123415A}"/>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9EFD622A-8353-445C-A62D-95C5C747C2E8}"/>
              </a:ext>
            </a:extLst>
          </p:cNvPr>
          <p:cNvSpPr>
            <a:spLocks noGrp="1"/>
          </p:cNvSpPr>
          <p:nvPr>
            <p:ph type="sldNum" sz="quarter" idx="12"/>
          </p:nvPr>
        </p:nvSpPr>
        <p:spPr/>
        <p:txBody>
          <a:bodyPr/>
          <a:lstStyle/>
          <a:p>
            <a:fld id="{1CE97586-85E7-4DA0-AF2C-A0841FA48D10}" type="slidenum">
              <a:rPr lang="en-US" smtClean="0"/>
              <a:t>‹#›</a:t>
            </a:fld>
            <a:endParaRPr lang="en-US" dirty="0"/>
          </a:p>
        </p:txBody>
      </p:sp>
    </p:spTree>
    <p:extLst>
      <p:ext uri="{BB962C8B-B14F-4D97-AF65-F5344CB8AC3E}">
        <p14:creationId xmlns:p14="http://schemas.microsoft.com/office/powerpoint/2010/main" val="2753650114"/>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1A9A785-103B-4B53-B232-DC2BA94190A7}" type="datetimeFigureOut">
              <a:rPr lang="en-US" smtClean="0"/>
              <a:t>9/10/2021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CE97586-85E7-4DA0-AF2C-A0841FA48D10}" type="slidenum">
              <a:rPr lang="en-US" smtClean="0"/>
              <a:t>‹#›</a:t>
            </a:fld>
            <a:endParaRPr lang="en-US" dirty="0"/>
          </a:p>
        </p:txBody>
      </p:sp>
    </p:spTree>
    <p:extLst>
      <p:ext uri="{BB962C8B-B14F-4D97-AF65-F5344CB8AC3E}">
        <p14:creationId xmlns:p14="http://schemas.microsoft.com/office/powerpoint/2010/main" val="1082021021"/>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1A9A785-103B-4B53-B232-DC2BA94190A7}" type="datetimeFigureOut">
              <a:rPr lang="en-US" smtClean="0"/>
              <a:t>9/10/2021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CE97586-85E7-4DA0-AF2C-A0841FA48D10}" type="slidenum">
              <a:rPr lang="en-US" smtClean="0"/>
              <a:t>‹#›</a:t>
            </a:fld>
            <a:endParaRPr lang="en-US" dirty="0"/>
          </a:p>
        </p:txBody>
      </p:sp>
    </p:spTree>
    <p:extLst>
      <p:ext uri="{BB962C8B-B14F-4D97-AF65-F5344CB8AC3E}">
        <p14:creationId xmlns:p14="http://schemas.microsoft.com/office/powerpoint/2010/main" val="4293029264"/>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6_Content writing ">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EE60F54-C7BF-4AEC-9E33-746AF15E0ECA}"/>
              </a:ext>
            </a:extLst>
          </p:cNvPr>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1" y="0"/>
            <a:ext cx="9144000" cy="6858000"/>
          </a:xfrm>
          <a:prstGeom prst="rect">
            <a:avLst/>
          </a:prstGeom>
          <a:noFill/>
          <a:ln>
            <a:noFill/>
          </a:ln>
        </p:spPr>
      </p:pic>
      <p:sp>
        <p:nvSpPr>
          <p:cNvPr id="5" name="Text Placeholder 3">
            <a:extLst>
              <a:ext uri="{FF2B5EF4-FFF2-40B4-BE49-F238E27FC236}">
                <a16:creationId xmlns:a16="http://schemas.microsoft.com/office/drawing/2014/main" id="{7AC7A174-2989-4FEC-8BD1-B17717850A09}"/>
              </a:ext>
            </a:extLst>
          </p:cNvPr>
          <p:cNvSpPr>
            <a:spLocks noGrp="1"/>
          </p:cNvSpPr>
          <p:nvPr>
            <p:ph type="body" sz="quarter" idx="14"/>
          </p:nvPr>
        </p:nvSpPr>
        <p:spPr>
          <a:xfrm>
            <a:off x="132586" y="193795"/>
            <a:ext cx="7863840" cy="457200"/>
          </a:xfrm>
          <a:prstGeom prst="rect">
            <a:avLst/>
          </a:prstGeom>
          <a:noFill/>
          <a:ln>
            <a:noFill/>
          </a:ln>
        </p:spPr>
        <p:txBody>
          <a:bodyPr anchor="ctr"/>
          <a:lstStyle>
            <a:lvl1pPr marL="0" indent="0" algn="l">
              <a:buNone/>
              <a:defRPr sz="1200" b="1" spc="300">
                <a:solidFill>
                  <a:schemeClr val="bg2">
                    <a:lumMod val="25000"/>
                  </a:schemeClr>
                </a:solidFill>
                <a:latin typeface="Arial" panose="020B0604020202020204" pitchFamily="34" charset="0"/>
                <a:cs typeface="Arial" panose="020B0604020202020204" pitchFamily="34" charset="0"/>
              </a:defRPr>
            </a:lvl1pPr>
          </a:lstStyle>
          <a:p>
            <a:pPr lvl="0"/>
            <a:r>
              <a:rPr lang="en-US" dirty="0"/>
              <a:t>Edit Master text styles</a:t>
            </a:r>
          </a:p>
        </p:txBody>
      </p:sp>
      <p:sp>
        <p:nvSpPr>
          <p:cNvPr id="6" name="Slide Number Placeholder 7">
            <a:extLst>
              <a:ext uri="{FF2B5EF4-FFF2-40B4-BE49-F238E27FC236}">
                <a16:creationId xmlns:a16="http://schemas.microsoft.com/office/drawing/2014/main" id="{C49F43AD-B4E0-4FA6-9F76-0D300FA52BA5}"/>
              </a:ext>
            </a:extLst>
          </p:cNvPr>
          <p:cNvSpPr txBox="1">
            <a:spLocks/>
          </p:cNvSpPr>
          <p:nvPr userDrawn="1"/>
        </p:nvSpPr>
        <p:spPr>
          <a:xfrm>
            <a:off x="4438650" y="6492875"/>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A070E7C-0B96-4788-862A-C035E43D0D9C}" type="slidenum">
              <a:rPr lang="en-US" sz="1100" smtClean="0">
                <a:solidFill>
                  <a:sysClr val="windowText" lastClr="000000"/>
                </a:solidFill>
              </a:rPr>
              <a:pPr/>
              <a:t>‹#›</a:t>
            </a:fld>
            <a:endParaRPr lang="en-US" sz="1100" dirty="0">
              <a:solidFill>
                <a:sysClr val="windowText" lastClr="000000"/>
              </a:solidFill>
            </a:endParaRPr>
          </a:p>
        </p:txBody>
      </p:sp>
      <p:sp>
        <p:nvSpPr>
          <p:cNvPr id="2" name="Rectangle 1">
            <a:extLst>
              <a:ext uri="{FF2B5EF4-FFF2-40B4-BE49-F238E27FC236}">
                <a16:creationId xmlns:a16="http://schemas.microsoft.com/office/drawing/2014/main" id="{03721B70-D9E0-4A5E-9ED6-62B25F777BF6}"/>
              </a:ext>
            </a:extLst>
          </p:cNvPr>
          <p:cNvSpPr/>
          <p:nvPr userDrawn="1"/>
        </p:nvSpPr>
        <p:spPr>
          <a:xfrm>
            <a:off x="7086600" y="237384"/>
            <a:ext cx="1881347"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a:extLst>
              <a:ext uri="{FF2B5EF4-FFF2-40B4-BE49-F238E27FC236}">
                <a16:creationId xmlns:a16="http://schemas.microsoft.com/office/drawing/2014/main" id="{6BCCB1D6-54C7-482A-8C9C-BB7FBCF20D1C}"/>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473329" y="237384"/>
            <a:ext cx="1104107" cy="346387"/>
          </a:xfrm>
          <a:prstGeom prst="rect">
            <a:avLst/>
          </a:prstGeom>
        </p:spPr>
      </p:pic>
    </p:spTree>
    <p:extLst>
      <p:ext uri="{BB962C8B-B14F-4D97-AF65-F5344CB8AC3E}">
        <p14:creationId xmlns:p14="http://schemas.microsoft.com/office/powerpoint/2010/main" val="2088099140"/>
      </p:ext>
    </p:extLst>
  </p:cSld>
  <p:clrMapOvr>
    <a:overrideClrMapping bg1="lt1" tx1="dk1" bg2="lt2" tx2="dk2" accent1="accent1" accent2="accent2" accent3="accent3" accent4="accent4" accent5="accent5" accent6="accent6" hlink="hlink" folHlink="folHlink"/>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4_Content writing ">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EF50BD1-987A-4DD5-8C1F-E82E92170730}"/>
              </a:ext>
            </a:extLst>
          </p:cNvPr>
          <p:cNvSpPr/>
          <p:nvPr userDrawn="1"/>
        </p:nvSpPr>
        <p:spPr>
          <a:xfrm>
            <a:off x="0" y="6664204"/>
            <a:ext cx="9158990" cy="208785"/>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a:extLst>
              <a:ext uri="{FF2B5EF4-FFF2-40B4-BE49-F238E27FC236}">
                <a16:creationId xmlns:a16="http://schemas.microsoft.com/office/drawing/2014/main" id="{6EEE7916-36B0-4258-8A74-29F77CF6CA0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665362" y="241333"/>
            <a:ext cx="1236812" cy="388020"/>
          </a:xfrm>
          <a:prstGeom prst="rect">
            <a:avLst/>
          </a:prstGeom>
        </p:spPr>
      </p:pic>
      <p:sp>
        <p:nvSpPr>
          <p:cNvPr id="10" name="Rectangle 9">
            <a:extLst>
              <a:ext uri="{FF2B5EF4-FFF2-40B4-BE49-F238E27FC236}">
                <a16:creationId xmlns:a16="http://schemas.microsoft.com/office/drawing/2014/main" id="{844B87D0-AFDE-4678-B349-1AE3EEF99F36}"/>
              </a:ext>
            </a:extLst>
          </p:cNvPr>
          <p:cNvSpPr/>
          <p:nvPr userDrawn="1"/>
        </p:nvSpPr>
        <p:spPr>
          <a:xfrm>
            <a:off x="0" y="1"/>
            <a:ext cx="9158990" cy="762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 Placeholder 3">
            <a:extLst>
              <a:ext uri="{FF2B5EF4-FFF2-40B4-BE49-F238E27FC236}">
                <a16:creationId xmlns:a16="http://schemas.microsoft.com/office/drawing/2014/main" id="{7AC7A174-2989-4FEC-8BD1-B17717850A09}"/>
              </a:ext>
            </a:extLst>
          </p:cNvPr>
          <p:cNvSpPr>
            <a:spLocks noGrp="1"/>
          </p:cNvSpPr>
          <p:nvPr>
            <p:ph type="body" sz="quarter" idx="14"/>
          </p:nvPr>
        </p:nvSpPr>
        <p:spPr>
          <a:xfrm>
            <a:off x="132586" y="193795"/>
            <a:ext cx="7863840" cy="457200"/>
          </a:xfrm>
          <a:prstGeom prst="rect">
            <a:avLst/>
          </a:prstGeom>
          <a:noFill/>
          <a:ln>
            <a:noFill/>
          </a:ln>
        </p:spPr>
        <p:txBody>
          <a:bodyPr anchor="ctr">
            <a:normAutofit/>
          </a:bodyPr>
          <a:lstStyle>
            <a:lvl1pPr marL="0" indent="0" algn="l">
              <a:buNone/>
              <a:defRPr lang="en-US" sz="1600" b="1" kern="1200" spc="0" dirty="0">
                <a:solidFill>
                  <a:schemeClr val="bg2">
                    <a:lumMod val="25000"/>
                  </a:schemeClr>
                </a:solidFill>
                <a:latin typeface="Montserrat" panose="02000505000000020004" pitchFamily="2" charset="0"/>
                <a:ea typeface="+mn-ea"/>
                <a:cs typeface="Arial" panose="020B0604020202020204" pitchFamily="34"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dirty="0"/>
              <a:t>Edit Master text styles</a:t>
            </a:r>
          </a:p>
        </p:txBody>
      </p:sp>
      <p:sp>
        <p:nvSpPr>
          <p:cNvPr id="11" name="Rectangle 10">
            <a:extLst>
              <a:ext uri="{FF2B5EF4-FFF2-40B4-BE49-F238E27FC236}">
                <a16:creationId xmlns:a16="http://schemas.microsoft.com/office/drawing/2014/main" id="{7B7243E8-0460-4688-83E0-7CCFF91F81A6}"/>
              </a:ext>
            </a:extLst>
          </p:cNvPr>
          <p:cNvSpPr/>
          <p:nvPr userDrawn="1"/>
        </p:nvSpPr>
        <p:spPr>
          <a:xfrm>
            <a:off x="8743567" y="6515545"/>
            <a:ext cx="320136" cy="3463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Slide Number Placeholder 7">
            <a:extLst>
              <a:ext uri="{FF2B5EF4-FFF2-40B4-BE49-F238E27FC236}">
                <a16:creationId xmlns:a16="http://schemas.microsoft.com/office/drawing/2014/main" id="{C49F43AD-B4E0-4FA6-9F76-0D300FA52BA5}"/>
              </a:ext>
            </a:extLst>
          </p:cNvPr>
          <p:cNvSpPr txBox="1">
            <a:spLocks/>
          </p:cNvSpPr>
          <p:nvPr userDrawn="1"/>
        </p:nvSpPr>
        <p:spPr>
          <a:xfrm>
            <a:off x="8679472" y="6553645"/>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A070E7C-0B96-4788-862A-C035E43D0D9C}" type="slidenum">
              <a:rPr lang="en-US" sz="1100" smtClean="0">
                <a:solidFill>
                  <a:sysClr val="windowText" lastClr="000000"/>
                </a:solidFill>
              </a:rPr>
              <a:pPr/>
              <a:t>‹#›</a:t>
            </a:fld>
            <a:endParaRPr lang="en-US" sz="1100" dirty="0">
              <a:solidFill>
                <a:sysClr val="windowText" lastClr="000000"/>
              </a:solidFill>
            </a:endParaRPr>
          </a:p>
        </p:txBody>
      </p:sp>
      <p:cxnSp>
        <p:nvCxnSpPr>
          <p:cNvPr id="12" name="Straight Connector 11">
            <a:extLst>
              <a:ext uri="{FF2B5EF4-FFF2-40B4-BE49-F238E27FC236}">
                <a16:creationId xmlns:a16="http://schemas.microsoft.com/office/drawing/2014/main" id="{AC78F8D4-D16E-47FE-90C4-A0E3B91056AC}"/>
              </a:ext>
            </a:extLst>
          </p:cNvPr>
          <p:cNvCxnSpPr>
            <a:cxnSpLocks/>
          </p:cNvCxnSpPr>
          <p:nvPr userDrawn="1"/>
        </p:nvCxnSpPr>
        <p:spPr>
          <a:xfrm>
            <a:off x="0" y="674560"/>
            <a:ext cx="554636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8720441"/>
      </p:ext>
    </p:extLst>
  </p:cSld>
  <p:clrMapOvr>
    <a:overrideClrMapping bg1="lt1" tx1="dk1" bg2="lt2" tx2="dk2" accent1="accent1" accent2="accent2" accent3="accent3" accent4="accent4" accent5="accent5" accent6="accent6" hlink="hlink" folHlink="folHlink"/>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2_Content writing ">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1DD9556-6081-4BCE-9A8A-D0D3B04DF828}"/>
              </a:ext>
            </a:extLst>
          </p:cNvPr>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1" y="0"/>
            <a:ext cx="9144000" cy="6858000"/>
          </a:xfrm>
          <a:prstGeom prst="rect">
            <a:avLst/>
          </a:prstGeom>
          <a:noFill/>
          <a:ln>
            <a:noFill/>
          </a:ln>
        </p:spPr>
      </p:pic>
      <p:sp>
        <p:nvSpPr>
          <p:cNvPr id="7" name="Slide Number Placeholder 7">
            <a:extLst>
              <a:ext uri="{FF2B5EF4-FFF2-40B4-BE49-F238E27FC236}">
                <a16:creationId xmlns:a16="http://schemas.microsoft.com/office/drawing/2014/main" id="{6864CC1D-6FA4-4B61-9FB6-31F15740FDF7}"/>
              </a:ext>
            </a:extLst>
          </p:cNvPr>
          <p:cNvSpPr txBox="1">
            <a:spLocks/>
          </p:cNvSpPr>
          <p:nvPr userDrawn="1"/>
        </p:nvSpPr>
        <p:spPr>
          <a:xfrm>
            <a:off x="4438650" y="6492875"/>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A070E7C-0B96-4788-862A-C035E43D0D9C}" type="slidenum">
              <a:rPr lang="en-US" sz="1100" smtClean="0">
                <a:solidFill>
                  <a:sysClr val="windowText" lastClr="000000"/>
                </a:solidFill>
              </a:rPr>
              <a:pPr/>
              <a:t>‹#›</a:t>
            </a:fld>
            <a:endParaRPr lang="en-US" sz="1100" dirty="0">
              <a:solidFill>
                <a:sysClr val="windowText" lastClr="000000"/>
              </a:solidFill>
            </a:endParaRPr>
          </a:p>
        </p:txBody>
      </p:sp>
      <p:sp>
        <p:nvSpPr>
          <p:cNvPr id="8" name="Rectangle 7">
            <a:extLst>
              <a:ext uri="{FF2B5EF4-FFF2-40B4-BE49-F238E27FC236}">
                <a16:creationId xmlns:a16="http://schemas.microsoft.com/office/drawing/2014/main" id="{AA6797CB-1A88-4BAC-A47D-7A026A7FE3A2}"/>
              </a:ext>
            </a:extLst>
          </p:cNvPr>
          <p:cNvSpPr/>
          <p:nvPr userDrawn="1"/>
        </p:nvSpPr>
        <p:spPr>
          <a:xfrm>
            <a:off x="7086600" y="237384"/>
            <a:ext cx="1881347"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a:extLst>
              <a:ext uri="{FF2B5EF4-FFF2-40B4-BE49-F238E27FC236}">
                <a16:creationId xmlns:a16="http://schemas.microsoft.com/office/drawing/2014/main" id="{CAAE0A4C-1B27-4F6B-906D-E1CD4C333EAB}"/>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473329" y="237384"/>
            <a:ext cx="1104107" cy="346387"/>
          </a:xfrm>
          <a:prstGeom prst="rect">
            <a:avLst/>
          </a:prstGeom>
        </p:spPr>
      </p:pic>
    </p:spTree>
    <p:extLst>
      <p:ext uri="{BB962C8B-B14F-4D97-AF65-F5344CB8AC3E}">
        <p14:creationId xmlns:p14="http://schemas.microsoft.com/office/powerpoint/2010/main" val="3908290375"/>
      </p:ext>
    </p:extLst>
  </p:cSld>
  <p:clrMapOvr>
    <a:overrideClrMapping bg1="lt1" tx1="dk1" bg2="lt2" tx2="dk2" accent1="accent1" accent2="accent2" accent3="accent3" accent4="accent4" accent5="accent5" accent6="accent6" hlink="hlink" folHlink="folHlink"/>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BE635BA-C786-47F1-86BB-223E41434C00}"/>
              </a:ext>
            </a:extLst>
          </p:cNvPr>
          <p:cNvSpPr/>
          <p:nvPr userDrawn="1"/>
        </p:nvSpPr>
        <p:spPr>
          <a:xfrm flipV="1">
            <a:off x="-1" y="6723356"/>
            <a:ext cx="9143999" cy="13464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a:extLst>
              <a:ext uri="{FF2B5EF4-FFF2-40B4-BE49-F238E27FC236}">
                <a16:creationId xmlns:a16="http://schemas.microsoft.com/office/drawing/2014/main" id="{374339C5-E2DB-4A1C-8B1C-83267FB84AF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668754" y="167074"/>
            <a:ext cx="1330912" cy="417542"/>
          </a:xfrm>
          <a:prstGeom prst="rect">
            <a:avLst/>
          </a:prstGeom>
        </p:spPr>
      </p:pic>
      <p:sp>
        <p:nvSpPr>
          <p:cNvPr id="4" name="Rectangle 3">
            <a:extLst>
              <a:ext uri="{FF2B5EF4-FFF2-40B4-BE49-F238E27FC236}">
                <a16:creationId xmlns:a16="http://schemas.microsoft.com/office/drawing/2014/main" id="{27646CBD-A45C-4736-92B6-FCE049F05C63}"/>
              </a:ext>
            </a:extLst>
          </p:cNvPr>
          <p:cNvSpPr/>
          <p:nvPr userDrawn="1"/>
        </p:nvSpPr>
        <p:spPr>
          <a:xfrm>
            <a:off x="0" y="0"/>
            <a:ext cx="9144000" cy="588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E1134CBD-05EB-4EB3-9BE9-33B0F080B48F}"/>
              </a:ext>
            </a:extLst>
          </p:cNvPr>
          <p:cNvSpPr/>
          <p:nvPr userDrawn="1"/>
        </p:nvSpPr>
        <p:spPr>
          <a:xfrm>
            <a:off x="8544757" y="6598950"/>
            <a:ext cx="481905" cy="200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 name="Straight Connector 5">
            <a:extLst>
              <a:ext uri="{FF2B5EF4-FFF2-40B4-BE49-F238E27FC236}">
                <a16:creationId xmlns:a16="http://schemas.microsoft.com/office/drawing/2014/main" id="{7AC76BAA-7A44-4761-81FD-C373E95D612B}"/>
              </a:ext>
            </a:extLst>
          </p:cNvPr>
          <p:cNvCxnSpPr>
            <a:cxnSpLocks/>
          </p:cNvCxnSpPr>
          <p:nvPr userDrawn="1"/>
        </p:nvCxnSpPr>
        <p:spPr>
          <a:xfrm>
            <a:off x="0" y="660816"/>
            <a:ext cx="516255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7" name="Slide Number Placeholder 7">
            <a:extLst>
              <a:ext uri="{FF2B5EF4-FFF2-40B4-BE49-F238E27FC236}">
                <a16:creationId xmlns:a16="http://schemas.microsoft.com/office/drawing/2014/main" id="{8C2C044B-31E0-4789-B3B9-72955E3EA641}"/>
              </a:ext>
            </a:extLst>
          </p:cNvPr>
          <p:cNvSpPr txBox="1">
            <a:spLocks/>
          </p:cNvSpPr>
          <p:nvPr userDrawn="1"/>
        </p:nvSpPr>
        <p:spPr>
          <a:xfrm>
            <a:off x="8605062" y="6508363"/>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A070E7C-0B96-4788-862A-C035E43D0D9C}" type="slidenum">
              <a:rPr lang="en-US" smtClean="0">
                <a:solidFill>
                  <a:schemeClr val="bg2">
                    <a:lumMod val="25000"/>
                  </a:schemeClr>
                </a:solidFill>
              </a:rPr>
              <a:pPr/>
              <a:t>‹#›</a:t>
            </a:fld>
            <a:endParaRPr lang="en-US" dirty="0">
              <a:solidFill>
                <a:schemeClr val="bg2">
                  <a:lumMod val="25000"/>
                </a:schemeClr>
              </a:solidFill>
            </a:endParaRPr>
          </a:p>
        </p:txBody>
      </p:sp>
      <p:sp>
        <p:nvSpPr>
          <p:cNvPr id="8" name="Footer Placeholder 6">
            <a:extLst>
              <a:ext uri="{FF2B5EF4-FFF2-40B4-BE49-F238E27FC236}">
                <a16:creationId xmlns:a16="http://schemas.microsoft.com/office/drawing/2014/main" id="{7C68C189-1A79-4B5C-9E2E-5E31BF234956}"/>
              </a:ext>
            </a:extLst>
          </p:cNvPr>
          <p:cNvSpPr txBox="1">
            <a:spLocks/>
          </p:cNvSpPr>
          <p:nvPr userDrawn="1"/>
        </p:nvSpPr>
        <p:spPr>
          <a:xfrm rot="16200000">
            <a:off x="8455052" y="6012765"/>
            <a:ext cx="1094744" cy="143688"/>
          </a:xfrm>
          <a:prstGeom prst="rect">
            <a:avLst/>
          </a:prstGeom>
        </p:spPr>
        <p:txBody>
          <a:bodyPr vert="horz" lIns="91440" tIns="45720" rIns="91440" bIns="45720" rtlCol="0" anchor="ctr"/>
          <a:lstStyle>
            <a:defPPr>
              <a:defRPr lang="en-US"/>
            </a:defPPr>
            <a:lvl1pPr marL="0" algn="ctr" defTabSz="457200" rtl="0" eaLnBrk="1" latinLnBrk="0" hangingPunct="1">
              <a:defRPr sz="600" kern="1200">
                <a:solidFill>
                  <a:srgbClr val="002060"/>
                </a:solidFill>
                <a:latin typeface="Verdana" panose="020B0604030504040204" pitchFamily="34" charset="0"/>
                <a:ea typeface="Verdana" panose="020B0604030504040204" pitchFamily="34" charset="0"/>
                <a:cs typeface="Verdana" panose="020B060403050404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700" dirty="0">
                <a:solidFill>
                  <a:schemeClr val="bg2">
                    <a:lumMod val="25000"/>
                  </a:schemeClr>
                </a:solidFill>
              </a:rPr>
              <a:t>© TechSci Research</a:t>
            </a:r>
          </a:p>
        </p:txBody>
      </p:sp>
    </p:spTree>
    <p:extLst>
      <p:ext uri="{BB962C8B-B14F-4D97-AF65-F5344CB8AC3E}">
        <p14:creationId xmlns:p14="http://schemas.microsoft.com/office/powerpoint/2010/main" val="576954113"/>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obj">
  <p:cSld name="1_Title and Content">
    <p:bg>
      <p:bgRef idx="1001">
        <a:schemeClr val="bg1"/>
      </p:bgRef>
    </p:bg>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1500" b="1" i="0">
                <a:solidFill>
                  <a:srgbClr val="0D0D0D"/>
                </a:solidFill>
                <a:latin typeface="Calibri"/>
                <a:cs typeface="Calibri"/>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dirty="0"/>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9/10/2021</a:t>
            </a:fld>
            <a:endParaRPr lang="en-US"/>
          </a:p>
        </p:txBody>
      </p:sp>
      <p:sp>
        <p:nvSpPr>
          <p:cNvPr id="6" name="Holder 6"/>
          <p:cNvSpPr>
            <a:spLocks noGrp="1"/>
          </p:cNvSpPr>
          <p:nvPr>
            <p:ph type="sldNum" sz="quarter" idx="7"/>
          </p:nvPr>
        </p:nvSpPr>
        <p:spPr/>
        <p:txBody>
          <a:bodyPr lIns="0" tIns="0" rIns="0" bIns="0"/>
          <a:lstStyle>
            <a:lvl1pPr>
              <a:defRPr sz="1100" b="1" i="0">
                <a:solidFill>
                  <a:schemeClr val="tx1"/>
                </a:solidFill>
                <a:latin typeface="Calibri"/>
                <a:cs typeface="Calibri"/>
              </a:defRPr>
            </a:lvl1pPr>
          </a:lstStyle>
          <a:p>
            <a:pPr marL="38100">
              <a:lnSpc>
                <a:spcPts val="1150"/>
              </a:lnSpc>
            </a:pPr>
            <a:fld id="{81D60167-4931-47E6-BA6A-407CBD079E47}" type="slidenum">
              <a:rPr dirty="0"/>
              <a:t>‹#›</a:t>
            </a:fld>
            <a:endParaRPr dirty="0"/>
          </a:p>
        </p:txBody>
      </p:sp>
    </p:spTree>
    <p:extLst>
      <p:ext uri="{BB962C8B-B14F-4D97-AF65-F5344CB8AC3E}">
        <p14:creationId xmlns:p14="http://schemas.microsoft.com/office/powerpoint/2010/main" val="4201949152"/>
      </p:ext>
    </p:extLst>
  </p:cSld>
  <p:clrMapOvr>
    <a:overrideClrMapping bg1="lt1" tx1="dk1" bg2="lt2" tx2="dk2" accent1="accent1" accent2="accent2" accent3="accent3" accent4="accent4" accent5="accent5" accent6="accent6" hlink="hlink" folHlink="folHlink"/>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1A9A785-103B-4B53-B232-DC2BA94190A7}" type="datetimeFigureOut">
              <a:rPr lang="en-US" smtClean="0"/>
              <a:t>9/10/2021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CE97586-85E7-4DA0-AF2C-A0841FA48D10}" type="slidenum">
              <a:rPr lang="en-US" smtClean="0"/>
              <a:t>‹#›</a:t>
            </a:fld>
            <a:endParaRPr lang="en-US" dirty="0"/>
          </a:p>
        </p:txBody>
      </p:sp>
    </p:spTree>
    <p:extLst>
      <p:ext uri="{BB962C8B-B14F-4D97-AF65-F5344CB8AC3E}">
        <p14:creationId xmlns:p14="http://schemas.microsoft.com/office/powerpoint/2010/main" val="213777849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5450F19-B112-4ABF-8DFD-7CC4C2994E88}"/>
              </a:ext>
            </a:extLst>
          </p:cNvPr>
          <p:cNvSpPr/>
          <p:nvPr userDrawn="1"/>
        </p:nvSpPr>
        <p:spPr>
          <a:xfrm flipH="1">
            <a:off x="4572000" y="1988840"/>
            <a:ext cx="4572000" cy="2880320"/>
          </a:xfrm>
          <a:prstGeom prst="rect">
            <a:avLst/>
          </a:prstGeom>
          <a:solidFill>
            <a:schemeClr val="bg1">
              <a:lumMod val="75000"/>
              <a:alpha val="9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Picture Placeholder 2">
            <a:extLst>
              <a:ext uri="{FF2B5EF4-FFF2-40B4-BE49-F238E27FC236}">
                <a16:creationId xmlns:a16="http://schemas.microsoft.com/office/drawing/2014/main" id="{B3F0BA69-1CAA-4973-B174-2BA8BA1BC146}"/>
              </a:ext>
            </a:extLst>
          </p:cNvPr>
          <p:cNvSpPr>
            <a:spLocks noGrp="1"/>
          </p:cNvSpPr>
          <p:nvPr>
            <p:ph type="pic" idx="13" hasCustomPrompt="1"/>
          </p:nvPr>
        </p:nvSpPr>
        <p:spPr>
          <a:xfrm>
            <a:off x="5408904" y="857250"/>
            <a:ext cx="3338624" cy="5143500"/>
          </a:xfrm>
          <a:prstGeom prst="rect">
            <a:avLst/>
          </a:prstGeom>
          <a:solidFill>
            <a:schemeClr val="bg1">
              <a:lumMod val="95000"/>
            </a:schemeClr>
          </a:solidFill>
          <a:effectLst>
            <a:outerShdw blurRad="63500" sx="102000" sy="102000" algn="ctr" rotWithShape="0">
              <a:prstClr val="black">
                <a:alpha val="40000"/>
              </a:prstClr>
            </a:outerShdw>
          </a:effectLst>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pic>
        <p:nvPicPr>
          <p:cNvPr id="3074" name="Picture 2">
            <a:extLst>
              <a:ext uri="{FF2B5EF4-FFF2-40B4-BE49-F238E27FC236}">
                <a16:creationId xmlns:a16="http://schemas.microsoft.com/office/drawing/2014/main" id="{966A8333-CADF-47CE-A5B4-523D214DCC17}"/>
              </a:ext>
            </a:extLst>
          </p:cNvPr>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auto">
          <a:xfrm>
            <a:off x="0" y="0"/>
            <a:ext cx="9144000" cy="6693606"/>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89AD81FF-D2BC-4BE9-8FA4-EDFEF24B8A04}"/>
              </a:ext>
            </a:extLst>
          </p:cNvPr>
          <p:cNvSpPr/>
          <p:nvPr userDrawn="1"/>
        </p:nvSpPr>
        <p:spPr>
          <a:xfrm>
            <a:off x="0" y="0"/>
            <a:ext cx="9144020" cy="6858000"/>
          </a:xfrm>
          <a:prstGeom prst="rect">
            <a:avLst/>
          </a:prstGeom>
          <a:solidFill>
            <a:schemeClr val="tx2">
              <a:lumMod val="5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041972684"/>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1A9A785-103B-4B53-B232-DC2BA94190A7}" type="datetimeFigureOut">
              <a:rPr lang="en-US" smtClean="0"/>
              <a:t>9/10/2021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CE97586-85E7-4DA0-AF2C-A0841FA48D10}" type="slidenum">
              <a:rPr lang="en-US" smtClean="0"/>
              <a:t>‹#›</a:t>
            </a:fld>
            <a:endParaRPr lang="en-US" dirty="0"/>
          </a:p>
        </p:txBody>
      </p:sp>
    </p:spTree>
    <p:extLst>
      <p:ext uri="{BB962C8B-B14F-4D97-AF65-F5344CB8AC3E}">
        <p14:creationId xmlns:p14="http://schemas.microsoft.com/office/powerpoint/2010/main" val="36730246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A13FF-73E7-4C75-B3C5-4F31073C71A1}"/>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7CF47604-8995-4AF1-95C7-929340DA2E3D}"/>
              </a:ext>
            </a:extLst>
          </p:cNvPr>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IN" dirty="0"/>
          </a:p>
        </p:txBody>
      </p:sp>
      <p:sp>
        <p:nvSpPr>
          <p:cNvPr id="4" name="Text Placeholder 3">
            <a:extLst>
              <a:ext uri="{FF2B5EF4-FFF2-40B4-BE49-F238E27FC236}">
                <a16:creationId xmlns:a16="http://schemas.microsoft.com/office/drawing/2014/main" id="{99C14EB5-10BB-49D0-B897-9CDC5C7437C9}"/>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2181D83C-7190-42A4-9ECA-195D5E0C3A39}"/>
              </a:ext>
            </a:extLst>
          </p:cNvPr>
          <p:cNvSpPr>
            <a:spLocks noGrp="1"/>
          </p:cNvSpPr>
          <p:nvPr>
            <p:ph type="dt" sz="half" idx="10"/>
          </p:nvPr>
        </p:nvSpPr>
        <p:spPr/>
        <p:txBody>
          <a:bodyPr/>
          <a:lstStyle/>
          <a:p>
            <a:fld id="{B1A9A785-103B-4B53-B232-DC2BA94190A7}" type="datetimeFigureOut">
              <a:rPr lang="en-US" smtClean="0"/>
              <a:t>9/10/2021</a:t>
            </a:fld>
            <a:endParaRPr lang="en-US" dirty="0"/>
          </a:p>
        </p:txBody>
      </p:sp>
      <p:sp>
        <p:nvSpPr>
          <p:cNvPr id="6" name="Footer Placeholder 5">
            <a:extLst>
              <a:ext uri="{FF2B5EF4-FFF2-40B4-BE49-F238E27FC236}">
                <a16:creationId xmlns:a16="http://schemas.microsoft.com/office/drawing/2014/main" id="{D3D87D4F-2EB1-44D2-8FCC-82BBB59F8D8F}"/>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F1031C92-0D40-47A6-BF34-4144F051DA57}"/>
              </a:ext>
            </a:extLst>
          </p:cNvPr>
          <p:cNvSpPr>
            <a:spLocks noGrp="1"/>
          </p:cNvSpPr>
          <p:nvPr>
            <p:ph type="sldNum" sz="quarter" idx="12"/>
          </p:nvPr>
        </p:nvSpPr>
        <p:spPr/>
        <p:txBody>
          <a:bodyPr/>
          <a:lstStyle/>
          <a:p>
            <a:fld id="{1CE97586-85E7-4DA0-AF2C-A0841FA48D10}" type="slidenum">
              <a:rPr lang="en-US" smtClean="0"/>
              <a:t>‹#›</a:t>
            </a:fld>
            <a:endParaRPr lang="en-US" dirty="0"/>
          </a:p>
        </p:txBody>
      </p:sp>
    </p:spTree>
    <p:extLst>
      <p:ext uri="{BB962C8B-B14F-4D97-AF65-F5344CB8AC3E}">
        <p14:creationId xmlns:p14="http://schemas.microsoft.com/office/powerpoint/2010/main" val="4251354019"/>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1A9A785-103B-4B53-B232-DC2BA94190A7}" type="datetimeFigureOut">
              <a:rPr lang="en-US" smtClean="0"/>
              <a:t>9/10/2021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CE97586-85E7-4DA0-AF2C-A0841FA48D10}" type="slidenum">
              <a:rPr lang="en-US" smtClean="0"/>
              <a:t>‹#›</a:t>
            </a:fld>
            <a:endParaRPr lang="en-US" dirty="0"/>
          </a:p>
        </p:txBody>
      </p:sp>
    </p:spTree>
    <p:extLst>
      <p:ext uri="{BB962C8B-B14F-4D97-AF65-F5344CB8AC3E}">
        <p14:creationId xmlns:p14="http://schemas.microsoft.com/office/powerpoint/2010/main" val="2542283929"/>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1A9A785-103B-4B53-B232-DC2BA94190A7}" type="datetimeFigureOut">
              <a:rPr lang="en-US" smtClean="0"/>
              <a:t>9/10/2021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1CE97586-85E7-4DA0-AF2C-A0841FA48D10}" type="slidenum">
              <a:rPr lang="en-US" smtClean="0"/>
              <a:t>‹#›</a:t>
            </a:fld>
            <a:endParaRPr lang="en-US" dirty="0"/>
          </a:p>
        </p:txBody>
      </p:sp>
    </p:spTree>
    <p:extLst>
      <p:ext uri="{BB962C8B-B14F-4D97-AF65-F5344CB8AC3E}">
        <p14:creationId xmlns:p14="http://schemas.microsoft.com/office/powerpoint/2010/main" val="937458713"/>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1A9A785-103B-4B53-B232-DC2BA94190A7}" type="datetimeFigureOut">
              <a:rPr lang="en-US" smtClean="0"/>
              <a:t>9/10/2021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CE97586-85E7-4DA0-AF2C-A0841FA48D10}" type="slidenum">
              <a:rPr lang="en-US" smtClean="0"/>
              <a:t>‹#›</a:t>
            </a:fld>
            <a:endParaRPr lang="en-US" dirty="0"/>
          </a:p>
        </p:txBody>
      </p:sp>
    </p:spTree>
    <p:extLst>
      <p:ext uri="{BB962C8B-B14F-4D97-AF65-F5344CB8AC3E}">
        <p14:creationId xmlns:p14="http://schemas.microsoft.com/office/powerpoint/2010/main" val="342968453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1A9A785-103B-4B53-B232-DC2BA94190A7}" type="datetimeFigureOut">
              <a:rPr lang="en-US" smtClean="0"/>
              <a:t>9/10/2021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1CE97586-85E7-4DA0-AF2C-A0841FA48D10}" type="slidenum">
              <a:rPr lang="en-US" smtClean="0"/>
              <a:t>‹#›</a:t>
            </a:fld>
            <a:endParaRPr lang="en-US" dirty="0"/>
          </a:p>
        </p:txBody>
      </p:sp>
    </p:spTree>
    <p:extLst>
      <p:ext uri="{BB962C8B-B14F-4D97-AF65-F5344CB8AC3E}">
        <p14:creationId xmlns:p14="http://schemas.microsoft.com/office/powerpoint/2010/main" val="2808802435"/>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1A9A785-103B-4B53-B232-DC2BA94190A7}" type="datetimeFigureOut">
              <a:rPr lang="en-US" smtClean="0"/>
              <a:t>9/10/2021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CE97586-85E7-4DA0-AF2C-A0841FA48D10}" type="slidenum">
              <a:rPr lang="en-US" smtClean="0"/>
              <a:t>‹#›</a:t>
            </a:fld>
            <a:endParaRPr lang="en-US" dirty="0"/>
          </a:p>
        </p:txBody>
      </p:sp>
    </p:spTree>
    <p:extLst>
      <p:ext uri="{BB962C8B-B14F-4D97-AF65-F5344CB8AC3E}">
        <p14:creationId xmlns:p14="http://schemas.microsoft.com/office/powerpoint/2010/main" val="856511567"/>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1A9A785-103B-4B53-B232-DC2BA94190A7}" type="datetimeFigureOut">
              <a:rPr lang="en-US" smtClean="0"/>
              <a:t>9/10/2021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CE97586-85E7-4DA0-AF2C-A0841FA48D10}" type="slidenum">
              <a:rPr lang="en-US" smtClean="0"/>
              <a:t>‹#›</a:t>
            </a:fld>
            <a:endParaRPr lang="en-US" dirty="0"/>
          </a:p>
        </p:txBody>
      </p:sp>
    </p:spTree>
    <p:extLst>
      <p:ext uri="{BB962C8B-B14F-4D97-AF65-F5344CB8AC3E}">
        <p14:creationId xmlns:p14="http://schemas.microsoft.com/office/powerpoint/2010/main" val="279482748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1A9A785-103B-4B53-B232-DC2BA94190A7}" type="datetimeFigureOut">
              <a:rPr lang="en-US" smtClean="0"/>
              <a:t>9/10/2021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CE97586-85E7-4DA0-AF2C-A0841FA48D10}" type="slidenum">
              <a:rPr lang="en-US" smtClean="0"/>
              <a:t>‹#›</a:t>
            </a:fld>
            <a:endParaRPr lang="en-US" dirty="0"/>
          </a:p>
        </p:txBody>
      </p:sp>
    </p:spTree>
    <p:extLst>
      <p:ext uri="{BB962C8B-B14F-4D97-AF65-F5344CB8AC3E}">
        <p14:creationId xmlns:p14="http://schemas.microsoft.com/office/powerpoint/2010/main" val="4011849729"/>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1A9A785-103B-4B53-B232-DC2BA94190A7}" type="datetimeFigureOut">
              <a:rPr lang="en-US" smtClean="0"/>
              <a:t>9/10/2021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CE97586-85E7-4DA0-AF2C-A0841FA48D10}" type="slidenum">
              <a:rPr lang="en-US" smtClean="0"/>
              <a:t>‹#›</a:t>
            </a:fld>
            <a:endParaRPr lang="en-US" dirty="0"/>
          </a:p>
        </p:txBody>
      </p:sp>
    </p:spTree>
    <p:extLst>
      <p:ext uri="{BB962C8B-B14F-4D97-AF65-F5344CB8AC3E}">
        <p14:creationId xmlns:p14="http://schemas.microsoft.com/office/powerpoint/2010/main" val="740343782"/>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6_Content writing ">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7AC7A174-2989-4FEC-8BD1-B17717850A09}"/>
              </a:ext>
            </a:extLst>
          </p:cNvPr>
          <p:cNvSpPr>
            <a:spLocks noGrp="1"/>
          </p:cNvSpPr>
          <p:nvPr>
            <p:ph type="body" sz="quarter" idx="14"/>
          </p:nvPr>
        </p:nvSpPr>
        <p:spPr>
          <a:xfrm>
            <a:off x="132586" y="193795"/>
            <a:ext cx="7863840" cy="457200"/>
          </a:xfrm>
          <a:prstGeom prst="rect">
            <a:avLst/>
          </a:prstGeom>
          <a:noFill/>
          <a:ln>
            <a:noFill/>
          </a:ln>
        </p:spPr>
        <p:txBody>
          <a:bodyPr anchor="ctr"/>
          <a:lstStyle>
            <a:lvl1pPr marL="0" indent="0" algn="l">
              <a:buNone/>
              <a:defRPr sz="1200" b="1" spc="300">
                <a:solidFill>
                  <a:schemeClr val="bg2">
                    <a:lumMod val="25000"/>
                  </a:schemeClr>
                </a:solidFill>
                <a:latin typeface="Arial" panose="020B0604020202020204" pitchFamily="34" charset="0"/>
                <a:cs typeface="Arial" panose="020B0604020202020204" pitchFamily="34" charset="0"/>
              </a:defRPr>
            </a:lvl1pPr>
          </a:lstStyle>
          <a:p>
            <a:pPr lvl="0"/>
            <a:r>
              <a:rPr lang="en-US" dirty="0"/>
              <a:t>Edit Master text styles</a:t>
            </a:r>
          </a:p>
        </p:txBody>
      </p:sp>
      <p:sp>
        <p:nvSpPr>
          <p:cNvPr id="2" name="Rectangle 1">
            <a:extLst>
              <a:ext uri="{FF2B5EF4-FFF2-40B4-BE49-F238E27FC236}">
                <a16:creationId xmlns:a16="http://schemas.microsoft.com/office/drawing/2014/main" id="{03721B70-D9E0-4A5E-9ED6-62B25F777BF6}"/>
              </a:ext>
            </a:extLst>
          </p:cNvPr>
          <p:cNvSpPr/>
          <p:nvPr userDrawn="1"/>
        </p:nvSpPr>
        <p:spPr>
          <a:xfrm>
            <a:off x="7086600" y="237384"/>
            <a:ext cx="1881347"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5D966430-B3F4-4630-8828-8E1A966EEB9E}"/>
              </a:ext>
            </a:extLst>
          </p:cNvPr>
          <p:cNvSpPr/>
          <p:nvPr userDrawn="1"/>
        </p:nvSpPr>
        <p:spPr>
          <a:xfrm flipV="1">
            <a:off x="-1" y="6769076"/>
            <a:ext cx="9143999" cy="13464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a:extLst>
              <a:ext uri="{FF2B5EF4-FFF2-40B4-BE49-F238E27FC236}">
                <a16:creationId xmlns:a16="http://schemas.microsoft.com/office/drawing/2014/main" id="{2A1099B3-DAE6-45F3-A52D-A88B8D1290B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668754" y="167074"/>
            <a:ext cx="1330912" cy="417542"/>
          </a:xfrm>
          <a:prstGeom prst="rect">
            <a:avLst/>
          </a:prstGeom>
        </p:spPr>
      </p:pic>
      <p:sp>
        <p:nvSpPr>
          <p:cNvPr id="10" name="Rectangle 9">
            <a:extLst>
              <a:ext uri="{FF2B5EF4-FFF2-40B4-BE49-F238E27FC236}">
                <a16:creationId xmlns:a16="http://schemas.microsoft.com/office/drawing/2014/main" id="{D7BC888F-1C4B-451A-8224-AAE08EFB6E98}"/>
              </a:ext>
            </a:extLst>
          </p:cNvPr>
          <p:cNvSpPr/>
          <p:nvPr userDrawn="1"/>
        </p:nvSpPr>
        <p:spPr>
          <a:xfrm>
            <a:off x="0" y="0"/>
            <a:ext cx="9144000" cy="588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6B13518F-4249-444D-AC35-EEEBB30A89BA}"/>
              </a:ext>
            </a:extLst>
          </p:cNvPr>
          <p:cNvSpPr/>
          <p:nvPr userDrawn="1"/>
        </p:nvSpPr>
        <p:spPr>
          <a:xfrm>
            <a:off x="8544757" y="6598950"/>
            <a:ext cx="481905" cy="200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 name="Straight Connector 11">
            <a:extLst>
              <a:ext uri="{FF2B5EF4-FFF2-40B4-BE49-F238E27FC236}">
                <a16:creationId xmlns:a16="http://schemas.microsoft.com/office/drawing/2014/main" id="{90F25E3D-1B27-4AA6-A538-F09530FA5709}"/>
              </a:ext>
            </a:extLst>
          </p:cNvPr>
          <p:cNvCxnSpPr>
            <a:cxnSpLocks/>
          </p:cNvCxnSpPr>
          <p:nvPr userDrawn="1"/>
        </p:nvCxnSpPr>
        <p:spPr>
          <a:xfrm>
            <a:off x="0" y="660816"/>
            <a:ext cx="516255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3" name="Slide Number Placeholder 7">
            <a:extLst>
              <a:ext uri="{FF2B5EF4-FFF2-40B4-BE49-F238E27FC236}">
                <a16:creationId xmlns:a16="http://schemas.microsoft.com/office/drawing/2014/main" id="{8BAD6871-A03B-4547-9158-02555EF5B1B0}"/>
              </a:ext>
            </a:extLst>
          </p:cNvPr>
          <p:cNvSpPr txBox="1">
            <a:spLocks/>
          </p:cNvSpPr>
          <p:nvPr userDrawn="1"/>
        </p:nvSpPr>
        <p:spPr>
          <a:xfrm>
            <a:off x="8605062" y="6508363"/>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A070E7C-0B96-4788-862A-C035E43D0D9C}" type="slidenum">
              <a:rPr lang="en-US" smtClean="0">
                <a:solidFill>
                  <a:schemeClr val="bg2">
                    <a:lumMod val="25000"/>
                  </a:schemeClr>
                </a:solidFill>
              </a:rPr>
              <a:pPr/>
              <a:t>‹#›</a:t>
            </a:fld>
            <a:endParaRPr lang="en-US" dirty="0">
              <a:solidFill>
                <a:schemeClr val="bg2">
                  <a:lumMod val="25000"/>
                </a:schemeClr>
              </a:solidFill>
            </a:endParaRPr>
          </a:p>
        </p:txBody>
      </p:sp>
      <p:sp>
        <p:nvSpPr>
          <p:cNvPr id="14" name="Footer Placeholder 6">
            <a:extLst>
              <a:ext uri="{FF2B5EF4-FFF2-40B4-BE49-F238E27FC236}">
                <a16:creationId xmlns:a16="http://schemas.microsoft.com/office/drawing/2014/main" id="{A57850A0-3AE8-4321-933B-4C6F031A0E9D}"/>
              </a:ext>
            </a:extLst>
          </p:cNvPr>
          <p:cNvSpPr txBox="1">
            <a:spLocks/>
          </p:cNvSpPr>
          <p:nvPr userDrawn="1"/>
        </p:nvSpPr>
        <p:spPr>
          <a:xfrm rot="16200000">
            <a:off x="8455052" y="6012765"/>
            <a:ext cx="1094744" cy="143688"/>
          </a:xfrm>
          <a:prstGeom prst="rect">
            <a:avLst/>
          </a:prstGeom>
        </p:spPr>
        <p:txBody>
          <a:bodyPr vert="horz" lIns="91440" tIns="45720" rIns="91440" bIns="45720" rtlCol="0" anchor="ctr"/>
          <a:lstStyle>
            <a:defPPr>
              <a:defRPr lang="en-US"/>
            </a:defPPr>
            <a:lvl1pPr marL="0" algn="ctr" defTabSz="457200" rtl="0" eaLnBrk="1" latinLnBrk="0" hangingPunct="1">
              <a:defRPr sz="600" kern="1200">
                <a:solidFill>
                  <a:srgbClr val="002060"/>
                </a:solidFill>
                <a:latin typeface="Verdana" panose="020B0604030504040204" pitchFamily="34" charset="0"/>
                <a:ea typeface="Verdana" panose="020B0604030504040204" pitchFamily="34" charset="0"/>
                <a:cs typeface="Verdana" panose="020B060403050404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700" dirty="0">
                <a:solidFill>
                  <a:schemeClr val="bg2">
                    <a:lumMod val="25000"/>
                  </a:schemeClr>
                </a:solidFill>
              </a:rPr>
              <a:t>© TechSci Research</a:t>
            </a:r>
          </a:p>
        </p:txBody>
      </p:sp>
    </p:spTree>
    <p:extLst>
      <p:ext uri="{BB962C8B-B14F-4D97-AF65-F5344CB8AC3E}">
        <p14:creationId xmlns:p14="http://schemas.microsoft.com/office/powerpoint/2010/main" val="2723414629"/>
      </p:ext>
    </p:extLst>
  </p:cSld>
  <p:clrMapOvr>
    <a:overrideClrMapping bg1="lt1" tx1="dk1" bg2="lt2" tx2="dk2" accent1="accent1" accent2="accent2" accent3="accent3" accent4="accent4" accent5="accent5" accent6="accent6" hlink="hlink" folHlink="folHlink"/>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userDrawn="1">
  <p:cSld name="4_Content writing ">
    <p:bg>
      <p:bgRef idx="1001">
        <a:schemeClr val="bg1"/>
      </p:bgRef>
    </p:bg>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7AC7A174-2989-4FEC-8BD1-B17717850A09}"/>
              </a:ext>
            </a:extLst>
          </p:cNvPr>
          <p:cNvSpPr>
            <a:spLocks noGrp="1"/>
          </p:cNvSpPr>
          <p:nvPr>
            <p:ph type="body" sz="quarter" idx="14"/>
          </p:nvPr>
        </p:nvSpPr>
        <p:spPr>
          <a:xfrm>
            <a:off x="132586" y="193795"/>
            <a:ext cx="7863840" cy="457200"/>
          </a:xfrm>
          <a:prstGeom prst="rect">
            <a:avLst/>
          </a:prstGeom>
          <a:noFill/>
          <a:ln>
            <a:noFill/>
          </a:ln>
        </p:spPr>
        <p:txBody>
          <a:bodyPr anchor="ctr">
            <a:normAutofit/>
          </a:bodyPr>
          <a:lstStyle>
            <a:lvl1pPr marL="0" indent="0" algn="l">
              <a:buNone/>
              <a:defRPr lang="en-US" sz="1600" b="1" kern="1200" spc="0" dirty="0">
                <a:solidFill>
                  <a:schemeClr val="bg2">
                    <a:lumMod val="25000"/>
                  </a:schemeClr>
                </a:solidFill>
                <a:latin typeface="Montserrat" panose="02000505000000020004" pitchFamily="2" charset="0"/>
                <a:ea typeface="+mn-ea"/>
                <a:cs typeface="Arial" panose="020B0604020202020204" pitchFamily="34"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dirty="0"/>
              <a:t>Edit Master text styles</a:t>
            </a:r>
          </a:p>
        </p:txBody>
      </p:sp>
      <p:sp>
        <p:nvSpPr>
          <p:cNvPr id="13" name="Rectangle 12">
            <a:extLst>
              <a:ext uri="{FF2B5EF4-FFF2-40B4-BE49-F238E27FC236}">
                <a16:creationId xmlns:a16="http://schemas.microsoft.com/office/drawing/2014/main" id="{DD638546-0E93-47A7-97F6-896D9461AFC0}"/>
              </a:ext>
            </a:extLst>
          </p:cNvPr>
          <p:cNvSpPr/>
          <p:nvPr userDrawn="1"/>
        </p:nvSpPr>
        <p:spPr>
          <a:xfrm flipV="1">
            <a:off x="-1" y="6769076"/>
            <a:ext cx="9143999" cy="13464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Picture 13">
            <a:extLst>
              <a:ext uri="{FF2B5EF4-FFF2-40B4-BE49-F238E27FC236}">
                <a16:creationId xmlns:a16="http://schemas.microsoft.com/office/drawing/2014/main" id="{D17CD52C-3EA9-48BE-A75A-6C8AE3E7FF7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668754" y="167074"/>
            <a:ext cx="1330912" cy="417542"/>
          </a:xfrm>
          <a:prstGeom prst="rect">
            <a:avLst/>
          </a:prstGeom>
        </p:spPr>
      </p:pic>
      <p:sp>
        <p:nvSpPr>
          <p:cNvPr id="15" name="Rectangle 14">
            <a:extLst>
              <a:ext uri="{FF2B5EF4-FFF2-40B4-BE49-F238E27FC236}">
                <a16:creationId xmlns:a16="http://schemas.microsoft.com/office/drawing/2014/main" id="{D8BE5B0C-E808-4BDF-9B6D-2BBD8F4B7AE0}"/>
              </a:ext>
            </a:extLst>
          </p:cNvPr>
          <p:cNvSpPr/>
          <p:nvPr userDrawn="1"/>
        </p:nvSpPr>
        <p:spPr>
          <a:xfrm>
            <a:off x="0" y="0"/>
            <a:ext cx="9144000" cy="588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78E7369A-6F8A-4A70-AF14-7FF4025DBE28}"/>
              </a:ext>
            </a:extLst>
          </p:cNvPr>
          <p:cNvSpPr/>
          <p:nvPr userDrawn="1"/>
        </p:nvSpPr>
        <p:spPr>
          <a:xfrm>
            <a:off x="8544757" y="6598950"/>
            <a:ext cx="481905" cy="200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7" name="Straight Connector 16">
            <a:extLst>
              <a:ext uri="{FF2B5EF4-FFF2-40B4-BE49-F238E27FC236}">
                <a16:creationId xmlns:a16="http://schemas.microsoft.com/office/drawing/2014/main" id="{BD3D13FB-1EAE-4C0A-9E69-E7F13224411B}"/>
              </a:ext>
            </a:extLst>
          </p:cNvPr>
          <p:cNvCxnSpPr>
            <a:cxnSpLocks/>
          </p:cNvCxnSpPr>
          <p:nvPr userDrawn="1"/>
        </p:nvCxnSpPr>
        <p:spPr>
          <a:xfrm>
            <a:off x="0" y="660816"/>
            <a:ext cx="516255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8" name="Slide Number Placeholder 7">
            <a:extLst>
              <a:ext uri="{FF2B5EF4-FFF2-40B4-BE49-F238E27FC236}">
                <a16:creationId xmlns:a16="http://schemas.microsoft.com/office/drawing/2014/main" id="{CF492491-A8C1-40BA-B470-09FD32A17EEF}"/>
              </a:ext>
            </a:extLst>
          </p:cNvPr>
          <p:cNvSpPr txBox="1">
            <a:spLocks/>
          </p:cNvSpPr>
          <p:nvPr userDrawn="1"/>
        </p:nvSpPr>
        <p:spPr>
          <a:xfrm>
            <a:off x="8605062" y="6508363"/>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A070E7C-0B96-4788-862A-C035E43D0D9C}" type="slidenum">
              <a:rPr lang="en-US" smtClean="0">
                <a:solidFill>
                  <a:schemeClr val="bg2">
                    <a:lumMod val="25000"/>
                  </a:schemeClr>
                </a:solidFill>
              </a:rPr>
              <a:pPr/>
              <a:t>‹#›</a:t>
            </a:fld>
            <a:endParaRPr lang="en-US" dirty="0">
              <a:solidFill>
                <a:schemeClr val="bg2">
                  <a:lumMod val="25000"/>
                </a:schemeClr>
              </a:solidFill>
            </a:endParaRPr>
          </a:p>
        </p:txBody>
      </p:sp>
      <p:sp>
        <p:nvSpPr>
          <p:cNvPr id="19" name="Footer Placeholder 6">
            <a:extLst>
              <a:ext uri="{FF2B5EF4-FFF2-40B4-BE49-F238E27FC236}">
                <a16:creationId xmlns:a16="http://schemas.microsoft.com/office/drawing/2014/main" id="{3C7147E3-7B28-4C9E-9852-65C89D3D39ED}"/>
              </a:ext>
            </a:extLst>
          </p:cNvPr>
          <p:cNvSpPr txBox="1">
            <a:spLocks/>
          </p:cNvSpPr>
          <p:nvPr userDrawn="1"/>
        </p:nvSpPr>
        <p:spPr>
          <a:xfrm rot="16200000">
            <a:off x="8455052" y="6012765"/>
            <a:ext cx="1094744" cy="143688"/>
          </a:xfrm>
          <a:prstGeom prst="rect">
            <a:avLst/>
          </a:prstGeom>
        </p:spPr>
        <p:txBody>
          <a:bodyPr vert="horz" lIns="91440" tIns="45720" rIns="91440" bIns="45720" rtlCol="0" anchor="ctr"/>
          <a:lstStyle>
            <a:defPPr>
              <a:defRPr lang="en-US"/>
            </a:defPPr>
            <a:lvl1pPr marL="0" algn="ctr" defTabSz="457200" rtl="0" eaLnBrk="1" latinLnBrk="0" hangingPunct="1">
              <a:defRPr sz="600" kern="1200">
                <a:solidFill>
                  <a:srgbClr val="002060"/>
                </a:solidFill>
                <a:latin typeface="Verdana" panose="020B0604030504040204" pitchFamily="34" charset="0"/>
                <a:ea typeface="Verdana" panose="020B0604030504040204" pitchFamily="34" charset="0"/>
                <a:cs typeface="Verdana" panose="020B060403050404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700" dirty="0">
                <a:solidFill>
                  <a:schemeClr val="bg2">
                    <a:lumMod val="25000"/>
                  </a:schemeClr>
                </a:solidFill>
              </a:rPr>
              <a:t>© TechSci Research</a:t>
            </a:r>
          </a:p>
        </p:txBody>
      </p:sp>
    </p:spTree>
    <p:extLst>
      <p:ext uri="{BB962C8B-B14F-4D97-AF65-F5344CB8AC3E}">
        <p14:creationId xmlns:p14="http://schemas.microsoft.com/office/powerpoint/2010/main" val="1612204914"/>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50.xml"/><Relationship Id="rId18" Type="http://schemas.openxmlformats.org/officeDocument/2006/relationships/slideLayout" Target="../slideLayouts/slideLayout55.xml"/><Relationship Id="rId26" Type="http://schemas.openxmlformats.org/officeDocument/2006/relationships/slideLayout" Target="../slideLayouts/slideLayout63.xml"/><Relationship Id="rId3" Type="http://schemas.openxmlformats.org/officeDocument/2006/relationships/slideLayout" Target="../slideLayouts/slideLayout40.xml"/><Relationship Id="rId21" Type="http://schemas.openxmlformats.org/officeDocument/2006/relationships/slideLayout" Target="../slideLayouts/slideLayout58.xml"/><Relationship Id="rId34" Type="http://schemas.openxmlformats.org/officeDocument/2006/relationships/theme" Target="../theme/theme2.xml"/><Relationship Id="rId7" Type="http://schemas.openxmlformats.org/officeDocument/2006/relationships/slideLayout" Target="../slideLayouts/slideLayout44.xml"/><Relationship Id="rId12" Type="http://schemas.openxmlformats.org/officeDocument/2006/relationships/slideLayout" Target="../slideLayouts/slideLayout49.xml"/><Relationship Id="rId17" Type="http://schemas.openxmlformats.org/officeDocument/2006/relationships/slideLayout" Target="../slideLayouts/slideLayout54.xml"/><Relationship Id="rId25" Type="http://schemas.openxmlformats.org/officeDocument/2006/relationships/slideLayout" Target="../slideLayouts/slideLayout62.xml"/><Relationship Id="rId33" Type="http://schemas.openxmlformats.org/officeDocument/2006/relationships/slideLayout" Target="../slideLayouts/slideLayout70.xml"/><Relationship Id="rId2" Type="http://schemas.openxmlformats.org/officeDocument/2006/relationships/slideLayout" Target="../slideLayouts/slideLayout39.xml"/><Relationship Id="rId16" Type="http://schemas.openxmlformats.org/officeDocument/2006/relationships/slideLayout" Target="../slideLayouts/slideLayout53.xml"/><Relationship Id="rId20" Type="http://schemas.openxmlformats.org/officeDocument/2006/relationships/slideLayout" Target="../slideLayouts/slideLayout57.xml"/><Relationship Id="rId29" Type="http://schemas.openxmlformats.org/officeDocument/2006/relationships/slideLayout" Target="../slideLayouts/slideLayout66.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24" Type="http://schemas.openxmlformats.org/officeDocument/2006/relationships/slideLayout" Target="../slideLayouts/slideLayout61.xml"/><Relationship Id="rId32" Type="http://schemas.openxmlformats.org/officeDocument/2006/relationships/slideLayout" Target="../slideLayouts/slideLayout69.xml"/><Relationship Id="rId5" Type="http://schemas.openxmlformats.org/officeDocument/2006/relationships/slideLayout" Target="../slideLayouts/slideLayout42.xml"/><Relationship Id="rId15" Type="http://schemas.openxmlformats.org/officeDocument/2006/relationships/slideLayout" Target="../slideLayouts/slideLayout52.xml"/><Relationship Id="rId23" Type="http://schemas.openxmlformats.org/officeDocument/2006/relationships/slideLayout" Target="../slideLayouts/slideLayout60.xml"/><Relationship Id="rId28" Type="http://schemas.openxmlformats.org/officeDocument/2006/relationships/slideLayout" Target="../slideLayouts/slideLayout65.xml"/><Relationship Id="rId10" Type="http://schemas.openxmlformats.org/officeDocument/2006/relationships/slideLayout" Target="../slideLayouts/slideLayout47.xml"/><Relationship Id="rId19" Type="http://schemas.openxmlformats.org/officeDocument/2006/relationships/slideLayout" Target="../slideLayouts/slideLayout56.xml"/><Relationship Id="rId31" Type="http://schemas.openxmlformats.org/officeDocument/2006/relationships/slideLayout" Target="../slideLayouts/slideLayout68.xml"/><Relationship Id="rId4" Type="http://schemas.openxmlformats.org/officeDocument/2006/relationships/slideLayout" Target="../slideLayouts/slideLayout41.xml"/><Relationship Id="rId9" Type="http://schemas.openxmlformats.org/officeDocument/2006/relationships/slideLayout" Target="../slideLayouts/slideLayout46.xml"/><Relationship Id="rId14" Type="http://schemas.openxmlformats.org/officeDocument/2006/relationships/slideLayout" Target="../slideLayouts/slideLayout51.xml"/><Relationship Id="rId22" Type="http://schemas.openxmlformats.org/officeDocument/2006/relationships/slideLayout" Target="../slideLayouts/slideLayout59.xml"/><Relationship Id="rId27" Type="http://schemas.openxmlformats.org/officeDocument/2006/relationships/slideLayout" Target="../slideLayouts/slideLayout64.xml"/><Relationship Id="rId30" Type="http://schemas.openxmlformats.org/officeDocument/2006/relationships/slideLayout" Target="../slideLayouts/slideLayout67.xml"/><Relationship Id="rId8" Type="http://schemas.openxmlformats.org/officeDocument/2006/relationships/slideLayout" Target="../slideLayouts/slideLayout4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78.xml"/><Relationship Id="rId13" Type="http://schemas.openxmlformats.org/officeDocument/2006/relationships/slideLayout" Target="../slideLayouts/slideLayout83.xml"/><Relationship Id="rId18" Type="http://schemas.openxmlformats.org/officeDocument/2006/relationships/image" Target="../media/image15.png"/><Relationship Id="rId3" Type="http://schemas.openxmlformats.org/officeDocument/2006/relationships/slideLayout" Target="../slideLayouts/slideLayout73.xml"/><Relationship Id="rId7" Type="http://schemas.openxmlformats.org/officeDocument/2006/relationships/slideLayout" Target="../slideLayouts/slideLayout77.xml"/><Relationship Id="rId12" Type="http://schemas.openxmlformats.org/officeDocument/2006/relationships/slideLayout" Target="../slideLayouts/slideLayout82.xml"/><Relationship Id="rId17" Type="http://schemas.openxmlformats.org/officeDocument/2006/relationships/theme" Target="../theme/theme3.xml"/><Relationship Id="rId2" Type="http://schemas.openxmlformats.org/officeDocument/2006/relationships/slideLayout" Target="../slideLayouts/slideLayout72.xml"/><Relationship Id="rId16" Type="http://schemas.openxmlformats.org/officeDocument/2006/relationships/slideLayout" Target="../slideLayouts/slideLayout86.xml"/><Relationship Id="rId1" Type="http://schemas.openxmlformats.org/officeDocument/2006/relationships/slideLayout" Target="../slideLayouts/slideLayout71.xml"/><Relationship Id="rId6" Type="http://schemas.openxmlformats.org/officeDocument/2006/relationships/slideLayout" Target="../slideLayouts/slideLayout76.xml"/><Relationship Id="rId11" Type="http://schemas.openxmlformats.org/officeDocument/2006/relationships/slideLayout" Target="../slideLayouts/slideLayout81.xml"/><Relationship Id="rId5" Type="http://schemas.openxmlformats.org/officeDocument/2006/relationships/slideLayout" Target="../slideLayouts/slideLayout75.xml"/><Relationship Id="rId15" Type="http://schemas.openxmlformats.org/officeDocument/2006/relationships/slideLayout" Target="../slideLayouts/slideLayout85.xml"/><Relationship Id="rId10" Type="http://schemas.openxmlformats.org/officeDocument/2006/relationships/slideLayout" Target="../slideLayouts/slideLayout80.xml"/><Relationship Id="rId4" Type="http://schemas.openxmlformats.org/officeDocument/2006/relationships/slideLayout" Target="../slideLayouts/slideLayout74.xml"/><Relationship Id="rId9" Type="http://schemas.openxmlformats.org/officeDocument/2006/relationships/slideLayout" Target="../slideLayouts/slideLayout79.xml"/><Relationship Id="rId14" Type="http://schemas.openxmlformats.org/officeDocument/2006/relationships/slideLayout" Target="../slideLayouts/slideLayout8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94.xml"/><Relationship Id="rId13" Type="http://schemas.openxmlformats.org/officeDocument/2006/relationships/slideLayout" Target="../slideLayouts/slideLayout99.xml"/><Relationship Id="rId18" Type="http://schemas.openxmlformats.org/officeDocument/2006/relationships/theme" Target="../theme/theme4.xml"/><Relationship Id="rId3" Type="http://schemas.openxmlformats.org/officeDocument/2006/relationships/slideLayout" Target="../slideLayouts/slideLayout89.xml"/><Relationship Id="rId7" Type="http://schemas.openxmlformats.org/officeDocument/2006/relationships/slideLayout" Target="../slideLayouts/slideLayout93.xml"/><Relationship Id="rId12" Type="http://schemas.openxmlformats.org/officeDocument/2006/relationships/slideLayout" Target="../slideLayouts/slideLayout98.xml"/><Relationship Id="rId17" Type="http://schemas.openxmlformats.org/officeDocument/2006/relationships/slideLayout" Target="../slideLayouts/slideLayout103.xml"/><Relationship Id="rId2" Type="http://schemas.openxmlformats.org/officeDocument/2006/relationships/slideLayout" Target="../slideLayouts/slideLayout88.xml"/><Relationship Id="rId16" Type="http://schemas.openxmlformats.org/officeDocument/2006/relationships/slideLayout" Target="../slideLayouts/slideLayout102.xml"/><Relationship Id="rId1" Type="http://schemas.openxmlformats.org/officeDocument/2006/relationships/slideLayout" Target="../slideLayouts/slideLayout87.xml"/><Relationship Id="rId6" Type="http://schemas.openxmlformats.org/officeDocument/2006/relationships/slideLayout" Target="../slideLayouts/slideLayout92.xml"/><Relationship Id="rId11" Type="http://schemas.openxmlformats.org/officeDocument/2006/relationships/slideLayout" Target="../slideLayouts/slideLayout97.xml"/><Relationship Id="rId5" Type="http://schemas.openxmlformats.org/officeDocument/2006/relationships/slideLayout" Target="../slideLayouts/slideLayout91.xml"/><Relationship Id="rId15" Type="http://schemas.openxmlformats.org/officeDocument/2006/relationships/slideLayout" Target="../slideLayouts/slideLayout101.xml"/><Relationship Id="rId10" Type="http://schemas.openxmlformats.org/officeDocument/2006/relationships/slideLayout" Target="../slideLayouts/slideLayout96.xml"/><Relationship Id="rId4" Type="http://schemas.openxmlformats.org/officeDocument/2006/relationships/slideLayout" Target="../slideLayouts/slideLayout90.xml"/><Relationship Id="rId9" Type="http://schemas.openxmlformats.org/officeDocument/2006/relationships/slideLayout" Target="../slideLayouts/slideLayout95.xml"/><Relationship Id="rId14" Type="http://schemas.openxmlformats.org/officeDocument/2006/relationships/slideLayout" Target="../slideLayouts/slideLayout100.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11.xml"/><Relationship Id="rId13" Type="http://schemas.openxmlformats.org/officeDocument/2006/relationships/slideLayout" Target="../slideLayouts/slideLayout116.xml"/><Relationship Id="rId18" Type="http://schemas.openxmlformats.org/officeDocument/2006/relationships/theme" Target="../theme/theme5.xml"/><Relationship Id="rId3" Type="http://schemas.openxmlformats.org/officeDocument/2006/relationships/slideLayout" Target="../slideLayouts/slideLayout106.xml"/><Relationship Id="rId7" Type="http://schemas.openxmlformats.org/officeDocument/2006/relationships/slideLayout" Target="../slideLayouts/slideLayout110.xml"/><Relationship Id="rId12" Type="http://schemas.openxmlformats.org/officeDocument/2006/relationships/slideLayout" Target="../slideLayouts/slideLayout115.xml"/><Relationship Id="rId17" Type="http://schemas.openxmlformats.org/officeDocument/2006/relationships/slideLayout" Target="../slideLayouts/slideLayout120.xml"/><Relationship Id="rId2" Type="http://schemas.openxmlformats.org/officeDocument/2006/relationships/slideLayout" Target="../slideLayouts/slideLayout105.xml"/><Relationship Id="rId16" Type="http://schemas.openxmlformats.org/officeDocument/2006/relationships/slideLayout" Target="../slideLayouts/slideLayout119.xml"/><Relationship Id="rId1" Type="http://schemas.openxmlformats.org/officeDocument/2006/relationships/slideLayout" Target="../slideLayouts/slideLayout104.xml"/><Relationship Id="rId6" Type="http://schemas.openxmlformats.org/officeDocument/2006/relationships/slideLayout" Target="../slideLayouts/slideLayout109.xml"/><Relationship Id="rId11" Type="http://schemas.openxmlformats.org/officeDocument/2006/relationships/slideLayout" Target="../slideLayouts/slideLayout114.xml"/><Relationship Id="rId5" Type="http://schemas.openxmlformats.org/officeDocument/2006/relationships/slideLayout" Target="../slideLayouts/slideLayout108.xml"/><Relationship Id="rId15" Type="http://schemas.openxmlformats.org/officeDocument/2006/relationships/slideLayout" Target="../slideLayouts/slideLayout118.xml"/><Relationship Id="rId10" Type="http://schemas.openxmlformats.org/officeDocument/2006/relationships/slideLayout" Target="../slideLayouts/slideLayout113.xml"/><Relationship Id="rId4" Type="http://schemas.openxmlformats.org/officeDocument/2006/relationships/slideLayout" Target="../slideLayouts/slideLayout107.xml"/><Relationship Id="rId9" Type="http://schemas.openxmlformats.org/officeDocument/2006/relationships/slideLayout" Target="../slideLayouts/slideLayout112.xml"/><Relationship Id="rId14" Type="http://schemas.openxmlformats.org/officeDocument/2006/relationships/slideLayout" Target="../slideLayouts/slideLayout117.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28.xml"/><Relationship Id="rId13" Type="http://schemas.openxmlformats.org/officeDocument/2006/relationships/theme" Target="../theme/theme6.xml"/><Relationship Id="rId3" Type="http://schemas.openxmlformats.org/officeDocument/2006/relationships/slideLayout" Target="../slideLayouts/slideLayout123.xml"/><Relationship Id="rId7" Type="http://schemas.openxmlformats.org/officeDocument/2006/relationships/slideLayout" Target="../slideLayouts/slideLayout127.xml"/><Relationship Id="rId12" Type="http://schemas.openxmlformats.org/officeDocument/2006/relationships/slideLayout" Target="../slideLayouts/slideLayout132.xml"/><Relationship Id="rId2" Type="http://schemas.openxmlformats.org/officeDocument/2006/relationships/slideLayout" Target="../slideLayouts/slideLayout122.xml"/><Relationship Id="rId1" Type="http://schemas.openxmlformats.org/officeDocument/2006/relationships/slideLayout" Target="../slideLayouts/slideLayout121.xml"/><Relationship Id="rId6" Type="http://schemas.openxmlformats.org/officeDocument/2006/relationships/slideLayout" Target="../slideLayouts/slideLayout126.xml"/><Relationship Id="rId11" Type="http://schemas.openxmlformats.org/officeDocument/2006/relationships/slideLayout" Target="../slideLayouts/slideLayout131.xml"/><Relationship Id="rId5" Type="http://schemas.openxmlformats.org/officeDocument/2006/relationships/slideLayout" Target="../slideLayouts/slideLayout125.xml"/><Relationship Id="rId10" Type="http://schemas.openxmlformats.org/officeDocument/2006/relationships/slideLayout" Target="../slideLayouts/slideLayout130.xml"/><Relationship Id="rId4" Type="http://schemas.openxmlformats.org/officeDocument/2006/relationships/slideLayout" Target="../slideLayouts/slideLayout124.xml"/><Relationship Id="rId9" Type="http://schemas.openxmlformats.org/officeDocument/2006/relationships/slideLayout" Target="../slideLayouts/slideLayout12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D3C46CA-BC95-481C-ACA8-3C0B70CEB648}"/>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2EDB7D3C-1037-4F75-907A-2EBDDCF0A3D0}"/>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9EE68DE-91B6-48AA-BC9A-76C6028D300C}"/>
              </a:ext>
            </a:extLst>
          </p:cNvPr>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B1A9A785-103B-4B53-B232-DC2BA94190A7}" type="datetimeFigureOut">
              <a:rPr lang="en-US" smtClean="0"/>
              <a:t>9/10/2021</a:t>
            </a:fld>
            <a:endParaRPr lang="en-US" dirty="0"/>
          </a:p>
        </p:txBody>
      </p:sp>
      <p:sp>
        <p:nvSpPr>
          <p:cNvPr id="5" name="Footer Placeholder 4">
            <a:extLst>
              <a:ext uri="{FF2B5EF4-FFF2-40B4-BE49-F238E27FC236}">
                <a16:creationId xmlns:a16="http://schemas.microsoft.com/office/drawing/2014/main" id="{CE47AB8C-36D0-4E17-95CE-193A04262E8A}"/>
              </a:ext>
            </a:extLst>
          </p:cNvPr>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CA863461-80D0-4E03-BCA4-56D1048DDE17}"/>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1CE97586-85E7-4DA0-AF2C-A0841FA48D10}" type="slidenum">
              <a:rPr lang="en-US" smtClean="0"/>
              <a:t>‹#›</a:t>
            </a:fld>
            <a:endParaRPr lang="en-US" dirty="0"/>
          </a:p>
        </p:txBody>
      </p:sp>
    </p:spTree>
    <p:extLst>
      <p:ext uri="{BB962C8B-B14F-4D97-AF65-F5344CB8AC3E}">
        <p14:creationId xmlns:p14="http://schemas.microsoft.com/office/powerpoint/2010/main" val="2930555626"/>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 id="2147483700" r:id="rId12"/>
    <p:sldLayoutId id="2147483701" r:id="rId13"/>
    <p:sldLayoutId id="2147483702" r:id="rId14"/>
    <p:sldLayoutId id="2147483703" r:id="rId15"/>
    <p:sldLayoutId id="2147483704" r:id="rId16"/>
    <p:sldLayoutId id="2147483705" r:id="rId17"/>
    <p:sldLayoutId id="2147483707" r:id="rId18"/>
    <p:sldLayoutId id="2147483708" r:id="rId19"/>
    <p:sldLayoutId id="2147483709" r:id="rId20"/>
    <p:sldLayoutId id="2147483710" r:id="rId21"/>
    <p:sldLayoutId id="2147483711" r:id="rId22"/>
    <p:sldLayoutId id="2147483712" r:id="rId23"/>
    <p:sldLayoutId id="2147483713" r:id="rId24"/>
    <p:sldLayoutId id="2147483714" r:id="rId25"/>
    <p:sldLayoutId id="2147483715" r:id="rId26"/>
    <p:sldLayoutId id="2147483716" r:id="rId27"/>
    <p:sldLayoutId id="2147483717" r:id="rId28"/>
    <p:sldLayoutId id="2147483718" r:id="rId29"/>
    <p:sldLayoutId id="2147483719" r:id="rId30"/>
    <p:sldLayoutId id="2147483722" r:id="rId31"/>
    <p:sldLayoutId id="2147483724" r:id="rId32"/>
    <p:sldLayoutId id="2147483732" r:id="rId33"/>
    <p:sldLayoutId id="2147483733" r:id="rId34"/>
    <p:sldLayoutId id="2147483747" r:id="rId35"/>
    <p:sldLayoutId id="2147483748" r:id="rId36"/>
    <p:sldLayoutId id="2147483964" r:id="rId37"/>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1A9A785-103B-4B53-B232-DC2BA94190A7}" type="datetimeFigureOut">
              <a:rPr lang="en-US" smtClean="0"/>
              <a:t>9/10/2021</a:t>
            </a:fld>
            <a:endParaRPr lang="en-US" dirty="0"/>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CE97586-85E7-4DA0-AF2C-A0841FA48D10}" type="slidenum">
              <a:rPr lang="en-US" smtClean="0"/>
              <a:t>‹#›</a:t>
            </a:fld>
            <a:endParaRPr lang="en-US" dirty="0"/>
          </a:p>
        </p:txBody>
      </p:sp>
    </p:spTree>
    <p:extLst>
      <p:ext uri="{BB962C8B-B14F-4D97-AF65-F5344CB8AC3E}">
        <p14:creationId xmlns:p14="http://schemas.microsoft.com/office/powerpoint/2010/main" val="1998767145"/>
      </p:ext>
    </p:extLst>
  </p:cSld>
  <p:clrMap bg1="lt1" tx1="dk1" bg2="lt2" tx2="dk2" accent1="accent1" accent2="accent2" accent3="accent3" accent4="accent4" accent5="accent5" accent6="accent6" hlink="hlink" folHlink="folHlink"/>
  <p:sldLayoutIdLst>
    <p:sldLayoutId id="2147483750" r:id="rId1"/>
    <p:sldLayoutId id="2147483751" r:id="rId2"/>
    <p:sldLayoutId id="2147483752" r:id="rId3"/>
    <p:sldLayoutId id="2147483753" r:id="rId4"/>
    <p:sldLayoutId id="2147483754" r:id="rId5"/>
    <p:sldLayoutId id="2147483755" r:id="rId6"/>
    <p:sldLayoutId id="2147483756" r:id="rId7"/>
    <p:sldLayoutId id="2147483757" r:id="rId8"/>
    <p:sldLayoutId id="2147483758" r:id="rId9"/>
    <p:sldLayoutId id="2147483759" r:id="rId10"/>
    <p:sldLayoutId id="2147483760" r:id="rId11"/>
    <p:sldLayoutId id="2147483761" r:id="rId12"/>
    <p:sldLayoutId id="2147483762" r:id="rId13"/>
    <p:sldLayoutId id="2147483763" r:id="rId14"/>
    <p:sldLayoutId id="2147483764" r:id="rId15"/>
    <p:sldLayoutId id="2147483766" r:id="rId16"/>
    <p:sldLayoutId id="2147483767" r:id="rId17"/>
    <p:sldLayoutId id="2147483768" r:id="rId18"/>
    <p:sldLayoutId id="2147483769" r:id="rId19"/>
    <p:sldLayoutId id="2147483770" r:id="rId20"/>
    <p:sldLayoutId id="2147483771" r:id="rId21"/>
    <p:sldLayoutId id="2147483772" r:id="rId22"/>
    <p:sldLayoutId id="2147483773" r:id="rId23"/>
    <p:sldLayoutId id="2147483774" r:id="rId24"/>
    <p:sldLayoutId id="2147483775" r:id="rId25"/>
    <p:sldLayoutId id="2147483776" r:id="rId26"/>
    <p:sldLayoutId id="2147483777" r:id="rId27"/>
    <p:sldLayoutId id="2147483778" r:id="rId28"/>
    <p:sldLayoutId id="2147483779" r:id="rId29"/>
    <p:sldLayoutId id="2147483781" r:id="rId30"/>
    <p:sldLayoutId id="2147483782" r:id="rId31"/>
    <p:sldLayoutId id="2147483960" r:id="rId32"/>
    <p:sldLayoutId id="2147483963" r:id="rId3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dpi="0" rotWithShape="1">
          <a:blip r:embed="rId18">
            <a:alphaModFix amt="50000"/>
            <a:lum/>
          </a:blip>
          <a:srcRect/>
          <a:stretch>
            <a:fillRect t="-17000" b="-17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1A9A785-103B-4B53-B232-DC2BA94190A7}" type="datetimeFigureOut">
              <a:rPr lang="en-US" smtClean="0"/>
              <a:t>9/10/2021</a:t>
            </a:fld>
            <a:endParaRPr lang="en-US" dirty="0"/>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CE97586-85E7-4DA0-AF2C-A0841FA48D10}" type="slidenum">
              <a:rPr lang="en-US" smtClean="0"/>
              <a:t>‹#›</a:t>
            </a:fld>
            <a:endParaRPr lang="en-US" dirty="0"/>
          </a:p>
        </p:txBody>
      </p:sp>
    </p:spTree>
    <p:extLst>
      <p:ext uri="{BB962C8B-B14F-4D97-AF65-F5344CB8AC3E}">
        <p14:creationId xmlns:p14="http://schemas.microsoft.com/office/powerpoint/2010/main" val="748080470"/>
      </p:ext>
    </p:extLst>
  </p:cSld>
  <p:clrMap bg1="lt1" tx1="dk1" bg2="lt2" tx2="dk2" accent1="accent1" accent2="accent2" accent3="accent3" accent4="accent4" accent5="accent5" accent6="accent6" hlink="hlink" folHlink="folHlink"/>
  <p:sldLayoutIdLst>
    <p:sldLayoutId id="2147483784" r:id="rId1"/>
    <p:sldLayoutId id="2147483785" r:id="rId2"/>
    <p:sldLayoutId id="2147483786" r:id="rId3"/>
    <p:sldLayoutId id="2147483787" r:id="rId4"/>
    <p:sldLayoutId id="2147483788" r:id="rId5"/>
    <p:sldLayoutId id="2147483789" r:id="rId6"/>
    <p:sldLayoutId id="2147483790" r:id="rId7"/>
    <p:sldLayoutId id="2147483791" r:id="rId8"/>
    <p:sldLayoutId id="2147483792" r:id="rId9"/>
    <p:sldLayoutId id="2147483793" r:id="rId10"/>
    <p:sldLayoutId id="2147483794" r:id="rId11"/>
    <p:sldLayoutId id="2147483795" r:id="rId12"/>
    <p:sldLayoutId id="2147483796" r:id="rId13"/>
    <p:sldLayoutId id="2147483798" r:id="rId14"/>
    <p:sldLayoutId id="2147483799" r:id="rId15"/>
    <p:sldLayoutId id="2147483961"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1A9A785-103B-4B53-B232-DC2BA94190A7}" type="datetimeFigureOut">
              <a:rPr lang="en-US" smtClean="0"/>
              <a:t>9/10/2021</a:t>
            </a:fld>
            <a:endParaRPr lang="en-US" dirty="0"/>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CE97586-85E7-4DA0-AF2C-A0841FA48D10}" type="slidenum">
              <a:rPr lang="en-US" smtClean="0"/>
              <a:t>‹#›</a:t>
            </a:fld>
            <a:endParaRPr lang="en-US" dirty="0"/>
          </a:p>
        </p:txBody>
      </p:sp>
    </p:spTree>
    <p:extLst>
      <p:ext uri="{BB962C8B-B14F-4D97-AF65-F5344CB8AC3E}">
        <p14:creationId xmlns:p14="http://schemas.microsoft.com/office/powerpoint/2010/main" val="3489941249"/>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 id="2147483812" r:id="rId12"/>
    <p:sldLayoutId id="2147483813" r:id="rId13"/>
    <p:sldLayoutId id="2147483814" r:id="rId14"/>
    <p:sldLayoutId id="2147483815" r:id="rId15"/>
    <p:sldLayoutId id="2147483817" r:id="rId16"/>
    <p:sldLayoutId id="2147483962" r:id="rId1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1A9A785-103B-4B53-B232-DC2BA94190A7}" type="datetimeFigureOut">
              <a:rPr lang="en-US" smtClean="0"/>
              <a:t>9/10/2021</a:t>
            </a:fld>
            <a:endParaRPr lang="en-US" dirty="0"/>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CE97586-85E7-4DA0-AF2C-A0841FA48D10}" type="slidenum">
              <a:rPr lang="en-US" smtClean="0"/>
              <a:t>‹#›</a:t>
            </a:fld>
            <a:endParaRPr lang="en-US" dirty="0"/>
          </a:p>
        </p:txBody>
      </p:sp>
    </p:spTree>
    <p:extLst>
      <p:ext uri="{BB962C8B-B14F-4D97-AF65-F5344CB8AC3E}">
        <p14:creationId xmlns:p14="http://schemas.microsoft.com/office/powerpoint/2010/main" val="1462639357"/>
      </p:ext>
    </p:extLst>
  </p:cSld>
  <p:clrMap bg1="lt1" tx1="dk1" bg2="lt2" tx2="dk2" accent1="accent1" accent2="accent2" accent3="accent3" accent4="accent4" accent5="accent5" accent6="accent6" hlink="hlink" folHlink="folHlink"/>
  <p:sldLayoutIdLst>
    <p:sldLayoutId id="2147483930" r:id="rId1"/>
    <p:sldLayoutId id="2147483931" r:id="rId2"/>
    <p:sldLayoutId id="2147483932" r:id="rId3"/>
    <p:sldLayoutId id="2147483933" r:id="rId4"/>
    <p:sldLayoutId id="2147483934" r:id="rId5"/>
    <p:sldLayoutId id="2147483935" r:id="rId6"/>
    <p:sldLayoutId id="2147483936" r:id="rId7"/>
    <p:sldLayoutId id="2147483937" r:id="rId8"/>
    <p:sldLayoutId id="2147483938" r:id="rId9"/>
    <p:sldLayoutId id="2147483939" r:id="rId10"/>
    <p:sldLayoutId id="2147483940" r:id="rId11"/>
    <p:sldLayoutId id="2147483941" r:id="rId12"/>
    <p:sldLayoutId id="2147483942" r:id="rId13"/>
    <p:sldLayoutId id="2147483943" r:id="rId14"/>
    <p:sldLayoutId id="2147483944" r:id="rId15"/>
    <p:sldLayoutId id="2147483945" r:id="rId16"/>
    <p:sldLayoutId id="2147483946" r:id="rId1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E06963C-BC67-49B8-8D8F-886E95E81043}" type="datetimeFigureOut">
              <a:rPr lang="en-US" smtClean="0"/>
              <a:t>9/10/2021</a:t>
            </a:fld>
            <a:endParaRPr lang="en-US" dirty="0"/>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0042A09-C1D7-4109-A169-8773079F21CF}" type="slidenum">
              <a:rPr lang="en-US" smtClean="0"/>
              <a:t>‹#›</a:t>
            </a:fld>
            <a:endParaRPr lang="en-US" dirty="0"/>
          </a:p>
        </p:txBody>
      </p:sp>
    </p:spTree>
    <p:extLst>
      <p:ext uri="{BB962C8B-B14F-4D97-AF65-F5344CB8AC3E}">
        <p14:creationId xmlns:p14="http://schemas.microsoft.com/office/powerpoint/2010/main" val="2670183405"/>
      </p:ext>
    </p:extLst>
  </p:cSld>
  <p:clrMap bg1="lt1" tx1="dk1" bg2="lt2" tx2="dk2" accent1="accent1" accent2="accent2" accent3="accent3" accent4="accent4" accent5="accent5" accent6="accent6" hlink="hlink" folHlink="folHlink"/>
  <p:sldLayoutIdLst>
    <p:sldLayoutId id="2147483948" r:id="rId1"/>
    <p:sldLayoutId id="2147483949" r:id="rId2"/>
    <p:sldLayoutId id="2147483950" r:id="rId3"/>
    <p:sldLayoutId id="2147483951" r:id="rId4"/>
    <p:sldLayoutId id="2147483952" r:id="rId5"/>
    <p:sldLayoutId id="2147483953" r:id="rId6"/>
    <p:sldLayoutId id="2147483954" r:id="rId7"/>
    <p:sldLayoutId id="2147483955" r:id="rId8"/>
    <p:sldLayoutId id="2147483956" r:id="rId9"/>
    <p:sldLayoutId id="2147483957" r:id="rId10"/>
    <p:sldLayoutId id="2147483958" r:id="rId11"/>
    <p:sldLayoutId id="214748395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png"/><Relationship Id="rId1" Type="http://schemas.openxmlformats.org/officeDocument/2006/relationships/slideLayout" Target="../slideLayouts/slideLayout7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00.xml"/></Relationships>
</file>

<file path=ppt/slides/_rels/slide100.xml.rels><?xml version="1.0" encoding="UTF-8" standalone="yes"?>
<Relationships xmlns="http://schemas.openxmlformats.org/package/2006/relationships"><Relationship Id="rId2" Type="http://schemas.openxmlformats.org/officeDocument/2006/relationships/chart" Target="../charts/chart68.xml"/><Relationship Id="rId1" Type="http://schemas.openxmlformats.org/officeDocument/2006/relationships/slideLayout" Target="../slideLayouts/slideLayout52.xml"/></Relationships>
</file>

<file path=ppt/slides/_rels/slide101.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image" Target="../media/image41.jpeg"/><Relationship Id="rId1" Type="http://schemas.openxmlformats.org/officeDocument/2006/relationships/slideLayout" Target="../slideLayouts/slideLayout69.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107.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69.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5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5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00.xml"/></Relationships>
</file>

<file path=ppt/slides/_rels/slide1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43.png"/><Relationship Id="rId1" Type="http://schemas.openxmlformats.org/officeDocument/2006/relationships/slideLayout" Target="../slideLayouts/slideLayout46.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117.xml.rels><?xml version="1.0" encoding="UTF-8" standalone="yes"?>
<Relationships xmlns="http://schemas.openxmlformats.org/package/2006/relationships"><Relationship Id="rId8" Type="http://schemas.openxmlformats.org/officeDocument/2006/relationships/image" Target="../media/image50.jpeg"/><Relationship Id="rId13" Type="http://schemas.openxmlformats.org/officeDocument/2006/relationships/image" Target="../media/image55.jpeg"/><Relationship Id="rId3" Type="http://schemas.openxmlformats.org/officeDocument/2006/relationships/image" Target="../media/image45.jpeg"/><Relationship Id="rId7" Type="http://schemas.openxmlformats.org/officeDocument/2006/relationships/image" Target="../media/image49.jpeg"/><Relationship Id="rId12" Type="http://schemas.openxmlformats.org/officeDocument/2006/relationships/image" Target="../media/image54.jpeg"/><Relationship Id="rId2" Type="http://schemas.openxmlformats.org/officeDocument/2006/relationships/image" Target="../media/image44.jpeg"/><Relationship Id="rId1" Type="http://schemas.openxmlformats.org/officeDocument/2006/relationships/slideLayout" Target="../slideLayouts/slideLayout14.xml"/><Relationship Id="rId6" Type="http://schemas.openxmlformats.org/officeDocument/2006/relationships/image" Target="../media/image48.jpeg"/><Relationship Id="rId11" Type="http://schemas.openxmlformats.org/officeDocument/2006/relationships/image" Target="../media/image53.jpeg"/><Relationship Id="rId5" Type="http://schemas.openxmlformats.org/officeDocument/2006/relationships/image" Target="../media/image47.jpeg"/><Relationship Id="rId10" Type="http://schemas.openxmlformats.org/officeDocument/2006/relationships/image" Target="../media/image52.jpeg"/><Relationship Id="rId4" Type="http://schemas.openxmlformats.org/officeDocument/2006/relationships/image" Target="../media/image46.jpeg"/><Relationship Id="rId9" Type="http://schemas.openxmlformats.org/officeDocument/2006/relationships/image" Target="../media/image51.jpeg"/></Relationships>
</file>

<file path=ppt/slides/_rels/slide118.xml.rels><?xml version="1.0" encoding="UTF-8" standalone="yes"?>
<Relationships xmlns="http://schemas.openxmlformats.org/package/2006/relationships"><Relationship Id="rId8" Type="http://schemas.openxmlformats.org/officeDocument/2006/relationships/image" Target="../media/image62.png"/><Relationship Id="rId13" Type="http://schemas.openxmlformats.org/officeDocument/2006/relationships/image" Target="../media/image67.png"/><Relationship Id="rId18" Type="http://schemas.openxmlformats.org/officeDocument/2006/relationships/image" Target="../media/image72.png"/><Relationship Id="rId26" Type="http://schemas.openxmlformats.org/officeDocument/2006/relationships/image" Target="../media/image80.png"/><Relationship Id="rId3" Type="http://schemas.openxmlformats.org/officeDocument/2006/relationships/image" Target="../media/image57.jpeg"/><Relationship Id="rId21" Type="http://schemas.openxmlformats.org/officeDocument/2006/relationships/image" Target="../media/image75.png"/><Relationship Id="rId7" Type="http://schemas.openxmlformats.org/officeDocument/2006/relationships/image" Target="../media/image61.jpeg"/><Relationship Id="rId12" Type="http://schemas.openxmlformats.org/officeDocument/2006/relationships/image" Target="../media/image66.jpeg"/><Relationship Id="rId17" Type="http://schemas.openxmlformats.org/officeDocument/2006/relationships/image" Target="../media/image71.jpeg"/><Relationship Id="rId25" Type="http://schemas.openxmlformats.org/officeDocument/2006/relationships/image" Target="../media/image79.png"/><Relationship Id="rId2" Type="http://schemas.openxmlformats.org/officeDocument/2006/relationships/image" Target="../media/image56.jpeg"/><Relationship Id="rId16" Type="http://schemas.openxmlformats.org/officeDocument/2006/relationships/image" Target="../media/image70.png"/><Relationship Id="rId20" Type="http://schemas.openxmlformats.org/officeDocument/2006/relationships/image" Target="../media/image74.png"/><Relationship Id="rId29" Type="http://schemas.openxmlformats.org/officeDocument/2006/relationships/image" Target="../media/image83.jpeg"/><Relationship Id="rId1" Type="http://schemas.openxmlformats.org/officeDocument/2006/relationships/slideLayout" Target="../slideLayouts/slideLayout13.xml"/><Relationship Id="rId6" Type="http://schemas.openxmlformats.org/officeDocument/2006/relationships/image" Target="../media/image60.jpeg"/><Relationship Id="rId11" Type="http://schemas.openxmlformats.org/officeDocument/2006/relationships/image" Target="../media/image65.png"/><Relationship Id="rId24" Type="http://schemas.openxmlformats.org/officeDocument/2006/relationships/image" Target="../media/image78.png"/><Relationship Id="rId5" Type="http://schemas.openxmlformats.org/officeDocument/2006/relationships/image" Target="../media/image59.jpeg"/><Relationship Id="rId15" Type="http://schemas.openxmlformats.org/officeDocument/2006/relationships/image" Target="../media/image69.png"/><Relationship Id="rId23" Type="http://schemas.openxmlformats.org/officeDocument/2006/relationships/image" Target="../media/image77.jpeg"/><Relationship Id="rId28" Type="http://schemas.openxmlformats.org/officeDocument/2006/relationships/image" Target="../media/image82.jpeg"/><Relationship Id="rId10" Type="http://schemas.openxmlformats.org/officeDocument/2006/relationships/image" Target="../media/image64.jpeg"/><Relationship Id="rId19" Type="http://schemas.openxmlformats.org/officeDocument/2006/relationships/image" Target="../media/image73.png"/><Relationship Id="rId31" Type="http://schemas.openxmlformats.org/officeDocument/2006/relationships/image" Target="../media/image85.jpeg"/><Relationship Id="rId4" Type="http://schemas.openxmlformats.org/officeDocument/2006/relationships/image" Target="../media/image58.png"/><Relationship Id="rId9" Type="http://schemas.openxmlformats.org/officeDocument/2006/relationships/image" Target="../media/image63.png"/><Relationship Id="rId14" Type="http://schemas.openxmlformats.org/officeDocument/2006/relationships/image" Target="../media/image68.png"/><Relationship Id="rId22" Type="http://schemas.openxmlformats.org/officeDocument/2006/relationships/image" Target="../media/image76.png"/><Relationship Id="rId27" Type="http://schemas.openxmlformats.org/officeDocument/2006/relationships/image" Target="../media/image81.png"/><Relationship Id="rId30" Type="http://schemas.openxmlformats.org/officeDocument/2006/relationships/image" Target="../media/image84.png"/></Relationships>
</file>

<file path=ppt/slides/_rels/slide1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3.xml"/><Relationship Id="rId1" Type="http://schemas.openxmlformats.org/officeDocument/2006/relationships/slideLayout" Target="../slideLayouts/slideLayout93.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00.xml"/></Relationships>
</file>

<file path=ppt/slides/_rels/slide13.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2.png"/><Relationship Id="rId1" Type="http://schemas.openxmlformats.org/officeDocument/2006/relationships/slideLayout" Target="../slideLayouts/slideLayout103.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02.xml"/><Relationship Id="rId5" Type="http://schemas.openxmlformats.org/officeDocument/2006/relationships/image" Target="../media/image28.png"/><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02.xml"/><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2.png"/><Relationship Id="rId1" Type="http://schemas.openxmlformats.org/officeDocument/2006/relationships/slideLayout" Target="../slideLayouts/slideLayout103.xml"/></Relationships>
</file>

<file path=ppt/slides/_rels/slide17.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60.xml"/><Relationship Id="rId5" Type="http://schemas.openxmlformats.org/officeDocument/2006/relationships/chart" Target="../charts/chart4.xml"/><Relationship Id="rId4" Type="http://schemas.openxmlformats.org/officeDocument/2006/relationships/chart" Target="../charts/chart3.xml"/></Relationships>
</file>

<file path=ppt/slides/_rels/slide18.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22.png"/><Relationship Id="rId1" Type="http://schemas.openxmlformats.org/officeDocument/2006/relationships/slideLayout" Target="../slideLayouts/slideLayout70.xml"/></Relationships>
</file>

<file path=ppt/slides/_rels/slide19.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6.xml"/></Relationships>
</file>

<file path=ppt/slides/_rels/slide20.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3" Type="http://schemas.openxmlformats.org/officeDocument/2006/relationships/chart" Target="../charts/chart9.xml"/><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chart" Target="../charts/chart10.xml"/><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6.xml"/></Relationships>
</file>

<file path=ppt/slides/_rels/slide40.xml.rels><?xml version="1.0" encoding="UTF-8" standalone="yes"?>
<Relationships xmlns="http://schemas.openxmlformats.org/package/2006/relationships"><Relationship Id="rId3" Type="http://schemas.openxmlformats.org/officeDocument/2006/relationships/chart" Target="../charts/chart12.xml"/><Relationship Id="rId7" Type="http://schemas.openxmlformats.org/officeDocument/2006/relationships/chart" Target="../charts/chart15.xml"/><Relationship Id="rId2" Type="http://schemas.openxmlformats.org/officeDocument/2006/relationships/chart" Target="../charts/chart11.xml"/><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chart" Target="../charts/chart14.xml"/><Relationship Id="rId4" Type="http://schemas.openxmlformats.org/officeDocument/2006/relationships/chart" Target="../charts/chart13.xml"/></Relationships>
</file>

<file path=ppt/slides/_rels/slide41.xml.rels><?xml version="1.0" encoding="UTF-8" standalone="yes"?>
<Relationships xmlns="http://schemas.openxmlformats.org/package/2006/relationships"><Relationship Id="rId3" Type="http://schemas.openxmlformats.org/officeDocument/2006/relationships/chart" Target="../charts/chart16.xml"/><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22.png"/><Relationship Id="rId1" Type="http://schemas.openxmlformats.org/officeDocument/2006/relationships/slideLayout" Target="../slideLayouts/slideLayout37.xml"/></Relationships>
</file>

<file path=ppt/slides/_rels/slide43.xml.rels><?xml version="1.0" encoding="UTF-8" standalone="yes"?>
<Relationships xmlns="http://schemas.openxmlformats.org/package/2006/relationships"><Relationship Id="rId3" Type="http://schemas.openxmlformats.org/officeDocument/2006/relationships/chart" Target="../charts/chart17.xml"/><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3" Type="http://schemas.openxmlformats.org/officeDocument/2006/relationships/chart" Target="../charts/chart19.xml"/><Relationship Id="rId2" Type="http://schemas.openxmlformats.org/officeDocument/2006/relationships/chart" Target="../charts/chart18.xml"/><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3" Type="http://schemas.openxmlformats.org/officeDocument/2006/relationships/chart" Target="../charts/chart20.xml"/><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3" Type="http://schemas.openxmlformats.org/officeDocument/2006/relationships/chart" Target="../charts/chart21.xml"/><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3" Type="http://schemas.openxmlformats.org/officeDocument/2006/relationships/chart" Target="../charts/chart22.xml"/><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3" Type="http://schemas.openxmlformats.org/officeDocument/2006/relationships/chart" Target="../charts/chart23.xml"/><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3" Type="http://schemas.openxmlformats.org/officeDocument/2006/relationships/chart" Target="../charts/chart24.xml"/><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6.xml"/></Relationships>
</file>

<file path=ppt/slides/_rels/slide50.xml.rels><?xml version="1.0" encoding="UTF-8" standalone="yes"?>
<Relationships xmlns="http://schemas.openxmlformats.org/package/2006/relationships"><Relationship Id="rId3" Type="http://schemas.openxmlformats.org/officeDocument/2006/relationships/chart" Target="../charts/chart25.xml"/><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3" Type="http://schemas.openxmlformats.org/officeDocument/2006/relationships/chart" Target="../charts/chart26.xml"/><Relationship Id="rId2" Type="http://schemas.openxmlformats.org/officeDocument/2006/relationships/notesSlide" Target="../notesSlides/notesSlide30.xml"/><Relationship Id="rId1" Type="http://schemas.openxmlformats.org/officeDocument/2006/relationships/slideLayout" Target="../slideLayouts/slideLayout13.xml"/><Relationship Id="rId4" Type="http://schemas.openxmlformats.org/officeDocument/2006/relationships/chart" Target="../charts/chart27.xml"/></Relationships>
</file>

<file path=ppt/slides/_rels/slide5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3.xml.rels><?xml version="1.0" encoding="UTF-8" standalone="yes"?>
<Relationships xmlns="http://schemas.openxmlformats.org/package/2006/relationships"><Relationship Id="rId3" Type="http://schemas.openxmlformats.org/officeDocument/2006/relationships/chart" Target="../charts/chart28.xml"/><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3" Type="http://schemas.openxmlformats.org/officeDocument/2006/relationships/chart" Target="../charts/chart29.xml"/><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3" Type="http://schemas.openxmlformats.org/officeDocument/2006/relationships/chart" Target="../charts/chart30.xml"/><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3" Type="http://schemas.openxmlformats.org/officeDocument/2006/relationships/chart" Target="../charts/chart31.xml"/><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22.png"/><Relationship Id="rId1" Type="http://schemas.openxmlformats.org/officeDocument/2006/relationships/slideLayout" Target="../slideLayouts/slideLayout37.xml"/></Relationships>
</file>

<file path=ppt/slides/_rels/slide58.xml.rels><?xml version="1.0" encoding="UTF-8" standalone="yes"?>
<Relationships xmlns="http://schemas.openxmlformats.org/package/2006/relationships"><Relationship Id="rId3" Type="http://schemas.openxmlformats.org/officeDocument/2006/relationships/chart" Target="../charts/chart32.xml"/><Relationship Id="rId2" Type="http://schemas.openxmlformats.org/officeDocument/2006/relationships/notesSlide" Target="../notesSlides/notesSlide35.xml"/><Relationship Id="rId1" Type="http://schemas.openxmlformats.org/officeDocument/2006/relationships/slideLayout" Target="../slideLayouts/slideLayout13.xml"/><Relationship Id="rId4" Type="http://schemas.openxmlformats.org/officeDocument/2006/relationships/chart" Target="../charts/chart33.xml"/></Relationships>
</file>

<file path=ppt/slides/_rels/slide59.xml.rels><?xml version="1.0" encoding="UTF-8" standalone="yes"?>
<Relationships xmlns="http://schemas.openxmlformats.org/package/2006/relationships"><Relationship Id="rId3" Type="http://schemas.openxmlformats.org/officeDocument/2006/relationships/chart" Target="../charts/chart35.xml"/><Relationship Id="rId2" Type="http://schemas.openxmlformats.org/officeDocument/2006/relationships/chart" Target="../charts/chart34.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99.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8.xml"/></Relationships>
</file>

<file path=ppt/slides/_rels/slide61.xml.rels><?xml version="1.0" encoding="UTF-8" standalone="yes"?>
<Relationships xmlns="http://schemas.openxmlformats.org/package/2006/relationships"><Relationship Id="rId3" Type="http://schemas.openxmlformats.org/officeDocument/2006/relationships/chart" Target="../charts/chart36.xml"/><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3" Type="http://schemas.openxmlformats.org/officeDocument/2006/relationships/chart" Target="../charts/chart37.xml"/><Relationship Id="rId2" Type="http://schemas.openxmlformats.org/officeDocument/2006/relationships/notesSlide" Target="../notesSlides/notesSlide38.xml"/><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3" Type="http://schemas.openxmlformats.org/officeDocument/2006/relationships/chart" Target="../charts/chart38.xml"/><Relationship Id="rId2" Type="http://schemas.openxmlformats.org/officeDocument/2006/relationships/notesSlide" Target="../notesSlides/notesSlide39.xml"/><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3" Type="http://schemas.openxmlformats.org/officeDocument/2006/relationships/chart" Target="../charts/chart39.xml"/><Relationship Id="rId2" Type="http://schemas.openxmlformats.org/officeDocument/2006/relationships/notesSlide" Target="../notesSlides/notesSlide40.xml"/><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3" Type="http://schemas.openxmlformats.org/officeDocument/2006/relationships/chart" Target="../charts/chart40.xml"/><Relationship Id="rId2" Type="http://schemas.openxmlformats.org/officeDocument/2006/relationships/notesSlide" Target="../notesSlides/notesSlide41.xml"/><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22.png"/><Relationship Id="rId1" Type="http://schemas.openxmlformats.org/officeDocument/2006/relationships/slideLayout" Target="../slideLayouts/slideLayout37.xml"/></Relationships>
</file>

<file path=ppt/slides/_rels/slide67.xml.rels><?xml version="1.0" encoding="UTF-8" standalone="yes"?>
<Relationships xmlns="http://schemas.openxmlformats.org/package/2006/relationships"><Relationship Id="rId3" Type="http://schemas.openxmlformats.org/officeDocument/2006/relationships/chart" Target="../charts/chart41.xml"/><Relationship Id="rId2" Type="http://schemas.openxmlformats.org/officeDocument/2006/relationships/notesSlide" Target="../notesSlides/notesSlide42.xml"/><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3" Type="http://schemas.openxmlformats.org/officeDocument/2006/relationships/chart" Target="../charts/chart43.xml"/><Relationship Id="rId2" Type="http://schemas.openxmlformats.org/officeDocument/2006/relationships/chart" Target="../charts/chart42.xml"/><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3" Type="http://schemas.openxmlformats.org/officeDocument/2006/relationships/chart" Target="../charts/chart44.xml"/><Relationship Id="rId2" Type="http://schemas.openxmlformats.org/officeDocument/2006/relationships/notesSlide" Target="../notesSlides/notesSlide43.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3" Type="http://schemas.openxmlformats.org/officeDocument/2006/relationships/chart" Target="../charts/chart45.xml"/><Relationship Id="rId2" Type="http://schemas.openxmlformats.org/officeDocument/2006/relationships/notesSlide" Target="../notesSlides/notesSlide44.xml"/><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3" Type="http://schemas.openxmlformats.org/officeDocument/2006/relationships/chart" Target="../charts/chart46.xml"/><Relationship Id="rId2" Type="http://schemas.openxmlformats.org/officeDocument/2006/relationships/notesSlide" Target="../notesSlides/notesSlide45.xml"/><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3" Type="http://schemas.openxmlformats.org/officeDocument/2006/relationships/chart" Target="../charts/chart47.xml"/><Relationship Id="rId2" Type="http://schemas.openxmlformats.org/officeDocument/2006/relationships/notesSlide" Target="../notesSlides/notesSlide46.xml"/><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3" Type="http://schemas.openxmlformats.org/officeDocument/2006/relationships/chart" Target="../charts/chart48.xml"/><Relationship Id="rId2" Type="http://schemas.openxmlformats.org/officeDocument/2006/relationships/notesSlide" Target="../notesSlides/notesSlide47.xml"/><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image" Target="../media/image22.png"/><Relationship Id="rId1" Type="http://schemas.openxmlformats.org/officeDocument/2006/relationships/slideLayout" Target="../slideLayouts/slideLayout37.xml"/></Relationships>
</file>

<file path=ppt/slides/_rels/slide75.xml.rels><?xml version="1.0" encoding="UTF-8" standalone="yes"?>
<Relationships xmlns="http://schemas.openxmlformats.org/package/2006/relationships"><Relationship Id="rId3" Type="http://schemas.openxmlformats.org/officeDocument/2006/relationships/chart" Target="../charts/chart49.xml"/><Relationship Id="rId2" Type="http://schemas.openxmlformats.org/officeDocument/2006/relationships/notesSlide" Target="../notesSlides/notesSlide48.xml"/><Relationship Id="rId1" Type="http://schemas.openxmlformats.org/officeDocument/2006/relationships/slideLayout" Target="../slideLayouts/slideLayout13.xml"/></Relationships>
</file>

<file path=ppt/slides/_rels/slide76.xml.rels><?xml version="1.0" encoding="UTF-8" standalone="yes"?>
<Relationships xmlns="http://schemas.openxmlformats.org/package/2006/relationships"><Relationship Id="rId3" Type="http://schemas.openxmlformats.org/officeDocument/2006/relationships/chart" Target="../charts/chart51.xml"/><Relationship Id="rId2" Type="http://schemas.openxmlformats.org/officeDocument/2006/relationships/chart" Target="../charts/chart50.xml"/><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3" Type="http://schemas.openxmlformats.org/officeDocument/2006/relationships/chart" Target="../charts/chart52.xml"/><Relationship Id="rId2" Type="http://schemas.openxmlformats.org/officeDocument/2006/relationships/notesSlide" Target="../notesSlides/notesSlide50.xml"/><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3" Type="http://schemas.openxmlformats.org/officeDocument/2006/relationships/chart" Target="../charts/chart53.xml"/><Relationship Id="rId2" Type="http://schemas.openxmlformats.org/officeDocument/2006/relationships/notesSlide" Target="../notesSlides/notesSlide51.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7.xml"/></Relationships>
</file>

<file path=ppt/slides/_rels/slide80.xml.rels><?xml version="1.0" encoding="UTF-8" standalone="yes"?>
<Relationships xmlns="http://schemas.openxmlformats.org/package/2006/relationships"><Relationship Id="rId3" Type="http://schemas.openxmlformats.org/officeDocument/2006/relationships/chart" Target="../charts/chart54.xml"/><Relationship Id="rId2" Type="http://schemas.openxmlformats.org/officeDocument/2006/relationships/notesSlide" Target="../notesSlides/notesSlide52.xml"/><Relationship Id="rId1" Type="http://schemas.openxmlformats.org/officeDocument/2006/relationships/slideLayout" Target="../slideLayouts/slideLayout13.xml"/></Relationships>
</file>

<file path=ppt/slides/_rels/slide81.xml.rels><?xml version="1.0" encoding="UTF-8" standalone="yes"?>
<Relationships xmlns="http://schemas.openxmlformats.org/package/2006/relationships"><Relationship Id="rId3" Type="http://schemas.openxmlformats.org/officeDocument/2006/relationships/chart" Target="../charts/chart55.xml"/><Relationship Id="rId2" Type="http://schemas.openxmlformats.org/officeDocument/2006/relationships/notesSlide" Target="../notesSlides/notesSlide53.xml"/><Relationship Id="rId1" Type="http://schemas.openxmlformats.org/officeDocument/2006/relationships/slideLayout" Target="../slideLayouts/slideLayout13.xml"/></Relationships>
</file>

<file path=ppt/slides/_rels/slide82.xml.rels><?xml version="1.0" encoding="UTF-8" standalone="yes"?>
<Relationships xmlns="http://schemas.openxmlformats.org/package/2006/relationships"><Relationship Id="rId3" Type="http://schemas.openxmlformats.org/officeDocument/2006/relationships/chart" Target="../charts/chart56.xml"/><Relationship Id="rId2" Type="http://schemas.openxmlformats.org/officeDocument/2006/relationships/notesSlide" Target="../notesSlides/notesSlide54.xml"/><Relationship Id="rId1" Type="http://schemas.openxmlformats.org/officeDocument/2006/relationships/slideLayout" Target="../slideLayouts/slideLayout13.xml"/></Relationships>
</file>

<file path=ppt/slides/_rels/slide83.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22.png"/><Relationship Id="rId1" Type="http://schemas.openxmlformats.org/officeDocument/2006/relationships/slideLayout" Target="../slideLayouts/slideLayout37.xml"/></Relationships>
</file>

<file path=ppt/slides/_rels/slide84.xml.rels><?xml version="1.0" encoding="UTF-8" standalone="yes"?>
<Relationships xmlns="http://schemas.openxmlformats.org/package/2006/relationships"><Relationship Id="rId3" Type="http://schemas.openxmlformats.org/officeDocument/2006/relationships/chart" Target="../charts/chart57.xml"/><Relationship Id="rId2" Type="http://schemas.openxmlformats.org/officeDocument/2006/relationships/notesSlide" Target="../notesSlides/notesSlide55.xml"/><Relationship Id="rId1" Type="http://schemas.openxmlformats.org/officeDocument/2006/relationships/slideLayout" Target="../slideLayouts/slideLayout13.xml"/></Relationships>
</file>

<file path=ppt/slides/_rels/slide85.xml.rels><?xml version="1.0" encoding="UTF-8" standalone="yes"?>
<Relationships xmlns="http://schemas.openxmlformats.org/package/2006/relationships"><Relationship Id="rId3" Type="http://schemas.openxmlformats.org/officeDocument/2006/relationships/chart" Target="../charts/chart59.xml"/><Relationship Id="rId2" Type="http://schemas.openxmlformats.org/officeDocument/2006/relationships/chart" Target="../charts/chart58.xml"/><Relationship Id="rId1" Type="http://schemas.openxmlformats.org/officeDocument/2006/relationships/slideLayout" Target="../slideLayouts/slideLayout13.xml"/></Relationships>
</file>

<file path=ppt/slides/_rels/slide86.xml.rels><?xml version="1.0" encoding="UTF-8" standalone="yes"?>
<Relationships xmlns="http://schemas.openxmlformats.org/package/2006/relationships"><Relationship Id="rId3" Type="http://schemas.openxmlformats.org/officeDocument/2006/relationships/chart" Target="../charts/chart60.xml"/><Relationship Id="rId2" Type="http://schemas.openxmlformats.org/officeDocument/2006/relationships/notesSlide" Target="../notesSlides/notesSlide56.xml"/><Relationship Id="rId1" Type="http://schemas.openxmlformats.org/officeDocument/2006/relationships/slideLayout" Target="../slideLayouts/slideLayout13.xml"/></Relationships>
</file>

<file path=ppt/slides/_rels/slide87.xml.rels><?xml version="1.0" encoding="UTF-8" standalone="yes"?>
<Relationships xmlns="http://schemas.openxmlformats.org/package/2006/relationships"><Relationship Id="rId3" Type="http://schemas.openxmlformats.org/officeDocument/2006/relationships/chart" Target="../charts/chart61.xml"/><Relationship Id="rId2" Type="http://schemas.openxmlformats.org/officeDocument/2006/relationships/notesSlide" Target="../notesSlides/notesSlide57.xml"/><Relationship Id="rId1" Type="http://schemas.openxmlformats.org/officeDocument/2006/relationships/slideLayout" Target="../slideLayouts/slideLayout13.xml"/></Relationships>
</file>

<file path=ppt/slides/_rels/slide88.xml.rels><?xml version="1.0" encoding="UTF-8" standalone="yes"?>
<Relationships xmlns="http://schemas.openxmlformats.org/package/2006/relationships"><Relationship Id="rId3" Type="http://schemas.openxmlformats.org/officeDocument/2006/relationships/chart" Target="../charts/chart62.xml"/><Relationship Id="rId2" Type="http://schemas.openxmlformats.org/officeDocument/2006/relationships/notesSlide" Target="../notesSlides/notesSlide58.xml"/><Relationship Id="rId1" Type="http://schemas.openxmlformats.org/officeDocument/2006/relationships/slideLayout" Target="../slideLayouts/slideLayout13.xml"/></Relationships>
</file>

<file path=ppt/slides/_rels/slide89.xml.rels><?xml version="1.0" encoding="UTF-8" standalone="yes"?>
<Relationships xmlns="http://schemas.openxmlformats.org/package/2006/relationships"><Relationship Id="rId3" Type="http://schemas.openxmlformats.org/officeDocument/2006/relationships/chart" Target="../charts/chart63.xml"/><Relationship Id="rId2" Type="http://schemas.openxmlformats.org/officeDocument/2006/relationships/notesSlide" Target="../notesSlides/notesSlide59.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00.xml"/></Relationships>
</file>

<file path=ppt/slides/_rels/slide90.xml.rels><?xml version="1.0" encoding="UTF-8" standalone="yes"?>
<Relationships xmlns="http://schemas.openxmlformats.org/package/2006/relationships"><Relationship Id="rId3" Type="http://schemas.openxmlformats.org/officeDocument/2006/relationships/chart" Target="../charts/chart64.xml"/><Relationship Id="rId2" Type="http://schemas.openxmlformats.org/officeDocument/2006/relationships/notesSlide" Target="../notesSlides/notesSlide60.xml"/><Relationship Id="rId1" Type="http://schemas.openxmlformats.org/officeDocument/2006/relationships/slideLayout" Target="../slideLayouts/slideLayout13.xml"/><Relationship Id="rId4" Type="http://schemas.openxmlformats.org/officeDocument/2006/relationships/chart" Target="../charts/chart65.xml"/></Relationships>
</file>

<file path=ppt/slides/_rels/slide91.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22.png"/><Relationship Id="rId1" Type="http://schemas.openxmlformats.org/officeDocument/2006/relationships/slideLayout" Target="../slideLayouts/slideLayout3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18.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18.xml"/></Relationships>
</file>

<file path=ppt/slides/_rels/slide9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3.png"/><Relationship Id="rId1" Type="http://schemas.openxmlformats.org/officeDocument/2006/relationships/slideLayout" Target="../slideLayouts/slideLayout132.xml"/><Relationship Id="rId4" Type="http://schemas.openxmlformats.org/officeDocument/2006/relationships/chart" Target="../charts/chart66.xml"/></Relationships>
</file>

<file path=ppt/slides/_rels/slide9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7.png"/><Relationship Id="rId1" Type="http://schemas.openxmlformats.org/officeDocument/2006/relationships/slideLayout" Target="../slideLayouts/slideLayout46.xml"/></Relationships>
</file>

<file path=ppt/slides/_rels/slide9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5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9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jpg"/><Relationship Id="rId1" Type="http://schemas.openxmlformats.org/officeDocument/2006/relationships/slideLayout" Target="../slideLayouts/slideLayout69.xml"/></Relationships>
</file>

<file path=ppt/slides/_rels/slide99.xml.rels><?xml version="1.0" encoding="UTF-8" standalone="yes"?>
<Relationships xmlns="http://schemas.openxmlformats.org/package/2006/relationships"><Relationship Id="rId2" Type="http://schemas.openxmlformats.org/officeDocument/2006/relationships/chart" Target="../charts/chart67.xml"/><Relationship Id="rId1" Type="http://schemas.openxmlformats.org/officeDocument/2006/relationships/slideLayout" Target="../slideLayouts/slideLayout5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86295E7F-EA66-480B-B001-C8BE7CD619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40030" y="4892040"/>
            <a:ext cx="8661654" cy="1645920"/>
          </a:xfrm>
          <a:prstGeom prst="rect">
            <a:avLst/>
          </a:prstGeom>
          <a:solidFill>
            <a:srgbClr val="262626"/>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8C3B467-088C-4F3D-A9A7-105C4E1E20CD}"/>
              </a:ext>
            </a:extLst>
          </p:cNvPr>
          <p:cNvSpPr>
            <a:spLocks noGrp="1"/>
          </p:cNvSpPr>
          <p:nvPr>
            <p:ph type="ctrTitle"/>
          </p:nvPr>
        </p:nvSpPr>
        <p:spPr>
          <a:xfrm>
            <a:off x="539014" y="5091762"/>
            <a:ext cx="5613590" cy="1264588"/>
          </a:xfrm>
        </p:spPr>
        <p:txBody>
          <a:bodyPr anchor="ctr">
            <a:noAutofit/>
          </a:bodyPr>
          <a:lstStyle/>
          <a:p>
            <a:pPr algn="l"/>
            <a:r>
              <a:rPr lang="en-US" sz="2800" dirty="0">
                <a:solidFill>
                  <a:srgbClr val="FFFFFF"/>
                </a:solidFill>
              </a:rPr>
              <a:t>Global Epoxy Resin Market Forecast &amp; Opportunities, 2030</a:t>
            </a:r>
          </a:p>
        </p:txBody>
      </p:sp>
      <p:sp>
        <p:nvSpPr>
          <p:cNvPr id="3" name="Subtitle 2">
            <a:extLst>
              <a:ext uri="{FF2B5EF4-FFF2-40B4-BE49-F238E27FC236}">
                <a16:creationId xmlns:a16="http://schemas.microsoft.com/office/drawing/2014/main" id="{C8722DDC-8EEE-4A06-8DFE-B44871EAA2CF}"/>
              </a:ext>
            </a:extLst>
          </p:cNvPr>
          <p:cNvSpPr>
            <a:spLocks noGrp="1"/>
          </p:cNvSpPr>
          <p:nvPr>
            <p:ph type="subTitle" idx="1"/>
          </p:nvPr>
        </p:nvSpPr>
        <p:spPr>
          <a:xfrm>
            <a:off x="4297050" y="5593413"/>
            <a:ext cx="2153396" cy="1264587"/>
          </a:xfrm>
        </p:spPr>
        <p:txBody>
          <a:bodyPr anchor="ctr">
            <a:normAutofit/>
          </a:bodyPr>
          <a:lstStyle/>
          <a:p>
            <a:pPr algn="l">
              <a:spcAft>
                <a:spcPts val="450"/>
              </a:spcAft>
            </a:pPr>
            <a:r>
              <a:rPr lang="en-US" sz="1200" dirty="0">
                <a:solidFill>
                  <a:srgbClr val="FFC000"/>
                </a:solidFill>
              </a:rPr>
              <a:t>Published: September 2020</a:t>
            </a:r>
          </a:p>
        </p:txBody>
      </p:sp>
      <p:cxnSp>
        <p:nvCxnSpPr>
          <p:cNvPr id="13" name="Straight Connector 12">
            <a:extLst>
              <a:ext uri="{FF2B5EF4-FFF2-40B4-BE49-F238E27FC236}">
                <a16:creationId xmlns:a16="http://schemas.microsoft.com/office/drawing/2014/main" id="{E126E481-B945-4179-BD79-05E96E9B29E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6290132" y="5264106"/>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pic>
        <p:nvPicPr>
          <p:cNvPr id="5" name="Picture 4" descr="A picture containing food&#10;&#10;Description automatically generated">
            <a:extLst>
              <a:ext uri="{FF2B5EF4-FFF2-40B4-BE49-F238E27FC236}">
                <a16:creationId xmlns:a16="http://schemas.microsoft.com/office/drawing/2014/main" id="{C389C2F3-3A7C-4677-AE60-D60724A54F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75053" y="5296763"/>
            <a:ext cx="2202024" cy="690831"/>
          </a:xfrm>
          <a:prstGeom prst="rect">
            <a:avLst/>
          </a:prstGeom>
        </p:spPr>
      </p:pic>
      <p:pic>
        <p:nvPicPr>
          <p:cNvPr id="8" name="Picture 7">
            <a:extLst>
              <a:ext uri="{FF2B5EF4-FFF2-40B4-BE49-F238E27FC236}">
                <a16:creationId xmlns:a16="http://schemas.microsoft.com/office/drawing/2014/main" id="{E1985692-B9DF-4719-B47F-C8508F30C7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3256" y="302133"/>
            <a:ext cx="8653347" cy="4450293"/>
          </a:xfrm>
          <a:prstGeom prst="rect">
            <a:avLst/>
          </a:prstGeom>
        </p:spPr>
      </p:pic>
    </p:spTree>
    <p:extLst>
      <p:ext uri="{BB962C8B-B14F-4D97-AF65-F5344CB8AC3E}">
        <p14:creationId xmlns:p14="http://schemas.microsoft.com/office/powerpoint/2010/main" val="713660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EB78807-E433-4742-9524-88A4342EE456}"/>
              </a:ext>
            </a:extLst>
          </p:cNvPr>
          <p:cNvSpPr>
            <a:spLocks noGrp="1"/>
          </p:cNvSpPr>
          <p:nvPr>
            <p:ph type="body" sz="quarter" idx="14"/>
          </p:nvPr>
        </p:nvSpPr>
        <p:spPr/>
        <p:txBody>
          <a:bodyPr>
            <a:normAutofit/>
          </a:bodyPr>
          <a:lstStyle/>
          <a:p>
            <a:pPr>
              <a:spcBef>
                <a:spcPts val="0"/>
              </a:spcBef>
            </a:pPr>
            <a:r>
              <a:rPr lang="en-US" sz="1600" spc="0" dirty="0">
                <a:solidFill>
                  <a:schemeClr val="tx1">
                    <a:lumMod val="85000"/>
                    <a:lumOff val="15000"/>
                  </a:schemeClr>
                </a:solidFill>
                <a:latin typeface="Montserrat" panose="02000505000000020004" pitchFamily="2" charset="0"/>
              </a:rPr>
              <a:t>Research Methodology</a:t>
            </a:r>
          </a:p>
        </p:txBody>
      </p:sp>
      <p:sp>
        <p:nvSpPr>
          <p:cNvPr id="2" name="Subtitle 2">
            <a:extLst>
              <a:ext uri="{FF2B5EF4-FFF2-40B4-BE49-F238E27FC236}">
                <a16:creationId xmlns:a16="http://schemas.microsoft.com/office/drawing/2014/main" id="{8F75EE56-024A-455D-B031-7EBD851A8B22}"/>
              </a:ext>
            </a:extLst>
          </p:cNvPr>
          <p:cNvSpPr txBox="1">
            <a:spLocks/>
          </p:cNvSpPr>
          <p:nvPr/>
        </p:nvSpPr>
        <p:spPr>
          <a:xfrm>
            <a:off x="152400" y="704088"/>
            <a:ext cx="8648700" cy="5766838"/>
          </a:xfrm>
          <a:prstGeom prst="rect">
            <a:avLst/>
          </a:prstGeom>
        </p:spPr>
        <p:txBody>
          <a:bodyPr/>
          <a:lstStyle>
            <a:lvl1pPr marL="171450" indent="-171450" algn="just" defTabSz="914400" rtl="0" eaLnBrk="1" latinLnBrk="0" hangingPunct="1">
              <a:lnSpc>
                <a:spcPct val="200000"/>
              </a:lnSpc>
              <a:spcBef>
                <a:spcPts val="1000"/>
              </a:spcBef>
              <a:buFontTx/>
              <a:buBlip>
                <a:blip r:embed="rId2"/>
              </a:buBlip>
              <a:defRPr lang="en-US" sz="1000"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just" defTabSz="914400" rtl="0" eaLnBrk="1" fontAlgn="auto" latinLnBrk="0" hangingPunct="1">
              <a:lnSpc>
                <a:spcPct val="150000"/>
              </a:lnSpc>
              <a:spcBef>
                <a:spcPts val="1000"/>
              </a:spcBef>
              <a:spcAft>
                <a:spcPts val="0"/>
              </a:spcAft>
              <a:buClrTx/>
              <a:buSzTx/>
              <a:buFontTx/>
              <a:buNone/>
              <a:tabLst/>
              <a:defRPr/>
            </a:pPr>
            <a:r>
              <a:rPr kumimoji="0" lang="en-IN" sz="1000" b="1"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Baseline Methodology</a:t>
            </a:r>
          </a:p>
          <a:p>
            <a:pPr marL="0" marR="0" lvl="0" indent="0" algn="just" defTabSz="914400" rtl="0" eaLnBrk="1" fontAlgn="auto" latinLnBrk="0" hangingPunct="1">
              <a:lnSpc>
                <a:spcPct val="150000"/>
              </a:lnSpc>
              <a:spcBef>
                <a:spcPts val="1000"/>
              </a:spcBef>
              <a:spcAft>
                <a:spcPts val="0"/>
              </a:spcAft>
              <a:buClrTx/>
              <a:buSzTx/>
              <a:buFontTx/>
              <a:buNone/>
              <a:tabLst/>
              <a:defRPr/>
            </a:pPr>
            <a:r>
              <a:rPr kumimoji="0" lang="en-IN" sz="1000" b="0"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Our dedicated team of industry experts has monitored and analyzed various aspects of the global Epoxy Resin</a:t>
            </a:r>
            <a:r>
              <a:rPr kumimoji="0" lang="en-US" sz="1000" b="0"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IN" sz="1000" b="0"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market. The team has analyzed the outlook of various segments of this market, while considering the major influencing factors such as rising demand of the product in paints &amp; coatings industry. The study includes market forecasting, which would enable our clients to take better decisions while planning their strategy to achieve sustainability in the global Epoxy Resin</a:t>
            </a:r>
            <a:r>
              <a:rPr kumimoji="0" lang="en-US" sz="1000" b="0"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IN" sz="1000" b="0"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market.</a:t>
            </a:r>
          </a:p>
          <a:p>
            <a:pPr marL="0" marR="0" lvl="0" indent="0" algn="just" defTabSz="914400" rtl="0" eaLnBrk="1" fontAlgn="auto" latinLnBrk="0" hangingPunct="1">
              <a:spcBef>
                <a:spcPts val="1000"/>
              </a:spcBef>
              <a:spcAft>
                <a:spcPts val="0"/>
              </a:spcAft>
              <a:buClrTx/>
              <a:buSzTx/>
              <a:buFontTx/>
              <a:buNone/>
              <a:tabLst/>
              <a:defRPr/>
            </a:pPr>
            <a:r>
              <a:rPr kumimoji="0" lang="en-IN" sz="1000" b="1"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Methodology Followed for Calculation of Market Size:</a:t>
            </a:r>
          </a:p>
          <a:p>
            <a:pPr marL="171450" marR="0" lvl="0" indent="-171450" algn="just" defTabSz="914400" rtl="0" eaLnBrk="1" fontAlgn="auto" latinLnBrk="0" hangingPunct="1">
              <a:lnSpc>
                <a:spcPct val="150000"/>
              </a:lnSpc>
              <a:spcBef>
                <a:spcPts val="1000"/>
              </a:spcBef>
              <a:spcAft>
                <a:spcPts val="0"/>
              </a:spcAft>
              <a:buClrTx/>
              <a:buSzTx/>
              <a:buFont typeface="Arial" panose="020B0604020202020204" pitchFamily="34" charset="0"/>
              <a:buChar char="•"/>
              <a:tabLst/>
              <a:defRPr/>
            </a:pPr>
            <a:r>
              <a:rPr kumimoji="0" lang="en-IN" sz="1000" b="1"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Market Size By Volume: </a:t>
            </a:r>
            <a:r>
              <a:rPr kumimoji="0" lang="en-IN" sz="1000" b="0"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Market size, in terms of volume, for the year 2020 was calculated based on information collected through exhaustive secondary research and primary surveys, with various key opinion leaders/stakeholders, such as Epoxy Resin</a:t>
            </a:r>
            <a:r>
              <a:rPr kumimoji="0" lang="en-US" sz="1000" b="0"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 companies</a:t>
            </a:r>
            <a:r>
              <a:rPr kumimoji="0" lang="en-IN" sz="1000" b="0"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 channel partners, market influencers &amp; End Use, industry experts, and other industry participants.</a:t>
            </a:r>
          </a:p>
          <a:p>
            <a:pPr marL="171450" marR="0" lvl="0" indent="-171450" algn="just" defTabSz="914400" rtl="0" eaLnBrk="1" fontAlgn="auto" latinLnBrk="0" hangingPunct="1">
              <a:lnSpc>
                <a:spcPct val="150000"/>
              </a:lnSpc>
              <a:spcBef>
                <a:spcPts val="1000"/>
              </a:spcBef>
              <a:spcAft>
                <a:spcPts val="0"/>
              </a:spcAft>
              <a:buClrTx/>
              <a:buSzTx/>
              <a:buFont typeface="Arial" panose="020B0604020202020204" pitchFamily="34" charset="0"/>
              <a:buChar char="•"/>
              <a:tabLst/>
              <a:defRPr/>
            </a:pPr>
            <a:r>
              <a:rPr kumimoji="0" lang="en-IN" sz="1000" b="0"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The team interviewed more than 8-10  Epoxy Resin</a:t>
            </a:r>
            <a:r>
              <a:rPr kumimoji="0" lang="en-US" sz="1000" b="0"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 companies</a:t>
            </a:r>
            <a:r>
              <a:rPr kumimoji="0" lang="en-IN" sz="1000" b="0"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 50 – 75 end users, and 15 – 20 industry experts and other value chain stakeholders in the global Epoxy Resin</a:t>
            </a:r>
            <a:r>
              <a:rPr kumimoji="0" lang="en-US" sz="1000" b="0"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IN" sz="1000" b="0"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market to obtain the overall market size from 2015 to 2019, which was validated by the Delphi technique. Taking standard deviation into consideration, the market size was averaged out, to arrive at the market size data during 2015-2019.</a:t>
            </a:r>
            <a:r>
              <a:rPr kumimoji="0" lang="en-US" sz="1000" b="0"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 The currency used in the report is the United States Dollar (USD), with the market size indicated in USD million.</a:t>
            </a:r>
            <a:endParaRPr kumimoji="0" lang="en-IN" sz="1000" b="1"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aphicFrame>
        <p:nvGraphicFramePr>
          <p:cNvPr id="6" name="Table 5">
            <a:extLst>
              <a:ext uri="{FF2B5EF4-FFF2-40B4-BE49-F238E27FC236}">
                <a16:creationId xmlns:a16="http://schemas.microsoft.com/office/drawing/2014/main" id="{2893BA9B-0551-4D7C-AE55-A85C55926EE2}"/>
              </a:ext>
            </a:extLst>
          </p:cNvPr>
          <p:cNvGraphicFramePr>
            <a:graphicFrameLocks noGrp="1"/>
          </p:cNvGraphicFramePr>
          <p:nvPr>
            <p:extLst>
              <p:ext uri="{D42A27DB-BD31-4B8C-83A1-F6EECF244321}">
                <p14:modId xmlns:p14="http://schemas.microsoft.com/office/powerpoint/2010/main" val="2794073159"/>
              </p:ext>
            </p:extLst>
          </p:nvPr>
        </p:nvGraphicFramePr>
        <p:xfrm>
          <a:off x="480868" y="4381731"/>
          <a:ext cx="8137840" cy="2282478"/>
        </p:xfrm>
        <a:graphic>
          <a:graphicData uri="http://schemas.openxmlformats.org/drawingml/2006/table">
            <a:tbl>
              <a:tblPr firstRow="1" firstCol="1" bandRow="1">
                <a:tableStyleId>{8EC20E35-A176-4012-BC5E-935CFFF8708E}</a:tableStyleId>
              </a:tblPr>
              <a:tblGrid>
                <a:gridCol w="1589717">
                  <a:extLst>
                    <a:ext uri="{9D8B030D-6E8A-4147-A177-3AD203B41FA5}">
                      <a16:colId xmlns:a16="http://schemas.microsoft.com/office/drawing/2014/main" val="3343077284"/>
                    </a:ext>
                  </a:extLst>
                </a:gridCol>
                <a:gridCol w="908409">
                  <a:extLst>
                    <a:ext uri="{9D8B030D-6E8A-4147-A177-3AD203B41FA5}">
                      <a16:colId xmlns:a16="http://schemas.microsoft.com/office/drawing/2014/main" val="1550169326"/>
                    </a:ext>
                  </a:extLst>
                </a:gridCol>
                <a:gridCol w="908409">
                  <a:extLst>
                    <a:ext uri="{9D8B030D-6E8A-4147-A177-3AD203B41FA5}">
                      <a16:colId xmlns:a16="http://schemas.microsoft.com/office/drawing/2014/main" val="2472736779"/>
                    </a:ext>
                  </a:extLst>
                </a:gridCol>
                <a:gridCol w="1286915">
                  <a:extLst>
                    <a:ext uri="{9D8B030D-6E8A-4147-A177-3AD203B41FA5}">
                      <a16:colId xmlns:a16="http://schemas.microsoft.com/office/drawing/2014/main" val="1538285378"/>
                    </a:ext>
                  </a:extLst>
                </a:gridCol>
                <a:gridCol w="1249066">
                  <a:extLst>
                    <a:ext uri="{9D8B030D-6E8A-4147-A177-3AD203B41FA5}">
                      <a16:colId xmlns:a16="http://schemas.microsoft.com/office/drawing/2014/main" val="956977037"/>
                    </a:ext>
                  </a:extLst>
                </a:gridCol>
                <a:gridCol w="908409">
                  <a:extLst>
                    <a:ext uri="{9D8B030D-6E8A-4147-A177-3AD203B41FA5}">
                      <a16:colId xmlns:a16="http://schemas.microsoft.com/office/drawing/2014/main" val="2517192686"/>
                    </a:ext>
                  </a:extLst>
                </a:gridCol>
                <a:gridCol w="1286915">
                  <a:extLst>
                    <a:ext uri="{9D8B030D-6E8A-4147-A177-3AD203B41FA5}">
                      <a16:colId xmlns:a16="http://schemas.microsoft.com/office/drawing/2014/main" val="1294615427"/>
                    </a:ext>
                  </a:extLst>
                </a:gridCol>
              </a:tblGrid>
              <a:tr h="207498">
                <a:tc>
                  <a:txBody>
                    <a:bodyPr/>
                    <a:lstStyle/>
                    <a:p>
                      <a:pPr marL="0" marR="0">
                        <a:spcBef>
                          <a:spcPts val="0"/>
                        </a:spcBef>
                        <a:spcAft>
                          <a:spcPts val="0"/>
                        </a:spcAft>
                      </a:pPr>
                      <a:r>
                        <a:rPr lang="en-US" sz="1100" dirty="0">
                          <a:effectLst/>
                        </a:rPr>
                        <a:t>Currency</a:t>
                      </a:r>
                      <a:endParaRPr lang="en-US" sz="1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b"/>
                </a:tc>
                <a:tc>
                  <a:txBody>
                    <a:bodyPr/>
                    <a:lstStyle/>
                    <a:p>
                      <a:pPr marL="0" marR="0" algn="ctr">
                        <a:spcBef>
                          <a:spcPts val="0"/>
                        </a:spcBef>
                        <a:spcAft>
                          <a:spcPts val="0"/>
                        </a:spcAft>
                      </a:pPr>
                      <a:r>
                        <a:rPr lang="en-US" sz="1100" dirty="0">
                          <a:effectLst/>
                        </a:rPr>
                        <a:t>2019</a:t>
                      </a:r>
                      <a:endParaRPr lang="en-US" sz="1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100" dirty="0">
                          <a:effectLst/>
                        </a:rPr>
                        <a:t>2018</a:t>
                      </a:r>
                      <a:endParaRPr lang="en-US" sz="1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100" dirty="0">
                          <a:effectLst/>
                        </a:rPr>
                        <a:t>2017</a:t>
                      </a:r>
                      <a:endParaRPr lang="en-US" sz="1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100" dirty="0">
                          <a:effectLst/>
                        </a:rPr>
                        <a:t>2016</a:t>
                      </a:r>
                      <a:endParaRPr lang="en-US" sz="1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100" dirty="0">
                          <a:effectLst/>
                        </a:rPr>
                        <a:t>2015</a:t>
                      </a:r>
                      <a:endParaRPr lang="en-US" sz="1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100" dirty="0">
                          <a:effectLst/>
                        </a:rPr>
                        <a:t>2014</a:t>
                      </a:r>
                      <a:endParaRPr lang="en-US" sz="1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extLst>
                  <a:ext uri="{0D108BD9-81ED-4DB2-BD59-A6C34878D82A}">
                    <a16:rowId xmlns:a16="http://schemas.microsoft.com/office/drawing/2014/main" val="4156929052"/>
                  </a:ext>
                </a:extLst>
              </a:tr>
              <a:tr h="207498">
                <a:tc>
                  <a:txBody>
                    <a:bodyPr/>
                    <a:lstStyle/>
                    <a:p>
                      <a:pPr marL="0" marR="0">
                        <a:spcBef>
                          <a:spcPts val="0"/>
                        </a:spcBef>
                        <a:spcAft>
                          <a:spcPts val="0"/>
                        </a:spcAft>
                      </a:pPr>
                      <a:r>
                        <a:rPr lang="en-US" sz="1100" dirty="0">
                          <a:effectLst/>
                        </a:rPr>
                        <a:t>Chinese Yuan</a:t>
                      </a:r>
                      <a:endParaRPr lang="en-US" sz="1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100" dirty="0">
                          <a:effectLst/>
                        </a:rPr>
                        <a:t>6.68</a:t>
                      </a:r>
                      <a:endParaRPr lang="en-US" sz="1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100" dirty="0">
                          <a:effectLst/>
                        </a:rPr>
                        <a:t>6.62</a:t>
                      </a:r>
                      <a:endParaRPr lang="en-US" sz="1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100" dirty="0">
                          <a:effectLst/>
                        </a:rPr>
                        <a:t>6.76</a:t>
                      </a:r>
                      <a:endParaRPr lang="en-US" sz="1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100" dirty="0">
                          <a:effectLst/>
                        </a:rPr>
                        <a:t>6.64</a:t>
                      </a:r>
                      <a:endParaRPr lang="en-US" sz="1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100" dirty="0">
                          <a:effectLst/>
                        </a:rPr>
                        <a:t>6.29</a:t>
                      </a:r>
                      <a:endParaRPr lang="en-US" sz="1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100" dirty="0">
                          <a:effectLst/>
                        </a:rPr>
                        <a:t>6.16</a:t>
                      </a:r>
                      <a:endParaRPr lang="en-US" sz="1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extLst>
                  <a:ext uri="{0D108BD9-81ED-4DB2-BD59-A6C34878D82A}">
                    <a16:rowId xmlns:a16="http://schemas.microsoft.com/office/drawing/2014/main" val="2103132304"/>
                  </a:ext>
                </a:extLst>
              </a:tr>
              <a:tr h="207498">
                <a:tc>
                  <a:txBody>
                    <a:bodyPr/>
                    <a:lstStyle/>
                    <a:p>
                      <a:pPr marL="0" marR="0">
                        <a:spcBef>
                          <a:spcPts val="0"/>
                        </a:spcBef>
                        <a:spcAft>
                          <a:spcPts val="0"/>
                        </a:spcAft>
                      </a:pPr>
                      <a:r>
                        <a:rPr lang="en-US" sz="1100" dirty="0">
                          <a:effectLst/>
                        </a:rPr>
                        <a:t>Japanese Yen</a:t>
                      </a:r>
                      <a:endParaRPr lang="en-US" sz="1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100" dirty="0">
                          <a:effectLst/>
                        </a:rPr>
                        <a:t>108.97</a:t>
                      </a:r>
                      <a:endParaRPr lang="en-US" sz="1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100" dirty="0">
                          <a:effectLst/>
                        </a:rPr>
                        <a:t>110.47</a:t>
                      </a:r>
                      <a:endParaRPr lang="en-US" sz="1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100" dirty="0">
                          <a:effectLst/>
                        </a:rPr>
                        <a:t>112.20</a:t>
                      </a:r>
                      <a:endParaRPr lang="en-US" sz="1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100" dirty="0">
                          <a:effectLst/>
                        </a:rPr>
                        <a:t>108.65</a:t>
                      </a:r>
                      <a:endParaRPr lang="en-US" sz="1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100" dirty="0">
                          <a:effectLst/>
                        </a:rPr>
                        <a:t>121.08</a:t>
                      </a:r>
                      <a:endParaRPr lang="en-US" sz="1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100" dirty="0">
                          <a:effectLst/>
                        </a:rPr>
                        <a:t>105.82</a:t>
                      </a:r>
                      <a:endParaRPr lang="en-US" sz="1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extLst>
                  <a:ext uri="{0D108BD9-81ED-4DB2-BD59-A6C34878D82A}">
                    <a16:rowId xmlns:a16="http://schemas.microsoft.com/office/drawing/2014/main" val="847493313"/>
                  </a:ext>
                </a:extLst>
              </a:tr>
              <a:tr h="207498">
                <a:tc>
                  <a:txBody>
                    <a:bodyPr/>
                    <a:lstStyle/>
                    <a:p>
                      <a:pPr marL="0" marR="0">
                        <a:spcBef>
                          <a:spcPts val="0"/>
                        </a:spcBef>
                        <a:spcAft>
                          <a:spcPts val="0"/>
                        </a:spcAft>
                      </a:pPr>
                      <a:r>
                        <a:rPr lang="en-US" sz="1100" dirty="0">
                          <a:effectLst/>
                        </a:rPr>
                        <a:t>Indian INR</a:t>
                      </a:r>
                      <a:endParaRPr lang="en-US" sz="1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100" dirty="0">
                          <a:effectLst/>
                        </a:rPr>
                        <a:t>70.42</a:t>
                      </a:r>
                      <a:endParaRPr lang="en-US" sz="1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100" dirty="0">
                          <a:effectLst/>
                        </a:rPr>
                        <a:t>68.45</a:t>
                      </a:r>
                      <a:endParaRPr lang="en-US" sz="1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100" dirty="0">
                          <a:effectLst/>
                        </a:rPr>
                        <a:t>65.13</a:t>
                      </a:r>
                      <a:endParaRPr lang="en-US" sz="1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100" dirty="0">
                          <a:effectLst/>
                        </a:rPr>
                        <a:t>67.20</a:t>
                      </a:r>
                      <a:endParaRPr lang="en-US" sz="1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100" dirty="0">
                          <a:effectLst/>
                        </a:rPr>
                        <a:t>64.18</a:t>
                      </a:r>
                      <a:endParaRPr lang="en-US" sz="1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100" dirty="0">
                          <a:effectLst/>
                        </a:rPr>
                        <a:t>61.02</a:t>
                      </a:r>
                      <a:endParaRPr lang="en-US" sz="1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extLst>
                  <a:ext uri="{0D108BD9-81ED-4DB2-BD59-A6C34878D82A}">
                    <a16:rowId xmlns:a16="http://schemas.microsoft.com/office/drawing/2014/main" val="1728446695"/>
                  </a:ext>
                </a:extLst>
              </a:tr>
              <a:tr h="207498">
                <a:tc>
                  <a:txBody>
                    <a:bodyPr/>
                    <a:lstStyle/>
                    <a:p>
                      <a:pPr marL="0" marR="0">
                        <a:spcBef>
                          <a:spcPts val="0"/>
                        </a:spcBef>
                        <a:spcAft>
                          <a:spcPts val="0"/>
                        </a:spcAft>
                      </a:pPr>
                      <a:r>
                        <a:rPr lang="en-US" sz="1100" dirty="0">
                          <a:effectLst/>
                        </a:rPr>
                        <a:t>UK Pound Sterling</a:t>
                      </a:r>
                      <a:endParaRPr lang="en-US" sz="1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100" dirty="0">
                          <a:effectLst/>
                        </a:rPr>
                        <a:t>0.78</a:t>
                      </a:r>
                      <a:endParaRPr lang="en-US" sz="1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100" dirty="0">
                          <a:effectLst/>
                        </a:rPr>
                        <a:t>0.75</a:t>
                      </a:r>
                      <a:endParaRPr lang="en-US" sz="1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100" dirty="0">
                          <a:effectLst/>
                        </a:rPr>
                        <a:t>0.78</a:t>
                      </a:r>
                      <a:endParaRPr lang="en-US" sz="1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100" dirty="0">
                          <a:effectLst/>
                        </a:rPr>
                        <a:t>0.74</a:t>
                      </a:r>
                      <a:endParaRPr lang="en-US" sz="1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100" dirty="0">
                          <a:effectLst/>
                        </a:rPr>
                        <a:t>0.65</a:t>
                      </a:r>
                      <a:endParaRPr lang="en-US" sz="1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100" dirty="0">
                          <a:effectLst/>
                        </a:rPr>
                        <a:t>0.61</a:t>
                      </a:r>
                      <a:endParaRPr lang="en-US" sz="1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extLst>
                  <a:ext uri="{0D108BD9-81ED-4DB2-BD59-A6C34878D82A}">
                    <a16:rowId xmlns:a16="http://schemas.microsoft.com/office/drawing/2014/main" val="791154753"/>
                  </a:ext>
                </a:extLst>
              </a:tr>
              <a:tr h="207498">
                <a:tc>
                  <a:txBody>
                    <a:bodyPr/>
                    <a:lstStyle/>
                    <a:p>
                      <a:pPr marL="0" marR="0">
                        <a:spcBef>
                          <a:spcPts val="0"/>
                        </a:spcBef>
                        <a:spcAft>
                          <a:spcPts val="0"/>
                        </a:spcAft>
                      </a:pPr>
                      <a:r>
                        <a:rPr lang="en-US" sz="1100" dirty="0">
                          <a:effectLst/>
                        </a:rPr>
                        <a:t>Australian Dollar</a:t>
                      </a:r>
                      <a:endParaRPr lang="en-US" sz="1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100" dirty="0">
                          <a:effectLst/>
                        </a:rPr>
                        <a:t>1.44</a:t>
                      </a:r>
                      <a:endParaRPr lang="en-US" sz="1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100" dirty="0">
                          <a:effectLst/>
                        </a:rPr>
                        <a:t>1.34</a:t>
                      </a:r>
                      <a:endParaRPr lang="en-US" sz="1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100" dirty="0">
                          <a:effectLst/>
                        </a:rPr>
                        <a:t>1.31</a:t>
                      </a:r>
                      <a:endParaRPr lang="en-US" sz="1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100" dirty="0">
                          <a:effectLst/>
                        </a:rPr>
                        <a:t>1.34</a:t>
                      </a:r>
                      <a:endParaRPr lang="en-US" sz="1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100" dirty="0">
                          <a:effectLst/>
                        </a:rPr>
                        <a:t>1.33</a:t>
                      </a:r>
                      <a:endParaRPr lang="en-US" sz="1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100" dirty="0">
                          <a:effectLst/>
                        </a:rPr>
                        <a:t>1.11</a:t>
                      </a:r>
                      <a:endParaRPr lang="en-US" sz="1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extLst>
                  <a:ext uri="{0D108BD9-81ED-4DB2-BD59-A6C34878D82A}">
                    <a16:rowId xmlns:a16="http://schemas.microsoft.com/office/drawing/2014/main" val="3422218991"/>
                  </a:ext>
                </a:extLst>
              </a:tr>
              <a:tr h="207498">
                <a:tc>
                  <a:txBody>
                    <a:bodyPr/>
                    <a:lstStyle/>
                    <a:p>
                      <a:pPr marL="0" marR="0">
                        <a:spcBef>
                          <a:spcPts val="0"/>
                        </a:spcBef>
                        <a:spcAft>
                          <a:spcPts val="0"/>
                        </a:spcAft>
                      </a:pPr>
                      <a:r>
                        <a:rPr lang="en-US" sz="1100" dirty="0">
                          <a:effectLst/>
                        </a:rPr>
                        <a:t>Euro</a:t>
                      </a:r>
                      <a:endParaRPr lang="en-US" sz="1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100" dirty="0">
                          <a:effectLst/>
                        </a:rPr>
                        <a:t>0.89</a:t>
                      </a:r>
                      <a:endParaRPr lang="en-US" sz="1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100" dirty="0">
                          <a:effectLst/>
                        </a:rPr>
                        <a:t>0.85</a:t>
                      </a:r>
                      <a:endParaRPr lang="en-US" sz="1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100" dirty="0">
                          <a:effectLst/>
                        </a:rPr>
                        <a:t>0.89</a:t>
                      </a:r>
                      <a:endParaRPr lang="en-US" sz="1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100" dirty="0">
                          <a:effectLst/>
                        </a:rPr>
                        <a:t>0.90</a:t>
                      </a:r>
                      <a:endParaRPr lang="en-US" sz="1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100" dirty="0">
                          <a:effectLst/>
                        </a:rPr>
                        <a:t>0.90</a:t>
                      </a:r>
                      <a:endParaRPr lang="en-US" sz="1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100" dirty="0">
                          <a:effectLst/>
                        </a:rPr>
                        <a:t>0.75</a:t>
                      </a:r>
                      <a:endParaRPr lang="en-US" sz="1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extLst>
                  <a:ext uri="{0D108BD9-81ED-4DB2-BD59-A6C34878D82A}">
                    <a16:rowId xmlns:a16="http://schemas.microsoft.com/office/drawing/2014/main" val="3036074885"/>
                  </a:ext>
                </a:extLst>
              </a:tr>
              <a:tr h="207498">
                <a:tc>
                  <a:txBody>
                    <a:bodyPr/>
                    <a:lstStyle/>
                    <a:p>
                      <a:pPr marL="0" marR="0">
                        <a:spcBef>
                          <a:spcPts val="0"/>
                        </a:spcBef>
                        <a:spcAft>
                          <a:spcPts val="0"/>
                        </a:spcAft>
                      </a:pPr>
                      <a:r>
                        <a:rPr lang="en-US" sz="1100" dirty="0">
                          <a:effectLst/>
                        </a:rPr>
                        <a:t>Canadian Dollar</a:t>
                      </a:r>
                      <a:endParaRPr lang="en-US" sz="1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100" dirty="0">
                          <a:effectLst/>
                        </a:rPr>
                        <a:t>1.33</a:t>
                      </a:r>
                      <a:endParaRPr lang="en-US" sz="1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100" dirty="0">
                          <a:effectLst/>
                        </a:rPr>
                        <a:t>1.30</a:t>
                      </a:r>
                      <a:endParaRPr lang="en-US" sz="1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100" dirty="0">
                          <a:effectLst/>
                        </a:rPr>
                        <a:t>1.30</a:t>
                      </a:r>
                      <a:endParaRPr lang="en-US" sz="1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100" dirty="0">
                          <a:effectLst/>
                        </a:rPr>
                        <a:t>1.32</a:t>
                      </a:r>
                      <a:endParaRPr lang="en-US" sz="1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100" dirty="0">
                          <a:effectLst/>
                        </a:rPr>
                        <a:t>1.28</a:t>
                      </a:r>
                      <a:endParaRPr lang="en-US" sz="1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100" dirty="0">
                          <a:effectLst/>
                        </a:rPr>
                        <a:t>1.10</a:t>
                      </a:r>
                      <a:endParaRPr lang="en-US" sz="1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extLst>
                  <a:ext uri="{0D108BD9-81ED-4DB2-BD59-A6C34878D82A}">
                    <a16:rowId xmlns:a16="http://schemas.microsoft.com/office/drawing/2014/main" val="420954239"/>
                  </a:ext>
                </a:extLst>
              </a:tr>
              <a:tr h="207498">
                <a:tc>
                  <a:txBody>
                    <a:bodyPr/>
                    <a:lstStyle/>
                    <a:p>
                      <a:pPr marL="0" marR="0">
                        <a:spcBef>
                          <a:spcPts val="0"/>
                        </a:spcBef>
                        <a:spcAft>
                          <a:spcPts val="0"/>
                        </a:spcAft>
                      </a:pPr>
                      <a:r>
                        <a:rPr lang="en-US" sz="1100" dirty="0">
                          <a:effectLst/>
                        </a:rPr>
                        <a:t>Brazil (Real)</a:t>
                      </a:r>
                      <a:endParaRPr lang="en-US" sz="1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100" dirty="0">
                          <a:effectLst/>
                        </a:rPr>
                        <a:t>3.94</a:t>
                      </a:r>
                      <a:endParaRPr lang="en-US" sz="1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100" dirty="0">
                          <a:effectLst/>
                        </a:rPr>
                        <a:t>3.66</a:t>
                      </a:r>
                      <a:endParaRPr lang="en-US" sz="1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100" dirty="0">
                          <a:effectLst/>
                        </a:rPr>
                        <a:t>3.19</a:t>
                      </a:r>
                      <a:endParaRPr lang="en-US" sz="1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100" dirty="0">
                          <a:effectLst/>
                        </a:rPr>
                        <a:t>3.48</a:t>
                      </a:r>
                      <a:endParaRPr lang="en-US" sz="1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100" dirty="0">
                          <a:effectLst/>
                        </a:rPr>
                        <a:t>3.34</a:t>
                      </a:r>
                      <a:endParaRPr lang="en-US" sz="1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100" dirty="0">
                          <a:effectLst/>
                        </a:rPr>
                        <a:t>2.35</a:t>
                      </a:r>
                      <a:endParaRPr lang="en-US" sz="1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extLst>
                  <a:ext uri="{0D108BD9-81ED-4DB2-BD59-A6C34878D82A}">
                    <a16:rowId xmlns:a16="http://schemas.microsoft.com/office/drawing/2014/main" val="3342127038"/>
                  </a:ext>
                </a:extLst>
              </a:tr>
              <a:tr h="207498">
                <a:tc>
                  <a:txBody>
                    <a:bodyPr/>
                    <a:lstStyle/>
                    <a:p>
                      <a:pPr marL="0" marR="0">
                        <a:spcBef>
                          <a:spcPts val="0"/>
                        </a:spcBef>
                        <a:spcAft>
                          <a:spcPts val="0"/>
                        </a:spcAft>
                      </a:pPr>
                      <a:r>
                        <a:rPr lang="en-US" sz="1100" dirty="0">
                          <a:effectLst/>
                        </a:rPr>
                        <a:t>Saudi Riyal</a:t>
                      </a:r>
                      <a:endParaRPr lang="en-US" sz="1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100" dirty="0">
                          <a:effectLst/>
                        </a:rPr>
                        <a:t>3.75</a:t>
                      </a:r>
                      <a:endParaRPr lang="en-US" sz="1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100" dirty="0">
                          <a:effectLst/>
                        </a:rPr>
                        <a:t>3.75</a:t>
                      </a:r>
                      <a:endParaRPr lang="en-US" sz="1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100" dirty="0">
                          <a:effectLst/>
                        </a:rPr>
                        <a:t>3.75</a:t>
                      </a:r>
                      <a:endParaRPr lang="en-US" sz="1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100" dirty="0">
                          <a:effectLst/>
                        </a:rPr>
                        <a:t>3.75</a:t>
                      </a:r>
                      <a:endParaRPr lang="en-US" sz="1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100" dirty="0">
                          <a:effectLst/>
                        </a:rPr>
                        <a:t>3.75</a:t>
                      </a:r>
                      <a:endParaRPr lang="en-US" sz="1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100" dirty="0">
                          <a:effectLst/>
                        </a:rPr>
                        <a:t>3.75</a:t>
                      </a:r>
                      <a:endParaRPr lang="en-US" sz="1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extLst>
                  <a:ext uri="{0D108BD9-81ED-4DB2-BD59-A6C34878D82A}">
                    <a16:rowId xmlns:a16="http://schemas.microsoft.com/office/drawing/2014/main" val="1833507126"/>
                  </a:ext>
                </a:extLst>
              </a:tr>
              <a:tr h="207498">
                <a:tc>
                  <a:txBody>
                    <a:bodyPr/>
                    <a:lstStyle/>
                    <a:p>
                      <a:pPr marL="0" marR="0">
                        <a:spcBef>
                          <a:spcPts val="0"/>
                        </a:spcBef>
                        <a:spcAft>
                          <a:spcPts val="0"/>
                        </a:spcAft>
                      </a:pPr>
                      <a:r>
                        <a:rPr lang="en-US" sz="1100" dirty="0">
                          <a:effectLst/>
                        </a:rPr>
                        <a:t>Mexico Peso</a:t>
                      </a:r>
                      <a:endParaRPr lang="en-US" sz="1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100" dirty="0">
                          <a:effectLst/>
                        </a:rPr>
                        <a:t>18.78</a:t>
                      </a:r>
                      <a:endParaRPr lang="en-US" sz="1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100" dirty="0">
                          <a:effectLst/>
                        </a:rPr>
                        <a:t>17.97</a:t>
                      </a:r>
                      <a:endParaRPr lang="en-US" sz="1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100" dirty="0">
                          <a:effectLst/>
                        </a:rPr>
                        <a:t>17.49</a:t>
                      </a:r>
                      <a:endParaRPr lang="en-US" sz="1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100" dirty="0">
                          <a:effectLst/>
                        </a:rPr>
                        <a:t>17.13</a:t>
                      </a:r>
                      <a:endParaRPr lang="en-US" sz="1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100" dirty="0">
                          <a:effectLst/>
                        </a:rPr>
                        <a:t>14.46</a:t>
                      </a:r>
                      <a:endParaRPr lang="en-US" sz="1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100" dirty="0">
                          <a:effectLst/>
                        </a:rPr>
                        <a:t>12.85</a:t>
                      </a:r>
                      <a:endParaRPr lang="en-US" sz="1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extLst>
                  <a:ext uri="{0D108BD9-81ED-4DB2-BD59-A6C34878D82A}">
                    <a16:rowId xmlns:a16="http://schemas.microsoft.com/office/drawing/2014/main" val="989530362"/>
                  </a:ext>
                </a:extLst>
              </a:tr>
            </a:tbl>
          </a:graphicData>
        </a:graphic>
      </p:graphicFrame>
    </p:spTree>
    <p:extLst>
      <p:ext uri="{BB962C8B-B14F-4D97-AF65-F5344CB8AC3E}">
        <p14:creationId xmlns:p14="http://schemas.microsoft.com/office/powerpoint/2010/main" val="13034666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3">
            <a:extLst>
              <a:ext uri="{FF2B5EF4-FFF2-40B4-BE49-F238E27FC236}">
                <a16:creationId xmlns:a16="http://schemas.microsoft.com/office/drawing/2014/main" id="{47A1ABD1-0C40-4413-85E7-788B2052EC61}"/>
              </a:ext>
            </a:extLst>
          </p:cNvPr>
          <p:cNvSpPr txBox="1">
            <a:spLocks/>
          </p:cNvSpPr>
          <p:nvPr/>
        </p:nvSpPr>
        <p:spPr>
          <a:xfrm>
            <a:off x="28136" y="130464"/>
            <a:ext cx="7340073" cy="608533"/>
          </a:xfrm>
          <a:prstGeom prst="rect">
            <a:avLst/>
          </a:prstGeom>
          <a:noFill/>
          <a:ln>
            <a:noFill/>
          </a:ln>
        </p:spPr>
        <p:txBody>
          <a:bodyPr vert="horz" lIns="91440" tIns="45720" rIns="91440" bIns="45720" rtlCol="0" anchor="ctr">
            <a:normAutofit/>
          </a:bodyPr>
          <a:lstStyle>
            <a:lvl1pPr marL="0" indent="0" algn="l" defTabSz="685800" rtl="0" eaLnBrk="1" latinLnBrk="0" hangingPunct="1">
              <a:lnSpc>
                <a:spcPct val="90000"/>
              </a:lnSpc>
              <a:spcBef>
                <a:spcPts val="750"/>
              </a:spcBef>
              <a:buFont typeface="Arial" panose="020B0604020202020204" pitchFamily="34" charset="0"/>
              <a:buNone/>
              <a:defRPr lang="en-US" sz="1600" b="1" kern="1200" spc="0" dirty="0">
                <a:solidFill>
                  <a:schemeClr val="bg2">
                    <a:lumMod val="25000"/>
                  </a:schemeClr>
                </a:solidFill>
                <a:latin typeface="Montserrat" panose="02000505000000020004" pitchFamily="2"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marR="0" lvl="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a:pPr>
            <a:r>
              <a:rPr kumimoji="0" lang="en-IN" sz="1400" b="1" i="0" u="none" strike="noStrike" kern="1200" cap="none" spc="0" normalizeH="0" baseline="0" noProof="0" dirty="0">
                <a:ln>
                  <a:noFill/>
                </a:ln>
                <a:solidFill>
                  <a:sysClr val="windowText" lastClr="000000">
                    <a:lumMod val="85000"/>
                    <a:lumOff val="15000"/>
                  </a:sysClr>
                </a:solidFill>
                <a:effectLst/>
                <a:uLnTx/>
                <a:uFillTx/>
                <a:latin typeface="Montserrat" panose="02000505000000020004" pitchFamily="2" charset="0"/>
                <a:ea typeface="+mn-ea"/>
                <a:cs typeface="Arial" panose="020B0604020202020204" pitchFamily="34" charset="0"/>
              </a:rPr>
              <a:t>India Epoxy Resin Yearly Prices, 2013 Onwards (USD/Tonne)</a:t>
            </a:r>
          </a:p>
        </p:txBody>
      </p:sp>
      <p:sp>
        <p:nvSpPr>
          <p:cNvPr id="9" name="Rectangle 8">
            <a:extLst>
              <a:ext uri="{FF2B5EF4-FFF2-40B4-BE49-F238E27FC236}">
                <a16:creationId xmlns:a16="http://schemas.microsoft.com/office/drawing/2014/main" id="{95620EBB-BBC4-4914-A847-C609ED40A2B6}"/>
              </a:ext>
            </a:extLst>
          </p:cNvPr>
          <p:cNvSpPr/>
          <p:nvPr/>
        </p:nvSpPr>
        <p:spPr>
          <a:xfrm>
            <a:off x="5244962" y="6413996"/>
            <a:ext cx="3452221" cy="184666"/>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sz="600" i="1" dirty="0">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rPr>
              <a:t>Source: Expert Interviews, and TechSci Research Analysis</a:t>
            </a:r>
          </a:p>
        </p:txBody>
      </p:sp>
      <p:graphicFrame>
        <p:nvGraphicFramePr>
          <p:cNvPr id="6" name="Chart 5">
            <a:extLst>
              <a:ext uri="{FF2B5EF4-FFF2-40B4-BE49-F238E27FC236}">
                <a16:creationId xmlns:a16="http://schemas.microsoft.com/office/drawing/2014/main" id="{75E0D10F-7AE6-4F41-8291-D0EAC830F321}"/>
              </a:ext>
            </a:extLst>
          </p:cNvPr>
          <p:cNvGraphicFramePr/>
          <p:nvPr>
            <p:extLst>
              <p:ext uri="{D42A27DB-BD31-4B8C-83A1-F6EECF244321}">
                <p14:modId xmlns:p14="http://schemas.microsoft.com/office/powerpoint/2010/main" val="2279386917"/>
              </p:ext>
            </p:extLst>
          </p:nvPr>
        </p:nvGraphicFramePr>
        <p:xfrm>
          <a:off x="541476" y="900771"/>
          <a:ext cx="8061048" cy="3256849"/>
        </p:xfrm>
        <a:graphic>
          <a:graphicData uri="http://schemas.openxmlformats.org/drawingml/2006/chart">
            <c:chart xmlns:c="http://schemas.openxmlformats.org/drawingml/2006/chart" xmlns:r="http://schemas.openxmlformats.org/officeDocument/2006/relationships" r:id="rId2"/>
          </a:graphicData>
        </a:graphic>
      </p:graphicFrame>
      <p:sp>
        <p:nvSpPr>
          <p:cNvPr id="7" name="Rectangle 6">
            <a:extLst>
              <a:ext uri="{FF2B5EF4-FFF2-40B4-BE49-F238E27FC236}">
                <a16:creationId xmlns:a16="http://schemas.microsoft.com/office/drawing/2014/main" id="{B004C30E-6090-4CDB-8B9B-C17419512860}"/>
              </a:ext>
            </a:extLst>
          </p:cNvPr>
          <p:cNvSpPr/>
          <p:nvPr/>
        </p:nvSpPr>
        <p:spPr>
          <a:xfrm>
            <a:off x="636134" y="4287213"/>
            <a:ext cx="8061049" cy="19650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1600" dirty="0">
                <a:effectLst/>
                <a:latin typeface="Calibri" panose="020F0502020204030204" pitchFamily="34" charset="0"/>
                <a:ea typeface="Calibri" panose="020F0502020204030204" pitchFamily="34" charset="0"/>
                <a:cs typeface="Times New Roman" panose="02020603050405020304" pitchFamily="18" charset="0"/>
              </a:rPr>
              <a:t>In 2016, abrupt fall in values of upstream crude tumbled the performance of the overall Chemical and petrochemical sector leading to a drop in prices of Epoxy Resins along with various other products. Market fundamentals of Epoxy Resin revived significantly in 2017 following sharp rebound in market activities. However, in 2018 and 2019, prices fluctuated in a stable to narrow range amidst the uncertainty prevailing from stable feedstock and muted demand pattern from several downstream industries. In 2020, Epoxy Resin witnessed a marginal dive again, due to ground-breaking fall in crude values and devastating hit on the global economy in wake of the Covid outbreak. Despite of the second wave of Covid in India, prices showcased appreciable rebound in 2021 due to consistent demand pattern and spillover effect of high international prices.</a:t>
            </a:r>
            <a:endParaRPr lang="en-US" sz="1600" dirty="0"/>
          </a:p>
        </p:txBody>
      </p:sp>
    </p:spTree>
    <p:extLst>
      <p:ext uri="{BB962C8B-B14F-4D97-AF65-F5344CB8AC3E}">
        <p14:creationId xmlns:p14="http://schemas.microsoft.com/office/powerpoint/2010/main" val="23190342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44EDA30-A12B-41C1-9C6C-3A61E2EB16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112541"/>
            <a:ext cx="9106594" cy="4602445"/>
          </a:xfrm>
          <a:prstGeom prst="rect">
            <a:avLst/>
          </a:prstGeom>
        </p:spPr>
      </p:pic>
      <p:pic>
        <p:nvPicPr>
          <p:cNvPr id="6" name="Picture 5">
            <a:extLst>
              <a:ext uri="{FF2B5EF4-FFF2-40B4-BE49-F238E27FC236}">
                <a16:creationId xmlns:a16="http://schemas.microsoft.com/office/drawing/2014/main" id="{B140E797-62C3-4764-BFAE-4BD61434E9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699803"/>
            <a:ext cx="9106593" cy="3158196"/>
          </a:xfrm>
          <a:prstGeom prst="rect">
            <a:avLst/>
          </a:prstGeom>
        </p:spPr>
      </p:pic>
      <p:sp>
        <p:nvSpPr>
          <p:cNvPr id="4" name="Rectangle 1">
            <a:extLst>
              <a:ext uri="{FF2B5EF4-FFF2-40B4-BE49-F238E27FC236}">
                <a16:creationId xmlns:a16="http://schemas.microsoft.com/office/drawing/2014/main" id="{EFE2042B-74BB-4ADF-9533-A946439057F0}"/>
              </a:ext>
            </a:extLst>
          </p:cNvPr>
          <p:cNvSpPr/>
          <p:nvPr/>
        </p:nvSpPr>
        <p:spPr>
          <a:xfrm>
            <a:off x="-2" y="548705"/>
            <a:ext cx="5137487" cy="1008160"/>
          </a:xfrm>
          <a:custGeom>
            <a:avLst/>
            <a:gdLst>
              <a:gd name="connsiteX0" fmla="*/ 0 w 6032500"/>
              <a:gd name="connsiteY0" fmla="*/ 0 h 1083212"/>
              <a:gd name="connsiteX1" fmla="*/ 6032500 w 6032500"/>
              <a:gd name="connsiteY1" fmla="*/ 0 h 1083212"/>
              <a:gd name="connsiteX2" fmla="*/ 6032500 w 6032500"/>
              <a:gd name="connsiteY2" fmla="*/ 1083212 h 1083212"/>
              <a:gd name="connsiteX3" fmla="*/ 0 w 6032500"/>
              <a:gd name="connsiteY3" fmla="*/ 1083212 h 1083212"/>
              <a:gd name="connsiteX4" fmla="*/ 0 w 6032500"/>
              <a:gd name="connsiteY4" fmla="*/ 0 h 1083212"/>
              <a:gd name="connsiteX0" fmla="*/ 0 w 6032500"/>
              <a:gd name="connsiteY0" fmla="*/ 0 h 1083212"/>
              <a:gd name="connsiteX1" fmla="*/ 6032500 w 6032500"/>
              <a:gd name="connsiteY1" fmla="*/ 0 h 1083212"/>
              <a:gd name="connsiteX2" fmla="*/ 5526063 w 6032500"/>
              <a:gd name="connsiteY2" fmla="*/ 1083212 h 1083212"/>
              <a:gd name="connsiteX3" fmla="*/ 0 w 6032500"/>
              <a:gd name="connsiteY3" fmla="*/ 1083212 h 1083212"/>
              <a:gd name="connsiteX4" fmla="*/ 0 w 6032500"/>
              <a:gd name="connsiteY4" fmla="*/ 0 h 1083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32500" h="1083212">
                <a:moveTo>
                  <a:pt x="0" y="0"/>
                </a:moveTo>
                <a:lnTo>
                  <a:pt x="6032500" y="0"/>
                </a:lnTo>
                <a:lnTo>
                  <a:pt x="5526063" y="1083212"/>
                </a:lnTo>
                <a:lnTo>
                  <a:pt x="0" y="1083212"/>
                </a:lnTo>
                <a:lnTo>
                  <a:pt x="0" y="0"/>
                </a:lnTo>
                <a:close/>
              </a:path>
            </a:pathLst>
          </a:custGeom>
          <a:solidFill>
            <a:sysClr val="window" lastClr="FFFFFF"/>
          </a:solidFill>
          <a:ln w="12700" cap="flat" cmpd="sng" algn="ctr">
            <a:noFill/>
            <a:prstDash val="solid"/>
            <a:miter lim="800000"/>
          </a:ln>
          <a:effectLst>
            <a:innerShdw blurRad="76200" dist="76200" dir="18900000">
              <a:prstClr val="black">
                <a:alpha val="46000"/>
              </a:prstClr>
            </a:innerShdw>
          </a:effectLst>
        </p:spPr>
        <p:txBody>
          <a:bodyPr rtlCol="0" anchor="ctr"/>
          <a:lstStyle/>
          <a:p>
            <a:pPr marL="0" marR="0" lvl="1" indent="0" defTabSz="914400" rtl="0" eaLnBrk="1" fontAlgn="auto" latinLnBrk="0" hangingPunct="1">
              <a:lnSpc>
                <a:spcPct val="100000"/>
              </a:lnSpc>
              <a:spcBef>
                <a:spcPts val="0"/>
              </a:spcBef>
              <a:spcAft>
                <a:spcPts val="0"/>
              </a:spcAft>
              <a:buClrTx/>
              <a:buSzTx/>
              <a:buFontTx/>
              <a:buNone/>
              <a:tabLst/>
              <a:defRPr/>
            </a:pPr>
            <a:r>
              <a:rPr lang="en-US" sz="2200" b="1" kern="0" dirty="0">
                <a:solidFill>
                  <a:srgbClr val="44546A">
                    <a:lumMod val="25000"/>
                  </a:srgbClr>
                </a:solidFill>
                <a:latin typeface="Arial" panose="020B0604020202020204" pitchFamily="34" charset="0"/>
                <a:cs typeface="Arial" panose="020B0604020202020204" pitchFamily="34" charset="0"/>
              </a:rPr>
              <a:t>Customer Analysis</a:t>
            </a:r>
          </a:p>
          <a:p>
            <a:pPr marL="0" marR="0" lvl="1" indent="0" defTabSz="914400" rtl="0" eaLnBrk="1" fontAlgn="auto" latinLnBrk="0" hangingPunct="1">
              <a:lnSpc>
                <a:spcPct val="100000"/>
              </a:lnSpc>
              <a:spcBef>
                <a:spcPts val="0"/>
              </a:spcBef>
              <a:spcAft>
                <a:spcPts val="0"/>
              </a:spcAft>
              <a:buClrTx/>
              <a:buSzTx/>
              <a:buFontTx/>
              <a:buNone/>
              <a:tabLst/>
              <a:defRPr/>
            </a:pPr>
            <a:endParaRPr kumimoji="0" lang="en-US" sz="2200" b="1" i="0" u="none" strike="noStrike" kern="0" cap="none" spc="0" normalizeH="0" baseline="0" noProof="0" dirty="0">
              <a:ln>
                <a:noFill/>
              </a:ln>
              <a:solidFill>
                <a:srgbClr val="44546A">
                  <a:lumMod val="25000"/>
                </a:srgbClr>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22831865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1222BF3-C2CA-49F9-9665-6035BFC3367B}"/>
              </a:ext>
            </a:extLst>
          </p:cNvPr>
          <p:cNvSpPr/>
          <p:nvPr/>
        </p:nvSpPr>
        <p:spPr>
          <a:xfrm>
            <a:off x="165450" y="177988"/>
            <a:ext cx="4490956" cy="323165"/>
          </a:xfrm>
          <a:prstGeom prst="rect">
            <a:avLst/>
          </a:prstGeom>
        </p:spPr>
        <p:txBody>
          <a:bodyPr wrap="square" anchor="ctr">
            <a:spAutoFit/>
          </a:bodyPr>
          <a:lstStyle/>
          <a:p>
            <a:r>
              <a:rPr lang="en-IN" sz="1500" b="1" dirty="0">
                <a:solidFill>
                  <a:schemeClr val="tx1">
                    <a:lumMod val="95000"/>
                    <a:lumOff val="5000"/>
                  </a:schemeClr>
                </a:solidFill>
                <a:ea typeface="Verdana" panose="020B0604030504040204" pitchFamily="34" charset="0"/>
                <a:cs typeface="Arial" panose="020B0604020202020204" pitchFamily="34" charset="0"/>
              </a:rPr>
              <a:t>Import Data – Epoxy Resin</a:t>
            </a:r>
            <a:endParaRPr lang="en-US" sz="1500" b="1" dirty="0">
              <a:solidFill>
                <a:schemeClr val="tx1">
                  <a:lumMod val="95000"/>
                  <a:lumOff val="5000"/>
                </a:schemeClr>
              </a:solidFill>
              <a:ea typeface="Verdana" panose="020B060403050404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BFDE3DD8-3F70-44BB-B812-CC721D596846}"/>
              </a:ext>
            </a:extLst>
          </p:cNvPr>
          <p:cNvSpPr/>
          <p:nvPr/>
        </p:nvSpPr>
        <p:spPr>
          <a:xfrm>
            <a:off x="-64985" y="818061"/>
            <a:ext cx="7023141" cy="384345"/>
          </a:xfrm>
          <a:prstGeom prst="rect">
            <a:avLst/>
          </a:prstGeom>
          <a:solidFill>
            <a:srgbClr val="697F9F"/>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latin typeface="Verdana" panose="020B0604030504040204" pitchFamily="34" charset="0"/>
                <a:ea typeface="Verdana" panose="020B0604030504040204" pitchFamily="34" charset="0"/>
                <a:cs typeface="Verdana" panose="020B0604030504040204" pitchFamily="34" charset="0"/>
              </a:rPr>
              <a:t>Country-Wise Customer / Distributor Analysis</a:t>
            </a:r>
          </a:p>
        </p:txBody>
      </p:sp>
      <p:graphicFrame>
        <p:nvGraphicFramePr>
          <p:cNvPr id="9" name="Table 8">
            <a:extLst>
              <a:ext uri="{FF2B5EF4-FFF2-40B4-BE49-F238E27FC236}">
                <a16:creationId xmlns:a16="http://schemas.microsoft.com/office/drawing/2014/main" id="{911C82C2-0AA8-40AA-90F7-CA1E3CEA5783}"/>
              </a:ext>
            </a:extLst>
          </p:cNvPr>
          <p:cNvGraphicFramePr>
            <a:graphicFrameLocks noGrp="1"/>
          </p:cNvGraphicFramePr>
          <p:nvPr>
            <p:extLst>
              <p:ext uri="{D42A27DB-BD31-4B8C-83A1-F6EECF244321}">
                <p14:modId xmlns:p14="http://schemas.microsoft.com/office/powerpoint/2010/main" val="1605321790"/>
              </p:ext>
            </p:extLst>
          </p:nvPr>
        </p:nvGraphicFramePr>
        <p:xfrm>
          <a:off x="172278" y="1437119"/>
          <a:ext cx="8852451" cy="4602819"/>
        </p:xfrm>
        <a:graphic>
          <a:graphicData uri="http://schemas.openxmlformats.org/drawingml/2006/table">
            <a:tbl>
              <a:tblPr firstRow="1" bandRow="1">
                <a:tableStyleId>{93296810-A885-4BE3-A3E7-6D5BEEA58F35}</a:tableStyleId>
              </a:tblPr>
              <a:tblGrid>
                <a:gridCol w="570750">
                  <a:extLst>
                    <a:ext uri="{9D8B030D-6E8A-4147-A177-3AD203B41FA5}">
                      <a16:colId xmlns:a16="http://schemas.microsoft.com/office/drawing/2014/main" val="2691123087"/>
                    </a:ext>
                  </a:extLst>
                </a:gridCol>
                <a:gridCol w="1086517">
                  <a:extLst>
                    <a:ext uri="{9D8B030D-6E8A-4147-A177-3AD203B41FA5}">
                      <a16:colId xmlns:a16="http://schemas.microsoft.com/office/drawing/2014/main" val="2950135456"/>
                    </a:ext>
                  </a:extLst>
                </a:gridCol>
                <a:gridCol w="929467">
                  <a:extLst>
                    <a:ext uri="{9D8B030D-6E8A-4147-A177-3AD203B41FA5}">
                      <a16:colId xmlns:a16="http://schemas.microsoft.com/office/drawing/2014/main" val="979710789"/>
                    </a:ext>
                  </a:extLst>
                </a:gridCol>
                <a:gridCol w="1023172">
                  <a:extLst>
                    <a:ext uri="{9D8B030D-6E8A-4147-A177-3AD203B41FA5}">
                      <a16:colId xmlns:a16="http://schemas.microsoft.com/office/drawing/2014/main" val="1671684372"/>
                    </a:ext>
                  </a:extLst>
                </a:gridCol>
                <a:gridCol w="842583">
                  <a:extLst>
                    <a:ext uri="{9D8B030D-6E8A-4147-A177-3AD203B41FA5}">
                      <a16:colId xmlns:a16="http://schemas.microsoft.com/office/drawing/2014/main" val="1204854445"/>
                    </a:ext>
                  </a:extLst>
                </a:gridCol>
                <a:gridCol w="1007407">
                  <a:extLst>
                    <a:ext uri="{9D8B030D-6E8A-4147-A177-3AD203B41FA5}">
                      <a16:colId xmlns:a16="http://schemas.microsoft.com/office/drawing/2014/main" val="2061707646"/>
                    </a:ext>
                  </a:extLst>
                </a:gridCol>
                <a:gridCol w="780129">
                  <a:extLst>
                    <a:ext uri="{9D8B030D-6E8A-4147-A177-3AD203B41FA5}">
                      <a16:colId xmlns:a16="http://schemas.microsoft.com/office/drawing/2014/main" val="4180716950"/>
                    </a:ext>
                  </a:extLst>
                </a:gridCol>
                <a:gridCol w="956923">
                  <a:extLst>
                    <a:ext uri="{9D8B030D-6E8A-4147-A177-3AD203B41FA5}">
                      <a16:colId xmlns:a16="http://schemas.microsoft.com/office/drawing/2014/main" val="186303037"/>
                    </a:ext>
                  </a:extLst>
                </a:gridCol>
                <a:gridCol w="784914">
                  <a:extLst>
                    <a:ext uri="{9D8B030D-6E8A-4147-A177-3AD203B41FA5}">
                      <a16:colId xmlns:a16="http://schemas.microsoft.com/office/drawing/2014/main" val="4104300695"/>
                    </a:ext>
                  </a:extLst>
                </a:gridCol>
                <a:gridCol w="870589">
                  <a:extLst>
                    <a:ext uri="{9D8B030D-6E8A-4147-A177-3AD203B41FA5}">
                      <a16:colId xmlns:a16="http://schemas.microsoft.com/office/drawing/2014/main" val="1097734967"/>
                    </a:ext>
                  </a:extLst>
                </a:gridCol>
              </a:tblGrid>
              <a:tr h="1084344">
                <a:tc>
                  <a:txBody>
                    <a:bodyPr/>
                    <a:lstStyle/>
                    <a:p>
                      <a:pPr algn="ctr"/>
                      <a:r>
                        <a:rPr lang="en-IN" sz="10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Year</a:t>
                      </a:r>
                      <a:endParaRPr lang="en-US" sz="10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txBody>
                  <a:tcPr anchor="ctr">
                    <a:solidFill>
                      <a:srgbClr val="C6CFDC"/>
                    </a:solidFill>
                  </a:tcPr>
                </a:tc>
                <a:tc>
                  <a:txBody>
                    <a:bodyPr/>
                    <a:lstStyle/>
                    <a:p>
                      <a:pPr algn="ctr"/>
                      <a:r>
                        <a:rPr lang="en-US" sz="10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Product Description</a:t>
                      </a:r>
                    </a:p>
                  </a:txBody>
                  <a:tcPr anchor="ctr">
                    <a:solidFill>
                      <a:srgbClr val="C6CFDC"/>
                    </a:solidFill>
                  </a:tcPr>
                </a:tc>
                <a:tc>
                  <a:txBody>
                    <a:bodyPr/>
                    <a:lstStyle/>
                    <a:p>
                      <a:pPr algn="ctr"/>
                      <a:r>
                        <a:rPr lang="en-US" sz="10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Customer / Distributor Name</a:t>
                      </a:r>
                    </a:p>
                  </a:txBody>
                  <a:tcPr anchor="ctr">
                    <a:solidFill>
                      <a:srgbClr val="C6CFDC"/>
                    </a:solidFill>
                  </a:tcPr>
                </a:tc>
                <a:tc>
                  <a:txBody>
                    <a:bodyPr/>
                    <a:lstStyle/>
                    <a:p>
                      <a:pPr algn="ctr"/>
                      <a:r>
                        <a:rPr lang="en-US" sz="10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Destination Country</a:t>
                      </a:r>
                    </a:p>
                  </a:txBody>
                  <a:tcPr anchor="ctr">
                    <a:solidFill>
                      <a:srgbClr val="C6CFDC"/>
                    </a:solidFill>
                  </a:tcPr>
                </a:tc>
                <a:tc>
                  <a:txBody>
                    <a:bodyPr/>
                    <a:lstStyle/>
                    <a:p>
                      <a:pPr algn="ctr"/>
                      <a:r>
                        <a:rPr lang="en-US" sz="10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Plant Location</a:t>
                      </a:r>
                    </a:p>
                  </a:txBody>
                  <a:tcPr anchor="ctr">
                    <a:solidFill>
                      <a:srgbClr val="C6CFDC"/>
                    </a:solidFill>
                  </a:tcPr>
                </a:tc>
                <a:tc>
                  <a:txBody>
                    <a:bodyPr/>
                    <a:lstStyle/>
                    <a:p>
                      <a:pPr algn="ctr"/>
                      <a:r>
                        <a:rPr lang="en-US" sz="10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Supplier Name</a:t>
                      </a:r>
                    </a:p>
                  </a:txBody>
                  <a:tcPr anchor="ctr">
                    <a:solidFill>
                      <a:srgbClr val="C6CFDC"/>
                    </a:solidFill>
                  </a:tcPr>
                </a:tc>
                <a:tc>
                  <a:txBody>
                    <a:bodyPr/>
                    <a:lstStyle/>
                    <a:p>
                      <a:pPr algn="ctr"/>
                      <a:r>
                        <a:rPr lang="en-US" sz="10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Shipment Origin</a:t>
                      </a:r>
                    </a:p>
                  </a:txBody>
                  <a:tcPr anchor="ctr">
                    <a:solidFill>
                      <a:srgbClr val="C6CFDC"/>
                    </a:solidFill>
                  </a:tcPr>
                </a:tc>
                <a:tc>
                  <a:txBody>
                    <a:bodyPr/>
                    <a:lstStyle/>
                    <a:p>
                      <a:pPr algn="ctr"/>
                      <a:r>
                        <a:rPr lang="en-IN" sz="10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Annual O</a:t>
                      </a:r>
                      <a:r>
                        <a:rPr lang="en-US" sz="10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ff-take Quantity (</a:t>
                      </a:r>
                      <a:r>
                        <a:rPr lang="en-US" sz="1000" dirty="0" err="1">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KiloLitre</a:t>
                      </a:r>
                      <a:r>
                        <a:rPr lang="en-US" sz="10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t>
                      </a:r>
                    </a:p>
                  </a:txBody>
                  <a:tcPr anchor="ctr">
                    <a:solidFill>
                      <a:srgbClr val="C6CFDC"/>
                    </a:solidFill>
                  </a:tcPr>
                </a:tc>
                <a:tc>
                  <a:txBody>
                    <a:bodyPr/>
                    <a:lstStyle/>
                    <a:p>
                      <a:pPr algn="ctr"/>
                      <a:r>
                        <a:rPr lang="en-IN" sz="10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Price</a:t>
                      </a:r>
                      <a:r>
                        <a:rPr lang="en-IN" sz="10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t>
                      </a:r>
                      <a:r>
                        <a:rPr kumimoji="0" lang="en-US" sz="1000" b="1" i="0" u="none" strike="noStrike" kern="1200" cap="none" spc="0" normalizeH="0" baseline="0" noProof="0" dirty="0">
                          <a:ln>
                            <a:noFill/>
                          </a:ln>
                          <a:solidFill>
                            <a:srgbClr val="E7E6E6">
                              <a:lumMod val="25000"/>
                            </a:srgbClr>
                          </a:solidFill>
                          <a:effectLst/>
                          <a:uLnTx/>
                          <a:uFillTx/>
                          <a:latin typeface="Arial" panose="020B0604020202020204" pitchFamily="34" charset="0"/>
                          <a:ea typeface="Verdana" panose="020B0604030504040204" pitchFamily="34" charset="0"/>
                          <a:cs typeface="Arial" panose="020B0604020202020204" pitchFamily="34" charset="0"/>
                        </a:rPr>
                        <a:t>INR/</a:t>
                      </a:r>
                      <a:r>
                        <a:rPr kumimoji="0" lang="en-US" sz="1000" b="1" i="0" u="none" strike="noStrike" kern="1200" cap="none" spc="0" normalizeH="0" baseline="0" noProof="0" dirty="0" err="1">
                          <a:ln>
                            <a:noFill/>
                          </a:ln>
                          <a:solidFill>
                            <a:srgbClr val="E7E6E6">
                              <a:lumMod val="25000"/>
                            </a:srgbClr>
                          </a:solidFill>
                          <a:effectLst/>
                          <a:uLnTx/>
                          <a:uFillTx/>
                          <a:latin typeface="Arial" panose="020B0604020202020204" pitchFamily="34" charset="0"/>
                          <a:ea typeface="Verdana" panose="020B0604030504040204" pitchFamily="34" charset="0"/>
                          <a:cs typeface="Arial" panose="020B0604020202020204" pitchFamily="34" charset="0"/>
                        </a:rPr>
                        <a:t>Litre</a:t>
                      </a:r>
                      <a:r>
                        <a:rPr kumimoji="0" lang="en-US" sz="1000" b="1" i="0" u="none" strike="noStrike" kern="1200" cap="none" spc="0" normalizeH="0" baseline="0" noProof="0" dirty="0">
                          <a:ln>
                            <a:noFill/>
                          </a:ln>
                          <a:solidFill>
                            <a:srgbClr val="E7E6E6">
                              <a:lumMod val="25000"/>
                            </a:srgbClr>
                          </a:solidFill>
                          <a:effectLst/>
                          <a:uLnTx/>
                          <a:uFillTx/>
                          <a:latin typeface="Arial" panose="020B0604020202020204" pitchFamily="34" charset="0"/>
                          <a:ea typeface="Verdana" panose="020B0604030504040204" pitchFamily="34" charset="0"/>
                          <a:cs typeface="Arial" panose="020B0604020202020204" pitchFamily="34" charset="0"/>
                        </a:rPr>
                        <a:t>)</a:t>
                      </a:r>
                      <a:endParaRPr lang="en-US" sz="10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txBody>
                  <a:tcPr anchor="ctr">
                    <a:solidFill>
                      <a:srgbClr val="C6CFDC"/>
                    </a:solidFill>
                  </a:tcPr>
                </a:tc>
                <a:tc>
                  <a:txBody>
                    <a:bodyPr/>
                    <a:lstStyle/>
                    <a:p>
                      <a:pPr algn="ctr"/>
                      <a:r>
                        <a:rPr lang="en-US" sz="10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Incoterms</a:t>
                      </a:r>
                    </a:p>
                  </a:txBody>
                  <a:tcPr anchor="ctr">
                    <a:solidFill>
                      <a:srgbClr val="C6CFDC"/>
                    </a:solidFill>
                  </a:tcPr>
                </a:tc>
                <a:extLst>
                  <a:ext uri="{0D108BD9-81ED-4DB2-BD59-A6C34878D82A}">
                    <a16:rowId xmlns:a16="http://schemas.microsoft.com/office/drawing/2014/main" val="3043530067"/>
                  </a:ext>
                </a:extLst>
              </a:tr>
              <a:tr h="703695">
                <a:tc>
                  <a:txBody>
                    <a:bodyPr/>
                    <a:lstStyle/>
                    <a:p>
                      <a:pPr algn="ctr" rtl="0" fontAlgn="ctr"/>
                      <a:r>
                        <a:rPr lang="en-IN" sz="1000" b="0" i="0" u="none" strike="noStrike" dirty="0">
                          <a:solidFill>
                            <a:srgbClr val="0D0D0D"/>
                          </a:solidFill>
                          <a:effectLst/>
                          <a:latin typeface="Arial" panose="020B0604020202020204" pitchFamily="34" charset="0"/>
                        </a:rPr>
                        <a:t>2020</a:t>
                      </a:r>
                    </a:p>
                  </a:txBody>
                  <a:tcPr marL="9525" marR="9525" marT="9525" marB="0" anchor="ctr">
                    <a:solidFill>
                      <a:srgbClr val="C6CFDC"/>
                    </a:solidFill>
                  </a:tcPr>
                </a:tc>
                <a:tc>
                  <a:txBody>
                    <a:bodyPr/>
                    <a:lstStyle/>
                    <a:p>
                      <a:pPr algn="ctr" rtl="0" fontAlgn="ctr"/>
                      <a:r>
                        <a:rPr lang="en-IN" sz="1000" b="0" i="0" u="none" strike="noStrike">
                          <a:solidFill>
                            <a:srgbClr val="0D0D0D"/>
                          </a:solidFill>
                          <a:effectLst/>
                          <a:latin typeface="Arial" panose="020B0604020202020204" pitchFamily="34" charset="0"/>
                        </a:rPr>
                        <a:t>Liquid</a:t>
                      </a:r>
                    </a:p>
                  </a:txBody>
                  <a:tcPr marL="9525" marR="9525" marT="9525" marB="0" anchor="ctr">
                    <a:solidFill>
                      <a:srgbClr val="C6CFDC"/>
                    </a:solidFill>
                  </a:tcPr>
                </a:tc>
                <a:tc>
                  <a:txBody>
                    <a:bodyPr/>
                    <a:lstStyle/>
                    <a:p>
                      <a:pPr algn="ctr" rtl="0" fontAlgn="ctr"/>
                      <a:r>
                        <a:rPr lang="en-IN" sz="1000" b="0" i="0" u="none" strike="noStrike">
                          <a:solidFill>
                            <a:srgbClr val="0D0D0D"/>
                          </a:solidFill>
                          <a:effectLst/>
                          <a:latin typeface="Arial" panose="020B0604020202020204" pitchFamily="34" charset="0"/>
                        </a:rPr>
                        <a:t>Champion Advanced Materials Pvt Ltd</a:t>
                      </a:r>
                    </a:p>
                  </a:txBody>
                  <a:tcPr marL="9525" marR="9525" marT="9525" marB="0" anchor="ctr">
                    <a:solidFill>
                      <a:srgbClr val="C6CFDC"/>
                    </a:solidFill>
                  </a:tcPr>
                </a:tc>
                <a:tc>
                  <a:txBody>
                    <a:bodyPr/>
                    <a:lstStyle/>
                    <a:p>
                      <a:pPr algn="ctr" rtl="0" fontAlgn="ctr"/>
                      <a:r>
                        <a:rPr lang="en-IN" sz="1000" b="0" i="0" u="none" strike="noStrike">
                          <a:solidFill>
                            <a:srgbClr val="0D0D0D"/>
                          </a:solidFill>
                          <a:effectLst/>
                          <a:latin typeface="Arial" panose="020B0604020202020204" pitchFamily="34" charset="0"/>
                        </a:rPr>
                        <a:t>India</a:t>
                      </a:r>
                    </a:p>
                  </a:txBody>
                  <a:tcPr marL="9525" marR="9525" marT="9525" marB="0" anchor="ctr">
                    <a:solidFill>
                      <a:srgbClr val="C6CFDC"/>
                    </a:solidFill>
                  </a:tcPr>
                </a:tc>
                <a:tc>
                  <a:txBody>
                    <a:bodyPr/>
                    <a:lstStyle/>
                    <a:p>
                      <a:pPr algn="ctr" rtl="0" fontAlgn="ctr"/>
                      <a:r>
                        <a:rPr lang="en-IN" sz="1000" b="0" i="0" u="none" strike="noStrike">
                          <a:solidFill>
                            <a:srgbClr val="0D0D0D"/>
                          </a:solidFill>
                          <a:effectLst/>
                          <a:latin typeface="Arial" panose="020B0604020202020204" pitchFamily="34" charset="0"/>
                        </a:rPr>
                        <a:t>Bangalore</a:t>
                      </a:r>
                    </a:p>
                  </a:txBody>
                  <a:tcPr marL="9525" marR="9525" marT="9525" marB="0" anchor="ctr">
                    <a:solidFill>
                      <a:srgbClr val="C6CFDC"/>
                    </a:solidFill>
                  </a:tcPr>
                </a:tc>
                <a:tc>
                  <a:txBody>
                    <a:bodyPr/>
                    <a:lstStyle/>
                    <a:p>
                      <a:pPr algn="ctr" rtl="0" fontAlgn="ctr"/>
                      <a:r>
                        <a:rPr lang="en-IN" sz="1000" b="0" i="0" u="none" strike="noStrike">
                          <a:solidFill>
                            <a:srgbClr val="0D0D0D"/>
                          </a:solidFill>
                          <a:effectLst/>
                          <a:latin typeface="Arial" panose="020B0604020202020204" pitchFamily="34" charset="0"/>
                        </a:rPr>
                        <a:t>Kukdo Chemical Co Ltd</a:t>
                      </a:r>
                    </a:p>
                  </a:txBody>
                  <a:tcPr marL="9525" marR="9525" marT="9525" marB="0" anchor="ctr">
                    <a:solidFill>
                      <a:srgbClr val="C6CFDC"/>
                    </a:solidFill>
                  </a:tcPr>
                </a:tc>
                <a:tc>
                  <a:txBody>
                    <a:bodyPr/>
                    <a:lstStyle/>
                    <a:p>
                      <a:pPr algn="ctr" rtl="0" fontAlgn="ctr"/>
                      <a:r>
                        <a:rPr lang="en-IN" sz="1000" b="0" i="0" u="none" strike="noStrike">
                          <a:solidFill>
                            <a:srgbClr val="0D0D0D"/>
                          </a:solidFill>
                          <a:effectLst/>
                          <a:latin typeface="Arial" panose="020B0604020202020204" pitchFamily="34" charset="0"/>
                        </a:rPr>
                        <a:t>South Korea</a:t>
                      </a:r>
                    </a:p>
                  </a:txBody>
                  <a:tcPr marL="9525" marR="9525" marT="9525" marB="0" anchor="ctr">
                    <a:solidFill>
                      <a:srgbClr val="C6CFDC"/>
                    </a:solidFill>
                  </a:tcPr>
                </a:tc>
                <a:tc>
                  <a:txBody>
                    <a:bodyPr/>
                    <a:lstStyle/>
                    <a:p>
                      <a:pPr algn="ctr" rtl="0" fontAlgn="ctr"/>
                      <a:r>
                        <a:rPr lang="en-IN" sz="1000" b="0" i="0" u="none" strike="noStrike">
                          <a:solidFill>
                            <a:srgbClr val="0D0D0D"/>
                          </a:solidFill>
                          <a:effectLst/>
                          <a:latin typeface="Arial" panose="020B0604020202020204" pitchFamily="34" charset="0"/>
                        </a:rPr>
                        <a:t>237.60</a:t>
                      </a:r>
                    </a:p>
                  </a:txBody>
                  <a:tcPr marL="9525" marR="9525" marT="9525" marB="0" anchor="ctr">
                    <a:solidFill>
                      <a:srgbClr val="C6CFDC"/>
                    </a:solidFill>
                  </a:tcPr>
                </a:tc>
                <a:tc>
                  <a:txBody>
                    <a:bodyPr/>
                    <a:lstStyle/>
                    <a:p>
                      <a:pPr algn="ctr" rtl="0" fontAlgn="ctr"/>
                      <a:r>
                        <a:rPr lang="en-IN" sz="1000" b="0" i="0" u="none" strike="noStrike">
                          <a:solidFill>
                            <a:srgbClr val="0D0D0D"/>
                          </a:solidFill>
                          <a:effectLst/>
                          <a:latin typeface="Arial" panose="020B0604020202020204" pitchFamily="34" charset="0"/>
                        </a:rPr>
                        <a:t>2.25</a:t>
                      </a:r>
                    </a:p>
                  </a:txBody>
                  <a:tcPr marL="9525" marR="9525" marT="9525" marB="0" anchor="ctr">
                    <a:solidFill>
                      <a:srgbClr val="C6CFDC"/>
                    </a:solidFill>
                  </a:tcPr>
                </a:tc>
                <a:tc>
                  <a:txBody>
                    <a:bodyPr/>
                    <a:lstStyle/>
                    <a:p>
                      <a:pPr algn="ctr" rtl="0" fontAlgn="ctr"/>
                      <a:r>
                        <a:rPr lang="en-IN" sz="1000" b="0" i="0" u="none" strike="noStrike">
                          <a:solidFill>
                            <a:srgbClr val="0D0D0D"/>
                          </a:solidFill>
                          <a:effectLst/>
                          <a:latin typeface="Arial" panose="020B0604020202020204" pitchFamily="34" charset="0"/>
                        </a:rPr>
                        <a:t>Delivered at place – tax and duties</a:t>
                      </a:r>
                    </a:p>
                  </a:txBody>
                  <a:tcPr marL="9525" marR="9525" marT="9525" marB="0" anchor="ctr">
                    <a:solidFill>
                      <a:srgbClr val="C6CFDC"/>
                    </a:solidFill>
                  </a:tcPr>
                </a:tc>
                <a:extLst>
                  <a:ext uri="{0D108BD9-81ED-4DB2-BD59-A6C34878D82A}">
                    <a16:rowId xmlns:a16="http://schemas.microsoft.com/office/drawing/2014/main" val="476153434"/>
                  </a:ext>
                </a:extLst>
              </a:tr>
              <a:tr h="703695">
                <a:tc>
                  <a:txBody>
                    <a:bodyPr/>
                    <a:lstStyle/>
                    <a:p>
                      <a:pPr algn="ctr" rtl="0" fontAlgn="ctr"/>
                      <a:r>
                        <a:rPr lang="en-IN" sz="1000" b="0" i="0" u="none" strike="noStrike">
                          <a:solidFill>
                            <a:srgbClr val="0D0D0D"/>
                          </a:solidFill>
                          <a:effectLst/>
                          <a:latin typeface="Arial" panose="020B0604020202020204" pitchFamily="34" charset="0"/>
                        </a:rPr>
                        <a:t>2020</a:t>
                      </a:r>
                    </a:p>
                  </a:txBody>
                  <a:tcPr marL="9525" marR="9525" marT="9525" marB="0" anchor="ctr">
                    <a:solidFill>
                      <a:srgbClr val="C6CFDC"/>
                    </a:solidFill>
                  </a:tcPr>
                </a:tc>
                <a:tc>
                  <a:txBody>
                    <a:bodyPr/>
                    <a:lstStyle/>
                    <a:p>
                      <a:pPr algn="ctr" rtl="0" fontAlgn="ctr"/>
                      <a:r>
                        <a:rPr lang="en-IN" sz="1000" b="0" i="0" u="none" strike="noStrike">
                          <a:solidFill>
                            <a:srgbClr val="0D0D0D"/>
                          </a:solidFill>
                          <a:effectLst/>
                          <a:latin typeface="Arial" panose="020B0604020202020204" pitchFamily="34" charset="0"/>
                        </a:rPr>
                        <a:t>Solid</a:t>
                      </a:r>
                    </a:p>
                  </a:txBody>
                  <a:tcPr marL="9525" marR="9525" marT="9525" marB="0" anchor="ctr">
                    <a:solidFill>
                      <a:srgbClr val="C6CFDC"/>
                    </a:solidFill>
                  </a:tcPr>
                </a:tc>
                <a:tc>
                  <a:txBody>
                    <a:bodyPr/>
                    <a:lstStyle/>
                    <a:p>
                      <a:pPr algn="ctr" rtl="0" fontAlgn="ctr"/>
                      <a:r>
                        <a:rPr lang="en-IN" sz="1000" b="0" i="0" u="none" strike="noStrike">
                          <a:solidFill>
                            <a:srgbClr val="0D0D0D"/>
                          </a:solidFill>
                          <a:effectLst/>
                          <a:latin typeface="Arial" panose="020B0604020202020204" pitchFamily="34" charset="0"/>
                        </a:rPr>
                        <a:t>Fasto Advance Adhesive Technologies</a:t>
                      </a:r>
                    </a:p>
                  </a:txBody>
                  <a:tcPr marL="9525" marR="9525" marT="9525" marB="0" anchor="ctr">
                    <a:solidFill>
                      <a:srgbClr val="C6CFDC"/>
                    </a:solidFill>
                  </a:tcPr>
                </a:tc>
                <a:tc>
                  <a:txBody>
                    <a:bodyPr/>
                    <a:lstStyle/>
                    <a:p>
                      <a:pPr algn="ctr" rtl="0" fontAlgn="ctr"/>
                      <a:r>
                        <a:rPr lang="en-IN" sz="1000" b="0" i="0" u="none" strike="noStrike">
                          <a:solidFill>
                            <a:srgbClr val="0D0D0D"/>
                          </a:solidFill>
                          <a:effectLst/>
                          <a:latin typeface="Arial" panose="020B0604020202020204" pitchFamily="34" charset="0"/>
                        </a:rPr>
                        <a:t>India</a:t>
                      </a:r>
                    </a:p>
                  </a:txBody>
                  <a:tcPr marL="9525" marR="9525" marT="9525" marB="0" anchor="ctr">
                    <a:solidFill>
                      <a:srgbClr val="C6CFDC"/>
                    </a:solidFill>
                  </a:tcPr>
                </a:tc>
                <a:tc>
                  <a:txBody>
                    <a:bodyPr/>
                    <a:lstStyle/>
                    <a:p>
                      <a:pPr algn="ctr" rtl="0" fontAlgn="ctr"/>
                      <a:r>
                        <a:rPr lang="en-IN" sz="1000" b="0" i="0" u="none" strike="noStrike">
                          <a:solidFill>
                            <a:srgbClr val="0D0D0D"/>
                          </a:solidFill>
                          <a:effectLst/>
                          <a:latin typeface="Arial" panose="020B0604020202020204" pitchFamily="34" charset="0"/>
                        </a:rPr>
                        <a:t>Bangalore</a:t>
                      </a:r>
                    </a:p>
                  </a:txBody>
                  <a:tcPr marL="9525" marR="9525" marT="9525" marB="0" anchor="ctr">
                    <a:solidFill>
                      <a:srgbClr val="C6CFDC"/>
                    </a:solidFill>
                  </a:tcPr>
                </a:tc>
                <a:tc>
                  <a:txBody>
                    <a:bodyPr/>
                    <a:lstStyle/>
                    <a:p>
                      <a:pPr algn="ctr" rtl="0" fontAlgn="ctr"/>
                      <a:r>
                        <a:rPr lang="en-IN" sz="1000" b="0" i="0" u="none" strike="noStrike" dirty="0" err="1">
                          <a:solidFill>
                            <a:srgbClr val="0D0D0D"/>
                          </a:solidFill>
                          <a:effectLst/>
                          <a:latin typeface="Arial" panose="020B0604020202020204" pitchFamily="34" charset="0"/>
                        </a:rPr>
                        <a:t>Fastfix</a:t>
                      </a:r>
                      <a:r>
                        <a:rPr lang="en-IN" sz="1000" b="0" i="0" u="none" strike="noStrike" dirty="0">
                          <a:solidFill>
                            <a:srgbClr val="0D0D0D"/>
                          </a:solidFill>
                          <a:effectLst/>
                          <a:latin typeface="Arial" panose="020B0604020202020204" pitchFamily="34" charset="0"/>
                        </a:rPr>
                        <a:t>-It Enterprise Co Ltd</a:t>
                      </a:r>
                    </a:p>
                  </a:txBody>
                  <a:tcPr marL="9525" marR="9525" marT="9525" marB="0" anchor="ctr">
                    <a:solidFill>
                      <a:srgbClr val="C6CFDC"/>
                    </a:solidFill>
                  </a:tcPr>
                </a:tc>
                <a:tc>
                  <a:txBody>
                    <a:bodyPr/>
                    <a:lstStyle/>
                    <a:p>
                      <a:pPr algn="ctr" rtl="0" fontAlgn="ctr"/>
                      <a:r>
                        <a:rPr lang="en-IN" sz="1000" b="0" i="0" u="none" strike="noStrike">
                          <a:solidFill>
                            <a:srgbClr val="0D0D0D"/>
                          </a:solidFill>
                          <a:effectLst/>
                          <a:latin typeface="Arial" panose="020B0604020202020204" pitchFamily="34" charset="0"/>
                        </a:rPr>
                        <a:t>Taiwan</a:t>
                      </a:r>
                    </a:p>
                  </a:txBody>
                  <a:tcPr marL="9525" marR="9525" marT="9525" marB="0" anchor="ctr">
                    <a:solidFill>
                      <a:srgbClr val="C6CFDC"/>
                    </a:solidFill>
                  </a:tcPr>
                </a:tc>
                <a:tc>
                  <a:txBody>
                    <a:bodyPr/>
                    <a:lstStyle/>
                    <a:p>
                      <a:pPr algn="ctr" rtl="0" fontAlgn="ctr"/>
                      <a:r>
                        <a:rPr lang="en-IN" sz="1000" b="0" i="0" u="none" strike="noStrike">
                          <a:solidFill>
                            <a:srgbClr val="0D0D0D"/>
                          </a:solidFill>
                          <a:effectLst/>
                          <a:latin typeface="Arial" panose="020B0604020202020204" pitchFamily="34" charset="0"/>
                        </a:rPr>
                        <a:t>24.30</a:t>
                      </a:r>
                    </a:p>
                  </a:txBody>
                  <a:tcPr marL="9525" marR="9525" marT="9525" marB="0" anchor="ctr">
                    <a:solidFill>
                      <a:srgbClr val="C6CFDC"/>
                    </a:solidFill>
                  </a:tcPr>
                </a:tc>
                <a:tc>
                  <a:txBody>
                    <a:bodyPr/>
                    <a:lstStyle/>
                    <a:p>
                      <a:pPr algn="ctr" rtl="0" fontAlgn="ctr"/>
                      <a:r>
                        <a:rPr lang="en-IN" sz="1000" b="0" i="0" u="none" strike="noStrike">
                          <a:solidFill>
                            <a:srgbClr val="0D0D0D"/>
                          </a:solidFill>
                          <a:effectLst/>
                          <a:latin typeface="Arial" panose="020B0604020202020204" pitchFamily="34" charset="0"/>
                        </a:rPr>
                        <a:t>5.82</a:t>
                      </a:r>
                    </a:p>
                  </a:txBody>
                  <a:tcPr marL="9525" marR="9525" marT="9525" marB="0" anchor="ctr">
                    <a:solidFill>
                      <a:srgbClr val="C6CFDC"/>
                    </a:solidFill>
                  </a:tcPr>
                </a:tc>
                <a:tc>
                  <a:txBody>
                    <a:bodyPr/>
                    <a:lstStyle/>
                    <a:p>
                      <a:pPr algn="ctr" rtl="0" fontAlgn="ctr"/>
                      <a:r>
                        <a:rPr lang="en-IN" sz="1000" b="0" i="0" u="none" strike="noStrike">
                          <a:solidFill>
                            <a:srgbClr val="0D0D0D"/>
                          </a:solidFill>
                          <a:effectLst/>
                          <a:latin typeface="Arial" panose="020B0604020202020204" pitchFamily="34" charset="0"/>
                        </a:rPr>
                        <a:t>Delivered at place – tax and duties</a:t>
                      </a:r>
                    </a:p>
                  </a:txBody>
                  <a:tcPr marL="9525" marR="9525" marT="9525" marB="0" anchor="ctr">
                    <a:solidFill>
                      <a:srgbClr val="C6CFDC"/>
                    </a:solidFill>
                  </a:tcPr>
                </a:tc>
                <a:extLst>
                  <a:ext uri="{0D108BD9-81ED-4DB2-BD59-A6C34878D82A}">
                    <a16:rowId xmlns:a16="http://schemas.microsoft.com/office/drawing/2014/main" val="3143592924"/>
                  </a:ext>
                </a:extLst>
              </a:tr>
              <a:tr h="703695">
                <a:tc>
                  <a:txBody>
                    <a:bodyPr/>
                    <a:lstStyle/>
                    <a:p>
                      <a:pPr algn="ctr" rtl="0" fontAlgn="ctr"/>
                      <a:r>
                        <a:rPr lang="en-IN" sz="1000" b="0" i="0" u="none" strike="noStrike">
                          <a:solidFill>
                            <a:srgbClr val="0D0D0D"/>
                          </a:solidFill>
                          <a:effectLst/>
                          <a:latin typeface="Arial" panose="020B0604020202020204" pitchFamily="34" charset="0"/>
                        </a:rPr>
                        <a:t>2020</a:t>
                      </a:r>
                    </a:p>
                  </a:txBody>
                  <a:tcPr marL="9525" marR="9525" marT="9525" marB="0" anchor="ctr">
                    <a:solidFill>
                      <a:srgbClr val="C6CFDC"/>
                    </a:solidFill>
                  </a:tcPr>
                </a:tc>
                <a:tc>
                  <a:txBody>
                    <a:bodyPr/>
                    <a:lstStyle/>
                    <a:p>
                      <a:pPr algn="ctr" rtl="0" fontAlgn="ctr"/>
                      <a:r>
                        <a:rPr lang="en-IN" sz="1000" b="0" i="0" u="none" strike="noStrike">
                          <a:solidFill>
                            <a:srgbClr val="0D0D0D"/>
                          </a:solidFill>
                          <a:effectLst/>
                          <a:latin typeface="Arial" panose="020B0604020202020204" pitchFamily="34" charset="0"/>
                        </a:rPr>
                        <a:t>Liquid</a:t>
                      </a:r>
                    </a:p>
                  </a:txBody>
                  <a:tcPr marL="9525" marR="9525" marT="9525" marB="0" anchor="ctr">
                    <a:solidFill>
                      <a:srgbClr val="C6CFDC"/>
                    </a:solidFill>
                  </a:tcPr>
                </a:tc>
                <a:tc>
                  <a:txBody>
                    <a:bodyPr/>
                    <a:lstStyle/>
                    <a:p>
                      <a:pPr algn="ctr" rtl="0" fontAlgn="ctr"/>
                      <a:r>
                        <a:rPr lang="en-IN" sz="1000" b="0" i="0" u="none" strike="noStrike">
                          <a:solidFill>
                            <a:srgbClr val="0D0D0D"/>
                          </a:solidFill>
                          <a:effectLst/>
                          <a:latin typeface="Arial" panose="020B0604020202020204" pitchFamily="34" charset="0"/>
                        </a:rPr>
                        <a:t>Huntsman International India Pvt Ltd</a:t>
                      </a:r>
                    </a:p>
                  </a:txBody>
                  <a:tcPr marL="9525" marR="9525" marT="9525" marB="0" anchor="ctr">
                    <a:solidFill>
                      <a:srgbClr val="C6CFDC"/>
                    </a:solidFill>
                  </a:tcPr>
                </a:tc>
                <a:tc>
                  <a:txBody>
                    <a:bodyPr/>
                    <a:lstStyle/>
                    <a:p>
                      <a:pPr algn="ctr" rtl="0" fontAlgn="ctr"/>
                      <a:r>
                        <a:rPr lang="en-IN" sz="1000" b="0" i="0" u="none" strike="noStrike">
                          <a:solidFill>
                            <a:srgbClr val="0D0D0D"/>
                          </a:solidFill>
                          <a:effectLst/>
                          <a:latin typeface="Arial" panose="020B0604020202020204" pitchFamily="34" charset="0"/>
                        </a:rPr>
                        <a:t>India </a:t>
                      </a:r>
                    </a:p>
                  </a:txBody>
                  <a:tcPr marL="9525" marR="9525" marT="9525" marB="0" anchor="ctr">
                    <a:solidFill>
                      <a:srgbClr val="C6CFDC"/>
                    </a:solidFill>
                  </a:tcPr>
                </a:tc>
                <a:tc>
                  <a:txBody>
                    <a:bodyPr/>
                    <a:lstStyle/>
                    <a:p>
                      <a:pPr algn="ctr" rtl="0" fontAlgn="ctr"/>
                      <a:r>
                        <a:rPr lang="en-IN" sz="1000" b="0" i="0" u="none" strike="noStrike">
                          <a:solidFill>
                            <a:srgbClr val="0D0D0D"/>
                          </a:solidFill>
                          <a:effectLst/>
                          <a:latin typeface="Arial" panose="020B0604020202020204" pitchFamily="34" charset="0"/>
                        </a:rPr>
                        <a:t>Mumbai, Bangalore, New Delhi</a:t>
                      </a:r>
                    </a:p>
                  </a:txBody>
                  <a:tcPr marL="9525" marR="9525" marT="9525" marB="0" anchor="ctr">
                    <a:solidFill>
                      <a:srgbClr val="C6CFDC"/>
                    </a:solidFill>
                  </a:tcPr>
                </a:tc>
                <a:tc>
                  <a:txBody>
                    <a:bodyPr/>
                    <a:lstStyle/>
                    <a:p>
                      <a:pPr algn="ctr" rtl="0" fontAlgn="ctr"/>
                      <a:r>
                        <a:rPr lang="en-IN" sz="1000" b="0" i="0" u="none" strike="noStrike">
                          <a:solidFill>
                            <a:srgbClr val="0D0D0D"/>
                          </a:solidFill>
                          <a:effectLst/>
                          <a:latin typeface="Arial" panose="020B0604020202020204" pitchFamily="34" charset="0"/>
                        </a:rPr>
                        <a:t>Huntsman Advanced Materials Europe Bvba</a:t>
                      </a:r>
                    </a:p>
                  </a:txBody>
                  <a:tcPr marL="9525" marR="9525" marT="9525" marB="0" anchor="ctr">
                    <a:solidFill>
                      <a:srgbClr val="C6CFDC"/>
                    </a:solidFill>
                  </a:tcPr>
                </a:tc>
                <a:tc>
                  <a:txBody>
                    <a:bodyPr/>
                    <a:lstStyle/>
                    <a:p>
                      <a:pPr algn="ctr" rtl="0" fontAlgn="ctr"/>
                      <a:r>
                        <a:rPr lang="en-IN" sz="1000" b="0" i="0" u="none" strike="noStrike">
                          <a:solidFill>
                            <a:srgbClr val="0D0D0D"/>
                          </a:solidFill>
                          <a:effectLst/>
                          <a:latin typeface="Arial" panose="020B0604020202020204" pitchFamily="34" charset="0"/>
                        </a:rPr>
                        <a:t>United Kingdom, Germany</a:t>
                      </a:r>
                    </a:p>
                  </a:txBody>
                  <a:tcPr marL="9525" marR="9525" marT="9525" marB="0" anchor="ctr">
                    <a:solidFill>
                      <a:srgbClr val="C6CFDC"/>
                    </a:solidFill>
                  </a:tcPr>
                </a:tc>
                <a:tc>
                  <a:txBody>
                    <a:bodyPr/>
                    <a:lstStyle/>
                    <a:p>
                      <a:pPr algn="ctr" rtl="0" fontAlgn="ctr"/>
                      <a:r>
                        <a:rPr lang="en-IN" sz="1000" b="0" i="0" u="none" strike="noStrike">
                          <a:solidFill>
                            <a:srgbClr val="0D0D0D"/>
                          </a:solidFill>
                          <a:effectLst/>
                          <a:latin typeface="Arial" panose="020B0604020202020204" pitchFamily="34" charset="0"/>
                        </a:rPr>
                        <a:t>764.25</a:t>
                      </a:r>
                    </a:p>
                  </a:txBody>
                  <a:tcPr marL="9525" marR="9525" marT="9525" marB="0" anchor="ctr">
                    <a:solidFill>
                      <a:srgbClr val="C6CFDC"/>
                    </a:solidFill>
                  </a:tcPr>
                </a:tc>
                <a:tc>
                  <a:txBody>
                    <a:bodyPr/>
                    <a:lstStyle/>
                    <a:p>
                      <a:pPr algn="ctr" rtl="0" fontAlgn="ctr"/>
                      <a:r>
                        <a:rPr lang="en-IN" sz="1000" b="0" i="0" u="none" strike="noStrike">
                          <a:solidFill>
                            <a:srgbClr val="0D0D0D"/>
                          </a:solidFill>
                          <a:effectLst/>
                          <a:latin typeface="Arial" panose="020B0604020202020204" pitchFamily="34" charset="0"/>
                        </a:rPr>
                        <a:t>5.95</a:t>
                      </a:r>
                    </a:p>
                  </a:txBody>
                  <a:tcPr marL="9525" marR="9525" marT="9525" marB="0" anchor="ctr">
                    <a:solidFill>
                      <a:srgbClr val="C6CFDC"/>
                    </a:solidFill>
                  </a:tcPr>
                </a:tc>
                <a:tc>
                  <a:txBody>
                    <a:bodyPr/>
                    <a:lstStyle/>
                    <a:p>
                      <a:pPr algn="ctr" rtl="0" fontAlgn="ctr"/>
                      <a:r>
                        <a:rPr lang="en-IN" sz="1000" b="0" i="0" u="none" strike="noStrike">
                          <a:solidFill>
                            <a:srgbClr val="0D0D0D"/>
                          </a:solidFill>
                          <a:effectLst/>
                          <a:latin typeface="Arial" panose="020B0604020202020204" pitchFamily="34" charset="0"/>
                        </a:rPr>
                        <a:t>Delivered at place – tax and duties</a:t>
                      </a:r>
                    </a:p>
                  </a:txBody>
                  <a:tcPr marL="9525" marR="9525" marT="9525" marB="0" anchor="ctr">
                    <a:solidFill>
                      <a:srgbClr val="C6CFDC"/>
                    </a:solidFill>
                  </a:tcPr>
                </a:tc>
                <a:extLst>
                  <a:ext uri="{0D108BD9-81ED-4DB2-BD59-A6C34878D82A}">
                    <a16:rowId xmlns:a16="http://schemas.microsoft.com/office/drawing/2014/main" val="2904658944"/>
                  </a:ext>
                </a:extLst>
              </a:tr>
              <a:tr h="703695">
                <a:tc>
                  <a:txBody>
                    <a:bodyPr/>
                    <a:lstStyle/>
                    <a:p>
                      <a:pPr algn="ctr" rtl="0" fontAlgn="ctr"/>
                      <a:r>
                        <a:rPr lang="en-IN" sz="1000" b="0" i="0" u="none" strike="noStrike">
                          <a:solidFill>
                            <a:srgbClr val="0D0D0D"/>
                          </a:solidFill>
                          <a:effectLst/>
                          <a:latin typeface="Arial" panose="020B0604020202020204" pitchFamily="34" charset="0"/>
                        </a:rPr>
                        <a:t>2020</a:t>
                      </a:r>
                    </a:p>
                  </a:txBody>
                  <a:tcPr marL="9525" marR="9525" marT="9525" marB="0" anchor="ctr">
                    <a:solidFill>
                      <a:srgbClr val="C6CFDC"/>
                    </a:solidFill>
                  </a:tcPr>
                </a:tc>
                <a:tc>
                  <a:txBody>
                    <a:bodyPr/>
                    <a:lstStyle/>
                    <a:p>
                      <a:pPr algn="ctr" rtl="0" fontAlgn="ctr"/>
                      <a:r>
                        <a:rPr lang="en-IN" sz="1000" b="0" i="0" u="none" strike="noStrike">
                          <a:solidFill>
                            <a:srgbClr val="0D0D0D"/>
                          </a:solidFill>
                          <a:effectLst/>
                          <a:latin typeface="Arial" panose="020B0604020202020204" pitchFamily="34" charset="0"/>
                        </a:rPr>
                        <a:t>Solid</a:t>
                      </a:r>
                    </a:p>
                  </a:txBody>
                  <a:tcPr marL="9525" marR="9525" marT="9525" marB="0" anchor="ctr">
                    <a:solidFill>
                      <a:srgbClr val="C6CFDC"/>
                    </a:solidFill>
                  </a:tcPr>
                </a:tc>
                <a:tc>
                  <a:txBody>
                    <a:bodyPr/>
                    <a:lstStyle/>
                    <a:p>
                      <a:pPr algn="ctr" rtl="0" fontAlgn="ctr"/>
                      <a:r>
                        <a:rPr lang="en-IN" sz="1000" b="0" i="0" u="none" strike="noStrike">
                          <a:solidFill>
                            <a:srgbClr val="0D0D0D"/>
                          </a:solidFill>
                          <a:effectLst/>
                          <a:latin typeface="Arial" panose="020B0604020202020204" pitchFamily="34" charset="0"/>
                        </a:rPr>
                        <a:t>Jotun India Private Limited</a:t>
                      </a:r>
                    </a:p>
                  </a:txBody>
                  <a:tcPr marL="9525" marR="9525" marT="9525" marB="0" anchor="ctr">
                    <a:solidFill>
                      <a:srgbClr val="C6CFDC"/>
                    </a:solidFill>
                  </a:tcPr>
                </a:tc>
                <a:tc>
                  <a:txBody>
                    <a:bodyPr/>
                    <a:lstStyle/>
                    <a:p>
                      <a:pPr algn="ctr" rtl="0" fontAlgn="ctr"/>
                      <a:r>
                        <a:rPr lang="en-IN" sz="1000" b="0" i="0" u="none" strike="noStrike">
                          <a:solidFill>
                            <a:srgbClr val="0D0D0D"/>
                          </a:solidFill>
                          <a:effectLst/>
                          <a:latin typeface="Arial" panose="020B0604020202020204" pitchFamily="34" charset="0"/>
                        </a:rPr>
                        <a:t>India </a:t>
                      </a:r>
                    </a:p>
                  </a:txBody>
                  <a:tcPr marL="9525" marR="9525" marT="9525" marB="0" anchor="ctr">
                    <a:solidFill>
                      <a:srgbClr val="C6CFDC"/>
                    </a:solidFill>
                  </a:tcPr>
                </a:tc>
                <a:tc>
                  <a:txBody>
                    <a:bodyPr/>
                    <a:lstStyle/>
                    <a:p>
                      <a:pPr algn="ctr" rtl="0" fontAlgn="ctr"/>
                      <a:r>
                        <a:rPr lang="en-IN" sz="1000" b="0" i="0" u="none" strike="noStrike">
                          <a:solidFill>
                            <a:srgbClr val="0D0D0D"/>
                          </a:solidFill>
                          <a:effectLst/>
                          <a:latin typeface="Arial" panose="020B0604020202020204" pitchFamily="34" charset="0"/>
                        </a:rPr>
                        <a:t>Mumbai</a:t>
                      </a:r>
                    </a:p>
                  </a:txBody>
                  <a:tcPr marL="9525" marR="9525" marT="9525" marB="0" anchor="ctr">
                    <a:solidFill>
                      <a:srgbClr val="C6CFDC"/>
                    </a:solidFill>
                  </a:tcPr>
                </a:tc>
                <a:tc>
                  <a:txBody>
                    <a:bodyPr/>
                    <a:lstStyle/>
                    <a:p>
                      <a:pPr algn="ctr" rtl="0" fontAlgn="ctr"/>
                      <a:r>
                        <a:rPr lang="en-IN" sz="1000" b="0" i="0" u="none" strike="noStrike">
                          <a:solidFill>
                            <a:srgbClr val="0D0D0D"/>
                          </a:solidFill>
                          <a:effectLst/>
                          <a:latin typeface="Arial" panose="020B0604020202020204" pitchFamily="34" charset="0"/>
                        </a:rPr>
                        <a:t>Kukdo Chemical Co Ltd</a:t>
                      </a:r>
                    </a:p>
                  </a:txBody>
                  <a:tcPr marL="9525" marR="9525" marT="9525" marB="0" anchor="ctr">
                    <a:solidFill>
                      <a:srgbClr val="C6CFDC"/>
                    </a:solidFill>
                  </a:tcPr>
                </a:tc>
                <a:tc>
                  <a:txBody>
                    <a:bodyPr/>
                    <a:lstStyle/>
                    <a:p>
                      <a:pPr algn="ctr" rtl="0" fontAlgn="ctr"/>
                      <a:r>
                        <a:rPr lang="en-IN" sz="1000" b="0" i="0" u="none" strike="noStrike">
                          <a:solidFill>
                            <a:srgbClr val="0D0D0D"/>
                          </a:solidFill>
                          <a:effectLst/>
                          <a:latin typeface="Arial" panose="020B0604020202020204" pitchFamily="34" charset="0"/>
                        </a:rPr>
                        <a:t>South Korea</a:t>
                      </a:r>
                    </a:p>
                  </a:txBody>
                  <a:tcPr marL="9525" marR="9525" marT="9525" marB="0" anchor="ctr">
                    <a:solidFill>
                      <a:srgbClr val="C6CFDC"/>
                    </a:solidFill>
                  </a:tcPr>
                </a:tc>
                <a:tc>
                  <a:txBody>
                    <a:bodyPr/>
                    <a:lstStyle/>
                    <a:p>
                      <a:pPr algn="ctr" rtl="0" fontAlgn="ctr"/>
                      <a:r>
                        <a:rPr lang="en-IN" sz="1000" b="0" i="0" u="none" strike="noStrike">
                          <a:solidFill>
                            <a:srgbClr val="0D0D0D"/>
                          </a:solidFill>
                          <a:effectLst/>
                          <a:latin typeface="Arial" panose="020B0604020202020204" pitchFamily="34" charset="0"/>
                        </a:rPr>
                        <a:t>1237.50</a:t>
                      </a:r>
                    </a:p>
                  </a:txBody>
                  <a:tcPr marL="9525" marR="9525" marT="9525" marB="0" anchor="ctr">
                    <a:solidFill>
                      <a:srgbClr val="C6CFDC"/>
                    </a:solidFill>
                  </a:tcPr>
                </a:tc>
                <a:tc>
                  <a:txBody>
                    <a:bodyPr/>
                    <a:lstStyle/>
                    <a:p>
                      <a:pPr algn="ctr" rtl="0" fontAlgn="ctr"/>
                      <a:r>
                        <a:rPr lang="en-IN" sz="1000" b="0" i="0" u="none" strike="noStrike">
                          <a:solidFill>
                            <a:srgbClr val="0D0D0D"/>
                          </a:solidFill>
                          <a:effectLst/>
                          <a:latin typeface="Arial" panose="020B0604020202020204" pitchFamily="34" charset="0"/>
                        </a:rPr>
                        <a:t>2.25</a:t>
                      </a:r>
                    </a:p>
                  </a:txBody>
                  <a:tcPr marL="9525" marR="9525" marT="9525" marB="0" anchor="ctr">
                    <a:solidFill>
                      <a:srgbClr val="C6CFDC"/>
                    </a:solidFill>
                  </a:tcPr>
                </a:tc>
                <a:tc>
                  <a:txBody>
                    <a:bodyPr/>
                    <a:lstStyle/>
                    <a:p>
                      <a:pPr algn="ctr" rtl="0" fontAlgn="ctr"/>
                      <a:r>
                        <a:rPr lang="en-IN" sz="1000" b="0" i="0" u="none" strike="noStrike">
                          <a:solidFill>
                            <a:srgbClr val="0D0D0D"/>
                          </a:solidFill>
                          <a:effectLst/>
                          <a:latin typeface="Arial" panose="020B0604020202020204" pitchFamily="34" charset="0"/>
                        </a:rPr>
                        <a:t>Delivered at place – tax and duties</a:t>
                      </a:r>
                    </a:p>
                  </a:txBody>
                  <a:tcPr marL="9525" marR="9525" marT="9525" marB="0" anchor="ctr">
                    <a:solidFill>
                      <a:srgbClr val="C6CFDC"/>
                    </a:solidFill>
                  </a:tcPr>
                </a:tc>
                <a:extLst>
                  <a:ext uri="{0D108BD9-81ED-4DB2-BD59-A6C34878D82A}">
                    <a16:rowId xmlns:a16="http://schemas.microsoft.com/office/drawing/2014/main" val="3000767054"/>
                  </a:ext>
                </a:extLst>
              </a:tr>
              <a:tr h="703695">
                <a:tc>
                  <a:txBody>
                    <a:bodyPr/>
                    <a:lstStyle/>
                    <a:p>
                      <a:pPr algn="ctr" rtl="0" fontAlgn="ctr"/>
                      <a:r>
                        <a:rPr lang="en-IN" sz="1000" b="0" i="0" u="none" strike="noStrike">
                          <a:solidFill>
                            <a:srgbClr val="0D0D0D"/>
                          </a:solidFill>
                          <a:effectLst/>
                          <a:latin typeface="Arial" panose="020B0604020202020204" pitchFamily="34" charset="0"/>
                        </a:rPr>
                        <a:t>2020</a:t>
                      </a:r>
                    </a:p>
                  </a:txBody>
                  <a:tcPr marL="9525" marR="9525" marT="9525" marB="0" anchor="ctr">
                    <a:solidFill>
                      <a:srgbClr val="C6CFDC"/>
                    </a:solidFill>
                  </a:tcPr>
                </a:tc>
                <a:tc>
                  <a:txBody>
                    <a:bodyPr/>
                    <a:lstStyle/>
                    <a:p>
                      <a:pPr algn="ctr" rtl="0" fontAlgn="ctr"/>
                      <a:r>
                        <a:rPr lang="en-IN" sz="1000" b="0" i="0" u="none" strike="noStrike">
                          <a:solidFill>
                            <a:srgbClr val="0D0D0D"/>
                          </a:solidFill>
                          <a:effectLst/>
                          <a:latin typeface="Arial" panose="020B0604020202020204" pitchFamily="34" charset="0"/>
                        </a:rPr>
                        <a:t>Solid</a:t>
                      </a:r>
                    </a:p>
                  </a:txBody>
                  <a:tcPr marL="9525" marR="9525" marT="9525" marB="0" anchor="ctr">
                    <a:solidFill>
                      <a:srgbClr val="C6CFDC"/>
                    </a:solidFill>
                  </a:tcPr>
                </a:tc>
                <a:tc>
                  <a:txBody>
                    <a:bodyPr/>
                    <a:lstStyle/>
                    <a:p>
                      <a:pPr algn="ctr" rtl="0" fontAlgn="ctr"/>
                      <a:r>
                        <a:rPr lang="en-IN" sz="1000" b="0" i="0" u="none" strike="noStrike">
                          <a:solidFill>
                            <a:srgbClr val="0D0D0D"/>
                          </a:solidFill>
                          <a:effectLst/>
                          <a:latin typeface="Arial" panose="020B0604020202020204" pitchFamily="34" charset="0"/>
                        </a:rPr>
                        <a:t>Jotun India Private Limited</a:t>
                      </a:r>
                    </a:p>
                  </a:txBody>
                  <a:tcPr marL="9525" marR="9525" marT="9525" marB="0" anchor="ctr">
                    <a:solidFill>
                      <a:srgbClr val="C6CFDC"/>
                    </a:solidFill>
                  </a:tcPr>
                </a:tc>
                <a:tc>
                  <a:txBody>
                    <a:bodyPr/>
                    <a:lstStyle/>
                    <a:p>
                      <a:pPr algn="ctr" rtl="0" fontAlgn="ctr"/>
                      <a:r>
                        <a:rPr lang="en-IN" sz="1000" b="0" i="0" u="none" strike="noStrike">
                          <a:solidFill>
                            <a:srgbClr val="0D0D0D"/>
                          </a:solidFill>
                          <a:effectLst/>
                          <a:latin typeface="Arial" panose="020B0604020202020204" pitchFamily="34" charset="0"/>
                        </a:rPr>
                        <a:t>India </a:t>
                      </a:r>
                    </a:p>
                  </a:txBody>
                  <a:tcPr marL="9525" marR="9525" marT="9525" marB="0" anchor="ctr">
                    <a:solidFill>
                      <a:srgbClr val="C6CFDC"/>
                    </a:solidFill>
                  </a:tcPr>
                </a:tc>
                <a:tc>
                  <a:txBody>
                    <a:bodyPr/>
                    <a:lstStyle/>
                    <a:p>
                      <a:pPr algn="ctr" rtl="0" fontAlgn="ctr"/>
                      <a:r>
                        <a:rPr lang="en-IN" sz="1000" b="0" i="0" u="none" strike="noStrike">
                          <a:solidFill>
                            <a:srgbClr val="0D0D0D"/>
                          </a:solidFill>
                          <a:effectLst/>
                          <a:latin typeface="Arial" panose="020B0604020202020204" pitchFamily="34" charset="0"/>
                        </a:rPr>
                        <a:t>Mumbai, Kanchipuram</a:t>
                      </a:r>
                    </a:p>
                  </a:txBody>
                  <a:tcPr marL="9525" marR="9525" marT="9525" marB="0" anchor="ctr">
                    <a:solidFill>
                      <a:srgbClr val="C6CFDC"/>
                    </a:solidFill>
                  </a:tcPr>
                </a:tc>
                <a:tc>
                  <a:txBody>
                    <a:bodyPr/>
                    <a:lstStyle/>
                    <a:p>
                      <a:pPr algn="ctr" rtl="0" fontAlgn="ctr"/>
                      <a:r>
                        <a:rPr lang="en-IN" sz="1000" b="0" i="0" u="none" strike="noStrike">
                          <a:solidFill>
                            <a:srgbClr val="0D0D0D"/>
                          </a:solidFill>
                          <a:effectLst/>
                          <a:latin typeface="Arial" panose="020B0604020202020204" pitchFamily="34" charset="0"/>
                        </a:rPr>
                        <a:t>Kukdo Chemical Co Ltd</a:t>
                      </a:r>
                    </a:p>
                  </a:txBody>
                  <a:tcPr marL="9525" marR="9525" marT="9525" marB="0" anchor="ctr">
                    <a:solidFill>
                      <a:srgbClr val="C6CFDC"/>
                    </a:solidFill>
                  </a:tcPr>
                </a:tc>
                <a:tc>
                  <a:txBody>
                    <a:bodyPr/>
                    <a:lstStyle/>
                    <a:p>
                      <a:pPr algn="ctr" rtl="0" fontAlgn="ctr"/>
                      <a:r>
                        <a:rPr lang="en-IN" sz="1000" b="0" i="0" u="none" strike="noStrike">
                          <a:solidFill>
                            <a:srgbClr val="0D0D0D"/>
                          </a:solidFill>
                          <a:effectLst/>
                          <a:latin typeface="Arial" panose="020B0604020202020204" pitchFamily="34" charset="0"/>
                        </a:rPr>
                        <a:t>South Korea</a:t>
                      </a:r>
                    </a:p>
                  </a:txBody>
                  <a:tcPr marL="9525" marR="9525" marT="9525" marB="0" anchor="ctr">
                    <a:solidFill>
                      <a:srgbClr val="C6CFDC"/>
                    </a:solidFill>
                  </a:tcPr>
                </a:tc>
                <a:tc>
                  <a:txBody>
                    <a:bodyPr/>
                    <a:lstStyle/>
                    <a:p>
                      <a:pPr algn="ctr" rtl="0" fontAlgn="ctr"/>
                      <a:r>
                        <a:rPr lang="en-IN" sz="1000" b="0" i="0" u="none" strike="noStrike">
                          <a:solidFill>
                            <a:srgbClr val="0D0D0D"/>
                          </a:solidFill>
                          <a:effectLst/>
                          <a:latin typeface="Arial" panose="020B0604020202020204" pitchFamily="34" charset="0"/>
                        </a:rPr>
                        <a:t>967.50</a:t>
                      </a:r>
                    </a:p>
                  </a:txBody>
                  <a:tcPr marL="9525" marR="9525" marT="9525" marB="0" anchor="ctr">
                    <a:solidFill>
                      <a:srgbClr val="C6CFDC"/>
                    </a:solidFill>
                  </a:tcPr>
                </a:tc>
                <a:tc>
                  <a:txBody>
                    <a:bodyPr/>
                    <a:lstStyle/>
                    <a:p>
                      <a:pPr algn="ctr" rtl="0" fontAlgn="ctr"/>
                      <a:r>
                        <a:rPr lang="en-IN" sz="1000" b="0" i="0" u="none" strike="noStrike">
                          <a:solidFill>
                            <a:srgbClr val="0D0D0D"/>
                          </a:solidFill>
                          <a:effectLst/>
                          <a:latin typeface="Arial" panose="020B0604020202020204" pitchFamily="34" charset="0"/>
                        </a:rPr>
                        <a:t>3.24</a:t>
                      </a:r>
                    </a:p>
                  </a:txBody>
                  <a:tcPr marL="9525" marR="9525" marT="9525" marB="0" anchor="ctr">
                    <a:solidFill>
                      <a:srgbClr val="C6CFDC"/>
                    </a:solidFill>
                  </a:tcPr>
                </a:tc>
                <a:tc>
                  <a:txBody>
                    <a:bodyPr/>
                    <a:lstStyle/>
                    <a:p>
                      <a:pPr algn="ctr" rtl="0" fontAlgn="ctr"/>
                      <a:r>
                        <a:rPr lang="en-IN" sz="1000" b="0" i="0" u="none" strike="noStrike" dirty="0">
                          <a:solidFill>
                            <a:srgbClr val="0D0D0D"/>
                          </a:solidFill>
                          <a:effectLst/>
                          <a:latin typeface="Arial" panose="020B0604020202020204" pitchFamily="34" charset="0"/>
                        </a:rPr>
                        <a:t>Delivered at place – tax and duties</a:t>
                      </a:r>
                    </a:p>
                  </a:txBody>
                  <a:tcPr marL="9525" marR="9525" marT="9525" marB="0" anchor="ctr">
                    <a:solidFill>
                      <a:srgbClr val="C6CFDC"/>
                    </a:solidFill>
                  </a:tcPr>
                </a:tc>
                <a:extLst>
                  <a:ext uri="{0D108BD9-81ED-4DB2-BD59-A6C34878D82A}">
                    <a16:rowId xmlns:a16="http://schemas.microsoft.com/office/drawing/2014/main" val="1233007654"/>
                  </a:ext>
                </a:extLst>
              </a:tr>
            </a:tbl>
          </a:graphicData>
        </a:graphic>
      </p:graphicFrame>
      <p:sp>
        <p:nvSpPr>
          <p:cNvPr id="8" name="Rectangle 7">
            <a:extLst>
              <a:ext uri="{FF2B5EF4-FFF2-40B4-BE49-F238E27FC236}">
                <a16:creationId xmlns:a16="http://schemas.microsoft.com/office/drawing/2014/main" id="{33452A73-2245-46D7-BD33-5EC9647F3FD2}"/>
              </a:ext>
            </a:extLst>
          </p:cNvPr>
          <p:cNvSpPr/>
          <p:nvPr/>
        </p:nvSpPr>
        <p:spPr>
          <a:xfrm>
            <a:off x="5697415" y="818061"/>
            <a:ext cx="3446585" cy="384345"/>
          </a:xfrm>
          <a:prstGeom prst="rect">
            <a:avLst/>
          </a:prstGeom>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Total import in 2020 with consumption break-up of leading 25 Customer / Distributor</a:t>
            </a:r>
          </a:p>
        </p:txBody>
      </p:sp>
    </p:spTree>
    <p:extLst>
      <p:ext uri="{BB962C8B-B14F-4D97-AF65-F5344CB8AC3E}">
        <p14:creationId xmlns:p14="http://schemas.microsoft.com/office/powerpoint/2010/main" val="168782057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1222BF3-C2CA-49F9-9665-6035BFC3367B}"/>
              </a:ext>
            </a:extLst>
          </p:cNvPr>
          <p:cNvSpPr/>
          <p:nvPr/>
        </p:nvSpPr>
        <p:spPr>
          <a:xfrm>
            <a:off x="165450" y="177988"/>
            <a:ext cx="4490956" cy="323165"/>
          </a:xfrm>
          <a:prstGeom prst="rect">
            <a:avLst/>
          </a:prstGeom>
        </p:spPr>
        <p:txBody>
          <a:bodyPr wrap="square" anchor="ctr">
            <a:spAutoFit/>
          </a:bodyPr>
          <a:lstStyle/>
          <a:p>
            <a:r>
              <a:rPr lang="en-IN" sz="1500" b="1" dirty="0">
                <a:solidFill>
                  <a:schemeClr val="tx1">
                    <a:lumMod val="95000"/>
                    <a:lumOff val="5000"/>
                  </a:schemeClr>
                </a:solidFill>
                <a:ea typeface="Verdana" panose="020B0604030504040204" pitchFamily="34" charset="0"/>
                <a:cs typeface="Arial" panose="020B0604020202020204" pitchFamily="34" charset="0"/>
              </a:rPr>
              <a:t>Import Data – Epoxy Resin</a:t>
            </a:r>
            <a:endParaRPr lang="en-US" sz="1500" b="1" dirty="0">
              <a:solidFill>
                <a:schemeClr val="tx1">
                  <a:lumMod val="95000"/>
                  <a:lumOff val="5000"/>
                </a:schemeClr>
              </a:solidFill>
              <a:ea typeface="Verdana" panose="020B060403050404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BFDE3DD8-3F70-44BB-B812-CC721D596846}"/>
              </a:ext>
            </a:extLst>
          </p:cNvPr>
          <p:cNvSpPr/>
          <p:nvPr/>
        </p:nvSpPr>
        <p:spPr>
          <a:xfrm>
            <a:off x="-64985" y="818061"/>
            <a:ext cx="7023141" cy="384345"/>
          </a:xfrm>
          <a:prstGeom prst="rect">
            <a:avLst/>
          </a:prstGeom>
          <a:solidFill>
            <a:srgbClr val="697F9F"/>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latin typeface="Verdana" panose="020B0604030504040204" pitchFamily="34" charset="0"/>
                <a:ea typeface="Verdana" panose="020B0604030504040204" pitchFamily="34" charset="0"/>
                <a:cs typeface="Verdana" panose="020B0604030504040204" pitchFamily="34" charset="0"/>
              </a:rPr>
              <a:t>Country-Wise Customer / Distributor Analysis</a:t>
            </a:r>
          </a:p>
        </p:txBody>
      </p:sp>
      <p:graphicFrame>
        <p:nvGraphicFramePr>
          <p:cNvPr id="9" name="Table 8">
            <a:extLst>
              <a:ext uri="{FF2B5EF4-FFF2-40B4-BE49-F238E27FC236}">
                <a16:creationId xmlns:a16="http://schemas.microsoft.com/office/drawing/2014/main" id="{911C82C2-0AA8-40AA-90F7-CA1E3CEA5783}"/>
              </a:ext>
            </a:extLst>
          </p:cNvPr>
          <p:cNvGraphicFramePr>
            <a:graphicFrameLocks noGrp="1"/>
          </p:cNvGraphicFramePr>
          <p:nvPr>
            <p:extLst>
              <p:ext uri="{D42A27DB-BD31-4B8C-83A1-F6EECF244321}">
                <p14:modId xmlns:p14="http://schemas.microsoft.com/office/powerpoint/2010/main" val="2974410276"/>
              </p:ext>
            </p:extLst>
          </p:nvPr>
        </p:nvGraphicFramePr>
        <p:xfrm>
          <a:off x="172278" y="1437119"/>
          <a:ext cx="8852451" cy="4670649"/>
        </p:xfrm>
        <a:graphic>
          <a:graphicData uri="http://schemas.openxmlformats.org/drawingml/2006/table">
            <a:tbl>
              <a:tblPr firstRow="1" bandRow="1">
                <a:tableStyleId>{93296810-A885-4BE3-A3E7-6D5BEEA58F35}</a:tableStyleId>
              </a:tblPr>
              <a:tblGrid>
                <a:gridCol w="570750">
                  <a:extLst>
                    <a:ext uri="{9D8B030D-6E8A-4147-A177-3AD203B41FA5}">
                      <a16:colId xmlns:a16="http://schemas.microsoft.com/office/drawing/2014/main" val="2691123087"/>
                    </a:ext>
                  </a:extLst>
                </a:gridCol>
                <a:gridCol w="1086517">
                  <a:extLst>
                    <a:ext uri="{9D8B030D-6E8A-4147-A177-3AD203B41FA5}">
                      <a16:colId xmlns:a16="http://schemas.microsoft.com/office/drawing/2014/main" val="2950135456"/>
                    </a:ext>
                  </a:extLst>
                </a:gridCol>
                <a:gridCol w="929467">
                  <a:extLst>
                    <a:ext uri="{9D8B030D-6E8A-4147-A177-3AD203B41FA5}">
                      <a16:colId xmlns:a16="http://schemas.microsoft.com/office/drawing/2014/main" val="979710789"/>
                    </a:ext>
                  </a:extLst>
                </a:gridCol>
                <a:gridCol w="1023172">
                  <a:extLst>
                    <a:ext uri="{9D8B030D-6E8A-4147-A177-3AD203B41FA5}">
                      <a16:colId xmlns:a16="http://schemas.microsoft.com/office/drawing/2014/main" val="1671684372"/>
                    </a:ext>
                  </a:extLst>
                </a:gridCol>
                <a:gridCol w="842583">
                  <a:extLst>
                    <a:ext uri="{9D8B030D-6E8A-4147-A177-3AD203B41FA5}">
                      <a16:colId xmlns:a16="http://schemas.microsoft.com/office/drawing/2014/main" val="1204854445"/>
                    </a:ext>
                  </a:extLst>
                </a:gridCol>
                <a:gridCol w="1007407">
                  <a:extLst>
                    <a:ext uri="{9D8B030D-6E8A-4147-A177-3AD203B41FA5}">
                      <a16:colId xmlns:a16="http://schemas.microsoft.com/office/drawing/2014/main" val="2061707646"/>
                    </a:ext>
                  </a:extLst>
                </a:gridCol>
                <a:gridCol w="780129">
                  <a:extLst>
                    <a:ext uri="{9D8B030D-6E8A-4147-A177-3AD203B41FA5}">
                      <a16:colId xmlns:a16="http://schemas.microsoft.com/office/drawing/2014/main" val="4180716950"/>
                    </a:ext>
                  </a:extLst>
                </a:gridCol>
                <a:gridCol w="956923">
                  <a:extLst>
                    <a:ext uri="{9D8B030D-6E8A-4147-A177-3AD203B41FA5}">
                      <a16:colId xmlns:a16="http://schemas.microsoft.com/office/drawing/2014/main" val="186303037"/>
                    </a:ext>
                  </a:extLst>
                </a:gridCol>
                <a:gridCol w="784914">
                  <a:extLst>
                    <a:ext uri="{9D8B030D-6E8A-4147-A177-3AD203B41FA5}">
                      <a16:colId xmlns:a16="http://schemas.microsoft.com/office/drawing/2014/main" val="4104300695"/>
                    </a:ext>
                  </a:extLst>
                </a:gridCol>
                <a:gridCol w="870589">
                  <a:extLst>
                    <a:ext uri="{9D8B030D-6E8A-4147-A177-3AD203B41FA5}">
                      <a16:colId xmlns:a16="http://schemas.microsoft.com/office/drawing/2014/main" val="1097734967"/>
                    </a:ext>
                  </a:extLst>
                </a:gridCol>
              </a:tblGrid>
              <a:tr h="1084344">
                <a:tc>
                  <a:txBody>
                    <a:bodyPr/>
                    <a:lstStyle/>
                    <a:p>
                      <a:pPr algn="ctr"/>
                      <a:r>
                        <a:rPr lang="en-IN" sz="10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Year</a:t>
                      </a:r>
                      <a:endParaRPr lang="en-US" sz="10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txBody>
                  <a:tcPr anchor="ctr">
                    <a:solidFill>
                      <a:srgbClr val="C6CFDC"/>
                    </a:solidFill>
                  </a:tcPr>
                </a:tc>
                <a:tc>
                  <a:txBody>
                    <a:bodyPr/>
                    <a:lstStyle/>
                    <a:p>
                      <a:pPr algn="ctr"/>
                      <a:r>
                        <a:rPr lang="en-US" sz="10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Product Description</a:t>
                      </a:r>
                    </a:p>
                  </a:txBody>
                  <a:tcPr anchor="ctr">
                    <a:solidFill>
                      <a:srgbClr val="C6CFDC"/>
                    </a:solidFill>
                  </a:tcPr>
                </a:tc>
                <a:tc>
                  <a:txBody>
                    <a:bodyPr/>
                    <a:lstStyle/>
                    <a:p>
                      <a:pPr algn="ctr"/>
                      <a:r>
                        <a:rPr lang="en-US" sz="10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Customer / Distributor Name</a:t>
                      </a:r>
                    </a:p>
                  </a:txBody>
                  <a:tcPr anchor="ctr">
                    <a:solidFill>
                      <a:srgbClr val="C6CFDC"/>
                    </a:solidFill>
                  </a:tcPr>
                </a:tc>
                <a:tc>
                  <a:txBody>
                    <a:bodyPr/>
                    <a:lstStyle/>
                    <a:p>
                      <a:pPr algn="ctr"/>
                      <a:r>
                        <a:rPr lang="en-US" sz="10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Destination Country</a:t>
                      </a:r>
                    </a:p>
                  </a:txBody>
                  <a:tcPr anchor="ctr">
                    <a:solidFill>
                      <a:srgbClr val="C6CFDC"/>
                    </a:solidFill>
                  </a:tcPr>
                </a:tc>
                <a:tc>
                  <a:txBody>
                    <a:bodyPr/>
                    <a:lstStyle/>
                    <a:p>
                      <a:pPr algn="ctr"/>
                      <a:r>
                        <a:rPr lang="en-US" sz="10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Plant Location</a:t>
                      </a:r>
                    </a:p>
                  </a:txBody>
                  <a:tcPr anchor="ctr">
                    <a:solidFill>
                      <a:srgbClr val="C6CFDC"/>
                    </a:solidFill>
                  </a:tcPr>
                </a:tc>
                <a:tc>
                  <a:txBody>
                    <a:bodyPr/>
                    <a:lstStyle/>
                    <a:p>
                      <a:pPr algn="ctr"/>
                      <a:r>
                        <a:rPr lang="en-US" sz="10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Supplier Name</a:t>
                      </a:r>
                    </a:p>
                  </a:txBody>
                  <a:tcPr anchor="ctr">
                    <a:solidFill>
                      <a:srgbClr val="C6CFDC"/>
                    </a:solidFill>
                  </a:tcPr>
                </a:tc>
                <a:tc>
                  <a:txBody>
                    <a:bodyPr/>
                    <a:lstStyle/>
                    <a:p>
                      <a:pPr algn="ctr"/>
                      <a:r>
                        <a:rPr lang="en-US" sz="10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Shipment Origin</a:t>
                      </a:r>
                    </a:p>
                  </a:txBody>
                  <a:tcPr anchor="ctr">
                    <a:solidFill>
                      <a:srgbClr val="C6CFDC"/>
                    </a:solidFill>
                  </a:tcPr>
                </a:tc>
                <a:tc>
                  <a:txBody>
                    <a:bodyPr/>
                    <a:lstStyle/>
                    <a:p>
                      <a:pPr algn="ctr"/>
                      <a:r>
                        <a:rPr lang="en-IN" sz="10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Annual O</a:t>
                      </a:r>
                      <a:r>
                        <a:rPr lang="en-US" sz="10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ff-take Quantity (</a:t>
                      </a:r>
                      <a:r>
                        <a:rPr lang="en-US" sz="1000" dirty="0" err="1">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KiloLitre</a:t>
                      </a:r>
                      <a:r>
                        <a:rPr lang="en-US" sz="10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t>
                      </a:r>
                    </a:p>
                  </a:txBody>
                  <a:tcPr anchor="ctr">
                    <a:solidFill>
                      <a:srgbClr val="C6CFDC"/>
                    </a:solidFill>
                  </a:tcPr>
                </a:tc>
                <a:tc>
                  <a:txBody>
                    <a:bodyPr/>
                    <a:lstStyle/>
                    <a:p>
                      <a:pPr algn="ctr"/>
                      <a:r>
                        <a:rPr lang="en-IN" sz="10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Price</a:t>
                      </a:r>
                      <a:r>
                        <a:rPr lang="en-IN" sz="10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t>
                      </a:r>
                      <a:r>
                        <a:rPr kumimoji="0" lang="en-US" sz="1000" b="1" i="0" u="none" strike="noStrike" kern="1200" cap="none" spc="0" normalizeH="0" baseline="0" noProof="0" dirty="0">
                          <a:ln>
                            <a:noFill/>
                          </a:ln>
                          <a:solidFill>
                            <a:srgbClr val="E7E6E6">
                              <a:lumMod val="25000"/>
                            </a:srgbClr>
                          </a:solidFill>
                          <a:effectLst/>
                          <a:uLnTx/>
                          <a:uFillTx/>
                          <a:latin typeface="Arial" panose="020B0604020202020204" pitchFamily="34" charset="0"/>
                          <a:ea typeface="Verdana" panose="020B0604030504040204" pitchFamily="34" charset="0"/>
                          <a:cs typeface="Arial" panose="020B0604020202020204" pitchFamily="34" charset="0"/>
                        </a:rPr>
                        <a:t>INR/</a:t>
                      </a:r>
                      <a:r>
                        <a:rPr kumimoji="0" lang="en-US" sz="1000" b="1" i="0" u="none" strike="noStrike" kern="1200" cap="none" spc="0" normalizeH="0" baseline="0" noProof="0" dirty="0" err="1">
                          <a:ln>
                            <a:noFill/>
                          </a:ln>
                          <a:solidFill>
                            <a:srgbClr val="E7E6E6">
                              <a:lumMod val="25000"/>
                            </a:srgbClr>
                          </a:solidFill>
                          <a:effectLst/>
                          <a:uLnTx/>
                          <a:uFillTx/>
                          <a:latin typeface="Arial" panose="020B0604020202020204" pitchFamily="34" charset="0"/>
                          <a:ea typeface="Verdana" panose="020B0604030504040204" pitchFamily="34" charset="0"/>
                          <a:cs typeface="Arial" panose="020B0604020202020204" pitchFamily="34" charset="0"/>
                        </a:rPr>
                        <a:t>Litre</a:t>
                      </a:r>
                      <a:r>
                        <a:rPr kumimoji="0" lang="en-US" sz="1000" b="1" i="0" u="none" strike="noStrike" kern="1200" cap="none" spc="0" normalizeH="0" baseline="0" noProof="0" dirty="0">
                          <a:ln>
                            <a:noFill/>
                          </a:ln>
                          <a:solidFill>
                            <a:srgbClr val="E7E6E6">
                              <a:lumMod val="25000"/>
                            </a:srgbClr>
                          </a:solidFill>
                          <a:effectLst/>
                          <a:uLnTx/>
                          <a:uFillTx/>
                          <a:latin typeface="Arial" panose="020B0604020202020204" pitchFamily="34" charset="0"/>
                          <a:ea typeface="Verdana" panose="020B0604030504040204" pitchFamily="34" charset="0"/>
                          <a:cs typeface="Arial" panose="020B0604020202020204" pitchFamily="34" charset="0"/>
                        </a:rPr>
                        <a:t>)</a:t>
                      </a:r>
                      <a:endParaRPr lang="en-US" sz="10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txBody>
                  <a:tcPr anchor="ctr">
                    <a:solidFill>
                      <a:srgbClr val="C6CFDC"/>
                    </a:solidFill>
                  </a:tcPr>
                </a:tc>
                <a:tc>
                  <a:txBody>
                    <a:bodyPr/>
                    <a:lstStyle/>
                    <a:p>
                      <a:pPr algn="ctr"/>
                      <a:r>
                        <a:rPr lang="en-US" sz="10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Incoterms</a:t>
                      </a:r>
                    </a:p>
                  </a:txBody>
                  <a:tcPr anchor="ctr">
                    <a:solidFill>
                      <a:srgbClr val="C6CFDC"/>
                    </a:solidFill>
                  </a:tcPr>
                </a:tc>
                <a:extLst>
                  <a:ext uri="{0D108BD9-81ED-4DB2-BD59-A6C34878D82A}">
                    <a16:rowId xmlns:a16="http://schemas.microsoft.com/office/drawing/2014/main" val="3043530067"/>
                  </a:ext>
                </a:extLst>
              </a:tr>
              <a:tr h="703695">
                <a:tc>
                  <a:txBody>
                    <a:bodyPr/>
                    <a:lstStyle/>
                    <a:p>
                      <a:pPr algn="ctr" rtl="0" fontAlgn="ctr"/>
                      <a:r>
                        <a:rPr lang="en-IN" sz="1000" b="0" i="0" u="none" strike="noStrike" dirty="0">
                          <a:solidFill>
                            <a:srgbClr val="0D0D0D"/>
                          </a:solidFill>
                          <a:effectLst/>
                          <a:latin typeface="Arial" panose="020B0604020202020204" pitchFamily="34" charset="0"/>
                        </a:rPr>
                        <a:t>2020</a:t>
                      </a:r>
                    </a:p>
                  </a:txBody>
                  <a:tcPr marL="9525" marR="9525" marT="9525" marB="0" anchor="ctr">
                    <a:solidFill>
                      <a:srgbClr val="C6CFDC"/>
                    </a:solidFill>
                  </a:tcPr>
                </a:tc>
                <a:tc>
                  <a:txBody>
                    <a:bodyPr/>
                    <a:lstStyle/>
                    <a:p>
                      <a:pPr algn="ctr" rtl="0" fontAlgn="ctr"/>
                      <a:r>
                        <a:rPr lang="en-IN" sz="1000" b="0" i="0" u="none" strike="noStrike">
                          <a:solidFill>
                            <a:srgbClr val="0D0D0D"/>
                          </a:solidFill>
                          <a:effectLst/>
                          <a:latin typeface="Arial" panose="020B0604020202020204" pitchFamily="34" charset="0"/>
                        </a:rPr>
                        <a:t>Liquid</a:t>
                      </a:r>
                    </a:p>
                  </a:txBody>
                  <a:tcPr marL="9525" marR="9525" marT="9525" marB="0" anchor="ctr">
                    <a:solidFill>
                      <a:srgbClr val="C6CFDC"/>
                    </a:solidFill>
                  </a:tcPr>
                </a:tc>
                <a:tc>
                  <a:txBody>
                    <a:bodyPr/>
                    <a:lstStyle/>
                    <a:p>
                      <a:pPr algn="ctr" rtl="0" fontAlgn="ctr"/>
                      <a:r>
                        <a:rPr lang="en-IN" sz="1000" b="0" i="0" u="none" strike="noStrike">
                          <a:solidFill>
                            <a:srgbClr val="0D0D0D"/>
                          </a:solidFill>
                          <a:effectLst/>
                          <a:latin typeface="Arial" panose="020B0604020202020204" pitchFamily="34" charset="0"/>
                        </a:rPr>
                        <a:t>Kansai Nerolac Paints Limited</a:t>
                      </a:r>
                    </a:p>
                  </a:txBody>
                  <a:tcPr marL="9525" marR="9525" marT="9525" marB="0" anchor="ctr">
                    <a:solidFill>
                      <a:srgbClr val="C6CFDC"/>
                    </a:solidFill>
                  </a:tcPr>
                </a:tc>
                <a:tc>
                  <a:txBody>
                    <a:bodyPr/>
                    <a:lstStyle/>
                    <a:p>
                      <a:pPr algn="ctr" rtl="0" fontAlgn="ctr"/>
                      <a:r>
                        <a:rPr lang="en-IN" sz="1000" b="0" i="0" u="none" strike="noStrike">
                          <a:solidFill>
                            <a:srgbClr val="0D0D0D"/>
                          </a:solidFill>
                          <a:effectLst/>
                          <a:latin typeface="Arial" panose="020B0604020202020204" pitchFamily="34" charset="0"/>
                        </a:rPr>
                        <a:t>India </a:t>
                      </a:r>
                    </a:p>
                  </a:txBody>
                  <a:tcPr marL="9525" marR="9525" marT="9525" marB="0" anchor="ctr">
                    <a:solidFill>
                      <a:srgbClr val="C6CFDC"/>
                    </a:solidFill>
                  </a:tcPr>
                </a:tc>
                <a:tc>
                  <a:txBody>
                    <a:bodyPr/>
                    <a:lstStyle/>
                    <a:p>
                      <a:pPr algn="ctr" rtl="0" fontAlgn="ctr"/>
                      <a:r>
                        <a:rPr lang="en-IN" sz="1000" b="0" i="0" u="none" strike="noStrike">
                          <a:solidFill>
                            <a:srgbClr val="0D0D0D"/>
                          </a:solidFill>
                          <a:effectLst/>
                          <a:latin typeface="Arial" panose="020B0604020202020204" pitchFamily="34" charset="0"/>
                        </a:rPr>
                        <a:t>Mumbai, Bangalore, New Delhi</a:t>
                      </a:r>
                    </a:p>
                  </a:txBody>
                  <a:tcPr marL="9525" marR="9525" marT="9525" marB="0" anchor="ctr">
                    <a:solidFill>
                      <a:srgbClr val="C6CFDC"/>
                    </a:solidFill>
                  </a:tcPr>
                </a:tc>
                <a:tc>
                  <a:txBody>
                    <a:bodyPr/>
                    <a:lstStyle/>
                    <a:p>
                      <a:pPr algn="ctr" rtl="0" fontAlgn="ctr"/>
                      <a:r>
                        <a:rPr lang="en-IN" sz="1000" b="0" i="0" u="none" strike="noStrike">
                          <a:solidFill>
                            <a:srgbClr val="0D0D0D"/>
                          </a:solidFill>
                          <a:effectLst/>
                          <a:latin typeface="Arial" panose="020B0604020202020204" pitchFamily="34" charset="0"/>
                        </a:rPr>
                        <a:t>Kukdo Chemical Co Ltd, Aditya Birla Chemicals Thailand Ltd.</a:t>
                      </a:r>
                    </a:p>
                  </a:txBody>
                  <a:tcPr marL="9525" marR="9525" marT="9525" marB="0" anchor="ctr">
                    <a:solidFill>
                      <a:srgbClr val="C6CFDC"/>
                    </a:solidFill>
                  </a:tcPr>
                </a:tc>
                <a:tc>
                  <a:txBody>
                    <a:bodyPr/>
                    <a:lstStyle/>
                    <a:p>
                      <a:pPr algn="ctr" rtl="0" fontAlgn="ctr"/>
                      <a:r>
                        <a:rPr lang="en-IN" sz="1000" b="0" i="0" u="none" strike="noStrike">
                          <a:solidFill>
                            <a:srgbClr val="0D0D0D"/>
                          </a:solidFill>
                          <a:effectLst/>
                          <a:latin typeface="Arial" panose="020B0604020202020204" pitchFamily="34" charset="0"/>
                        </a:rPr>
                        <a:t>South Korea, Thailand, Japan</a:t>
                      </a:r>
                    </a:p>
                  </a:txBody>
                  <a:tcPr marL="9525" marR="9525" marT="9525" marB="0" anchor="ctr">
                    <a:solidFill>
                      <a:srgbClr val="C6CFDC"/>
                    </a:solidFill>
                  </a:tcPr>
                </a:tc>
                <a:tc>
                  <a:txBody>
                    <a:bodyPr/>
                    <a:lstStyle/>
                    <a:p>
                      <a:pPr algn="ctr" rtl="0" fontAlgn="ctr"/>
                      <a:r>
                        <a:rPr lang="en-IN" sz="1000" b="0" i="0" u="none" strike="noStrike">
                          <a:solidFill>
                            <a:srgbClr val="0D0D0D"/>
                          </a:solidFill>
                          <a:effectLst/>
                          <a:latin typeface="Arial" panose="020B0604020202020204" pitchFamily="34" charset="0"/>
                        </a:rPr>
                        <a:t>5093.10</a:t>
                      </a:r>
                    </a:p>
                  </a:txBody>
                  <a:tcPr marL="9525" marR="9525" marT="9525" marB="0" anchor="ctr">
                    <a:solidFill>
                      <a:srgbClr val="C6CFDC"/>
                    </a:solidFill>
                  </a:tcPr>
                </a:tc>
                <a:tc>
                  <a:txBody>
                    <a:bodyPr/>
                    <a:lstStyle/>
                    <a:p>
                      <a:pPr algn="ctr" rtl="0" fontAlgn="ctr"/>
                      <a:r>
                        <a:rPr lang="en-IN" sz="1000" b="0" i="0" u="none" strike="noStrike">
                          <a:solidFill>
                            <a:srgbClr val="0D0D0D"/>
                          </a:solidFill>
                          <a:effectLst/>
                          <a:latin typeface="Arial" panose="020B0604020202020204" pitchFamily="34" charset="0"/>
                        </a:rPr>
                        <a:t>3.22</a:t>
                      </a:r>
                    </a:p>
                  </a:txBody>
                  <a:tcPr marL="9525" marR="9525" marT="9525" marB="0" anchor="ctr">
                    <a:solidFill>
                      <a:srgbClr val="C6CFDC"/>
                    </a:solidFill>
                  </a:tcPr>
                </a:tc>
                <a:tc>
                  <a:txBody>
                    <a:bodyPr/>
                    <a:lstStyle/>
                    <a:p>
                      <a:pPr algn="ctr" rtl="0" fontAlgn="ctr"/>
                      <a:r>
                        <a:rPr lang="en-IN" sz="1000" b="0" i="0" u="none" strike="noStrike">
                          <a:solidFill>
                            <a:srgbClr val="0D0D0D"/>
                          </a:solidFill>
                          <a:effectLst/>
                          <a:latin typeface="Arial" panose="020B0604020202020204" pitchFamily="34" charset="0"/>
                        </a:rPr>
                        <a:t>Delivered at place – tax and duties</a:t>
                      </a:r>
                    </a:p>
                  </a:txBody>
                  <a:tcPr marL="9525" marR="9525" marT="9525" marB="0" anchor="ctr">
                    <a:solidFill>
                      <a:srgbClr val="C6CFDC"/>
                    </a:solidFill>
                  </a:tcPr>
                </a:tc>
                <a:extLst>
                  <a:ext uri="{0D108BD9-81ED-4DB2-BD59-A6C34878D82A}">
                    <a16:rowId xmlns:a16="http://schemas.microsoft.com/office/drawing/2014/main" val="476153434"/>
                  </a:ext>
                </a:extLst>
              </a:tr>
              <a:tr h="703695">
                <a:tc>
                  <a:txBody>
                    <a:bodyPr/>
                    <a:lstStyle/>
                    <a:p>
                      <a:pPr algn="ctr" rtl="0" fontAlgn="ctr"/>
                      <a:r>
                        <a:rPr lang="en-IN" sz="1000" b="0" i="0" u="none" strike="noStrike">
                          <a:solidFill>
                            <a:srgbClr val="0D0D0D"/>
                          </a:solidFill>
                          <a:effectLst/>
                          <a:latin typeface="Arial" panose="020B0604020202020204" pitchFamily="34" charset="0"/>
                        </a:rPr>
                        <a:t>2020</a:t>
                      </a:r>
                    </a:p>
                  </a:txBody>
                  <a:tcPr marL="9525" marR="9525" marT="9525" marB="0" anchor="ctr">
                    <a:solidFill>
                      <a:srgbClr val="C6CFDC"/>
                    </a:solidFill>
                  </a:tcPr>
                </a:tc>
                <a:tc>
                  <a:txBody>
                    <a:bodyPr/>
                    <a:lstStyle/>
                    <a:p>
                      <a:pPr algn="ctr" rtl="0" fontAlgn="ctr"/>
                      <a:r>
                        <a:rPr lang="en-IN" sz="1000" b="0" i="0" u="none" strike="noStrike">
                          <a:solidFill>
                            <a:srgbClr val="0D0D0D"/>
                          </a:solidFill>
                          <a:effectLst/>
                          <a:latin typeface="Arial" panose="020B0604020202020204" pitchFamily="34" charset="0"/>
                        </a:rPr>
                        <a:t>Solid</a:t>
                      </a:r>
                    </a:p>
                  </a:txBody>
                  <a:tcPr marL="9525" marR="9525" marT="9525" marB="0" anchor="ctr">
                    <a:solidFill>
                      <a:srgbClr val="C6CFDC"/>
                    </a:solidFill>
                  </a:tcPr>
                </a:tc>
                <a:tc>
                  <a:txBody>
                    <a:bodyPr/>
                    <a:lstStyle/>
                    <a:p>
                      <a:pPr algn="ctr" rtl="0" fontAlgn="ctr"/>
                      <a:r>
                        <a:rPr lang="en-IN" sz="1000" b="0" i="0" u="none" strike="noStrike">
                          <a:solidFill>
                            <a:srgbClr val="0D0D0D"/>
                          </a:solidFill>
                          <a:effectLst/>
                          <a:latin typeface="Arial" panose="020B0604020202020204" pitchFamily="34" charset="0"/>
                        </a:rPr>
                        <a:t>Kansai Nerolac Paints Limited</a:t>
                      </a:r>
                    </a:p>
                  </a:txBody>
                  <a:tcPr marL="9525" marR="9525" marT="9525" marB="0" anchor="ctr">
                    <a:solidFill>
                      <a:srgbClr val="C6CFDC"/>
                    </a:solidFill>
                  </a:tcPr>
                </a:tc>
                <a:tc>
                  <a:txBody>
                    <a:bodyPr/>
                    <a:lstStyle/>
                    <a:p>
                      <a:pPr algn="ctr" rtl="0" fontAlgn="ctr"/>
                      <a:r>
                        <a:rPr lang="en-IN" sz="1000" b="0" i="0" u="none" strike="noStrike">
                          <a:solidFill>
                            <a:srgbClr val="0D0D0D"/>
                          </a:solidFill>
                          <a:effectLst/>
                          <a:latin typeface="Arial" panose="020B0604020202020204" pitchFamily="34" charset="0"/>
                        </a:rPr>
                        <a:t>India</a:t>
                      </a:r>
                    </a:p>
                  </a:txBody>
                  <a:tcPr marL="9525" marR="9525" marT="9525" marB="0" anchor="ctr">
                    <a:solidFill>
                      <a:srgbClr val="C6CFDC"/>
                    </a:solidFill>
                  </a:tcPr>
                </a:tc>
                <a:tc>
                  <a:txBody>
                    <a:bodyPr/>
                    <a:lstStyle/>
                    <a:p>
                      <a:pPr algn="ctr" rtl="0" fontAlgn="ctr"/>
                      <a:r>
                        <a:rPr lang="en-IN" sz="1000" b="0" i="0" u="none" strike="noStrike">
                          <a:solidFill>
                            <a:srgbClr val="0D0D0D"/>
                          </a:solidFill>
                          <a:effectLst/>
                          <a:latin typeface="Arial" panose="020B0604020202020204" pitchFamily="34" charset="0"/>
                        </a:rPr>
                        <a:t>Mumbai, Bangalore, New Delhi</a:t>
                      </a:r>
                    </a:p>
                  </a:txBody>
                  <a:tcPr marL="9525" marR="9525" marT="9525" marB="0" anchor="ctr">
                    <a:solidFill>
                      <a:srgbClr val="C6CFDC"/>
                    </a:solidFill>
                  </a:tcPr>
                </a:tc>
                <a:tc>
                  <a:txBody>
                    <a:bodyPr/>
                    <a:lstStyle/>
                    <a:p>
                      <a:pPr algn="ctr" rtl="0" fontAlgn="ctr"/>
                      <a:r>
                        <a:rPr lang="en-IN" sz="1000" b="0" i="0" u="none" strike="noStrike">
                          <a:solidFill>
                            <a:srgbClr val="0D0D0D"/>
                          </a:solidFill>
                          <a:effectLst/>
                          <a:latin typeface="Arial" panose="020B0604020202020204" pitchFamily="34" charset="0"/>
                        </a:rPr>
                        <a:t>Kukdo Chemical Co Ltd, Aditya Birla Chemicals Thailand Ltd.</a:t>
                      </a:r>
                    </a:p>
                  </a:txBody>
                  <a:tcPr marL="9525" marR="9525" marT="9525" marB="0" anchor="ctr">
                    <a:solidFill>
                      <a:srgbClr val="C6CFDC"/>
                    </a:solidFill>
                  </a:tcPr>
                </a:tc>
                <a:tc>
                  <a:txBody>
                    <a:bodyPr/>
                    <a:lstStyle/>
                    <a:p>
                      <a:pPr algn="ctr" rtl="0" fontAlgn="ctr"/>
                      <a:r>
                        <a:rPr lang="en-IN" sz="1000" b="0" i="0" u="none" strike="noStrike">
                          <a:solidFill>
                            <a:srgbClr val="0D0D0D"/>
                          </a:solidFill>
                          <a:effectLst/>
                          <a:latin typeface="Arial" panose="020B0604020202020204" pitchFamily="34" charset="0"/>
                        </a:rPr>
                        <a:t>South Korea, Thailand, Japan</a:t>
                      </a:r>
                    </a:p>
                  </a:txBody>
                  <a:tcPr marL="9525" marR="9525" marT="9525" marB="0" anchor="ctr">
                    <a:solidFill>
                      <a:srgbClr val="C6CFDC"/>
                    </a:solidFill>
                  </a:tcPr>
                </a:tc>
                <a:tc>
                  <a:txBody>
                    <a:bodyPr/>
                    <a:lstStyle/>
                    <a:p>
                      <a:pPr algn="ctr" rtl="0" fontAlgn="ctr"/>
                      <a:r>
                        <a:rPr lang="en-IN" sz="1000" b="0" i="0" u="none" strike="noStrike">
                          <a:solidFill>
                            <a:srgbClr val="0D0D0D"/>
                          </a:solidFill>
                          <a:effectLst/>
                          <a:latin typeface="Arial" panose="020B0604020202020204" pitchFamily="34" charset="0"/>
                        </a:rPr>
                        <a:t>5008.95</a:t>
                      </a:r>
                    </a:p>
                  </a:txBody>
                  <a:tcPr marL="9525" marR="9525" marT="9525" marB="0" anchor="ctr">
                    <a:solidFill>
                      <a:srgbClr val="C6CFDC"/>
                    </a:solidFill>
                  </a:tcPr>
                </a:tc>
                <a:tc>
                  <a:txBody>
                    <a:bodyPr/>
                    <a:lstStyle/>
                    <a:p>
                      <a:pPr algn="ctr" rtl="0" fontAlgn="ctr"/>
                      <a:r>
                        <a:rPr lang="en-IN" sz="1000" b="0" i="0" u="none" strike="noStrike">
                          <a:solidFill>
                            <a:srgbClr val="0D0D0D"/>
                          </a:solidFill>
                          <a:effectLst/>
                          <a:latin typeface="Arial" panose="020B0604020202020204" pitchFamily="34" charset="0"/>
                        </a:rPr>
                        <a:t>2.50</a:t>
                      </a:r>
                    </a:p>
                  </a:txBody>
                  <a:tcPr marL="9525" marR="9525" marT="9525" marB="0" anchor="ctr">
                    <a:solidFill>
                      <a:srgbClr val="C6CFDC"/>
                    </a:solidFill>
                  </a:tcPr>
                </a:tc>
                <a:tc>
                  <a:txBody>
                    <a:bodyPr/>
                    <a:lstStyle/>
                    <a:p>
                      <a:pPr algn="ctr" rtl="0" fontAlgn="ctr"/>
                      <a:r>
                        <a:rPr lang="en-IN" sz="1000" b="0" i="0" u="none" strike="noStrike">
                          <a:solidFill>
                            <a:srgbClr val="0D0D0D"/>
                          </a:solidFill>
                          <a:effectLst/>
                          <a:latin typeface="Arial" panose="020B0604020202020204" pitchFamily="34" charset="0"/>
                        </a:rPr>
                        <a:t>Delivered at place – tax and duties</a:t>
                      </a:r>
                    </a:p>
                  </a:txBody>
                  <a:tcPr marL="9525" marR="9525" marT="9525" marB="0" anchor="ctr">
                    <a:solidFill>
                      <a:srgbClr val="C6CFDC"/>
                    </a:solidFill>
                  </a:tcPr>
                </a:tc>
                <a:extLst>
                  <a:ext uri="{0D108BD9-81ED-4DB2-BD59-A6C34878D82A}">
                    <a16:rowId xmlns:a16="http://schemas.microsoft.com/office/drawing/2014/main" val="3143592924"/>
                  </a:ext>
                </a:extLst>
              </a:tr>
              <a:tr h="703695">
                <a:tc>
                  <a:txBody>
                    <a:bodyPr/>
                    <a:lstStyle/>
                    <a:p>
                      <a:pPr algn="ctr" rtl="0" fontAlgn="ctr"/>
                      <a:r>
                        <a:rPr lang="en-IN" sz="1000" b="0" i="0" u="none" strike="noStrike">
                          <a:solidFill>
                            <a:srgbClr val="0D0D0D"/>
                          </a:solidFill>
                          <a:effectLst/>
                          <a:latin typeface="Arial" panose="020B0604020202020204" pitchFamily="34" charset="0"/>
                        </a:rPr>
                        <a:t>2020</a:t>
                      </a:r>
                    </a:p>
                  </a:txBody>
                  <a:tcPr marL="9525" marR="9525" marT="9525" marB="0" anchor="ctr">
                    <a:solidFill>
                      <a:srgbClr val="C6CFDC"/>
                    </a:solidFill>
                  </a:tcPr>
                </a:tc>
                <a:tc>
                  <a:txBody>
                    <a:bodyPr/>
                    <a:lstStyle/>
                    <a:p>
                      <a:pPr algn="ctr" rtl="0" fontAlgn="ctr"/>
                      <a:r>
                        <a:rPr lang="en-IN" sz="1000" b="0" i="0" u="none" strike="noStrike">
                          <a:solidFill>
                            <a:srgbClr val="0D0D0D"/>
                          </a:solidFill>
                          <a:effectLst/>
                          <a:latin typeface="Arial" panose="020B0604020202020204" pitchFamily="34" charset="0"/>
                        </a:rPr>
                        <a:t>Solid</a:t>
                      </a:r>
                    </a:p>
                  </a:txBody>
                  <a:tcPr marL="9525" marR="9525" marT="9525" marB="0" anchor="ctr">
                    <a:solidFill>
                      <a:srgbClr val="C6CFDC"/>
                    </a:solidFill>
                  </a:tcPr>
                </a:tc>
                <a:tc>
                  <a:txBody>
                    <a:bodyPr/>
                    <a:lstStyle/>
                    <a:p>
                      <a:pPr algn="ctr" rtl="0" fontAlgn="ctr"/>
                      <a:r>
                        <a:rPr lang="en-IN" sz="1000" b="0" i="0" u="none" strike="noStrike">
                          <a:solidFill>
                            <a:srgbClr val="0D0D0D"/>
                          </a:solidFill>
                          <a:effectLst/>
                          <a:latin typeface="Arial" panose="020B0604020202020204" pitchFamily="34" charset="0"/>
                        </a:rPr>
                        <a:t>Napino Auto Electronics Ltd</a:t>
                      </a:r>
                    </a:p>
                  </a:txBody>
                  <a:tcPr marL="9525" marR="9525" marT="9525" marB="0" anchor="ctr">
                    <a:solidFill>
                      <a:srgbClr val="C6CFDC"/>
                    </a:solidFill>
                  </a:tcPr>
                </a:tc>
                <a:tc>
                  <a:txBody>
                    <a:bodyPr/>
                    <a:lstStyle/>
                    <a:p>
                      <a:pPr algn="ctr" rtl="0" fontAlgn="ctr"/>
                      <a:r>
                        <a:rPr lang="en-IN" sz="1000" b="0" i="0" u="none" strike="noStrike">
                          <a:solidFill>
                            <a:srgbClr val="0D0D0D"/>
                          </a:solidFill>
                          <a:effectLst/>
                          <a:latin typeface="Arial" panose="020B0604020202020204" pitchFamily="34" charset="0"/>
                        </a:rPr>
                        <a:t>India</a:t>
                      </a:r>
                    </a:p>
                  </a:txBody>
                  <a:tcPr marL="9525" marR="9525" marT="9525" marB="0" anchor="ctr">
                    <a:solidFill>
                      <a:srgbClr val="C6CFDC"/>
                    </a:solidFill>
                  </a:tcPr>
                </a:tc>
                <a:tc>
                  <a:txBody>
                    <a:bodyPr/>
                    <a:lstStyle/>
                    <a:p>
                      <a:pPr algn="ctr" rtl="0" fontAlgn="ctr"/>
                      <a:r>
                        <a:rPr lang="en-IN" sz="1000" b="0" i="0" u="none" strike="noStrike">
                          <a:solidFill>
                            <a:srgbClr val="0D0D0D"/>
                          </a:solidFill>
                          <a:effectLst/>
                          <a:latin typeface="Arial" panose="020B0604020202020204" pitchFamily="34" charset="0"/>
                        </a:rPr>
                        <a:t>Mumbai, New Delhi</a:t>
                      </a:r>
                    </a:p>
                  </a:txBody>
                  <a:tcPr marL="9525" marR="9525" marT="9525" marB="0" anchor="ctr">
                    <a:solidFill>
                      <a:srgbClr val="C6CFDC"/>
                    </a:solidFill>
                  </a:tcPr>
                </a:tc>
                <a:tc>
                  <a:txBody>
                    <a:bodyPr/>
                    <a:lstStyle/>
                    <a:p>
                      <a:pPr algn="ctr" rtl="0" fontAlgn="ctr"/>
                      <a:r>
                        <a:rPr lang="en-IN" sz="1000" b="0" i="0" u="none" strike="noStrike">
                          <a:solidFill>
                            <a:srgbClr val="0D0D0D"/>
                          </a:solidFill>
                          <a:effectLst/>
                          <a:latin typeface="Arial" panose="020B0604020202020204" pitchFamily="34" charset="0"/>
                        </a:rPr>
                        <a:t>Shindengen Electric Manufacturing</a:t>
                      </a:r>
                    </a:p>
                  </a:txBody>
                  <a:tcPr marL="9525" marR="9525" marT="9525" marB="0" anchor="ctr">
                    <a:solidFill>
                      <a:srgbClr val="C6CFDC"/>
                    </a:solidFill>
                  </a:tcPr>
                </a:tc>
                <a:tc>
                  <a:txBody>
                    <a:bodyPr/>
                    <a:lstStyle/>
                    <a:p>
                      <a:pPr algn="ctr" rtl="0" fontAlgn="ctr"/>
                      <a:r>
                        <a:rPr lang="en-IN" sz="1000" b="0" i="0" u="none" strike="noStrike">
                          <a:solidFill>
                            <a:srgbClr val="0D0D0D"/>
                          </a:solidFill>
                          <a:effectLst/>
                          <a:latin typeface="Arial" panose="020B0604020202020204" pitchFamily="34" charset="0"/>
                        </a:rPr>
                        <a:t>Japan</a:t>
                      </a:r>
                    </a:p>
                  </a:txBody>
                  <a:tcPr marL="9525" marR="9525" marT="9525" marB="0" anchor="ctr">
                    <a:solidFill>
                      <a:srgbClr val="C6CFDC"/>
                    </a:solidFill>
                  </a:tcPr>
                </a:tc>
                <a:tc>
                  <a:txBody>
                    <a:bodyPr/>
                    <a:lstStyle/>
                    <a:p>
                      <a:pPr algn="ctr" rtl="0" fontAlgn="ctr"/>
                      <a:r>
                        <a:rPr lang="en-IN" sz="1000" b="0" i="0" u="none" strike="noStrike">
                          <a:solidFill>
                            <a:srgbClr val="0D0D0D"/>
                          </a:solidFill>
                          <a:effectLst/>
                          <a:latin typeface="Arial" panose="020B0604020202020204" pitchFamily="34" charset="0"/>
                        </a:rPr>
                        <a:t>856.80</a:t>
                      </a:r>
                    </a:p>
                  </a:txBody>
                  <a:tcPr marL="9525" marR="9525" marT="9525" marB="0" anchor="ctr">
                    <a:solidFill>
                      <a:srgbClr val="C6CFDC"/>
                    </a:solidFill>
                  </a:tcPr>
                </a:tc>
                <a:tc>
                  <a:txBody>
                    <a:bodyPr/>
                    <a:lstStyle/>
                    <a:p>
                      <a:pPr algn="ctr" rtl="0" fontAlgn="ctr"/>
                      <a:r>
                        <a:rPr lang="en-IN" sz="1000" b="0" i="0" u="none" strike="noStrike">
                          <a:solidFill>
                            <a:srgbClr val="0D0D0D"/>
                          </a:solidFill>
                          <a:effectLst/>
                          <a:latin typeface="Arial" panose="020B0604020202020204" pitchFamily="34" charset="0"/>
                        </a:rPr>
                        <a:t>4.81</a:t>
                      </a:r>
                    </a:p>
                  </a:txBody>
                  <a:tcPr marL="9525" marR="9525" marT="9525" marB="0" anchor="ctr">
                    <a:solidFill>
                      <a:srgbClr val="C6CFDC"/>
                    </a:solidFill>
                  </a:tcPr>
                </a:tc>
                <a:tc>
                  <a:txBody>
                    <a:bodyPr/>
                    <a:lstStyle/>
                    <a:p>
                      <a:pPr algn="ctr" rtl="0" fontAlgn="ctr"/>
                      <a:r>
                        <a:rPr lang="en-IN" sz="1000" b="0" i="0" u="none" strike="noStrike">
                          <a:solidFill>
                            <a:srgbClr val="0D0D0D"/>
                          </a:solidFill>
                          <a:effectLst/>
                          <a:latin typeface="Arial" panose="020B0604020202020204" pitchFamily="34" charset="0"/>
                        </a:rPr>
                        <a:t>Delivered at place – tax and duties</a:t>
                      </a:r>
                    </a:p>
                  </a:txBody>
                  <a:tcPr marL="9525" marR="9525" marT="9525" marB="0" anchor="ctr">
                    <a:solidFill>
                      <a:srgbClr val="C6CFDC"/>
                    </a:solidFill>
                  </a:tcPr>
                </a:tc>
                <a:extLst>
                  <a:ext uri="{0D108BD9-81ED-4DB2-BD59-A6C34878D82A}">
                    <a16:rowId xmlns:a16="http://schemas.microsoft.com/office/drawing/2014/main" val="2904658944"/>
                  </a:ext>
                </a:extLst>
              </a:tr>
              <a:tr h="703695">
                <a:tc>
                  <a:txBody>
                    <a:bodyPr/>
                    <a:lstStyle/>
                    <a:p>
                      <a:pPr algn="ctr" rtl="0" fontAlgn="ctr"/>
                      <a:r>
                        <a:rPr lang="en-IN" sz="1000" b="0" i="0" u="none" strike="noStrike">
                          <a:solidFill>
                            <a:srgbClr val="0D0D0D"/>
                          </a:solidFill>
                          <a:effectLst/>
                          <a:latin typeface="Arial" panose="020B0604020202020204" pitchFamily="34" charset="0"/>
                        </a:rPr>
                        <a:t>2020</a:t>
                      </a:r>
                    </a:p>
                  </a:txBody>
                  <a:tcPr marL="9525" marR="9525" marT="9525" marB="0" anchor="ctr">
                    <a:solidFill>
                      <a:srgbClr val="C6CFDC"/>
                    </a:solidFill>
                  </a:tcPr>
                </a:tc>
                <a:tc>
                  <a:txBody>
                    <a:bodyPr/>
                    <a:lstStyle/>
                    <a:p>
                      <a:pPr algn="ctr" rtl="0" fontAlgn="ctr"/>
                      <a:r>
                        <a:rPr lang="en-IN" sz="1000" b="0" i="0" u="none" strike="noStrike">
                          <a:solidFill>
                            <a:srgbClr val="0D0D0D"/>
                          </a:solidFill>
                          <a:effectLst/>
                          <a:latin typeface="Arial" panose="020B0604020202020204" pitchFamily="34" charset="0"/>
                        </a:rPr>
                        <a:t>Liquid</a:t>
                      </a:r>
                    </a:p>
                  </a:txBody>
                  <a:tcPr marL="9525" marR="9525" marT="9525" marB="0" anchor="ctr">
                    <a:solidFill>
                      <a:srgbClr val="C6CFDC"/>
                    </a:solidFill>
                  </a:tcPr>
                </a:tc>
                <a:tc>
                  <a:txBody>
                    <a:bodyPr/>
                    <a:lstStyle/>
                    <a:p>
                      <a:pPr algn="ctr" rtl="0" fontAlgn="ctr"/>
                      <a:r>
                        <a:rPr lang="en-IN" sz="1000" b="0" i="0" u="none" strike="noStrike">
                          <a:solidFill>
                            <a:srgbClr val="0D0D0D"/>
                          </a:solidFill>
                          <a:effectLst/>
                          <a:latin typeface="Arial" panose="020B0604020202020204" pitchFamily="34" charset="0"/>
                        </a:rPr>
                        <a:t>Powdertech Coatings</a:t>
                      </a:r>
                    </a:p>
                  </a:txBody>
                  <a:tcPr marL="9525" marR="9525" marT="9525" marB="0" anchor="ctr">
                    <a:solidFill>
                      <a:srgbClr val="C6CFDC"/>
                    </a:solidFill>
                  </a:tcPr>
                </a:tc>
                <a:tc>
                  <a:txBody>
                    <a:bodyPr/>
                    <a:lstStyle/>
                    <a:p>
                      <a:pPr algn="ctr" rtl="0" fontAlgn="ctr"/>
                      <a:r>
                        <a:rPr lang="en-IN" sz="1000" b="0" i="0" u="none" strike="noStrike">
                          <a:solidFill>
                            <a:srgbClr val="0D0D0D"/>
                          </a:solidFill>
                          <a:effectLst/>
                          <a:latin typeface="Arial" panose="020B0604020202020204" pitchFamily="34" charset="0"/>
                        </a:rPr>
                        <a:t>India</a:t>
                      </a:r>
                    </a:p>
                  </a:txBody>
                  <a:tcPr marL="9525" marR="9525" marT="9525" marB="0" anchor="ctr">
                    <a:solidFill>
                      <a:srgbClr val="C6CFDC"/>
                    </a:solidFill>
                  </a:tcPr>
                </a:tc>
                <a:tc>
                  <a:txBody>
                    <a:bodyPr/>
                    <a:lstStyle/>
                    <a:p>
                      <a:pPr algn="ctr" rtl="0" fontAlgn="ctr"/>
                      <a:r>
                        <a:rPr lang="en-IN" sz="1000" b="0" i="0" u="none" strike="noStrike">
                          <a:solidFill>
                            <a:srgbClr val="0D0D0D"/>
                          </a:solidFill>
                          <a:effectLst/>
                          <a:latin typeface="Arial" panose="020B0604020202020204" pitchFamily="34" charset="0"/>
                        </a:rPr>
                        <a:t>Vadodara</a:t>
                      </a:r>
                    </a:p>
                  </a:txBody>
                  <a:tcPr marL="9525" marR="9525" marT="9525" marB="0" anchor="ctr">
                    <a:solidFill>
                      <a:srgbClr val="C6CFDC"/>
                    </a:solidFill>
                  </a:tcPr>
                </a:tc>
                <a:tc>
                  <a:txBody>
                    <a:bodyPr/>
                    <a:lstStyle/>
                    <a:p>
                      <a:pPr algn="ctr" rtl="0" fontAlgn="ctr"/>
                      <a:r>
                        <a:rPr lang="en-IN" sz="1000" b="0" i="0" u="none" strike="noStrike">
                          <a:solidFill>
                            <a:srgbClr val="0D0D0D"/>
                          </a:solidFill>
                          <a:effectLst/>
                          <a:latin typeface="Arial" panose="020B0604020202020204" pitchFamily="34" charset="0"/>
                        </a:rPr>
                        <a:t>Rpi International Inc</a:t>
                      </a:r>
                    </a:p>
                  </a:txBody>
                  <a:tcPr marL="9525" marR="9525" marT="9525" marB="0" anchor="ctr">
                    <a:solidFill>
                      <a:srgbClr val="C6CFDC"/>
                    </a:solidFill>
                  </a:tcPr>
                </a:tc>
                <a:tc>
                  <a:txBody>
                    <a:bodyPr/>
                    <a:lstStyle/>
                    <a:p>
                      <a:pPr algn="ctr" rtl="0" fontAlgn="ctr"/>
                      <a:r>
                        <a:rPr lang="en-IN" sz="1000" b="0" i="0" u="none" strike="noStrike">
                          <a:solidFill>
                            <a:srgbClr val="0D0D0D"/>
                          </a:solidFill>
                          <a:effectLst/>
                          <a:latin typeface="Arial" panose="020B0604020202020204" pitchFamily="34" charset="0"/>
                        </a:rPr>
                        <a:t>United States of America</a:t>
                      </a:r>
                    </a:p>
                  </a:txBody>
                  <a:tcPr marL="9525" marR="9525" marT="9525" marB="0" anchor="ctr">
                    <a:solidFill>
                      <a:srgbClr val="C6CFDC"/>
                    </a:solidFill>
                  </a:tcPr>
                </a:tc>
                <a:tc>
                  <a:txBody>
                    <a:bodyPr/>
                    <a:lstStyle/>
                    <a:p>
                      <a:pPr algn="ctr" rtl="0" fontAlgn="ctr"/>
                      <a:r>
                        <a:rPr lang="en-IN" sz="1000" b="0" i="0" u="none" strike="noStrike">
                          <a:solidFill>
                            <a:srgbClr val="0D0D0D"/>
                          </a:solidFill>
                          <a:effectLst/>
                          <a:latin typeface="Arial" panose="020B0604020202020204" pitchFamily="34" charset="0"/>
                        </a:rPr>
                        <a:t>224.25</a:t>
                      </a:r>
                    </a:p>
                  </a:txBody>
                  <a:tcPr marL="9525" marR="9525" marT="9525" marB="0" anchor="ctr">
                    <a:solidFill>
                      <a:srgbClr val="C6CFDC"/>
                    </a:solidFill>
                  </a:tcPr>
                </a:tc>
                <a:tc>
                  <a:txBody>
                    <a:bodyPr/>
                    <a:lstStyle/>
                    <a:p>
                      <a:pPr algn="ctr" rtl="0" fontAlgn="ctr"/>
                      <a:r>
                        <a:rPr lang="en-IN" sz="1000" b="0" i="0" u="none" strike="noStrike">
                          <a:solidFill>
                            <a:srgbClr val="0D0D0D"/>
                          </a:solidFill>
                          <a:effectLst/>
                          <a:latin typeface="Arial" panose="020B0604020202020204" pitchFamily="34" charset="0"/>
                        </a:rPr>
                        <a:t>1.01</a:t>
                      </a:r>
                    </a:p>
                  </a:txBody>
                  <a:tcPr marL="9525" marR="9525" marT="9525" marB="0" anchor="ctr">
                    <a:solidFill>
                      <a:srgbClr val="C6CFDC"/>
                    </a:solidFill>
                  </a:tcPr>
                </a:tc>
                <a:tc>
                  <a:txBody>
                    <a:bodyPr/>
                    <a:lstStyle/>
                    <a:p>
                      <a:pPr algn="ctr" rtl="0" fontAlgn="ctr"/>
                      <a:r>
                        <a:rPr lang="en-IN" sz="1000" b="0" i="0" u="none" strike="noStrike">
                          <a:solidFill>
                            <a:srgbClr val="0D0D0D"/>
                          </a:solidFill>
                          <a:effectLst/>
                          <a:latin typeface="Arial" panose="020B0604020202020204" pitchFamily="34" charset="0"/>
                        </a:rPr>
                        <a:t>Delivered at place – tax and duties</a:t>
                      </a:r>
                    </a:p>
                  </a:txBody>
                  <a:tcPr marL="9525" marR="9525" marT="9525" marB="0" anchor="ctr">
                    <a:solidFill>
                      <a:srgbClr val="C6CFDC"/>
                    </a:solidFill>
                  </a:tcPr>
                </a:tc>
                <a:extLst>
                  <a:ext uri="{0D108BD9-81ED-4DB2-BD59-A6C34878D82A}">
                    <a16:rowId xmlns:a16="http://schemas.microsoft.com/office/drawing/2014/main" val="3000767054"/>
                  </a:ext>
                </a:extLst>
              </a:tr>
              <a:tr h="703695">
                <a:tc>
                  <a:txBody>
                    <a:bodyPr/>
                    <a:lstStyle/>
                    <a:p>
                      <a:pPr algn="ctr" rtl="0" fontAlgn="ctr"/>
                      <a:r>
                        <a:rPr lang="en-IN" sz="1000" b="0" i="0" u="none" strike="noStrike">
                          <a:solidFill>
                            <a:srgbClr val="0D0D0D"/>
                          </a:solidFill>
                          <a:effectLst/>
                          <a:latin typeface="Arial" panose="020B0604020202020204" pitchFamily="34" charset="0"/>
                        </a:rPr>
                        <a:t>2020</a:t>
                      </a:r>
                    </a:p>
                  </a:txBody>
                  <a:tcPr marL="9525" marR="9525" marT="9525" marB="0" anchor="ctr">
                    <a:solidFill>
                      <a:srgbClr val="C6CFDC"/>
                    </a:solidFill>
                  </a:tcPr>
                </a:tc>
                <a:tc>
                  <a:txBody>
                    <a:bodyPr/>
                    <a:lstStyle/>
                    <a:p>
                      <a:pPr algn="ctr" rtl="0" fontAlgn="ctr"/>
                      <a:r>
                        <a:rPr lang="en-IN" sz="1000" b="0" i="0" u="none" strike="noStrike">
                          <a:solidFill>
                            <a:srgbClr val="0D0D0D"/>
                          </a:solidFill>
                          <a:effectLst/>
                          <a:latin typeface="Arial" panose="020B0604020202020204" pitchFamily="34" charset="0"/>
                        </a:rPr>
                        <a:t>Liquid</a:t>
                      </a:r>
                    </a:p>
                  </a:txBody>
                  <a:tcPr marL="9525" marR="9525" marT="9525" marB="0" anchor="ctr">
                    <a:solidFill>
                      <a:srgbClr val="C6CFDC"/>
                    </a:solidFill>
                  </a:tcPr>
                </a:tc>
                <a:tc>
                  <a:txBody>
                    <a:bodyPr/>
                    <a:lstStyle/>
                    <a:p>
                      <a:pPr algn="ctr" rtl="0" fontAlgn="ctr"/>
                      <a:r>
                        <a:rPr lang="en-IN" sz="1000" b="0" i="0" u="none" strike="noStrike">
                          <a:solidFill>
                            <a:srgbClr val="0D0D0D"/>
                          </a:solidFill>
                          <a:effectLst/>
                          <a:latin typeface="Arial" panose="020B0604020202020204" pitchFamily="34" charset="0"/>
                        </a:rPr>
                        <a:t>Ppg Asian Paints Private Limited</a:t>
                      </a:r>
                    </a:p>
                  </a:txBody>
                  <a:tcPr marL="9525" marR="9525" marT="9525" marB="0" anchor="ctr">
                    <a:solidFill>
                      <a:srgbClr val="C6CFDC"/>
                    </a:solidFill>
                  </a:tcPr>
                </a:tc>
                <a:tc>
                  <a:txBody>
                    <a:bodyPr/>
                    <a:lstStyle/>
                    <a:p>
                      <a:pPr algn="ctr" rtl="0" fontAlgn="ctr"/>
                      <a:r>
                        <a:rPr lang="en-IN" sz="1000" b="0" i="0" u="none" strike="noStrike">
                          <a:solidFill>
                            <a:srgbClr val="0D0D0D"/>
                          </a:solidFill>
                          <a:effectLst/>
                          <a:latin typeface="Arial" panose="020B0604020202020204" pitchFamily="34" charset="0"/>
                        </a:rPr>
                        <a:t>India </a:t>
                      </a:r>
                    </a:p>
                  </a:txBody>
                  <a:tcPr marL="9525" marR="9525" marT="9525" marB="0" anchor="ctr">
                    <a:solidFill>
                      <a:srgbClr val="C6CFDC"/>
                    </a:solidFill>
                  </a:tcPr>
                </a:tc>
                <a:tc>
                  <a:txBody>
                    <a:bodyPr/>
                    <a:lstStyle/>
                    <a:p>
                      <a:pPr algn="ctr" rtl="0" fontAlgn="ctr"/>
                      <a:r>
                        <a:rPr lang="en-IN" sz="1000" b="0" i="0" u="none" strike="noStrike">
                          <a:solidFill>
                            <a:srgbClr val="0D0D0D"/>
                          </a:solidFill>
                          <a:effectLst/>
                          <a:latin typeface="Arial" panose="020B0604020202020204" pitchFamily="34" charset="0"/>
                        </a:rPr>
                        <a:t>Mumbai, Bangalore, New Delhi, Chennai, Hyderabad</a:t>
                      </a:r>
                    </a:p>
                  </a:txBody>
                  <a:tcPr marL="9525" marR="9525" marT="9525" marB="0" anchor="ctr">
                    <a:solidFill>
                      <a:srgbClr val="C6CFDC"/>
                    </a:solidFill>
                  </a:tcPr>
                </a:tc>
                <a:tc>
                  <a:txBody>
                    <a:bodyPr/>
                    <a:lstStyle/>
                    <a:p>
                      <a:pPr algn="ctr" rtl="0" fontAlgn="ctr"/>
                      <a:r>
                        <a:rPr lang="en-IN" sz="1000" b="0" i="0" u="none" strike="noStrike">
                          <a:solidFill>
                            <a:srgbClr val="0D0D0D"/>
                          </a:solidFill>
                          <a:effectLst/>
                          <a:latin typeface="Arial" panose="020B0604020202020204" pitchFamily="34" charset="0"/>
                        </a:rPr>
                        <a:t>Ppg Industries Korea Ltd, Aditya Birla Chemicals Thailand Ltd.</a:t>
                      </a:r>
                    </a:p>
                  </a:txBody>
                  <a:tcPr marL="9525" marR="9525" marT="9525" marB="0" anchor="ctr">
                    <a:solidFill>
                      <a:srgbClr val="C6CFDC"/>
                    </a:solidFill>
                  </a:tcPr>
                </a:tc>
                <a:tc>
                  <a:txBody>
                    <a:bodyPr/>
                    <a:lstStyle/>
                    <a:p>
                      <a:pPr algn="ctr" rtl="0" fontAlgn="ctr"/>
                      <a:r>
                        <a:rPr lang="en-IN" sz="1000" b="0" i="0" u="none" strike="noStrike">
                          <a:solidFill>
                            <a:srgbClr val="0D0D0D"/>
                          </a:solidFill>
                          <a:effectLst/>
                          <a:latin typeface="Arial" panose="020B0604020202020204" pitchFamily="34" charset="0"/>
                        </a:rPr>
                        <a:t>South Korea, Thailand</a:t>
                      </a:r>
                    </a:p>
                  </a:txBody>
                  <a:tcPr marL="9525" marR="9525" marT="9525" marB="0" anchor="ctr">
                    <a:solidFill>
                      <a:srgbClr val="C6CFDC"/>
                    </a:solidFill>
                  </a:tcPr>
                </a:tc>
                <a:tc>
                  <a:txBody>
                    <a:bodyPr/>
                    <a:lstStyle/>
                    <a:p>
                      <a:pPr algn="ctr" rtl="0" fontAlgn="ctr"/>
                      <a:r>
                        <a:rPr lang="en-IN" sz="1000" b="0" i="0" u="none" strike="noStrike">
                          <a:solidFill>
                            <a:srgbClr val="0D0D0D"/>
                          </a:solidFill>
                          <a:effectLst/>
                          <a:latin typeface="Arial" panose="020B0604020202020204" pitchFamily="34" charset="0"/>
                        </a:rPr>
                        <a:t>5951.85</a:t>
                      </a:r>
                    </a:p>
                  </a:txBody>
                  <a:tcPr marL="9525" marR="9525" marT="9525" marB="0" anchor="ctr">
                    <a:solidFill>
                      <a:srgbClr val="C6CFDC"/>
                    </a:solidFill>
                  </a:tcPr>
                </a:tc>
                <a:tc>
                  <a:txBody>
                    <a:bodyPr/>
                    <a:lstStyle/>
                    <a:p>
                      <a:pPr algn="ctr" rtl="0" fontAlgn="ctr"/>
                      <a:r>
                        <a:rPr lang="en-IN" sz="1000" b="0" i="0" u="none" strike="noStrike">
                          <a:solidFill>
                            <a:srgbClr val="0D0D0D"/>
                          </a:solidFill>
                          <a:effectLst/>
                          <a:latin typeface="Arial" panose="020B0604020202020204" pitchFamily="34" charset="0"/>
                        </a:rPr>
                        <a:t>1.78</a:t>
                      </a:r>
                    </a:p>
                  </a:txBody>
                  <a:tcPr marL="9525" marR="9525" marT="9525" marB="0" anchor="ctr">
                    <a:solidFill>
                      <a:srgbClr val="C6CFDC"/>
                    </a:solidFill>
                  </a:tcPr>
                </a:tc>
                <a:tc>
                  <a:txBody>
                    <a:bodyPr/>
                    <a:lstStyle/>
                    <a:p>
                      <a:pPr algn="ctr" rtl="0" fontAlgn="ctr"/>
                      <a:r>
                        <a:rPr lang="en-IN" sz="1000" b="0" i="0" u="none" strike="noStrike" dirty="0">
                          <a:solidFill>
                            <a:srgbClr val="0D0D0D"/>
                          </a:solidFill>
                          <a:effectLst/>
                          <a:latin typeface="Arial" panose="020B0604020202020204" pitchFamily="34" charset="0"/>
                        </a:rPr>
                        <a:t>Delivered at place – tax and duties</a:t>
                      </a:r>
                    </a:p>
                  </a:txBody>
                  <a:tcPr marL="9525" marR="9525" marT="9525" marB="0" anchor="ctr">
                    <a:solidFill>
                      <a:srgbClr val="C6CFDC"/>
                    </a:solidFill>
                  </a:tcPr>
                </a:tc>
                <a:extLst>
                  <a:ext uri="{0D108BD9-81ED-4DB2-BD59-A6C34878D82A}">
                    <a16:rowId xmlns:a16="http://schemas.microsoft.com/office/drawing/2014/main" val="1233007654"/>
                  </a:ext>
                </a:extLst>
              </a:tr>
            </a:tbl>
          </a:graphicData>
        </a:graphic>
      </p:graphicFrame>
      <p:sp>
        <p:nvSpPr>
          <p:cNvPr id="8" name="Rectangle 7">
            <a:extLst>
              <a:ext uri="{FF2B5EF4-FFF2-40B4-BE49-F238E27FC236}">
                <a16:creationId xmlns:a16="http://schemas.microsoft.com/office/drawing/2014/main" id="{33452A73-2245-46D7-BD33-5EC9647F3FD2}"/>
              </a:ext>
            </a:extLst>
          </p:cNvPr>
          <p:cNvSpPr/>
          <p:nvPr/>
        </p:nvSpPr>
        <p:spPr>
          <a:xfrm>
            <a:off x="5697415" y="818061"/>
            <a:ext cx="3446585" cy="384345"/>
          </a:xfrm>
          <a:prstGeom prst="rect">
            <a:avLst/>
          </a:prstGeom>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Total import in 2020 with consumption break-up of leading 25 Customer / Distributor</a:t>
            </a:r>
          </a:p>
        </p:txBody>
      </p:sp>
    </p:spTree>
    <p:extLst>
      <p:ext uri="{BB962C8B-B14F-4D97-AF65-F5344CB8AC3E}">
        <p14:creationId xmlns:p14="http://schemas.microsoft.com/office/powerpoint/2010/main" val="402554878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1222BF3-C2CA-49F9-9665-6035BFC3367B}"/>
              </a:ext>
            </a:extLst>
          </p:cNvPr>
          <p:cNvSpPr/>
          <p:nvPr/>
        </p:nvSpPr>
        <p:spPr>
          <a:xfrm>
            <a:off x="165450" y="177988"/>
            <a:ext cx="4490956" cy="323165"/>
          </a:xfrm>
          <a:prstGeom prst="rect">
            <a:avLst/>
          </a:prstGeom>
        </p:spPr>
        <p:txBody>
          <a:bodyPr wrap="square" anchor="ctr">
            <a:spAutoFit/>
          </a:bodyPr>
          <a:lstStyle/>
          <a:p>
            <a:r>
              <a:rPr lang="en-IN" sz="1500" b="1" dirty="0">
                <a:solidFill>
                  <a:schemeClr val="tx1">
                    <a:lumMod val="95000"/>
                    <a:lumOff val="5000"/>
                  </a:schemeClr>
                </a:solidFill>
                <a:ea typeface="Verdana" panose="020B0604030504040204" pitchFamily="34" charset="0"/>
                <a:cs typeface="Arial" panose="020B0604020202020204" pitchFamily="34" charset="0"/>
              </a:rPr>
              <a:t>Import Data – Epoxy Resin</a:t>
            </a:r>
            <a:endParaRPr lang="en-US" sz="1500" b="1" dirty="0">
              <a:solidFill>
                <a:schemeClr val="tx1">
                  <a:lumMod val="95000"/>
                  <a:lumOff val="5000"/>
                </a:schemeClr>
              </a:solidFill>
              <a:ea typeface="Verdana" panose="020B060403050404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BFDE3DD8-3F70-44BB-B812-CC721D596846}"/>
              </a:ext>
            </a:extLst>
          </p:cNvPr>
          <p:cNvSpPr/>
          <p:nvPr/>
        </p:nvSpPr>
        <p:spPr>
          <a:xfrm>
            <a:off x="-64985" y="818061"/>
            <a:ext cx="7023141" cy="384345"/>
          </a:xfrm>
          <a:prstGeom prst="rect">
            <a:avLst/>
          </a:prstGeom>
          <a:solidFill>
            <a:srgbClr val="697F9F"/>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latin typeface="Verdana" panose="020B0604030504040204" pitchFamily="34" charset="0"/>
                <a:ea typeface="Verdana" panose="020B0604030504040204" pitchFamily="34" charset="0"/>
                <a:cs typeface="Verdana" panose="020B0604030504040204" pitchFamily="34" charset="0"/>
              </a:rPr>
              <a:t>Country-Wise Customer / Distributor Analysis</a:t>
            </a:r>
          </a:p>
        </p:txBody>
      </p:sp>
      <p:graphicFrame>
        <p:nvGraphicFramePr>
          <p:cNvPr id="9" name="Table 8">
            <a:extLst>
              <a:ext uri="{FF2B5EF4-FFF2-40B4-BE49-F238E27FC236}">
                <a16:creationId xmlns:a16="http://schemas.microsoft.com/office/drawing/2014/main" id="{911C82C2-0AA8-40AA-90F7-CA1E3CEA5783}"/>
              </a:ext>
            </a:extLst>
          </p:cNvPr>
          <p:cNvGraphicFramePr>
            <a:graphicFrameLocks noGrp="1"/>
          </p:cNvGraphicFramePr>
          <p:nvPr>
            <p:extLst>
              <p:ext uri="{D42A27DB-BD31-4B8C-83A1-F6EECF244321}">
                <p14:modId xmlns:p14="http://schemas.microsoft.com/office/powerpoint/2010/main" val="504751328"/>
              </p:ext>
            </p:extLst>
          </p:nvPr>
        </p:nvGraphicFramePr>
        <p:xfrm>
          <a:off x="172278" y="1437119"/>
          <a:ext cx="8852451" cy="4670649"/>
        </p:xfrm>
        <a:graphic>
          <a:graphicData uri="http://schemas.openxmlformats.org/drawingml/2006/table">
            <a:tbl>
              <a:tblPr firstRow="1" bandRow="1">
                <a:tableStyleId>{93296810-A885-4BE3-A3E7-6D5BEEA58F35}</a:tableStyleId>
              </a:tblPr>
              <a:tblGrid>
                <a:gridCol w="570750">
                  <a:extLst>
                    <a:ext uri="{9D8B030D-6E8A-4147-A177-3AD203B41FA5}">
                      <a16:colId xmlns:a16="http://schemas.microsoft.com/office/drawing/2014/main" val="2691123087"/>
                    </a:ext>
                  </a:extLst>
                </a:gridCol>
                <a:gridCol w="1086517">
                  <a:extLst>
                    <a:ext uri="{9D8B030D-6E8A-4147-A177-3AD203B41FA5}">
                      <a16:colId xmlns:a16="http://schemas.microsoft.com/office/drawing/2014/main" val="2950135456"/>
                    </a:ext>
                  </a:extLst>
                </a:gridCol>
                <a:gridCol w="929467">
                  <a:extLst>
                    <a:ext uri="{9D8B030D-6E8A-4147-A177-3AD203B41FA5}">
                      <a16:colId xmlns:a16="http://schemas.microsoft.com/office/drawing/2014/main" val="979710789"/>
                    </a:ext>
                  </a:extLst>
                </a:gridCol>
                <a:gridCol w="1023172">
                  <a:extLst>
                    <a:ext uri="{9D8B030D-6E8A-4147-A177-3AD203B41FA5}">
                      <a16:colId xmlns:a16="http://schemas.microsoft.com/office/drawing/2014/main" val="1671684372"/>
                    </a:ext>
                  </a:extLst>
                </a:gridCol>
                <a:gridCol w="842583">
                  <a:extLst>
                    <a:ext uri="{9D8B030D-6E8A-4147-A177-3AD203B41FA5}">
                      <a16:colId xmlns:a16="http://schemas.microsoft.com/office/drawing/2014/main" val="1204854445"/>
                    </a:ext>
                  </a:extLst>
                </a:gridCol>
                <a:gridCol w="1007407">
                  <a:extLst>
                    <a:ext uri="{9D8B030D-6E8A-4147-A177-3AD203B41FA5}">
                      <a16:colId xmlns:a16="http://schemas.microsoft.com/office/drawing/2014/main" val="2061707646"/>
                    </a:ext>
                  </a:extLst>
                </a:gridCol>
                <a:gridCol w="780129">
                  <a:extLst>
                    <a:ext uri="{9D8B030D-6E8A-4147-A177-3AD203B41FA5}">
                      <a16:colId xmlns:a16="http://schemas.microsoft.com/office/drawing/2014/main" val="4180716950"/>
                    </a:ext>
                  </a:extLst>
                </a:gridCol>
                <a:gridCol w="956923">
                  <a:extLst>
                    <a:ext uri="{9D8B030D-6E8A-4147-A177-3AD203B41FA5}">
                      <a16:colId xmlns:a16="http://schemas.microsoft.com/office/drawing/2014/main" val="186303037"/>
                    </a:ext>
                  </a:extLst>
                </a:gridCol>
                <a:gridCol w="784914">
                  <a:extLst>
                    <a:ext uri="{9D8B030D-6E8A-4147-A177-3AD203B41FA5}">
                      <a16:colId xmlns:a16="http://schemas.microsoft.com/office/drawing/2014/main" val="4104300695"/>
                    </a:ext>
                  </a:extLst>
                </a:gridCol>
                <a:gridCol w="870589">
                  <a:extLst>
                    <a:ext uri="{9D8B030D-6E8A-4147-A177-3AD203B41FA5}">
                      <a16:colId xmlns:a16="http://schemas.microsoft.com/office/drawing/2014/main" val="1097734967"/>
                    </a:ext>
                  </a:extLst>
                </a:gridCol>
              </a:tblGrid>
              <a:tr h="1084344">
                <a:tc>
                  <a:txBody>
                    <a:bodyPr/>
                    <a:lstStyle/>
                    <a:p>
                      <a:pPr algn="ctr"/>
                      <a:r>
                        <a:rPr lang="en-IN" sz="10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Year</a:t>
                      </a:r>
                      <a:endParaRPr lang="en-US" sz="10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txBody>
                  <a:tcPr anchor="ctr">
                    <a:solidFill>
                      <a:srgbClr val="C6CFDC"/>
                    </a:solidFill>
                  </a:tcPr>
                </a:tc>
                <a:tc>
                  <a:txBody>
                    <a:bodyPr/>
                    <a:lstStyle/>
                    <a:p>
                      <a:pPr algn="ctr"/>
                      <a:r>
                        <a:rPr lang="en-US" sz="10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Product Description</a:t>
                      </a:r>
                    </a:p>
                  </a:txBody>
                  <a:tcPr anchor="ctr">
                    <a:solidFill>
                      <a:srgbClr val="C6CFDC"/>
                    </a:solidFill>
                  </a:tcPr>
                </a:tc>
                <a:tc>
                  <a:txBody>
                    <a:bodyPr/>
                    <a:lstStyle/>
                    <a:p>
                      <a:pPr algn="ctr"/>
                      <a:r>
                        <a:rPr lang="en-US" sz="10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Customer / Distributor Name</a:t>
                      </a:r>
                    </a:p>
                  </a:txBody>
                  <a:tcPr anchor="ctr">
                    <a:solidFill>
                      <a:srgbClr val="C6CFDC"/>
                    </a:solidFill>
                  </a:tcPr>
                </a:tc>
                <a:tc>
                  <a:txBody>
                    <a:bodyPr/>
                    <a:lstStyle/>
                    <a:p>
                      <a:pPr algn="ctr"/>
                      <a:r>
                        <a:rPr lang="en-US" sz="10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Destination Country</a:t>
                      </a:r>
                    </a:p>
                  </a:txBody>
                  <a:tcPr anchor="ctr">
                    <a:solidFill>
                      <a:srgbClr val="C6CFDC"/>
                    </a:solidFill>
                  </a:tcPr>
                </a:tc>
                <a:tc>
                  <a:txBody>
                    <a:bodyPr/>
                    <a:lstStyle/>
                    <a:p>
                      <a:pPr algn="ctr"/>
                      <a:r>
                        <a:rPr lang="en-US" sz="10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Plant Location</a:t>
                      </a:r>
                    </a:p>
                  </a:txBody>
                  <a:tcPr anchor="ctr">
                    <a:solidFill>
                      <a:srgbClr val="C6CFDC"/>
                    </a:solidFill>
                  </a:tcPr>
                </a:tc>
                <a:tc>
                  <a:txBody>
                    <a:bodyPr/>
                    <a:lstStyle/>
                    <a:p>
                      <a:pPr algn="ctr"/>
                      <a:r>
                        <a:rPr lang="en-US" sz="10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Supplier Name</a:t>
                      </a:r>
                    </a:p>
                  </a:txBody>
                  <a:tcPr anchor="ctr">
                    <a:solidFill>
                      <a:srgbClr val="C6CFDC"/>
                    </a:solidFill>
                  </a:tcPr>
                </a:tc>
                <a:tc>
                  <a:txBody>
                    <a:bodyPr/>
                    <a:lstStyle/>
                    <a:p>
                      <a:pPr algn="ctr"/>
                      <a:r>
                        <a:rPr lang="en-US" sz="10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Shipment Origin</a:t>
                      </a:r>
                    </a:p>
                  </a:txBody>
                  <a:tcPr anchor="ctr">
                    <a:solidFill>
                      <a:srgbClr val="C6CFDC"/>
                    </a:solidFill>
                  </a:tcPr>
                </a:tc>
                <a:tc>
                  <a:txBody>
                    <a:bodyPr/>
                    <a:lstStyle/>
                    <a:p>
                      <a:pPr algn="ctr"/>
                      <a:r>
                        <a:rPr lang="en-IN" sz="10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Annual O</a:t>
                      </a:r>
                      <a:r>
                        <a:rPr lang="en-US" sz="10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ff-take Quantity (</a:t>
                      </a:r>
                      <a:r>
                        <a:rPr lang="en-US" sz="1000" dirty="0" err="1">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KiloLitre</a:t>
                      </a:r>
                      <a:r>
                        <a:rPr lang="en-US" sz="10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t>
                      </a:r>
                    </a:p>
                  </a:txBody>
                  <a:tcPr anchor="ctr">
                    <a:solidFill>
                      <a:srgbClr val="C6CFDC"/>
                    </a:solidFill>
                  </a:tcPr>
                </a:tc>
                <a:tc>
                  <a:txBody>
                    <a:bodyPr/>
                    <a:lstStyle/>
                    <a:p>
                      <a:pPr algn="ctr"/>
                      <a:r>
                        <a:rPr lang="en-IN" sz="10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Price</a:t>
                      </a:r>
                      <a:r>
                        <a:rPr lang="en-IN" sz="10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t>
                      </a:r>
                      <a:r>
                        <a:rPr kumimoji="0" lang="en-US" sz="1000" b="1" i="0" u="none" strike="noStrike" kern="1200" cap="none" spc="0" normalizeH="0" baseline="0" noProof="0" dirty="0">
                          <a:ln>
                            <a:noFill/>
                          </a:ln>
                          <a:solidFill>
                            <a:srgbClr val="E7E6E6">
                              <a:lumMod val="25000"/>
                            </a:srgbClr>
                          </a:solidFill>
                          <a:effectLst/>
                          <a:uLnTx/>
                          <a:uFillTx/>
                          <a:latin typeface="Arial" panose="020B0604020202020204" pitchFamily="34" charset="0"/>
                          <a:ea typeface="Verdana" panose="020B0604030504040204" pitchFamily="34" charset="0"/>
                          <a:cs typeface="Arial" panose="020B0604020202020204" pitchFamily="34" charset="0"/>
                        </a:rPr>
                        <a:t>INR/</a:t>
                      </a:r>
                      <a:r>
                        <a:rPr kumimoji="0" lang="en-US" sz="1000" b="1" i="0" u="none" strike="noStrike" kern="1200" cap="none" spc="0" normalizeH="0" baseline="0" noProof="0" dirty="0" err="1">
                          <a:ln>
                            <a:noFill/>
                          </a:ln>
                          <a:solidFill>
                            <a:srgbClr val="E7E6E6">
                              <a:lumMod val="25000"/>
                            </a:srgbClr>
                          </a:solidFill>
                          <a:effectLst/>
                          <a:uLnTx/>
                          <a:uFillTx/>
                          <a:latin typeface="Arial" panose="020B0604020202020204" pitchFamily="34" charset="0"/>
                          <a:ea typeface="Verdana" panose="020B0604030504040204" pitchFamily="34" charset="0"/>
                          <a:cs typeface="Arial" panose="020B0604020202020204" pitchFamily="34" charset="0"/>
                        </a:rPr>
                        <a:t>Litre</a:t>
                      </a:r>
                      <a:r>
                        <a:rPr kumimoji="0" lang="en-US" sz="1000" b="1" i="0" u="none" strike="noStrike" kern="1200" cap="none" spc="0" normalizeH="0" baseline="0" noProof="0" dirty="0">
                          <a:ln>
                            <a:noFill/>
                          </a:ln>
                          <a:solidFill>
                            <a:srgbClr val="E7E6E6">
                              <a:lumMod val="25000"/>
                            </a:srgbClr>
                          </a:solidFill>
                          <a:effectLst/>
                          <a:uLnTx/>
                          <a:uFillTx/>
                          <a:latin typeface="Arial" panose="020B0604020202020204" pitchFamily="34" charset="0"/>
                          <a:ea typeface="Verdana" panose="020B0604030504040204" pitchFamily="34" charset="0"/>
                          <a:cs typeface="Arial" panose="020B0604020202020204" pitchFamily="34" charset="0"/>
                        </a:rPr>
                        <a:t>)</a:t>
                      </a:r>
                      <a:endParaRPr lang="en-US" sz="10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txBody>
                  <a:tcPr anchor="ctr">
                    <a:solidFill>
                      <a:srgbClr val="C6CFDC"/>
                    </a:solidFill>
                  </a:tcPr>
                </a:tc>
                <a:tc>
                  <a:txBody>
                    <a:bodyPr/>
                    <a:lstStyle/>
                    <a:p>
                      <a:pPr algn="ctr"/>
                      <a:r>
                        <a:rPr lang="en-US" sz="10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Incoterms</a:t>
                      </a:r>
                    </a:p>
                  </a:txBody>
                  <a:tcPr anchor="ctr">
                    <a:solidFill>
                      <a:srgbClr val="C6CFDC"/>
                    </a:solidFill>
                  </a:tcPr>
                </a:tc>
                <a:extLst>
                  <a:ext uri="{0D108BD9-81ED-4DB2-BD59-A6C34878D82A}">
                    <a16:rowId xmlns:a16="http://schemas.microsoft.com/office/drawing/2014/main" val="3043530067"/>
                  </a:ext>
                </a:extLst>
              </a:tr>
              <a:tr h="703695">
                <a:tc>
                  <a:txBody>
                    <a:bodyPr/>
                    <a:lstStyle/>
                    <a:p>
                      <a:pPr algn="ctr" rtl="0" fontAlgn="ctr"/>
                      <a:r>
                        <a:rPr lang="en-IN" sz="1000" b="0" i="0" u="none" strike="noStrike" dirty="0">
                          <a:solidFill>
                            <a:srgbClr val="0D0D0D"/>
                          </a:solidFill>
                          <a:effectLst/>
                          <a:latin typeface="Arial" panose="020B0604020202020204" pitchFamily="34" charset="0"/>
                        </a:rPr>
                        <a:t>2020</a:t>
                      </a:r>
                    </a:p>
                  </a:txBody>
                  <a:tcPr marL="9525" marR="9525" marT="9525" marB="0" anchor="ctr">
                    <a:solidFill>
                      <a:srgbClr val="C6CFDC"/>
                    </a:solidFill>
                  </a:tcPr>
                </a:tc>
                <a:tc>
                  <a:txBody>
                    <a:bodyPr/>
                    <a:lstStyle/>
                    <a:p>
                      <a:pPr algn="ctr" rtl="0" fontAlgn="ctr"/>
                      <a:r>
                        <a:rPr lang="en-IN" sz="1000" b="0" i="0" u="none" strike="noStrike">
                          <a:solidFill>
                            <a:srgbClr val="0D0D0D"/>
                          </a:solidFill>
                          <a:effectLst/>
                          <a:latin typeface="Arial" panose="020B0604020202020204" pitchFamily="34" charset="0"/>
                        </a:rPr>
                        <a:t>Liquid</a:t>
                      </a:r>
                    </a:p>
                  </a:txBody>
                  <a:tcPr marL="9525" marR="9525" marT="9525" marB="0" anchor="ctr">
                    <a:solidFill>
                      <a:srgbClr val="C6CFDC"/>
                    </a:solidFill>
                  </a:tcPr>
                </a:tc>
                <a:tc>
                  <a:txBody>
                    <a:bodyPr/>
                    <a:lstStyle/>
                    <a:p>
                      <a:pPr algn="ctr" rtl="0" fontAlgn="ctr"/>
                      <a:r>
                        <a:rPr lang="en-IN" sz="1000" b="0" i="0" u="none" strike="noStrike">
                          <a:solidFill>
                            <a:srgbClr val="0D0D0D"/>
                          </a:solidFill>
                          <a:effectLst/>
                          <a:latin typeface="Arial" panose="020B0604020202020204" pitchFamily="34" charset="0"/>
                        </a:rPr>
                        <a:t>Ppg Asian Paints Private Limited</a:t>
                      </a:r>
                    </a:p>
                  </a:txBody>
                  <a:tcPr marL="9525" marR="9525" marT="9525" marB="0" anchor="ctr">
                    <a:solidFill>
                      <a:srgbClr val="C6CFDC"/>
                    </a:solidFill>
                  </a:tcPr>
                </a:tc>
                <a:tc>
                  <a:txBody>
                    <a:bodyPr/>
                    <a:lstStyle/>
                    <a:p>
                      <a:pPr algn="ctr" rtl="0" fontAlgn="ctr"/>
                      <a:r>
                        <a:rPr lang="en-IN" sz="1000" b="0" i="0" u="none" strike="noStrike">
                          <a:solidFill>
                            <a:srgbClr val="0D0D0D"/>
                          </a:solidFill>
                          <a:effectLst/>
                          <a:latin typeface="Arial" panose="020B0604020202020204" pitchFamily="34" charset="0"/>
                        </a:rPr>
                        <a:t>India</a:t>
                      </a:r>
                    </a:p>
                  </a:txBody>
                  <a:tcPr marL="9525" marR="9525" marT="9525" marB="0" anchor="ctr">
                    <a:solidFill>
                      <a:srgbClr val="C6CFDC"/>
                    </a:solidFill>
                  </a:tcPr>
                </a:tc>
                <a:tc>
                  <a:txBody>
                    <a:bodyPr/>
                    <a:lstStyle/>
                    <a:p>
                      <a:pPr algn="ctr" rtl="0" fontAlgn="ctr"/>
                      <a:r>
                        <a:rPr lang="it-IT" sz="1000" b="0" i="0" u="none" strike="noStrike">
                          <a:solidFill>
                            <a:srgbClr val="0D0D0D"/>
                          </a:solidFill>
                          <a:effectLst/>
                          <a:latin typeface="Arial" panose="020B0604020202020204" pitchFamily="34" charset="0"/>
                        </a:rPr>
                        <a:t>Mumbai, Bangalore, New Delhi, Chennai</a:t>
                      </a:r>
                    </a:p>
                  </a:txBody>
                  <a:tcPr marL="9525" marR="9525" marT="9525" marB="0" anchor="ctr">
                    <a:solidFill>
                      <a:srgbClr val="C6CFDC"/>
                    </a:solidFill>
                  </a:tcPr>
                </a:tc>
                <a:tc>
                  <a:txBody>
                    <a:bodyPr/>
                    <a:lstStyle/>
                    <a:p>
                      <a:pPr algn="ctr" rtl="0" fontAlgn="ctr"/>
                      <a:r>
                        <a:rPr lang="en-IN" sz="1000" b="0" i="0" u="none" strike="noStrike">
                          <a:solidFill>
                            <a:srgbClr val="0D0D0D"/>
                          </a:solidFill>
                          <a:effectLst/>
                          <a:latin typeface="Arial" panose="020B0604020202020204" pitchFamily="34" charset="0"/>
                        </a:rPr>
                        <a:t>Ppg Industries Korea Ltd, Kumho P &amp; G Chemicals Ltd.</a:t>
                      </a:r>
                    </a:p>
                  </a:txBody>
                  <a:tcPr marL="9525" marR="9525" marT="9525" marB="0" anchor="ctr">
                    <a:solidFill>
                      <a:srgbClr val="C6CFDC"/>
                    </a:solidFill>
                  </a:tcPr>
                </a:tc>
                <a:tc>
                  <a:txBody>
                    <a:bodyPr/>
                    <a:lstStyle/>
                    <a:p>
                      <a:pPr algn="ctr" rtl="0" fontAlgn="ctr"/>
                      <a:r>
                        <a:rPr lang="en-IN" sz="1000" b="0" i="0" u="none" strike="noStrike">
                          <a:solidFill>
                            <a:srgbClr val="0D0D0D"/>
                          </a:solidFill>
                          <a:effectLst/>
                          <a:latin typeface="Arial" panose="020B0604020202020204" pitchFamily="34" charset="0"/>
                        </a:rPr>
                        <a:t>South Korea</a:t>
                      </a:r>
                    </a:p>
                  </a:txBody>
                  <a:tcPr marL="9525" marR="9525" marT="9525" marB="0" anchor="ctr">
                    <a:solidFill>
                      <a:srgbClr val="C6CFDC"/>
                    </a:solidFill>
                  </a:tcPr>
                </a:tc>
                <a:tc>
                  <a:txBody>
                    <a:bodyPr/>
                    <a:lstStyle/>
                    <a:p>
                      <a:pPr algn="ctr" rtl="0" fontAlgn="ctr"/>
                      <a:r>
                        <a:rPr lang="en-IN" sz="1000" b="0" i="0" u="none" strike="noStrike">
                          <a:solidFill>
                            <a:srgbClr val="0D0D0D"/>
                          </a:solidFill>
                          <a:effectLst/>
                          <a:latin typeface="Arial" panose="020B0604020202020204" pitchFamily="34" charset="0"/>
                        </a:rPr>
                        <a:t>6231.75</a:t>
                      </a:r>
                    </a:p>
                  </a:txBody>
                  <a:tcPr marL="9525" marR="9525" marT="9525" marB="0" anchor="ctr">
                    <a:solidFill>
                      <a:srgbClr val="C6CFDC"/>
                    </a:solidFill>
                  </a:tcPr>
                </a:tc>
                <a:tc>
                  <a:txBody>
                    <a:bodyPr/>
                    <a:lstStyle/>
                    <a:p>
                      <a:pPr algn="ctr" rtl="0" fontAlgn="ctr"/>
                      <a:r>
                        <a:rPr lang="en-IN" sz="1000" b="0" i="0" u="none" strike="noStrike">
                          <a:solidFill>
                            <a:srgbClr val="0D0D0D"/>
                          </a:solidFill>
                          <a:effectLst/>
                          <a:latin typeface="Arial" panose="020B0604020202020204" pitchFamily="34" charset="0"/>
                        </a:rPr>
                        <a:t>1.62</a:t>
                      </a:r>
                    </a:p>
                  </a:txBody>
                  <a:tcPr marL="9525" marR="9525" marT="9525" marB="0" anchor="ctr">
                    <a:solidFill>
                      <a:srgbClr val="C6CFDC"/>
                    </a:solidFill>
                  </a:tcPr>
                </a:tc>
                <a:tc>
                  <a:txBody>
                    <a:bodyPr/>
                    <a:lstStyle/>
                    <a:p>
                      <a:pPr algn="ctr" rtl="0" fontAlgn="ctr"/>
                      <a:r>
                        <a:rPr lang="en-IN" sz="1000" b="0" i="0" u="none" strike="noStrike">
                          <a:solidFill>
                            <a:srgbClr val="0D0D0D"/>
                          </a:solidFill>
                          <a:effectLst/>
                          <a:latin typeface="Arial" panose="020B0604020202020204" pitchFamily="34" charset="0"/>
                        </a:rPr>
                        <a:t>Delivered at place – tax and duties</a:t>
                      </a:r>
                    </a:p>
                  </a:txBody>
                  <a:tcPr marL="9525" marR="9525" marT="9525" marB="0" anchor="ctr">
                    <a:solidFill>
                      <a:srgbClr val="C6CFDC"/>
                    </a:solidFill>
                  </a:tcPr>
                </a:tc>
                <a:extLst>
                  <a:ext uri="{0D108BD9-81ED-4DB2-BD59-A6C34878D82A}">
                    <a16:rowId xmlns:a16="http://schemas.microsoft.com/office/drawing/2014/main" val="476153434"/>
                  </a:ext>
                </a:extLst>
              </a:tr>
              <a:tr h="703695">
                <a:tc>
                  <a:txBody>
                    <a:bodyPr/>
                    <a:lstStyle/>
                    <a:p>
                      <a:pPr algn="ctr" rtl="0" fontAlgn="ctr"/>
                      <a:r>
                        <a:rPr lang="en-IN" sz="1000" b="0" i="0" u="none" strike="noStrike">
                          <a:solidFill>
                            <a:srgbClr val="0D0D0D"/>
                          </a:solidFill>
                          <a:effectLst/>
                          <a:latin typeface="Arial" panose="020B0604020202020204" pitchFamily="34" charset="0"/>
                        </a:rPr>
                        <a:t>2020</a:t>
                      </a:r>
                    </a:p>
                  </a:txBody>
                  <a:tcPr marL="9525" marR="9525" marT="9525" marB="0" anchor="ctr">
                    <a:solidFill>
                      <a:srgbClr val="C6CFDC"/>
                    </a:solidFill>
                  </a:tcPr>
                </a:tc>
                <a:tc>
                  <a:txBody>
                    <a:bodyPr/>
                    <a:lstStyle/>
                    <a:p>
                      <a:pPr algn="ctr" rtl="0" fontAlgn="ctr"/>
                      <a:r>
                        <a:rPr lang="en-IN" sz="1000" b="0" i="0" u="none" strike="noStrike">
                          <a:solidFill>
                            <a:srgbClr val="0D0D0D"/>
                          </a:solidFill>
                          <a:effectLst/>
                          <a:latin typeface="Arial" panose="020B0604020202020204" pitchFamily="34" charset="0"/>
                        </a:rPr>
                        <a:t>Liquid</a:t>
                      </a:r>
                    </a:p>
                  </a:txBody>
                  <a:tcPr marL="9525" marR="9525" marT="9525" marB="0" anchor="ctr">
                    <a:solidFill>
                      <a:srgbClr val="C6CFDC"/>
                    </a:solidFill>
                  </a:tcPr>
                </a:tc>
                <a:tc>
                  <a:txBody>
                    <a:bodyPr/>
                    <a:lstStyle/>
                    <a:p>
                      <a:pPr algn="ctr" rtl="0" fontAlgn="ctr"/>
                      <a:r>
                        <a:rPr lang="en-IN" sz="1000" b="0" i="0" u="none" strike="noStrike">
                          <a:solidFill>
                            <a:srgbClr val="0D0D0D"/>
                          </a:solidFill>
                          <a:effectLst/>
                          <a:latin typeface="Arial" panose="020B0604020202020204" pitchFamily="34" charset="0"/>
                        </a:rPr>
                        <a:t>Precision Electronic Component Mfg Co</a:t>
                      </a:r>
                    </a:p>
                  </a:txBody>
                  <a:tcPr marL="9525" marR="9525" marT="9525" marB="0" anchor="ctr">
                    <a:solidFill>
                      <a:srgbClr val="C6CFDC"/>
                    </a:solidFill>
                  </a:tcPr>
                </a:tc>
                <a:tc>
                  <a:txBody>
                    <a:bodyPr/>
                    <a:lstStyle/>
                    <a:p>
                      <a:pPr algn="ctr" rtl="0" fontAlgn="ctr"/>
                      <a:r>
                        <a:rPr lang="en-IN" sz="1000" b="0" i="0" u="none" strike="noStrike">
                          <a:solidFill>
                            <a:srgbClr val="0D0D0D"/>
                          </a:solidFill>
                          <a:effectLst/>
                          <a:latin typeface="Arial" panose="020B0604020202020204" pitchFamily="34" charset="0"/>
                        </a:rPr>
                        <a:t>India</a:t>
                      </a:r>
                    </a:p>
                  </a:txBody>
                  <a:tcPr marL="9525" marR="9525" marT="9525" marB="0" anchor="ctr">
                    <a:solidFill>
                      <a:srgbClr val="C6CFDC"/>
                    </a:solidFill>
                  </a:tcPr>
                </a:tc>
                <a:tc>
                  <a:txBody>
                    <a:bodyPr/>
                    <a:lstStyle/>
                    <a:p>
                      <a:pPr algn="ctr" rtl="0" fontAlgn="ctr"/>
                      <a:r>
                        <a:rPr lang="en-IN" sz="1000" b="0" i="0" u="none" strike="noStrike">
                          <a:solidFill>
                            <a:srgbClr val="0D0D0D"/>
                          </a:solidFill>
                          <a:effectLst/>
                          <a:latin typeface="Arial" panose="020B0604020202020204" pitchFamily="34" charset="0"/>
                        </a:rPr>
                        <a:t>Mumbai</a:t>
                      </a:r>
                    </a:p>
                  </a:txBody>
                  <a:tcPr marL="9525" marR="9525" marT="9525" marB="0" anchor="ctr">
                    <a:solidFill>
                      <a:srgbClr val="C6CFDC"/>
                    </a:solidFill>
                  </a:tcPr>
                </a:tc>
                <a:tc>
                  <a:txBody>
                    <a:bodyPr/>
                    <a:lstStyle/>
                    <a:p>
                      <a:pPr algn="ctr" rtl="0" fontAlgn="ctr"/>
                      <a:r>
                        <a:rPr lang="en-IN" sz="1000" b="0" i="0" u="none" strike="noStrike">
                          <a:solidFill>
                            <a:srgbClr val="0D0D0D"/>
                          </a:solidFill>
                          <a:effectLst/>
                          <a:latin typeface="Arial" panose="020B0604020202020204" pitchFamily="34" charset="0"/>
                        </a:rPr>
                        <a:t>Synresalmoco Bv</a:t>
                      </a:r>
                    </a:p>
                  </a:txBody>
                  <a:tcPr marL="9525" marR="9525" marT="9525" marB="0" anchor="ctr">
                    <a:solidFill>
                      <a:srgbClr val="C6CFDC"/>
                    </a:solidFill>
                  </a:tcPr>
                </a:tc>
                <a:tc>
                  <a:txBody>
                    <a:bodyPr/>
                    <a:lstStyle/>
                    <a:p>
                      <a:pPr algn="ctr" rtl="0" fontAlgn="ctr"/>
                      <a:r>
                        <a:rPr lang="en-IN" sz="1000" b="0" i="0" u="none" strike="noStrike">
                          <a:solidFill>
                            <a:srgbClr val="0D0D0D"/>
                          </a:solidFill>
                          <a:effectLst/>
                          <a:latin typeface="Arial" panose="020B0604020202020204" pitchFamily="34" charset="0"/>
                        </a:rPr>
                        <a:t>Netherlands</a:t>
                      </a:r>
                    </a:p>
                  </a:txBody>
                  <a:tcPr marL="9525" marR="9525" marT="9525" marB="0" anchor="ctr">
                    <a:solidFill>
                      <a:srgbClr val="C6CFDC"/>
                    </a:solidFill>
                  </a:tcPr>
                </a:tc>
                <a:tc>
                  <a:txBody>
                    <a:bodyPr/>
                    <a:lstStyle/>
                    <a:p>
                      <a:pPr algn="ctr" rtl="0" fontAlgn="ctr"/>
                      <a:r>
                        <a:rPr lang="en-IN" sz="1000" b="0" i="0" u="none" strike="noStrike">
                          <a:solidFill>
                            <a:srgbClr val="0D0D0D"/>
                          </a:solidFill>
                          <a:effectLst/>
                          <a:latin typeface="Arial" panose="020B0604020202020204" pitchFamily="34" charset="0"/>
                        </a:rPr>
                        <a:t>27.00</a:t>
                      </a:r>
                    </a:p>
                  </a:txBody>
                  <a:tcPr marL="9525" marR="9525" marT="9525" marB="0" anchor="ctr">
                    <a:solidFill>
                      <a:srgbClr val="C6CFDC"/>
                    </a:solidFill>
                  </a:tcPr>
                </a:tc>
                <a:tc>
                  <a:txBody>
                    <a:bodyPr/>
                    <a:lstStyle/>
                    <a:p>
                      <a:pPr algn="ctr" rtl="0" fontAlgn="ctr"/>
                      <a:r>
                        <a:rPr lang="en-IN" sz="1000" b="0" i="0" u="none" strike="noStrike">
                          <a:solidFill>
                            <a:srgbClr val="0D0D0D"/>
                          </a:solidFill>
                          <a:effectLst/>
                          <a:latin typeface="Arial" panose="020B0604020202020204" pitchFamily="34" charset="0"/>
                        </a:rPr>
                        <a:t>9.50</a:t>
                      </a:r>
                    </a:p>
                  </a:txBody>
                  <a:tcPr marL="9525" marR="9525" marT="9525" marB="0" anchor="ctr">
                    <a:solidFill>
                      <a:srgbClr val="C6CFDC"/>
                    </a:solidFill>
                  </a:tcPr>
                </a:tc>
                <a:tc>
                  <a:txBody>
                    <a:bodyPr/>
                    <a:lstStyle/>
                    <a:p>
                      <a:pPr algn="ctr" rtl="0" fontAlgn="ctr"/>
                      <a:r>
                        <a:rPr lang="en-IN" sz="1000" b="0" i="0" u="none" strike="noStrike">
                          <a:solidFill>
                            <a:srgbClr val="0D0D0D"/>
                          </a:solidFill>
                          <a:effectLst/>
                          <a:latin typeface="Arial" panose="020B0604020202020204" pitchFamily="34" charset="0"/>
                        </a:rPr>
                        <a:t>Delivered at place – tax and duties</a:t>
                      </a:r>
                    </a:p>
                  </a:txBody>
                  <a:tcPr marL="9525" marR="9525" marT="9525" marB="0" anchor="ctr">
                    <a:solidFill>
                      <a:srgbClr val="C6CFDC"/>
                    </a:solidFill>
                  </a:tcPr>
                </a:tc>
                <a:extLst>
                  <a:ext uri="{0D108BD9-81ED-4DB2-BD59-A6C34878D82A}">
                    <a16:rowId xmlns:a16="http://schemas.microsoft.com/office/drawing/2014/main" val="3143592924"/>
                  </a:ext>
                </a:extLst>
              </a:tr>
              <a:tr h="703695">
                <a:tc>
                  <a:txBody>
                    <a:bodyPr/>
                    <a:lstStyle/>
                    <a:p>
                      <a:pPr algn="ctr" rtl="0" fontAlgn="ctr"/>
                      <a:r>
                        <a:rPr lang="en-IN" sz="1000" b="0" i="0" u="none" strike="noStrike">
                          <a:solidFill>
                            <a:srgbClr val="0D0D0D"/>
                          </a:solidFill>
                          <a:effectLst/>
                          <a:latin typeface="Arial" panose="020B0604020202020204" pitchFamily="34" charset="0"/>
                        </a:rPr>
                        <a:t>2020</a:t>
                      </a:r>
                    </a:p>
                  </a:txBody>
                  <a:tcPr marL="9525" marR="9525" marT="9525" marB="0" anchor="ctr">
                    <a:solidFill>
                      <a:srgbClr val="C6CFDC"/>
                    </a:solidFill>
                  </a:tcPr>
                </a:tc>
                <a:tc>
                  <a:txBody>
                    <a:bodyPr/>
                    <a:lstStyle/>
                    <a:p>
                      <a:pPr algn="ctr" rtl="0" fontAlgn="ctr"/>
                      <a:r>
                        <a:rPr lang="en-IN" sz="1000" b="0" i="0" u="none" strike="noStrike">
                          <a:solidFill>
                            <a:srgbClr val="0D0D0D"/>
                          </a:solidFill>
                          <a:effectLst/>
                          <a:latin typeface="Arial" panose="020B0604020202020204" pitchFamily="34" charset="0"/>
                        </a:rPr>
                        <a:t>Liquid</a:t>
                      </a:r>
                    </a:p>
                  </a:txBody>
                  <a:tcPr marL="9525" marR="9525" marT="9525" marB="0" anchor="ctr">
                    <a:solidFill>
                      <a:srgbClr val="C6CFDC"/>
                    </a:solidFill>
                  </a:tcPr>
                </a:tc>
                <a:tc>
                  <a:txBody>
                    <a:bodyPr/>
                    <a:lstStyle/>
                    <a:p>
                      <a:pPr algn="ctr" rtl="0" fontAlgn="ctr"/>
                      <a:r>
                        <a:rPr lang="en-IN" sz="1000" b="0" i="0" u="none" strike="noStrike">
                          <a:solidFill>
                            <a:srgbClr val="0D0D0D"/>
                          </a:solidFill>
                          <a:effectLst/>
                          <a:latin typeface="Arial" panose="020B0604020202020204" pitchFamily="34" charset="0"/>
                        </a:rPr>
                        <a:t>Siegwerk India Private Limited</a:t>
                      </a:r>
                    </a:p>
                  </a:txBody>
                  <a:tcPr marL="9525" marR="9525" marT="9525" marB="0" anchor="ctr">
                    <a:solidFill>
                      <a:srgbClr val="C6CFDC"/>
                    </a:solidFill>
                  </a:tcPr>
                </a:tc>
                <a:tc>
                  <a:txBody>
                    <a:bodyPr/>
                    <a:lstStyle/>
                    <a:p>
                      <a:pPr algn="ctr" rtl="0" fontAlgn="ctr"/>
                      <a:r>
                        <a:rPr lang="en-IN" sz="1000" b="0" i="0" u="none" strike="noStrike">
                          <a:solidFill>
                            <a:srgbClr val="0D0D0D"/>
                          </a:solidFill>
                          <a:effectLst/>
                          <a:latin typeface="Arial" panose="020B0604020202020204" pitchFamily="34" charset="0"/>
                        </a:rPr>
                        <a:t>India</a:t>
                      </a:r>
                    </a:p>
                  </a:txBody>
                  <a:tcPr marL="9525" marR="9525" marT="9525" marB="0" anchor="ctr">
                    <a:solidFill>
                      <a:srgbClr val="C6CFDC"/>
                    </a:solidFill>
                  </a:tcPr>
                </a:tc>
                <a:tc>
                  <a:txBody>
                    <a:bodyPr/>
                    <a:lstStyle/>
                    <a:p>
                      <a:pPr algn="ctr" rtl="0" fontAlgn="ctr"/>
                      <a:r>
                        <a:rPr lang="en-IN" sz="1000" b="0" i="0" u="none" strike="noStrike">
                          <a:solidFill>
                            <a:srgbClr val="0D0D0D"/>
                          </a:solidFill>
                          <a:effectLst/>
                          <a:latin typeface="Arial" panose="020B0604020202020204" pitchFamily="34" charset="0"/>
                        </a:rPr>
                        <a:t>Mumbai, Bangalore, New Delhi</a:t>
                      </a:r>
                    </a:p>
                  </a:txBody>
                  <a:tcPr marL="9525" marR="9525" marT="9525" marB="0" anchor="ctr">
                    <a:solidFill>
                      <a:srgbClr val="C6CFDC"/>
                    </a:solidFill>
                  </a:tcPr>
                </a:tc>
                <a:tc>
                  <a:txBody>
                    <a:bodyPr/>
                    <a:lstStyle/>
                    <a:p>
                      <a:pPr algn="ctr" rtl="0" fontAlgn="ctr"/>
                      <a:r>
                        <a:rPr lang="en-IN" sz="1000" b="0" i="0" u="none" strike="noStrike">
                          <a:solidFill>
                            <a:srgbClr val="0D0D0D"/>
                          </a:solidFill>
                          <a:effectLst/>
                          <a:latin typeface="Arial" panose="020B0604020202020204" pitchFamily="34" charset="0"/>
                        </a:rPr>
                        <a:t>Qualipoly Chemical Corporation, Eternal Materials Co., Ltd.</a:t>
                      </a:r>
                    </a:p>
                  </a:txBody>
                  <a:tcPr marL="9525" marR="9525" marT="9525" marB="0" anchor="ctr">
                    <a:solidFill>
                      <a:srgbClr val="C6CFDC"/>
                    </a:solidFill>
                  </a:tcPr>
                </a:tc>
                <a:tc>
                  <a:txBody>
                    <a:bodyPr/>
                    <a:lstStyle/>
                    <a:p>
                      <a:pPr algn="ctr" rtl="0" fontAlgn="ctr"/>
                      <a:r>
                        <a:rPr lang="en-IN" sz="1000" b="0" i="0" u="none" strike="noStrike">
                          <a:solidFill>
                            <a:srgbClr val="0D0D0D"/>
                          </a:solidFill>
                          <a:effectLst/>
                          <a:latin typeface="Arial" panose="020B0604020202020204" pitchFamily="34" charset="0"/>
                        </a:rPr>
                        <a:t>Taiwan</a:t>
                      </a:r>
                    </a:p>
                  </a:txBody>
                  <a:tcPr marL="9525" marR="9525" marT="9525" marB="0" anchor="ctr">
                    <a:solidFill>
                      <a:srgbClr val="C6CFDC"/>
                    </a:solidFill>
                  </a:tcPr>
                </a:tc>
                <a:tc>
                  <a:txBody>
                    <a:bodyPr/>
                    <a:lstStyle/>
                    <a:p>
                      <a:pPr algn="ctr" rtl="0" fontAlgn="ctr"/>
                      <a:r>
                        <a:rPr lang="en-IN" sz="1000" b="0" i="0" u="none" strike="noStrike">
                          <a:solidFill>
                            <a:srgbClr val="0D0D0D"/>
                          </a:solidFill>
                          <a:effectLst/>
                          <a:latin typeface="Arial" panose="020B0604020202020204" pitchFamily="34" charset="0"/>
                        </a:rPr>
                        <a:t>1176.00</a:t>
                      </a:r>
                    </a:p>
                  </a:txBody>
                  <a:tcPr marL="9525" marR="9525" marT="9525" marB="0" anchor="ctr">
                    <a:solidFill>
                      <a:srgbClr val="C6CFDC"/>
                    </a:solidFill>
                  </a:tcPr>
                </a:tc>
                <a:tc>
                  <a:txBody>
                    <a:bodyPr/>
                    <a:lstStyle/>
                    <a:p>
                      <a:pPr algn="ctr" rtl="0" fontAlgn="ctr"/>
                      <a:r>
                        <a:rPr lang="en-IN" sz="1000" b="0" i="0" u="none" strike="noStrike">
                          <a:solidFill>
                            <a:srgbClr val="0D0D0D"/>
                          </a:solidFill>
                          <a:effectLst/>
                          <a:latin typeface="Arial" panose="020B0604020202020204" pitchFamily="34" charset="0"/>
                        </a:rPr>
                        <a:t>3.15</a:t>
                      </a:r>
                    </a:p>
                  </a:txBody>
                  <a:tcPr marL="9525" marR="9525" marT="9525" marB="0" anchor="ctr">
                    <a:solidFill>
                      <a:srgbClr val="C6CFDC"/>
                    </a:solidFill>
                  </a:tcPr>
                </a:tc>
                <a:tc>
                  <a:txBody>
                    <a:bodyPr/>
                    <a:lstStyle/>
                    <a:p>
                      <a:pPr algn="ctr" rtl="0" fontAlgn="ctr"/>
                      <a:r>
                        <a:rPr lang="en-IN" sz="1000" b="0" i="0" u="none" strike="noStrike">
                          <a:solidFill>
                            <a:srgbClr val="0D0D0D"/>
                          </a:solidFill>
                          <a:effectLst/>
                          <a:latin typeface="Arial" panose="020B0604020202020204" pitchFamily="34" charset="0"/>
                        </a:rPr>
                        <a:t>Delivered at place – tax and duties</a:t>
                      </a:r>
                    </a:p>
                  </a:txBody>
                  <a:tcPr marL="9525" marR="9525" marT="9525" marB="0" anchor="ctr">
                    <a:solidFill>
                      <a:srgbClr val="C6CFDC"/>
                    </a:solidFill>
                  </a:tcPr>
                </a:tc>
                <a:extLst>
                  <a:ext uri="{0D108BD9-81ED-4DB2-BD59-A6C34878D82A}">
                    <a16:rowId xmlns:a16="http://schemas.microsoft.com/office/drawing/2014/main" val="2904658944"/>
                  </a:ext>
                </a:extLst>
              </a:tr>
              <a:tr h="703695">
                <a:tc>
                  <a:txBody>
                    <a:bodyPr/>
                    <a:lstStyle/>
                    <a:p>
                      <a:pPr algn="ctr" rtl="0" fontAlgn="ctr"/>
                      <a:r>
                        <a:rPr lang="en-IN" sz="1000" b="0" i="0" u="none" strike="noStrike">
                          <a:solidFill>
                            <a:srgbClr val="0D0D0D"/>
                          </a:solidFill>
                          <a:effectLst/>
                          <a:latin typeface="Arial" panose="020B0604020202020204" pitchFamily="34" charset="0"/>
                        </a:rPr>
                        <a:t>2020</a:t>
                      </a:r>
                    </a:p>
                  </a:txBody>
                  <a:tcPr marL="9525" marR="9525" marT="9525" marB="0" anchor="ctr">
                    <a:solidFill>
                      <a:srgbClr val="C6CFDC"/>
                    </a:solidFill>
                  </a:tcPr>
                </a:tc>
                <a:tc>
                  <a:txBody>
                    <a:bodyPr/>
                    <a:lstStyle/>
                    <a:p>
                      <a:pPr algn="ctr" rtl="0" fontAlgn="ctr"/>
                      <a:r>
                        <a:rPr lang="en-IN" sz="1000" b="0" i="0" u="none" strike="noStrike">
                          <a:solidFill>
                            <a:srgbClr val="0D0D0D"/>
                          </a:solidFill>
                          <a:effectLst/>
                          <a:latin typeface="Arial" panose="020B0604020202020204" pitchFamily="34" charset="0"/>
                        </a:rPr>
                        <a:t>Solid</a:t>
                      </a:r>
                    </a:p>
                  </a:txBody>
                  <a:tcPr marL="9525" marR="9525" marT="9525" marB="0" anchor="ctr">
                    <a:solidFill>
                      <a:srgbClr val="C6CFDC"/>
                    </a:solidFill>
                  </a:tcPr>
                </a:tc>
                <a:tc>
                  <a:txBody>
                    <a:bodyPr/>
                    <a:lstStyle/>
                    <a:p>
                      <a:pPr algn="ctr" rtl="0" fontAlgn="ctr"/>
                      <a:r>
                        <a:rPr lang="en-IN" sz="1000" b="0" i="0" u="none" strike="noStrike">
                          <a:solidFill>
                            <a:srgbClr val="0D0D0D"/>
                          </a:solidFill>
                          <a:effectLst/>
                          <a:latin typeface="Arial" panose="020B0604020202020204" pitchFamily="34" charset="0"/>
                        </a:rPr>
                        <a:t>Stonera Systems Pvt Ltd</a:t>
                      </a:r>
                    </a:p>
                  </a:txBody>
                  <a:tcPr marL="9525" marR="9525" marT="9525" marB="0" anchor="ctr">
                    <a:solidFill>
                      <a:srgbClr val="C6CFDC"/>
                    </a:solidFill>
                  </a:tcPr>
                </a:tc>
                <a:tc>
                  <a:txBody>
                    <a:bodyPr/>
                    <a:lstStyle/>
                    <a:p>
                      <a:pPr algn="ctr" rtl="0" fontAlgn="ctr"/>
                      <a:r>
                        <a:rPr lang="en-IN" sz="1000" b="0" i="0" u="none" strike="noStrike">
                          <a:solidFill>
                            <a:srgbClr val="0D0D0D"/>
                          </a:solidFill>
                          <a:effectLst/>
                          <a:latin typeface="Arial" panose="020B0604020202020204" pitchFamily="34" charset="0"/>
                        </a:rPr>
                        <a:t>India</a:t>
                      </a:r>
                    </a:p>
                  </a:txBody>
                  <a:tcPr marL="9525" marR="9525" marT="9525" marB="0" anchor="ctr">
                    <a:solidFill>
                      <a:srgbClr val="C6CFDC"/>
                    </a:solidFill>
                  </a:tcPr>
                </a:tc>
                <a:tc>
                  <a:txBody>
                    <a:bodyPr/>
                    <a:lstStyle/>
                    <a:p>
                      <a:pPr algn="ctr" rtl="0" fontAlgn="ctr"/>
                      <a:r>
                        <a:rPr lang="en-IN" sz="1000" b="0" i="0" u="none" strike="noStrike">
                          <a:solidFill>
                            <a:srgbClr val="0D0D0D"/>
                          </a:solidFill>
                          <a:effectLst/>
                          <a:latin typeface="Arial" panose="020B0604020202020204" pitchFamily="34" charset="0"/>
                        </a:rPr>
                        <a:t>Mumbai, Bangalore, New Delhi</a:t>
                      </a:r>
                    </a:p>
                  </a:txBody>
                  <a:tcPr marL="9525" marR="9525" marT="9525" marB="0" anchor="ctr">
                    <a:solidFill>
                      <a:srgbClr val="C6CFDC"/>
                    </a:solidFill>
                  </a:tcPr>
                </a:tc>
                <a:tc>
                  <a:txBody>
                    <a:bodyPr/>
                    <a:lstStyle/>
                    <a:p>
                      <a:pPr algn="ctr" rtl="0" fontAlgn="ctr"/>
                      <a:r>
                        <a:rPr lang="en-IN" sz="1000" b="0" i="0" u="none" strike="noStrike">
                          <a:solidFill>
                            <a:srgbClr val="0D0D0D"/>
                          </a:solidFill>
                          <a:effectLst/>
                          <a:latin typeface="Arial" panose="020B0604020202020204" pitchFamily="34" charset="0"/>
                        </a:rPr>
                        <a:t>Isep Srl</a:t>
                      </a:r>
                    </a:p>
                  </a:txBody>
                  <a:tcPr marL="9525" marR="9525" marT="9525" marB="0" anchor="ctr">
                    <a:solidFill>
                      <a:srgbClr val="C6CFDC"/>
                    </a:solidFill>
                  </a:tcPr>
                </a:tc>
                <a:tc>
                  <a:txBody>
                    <a:bodyPr/>
                    <a:lstStyle/>
                    <a:p>
                      <a:pPr algn="ctr" rtl="0" fontAlgn="ctr"/>
                      <a:r>
                        <a:rPr lang="en-IN" sz="1000" b="0" i="0" u="none" strike="noStrike">
                          <a:solidFill>
                            <a:srgbClr val="0D0D0D"/>
                          </a:solidFill>
                          <a:effectLst/>
                          <a:latin typeface="Arial" panose="020B0604020202020204" pitchFamily="34" charset="0"/>
                        </a:rPr>
                        <a:t>Italy</a:t>
                      </a:r>
                    </a:p>
                  </a:txBody>
                  <a:tcPr marL="9525" marR="9525" marT="9525" marB="0" anchor="ctr">
                    <a:solidFill>
                      <a:srgbClr val="C6CFDC"/>
                    </a:solidFill>
                  </a:tcPr>
                </a:tc>
                <a:tc>
                  <a:txBody>
                    <a:bodyPr/>
                    <a:lstStyle/>
                    <a:p>
                      <a:pPr algn="ctr" rtl="0" fontAlgn="ctr"/>
                      <a:r>
                        <a:rPr lang="en-IN" sz="1000" b="0" i="0" u="none" strike="noStrike">
                          <a:solidFill>
                            <a:srgbClr val="0D0D0D"/>
                          </a:solidFill>
                          <a:effectLst/>
                          <a:latin typeface="Arial" panose="020B0604020202020204" pitchFamily="34" charset="0"/>
                        </a:rPr>
                        <a:t>608.55</a:t>
                      </a:r>
                    </a:p>
                  </a:txBody>
                  <a:tcPr marL="9525" marR="9525" marT="9525" marB="0" anchor="ctr">
                    <a:solidFill>
                      <a:srgbClr val="C6CFDC"/>
                    </a:solidFill>
                  </a:tcPr>
                </a:tc>
                <a:tc>
                  <a:txBody>
                    <a:bodyPr/>
                    <a:lstStyle/>
                    <a:p>
                      <a:pPr algn="ctr" rtl="0" fontAlgn="ctr"/>
                      <a:r>
                        <a:rPr lang="en-IN" sz="1000" b="0" i="0" u="none" strike="noStrike">
                          <a:solidFill>
                            <a:srgbClr val="0D0D0D"/>
                          </a:solidFill>
                          <a:effectLst/>
                          <a:latin typeface="Arial" panose="020B0604020202020204" pitchFamily="34" charset="0"/>
                        </a:rPr>
                        <a:t>4.05</a:t>
                      </a:r>
                    </a:p>
                  </a:txBody>
                  <a:tcPr marL="9525" marR="9525" marT="9525" marB="0" anchor="ctr">
                    <a:solidFill>
                      <a:srgbClr val="C6CFDC"/>
                    </a:solidFill>
                  </a:tcPr>
                </a:tc>
                <a:tc>
                  <a:txBody>
                    <a:bodyPr/>
                    <a:lstStyle/>
                    <a:p>
                      <a:pPr algn="ctr" rtl="0" fontAlgn="ctr"/>
                      <a:r>
                        <a:rPr lang="en-IN" sz="1000" b="0" i="0" u="none" strike="noStrike">
                          <a:solidFill>
                            <a:srgbClr val="0D0D0D"/>
                          </a:solidFill>
                          <a:effectLst/>
                          <a:latin typeface="Arial" panose="020B0604020202020204" pitchFamily="34" charset="0"/>
                        </a:rPr>
                        <a:t>Delivered at place – tax and duties</a:t>
                      </a:r>
                    </a:p>
                  </a:txBody>
                  <a:tcPr marL="9525" marR="9525" marT="9525" marB="0" anchor="ctr">
                    <a:solidFill>
                      <a:srgbClr val="C6CFDC"/>
                    </a:solidFill>
                  </a:tcPr>
                </a:tc>
                <a:extLst>
                  <a:ext uri="{0D108BD9-81ED-4DB2-BD59-A6C34878D82A}">
                    <a16:rowId xmlns:a16="http://schemas.microsoft.com/office/drawing/2014/main" val="3000767054"/>
                  </a:ext>
                </a:extLst>
              </a:tr>
              <a:tr h="703695">
                <a:tc>
                  <a:txBody>
                    <a:bodyPr/>
                    <a:lstStyle/>
                    <a:p>
                      <a:pPr algn="ctr" rtl="0" fontAlgn="ctr"/>
                      <a:r>
                        <a:rPr lang="en-IN" sz="1000" b="0" i="0" u="none" strike="noStrike">
                          <a:solidFill>
                            <a:srgbClr val="0D0D0D"/>
                          </a:solidFill>
                          <a:effectLst/>
                          <a:latin typeface="Arial" panose="020B0604020202020204" pitchFamily="34" charset="0"/>
                        </a:rPr>
                        <a:t>2020</a:t>
                      </a:r>
                    </a:p>
                  </a:txBody>
                  <a:tcPr marL="9525" marR="9525" marT="9525" marB="0" anchor="ctr">
                    <a:solidFill>
                      <a:srgbClr val="C6CFDC"/>
                    </a:solidFill>
                  </a:tcPr>
                </a:tc>
                <a:tc>
                  <a:txBody>
                    <a:bodyPr/>
                    <a:lstStyle/>
                    <a:p>
                      <a:pPr algn="ctr" rtl="0" fontAlgn="ctr"/>
                      <a:r>
                        <a:rPr lang="en-IN" sz="1000" b="0" i="0" u="none" strike="noStrike">
                          <a:solidFill>
                            <a:srgbClr val="0D0D0D"/>
                          </a:solidFill>
                          <a:effectLst/>
                          <a:latin typeface="Arial" panose="020B0604020202020204" pitchFamily="34" charset="0"/>
                        </a:rPr>
                        <a:t>Liquid</a:t>
                      </a:r>
                    </a:p>
                  </a:txBody>
                  <a:tcPr marL="9525" marR="9525" marT="9525" marB="0" anchor="ctr">
                    <a:solidFill>
                      <a:srgbClr val="C6CFDC"/>
                    </a:solidFill>
                  </a:tcPr>
                </a:tc>
                <a:tc>
                  <a:txBody>
                    <a:bodyPr/>
                    <a:lstStyle/>
                    <a:p>
                      <a:pPr algn="ctr" rtl="0" fontAlgn="ctr"/>
                      <a:r>
                        <a:rPr lang="en-IN" sz="1000" b="0" i="0" u="none" strike="noStrike">
                          <a:solidFill>
                            <a:srgbClr val="0D0D0D"/>
                          </a:solidFill>
                          <a:effectLst/>
                          <a:latin typeface="Arial" panose="020B0604020202020204" pitchFamily="34" charset="0"/>
                        </a:rPr>
                        <a:t>Victor Agencies</a:t>
                      </a:r>
                    </a:p>
                  </a:txBody>
                  <a:tcPr marL="9525" marR="9525" marT="9525" marB="0" anchor="ctr">
                    <a:solidFill>
                      <a:srgbClr val="C6CFDC"/>
                    </a:solidFill>
                  </a:tcPr>
                </a:tc>
                <a:tc>
                  <a:txBody>
                    <a:bodyPr/>
                    <a:lstStyle/>
                    <a:p>
                      <a:pPr algn="ctr" rtl="0" fontAlgn="ctr"/>
                      <a:r>
                        <a:rPr lang="en-IN" sz="1000" b="0" i="0" u="none" strike="noStrike">
                          <a:solidFill>
                            <a:srgbClr val="0D0D0D"/>
                          </a:solidFill>
                          <a:effectLst/>
                          <a:latin typeface="Arial" panose="020B0604020202020204" pitchFamily="34" charset="0"/>
                        </a:rPr>
                        <a:t>India</a:t>
                      </a:r>
                    </a:p>
                  </a:txBody>
                  <a:tcPr marL="9525" marR="9525" marT="9525" marB="0" anchor="ctr">
                    <a:solidFill>
                      <a:srgbClr val="C6CFDC"/>
                    </a:solidFill>
                  </a:tcPr>
                </a:tc>
                <a:tc>
                  <a:txBody>
                    <a:bodyPr/>
                    <a:lstStyle/>
                    <a:p>
                      <a:pPr algn="ctr" rtl="0" fontAlgn="ctr"/>
                      <a:r>
                        <a:rPr lang="en-IN" sz="1000" b="0" i="0" u="none" strike="noStrike">
                          <a:solidFill>
                            <a:srgbClr val="0D0D0D"/>
                          </a:solidFill>
                          <a:effectLst/>
                          <a:latin typeface="Arial" panose="020B0604020202020204" pitchFamily="34" charset="0"/>
                        </a:rPr>
                        <a:t>Bangalore, Mumbai</a:t>
                      </a:r>
                    </a:p>
                  </a:txBody>
                  <a:tcPr marL="9525" marR="9525" marT="9525" marB="0" anchor="ctr">
                    <a:solidFill>
                      <a:srgbClr val="C6CFDC"/>
                    </a:solidFill>
                  </a:tcPr>
                </a:tc>
                <a:tc>
                  <a:txBody>
                    <a:bodyPr/>
                    <a:lstStyle/>
                    <a:p>
                      <a:pPr algn="ctr" rtl="0" fontAlgn="ctr"/>
                      <a:r>
                        <a:rPr lang="en-IN" sz="1000" b="0" i="0" u="none" strike="noStrike">
                          <a:solidFill>
                            <a:srgbClr val="0D0D0D"/>
                          </a:solidFill>
                          <a:effectLst/>
                          <a:latin typeface="Arial" panose="020B0604020202020204" pitchFamily="34" charset="0"/>
                        </a:rPr>
                        <a:t>Hexion B V, Anhui Hengyuan Chemical Co Ltd</a:t>
                      </a:r>
                    </a:p>
                  </a:txBody>
                  <a:tcPr marL="9525" marR="9525" marT="9525" marB="0" anchor="ctr">
                    <a:solidFill>
                      <a:srgbClr val="C6CFDC"/>
                    </a:solidFill>
                  </a:tcPr>
                </a:tc>
                <a:tc>
                  <a:txBody>
                    <a:bodyPr/>
                    <a:lstStyle/>
                    <a:p>
                      <a:pPr algn="ctr" rtl="0" fontAlgn="ctr"/>
                      <a:r>
                        <a:rPr lang="en-IN" sz="1000" b="0" i="0" u="none" strike="noStrike">
                          <a:solidFill>
                            <a:srgbClr val="0D0D0D"/>
                          </a:solidFill>
                          <a:effectLst/>
                          <a:latin typeface="Arial" panose="020B0604020202020204" pitchFamily="34" charset="0"/>
                        </a:rPr>
                        <a:t>Netherlands, China</a:t>
                      </a:r>
                    </a:p>
                  </a:txBody>
                  <a:tcPr marL="9525" marR="9525" marT="9525" marB="0" anchor="ctr">
                    <a:solidFill>
                      <a:srgbClr val="C6CFDC"/>
                    </a:solidFill>
                  </a:tcPr>
                </a:tc>
                <a:tc>
                  <a:txBody>
                    <a:bodyPr/>
                    <a:lstStyle/>
                    <a:p>
                      <a:pPr algn="ctr" rtl="0" fontAlgn="ctr"/>
                      <a:r>
                        <a:rPr lang="en-IN" sz="1000" b="0" i="0" u="none" strike="noStrike">
                          <a:solidFill>
                            <a:srgbClr val="0D0D0D"/>
                          </a:solidFill>
                          <a:effectLst/>
                          <a:latin typeface="Arial" panose="020B0604020202020204" pitchFamily="34" charset="0"/>
                        </a:rPr>
                        <a:t>2122.50</a:t>
                      </a:r>
                    </a:p>
                  </a:txBody>
                  <a:tcPr marL="9525" marR="9525" marT="9525" marB="0" anchor="ctr">
                    <a:solidFill>
                      <a:srgbClr val="C6CFDC"/>
                    </a:solidFill>
                  </a:tcPr>
                </a:tc>
                <a:tc>
                  <a:txBody>
                    <a:bodyPr/>
                    <a:lstStyle/>
                    <a:p>
                      <a:pPr algn="ctr" rtl="0" fontAlgn="ctr"/>
                      <a:r>
                        <a:rPr lang="en-IN" sz="1000" b="0" i="0" u="none" strike="noStrike">
                          <a:solidFill>
                            <a:srgbClr val="0D0D0D"/>
                          </a:solidFill>
                          <a:effectLst/>
                          <a:latin typeface="Arial" panose="020B0604020202020204" pitchFamily="34" charset="0"/>
                        </a:rPr>
                        <a:t>2.07</a:t>
                      </a:r>
                    </a:p>
                  </a:txBody>
                  <a:tcPr marL="9525" marR="9525" marT="9525" marB="0" anchor="ctr">
                    <a:solidFill>
                      <a:srgbClr val="C6CFDC"/>
                    </a:solidFill>
                  </a:tcPr>
                </a:tc>
                <a:tc>
                  <a:txBody>
                    <a:bodyPr/>
                    <a:lstStyle/>
                    <a:p>
                      <a:pPr algn="ctr" rtl="0" fontAlgn="ctr"/>
                      <a:r>
                        <a:rPr lang="en-IN" sz="1000" b="0" i="0" u="none" strike="noStrike" dirty="0">
                          <a:solidFill>
                            <a:srgbClr val="0D0D0D"/>
                          </a:solidFill>
                          <a:effectLst/>
                          <a:latin typeface="Arial" panose="020B0604020202020204" pitchFamily="34" charset="0"/>
                        </a:rPr>
                        <a:t>Delivered at place – tax and duties</a:t>
                      </a:r>
                    </a:p>
                  </a:txBody>
                  <a:tcPr marL="9525" marR="9525" marT="9525" marB="0" anchor="ctr">
                    <a:solidFill>
                      <a:srgbClr val="C6CFDC"/>
                    </a:solidFill>
                  </a:tcPr>
                </a:tc>
                <a:extLst>
                  <a:ext uri="{0D108BD9-81ED-4DB2-BD59-A6C34878D82A}">
                    <a16:rowId xmlns:a16="http://schemas.microsoft.com/office/drawing/2014/main" val="1233007654"/>
                  </a:ext>
                </a:extLst>
              </a:tr>
            </a:tbl>
          </a:graphicData>
        </a:graphic>
      </p:graphicFrame>
      <p:sp>
        <p:nvSpPr>
          <p:cNvPr id="8" name="Rectangle 7">
            <a:extLst>
              <a:ext uri="{FF2B5EF4-FFF2-40B4-BE49-F238E27FC236}">
                <a16:creationId xmlns:a16="http://schemas.microsoft.com/office/drawing/2014/main" id="{33452A73-2245-46D7-BD33-5EC9647F3FD2}"/>
              </a:ext>
            </a:extLst>
          </p:cNvPr>
          <p:cNvSpPr/>
          <p:nvPr/>
        </p:nvSpPr>
        <p:spPr>
          <a:xfrm>
            <a:off x="5697415" y="818061"/>
            <a:ext cx="3446585" cy="384345"/>
          </a:xfrm>
          <a:prstGeom prst="rect">
            <a:avLst/>
          </a:prstGeom>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Total import in 2020 with consumption break-up of leading 25 Customer / Distributor</a:t>
            </a:r>
          </a:p>
        </p:txBody>
      </p:sp>
    </p:spTree>
    <p:extLst>
      <p:ext uri="{BB962C8B-B14F-4D97-AF65-F5344CB8AC3E}">
        <p14:creationId xmlns:p14="http://schemas.microsoft.com/office/powerpoint/2010/main" val="398751627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1222BF3-C2CA-49F9-9665-6035BFC3367B}"/>
              </a:ext>
            </a:extLst>
          </p:cNvPr>
          <p:cNvSpPr/>
          <p:nvPr/>
        </p:nvSpPr>
        <p:spPr>
          <a:xfrm>
            <a:off x="165450" y="177988"/>
            <a:ext cx="4490956" cy="323165"/>
          </a:xfrm>
          <a:prstGeom prst="rect">
            <a:avLst/>
          </a:prstGeom>
        </p:spPr>
        <p:txBody>
          <a:bodyPr wrap="square" anchor="ctr">
            <a:spAutoFit/>
          </a:bodyPr>
          <a:lstStyle/>
          <a:p>
            <a:r>
              <a:rPr lang="en-IN" sz="1500" b="1" dirty="0">
                <a:solidFill>
                  <a:schemeClr val="tx1">
                    <a:lumMod val="95000"/>
                    <a:lumOff val="5000"/>
                  </a:schemeClr>
                </a:solidFill>
                <a:ea typeface="Verdana" panose="020B0604030504040204" pitchFamily="34" charset="0"/>
                <a:cs typeface="Arial" panose="020B0604020202020204" pitchFamily="34" charset="0"/>
              </a:rPr>
              <a:t>Import Data – Epoxy Resin</a:t>
            </a:r>
            <a:endParaRPr lang="en-US" sz="1500" b="1" dirty="0">
              <a:solidFill>
                <a:schemeClr val="tx1">
                  <a:lumMod val="95000"/>
                  <a:lumOff val="5000"/>
                </a:schemeClr>
              </a:solidFill>
              <a:ea typeface="Verdana" panose="020B060403050404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BFDE3DD8-3F70-44BB-B812-CC721D596846}"/>
              </a:ext>
            </a:extLst>
          </p:cNvPr>
          <p:cNvSpPr/>
          <p:nvPr/>
        </p:nvSpPr>
        <p:spPr>
          <a:xfrm>
            <a:off x="-64985" y="818061"/>
            <a:ext cx="7023141" cy="384345"/>
          </a:xfrm>
          <a:prstGeom prst="rect">
            <a:avLst/>
          </a:prstGeom>
          <a:solidFill>
            <a:srgbClr val="697F9F"/>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latin typeface="Verdana" panose="020B0604030504040204" pitchFamily="34" charset="0"/>
                <a:ea typeface="Verdana" panose="020B0604030504040204" pitchFamily="34" charset="0"/>
                <a:cs typeface="Verdana" panose="020B0604030504040204" pitchFamily="34" charset="0"/>
              </a:rPr>
              <a:t>Country-Wise Customer / Distributor Analysis</a:t>
            </a:r>
          </a:p>
        </p:txBody>
      </p:sp>
      <p:graphicFrame>
        <p:nvGraphicFramePr>
          <p:cNvPr id="9" name="Table 8">
            <a:extLst>
              <a:ext uri="{FF2B5EF4-FFF2-40B4-BE49-F238E27FC236}">
                <a16:creationId xmlns:a16="http://schemas.microsoft.com/office/drawing/2014/main" id="{911C82C2-0AA8-40AA-90F7-CA1E3CEA5783}"/>
              </a:ext>
            </a:extLst>
          </p:cNvPr>
          <p:cNvGraphicFramePr>
            <a:graphicFrameLocks noGrp="1"/>
          </p:cNvGraphicFramePr>
          <p:nvPr>
            <p:extLst>
              <p:ext uri="{D42A27DB-BD31-4B8C-83A1-F6EECF244321}">
                <p14:modId xmlns:p14="http://schemas.microsoft.com/office/powerpoint/2010/main" val="383885173"/>
              </p:ext>
            </p:extLst>
          </p:nvPr>
        </p:nvGraphicFramePr>
        <p:xfrm>
          <a:off x="172278" y="1437119"/>
          <a:ext cx="8852451" cy="4958709"/>
        </p:xfrm>
        <a:graphic>
          <a:graphicData uri="http://schemas.openxmlformats.org/drawingml/2006/table">
            <a:tbl>
              <a:tblPr firstRow="1" bandRow="1">
                <a:tableStyleId>{93296810-A885-4BE3-A3E7-6D5BEEA58F35}</a:tableStyleId>
              </a:tblPr>
              <a:tblGrid>
                <a:gridCol w="570750">
                  <a:extLst>
                    <a:ext uri="{9D8B030D-6E8A-4147-A177-3AD203B41FA5}">
                      <a16:colId xmlns:a16="http://schemas.microsoft.com/office/drawing/2014/main" val="2691123087"/>
                    </a:ext>
                  </a:extLst>
                </a:gridCol>
                <a:gridCol w="1086517">
                  <a:extLst>
                    <a:ext uri="{9D8B030D-6E8A-4147-A177-3AD203B41FA5}">
                      <a16:colId xmlns:a16="http://schemas.microsoft.com/office/drawing/2014/main" val="2950135456"/>
                    </a:ext>
                  </a:extLst>
                </a:gridCol>
                <a:gridCol w="929467">
                  <a:extLst>
                    <a:ext uri="{9D8B030D-6E8A-4147-A177-3AD203B41FA5}">
                      <a16:colId xmlns:a16="http://schemas.microsoft.com/office/drawing/2014/main" val="979710789"/>
                    </a:ext>
                  </a:extLst>
                </a:gridCol>
                <a:gridCol w="1023172">
                  <a:extLst>
                    <a:ext uri="{9D8B030D-6E8A-4147-A177-3AD203B41FA5}">
                      <a16:colId xmlns:a16="http://schemas.microsoft.com/office/drawing/2014/main" val="1671684372"/>
                    </a:ext>
                  </a:extLst>
                </a:gridCol>
                <a:gridCol w="842583">
                  <a:extLst>
                    <a:ext uri="{9D8B030D-6E8A-4147-A177-3AD203B41FA5}">
                      <a16:colId xmlns:a16="http://schemas.microsoft.com/office/drawing/2014/main" val="1204854445"/>
                    </a:ext>
                  </a:extLst>
                </a:gridCol>
                <a:gridCol w="1007407">
                  <a:extLst>
                    <a:ext uri="{9D8B030D-6E8A-4147-A177-3AD203B41FA5}">
                      <a16:colId xmlns:a16="http://schemas.microsoft.com/office/drawing/2014/main" val="2061707646"/>
                    </a:ext>
                  </a:extLst>
                </a:gridCol>
                <a:gridCol w="780129">
                  <a:extLst>
                    <a:ext uri="{9D8B030D-6E8A-4147-A177-3AD203B41FA5}">
                      <a16:colId xmlns:a16="http://schemas.microsoft.com/office/drawing/2014/main" val="4180716950"/>
                    </a:ext>
                  </a:extLst>
                </a:gridCol>
                <a:gridCol w="956923">
                  <a:extLst>
                    <a:ext uri="{9D8B030D-6E8A-4147-A177-3AD203B41FA5}">
                      <a16:colId xmlns:a16="http://schemas.microsoft.com/office/drawing/2014/main" val="186303037"/>
                    </a:ext>
                  </a:extLst>
                </a:gridCol>
                <a:gridCol w="784914">
                  <a:extLst>
                    <a:ext uri="{9D8B030D-6E8A-4147-A177-3AD203B41FA5}">
                      <a16:colId xmlns:a16="http://schemas.microsoft.com/office/drawing/2014/main" val="4104300695"/>
                    </a:ext>
                  </a:extLst>
                </a:gridCol>
                <a:gridCol w="870589">
                  <a:extLst>
                    <a:ext uri="{9D8B030D-6E8A-4147-A177-3AD203B41FA5}">
                      <a16:colId xmlns:a16="http://schemas.microsoft.com/office/drawing/2014/main" val="1097734967"/>
                    </a:ext>
                  </a:extLst>
                </a:gridCol>
              </a:tblGrid>
              <a:tr h="1084344">
                <a:tc>
                  <a:txBody>
                    <a:bodyPr/>
                    <a:lstStyle/>
                    <a:p>
                      <a:pPr algn="ctr"/>
                      <a:r>
                        <a:rPr lang="en-IN" sz="10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Year</a:t>
                      </a:r>
                      <a:endParaRPr lang="en-US" sz="10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txBody>
                  <a:tcPr anchor="ctr">
                    <a:solidFill>
                      <a:srgbClr val="C6CFDC"/>
                    </a:solidFill>
                  </a:tcPr>
                </a:tc>
                <a:tc>
                  <a:txBody>
                    <a:bodyPr/>
                    <a:lstStyle/>
                    <a:p>
                      <a:pPr algn="ctr"/>
                      <a:r>
                        <a:rPr lang="en-US" sz="10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Product Description</a:t>
                      </a:r>
                    </a:p>
                  </a:txBody>
                  <a:tcPr anchor="ctr">
                    <a:solidFill>
                      <a:srgbClr val="C6CFDC"/>
                    </a:solidFill>
                  </a:tcPr>
                </a:tc>
                <a:tc>
                  <a:txBody>
                    <a:bodyPr/>
                    <a:lstStyle/>
                    <a:p>
                      <a:pPr algn="ctr"/>
                      <a:r>
                        <a:rPr lang="en-US" sz="10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Customer / Distributor Name</a:t>
                      </a:r>
                    </a:p>
                  </a:txBody>
                  <a:tcPr anchor="ctr">
                    <a:solidFill>
                      <a:srgbClr val="C6CFDC"/>
                    </a:solidFill>
                  </a:tcPr>
                </a:tc>
                <a:tc>
                  <a:txBody>
                    <a:bodyPr/>
                    <a:lstStyle/>
                    <a:p>
                      <a:pPr algn="ctr"/>
                      <a:r>
                        <a:rPr lang="en-US" sz="10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Destination Country</a:t>
                      </a:r>
                    </a:p>
                  </a:txBody>
                  <a:tcPr anchor="ctr">
                    <a:solidFill>
                      <a:srgbClr val="C6CFDC"/>
                    </a:solidFill>
                  </a:tcPr>
                </a:tc>
                <a:tc>
                  <a:txBody>
                    <a:bodyPr/>
                    <a:lstStyle/>
                    <a:p>
                      <a:pPr algn="ctr"/>
                      <a:r>
                        <a:rPr lang="en-US" sz="10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Plant Location</a:t>
                      </a:r>
                    </a:p>
                  </a:txBody>
                  <a:tcPr anchor="ctr">
                    <a:solidFill>
                      <a:srgbClr val="C6CFDC"/>
                    </a:solidFill>
                  </a:tcPr>
                </a:tc>
                <a:tc>
                  <a:txBody>
                    <a:bodyPr/>
                    <a:lstStyle/>
                    <a:p>
                      <a:pPr algn="ctr"/>
                      <a:r>
                        <a:rPr lang="en-US" sz="10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Supplier Name</a:t>
                      </a:r>
                    </a:p>
                  </a:txBody>
                  <a:tcPr anchor="ctr">
                    <a:solidFill>
                      <a:srgbClr val="C6CFDC"/>
                    </a:solidFill>
                  </a:tcPr>
                </a:tc>
                <a:tc>
                  <a:txBody>
                    <a:bodyPr/>
                    <a:lstStyle/>
                    <a:p>
                      <a:pPr algn="ctr"/>
                      <a:r>
                        <a:rPr lang="en-US" sz="10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Shipment Origin</a:t>
                      </a:r>
                    </a:p>
                  </a:txBody>
                  <a:tcPr anchor="ctr">
                    <a:solidFill>
                      <a:srgbClr val="C6CFDC"/>
                    </a:solidFill>
                  </a:tcPr>
                </a:tc>
                <a:tc>
                  <a:txBody>
                    <a:bodyPr/>
                    <a:lstStyle/>
                    <a:p>
                      <a:pPr algn="ctr"/>
                      <a:r>
                        <a:rPr lang="en-IN" sz="10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Annual O</a:t>
                      </a:r>
                      <a:r>
                        <a:rPr lang="en-US" sz="10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ff-take Quantity (</a:t>
                      </a:r>
                      <a:r>
                        <a:rPr lang="en-US" sz="1000" dirty="0" err="1">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KiloLitre</a:t>
                      </a:r>
                      <a:r>
                        <a:rPr lang="en-US" sz="10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t>
                      </a:r>
                    </a:p>
                  </a:txBody>
                  <a:tcPr anchor="ctr">
                    <a:solidFill>
                      <a:srgbClr val="C6CFDC"/>
                    </a:solidFill>
                  </a:tcPr>
                </a:tc>
                <a:tc>
                  <a:txBody>
                    <a:bodyPr/>
                    <a:lstStyle/>
                    <a:p>
                      <a:pPr algn="ctr"/>
                      <a:r>
                        <a:rPr lang="en-IN" sz="10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Price</a:t>
                      </a:r>
                      <a:r>
                        <a:rPr lang="en-IN" sz="10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t>
                      </a:r>
                      <a:r>
                        <a:rPr kumimoji="0" lang="en-US" sz="1000" b="1" i="0" u="none" strike="noStrike" kern="1200" cap="none" spc="0" normalizeH="0" baseline="0" noProof="0" dirty="0">
                          <a:ln>
                            <a:noFill/>
                          </a:ln>
                          <a:solidFill>
                            <a:srgbClr val="E7E6E6">
                              <a:lumMod val="25000"/>
                            </a:srgbClr>
                          </a:solidFill>
                          <a:effectLst/>
                          <a:uLnTx/>
                          <a:uFillTx/>
                          <a:latin typeface="Arial" panose="020B0604020202020204" pitchFamily="34" charset="0"/>
                          <a:ea typeface="Verdana" panose="020B0604030504040204" pitchFamily="34" charset="0"/>
                          <a:cs typeface="Arial" panose="020B0604020202020204" pitchFamily="34" charset="0"/>
                        </a:rPr>
                        <a:t>INR/</a:t>
                      </a:r>
                      <a:r>
                        <a:rPr kumimoji="0" lang="en-US" sz="1000" b="1" i="0" u="none" strike="noStrike" kern="1200" cap="none" spc="0" normalizeH="0" baseline="0" noProof="0" dirty="0" err="1">
                          <a:ln>
                            <a:noFill/>
                          </a:ln>
                          <a:solidFill>
                            <a:srgbClr val="E7E6E6">
                              <a:lumMod val="25000"/>
                            </a:srgbClr>
                          </a:solidFill>
                          <a:effectLst/>
                          <a:uLnTx/>
                          <a:uFillTx/>
                          <a:latin typeface="Arial" panose="020B0604020202020204" pitchFamily="34" charset="0"/>
                          <a:ea typeface="Verdana" panose="020B0604030504040204" pitchFamily="34" charset="0"/>
                          <a:cs typeface="Arial" panose="020B0604020202020204" pitchFamily="34" charset="0"/>
                        </a:rPr>
                        <a:t>Litre</a:t>
                      </a:r>
                      <a:r>
                        <a:rPr kumimoji="0" lang="en-US" sz="1000" b="1" i="0" u="none" strike="noStrike" kern="1200" cap="none" spc="0" normalizeH="0" baseline="0" noProof="0" dirty="0">
                          <a:ln>
                            <a:noFill/>
                          </a:ln>
                          <a:solidFill>
                            <a:srgbClr val="E7E6E6">
                              <a:lumMod val="25000"/>
                            </a:srgbClr>
                          </a:solidFill>
                          <a:effectLst/>
                          <a:uLnTx/>
                          <a:uFillTx/>
                          <a:latin typeface="Arial" panose="020B0604020202020204" pitchFamily="34" charset="0"/>
                          <a:ea typeface="Verdana" panose="020B0604030504040204" pitchFamily="34" charset="0"/>
                          <a:cs typeface="Arial" panose="020B0604020202020204" pitchFamily="34" charset="0"/>
                        </a:rPr>
                        <a:t>)</a:t>
                      </a:r>
                      <a:endParaRPr lang="en-US" sz="10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txBody>
                  <a:tcPr anchor="ctr">
                    <a:solidFill>
                      <a:srgbClr val="C6CFDC"/>
                    </a:solidFill>
                  </a:tcPr>
                </a:tc>
                <a:tc>
                  <a:txBody>
                    <a:bodyPr/>
                    <a:lstStyle/>
                    <a:p>
                      <a:pPr algn="ctr"/>
                      <a:r>
                        <a:rPr lang="en-US" sz="10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Incoterms</a:t>
                      </a:r>
                    </a:p>
                  </a:txBody>
                  <a:tcPr anchor="ctr">
                    <a:solidFill>
                      <a:srgbClr val="C6CFDC"/>
                    </a:solidFill>
                  </a:tcPr>
                </a:tc>
                <a:extLst>
                  <a:ext uri="{0D108BD9-81ED-4DB2-BD59-A6C34878D82A}">
                    <a16:rowId xmlns:a16="http://schemas.microsoft.com/office/drawing/2014/main" val="3043530067"/>
                  </a:ext>
                </a:extLst>
              </a:tr>
              <a:tr h="703695">
                <a:tc>
                  <a:txBody>
                    <a:bodyPr/>
                    <a:lstStyle/>
                    <a:p>
                      <a:pPr algn="ctr" rtl="0" fontAlgn="ctr"/>
                      <a:r>
                        <a:rPr lang="en-IN" sz="1000" b="0" i="0" u="none" strike="noStrike" dirty="0">
                          <a:solidFill>
                            <a:srgbClr val="0D0D0D"/>
                          </a:solidFill>
                          <a:effectLst/>
                          <a:latin typeface="Arial" panose="020B0604020202020204" pitchFamily="34" charset="0"/>
                        </a:rPr>
                        <a:t>2020</a:t>
                      </a:r>
                    </a:p>
                  </a:txBody>
                  <a:tcPr marL="9525" marR="9525" marT="9525" marB="0" anchor="ctr">
                    <a:solidFill>
                      <a:srgbClr val="C6CFDC"/>
                    </a:solidFill>
                  </a:tcPr>
                </a:tc>
                <a:tc>
                  <a:txBody>
                    <a:bodyPr/>
                    <a:lstStyle/>
                    <a:p>
                      <a:pPr algn="ctr" rtl="0" fontAlgn="ctr"/>
                      <a:r>
                        <a:rPr lang="en-IN" sz="1000" b="0" i="0" u="none" strike="noStrike">
                          <a:solidFill>
                            <a:srgbClr val="0D0D0D"/>
                          </a:solidFill>
                          <a:effectLst/>
                          <a:latin typeface="Arial" panose="020B0604020202020204" pitchFamily="34" charset="0"/>
                        </a:rPr>
                        <a:t>Liquid</a:t>
                      </a:r>
                    </a:p>
                  </a:txBody>
                  <a:tcPr marL="9525" marR="9525" marT="9525" marB="0" anchor="ctr">
                    <a:solidFill>
                      <a:srgbClr val="C6CFDC"/>
                    </a:solidFill>
                  </a:tcPr>
                </a:tc>
                <a:tc>
                  <a:txBody>
                    <a:bodyPr/>
                    <a:lstStyle/>
                    <a:p>
                      <a:pPr algn="ctr" rtl="0" fontAlgn="ctr"/>
                      <a:r>
                        <a:rPr lang="en-IN" sz="1000" b="0" i="0" u="none" strike="noStrike">
                          <a:solidFill>
                            <a:srgbClr val="0D0D0D"/>
                          </a:solidFill>
                          <a:effectLst/>
                          <a:latin typeface="Arial" panose="020B0604020202020204" pitchFamily="34" charset="0"/>
                        </a:rPr>
                        <a:t>Vimal Intertrade Pvt Ltd</a:t>
                      </a:r>
                    </a:p>
                  </a:txBody>
                  <a:tcPr marL="9525" marR="9525" marT="9525" marB="0" anchor="ctr">
                    <a:solidFill>
                      <a:srgbClr val="C6CFDC"/>
                    </a:solidFill>
                  </a:tcPr>
                </a:tc>
                <a:tc>
                  <a:txBody>
                    <a:bodyPr/>
                    <a:lstStyle/>
                    <a:p>
                      <a:pPr algn="ctr" rtl="0" fontAlgn="ctr"/>
                      <a:r>
                        <a:rPr lang="en-IN" sz="1000" b="0" i="0" u="none" strike="noStrike">
                          <a:solidFill>
                            <a:srgbClr val="0D0D0D"/>
                          </a:solidFill>
                          <a:effectLst/>
                          <a:latin typeface="Arial" panose="020B0604020202020204" pitchFamily="34" charset="0"/>
                        </a:rPr>
                        <a:t>India</a:t>
                      </a:r>
                    </a:p>
                  </a:txBody>
                  <a:tcPr marL="9525" marR="9525" marT="9525" marB="0" anchor="ctr">
                    <a:solidFill>
                      <a:srgbClr val="C6CFDC"/>
                    </a:solidFill>
                  </a:tcPr>
                </a:tc>
                <a:tc>
                  <a:txBody>
                    <a:bodyPr/>
                    <a:lstStyle/>
                    <a:p>
                      <a:pPr algn="ctr" rtl="0" fontAlgn="ctr"/>
                      <a:r>
                        <a:rPr lang="en-IN" sz="1000" b="0" i="0" u="none" strike="noStrike">
                          <a:solidFill>
                            <a:srgbClr val="0D0D0D"/>
                          </a:solidFill>
                          <a:effectLst/>
                          <a:latin typeface="Arial" panose="020B0604020202020204" pitchFamily="34" charset="0"/>
                        </a:rPr>
                        <a:t>Mumbai</a:t>
                      </a:r>
                    </a:p>
                  </a:txBody>
                  <a:tcPr marL="9525" marR="9525" marT="9525" marB="0" anchor="ctr">
                    <a:solidFill>
                      <a:srgbClr val="C6CFDC"/>
                    </a:solidFill>
                  </a:tcPr>
                </a:tc>
                <a:tc>
                  <a:txBody>
                    <a:bodyPr/>
                    <a:lstStyle/>
                    <a:p>
                      <a:pPr algn="ctr" rtl="0" fontAlgn="ctr"/>
                      <a:r>
                        <a:rPr lang="en-IN" sz="1000" b="0" i="0" u="none" strike="noStrike">
                          <a:solidFill>
                            <a:srgbClr val="0D0D0D"/>
                          </a:solidFill>
                          <a:effectLst/>
                          <a:latin typeface="Arial" panose="020B0604020202020204" pitchFamily="34" charset="0"/>
                        </a:rPr>
                        <a:t>Evonik Ressource Efficiency Gm</a:t>
                      </a:r>
                    </a:p>
                  </a:txBody>
                  <a:tcPr marL="9525" marR="9525" marT="9525" marB="0" anchor="ctr">
                    <a:solidFill>
                      <a:srgbClr val="C6CFDC"/>
                    </a:solidFill>
                  </a:tcPr>
                </a:tc>
                <a:tc>
                  <a:txBody>
                    <a:bodyPr/>
                    <a:lstStyle/>
                    <a:p>
                      <a:pPr algn="ctr" rtl="0" fontAlgn="ctr"/>
                      <a:r>
                        <a:rPr lang="en-IN" sz="1000" b="0" i="0" u="none" strike="noStrike">
                          <a:solidFill>
                            <a:srgbClr val="0D0D0D"/>
                          </a:solidFill>
                          <a:effectLst/>
                          <a:latin typeface="Arial" panose="020B0604020202020204" pitchFamily="34" charset="0"/>
                        </a:rPr>
                        <a:t>Germany</a:t>
                      </a:r>
                    </a:p>
                  </a:txBody>
                  <a:tcPr marL="9525" marR="9525" marT="9525" marB="0" anchor="ctr">
                    <a:solidFill>
                      <a:srgbClr val="C6CFDC"/>
                    </a:solidFill>
                  </a:tcPr>
                </a:tc>
                <a:tc>
                  <a:txBody>
                    <a:bodyPr/>
                    <a:lstStyle/>
                    <a:p>
                      <a:pPr algn="ctr" rtl="0" fontAlgn="ctr"/>
                      <a:r>
                        <a:rPr lang="en-IN" sz="1000" b="0" i="0" u="none" strike="noStrike">
                          <a:solidFill>
                            <a:srgbClr val="0D0D0D"/>
                          </a:solidFill>
                          <a:effectLst/>
                          <a:latin typeface="Arial" panose="020B0604020202020204" pitchFamily="34" charset="0"/>
                        </a:rPr>
                        <a:t>588.00</a:t>
                      </a:r>
                    </a:p>
                  </a:txBody>
                  <a:tcPr marL="9525" marR="9525" marT="9525" marB="0" anchor="ctr">
                    <a:solidFill>
                      <a:srgbClr val="C6CFDC"/>
                    </a:solidFill>
                  </a:tcPr>
                </a:tc>
                <a:tc>
                  <a:txBody>
                    <a:bodyPr/>
                    <a:lstStyle/>
                    <a:p>
                      <a:pPr algn="ctr" rtl="0" fontAlgn="ctr"/>
                      <a:r>
                        <a:rPr lang="en-IN" sz="1000" b="0" i="0" u="none" strike="noStrike">
                          <a:solidFill>
                            <a:srgbClr val="0D0D0D"/>
                          </a:solidFill>
                          <a:effectLst/>
                          <a:latin typeface="Arial" panose="020B0604020202020204" pitchFamily="34" charset="0"/>
                        </a:rPr>
                        <a:t>8.24</a:t>
                      </a:r>
                    </a:p>
                  </a:txBody>
                  <a:tcPr marL="9525" marR="9525" marT="9525" marB="0" anchor="ctr">
                    <a:solidFill>
                      <a:srgbClr val="C6CFDC"/>
                    </a:solidFill>
                  </a:tcPr>
                </a:tc>
                <a:tc>
                  <a:txBody>
                    <a:bodyPr/>
                    <a:lstStyle/>
                    <a:p>
                      <a:pPr algn="ctr" rtl="0" fontAlgn="ctr"/>
                      <a:r>
                        <a:rPr lang="en-IN" sz="1000" b="0" i="0" u="none" strike="noStrike">
                          <a:solidFill>
                            <a:srgbClr val="0D0D0D"/>
                          </a:solidFill>
                          <a:effectLst/>
                          <a:latin typeface="Arial" panose="020B0604020202020204" pitchFamily="34" charset="0"/>
                        </a:rPr>
                        <a:t>Delivered at place – tax and duties</a:t>
                      </a:r>
                    </a:p>
                  </a:txBody>
                  <a:tcPr marL="9525" marR="9525" marT="9525" marB="0" anchor="ctr">
                    <a:solidFill>
                      <a:srgbClr val="C6CFDC"/>
                    </a:solidFill>
                  </a:tcPr>
                </a:tc>
                <a:extLst>
                  <a:ext uri="{0D108BD9-81ED-4DB2-BD59-A6C34878D82A}">
                    <a16:rowId xmlns:a16="http://schemas.microsoft.com/office/drawing/2014/main" val="476153434"/>
                  </a:ext>
                </a:extLst>
              </a:tr>
              <a:tr h="703695">
                <a:tc>
                  <a:txBody>
                    <a:bodyPr/>
                    <a:lstStyle/>
                    <a:p>
                      <a:pPr algn="ctr" rtl="0" fontAlgn="ctr"/>
                      <a:r>
                        <a:rPr lang="en-IN" sz="1000" b="0" i="0" u="none" strike="noStrike">
                          <a:solidFill>
                            <a:srgbClr val="0D0D0D"/>
                          </a:solidFill>
                          <a:effectLst/>
                          <a:latin typeface="Arial" panose="020B0604020202020204" pitchFamily="34" charset="0"/>
                        </a:rPr>
                        <a:t>2020</a:t>
                      </a:r>
                    </a:p>
                  </a:txBody>
                  <a:tcPr marL="9525" marR="9525" marT="9525" marB="0" anchor="ctr">
                    <a:solidFill>
                      <a:srgbClr val="C6CFDC"/>
                    </a:solidFill>
                  </a:tcPr>
                </a:tc>
                <a:tc>
                  <a:txBody>
                    <a:bodyPr/>
                    <a:lstStyle/>
                    <a:p>
                      <a:pPr algn="ctr" rtl="0" fontAlgn="ctr"/>
                      <a:r>
                        <a:rPr lang="en-IN" sz="1000" b="0" i="0" u="none" strike="noStrike">
                          <a:solidFill>
                            <a:srgbClr val="0D0D0D"/>
                          </a:solidFill>
                          <a:effectLst/>
                          <a:latin typeface="Arial" panose="020B0604020202020204" pitchFamily="34" charset="0"/>
                        </a:rPr>
                        <a:t>Liquid</a:t>
                      </a:r>
                    </a:p>
                  </a:txBody>
                  <a:tcPr marL="9525" marR="9525" marT="9525" marB="0" anchor="ctr">
                    <a:solidFill>
                      <a:srgbClr val="C6CFDC"/>
                    </a:solidFill>
                  </a:tcPr>
                </a:tc>
                <a:tc>
                  <a:txBody>
                    <a:bodyPr/>
                    <a:lstStyle/>
                    <a:p>
                      <a:pPr algn="ctr" rtl="0" fontAlgn="ctr"/>
                      <a:r>
                        <a:rPr lang="en-IN" sz="1000" b="0" i="0" u="none" strike="noStrike">
                          <a:solidFill>
                            <a:srgbClr val="0D0D0D"/>
                          </a:solidFill>
                          <a:effectLst/>
                          <a:latin typeface="Arial" panose="020B0604020202020204" pitchFamily="34" charset="0"/>
                        </a:rPr>
                        <a:t>Yamaha Motor Electronics India Private Limited</a:t>
                      </a:r>
                    </a:p>
                  </a:txBody>
                  <a:tcPr marL="9525" marR="9525" marT="9525" marB="0" anchor="ctr">
                    <a:solidFill>
                      <a:srgbClr val="C6CFDC"/>
                    </a:solidFill>
                  </a:tcPr>
                </a:tc>
                <a:tc>
                  <a:txBody>
                    <a:bodyPr/>
                    <a:lstStyle/>
                    <a:p>
                      <a:pPr algn="ctr" rtl="0" fontAlgn="ctr"/>
                      <a:r>
                        <a:rPr lang="en-IN" sz="1000" b="0" i="0" u="none" strike="noStrike">
                          <a:solidFill>
                            <a:srgbClr val="0D0D0D"/>
                          </a:solidFill>
                          <a:effectLst/>
                          <a:latin typeface="Arial" panose="020B0604020202020204" pitchFamily="34" charset="0"/>
                        </a:rPr>
                        <a:t>India</a:t>
                      </a:r>
                    </a:p>
                  </a:txBody>
                  <a:tcPr marL="9525" marR="9525" marT="9525" marB="0" anchor="ctr">
                    <a:solidFill>
                      <a:srgbClr val="C6CFDC"/>
                    </a:solidFill>
                  </a:tcPr>
                </a:tc>
                <a:tc>
                  <a:txBody>
                    <a:bodyPr/>
                    <a:lstStyle/>
                    <a:p>
                      <a:pPr algn="ctr" rtl="0" fontAlgn="ctr"/>
                      <a:r>
                        <a:rPr lang="en-IN" sz="1000" b="0" i="0" u="none" strike="noStrike">
                          <a:solidFill>
                            <a:srgbClr val="0D0D0D"/>
                          </a:solidFill>
                          <a:effectLst/>
                          <a:latin typeface="Arial" panose="020B0604020202020204" pitchFamily="34" charset="0"/>
                        </a:rPr>
                        <a:t>Mumbai, Bangalore</a:t>
                      </a:r>
                    </a:p>
                  </a:txBody>
                  <a:tcPr marL="9525" marR="9525" marT="9525" marB="0" anchor="ctr">
                    <a:solidFill>
                      <a:srgbClr val="C6CFDC"/>
                    </a:solidFill>
                  </a:tcPr>
                </a:tc>
                <a:tc>
                  <a:txBody>
                    <a:bodyPr/>
                    <a:lstStyle/>
                    <a:p>
                      <a:pPr algn="ctr" rtl="0" fontAlgn="ctr"/>
                      <a:r>
                        <a:rPr lang="en-IN" sz="1000" b="0" i="0" u="none" strike="noStrike">
                          <a:solidFill>
                            <a:srgbClr val="0D0D0D"/>
                          </a:solidFill>
                          <a:effectLst/>
                          <a:latin typeface="Arial" panose="020B0604020202020204" pitchFamily="34" charset="0"/>
                        </a:rPr>
                        <a:t>Yamaha Motor Electronics Taiwan Co., Towa Denki Trading (S) Pte Ltd</a:t>
                      </a:r>
                    </a:p>
                  </a:txBody>
                  <a:tcPr marL="9525" marR="9525" marT="9525" marB="0" anchor="ctr">
                    <a:solidFill>
                      <a:srgbClr val="C6CFDC"/>
                    </a:solidFill>
                  </a:tcPr>
                </a:tc>
                <a:tc>
                  <a:txBody>
                    <a:bodyPr/>
                    <a:lstStyle/>
                    <a:p>
                      <a:pPr algn="ctr" rtl="0" fontAlgn="ctr"/>
                      <a:r>
                        <a:rPr lang="en-IN" sz="1000" b="0" i="0" u="none" strike="noStrike">
                          <a:solidFill>
                            <a:srgbClr val="0D0D0D"/>
                          </a:solidFill>
                          <a:effectLst/>
                          <a:latin typeface="Arial" panose="020B0604020202020204" pitchFamily="34" charset="0"/>
                        </a:rPr>
                        <a:t>Taiwan, Singapore</a:t>
                      </a:r>
                    </a:p>
                  </a:txBody>
                  <a:tcPr marL="9525" marR="9525" marT="9525" marB="0" anchor="ctr">
                    <a:solidFill>
                      <a:srgbClr val="C6CFDC"/>
                    </a:solidFill>
                  </a:tcPr>
                </a:tc>
                <a:tc>
                  <a:txBody>
                    <a:bodyPr/>
                    <a:lstStyle/>
                    <a:p>
                      <a:pPr algn="ctr" rtl="0" fontAlgn="ctr"/>
                      <a:r>
                        <a:rPr lang="en-IN" sz="1000" b="0" i="0" u="none" strike="noStrike">
                          <a:solidFill>
                            <a:srgbClr val="0D0D0D"/>
                          </a:solidFill>
                          <a:effectLst/>
                          <a:latin typeface="Arial" panose="020B0604020202020204" pitchFamily="34" charset="0"/>
                        </a:rPr>
                        <a:t>227.46</a:t>
                      </a:r>
                    </a:p>
                  </a:txBody>
                  <a:tcPr marL="9525" marR="9525" marT="9525" marB="0" anchor="ctr">
                    <a:solidFill>
                      <a:srgbClr val="C6CFDC"/>
                    </a:solidFill>
                  </a:tcPr>
                </a:tc>
                <a:tc>
                  <a:txBody>
                    <a:bodyPr/>
                    <a:lstStyle/>
                    <a:p>
                      <a:pPr algn="ctr" rtl="0" fontAlgn="ctr"/>
                      <a:r>
                        <a:rPr lang="en-IN" sz="1000" b="0" i="0" u="none" strike="noStrike">
                          <a:solidFill>
                            <a:srgbClr val="0D0D0D"/>
                          </a:solidFill>
                          <a:effectLst/>
                          <a:latin typeface="Arial" panose="020B0604020202020204" pitchFamily="34" charset="0"/>
                        </a:rPr>
                        <a:t>24.13</a:t>
                      </a:r>
                    </a:p>
                  </a:txBody>
                  <a:tcPr marL="9525" marR="9525" marT="9525" marB="0" anchor="ctr">
                    <a:solidFill>
                      <a:srgbClr val="C6CFDC"/>
                    </a:solidFill>
                  </a:tcPr>
                </a:tc>
                <a:tc>
                  <a:txBody>
                    <a:bodyPr/>
                    <a:lstStyle/>
                    <a:p>
                      <a:pPr algn="ctr" rtl="0" fontAlgn="ctr"/>
                      <a:r>
                        <a:rPr lang="en-IN" sz="1000" b="0" i="0" u="none" strike="noStrike">
                          <a:solidFill>
                            <a:srgbClr val="0D0D0D"/>
                          </a:solidFill>
                          <a:effectLst/>
                          <a:latin typeface="Arial" panose="020B0604020202020204" pitchFamily="34" charset="0"/>
                        </a:rPr>
                        <a:t>Delivered at place – tax and duties</a:t>
                      </a:r>
                    </a:p>
                  </a:txBody>
                  <a:tcPr marL="9525" marR="9525" marT="9525" marB="0" anchor="ctr">
                    <a:solidFill>
                      <a:srgbClr val="C6CFDC"/>
                    </a:solidFill>
                  </a:tcPr>
                </a:tc>
                <a:extLst>
                  <a:ext uri="{0D108BD9-81ED-4DB2-BD59-A6C34878D82A}">
                    <a16:rowId xmlns:a16="http://schemas.microsoft.com/office/drawing/2014/main" val="3143592924"/>
                  </a:ext>
                </a:extLst>
              </a:tr>
              <a:tr h="703695">
                <a:tc>
                  <a:txBody>
                    <a:bodyPr/>
                    <a:lstStyle/>
                    <a:p>
                      <a:pPr algn="ctr" rtl="0" fontAlgn="ctr"/>
                      <a:r>
                        <a:rPr lang="en-IN" sz="1000" b="0" i="0" u="none" strike="noStrike">
                          <a:solidFill>
                            <a:srgbClr val="0D0D0D"/>
                          </a:solidFill>
                          <a:effectLst/>
                          <a:latin typeface="Arial" panose="020B0604020202020204" pitchFamily="34" charset="0"/>
                        </a:rPr>
                        <a:t>2020</a:t>
                      </a:r>
                    </a:p>
                  </a:txBody>
                  <a:tcPr marL="9525" marR="9525" marT="9525" marB="0" anchor="ctr">
                    <a:solidFill>
                      <a:srgbClr val="C6CFDC"/>
                    </a:solidFill>
                  </a:tcPr>
                </a:tc>
                <a:tc>
                  <a:txBody>
                    <a:bodyPr/>
                    <a:lstStyle/>
                    <a:p>
                      <a:pPr algn="ctr" rtl="0" fontAlgn="ctr"/>
                      <a:r>
                        <a:rPr lang="en-IN" sz="1000" b="0" i="0" u="none" strike="noStrike">
                          <a:solidFill>
                            <a:srgbClr val="0D0D0D"/>
                          </a:solidFill>
                          <a:effectLst/>
                          <a:latin typeface="Arial" panose="020B0604020202020204" pitchFamily="34" charset="0"/>
                        </a:rPr>
                        <a:t>Liquid</a:t>
                      </a:r>
                    </a:p>
                  </a:txBody>
                  <a:tcPr marL="9525" marR="9525" marT="9525" marB="0" anchor="ctr">
                    <a:solidFill>
                      <a:srgbClr val="C6CFDC"/>
                    </a:solidFill>
                  </a:tcPr>
                </a:tc>
                <a:tc>
                  <a:txBody>
                    <a:bodyPr/>
                    <a:lstStyle/>
                    <a:p>
                      <a:pPr algn="ctr" rtl="0" fontAlgn="ctr"/>
                      <a:r>
                        <a:rPr lang="en-IN" sz="1000" b="0" i="0" u="none" strike="noStrike">
                          <a:solidFill>
                            <a:srgbClr val="0D0D0D"/>
                          </a:solidFill>
                          <a:effectLst/>
                          <a:latin typeface="Arial" panose="020B0604020202020204" pitchFamily="34" charset="0"/>
                        </a:rPr>
                        <a:t>Pt. Sika Indonesia</a:t>
                      </a:r>
                    </a:p>
                  </a:txBody>
                  <a:tcPr marL="9525" marR="9525" marT="9525" marB="0" anchor="ctr">
                    <a:solidFill>
                      <a:srgbClr val="C6CFDC"/>
                    </a:solidFill>
                  </a:tcPr>
                </a:tc>
                <a:tc>
                  <a:txBody>
                    <a:bodyPr/>
                    <a:lstStyle/>
                    <a:p>
                      <a:pPr algn="ctr" rtl="0" fontAlgn="ctr"/>
                      <a:r>
                        <a:rPr lang="en-IN" sz="1000" b="0" i="0" u="none" strike="noStrike">
                          <a:solidFill>
                            <a:srgbClr val="0D0D0D"/>
                          </a:solidFill>
                          <a:effectLst/>
                          <a:latin typeface="Arial" panose="020B0604020202020204" pitchFamily="34" charset="0"/>
                        </a:rPr>
                        <a:t>Indonesia</a:t>
                      </a:r>
                    </a:p>
                  </a:txBody>
                  <a:tcPr marL="9525" marR="9525" marT="9525" marB="0" anchor="ctr">
                    <a:solidFill>
                      <a:srgbClr val="C6CFDC"/>
                    </a:solidFill>
                  </a:tcPr>
                </a:tc>
                <a:tc>
                  <a:txBody>
                    <a:bodyPr/>
                    <a:lstStyle/>
                    <a:p>
                      <a:pPr algn="ctr" rtl="0" fontAlgn="ctr"/>
                      <a:r>
                        <a:rPr lang="en-IN" sz="1000" b="0" i="0" u="none" strike="noStrike">
                          <a:solidFill>
                            <a:srgbClr val="0D0D0D"/>
                          </a:solidFill>
                          <a:effectLst/>
                          <a:latin typeface="Arial" panose="020B0604020202020204" pitchFamily="34" charset="0"/>
                        </a:rPr>
                        <a:t>Bekasi, West Java</a:t>
                      </a:r>
                    </a:p>
                  </a:txBody>
                  <a:tcPr marL="9525" marR="9525" marT="9525" marB="0" anchor="ctr">
                    <a:solidFill>
                      <a:srgbClr val="C6CFDC"/>
                    </a:solidFill>
                  </a:tcPr>
                </a:tc>
                <a:tc>
                  <a:txBody>
                    <a:bodyPr/>
                    <a:lstStyle/>
                    <a:p>
                      <a:pPr algn="ctr" rtl="0" fontAlgn="ctr"/>
                      <a:r>
                        <a:rPr lang="en-IN" sz="1000" b="0" i="0" u="none" strike="noStrike">
                          <a:solidFill>
                            <a:srgbClr val="0D0D0D"/>
                          </a:solidFill>
                          <a:effectLst/>
                          <a:latin typeface="Arial" panose="020B0604020202020204" pitchFamily="34" charset="0"/>
                        </a:rPr>
                        <a:t>Aditya Birla Chemicals(Thailand)Ltd., Nan Ya Plastics Corporation</a:t>
                      </a:r>
                    </a:p>
                  </a:txBody>
                  <a:tcPr marL="9525" marR="9525" marT="9525" marB="0" anchor="ctr">
                    <a:solidFill>
                      <a:srgbClr val="C6CFDC"/>
                    </a:solidFill>
                  </a:tcPr>
                </a:tc>
                <a:tc>
                  <a:txBody>
                    <a:bodyPr/>
                    <a:lstStyle/>
                    <a:p>
                      <a:pPr algn="ctr" rtl="0" fontAlgn="ctr"/>
                      <a:r>
                        <a:rPr lang="en-IN" sz="1000" b="0" i="0" u="none" strike="noStrike">
                          <a:solidFill>
                            <a:srgbClr val="0D0D0D"/>
                          </a:solidFill>
                          <a:effectLst/>
                          <a:latin typeface="Arial" panose="020B0604020202020204" pitchFamily="34" charset="0"/>
                        </a:rPr>
                        <a:t>Thailand, Taiwan</a:t>
                      </a:r>
                    </a:p>
                  </a:txBody>
                  <a:tcPr marL="9525" marR="9525" marT="9525" marB="0" anchor="ctr">
                    <a:solidFill>
                      <a:srgbClr val="C6CFDC"/>
                    </a:solidFill>
                  </a:tcPr>
                </a:tc>
                <a:tc>
                  <a:txBody>
                    <a:bodyPr/>
                    <a:lstStyle/>
                    <a:p>
                      <a:pPr algn="ctr" rtl="0" fontAlgn="ctr"/>
                      <a:r>
                        <a:rPr lang="en-IN" sz="1000" b="0" i="0" u="none" strike="noStrike">
                          <a:solidFill>
                            <a:srgbClr val="0D0D0D"/>
                          </a:solidFill>
                          <a:effectLst/>
                          <a:latin typeface="Arial" panose="020B0604020202020204" pitchFamily="34" charset="0"/>
                        </a:rPr>
                        <a:t>1366.26</a:t>
                      </a:r>
                    </a:p>
                  </a:txBody>
                  <a:tcPr marL="9525" marR="9525" marT="9525" marB="0" anchor="ctr">
                    <a:solidFill>
                      <a:srgbClr val="C6CFDC"/>
                    </a:solidFill>
                  </a:tcPr>
                </a:tc>
                <a:tc>
                  <a:txBody>
                    <a:bodyPr/>
                    <a:lstStyle/>
                    <a:p>
                      <a:pPr algn="ctr" rtl="0" fontAlgn="ctr"/>
                      <a:r>
                        <a:rPr lang="en-IN" sz="1000" b="0" i="0" u="none" strike="noStrike">
                          <a:solidFill>
                            <a:srgbClr val="0D0D0D"/>
                          </a:solidFill>
                          <a:effectLst/>
                          <a:latin typeface="Arial" panose="020B0604020202020204" pitchFamily="34" charset="0"/>
                        </a:rPr>
                        <a:t>4.99</a:t>
                      </a:r>
                    </a:p>
                  </a:txBody>
                  <a:tcPr marL="9525" marR="9525" marT="9525" marB="0" anchor="ctr">
                    <a:solidFill>
                      <a:srgbClr val="C6CFDC"/>
                    </a:solidFill>
                  </a:tcPr>
                </a:tc>
                <a:tc>
                  <a:txBody>
                    <a:bodyPr/>
                    <a:lstStyle/>
                    <a:p>
                      <a:pPr algn="ctr" rtl="0" fontAlgn="ctr"/>
                      <a:r>
                        <a:rPr lang="en-IN" sz="1000" b="0" i="0" u="none" strike="noStrike">
                          <a:solidFill>
                            <a:srgbClr val="0D0D0D"/>
                          </a:solidFill>
                          <a:effectLst/>
                          <a:latin typeface="Arial" panose="020B0604020202020204" pitchFamily="34" charset="0"/>
                        </a:rPr>
                        <a:t>Delivered at place – tax and duties</a:t>
                      </a:r>
                    </a:p>
                  </a:txBody>
                  <a:tcPr marL="9525" marR="9525" marT="9525" marB="0" anchor="ctr">
                    <a:solidFill>
                      <a:srgbClr val="C6CFDC"/>
                    </a:solidFill>
                  </a:tcPr>
                </a:tc>
                <a:extLst>
                  <a:ext uri="{0D108BD9-81ED-4DB2-BD59-A6C34878D82A}">
                    <a16:rowId xmlns:a16="http://schemas.microsoft.com/office/drawing/2014/main" val="2904658944"/>
                  </a:ext>
                </a:extLst>
              </a:tr>
              <a:tr h="703695">
                <a:tc>
                  <a:txBody>
                    <a:bodyPr/>
                    <a:lstStyle/>
                    <a:p>
                      <a:pPr algn="ctr" rtl="0" fontAlgn="ctr"/>
                      <a:r>
                        <a:rPr lang="en-IN" sz="1000" b="0" i="0" u="none" strike="noStrike">
                          <a:solidFill>
                            <a:srgbClr val="0D0D0D"/>
                          </a:solidFill>
                          <a:effectLst/>
                          <a:latin typeface="Arial" panose="020B0604020202020204" pitchFamily="34" charset="0"/>
                        </a:rPr>
                        <a:t>2020</a:t>
                      </a:r>
                    </a:p>
                  </a:txBody>
                  <a:tcPr marL="9525" marR="9525" marT="9525" marB="0" anchor="ctr">
                    <a:solidFill>
                      <a:srgbClr val="C6CFDC"/>
                    </a:solidFill>
                  </a:tcPr>
                </a:tc>
                <a:tc>
                  <a:txBody>
                    <a:bodyPr/>
                    <a:lstStyle/>
                    <a:p>
                      <a:pPr algn="ctr" rtl="0" fontAlgn="ctr"/>
                      <a:r>
                        <a:rPr lang="en-IN" sz="1000" b="0" i="0" u="none" strike="noStrike">
                          <a:solidFill>
                            <a:srgbClr val="0D0D0D"/>
                          </a:solidFill>
                          <a:effectLst/>
                          <a:latin typeface="Arial" panose="020B0604020202020204" pitchFamily="34" charset="0"/>
                        </a:rPr>
                        <a:t>Liquid</a:t>
                      </a:r>
                    </a:p>
                  </a:txBody>
                  <a:tcPr marL="9525" marR="9525" marT="9525" marB="0" anchor="ctr">
                    <a:solidFill>
                      <a:srgbClr val="C6CFDC"/>
                    </a:solidFill>
                  </a:tcPr>
                </a:tc>
                <a:tc>
                  <a:txBody>
                    <a:bodyPr/>
                    <a:lstStyle/>
                    <a:p>
                      <a:pPr algn="ctr" rtl="0" fontAlgn="ctr"/>
                      <a:r>
                        <a:rPr lang="en-IN" sz="1000" b="0" i="0" u="none" strike="noStrike">
                          <a:solidFill>
                            <a:srgbClr val="0D0D0D"/>
                          </a:solidFill>
                          <a:effectLst/>
                          <a:latin typeface="Arial" panose="020B0604020202020204" pitchFamily="34" charset="0"/>
                        </a:rPr>
                        <a:t>Pt. Nipsea Paint And Chemicals</a:t>
                      </a:r>
                    </a:p>
                  </a:txBody>
                  <a:tcPr marL="9525" marR="9525" marT="9525" marB="0" anchor="ctr">
                    <a:solidFill>
                      <a:srgbClr val="C6CFDC"/>
                    </a:solidFill>
                  </a:tcPr>
                </a:tc>
                <a:tc>
                  <a:txBody>
                    <a:bodyPr/>
                    <a:lstStyle/>
                    <a:p>
                      <a:pPr algn="ctr" rtl="0" fontAlgn="ctr"/>
                      <a:r>
                        <a:rPr lang="en-IN" sz="1000" b="0" i="0" u="none" strike="noStrike">
                          <a:solidFill>
                            <a:srgbClr val="0D0D0D"/>
                          </a:solidFill>
                          <a:effectLst/>
                          <a:latin typeface="Arial" panose="020B0604020202020204" pitchFamily="34" charset="0"/>
                        </a:rPr>
                        <a:t>Indonesia</a:t>
                      </a:r>
                    </a:p>
                  </a:txBody>
                  <a:tcPr marL="9525" marR="9525" marT="9525" marB="0" anchor="ctr">
                    <a:solidFill>
                      <a:srgbClr val="C6CFDC"/>
                    </a:solidFill>
                  </a:tcPr>
                </a:tc>
                <a:tc>
                  <a:txBody>
                    <a:bodyPr/>
                    <a:lstStyle/>
                    <a:p>
                      <a:pPr algn="ctr" rtl="0" fontAlgn="ctr"/>
                      <a:r>
                        <a:rPr lang="en-IN" sz="1000" b="0" i="0" u="none" strike="noStrike">
                          <a:solidFill>
                            <a:srgbClr val="0D0D0D"/>
                          </a:solidFill>
                          <a:effectLst/>
                          <a:latin typeface="Arial" panose="020B0604020202020204" pitchFamily="34" charset="0"/>
                        </a:rPr>
                        <a:t>Jakarta</a:t>
                      </a:r>
                    </a:p>
                  </a:txBody>
                  <a:tcPr marL="9525" marR="9525" marT="9525" marB="0" anchor="ctr">
                    <a:solidFill>
                      <a:srgbClr val="C6CFDC"/>
                    </a:solidFill>
                  </a:tcPr>
                </a:tc>
                <a:tc>
                  <a:txBody>
                    <a:bodyPr/>
                    <a:lstStyle/>
                    <a:p>
                      <a:pPr algn="ctr" rtl="0" fontAlgn="ctr"/>
                      <a:r>
                        <a:rPr lang="en-IN" sz="1000" b="0" i="0" u="none" strike="noStrike">
                          <a:solidFill>
                            <a:srgbClr val="0D0D0D"/>
                          </a:solidFill>
                          <a:effectLst/>
                          <a:latin typeface="Arial" panose="020B0604020202020204" pitchFamily="34" charset="0"/>
                        </a:rPr>
                        <a:t>Aditya Birla Chemicals(Thailand)Ltd., Nan Ya Plastics Corporation</a:t>
                      </a:r>
                    </a:p>
                  </a:txBody>
                  <a:tcPr marL="9525" marR="9525" marT="9525" marB="0" anchor="ctr">
                    <a:solidFill>
                      <a:srgbClr val="C6CFDC"/>
                    </a:solidFill>
                  </a:tcPr>
                </a:tc>
                <a:tc>
                  <a:txBody>
                    <a:bodyPr/>
                    <a:lstStyle/>
                    <a:p>
                      <a:pPr algn="ctr" rtl="0" fontAlgn="ctr"/>
                      <a:r>
                        <a:rPr lang="en-IN" sz="1000" b="0" i="0" u="none" strike="noStrike">
                          <a:solidFill>
                            <a:srgbClr val="0D0D0D"/>
                          </a:solidFill>
                          <a:effectLst/>
                          <a:latin typeface="Arial" panose="020B0604020202020204" pitchFamily="34" charset="0"/>
                        </a:rPr>
                        <a:t>Thailand, Taiwan</a:t>
                      </a:r>
                    </a:p>
                  </a:txBody>
                  <a:tcPr marL="9525" marR="9525" marT="9525" marB="0" anchor="ctr">
                    <a:solidFill>
                      <a:srgbClr val="C6CFDC"/>
                    </a:solidFill>
                  </a:tcPr>
                </a:tc>
                <a:tc>
                  <a:txBody>
                    <a:bodyPr/>
                    <a:lstStyle/>
                    <a:p>
                      <a:pPr algn="ctr" rtl="0" fontAlgn="ctr"/>
                      <a:r>
                        <a:rPr lang="en-IN" sz="1000" b="0" i="0" u="none" strike="noStrike">
                          <a:solidFill>
                            <a:srgbClr val="0D0D0D"/>
                          </a:solidFill>
                          <a:effectLst/>
                          <a:latin typeface="Arial" panose="020B0604020202020204" pitchFamily="34" charset="0"/>
                        </a:rPr>
                        <a:t>2163.02</a:t>
                      </a:r>
                    </a:p>
                  </a:txBody>
                  <a:tcPr marL="9525" marR="9525" marT="9525" marB="0" anchor="ctr">
                    <a:solidFill>
                      <a:srgbClr val="C6CFDC"/>
                    </a:solidFill>
                  </a:tcPr>
                </a:tc>
                <a:tc>
                  <a:txBody>
                    <a:bodyPr/>
                    <a:lstStyle/>
                    <a:p>
                      <a:pPr algn="ctr" rtl="0" fontAlgn="ctr"/>
                      <a:r>
                        <a:rPr lang="en-IN" sz="1000" b="0" i="0" u="none" strike="noStrike">
                          <a:solidFill>
                            <a:srgbClr val="0D0D0D"/>
                          </a:solidFill>
                          <a:effectLst/>
                          <a:latin typeface="Arial" panose="020B0604020202020204" pitchFamily="34" charset="0"/>
                        </a:rPr>
                        <a:t>2.71</a:t>
                      </a:r>
                    </a:p>
                  </a:txBody>
                  <a:tcPr marL="9525" marR="9525" marT="9525" marB="0" anchor="ctr">
                    <a:solidFill>
                      <a:srgbClr val="C6CFDC"/>
                    </a:solidFill>
                  </a:tcPr>
                </a:tc>
                <a:tc>
                  <a:txBody>
                    <a:bodyPr/>
                    <a:lstStyle/>
                    <a:p>
                      <a:pPr algn="ctr" rtl="0" fontAlgn="ctr"/>
                      <a:r>
                        <a:rPr lang="en-IN" sz="1000" b="0" i="0" u="none" strike="noStrike">
                          <a:solidFill>
                            <a:srgbClr val="0D0D0D"/>
                          </a:solidFill>
                          <a:effectLst/>
                          <a:latin typeface="Arial" panose="020B0604020202020204" pitchFamily="34" charset="0"/>
                        </a:rPr>
                        <a:t>Delivered at place – tax and duties</a:t>
                      </a:r>
                    </a:p>
                  </a:txBody>
                  <a:tcPr marL="9525" marR="9525" marT="9525" marB="0" anchor="ctr">
                    <a:solidFill>
                      <a:srgbClr val="C6CFDC"/>
                    </a:solidFill>
                  </a:tcPr>
                </a:tc>
                <a:extLst>
                  <a:ext uri="{0D108BD9-81ED-4DB2-BD59-A6C34878D82A}">
                    <a16:rowId xmlns:a16="http://schemas.microsoft.com/office/drawing/2014/main" val="3000767054"/>
                  </a:ext>
                </a:extLst>
              </a:tr>
              <a:tr h="703695">
                <a:tc>
                  <a:txBody>
                    <a:bodyPr/>
                    <a:lstStyle/>
                    <a:p>
                      <a:pPr algn="ctr" rtl="0" fontAlgn="ctr"/>
                      <a:r>
                        <a:rPr lang="en-IN" sz="1000" b="0" i="0" u="none" strike="noStrike">
                          <a:solidFill>
                            <a:srgbClr val="0D0D0D"/>
                          </a:solidFill>
                          <a:effectLst/>
                          <a:latin typeface="Arial" panose="020B0604020202020204" pitchFamily="34" charset="0"/>
                        </a:rPr>
                        <a:t>2020</a:t>
                      </a:r>
                    </a:p>
                  </a:txBody>
                  <a:tcPr marL="9525" marR="9525" marT="9525" marB="0" anchor="ctr">
                    <a:solidFill>
                      <a:srgbClr val="C6CFDC"/>
                    </a:solidFill>
                  </a:tcPr>
                </a:tc>
                <a:tc>
                  <a:txBody>
                    <a:bodyPr/>
                    <a:lstStyle/>
                    <a:p>
                      <a:pPr algn="ctr" rtl="0" fontAlgn="ctr"/>
                      <a:r>
                        <a:rPr lang="en-IN" sz="1000" b="0" i="0" u="none" strike="noStrike">
                          <a:solidFill>
                            <a:srgbClr val="0D0D0D"/>
                          </a:solidFill>
                          <a:effectLst/>
                          <a:latin typeface="Arial" panose="020B0604020202020204" pitchFamily="34" charset="0"/>
                        </a:rPr>
                        <a:t>Liquid</a:t>
                      </a:r>
                    </a:p>
                  </a:txBody>
                  <a:tcPr marL="9525" marR="9525" marT="9525" marB="0" anchor="ctr">
                    <a:solidFill>
                      <a:srgbClr val="C6CFDC"/>
                    </a:solidFill>
                  </a:tcPr>
                </a:tc>
                <a:tc>
                  <a:txBody>
                    <a:bodyPr/>
                    <a:lstStyle/>
                    <a:p>
                      <a:pPr algn="ctr" rtl="0" fontAlgn="ctr"/>
                      <a:r>
                        <a:rPr lang="en-IN" sz="1000" b="0" i="0" u="none" strike="noStrike">
                          <a:solidFill>
                            <a:srgbClr val="0D0D0D"/>
                          </a:solidFill>
                          <a:effectLst/>
                          <a:latin typeface="Arial" panose="020B0604020202020204" pitchFamily="34" charset="0"/>
                        </a:rPr>
                        <a:t>Pt. Panasonic Industrial Devices Batam</a:t>
                      </a:r>
                    </a:p>
                  </a:txBody>
                  <a:tcPr marL="9525" marR="9525" marT="9525" marB="0" anchor="ctr">
                    <a:solidFill>
                      <a:srgbClr val="C6CFDC"/>
                    </a:solidFill>
                  </a:tcPr>
                </a:tc>
                <a:tc>
                  <a:txBody>
                    <a:bodyPr/>
                    <a:lstStyle/>
                    <a:p>
                      <a:pPr algn="ctr" rtl="0" fontAlgn="ctr"/>
                      <a:r>
                        <a:rPr lang="en-IN" sz="1000" b="0" i="0" u="none" strike="noStrike">
                          <a:solidFill>
                            <a:srgbClr val="0D0D0D"/>
                          </a:solidFill>
                          <a:effectLst/>
                          <a:latin typeface="Arial" panose="020B0604020202020204" pitchFamily="34" charset="0"/>
                        </a:rPr>
                        <a:t>Indonesia</a:t>
                      </a:r>
                    </a:p>
                  </a:txBody>
                  <a:tcPr marL="9525" marR="9525" marT="9525" marB="0" anchor="ctr">
                    <a:solidFill>
                      <a:srgbClr val="C6CFDC"/>
                    </a:solidFill>
                  </a:tcPr>
                </a:tc>
                <a:tc>
                  <a:txBody>
                    <a:bodyPr/>
                    <a:lstStyle/>
                    <a:p>
                      <a:pPr algn="ctr" rtl="0" fontAlgn="ctr"/>
                      <a:r>
                        <a:rPr lang="en-IN" sz="1000" b="0" i="0" u="none" strike="noStrike">
                          <a:solidFill>
                            <a:srgbClr val="0D0D0D"/>
                          </a:solidFill>
                          <a:effectLst/>
                          <a:latin typeface="Arial" panose="020B0604020202020204" pitchFamily="34" charset="0"/>
                        </a:rPr>
                        <a:t>Jakarta</a:t>
                      </a:r>
                    </a:p>
                  </a:txBody>
                  <a:tcPr marL="9525" marR="9525" marT="9525" marB="0" anchor="ctr">
                    <a:solidFill>
                      <a:srgbClr val="C6CFDC"/>
                    </a:solidFill>
                  </a:tcPr>
                </a:tc>
                <a:tc>
                  <a:txBody>
                    <a:bodyPr/>
                    <a:lstStyle/>
                    <a:p>
                      <a:pPr algn="ctr" rtl="0" fontAlgn="ctr"/>
                      <a:r>
                        <a:rPr lang="en-IN" sz="1000" b="0" i="0" u="none" strike="noStrike">
                          <a:solidFill>
                            <a:srgbClr val="0D0D0D"/>
                          </a:solidFill>
                          <a:effectLst/>
                          <a:latin typeface="Arial" panose="020B0604020202020204" pitchFamily="34" charset="0"/>
                        </a:rPr>
                        <a:t>Panasonic Industrial Devices Singapore</a:t>
                      </a:r>
                    </a:p>
                  </a:txBody>
                  <a:tcPr marL="9525" marR="9525" marT="9525" marB="0" anchor="ctr">
                    <a:solidFill>
                      <a:srgbClr val="C6CFDC"/>
                    </a:solidFill>
                  </a:tcPr>
                </a:tc>
                <a:tc>
                  <a:txBody>
                    <a:bodyPr/>
                    <a:lstStyle/>
                    <a:p>
                      <a:pPr algn="ctr" rtl="0" fontAlgn="ctr"/>
                      <a:r>
                        <a:rPr lang="en-IN" sz="1000" b="0" i="0" u="none" strike="noStrike">
                          <a:solidFill>
                            <a:srgbClr val="0D0D0D"/>
                          </a:solidFill>
                          <a:effectLst/>
                          <a:latin typeface="Arial" panose="020B0604020202020204" pitchFamily="34" charset="0"/>
                        </a:rPr>
                        <a:t>Singapore, Thailand</a:t>
                      </a:r>
                    </a:p>
                  </a:txBody>
                  <a:tcPr marL="9525" marR="9525" marT="9525" marB="0" anchor="ctr">
                    <a:solidFill>
                      <a:srgbClr val="C6CFDC"/>
                    </a:solidFill>
                  </a:tcPr>
                </a:tc>
                <a:tc>
                  <a:txBody>
                    <a:bodyPr/>
                    <a:lstStyle/>
                    <a:p>
                      <a:pPr algn="ctr" rtl="0" fontAlgn="ctr"/>
                      <a:r>
                        <a:rPr lang="en-IN" sz="1000" b="0" i="0" u="none" strike="noStrike">
                          <a:solidFill>
                            <a:srgbClr val="0D0D0D"/>
                          </a:solidFill>
                          <a:effectLst/>
                          <a:latin typeface="Arial" panose="020B0604020202020204" pitchFamily="34" charset="0"/>
                        </a:rPr>
                        <a:t>989.94</a:t>
                      </a:r>
                    </a:p>
                  </a:txBody>
                  <a:tcPr marL="9525" marR="9525" marT="9525" marB="0" anchor="ctr">
                    <a:solidFill>
                      <a:srgbClr val="C6CFDC"/>
                    </a:solidFill>
                  </a:tcPr>
                </a:tc>
                <a:tc>
                  <a:txBody>
                    <a:bodyPr/>
                    <a:lstStyle/>
                    <a:p>
                      <a:pPr algn="ctr" rtl="0" fontAlgn="ctr"/>
                      <a:r>
                        <a:rPr lang="en-IN" sz="1000" b="0" i="0" u="none" strike="noStrike">
                          <a:solidFill>
                            <a:srgbClr val="0D0D0D"/>
                          </a:solidFill>
                          <a:effectLst/>
                          <a:latin typeface="Arial" panose="020B0604020202020204" pitchFamily="34" charset="0"/>
                        </a:rPr>
                        <a:t>12.37</a:t>
                      </a:r>
                    </a:p>
                  </a:txBody>
                  <a:tcPr marL="9525" marR="9525" marT="9525" marB="0" anchor="ctr">
                    <a:solidFill>
                      <a:srgbClr val="C6CFDC"/>
                    </a:solidFill>
                  </a:tcPr>
                </a:tc>
                <a:tc>
                  <a:txBody>
                    <a:bodyPr/>
                    <a:lstStyle/>
                    <a:p>
                      <a:pPr algn="ctr" rtl="0" fontAlgn="ctr"/>
                      <a:r>
                        <a:rPr lang="en-IN" sz="1000" b="0" i="0" u="none" strike="noStrike" dirty="0">
                          <a:solidFill>
                            <a:srgbClr val="0D0D0D"/>
                          </a:solidFill>
                          <a:effectLst/>
                          <a:latin typeface="Arial" panose="020B0604020202020204" pitchFamily="34" charset="0"/>
                        </a:rPr>
                        <a:t>Delivered at place – tax and duties</a:t>
                      </a:r>
                    </a:p>
                  </a:txBody>
                  <a:tcPr marL="9525" marR="9525" marT="9525" marB="0" anchor="ctr">
                    <a:solidFill>
                      <a:srgbClr val="C6CFDC"/>
                    </a:solidFill>
                  </a:tcPr>
                </a:tc>
                <a:extLst>
                  <a:ext uri="{0D108BD9-81ED-4DB2-BD59-A6C34878D82A}">
                    <a16:rowId xmlns:a16="http://schemas.microsoft.com/office/drawing/2014/main" val="1233007654"/>
                  </a:ext>
                </a:extLst>
              </a:tr>
            </a:tbl>
          </a:graphicData>
        </a:graphic>
      </p:graphicFrame>
      <p:sp>
        <p:nvSpPr>
          <p:cNvPr id="8" name="Rectangle 7">
            <a:extLst>
              <a:ext uri="{FF2B5EF4-FFF2-40B4-BE49-F238E27FC236}">
                <a16:creationId xmlns:a16="http://schemas.microsoft.com/office/drawing/2014/main" id="{33452A73-2245-46D7-BD33-5EC9647F3FD2}"/>
              </a:ext>
            </a:extLst>
          </p:cNvPr>
          <p:cNvSpPr/>
          <p:nvPr/>
        </p:nvSpPr>
        <p:spPr>
          <a:xfrm>
            <a:off x="5697415" y="818061"/>
            <a:ext cx="3446585" cy="384345"/>
          </a:xfrm>
          <a:prstGeom prst="rect">
            <a:avLst/>
          </a:prstGeom>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Total import in 2020 with consumption break-up of leading 25 Customer / Distributor</a:t>
            </a:r>
          </a:p>
        </p:txBody>
      </p:sp>
    </p:spTree>
    <p:extLst>
      <p:ext uri="{BB962C8B-B14F-4D97-AF65-F5344CB8AC3E}">
        <p14:creationId xmlns:p14="http://schemas.microsoft.com/office/powerpoint/2010/main" val="74272693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1222BF3-C2CA-49F9-9665-6035BFC3367B}"/>
              </a:ext>
            </a:extLst>
          </p:cNvPr>
          <p:cNvSpPr/>
          <p:nvPr/>
        </p:nvSpPr>
        <p:spPr>
          <a:xfrm>
            <a:off x="165450" y="177988"/>
            <a:ext cx="4490956" cy="323165"/>
          </a:xfrm>
          <a:prstGeom prst="rect">
            <a:avLst/>
          </a:prstGeom>
        </p:spPr>
        <p:txBody>
          <a:bodyPr wrap="square" anchor="ctr">
            <a:spAutoFit/>
          </a:bodyPr>
          <a:lstStyle/>
          <a:p>
            <a:r>
              <a:rPr lang="en-IN" sz="1500" b="1" dirty="0">
                <a:solidFill>
                  <a:schemeClr val="tx1">
                    <a:lumMod val="95000"/>
                    <a:lumOff val="5000"/>
                  </a:schemeClr>
                </a:solidFill>
                <a:ea typeface="Verdana" panose="020B0604030504040204" pitchFamily="34" charset="0"/>
                <a:cs typeface="Arial" panose="020B0604020202020204" pitchFamily="34" charset="0"/>
              </a:rPr>
              <a:t>Import Data – Epoxy Resin</a:t>
            </a:r>
            <a:endParaRPr lang="en-US" sz="1500" b="1" dirty="0">
              <a:solidFill>
                <a:schemeClr val="tx1">
                  <a:lumMod val="95000"/>
                  <a:lumOff val="5000"/>
                </a:schemeClr>
              </a:solidFill>
              <a:ea typeface="Verdana" panose="020B060403050404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BFDE3DD8-3F70-44BB-B812-CC721D596846}"/>
              </a:ext>
            </a:extLst>
          </p:cNvPr>
          <p:cNvSpPr/>
          <p:nvPr/>
        </p:nvSpPr>
        <p:spPr>
          <a:xfrm>
            <a:off x="-64985" y="818061"/>
            <a:ext cx="7023141" cy="384345"/>
          </a:xfrm>
          <a:prstGeom prst="rect">
            <a:avLst/>
          </a:prstGeom>
          <a:solidFill>
            <a:srgbClr val="697F9F"/>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latin typeface="Verdana" panose="020B0604030504040204" pitchFamily="34" charset="0"/>
                <a:ea typeface="Verdana" panose="020B0604030504040204" pitchFamily="34" charset="0"/>
                <a:cs typeface="Verdana" panose="020B0604030504040204" pitchFamily="34" charset="0"/>
              </a:rPr>
              <a:t>Country-Wise Customer / Distributor Analysis</a:t>
            </a:r>
          </a:p>
        </p:txBody>
      </p:sp>
      <p:graphicFrame>
        <p:nvGraphicFramePr>
          <p:cNvPr id="9" name="Table 8">
            <a:extLst>
              <a:ext uri="{FF2B5EF4-FFF2-40B4-BE49-F238E27FC236}">
                <a16:creationId xmlns:a16="http://schemas.microsoft.com/office/drawing/2014/main" id="{911C82C2-0AA8-40AA-90F7-CA1E3CEA5783}"/>
              </a:ext>
            </a:extLst>
          </p:cNvPr>
          <p:cNvGraphicFramePr>
            <a:graphicFrameLocks noGrp="1"/>
          </p:cNvGraphicFramePr>
          <p:nvPr>
            <p:extLst>
              <p:ext uri="{D42A27DB-BD31-4B8C-83A1-F6EECF244321}">
                <p14:modId xmlns:p14="http://schemas.microsoft.com/office/powerpoint/2010/main" val="3741807923"/>
              </p:ext>
            </p:extLst>
          </p:nvPr>
        </p:nvGraphicFramePr>
        <p:xfrm>
          <a:off x="172278" y="1437119"/>
          <a:ext cx="8852451" cy="4602819"/>
        </p:xfrm>
        <a:graphic>
          <a:graphicData uri="http://schemas.openxmlformats.org/drawingml/2006/table">
            <a:tbl>
              <a:tblPr firstRow="1" bandRow="1">
                <a:tableStyleId>{93296810-A885-4BE3-A3E7-6D5BEEA58F35}</a:tableStyleId>
              </a:tblPr>
              <a:tblGrid>
                <a:gridCol w="570750">
                  <a:extLst>
                    <a:ext uri="{9D8B030D-6E8A-4147-A177-3AD203B41FA5}">
                      <a16:colId xmlns:a16="http://schemas.microsoft.com/office/drawing/2014/main" val="2691123087"/>
                    </a:ext>
                  </a:extLst>
                </a:gridCol>
                <a:gridCol w="1086517">
                  <a:extLst>
                    <a:ext uri="{9D8B030D-6E8A-4147-A177-3AD203B41FA5}">
                      <a16:colId xmlns:a16="http://schemas.microsoft.com/office/drawing/2014/main" val="2950135456"/>
                    </a:ext>
                  </a:extLst>
                </a:gridCol>
                <a:gridCol w="929467">
                  <a:extLst>
                    <a:ext uri="{9D8B030D-6E8A-4147-A177-3AD203B41FA5}">
                      <a16:colId xmlns:a16="http://schemas.microsoft.com/office/drawing/2014/main" val="979710789"/>
                    </a:ext>
                  </a:extLst>
                </a:gridCol>
                <a:gridCol w="1023172">
                  <a:extLst>
                    <a:ext uri="{9D8B030D-6E8A-4147-A177-3AD203B41FA5}">
                      <a16:colId xmlns:a16="http://schemas.microsoft.com/office/drawing/2014/main" val="1671684372"/>
                    </a:ext>
                  </a:extLst>
                </a:gridCol>
                <a:gridCol w="842583">
                  <a:extLst>
                    <a:ext uri="{9D8B030D-6E8A-4147-A177-3AD203B41FA5}">
                      <a16:colId xmlns:a16="http://schemas.microsoft.com/office/drawing/2014/main" val="1204854445"/>
                    </a:ext>
                  </a:extLst>
                </a:gridCol>
                <a:gridCol w="1007407">
                  <a:extLst>
                    <a:ext uri="{9D8B030D-6E8A-4147-A177-3AD203B41FA5}">
                      <a16:colId xmlns:a16="http://schemas.microsoft.com/office/drawing/2014/main" val="2061707646"/>
                    </a:ext>
                  </a:extLst>
                </a:gridCol>
                <a:gridCol w="780129">
                  <a:extLst>
                    <a:ext uri="{9D8B030D-6E8A-4147-A177-3AD203B41FA5}">
                      <a16:colId xmlns:a16="http://schemas.microsoft.com/office/drawing/2014/main" val="4180716950"/>
                    </a:ext>
                  </a:extLst>
                </a:gridCol>
                <a:gridCol w="956923">
                  <a:extLst>
                    <a:ext uri="{9D8B030D-6E8A-4147-A177-3AD203B41FA5}">
                      <a16:colId xmlns:a16="http://schemas.microsoft.com/office/drawing/2014/main" val="186303037"/>
                    </a:ext>
                  </a:extLst>
                </a:gridCol>
                <a:gridCol w="784914">
                  <a:extLst>
                    <a:ext uri="{9D8B030D-6E8A-4147-A177-3AD203B41FA5}">
                      <a16:colId xmlns:a16="http://schemas.microsoft.com/office/drawing/2014/main" val="4104300695"/>
                    </a:ext>
                  </a:extLst>
                </a:gridCol>
                <a:gridCol w="870589">
                  <a:extLst>
                    <a:ext uri="{9D8B030D-6E8A-4147-A177-3AD203B41FA5}">
                      <a16:colId xmlns:a16="http://schemas.microsoft.com/office/drawing/2014/main" val="1097734967"/>
                    </a:ext>
                  </a:extLst>
                </a:gridCol>
              </a:tblGrid>
              <a:tr h="1084344">
                <a:tc>
                  <a:txBody>
                    <a:bodyPr/>
                    <a:lstStyle/>
                    <a:p>
                      <a:pPr algn="ctr"/>
                      <a:r>
                        <a:rPr lang="en-IN" sz="10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Year</a:t>
                      </a:r>
                      <a:endParaRPr lang="en-US" sz="10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txBody>
                  <a:tcPr anchor="ctr">
                    <a:solidFill>
                      <a:srgbClr val="C6CFDC"/>
                    </a:solidFill>
                  </a:tcPr>
                </a:tc>
                <a:tc>
                  <a:txBody>
                    <a:bodyPr/>
                    <a:lstStyle/>
                    <a:p>
                      <a:pPr algn="ctr"/>
                      <a:r>
                        <a:rPr lang="en-US" sz="10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Product Description</a:t>
                      </a:r>
                    </a:p>
                  </a:txBody>
                  <a:tcPr anchor="ctr">
                    <a:solidFill>
                      <a:srgbClr val="C6CFDC"/>
                    </a:solidFill>
                  </a:tcPr>
                </a:tc>
                <a:tc>
                  <a:txBody>
                    <a:bodyPr/>
                    <a:lstStyle/>
                    <a:p>
                      <a:pPr algn="ctr"/>
                      <a:r>
                        <a:rPr lang="en-US" sz="10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Customer / Distributor Name</a:t>
                      </a:r>
                    </a:p>
                  </a:txBody>
                  <a:tcPr anchor="ctr">
                    <a:solidFill>
                      <a:srgbClr val="C6CFDC"/>
                    </a:solidFill>
                  </a:tcPr>
                </a:tc>
                <a:tc>
                  <a:txBody>
                    <a:bodyPr/>
                    <a:lstStyle/>
                    <a:p>
                      <a:pPr algn="ctr"/>
                      <a:r>
                        <a:rPr lang="en-US" sz="10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Destination Country</a:t>
                      </a:r>
                    </a:p>
                  </a:txBody>
                  <a:tcPr anchor="ctr">
                    <a:solidFill>
                      <a:srgbClr val="C6CFDC"/>
                    </a:solidFill>
                  </a:tcPr>
                </a:tc>
                <a:tc>
                  <a:txBody>
                    <a:bodyPr/>
                    <a:lstStyle/>
                    <a:p>
                      <a:pPr algn="ctr"/>
                      <a:r>
                        <a:rPr lang="en-US" sz="10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Plant Location</a:t>
                      </a:r>
                    </a:p>
                  </a:txBody>
                  <a:tcPr anchor="ctr">
                    <a:solidFill>
                      <a:srgbClr val="C6CFDC"/>
                    </a:solidFill>
                  </a:tcPr>
                </a:tc>
                <a:tc>
                  <a:txBody>
                    <a:bodyPr/>
                    <a:lstStyle/>
                    <a:p>
                      <a:pPr algn="ctr"/>
                      <a:r>
                        <a:rPr lang="en-US" sz="10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Supplier Name</a:t>
                      </a:r>
                    </a:p>
                  </a:txBody>
                  <a:tcPr anchor="ctr">
                    <a:solidFill>
                      <a:srgbClr val="C6CFDC"/>
                    </a:solidFill>
                  </a:tcPr>
                </a:tc>
                <a:tc>
                  <a:txBody>
                    <a:bodyPr/>
                    <a:lstStyle/>
                    <a:p>
                      <a:pPr algn="ctr"/>
                      <a:r>
                        <a:rPr lang="en-US" sz="10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Shipment Origin</a:t>
                      </a:r>
                    </a:p>
                  </a:txBody>
                  <a:tcPr anchor="ctr">
                    <a:solidFill>
                      <a:srgbClr val="C6CFDC"/>
                    </a:solidFill>
                  </a:tcPr>
                </a:tc>
                <a:tc>
                  <a:txBody>
                    <a:bodyPr/>
                    <a:lstStyle/>
                    <a:p>
                      <a:pPr algn="ctr"/>
                      <a:r>
                        <a:rPr lang="en-IN" sz="10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Annual O</a:t>
                      </a:r>
                      <a:r>
                        <a:rPr lang="en-US" sz="10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ff-take Quantity (</a:t>
                      </a:r>
                      <a:r>
                        <a:rPr lang="en-US" sz="1000" dirty="0" err="1">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KiloLitre</a:t>
                      </a:r>
                      <a:r>
                        <a:rPr lang="en-US" sz="10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t>
                      </a:r>
                    </a:p>
                  </a:txBody>
                  <a:tcPr anchor="ctr">
                    <a:solidFill>
                      <a:srgbClr val="C6CFDC"/>
                    </a:solidFill>
                  </a:tcPr>
                </a:tc>
                <a:tc>
                  <a:txBody>
                    <a:bodyPr/>
                    <a:lstStyle/>
                    <a:p>
                      <a:pPr algn="ctr"/>
                      <a:r>
                        <a:rPr lang="en-IN" sz="10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Price</a:t>
                      </a:r>
                      <a:r>
                        <a:rPr lang="en-IN" sz="10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t>
                      </a:r>
                      <a:r>
                        <a:rPr kumimoji="0" lang="en-US" sz="1000" b="1" i="0" u="none" strike="noStrike" kern="1200" cap="none" spc="0" normalizeH="0" baseline="0" noProof="0" dirty="0">
                          <a:ln>
                            <a:noFill/>
                          </a:ln>
                          <a:solidFill>
                            <a:srgbClr val="E7E6E6">
                              <a:lumMod val="25000"/>
                            </a:srgbClr>
                          </a:solidFill>
                          <a:effectLst/>
                          <a:uLnTx/>
                          <a:uFillTx/>
                          <a:latin typeface="Arial" panose="020B0604020202020204" pitchFamily="34" charset="0"/>
                          <a:ea typeface="Verdana" panose="020B0604030504040204" pitchFamily="34" charset="0"/>
                          <a:cs typeface="Arial" panose="020B0604020202020204" pitchFamily="34" charset="0"/>
                        </a:rPr>
                        <a:t>INR/</a:t>
                      </a:r>
                      <a:r>
                        <a:rPr kumimoji="0" lang="en-US" sz="1000" b="1" i="0" u="none" strike="noStrike" kern="1200" cap="none" spc="0" normalizeH="0" baseline="0" noProof="0" dirty="0" err="1">
                          <a:ln>
                            <a:noFill/>
                          </a:ln>
                          <a:solidFill>
                            <a:srgbClr val="E7E6E6">
                              <a:lumMod val="25000"/>
                            </a:srgbClr>
                          </a:solidFill>
                          <a:effectLst/>
                          <a:uLnTx/>
                          <a:uFillTx/>
                          <a:latin typeface="Arial" panose="020B0604020202020204" pitchFamily="34" charset="0"/>
                          <a:ea typeface="Verdana" panose="020B0604030504040204" pitchFamily="34" charset="0"/>
                          <a:cs typeface="Arial" panose="020B0604020202020204" pitchFamily="34" charset="0"/>
                        </a:rPr>
                        <a:t>Litre</a:t>
                      </a:r>
                      <a:r>
                        <a:rPr kumimoji="0" lang="en-US" sz="1000" b="1" i="0" u="none" strike="noStrike" kern="1200" cap="none" spc="0" normalizeH="0" baseline="0" noProof="0" dirty="0">
                          <a:ln>
                            <a:noFill/>
                          </a:ln>
                          <a:solidFill>
                            <a:srgbClr val="E7E6E6">
                              <a:lumMod val="25000"/>
                            </a:srgbClr>
                          </a:solidFill>
                          <a:effectLst/>
                          <a:uLnTx/>
                          <a:uFillTx/>
                          <a:latin typeface="Arial" panose="020B0604020202020204" pitchFamily="34" charset="0"/>
                          <a:ea typeface="Verdana" panose="020B0604030504040204" pitchFamily="34" charset="0"/>
                          <a:cs typeface="Arial" panose="020B0604020202020204" pitchFamily="34" charset="0"/>
                        </a:rPr>
                        <a:t>)</a:t>
                      </a:r>
                      <a:endParaRPr lang="en-US" sz="10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txBody>
                  <a:tcPr anchor="ctr">
                    <a:solidFill>
                      <a:srgbClr val="C6CFDC"/>
                    </a:solidFill>
                  </a:tcPr>
                </a:tc>
                <a:tc>
                  <a:txBody>
                    <a:bodyPr/>
                    <a:lstStyle/>
                    <a:p>
                      <a:pPr algn="ctr"/>
                      <a:r>
                        <a:rPr lang="en-US" sz="10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Incoterms</a:t>
                      </a:r>
                    </a:p>
                  </a:txBody>
                  <a:tcPr anchor="ctr">
                    <a:solidFill>
                      <a:srgbClr val="C6CFDC"/>
                    </a:solidFill>
                  </a:tcPr>
                </a:tc>
                <a:extLst>
                  <a:ext uri="{0D108BD9-81ED-4DB2-BD59-A6C34878D82A}">
                    <a16:rowId xmlns:a16="http://schemas.microsoft.com/office/drawing/2014/main" val="3043530067"/>
                  </a:ext>
                </a:extLst>
              </a:tr>
              <a:tr h="703695">
                <a:tc>
                  <a:txBody>
                    <a:bodyPr/>
                    <a:lstStyle/>
                    <a:p>
                      <a:pPr algn="ctr" rtl="0" fontAlgn="ctr"/>
                      <a:r>
                        <a:rPr lang="en-IN" sz="1000" b="0" i="0" u="none" strike="noStrike" dirty="0">
                          <a:solidFill>
                            <a:srgbClr val="0D0D0D"/>
                          </a:solidFill>
                          <a:effectLst/>
                          <a:latin typeface="Arial" panose="020B0604020202020204" pitchFamily="34" charset="0"/>
                        </a:rPr>
                        <a:t>2020</a:t>
                      </a:r>
                    </a:p>
                  </a:txBody>
                  <a:tcPr marL="9525" marR="9525" marT="9525" marB="0" anchor="ctr">
                    <a:solidFill>
                      <a:srgbClr val="C6CFDC"/>
                    </a:solidFill>
                  </a:tcPr>
                </a:tc>
                <a:tc>
                  <a:txBody>
                    <a:bodyPr/>
                    <a:lstStyle/>
                    <a:p>
                      <a:pPr algn="ctr" rtl="0" fontAlgn="ctr"/>
                      <a:r>
                        <a:rPr lang="en-IN" sz="1000" b="0" i="0" u="none" strike="noStrike">
                          <a:solidFill>
                            <a:srgbClr val="0D0D0D"/>
                          </a:solidFill>
                          <a:effectLst/>
                          <a:latin typeface="Arial" panose="020B0604020202020204" pitchFamily="34" charset="0"/>
                        </a:rPr>
                        <a:t>Liquid</a:t>
                      </a:r>
                    </a:p>
                  </a:txBody>
                  <a:tcPr marL="9525" marR="9525" marT="9525" marB="0" anchor="ctr">
                    <a:solidFill>
                      <a:srgbClr val="C6CFDC"/>
                    </a:solidFill>
                  </a:tcPr>
                </a:tc>
                <a:tc>
                  <a:txBody>
                    <a:bodyPr/>
                    <a:lstStyle/>
                    <a:p>
                      <a:pPr algn="ctr" rtl="0" fontAlgn="ctr"/>
                      <a:r>
                        <a:rPr lang="en-IN" sz="1000" b="0" i="0" u="none" strike="noStrike">
                          <a:solidFill>
                            <a:srgbClr val="0D0D0D"/>
                          </a:solidFill>
                          <a:effectLst/>
                          <a:latin typeface="Arial" panose="020B0604020202020204" pitchFamily="34" charset="0"/>
                        </a:rPr>
                        <a:t>Pt. Propan Raya Industrial Coating Chemicals</a:t>
                      </a:r>
                    </a:p>
                  </a:txBody>
                  <a:tcPr marL="9525" marR="9525" marT="9525" marB="0" anchor="ctr">
                    <a:solidFill>
                      <a:srgbClr val="C6CFDC"/>
                    </a:solidFill>
                  </a:tcPr>
                </a:tc>
                <a:tc>
                  <a:txBody>
                    <a:bodyPr/>
                    <a:lstStyle/>
                    <a:p>
                      <a:pPr algn="ctr" rtl="0" fontAlgn="ctr"/>
                      <a:r>
                        <a:rPr lang="en-IN" sz="1000" b="0" i="0" u="none" strike="noStrike">
                          <a:solidFill>
                            <a:srgbClr val="0D0D0D"/>
                          </a:solidFill>
                          <a:effectLst/>
                          <a:latin typeface="Arial" panose="020B0604020202020204" pitchFamily="34" charset="0"/>
                        </a:rPr>
                        <a:t>Indonesia</a:t>
                      </a:r>
                    </a:p>
                  </a:txBody>
                  <a:tcPr marL="9525" marR="9525" marT="9525" marB="0" anchor="ctr">
                    <a:solidFill>
                      <a:srgbClr val="C6CFDC"/>
                    </a:solidFill>
                  </a:tcPr>
                </a:tc>
                <a:tc>
                  <a:txBody>
                    <a:bodyPr/>
                    <a:lstStyle/>
                    <a:p>
                      <a:pPr algn="ctr" rtl="0" fontAlgn="ctr"/>
                      <a:r>
                        <a:rPr lang="en-IN" sz="1000" b="0" i="0" u="none" strike="noStrike">
                          <a:solidFill>
                            <a:srgbClr val="0D0D0D"/>
                          </a:solidFill>
                          <a:effectLst/>
                          <a:latin typeface="Arial" panose="020B0604020202020204" pitchFamily="34" charset="0"/>
                        </a:rPr>
                        <a:t>Tangerang, Banten</a:t>
                      </a:r>
                    </a:p>
                  </a:txBody>
                  <a:tcPr marL="9525" marR="9525" marT="9525" marB="0" anchor="ctr">
                    <a:solidFill>
                      <a:srgbClr val="C6CFDC"/>
                    </a:solidFill>
                  </a:tcPr>
                </a:tc>
                <a:tc>
                  <a:txBody>
                    <a:bodyPr/>
                    <a:lstStyle/>
                    <a:p>
                      <a:pPr algn="ctr" rtl="0" fontAlgn="ctr"/>
                      <a:r>
                        <a:rPr lang="en-IN" sz="1000" b="0" i="0" u="none" strike="noStrike">
                          <a:solidFill>
                            <a:srgbClr val="0D0D0D"/>
                          </a:solidFill>
                          <a:effectLst/>
                          <a:latin typeface="Arial" panose="020B0604020202020204" pitchFamily="34" charset="0"/>
                        </a:rPr>
                        <a:t>Aditya Birla Chemicals (Thailand) Ltd.</a:t>
                      </a:r>
                    </a:p>
                  </a:txBody>
                  <a:tcPr marL="9525" marR="9525" marT="9525" marB="0" anchor="ctr">
                    <a:solidFill>
                      <a:srgbClr val="C6CFDC"/>
                    </a:solidFill>
                  </a:tcPr>
                </a:tc>
                <a:tc>
                  <a:txBody>
                    <a:bodyPr/>
                    <a:lstStyle/>
                    <a:p>
                      <a:pPr algn="ctr" rtl="0" fontAlgn="ctr"/>
                      <a:r>
                        <a:rPr lang="en-IN" sz="1000" b="0" i="0" u="none" strike="noStrike">
                          <a:solidFill>
                            <a:srgbClr val="0D0D0D"/>
                          </a:solidFill>
                          <a:effectLst/>
                          <a:latin typeface="Arial" panose="020B0604020202020204" pitchFamily="34" charset="0"/>
                        </a:rPr>
                        <a:t>Thailand</a:t>
                      </a:r>
                    </a:p>
                  </a:txBody>
                  <a:tcPr marL="9525" marR="9525" marT="9525" marB="0" anchor="ctr">
                    <a:solidFill>
                      <a:srgbClr val="C6CFDC"/>
                    </a:solidFill>
                  </a:tcPr>
                </a:tc>
                <a:tc>
                  <a:txBody>
                    <a:bodyPr/>
                    <a:lstStyle/>
                    <a:p>
                      <a:pPr algn="ctr" rtl="0" fontAlgn="ctr"/>
                      <a:r>
                        <a:rPr lang="en-IN" sz="1000" b="0" i="0" u="none" strike="noStrike">
                          <a:solidFill>
                            <a:srgbClr val="0D0D0D"/>
                          </a:solidFill>
                          <a:effectLst/>
                          <a:latin typeface="Arial" panose="020B0604020202020204" pitchFamily="34" charset="0"/>
                        </a:rPr>
                        <a:t>816.00</a:t>
                      </a:r>
                    </a:p>
                  </a:txBody>
                  <a:tcPr marL="9525" marR="9525" marT="9525" marB="0" anchor="ctr">
                    <a:solidFill>
                      <a:srgbClr val="C6CFDC"/>
                    </a:solidFill>
                  </a:tcPr>
                </a:tc>
                <a:tc>
                  <a:txBody>
                    <a:bodyPr/>
                    <a:lstStyle/>
                    <a:p>
                      <a:pPr algn="ctr" rtl="0" fontAlgn="ctr"/>
                      <a:r>
                        <a:rPr lang="en-IN" sz="1000" b="0" i="0" u="none" strike="noStrike">
                          <a:solidFill>
                            <a:srgbClr val="0D0D0D"/>
                          </a:solidFill>
                          <a:effectLst/>
                          <a:latin typeface="Arial" panose="020B0604020202020204" pitchFamily="34" charset="0"/>
                        </a:rPr>
                        <a:t>4.08</a:t>
                      </a:r>
                    </a:p>
                  </a:txBody>
                  <a:tcPr marL="9525" marR="9525" marT="9525" marB="0" anchor="ctr">
                    <a:solidFill>
                      <a:srgbClr val="C6CFDC"/>
                    </a:solidFill>
                  </a:tcPr>
                </a:tc>
                <a:tc>
                  <a:txBody>
                    <a:bodyPr/>
                    <a:lstStyle/>
                    <a:p>
                      <a:pPr algn="ctr" rtl="0" fontAlgn="ctr"/>
                      <a:r>
                        <a:rPr lang="en-IN" sz="1000" b="0" i="0" u="none" strike="noStrike">
                          <a:solidFill>
                            <a:srgbClr val="0D0D0D"/>
                          </a:solidFill>
                          <a:effectLst/>
                          <a:latin typeface="Arial" panose="020B0604020202020204" pitchFamily="34" charset="0"/>
                        </a:rPr>
                        <a:t>Delivered at place – tax and duties</a:t>
                      </a:r>
                    </a:p>
                  </a:txBody>
                  <a:tcPr marL="9525" marR="9525" marT="9525" marB="0" anchor="ctr">
                    <a:solidFill>
                      <a:srgbClr val="C6CFDC"/>
                    </a:solidFill>
                  </a:tcPr>
                </a:tc>
                <a:extLst>
                  <a:ext uri="{0D108BD9-81ED-4DB2-BD59-A6C34878D82A}">
                    <a16:rowId xmlns:a16="http://schemas.microsoft.com/office/drawing/2014/main" val="476153434"/>
                  </a:ext>
                </a:extLst>
              </a:tr>
              <a:tr h="703695">
                <a:tc>
                  <a:txBody>
                    <a:bodyPr/>
                    <a:lstStyle/>
                    <a:p>
                      <a:pPr algn="ctr" rtl="0" fontAlgn="ctr"/>
                      <a:r>
                        <a:rPr lang="en-IN" sz="1000" b="0" i="0" u="none" strike="noStrike">
                          <a:solidFill>
                            <a:srgbClr val="0D0D0D"/>
                          </a:solidFill>
                          <a:effectLst/>
                          <a:latin typeface="Arial" panose="020B0604020202020204" pitchFamily="34" charset="0"/>
                        </a:rPr>
                        <a:t>2020</a:t>
                      </a:r>
                    </a:p>
                  </a:txBody>
                  <a:tcPr marL="9525" marR="9525" marT="9525" marB="0" anchor="ctr">
                    <a:solidFill>
                      <a:srgbClr val="C6CFDC"/>
                    </a:solidFill>
                  </a:tcPr>
                </a:tc>
                <a:tc>
                  <a:txBody>
                    <a:bodyPr/>
                    <a:lstStyle/>
                    <a:p>
                      <a:pPr algn="ctr" rtl="0" fontAlgn="ctr"/>
                      <a:r>
                        <a:rPr lang="en-IN" sz="1000" b="0" i="0" u="none" strike="noStrike">
                          <a:solidFill>
                            <a:srgbClr val="0D0D0D"/>
                          </a:solidFill>
                          <a:effectLst/>
                          <a:latin typeface="Arial" panose="020B0604020202020204" pitchFamily="34" charset="0"/>
                        </a:rPr>
                        <a:t>Liquid</a:t>
                      </a:r>
                    </a:p>
                  </a:txBody>
                  <a:tcPr marL="9525" marR="9525" marT="9525" marB="0" anchor="ctr">
                    <a:solidFill>
                      <a:srgbClr val="C6CFDC"/>
                    </a:solidFill>
                  </a:tcPr>
                </a:tc>
                <a:tc>
                  <a:txBody>
                    <a:bodyPr/>
                    <a:lstStyle/>
                    <a:p>
                      <a:pPr algn="ctr" rtl="0" fontAlgn="ctr"/>
                      <a:r>
                        <a:rPr lang="en-IN" sz="1000" b="0" i="0" u="none" strike="noStrike">
                          <a:solidFill>
                            <a:srgbClr val="0D0D0D"/>
                          </a:solidFill>
                          <a:effectLst/>
                          <a:latin typeface="Arial" panose="020B0604020202020204" pitchFamily="34" charset="0"/>
                        </a:rPr>
                        <a:t>Pt. Hempel Indonesia</a:t>
                      </a:r>
                    </a:p>
                  </a:txBody>
                  <a:tcPr marL="9525" marR="9525" marT="9525" marB="0" anchor="ctr">
                    <a:solidFill>
                      <a:srgbClr val="C6CFDC"/>
                    </a:solidFill>
                  </a:tcPr>
                </a:tc>
                <a:tc>
                  <a:txBody>
                    <a:bodyPr/>
                    <a:lstStyle/>
                    <a:p>
                      <a:pPr algn="ctr" rtl="0" fontAlgn="ctr"/>
                      <a:r>
                        <a:rPr lang="en-IN" sz="1000" b="0" i="0" u="none" strike="noStrike">
                          <a:solidFill>
                            <a:srgbClr val="0D0D0D"/>
                          </a:solidFill>
                          <a:effectLst/>
                          <a:latin typeface="Arial" panose="020B0604020202020204" pitchFamily="34" charset="0"/>
                        </a:rPr>
                        <a:t>Indonesia</a:t>
                      </a:r>
                    </a:p>
                  </a:txBody>
                  <a:tcPr marL="9525" marR="9525" marT="9525" marB="0" anchor="ctr">
                    <a:solidFill>
                      <a:srgbClr val="C6CFDC"/>
                    </a:solidFill>
                  </a:tcPr>
                </a:tc>
                <a:tc>
                  <a:txBody>
                    <a:bodyPr/>
                    <a:lstStyle/>
                    <a:p>
                      <a:pPr algn="ctr" rtl="0" fontAlgn="ctr"/>
                      <a:r>
                        <a:rPr lang="en-IN" sz="1000" b="0" i="0" u="none" strike="noStrike">
                          <a:solidFill>
                            <a:srgbClr val="0D0D0D"/>
                          </a:solidFill>
                          <a:effectLst/>
                          <a:latin typeface="Arial" panose="020B0604020202020204" pitchFamily="34" charset="0"/>
                        </a:rPr>
                        <a:t>Jawa Barat</a:t>
                      </a:r>
                    </a:p>
                  </a:txBody>
                  <a:tcPr marL="9525" marR="9525" marT="9525" marB="0" anchor="ctr">
                    <a:solidFill>
                      <a:srgbClr val="C6CFDC"/>
                    </a:solidFill>
                  </a:tcPr>
                </a:tc>
                <a:tc>
                  <a:txBody>
                    <a:bodyPr/>
                    <a:lstStyle/>
                    <a:p>
                      <a:pPr algn="ctr" rtl="0" fontAlgn="ctr"/>
                      <a:r>
                        <a:rPr lang="en-IN" sz="1000" b="0" i="0" u="none" strike="noStrike">
                          <a:solidFill>
                            <a:srgbClr val="0D0D0D"/>
                          </a:solidFill>
                          <a:effectLst/>
                          <a:latin typeface="Arial" panose="020B0604020202020204" pitchFamily="34" charset="0"/>
                        </a:rPr>
                        <a:t>Chang Chun Plastics Co.,Ltd</a:t>
                      </a:r>
                    </a:p>
                  </a:txBody>
                  <a:tcPr marL="9525" marR="9525" marT="9525" marB="0" anchor="ctr">
                    <a:solidFill>
                      <a:srgbClr val="C6CFDC"/>
                    </a:solidFill>
                  </a:tcPr>
                </a:tc>
                <a:tc>
                  <a:txBody>
                    <a:bodyPr/>
                    <a:lstStyle/>
                    <a:p>
                      <a:pPr algn="ctr" rtl="0" fontAlgn="ctr"/>
                      <a:r>
                        <a:rPr lang="en-IN" sz="1000" b="0" i="0" u="none" strike="noStrike">
                          <a:solidFill>
                            <a:srgbClr val="0D0D0D"/>
                          </a:solidFill>
                          <a:effectLst/>
                          <a:latin typeface="Arial" panose="020B0604020202020204" pitchFamily="34" charset="0"/>
                        </a:rPr>
                        <a:t>Taiwan</a:t>
                      </a:r>
                    </a:p>
                  </a:txBody>
                  <a:tcPr marL="9525" marR="9525" marT="9525" marB="0" anchor="ctr">
                    <a:solidFill>
                      <a:srgbClr val="C6CFDC"/>
                    </a:solidFill>
                  </a:tcPr>
                </a:tc>
                <a:tc>
                  <a:txBody>
                    <a:bodyPr/>
                    <a:lstStyle/>
                    <a:p>
                      <a:pPr algn="ctr" rtl="0" fontAlgn="ctr"/>
                      <a:r>
                        <a:rPr lang="en-IN" sz="1000" b="0" i="0" u="none" strike="noStrike">
                          <a:solidFill>
                            <a:srgbClr val="0D0D0D"/>
                          </a:solidFill>
                          <a:effectLst/>
                          <a:latin typeface="Arial" panose="020B0604020202020204" pitchFamily="34" charset="0"/>
                        </a:rPr>
                        <a:t>1056.00</a:t>
                      </a:r>
                    </a:p>
                  </a:txBody>
                  <a:tcPr marL="9525" marR="9525" marT="9525" marB="0" anchor="ctr">
                    <a:solidFill>
                      <a:srgbClr val="C6CFDC"/>
                    </a:solidFill>
                  </a:tcPr>
                </a:tc>
                <a:tc>
                  <a:txBody>
                    <a:bodyPr/>
                    <a:lstStyle/>
                    <a:p>
                      <a:pPr algn="ctr" rtl="0" fontAlgn="ctr"/>
                      <a:r>
                        <a:rPr lang="en-IN" sz="1000" b="0" i="0" u="none" strike="noStrike">
                          <a:solidFill>
                            <a:srgbClr val="0D0D0D"/>
                          </a:solidFill>
                          <a:effectLst/>
                          <a:latin typeface="Arial" panose="020B0604020202020204" pitchFamily="34" charset="0"/>
                        </a:rPr>
                        <a:t>4.35</a:t>
                      </a:r>
                    </a:p>
                  </a:txBody>
                  <a:tcPr marL="9525" marR="9525" marT="9525" marB="0" anchor="ctr">
                    <a:solidFill>
                      <a:srgbClr val="C6CFDC"/>
                    </a:solidFill>
                  </a:tcPr>
                </a:tc>
                <a:tc>
                  <a:txBody>
                    <a:bodyPr/>
                    <a:lstStyle/>
                    <a:p>
                      <a:pPr algn="ctr" rtl="0" fontAlgn="ctr"/>
                      <a:r>
                        <a:rPr lang="en-IN" sz="1000" b="0" i="0" u="none" strike="noStrike">
                          <a:solidFill>
                            <a:srgbClr val="0D0D0D"/>
                          </a:solidFill>
                          <a:effectLst/>
                          <a:latin typeface="Arial" panose="020B0604020202020204" pitchFamily="34" charset="0"/>
                        </a:rPr>
                        <a:t>Delivered at place – tax and duties</a:t>
                      </a:r>
                    </a:p>
                  </a:txBody>
                  <a:tcPr marL="9525" marR="9525" marT="9525" marB="0" anchor="ctr">
                    <a:solidFill>
                      <a:srgbClr val="C6CFDC"/>
                    </a:solidFill>
                  </a:tcPr>
                </a:tc>
                <a:extLst>
                  <a:ext uri="{0D108BD9-81ED-4DB2-BD59-A6C34878D82A}">
                    <a16:rowId xmlns:a16="http://schemas.microsoft.com/office/drawing/2014/main" val="3143592924"/>
                  </a:ext>
                </a:extLst>
              </a:tr>
              <a:tr h="703695">
                <a:tc>
                  <a:txBody>
                    <a:bodyPr/>
                    <a:lstStyle/>
                    <a:p>
                      <a:pPr algn="ctr" rtl="0" fontAlgn="ctr"/>
                      <a:r>
                        <a:rPr lang="en-IN" sz="1000" b="0" i="0" u="none" strike="noStrike">
                          <a:solidFill>
                            <a:srgbClr val="0D0D0D"/>
                          </a:solidFill>
                          <a:effectLst/>
                          <a:latin typeface="Arial" panose="020B0604020202020204" pitchFamily="34" charset="0"/>
                        </a:rPr>
                        <a:t>2020</a:t>
                      </a:r>
                    </a:p>
                  </a:txBody>
                  <a:tcPr marL="9525" marR="9525" marT="9525" marB="0" anchor="ctr">
                    <a:solidFill>
                      <a:srgbClr val="C6CFDC"/>
                    </a:solidFill>
                  </a:tcPr>
                </a:tc>
                <a:tc>
                  <a:txBody>
                    <a:bodyPr/>
                    <a:lstStyle/>
                    <a:p>
                      <a:pPr algn="ctr" rtl="0" fontAlgn="ctr"/>
                      <a:r>
                        <a:rPr lang="en-IN" sz="1000" b="0" i="0" u="none" strike="noStrike">
                          <a:solidFill>
                            <a:srgbClr val="0D0D0D"/>
                          </a:solidFill>
                          <a:effectLst/>
                          <a:latin typeface="Arial" panose="020B0604020202020204" pitchFamily="34" charset="0"/>
                        </a:rPr>
                        <a:t>Liquid</a:t>
                      </a:r>
                    </a:p>
                  </a:txBody>
                  <a:tcPr marL="9525" marR="9525" marT="9525" marB="0" anchor="ctr">
                    <a:solidFill>
                      <a:srgbClr val="C6CFDC"/>
                    </a:solidFill>
                  </a:tcPr>
                </a:tc>
                <a:tc>
                  <a:txBody>
                    <a:bodyPr/>
                    <a:lstStyle/>
                    <a:p>
                      <a:pPr algn="ctr" rtl="0" fontAlgn="ctr"/>
                      <a:r>
                        <a:rPr lang="en-IN" sz="1000" b="0" i="0" u="none" strike="noStrike">
                          <a:solidFill>
                            <a:srgbClr val="0D0D0D"/>
                          </a:solidFill>
                          <a:effectLst/>
                          <a:latin typeface="Arial" panose="020B0604020202020204" pitchFamily="34" charset="0"/>
                        </a:rPr>
                        <a:t>Berger Paints Pakistan Limited.</a:t>
                      </a:r>
                    </a:p>
                  </a:txBody>
                  <a:tcPr marL="9525" marR="9525" marT="9525" marB="0" anchor="ctr">
                    <a:solidFill>
                      <a:srgbClr val="C6CFDC"/>
                    </a:solidFill>
                  </a:tcPr>
                </a:tc>
                <a:tc>
                  <a:txBody>
                    <a:bodyPr/>
                    <a:lstStyle/>
                    <a:p>
                      <a:pPr algn="ctr" rtl="0" fontAlgn="ctr"/>
                      <a:r>
                        <a:rPr lang="en-IN" sz="1000" b="0" i="0" u="none" strike="noStrike">
                          <a:solidFill>
                            <a:srgbClr val="0D0D0D"/>
                          </a:solidFill>
                          <a:effectLst/>
                          <a:latin typeface="Arial" panose="020B0604020202020204" pitchFamily="34" charset="0"/>
                        </a:rPr>
                        <a:t>Pakistan</a:t>
                      </a:r>
                    </a:p>
                  </a:txBody>
                  <a:tcPr marL="9525" marR="9525" marT="9525" marB="0" anchor="ctr">
                    <a:solidFill>
                      <a:srgbClr val="C6CFDC"/>
                    </a:solidFill>
                  </a:tcPr>
                </a:tc>
                <a:tc>
                  <a:txBody>
                    <a:bodyPr/>
                    <a:lstStyle/>
                    <a:p>
                      <a:pPr algn="ctr" rtl="0" fontAlgn="ctr"/>
                      <a:r>
                        <a:rPr lang="en-IN" sz="1000" b="0" i="0" u="none" strike="noStrike">
                          <a:solidFill>
                            <a:srgbClr val="0D0D0D"/>
                          </a:solidFill>
                          <a:effectLst/>
                          <a:latin typeface="Arial" panose="020B0604020202020204" pitchFamily="34" charset="0"/>
                        </a:rPr>
                        <a:t>Karachi</a:t>
                      </a:r>
                    </a:p>
                  </a:txBody>
                  <a:tcPr marL="9525" marR="9525" marT="9525" marB="0" anchor="ctr">
                    <a:solidFill>
                      <a:srgbClr val="C6CFDC"/>
                    </a:solidFill>
                  </a:tcPr>
                </a:tc>
                <a:tc>
                  <a:txBody>
                    <a:bodyPr/>
                    <a:lstStyle/>
                    <a:p>
                      <a:pPr algn="ctr" rtl="0" fontAlgn="ctr"/>
                      <a:r>
                        <a:rPr lang="en-IN" sz="1000" b="0" i="0" u="none" strike="noStrike">
                          <a:solidFill>
                            <a:srgbClr val="0D0D0D"/>
                          </a:solidFill>
                          <a:effectLst/>
                          <a:latin typeface="Arial" panose="020B0604020202020204" pitchFamily="34" charset="0"/>
                        </a:rPr>
                        <a:t>Hls Technology Development</a:t>
                      </a:r>
                    </a:p>
                  </a:txBody>
                  <a:tcPr marL="9525" marR="9525" marT="9525" marB="0" anchor="ctr">
                    <a:solidFill>
                      <a:srgbClr val="C6CFDC"/>
                    </a:solidFill>
                  </a:tcPr>
                </a:tc>
                <a:tc>
                  <a:txBody>
                    <a:bodyPr/>
                    <a:lstStyle/>
                    <a:p>
                      <a:pPr algn="ctr" rtl="0" fontAlgn="ctr"/>
                      <a:r>
                        <a:rPr lang="en-IN" sz="1000" b="0" i="0" u="none" strike="noStrike">
                          <a:solidFill>
                            <a:srgbClr val="0D0D0D"/>
                          </a:solidFill>
                          <a:effectLst/>
                          <a:latin typeface="Arial" panose="020B0604020202020204" pitchFamily="34" charset="0"/>
                        </a:rPr>
                        <a:t>China</a:t>
                      </a:r>
                    </a:p>
                  </a:txBody>
                  <a:tcPr marL="9525" marR="9525" marT="9525" marB="0" anchor="ctr">
                    <a:solidFill>
                      <a:srgbClr val="C6CFDC"/>
                    </a:solidFill>
                  </a:tcPr>
                </a:tc>
                <a:tc>
                  <a:txBody>
                    <a:bodyPr/>
                    <a:lstStyle/>
                    <a:p>
                      <a:pPr algn="ctr" rtl="0" fontAlgn="ctr"/>
                      <a:r>
                        <a:rPr lang="en-IN" sz="1000" b="0" i="0" u="none" strike="noStrike">
                          <a:solidFill>
                            <a:srgbClr val="0D0D0D"/>
                          </a:solidFill>
                          <a:effectLst/>
                          <a:latin typeface="Arial" panose="020B0604020202020204" pitchFamily="34" charset="0"/>
                        </a:rPr>
                        <a:t>208.80</a:t>
                      </a:r>
                    </a:p>
                  </a:txBody>
                  <a:tcPr marL="9525" marR="9525" marT="9525" marB="0" anchor="ctr">
                    <a:solidFill>
                      <a:srgbClr val="C6CFDC"/>
                    </a:solidFill>
                  </a:tcPr>
                </a:tc>
                <a:tc>
                  <a:txBody>
                    <a:bodyPr/>
                    <a:lstStyle/>
                    <a:p>
                      <a:pPr algn="ctr" rtl="0" fontAlgn="ctr"/>
                      <a:r>
                        <a:rPr lang="en-IN" sz="1000" b="0" i="0" u="none" strike="noStrike">
                          <a:solidFill>
                            <a:srgbClr val="0D0D0D"/>
                          </a:solidFill>
                          <a:effectLst/>
                          <a:latin typeface="Arial" panose="020B0604020202020204" pitchFamily="34" charset="0"/>
                        </a:rPr>
                        <a:t>3.14</a:t>
                      </a:r>
                    </a:p>
                  </a:txBody>
                  <a:tcPr marL="9525" marR="9525" marT="9525" marB="0" anchor="ctr">
                    <a:solidFill>
                      <a:srgbClr val="C6CFDC"/>
                    </a:solidFill>
                  </a:tcPr>
                </a:tc>
                <a:tc>
                  <a:txBody>
                    <a:bodyPr/>
                    <a:lstStyle/>
                    <a:p>
                      <a:pPr algn="ctr" rtl="0" fontAlgn="ctr"/>
                      <a:r>
                        <a:rPr lang="en-IN" sz="1000" b="0" i="0" u="none" strike="noStrike">
                          <a:solidFill>
                            <a:srgbClr val="0D0D0D"/>
                          </a:solidFill>
                          <a:effectLst/>
                          <a:latin typeface="Arial" panose="020B0604020202020204" pitchFamily="34" charset="0"/>
                        </a:rPr>
                        <a:t>Delivered at place – tax and duties</a:t>
                      </a:r>
                    </a:p>
                  </a:txBody>
                  <a:tcPr marL="9525" marR="9525" marT="9525" marB="0" anchor="ctr">
                    <a:solidFill>
                      <a:srgbClr val="C6CFDC"/>
                    </a:solidFill>
                  </a:tcPr>
                </a:tc>
                <a:extLst>
                  <a:ext uri="{0D108BD9-81ED-4DB2-BD59-A6C34878D82A}">
                    <a16:rowId xmlns:a16="http://schemas.microsoft.com/office/drawing/2014/main" val="2904658944"/>
                  </a:ext>
                </a:extLst>
              </a:tr>
              <a:tr h="703695">
                <a:tc>
                  <a:txBody>
                    <a:bodyPr/>
                    <a:lstStyle/>
                    <a:p>
                      <a:pPr algn="ctr" rtl="0" fontAlgn="ctr"/>
                      <a:r>
                        <a:rPr lang="en-IN" sz="1000" b="0" i="0" u="none" strike="noStrike">
                          <a:solidFill>
                            <a:srgbClr val="0D0D0D"/>
                          </a:solidFill>
                          <a:effectLst/>
                          <a:latin typeface="Arial" panose="020B0604020202020204" pitchFamily="34" charset="0"/>
                        </a:rPr>
                        <a:t>2020</a:t>
                      </a:r>
                    </a:p>
                  </a:txBody>
                  <a:tcPr marL="9525" marR="9525" marT="9525" marB="0" anchor="ctr">
                    <a:solidFill>
                      <a:srgbClr val="C6CFDC"/>
                    </a:solidFill>
                  </a:tcPr>
                </a:tc>
                <a:tc>
                  <a:txBody>
                    <a:bodyPr/>
                    <a:lstStyle/>
                    <a:p>
                      <a:pPr algn="ctr" rtl="0" fontAlgn="ctr"/>
                      <a:r>
                        <a:rPr lang="en-IN" sz="1000" b="0" i="0" u="none" strike="noStrike">
                          <a:solidFill>
                            <a:srgbClr val="0D0D0D"/>
                          </a:solidFill>
                          <a:effectLst/>
                          <a:latin typeface="Arial" panose="020B0604020202020204" pitchFamily="34" charset="0"/>
                        </a:rPr>
                        <a:t>Liquid</a:t>
                      </a:r>
                    </a:p>
                  </a:txBody>
                  <a:tcPr marL="9525" marR="9525" marT="9525" marB="0" anchor="ctr">
                    <a:solidFill>
                      <a:srgbClr val="C6CFDC"/>
                    </a:solidFill>
                  </a:tcPr>
                </a:tc>
                <a:tc>
                  <a:txBody>
                    <a:bodyPr/>
                    <a:lstStyle/>
                    <a:p>
                      <a:pPr algn="ctr" rtl="0" fontAlgn="ctr"/>
                      <a:r>
                        <a:rPr lang="en-IN" sz="1000" b="0" i="0" u="none" strike="noStrike">
                          <a:solidFill>
                            <a:srgbClr val="0D0D0D"/>
                          </a:solidFill>
                          <a:effectLst/>
                          <a:latin typeface="Arial" panose="020B0604020202020204" pitchFamily="34" charset="0"/>
                        </a:rPr>
                        <a:t>Awan Sports Industries (Pvt) Ltd</a:t>
                      </a:r>
                    </a:p>
                  </a:txBody>
                  <a:tcPr marL="9525" marR="9525" marT="9525" marB="0" anchor="ctr">
                    <a:solidFill>
                      <a:srgbClr val="C6CFDC"/>
                    </a:solidFill>
                  </a:tcPr>
                </a:tc>
                <a:tc>
                  <a:txBody>
                    <a:bodyPr/>
                    <a:lstStyle/>
                    <a:p>
                      <a:pPr algn="ctr" rtl="0" fontAlgn="ctr"/>
                      <a:r>
                        <a:rPr lang="en-IN" sz="1000" b="0" i="0" u="none" strike="noStrike">
                          <a:solidFill>
                            <a:srgbClr val="0D0D0D"/>
                          </a:solidFill>
                          <a:effectLst/>
                          <a:latin typeface="Arial" panose="020B0604020202020204" pitchFamily="34" charset="0"/>
                        </a:rPr>
                        <a:t>Pakistan</a:t>
                      </a:r>
                    </a:p>
                  </a:txBody>
                  <a:tcPr marL="9525" marR="9525" marT="9525" marB="0" anchor="ctr">
                    <a:solidFill>
                      <a:srgbClr val="C6CFDC"/>
                    </a:solidFill>
                  </a:tcPr>
                </a:tc>
                <a:tc>
                  <a:txBody>
                    <a:bodyPr/>
                    <a:lstStyle/>
                    <a:p>
                      <a:pPr algn="ctr" rtl="0" fontAlgn="ctr"/>
                      <a:r>
                        <a:rPr lang="en-IN" sz="1000" b="0" i="0" u="none" strike="noStrike">
                          <a:solidFill>
                            <a:srgbClr val="0D0D0D"/>
                          </a:solidFill>
                          <a:effectLst/>
                          <a:latin typeface="Arial" panose="020B0604020202020204" pitchFamily="34" charset="0"/>
                        </a:rPr>
                        <a:t>Sialkot</a:t>
                      </a:r>
                    </a:p>
                  </a:txBody>
                  <a:tcPr marL="9525" marR="9525" marT="9525" marB="0" anchor="ctr">
                    <a:solidFill>
                      <a:srgbClr val="C6CFDC"/>
                    </a:solidFill>
                  </a:tcPr>
                </a:tc>
                <a:tc>
                  <a:txBody>
                    <a:bodyPr/>
                    <a:lstStyle/>
                    <a:p>
                      <a:pPr algn="ctr" rtl="0" fontAlgn="ctr"/>
                      <a:r>
                        <a:rPr lang="en-IN" sz="1000" b="0" i="0" u="none" strike="noStrike">
                          <a:solidFill>
                            <a:srgbClr val="0D0D0D"/>
                          </a:solidFill>
                          <a:effectLst/>
                          <a:latin typeface="Arial" panose="020B0604020202020204" pitchFamily="34" charset="0"/>
                        </a:rPr>
                        <a:t>Kukdo Chemical Co.Ltd.</a:t>
                      </a:r>
                    </a:p>
                  </a:txBody>
                  <a:tcPr marL="9525" marR="9525" marT="9525" marB="0" anchor="ctr">
                    <a:solidFill>
                      <a:srgbClr val="C6CFDC"/>
                    </a:solidFill>
                  </a:tcPr>
                </a:tc>
                <a:tc>
                  <a:txBody>
                    <a:bodyPr/>
                    <a:lstStyle/>
                    <a:p>
                      <a:pPr algn="ctr" rtl="0" fontAlgn="ctr"/>
                      <a:r>
                        <a:rPr lang="en-IN" sz="1000" b="0" i="0" u="none" strike="noStrike">
                          <a:solidFill>
                            <a:srgbClr val="0D0D0D"/>
                          </a:solidFill>
                          <a:effectLst/>
                          <a:latin typeface="Arial" panose="020B0604020202020204" pitchFamily="34" charset="0"/>
                        </a:rPr>
                        <a:t>South Korea</a:t>
                      </a:r>
                    </a:p>
                  </a:txBody>
                  <a:tcPr marL="9525" marR="9525" marT="9525" marB="0" anchor="ctr">
                    <a:solidFill>
                      <a:srgbClr val="C6CFDC"/>
                    </a:solidFill>
                  </a:tcPr>
                </a:tc>
                <a:tc>
                  <a:txBody>
                    <a:bodyPr/>
                    <a:lstStyle/>
                    <a:p>
                      <a:pPr algn="ctr" rtl="0" fontAlgn="ctr"/>
                      <a:r>
                        <a:rPr lang="en-IN" sz="1000" b="0" i="0" u="none" strike="noStrike">
                          <a:solidFill>
                            <a:srgbClr val="0D0D0D"/>
                          </a:solidFill>
                          <a:effectLst/>
                          <a:latin typeface="Arial" panose="020B0604020202020204" pitchFamily="34" charset="0"/>
                        </a:rPr>
                        <a:t>184.80</a:t>
                      </a:r>
                    </a:p>
                  </a:txBody>
                  <a:tcPr marL="9525" marR="9525" marT="9525" marB="0" anchor="ctr">
                    <a:solidFill>
                      <a:srgbClr val="C6CFDC"/>
                    </a:solidFill>
                  </a:tcPr>
                </a:tc>
                <a:tc>
                  <a:txBody>
                    <a:bodyPr/>
                    <a:lstStyle/>
                    <a:p>
                      <a:pPr algn="ctr" rtl="0" fontAlgn="ctr"/>
                      <a:r>
                        <a:rPr lang="en-IN" sz="1000" b="0" i="0" u="none" strike="noStrike">
                          <a:solidFill>
                            <a:srgbClr val="0D0D0D"/>
                          </a:solidFill>
                          <a:effectLst/>
                          <a:latin typeface="Arial" panose="020B0604020202020204" pitchFamily="34" charset="0"/>
                        </a:rPr>
                        <a:t>4.20</a:t>
                      </a:r>
                    </a:p>
                  </a:txBody>
                  <a:tcPr marL="9525" marR="9525" marT="9525" marB="0" anchor="ctr">
                    <a:solidFill>
                      <a:srgbClr val="C6CFDC"/>
                    </a:solidFill>
                  </a:tcPr>
                </a:tc>
                <a:tc>
                  <a:txBody>
                    <a:bodyPr/>
                    <a:lstStyle/>
                    <a:p>
                      <a:pPr algn="ctr" rtl="0" fontAlgn="ctr"/>
                      <a:r>
                        <a:rPr lang="en-IN" sz="1000" b="0" i="0" u="none" strike="noStrike">
                          <a:solidFill>
                            <a:srgbClr val="0D0D0D"/>
                          </a:solidFill>
                          <a:effectLst/>
                          <a:latin typeface="Arial" panose="020B0604020202020204" pitchFamily="34" charset="0"/>
                        </a:rPr>
                        <a:t>Delivered at place – tax and duties</a:t>
                      </a:r>
                    </a:p>
                  </a:txBody>
                  <a:tcPr marL="9525" marR="9525" marT="9525" marB="0" anchor="ctr">
                    <a:solidFill>
                      <a:srgbClr val="C6CFDC"/>
                    </a:solidFill>
                  </a:tcPr>
                </a:tc>
                <a:extLst>
                  <a:ext uri="{0D108BD9-81ED-4DB2-BD59-A6C34878D82A}">
                    <a16:rowId xmlns:a16="http://schemas.microsoft.com/office/drawing/2014/main" val="3000767054"/>
                  </a:ext>
                </a:extLst>
              </a:tr>
              <a:tr h="703695">
                <a:tc>
                  <a:txBody>
                    <a:bodyPr/>
                    <a:lstStyle/>
                    <a:p>
                      <a:pPr algn="ctr" rtl="0" fontAlgn="ctr"/>
                      <a:r>
                        <a:rPr lang="en-IN" sz="1000" b="0" i="0" u="none" strike="noStrike">
                          <a:solidFill>
                            <a:srgbClr val="0D0D0D"/>
                          </a:solidFill>
                          <a:effectLst/>
                          <a:latin typeface="Arial" panose="020B0604020202020204" pitchFamily="34" charset="0"/>
                        </a:rPr>
                        <a:t>2020</a:t>
                      </a:r>
                    </a:p>
                  </a:txBody>
                  <a:tcPr marL="9525" marR="9525" marT="9525" marB="0" anchor="ctr">
                    <a:solidFill>
                      <a:srgbClr val="C6CFDC"/>
                    </a:solidFill>
                  </a:tcPr>
                </a:tc>
                <a:tc>
                  <a:txBody>
                    <a:bodyPr/>
                    <a:lstStyle/>
                    <a:p>
                      <a:pPr algn="ctr" rtl="0" fontAlgn="ctr"/>
                      <a:r>
                        <a:rPr lang="en-IN" sz="1000" b="0" i="0" u="none" strike="noStrike">
                          <a:solidFill>
                            <a:srgbClr val="0D0D0D"/>
                          </a:solidFill>
                          <a:effectLst/>
                          <a:latin typeface="Arial" panose="020B0604020202020204" pitchFamily="34" charset="0"/>
                        </a:rPr>
                        <a:t>Liquid</a:t>
                      </a:r>
                    </a:p>
                  </a:txBody>
                  <a:tcPr marL="9525" marR="9525" marT="9525" marB="0" anchor="ctr">
                    <a:solidFill>
                      <a:srgbClr val="C6CFDC"/>
                    </a:solidFill>
                  </a:tcPr>
                </a:tc>
                <a:tc>
                  <a:txBody>
                    <a:bodyPr/>
                    <a:lstStyle/>
                    <a:p>
                      <a:pPr algn="ctr" rtl="0" fontAlgn="ctr"/>
                      <a:r>
                        <a:rPr lang="en-IN" sz="1000" b="0" i="0" u="none" strike="noStrike">
                          <a:solidFill>
                            <a:srgbClr val="0D0D0D"/>
                          </a:solidFill>
                          <a:effectLst/>
                          <a:latin typeface="Arial" panose="020B0604020202020204" pitchFamily="34" charset="0"/>
                        </a:rPr>
                        <a:t>Famsa Polymers Industry Private Limited</a:t>
                      </a:r>
                    </a:p>
                  </a:txBody>
                  <a:tcPr marL="9525" marR="9525" marT="9525" marB="0" anchor="ctr">
                    <a:solidFill>
                      <a:srgbClr val="C6CFDC"/>
                    </a:solidFill>
                  </a:tcPr>
                </a:tc>
                <a:tc>
                  <a:txBody>
                    <a:bodyPr/>
                    <a:lstStyle/>
                    <a:p>
                      <a:pPr algn="ctr" rtl="0" fontAlgn="ctr"/>
                      <a:r>
                        <a:rPr lang="en-IN" sz="1000" b="0" i="0" u="none" strike="noStrike">
                          <a:solidFill>
                            <a:srgbClr val="0D0D0D"/>
                          </a:solidFill>
                          <a:effectLst/>
                          <a:latin typeface="Arial" panose="020B0604020202020204" pitchFamily="34" charset="0"/>
                        </a:rPr>
                        <a:t>Pakistan</a:t>
                      </a:r>
                    </a:p>
                  </a:txBody>
                  <a:tcPr marL="9525" marR="9525" marT="9525" marB="0" anchor="ctr">
                    <a:solidFill>
                      <a:srgbClr val="C6CFDC"/>
                    </a:solidFill>
                  </a:tcPr>
                </a:tc>
                <a:tc>
                  <a:txBody>
                    <a:bodyPr/>
                    <a:lstStyle/>
                    <a:p>
                      <a:pPr algn="ctr" rtl="0" fontAlgn="ctr"/>
                      <a:r>
                        <a:rPr lang="en-IN" sz="1000" b="0" i="0" u="none" strike="noStrike">
                          <a:solidFill>
                            <a:srgbClr val="0D0D0D"/>
                          </a:solidFill>
                          <a:effectLst/>
                          <a:latin typeface="Arial" panose="020B0604020202020204" pitchFamily="34" charset="0"/>
                        </a:rPr>
                        <a:t>Karachi</a:t>
                      </a:r>
                    </a:p>
                  </a:txBody>
                  <a:tcPr marL="9525" marR="9525" marT="9525" marB="0" anchor="ctr">
                    <a:solidFill>
                      <a:srgbClr val="C6CFDC"/>
                    </a:solidFill>
                  </a:tcPr>
                </a:tc>
                <a:tc>
                  <a:txBody>
                    <a:bodyPr/>
                    <a:lstStyle/>
                    <a:p>
                      <a:pPr algn="ctr" rtl="0" fontAlgn="ctr"/>
                      <a:r>
                        <a:rPr lang="en-IN" sz="1000" b="0" i="0" u="none" strike="noStrike">
                          <a:solidFill>
                            <a:srgbClr val="0D0D0D"/>
                          </a:solidFill>
                          <a:effectLst/>
                          <a:latin typeface="Arial" panose="020B0604020202020204" pitchFamily="34" charset="0"/>
                        </a:rPr>
                        <a:t>Jubail Chemical Industries Co. (Jana).,</a:t>
                      </a:r>
                    </a:p>
                  </a:txBody>
                  <a:tcPr marL="9525" marR="9525" marT="9525" marB="0" anchor="ctr">
                    <a:solidFill>
                      <a:srgbClr val="C6CFDC"/>
                    </a:solidFill>
                  </a:tcPr>
                </a:tc>
                <a:tc>
                  <a:txBody>
                    <a:bodyPr/>
                    <a:lstStyle/>
                    <a:p>
                      <a:pPr algn="ctr" rtl="0" fontAlgn="ctr"/>
                      <a:r>
                        <a:rPr lang="en-IN" sz="1000" b="0" i="0" u="none" strike="noStrike">
                          <a:solidFill>
                            <a:srgbClr val="0D0D0D"/>
                          </a:solidFill>
                          <a:effectLst/>
                          <a:latin typeface="Arial" panose="020B0604020202020204" pitchFamily="34" charset="0"/>
                        </a:rPr>
                        <a:t>Saudi Arabia</a:t>
                      </a:r>
                    </a:p>
                  </a:txBody>
                  <a:tcPr marL="9525" marR="9525" marT="9525" marB="0" anchor="ctr">
                    <a:solidFill>
                      <a:srgbClr val="C6CFDC"/>
                    </a:solidFill>
                  </a:tcPr>
                </a:tc>
                <a:tc>
                  <a:txBody>
                    <a:bodyPr/>
                    <a:lstStyle/>
                    <a:p>
                      <a:pPr algn="ctr" rtl="0" fontAlgn="ctr"/>
                      <a:r>
                        <a:rPr lang="en-IN" sz="1000" b="0" i="0" u="none" strike="noStrike">
                          <a:solidFill>
                            <a:srgbClr val="0D0D0D"/>
                          </a:solidFill>
                          <a:effectLst/>
                          <a:latin typeface="Arial" panose="020B0604020202020204" pitchFamily="34" charset="0"/>
                        </a:rPr>
                        <a:t>92.88</a:t>
                      </a:r>
                    </a:p>
                  </a:txBody>
                  <a:tcPr marL="9525" marR="9525" marT="9525" marB="0" anchor="ctr">
                    <a:solidFill>
                      <a:srgbClr val="C6CFDC"/>
                    </a:solidFill>
                  </a:tcPr>
                </a:tc>
                <a:tc>
                  <a:txBody>
                    <a:bodyPr/>
                    <a:lstStyle/>
                    <a:p>
                      <a:pPr algn="ctr" rtl="0" fontAlgn="ctr"/>
                      <a:r>
                        <a:rPr lang="en-IN" sz="1000" b="0" i="0" u="none" strike="noStrike">
                          <a:solidFill>
                            <a:srgbClr val="0D0D0D"/>
                          </a:solidFill>
                          <a:effectLst/>
                          <a:latin typeface="Arial" panose="020B0604020202020204" pitchFamily="34" charset="0"/>
                        </a:rPr>
                        <a:t>2.12</a:t>
                      </a:r>
                    </a:p>
                  </a:txBody>
                  <a:tcPr marL="9525" marR="9525" marT="9525" marB="0" anchor="ctr">
                    <a:solidFill>
                      <a:srgbClr val="C6CFDC"/>
                    </a:solidFill>
                  </a:tcPr>
                </a:tc>
                <a:tc>
                  <a:txBody>
                    <a:bodyPr/>
                    <a:lstStyle/>
                    <a:p>
                      <a:pPr algn="ctr" rtl="0" fontAlgn="ctr"/>
                      <a:r>
                        <a:rPr lang="en-IN" sz="1000" b="0" i="0" u="none" strike="noStrike" dirty="0">
                          <a:solidFill>
                            <a:srgbClr val="0D0D0D"/>
                          </a:solidFill>
                          <a:effectLst/>
                          <a:latin typeface="Arial" panose="020B0604020202020204" pitchFamily="34" charset="0"/>
                        </a:rPr>
                        <a:t>Delivered at place – tax and duties</a:t>
                      </a:r>
                    </a:p>
                  </a:txBody>
                  <a:tcPr marL="9525" marR="9525" marT="9525" marB="0" anchor="ctr">
                    <a:solidFill>
                      <a:srgbClr val="C6CFDC"/>
                    </a:solidFill>
                  </a:tcPr>
                </a:tc>
                <a:extLst>
                  <a:ext uri="{0D108BD9-81ED-4DB2-BD59-A6C34878D82A}">
                    <a16:rowId xmlns:a16="http://schemas.microsoft.com/office/drawing/2014/main" val="1233007654"/>
                  </a:ext>
                </a:extLst>
              </a:tr>
            </a:tbl>
          </a:graphicData>
        </a:graphic>
      </p:graphicFrame>
      <p:sp>
        <p:nvSpPr>
          <p:cNvPr id="8" name="Rectangle 7">
            <a:extLst>
              <a:ext uri="{FF2B5EF4-FFF2-40B4-BE49-F238E27FC236}">
                <a16:creationId xmlns:a16="http://schemas.microsoft.com/office/drawing/2014/main" id="{33452A73-2245-46D7-BD33-5EC9647F3FD2}"/>
              </a:ext>
            </a:extLst>
          </p:cNvPr>
          <p:cNvSpPr/>
          <p:nvPr/>
        </p:nvSpPr>
        <p:spPr>
          <a:xfrm>
            <a:off x="5697415" y="818061"/>
            <a:ext cx="3446585" cy="384345"/>
          </a:xfrm>
          <a:prstGeom prst="rect">
            <a:avLst/>
          </a:prstGeom>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Total import in 2020 with consumption break-up of leading 25 Customer / Distributor</a:t>
            </a:r>
          </a:p>
        </p:txBody>
      </p:sp>
    </p:spTree>
    <p:extLst>
      <p:ext uri="{BB962C8B-B14F-4D97-AF65-F5344CB8AC3E}">
        <p14:creationId xmlns:p14="http://schemas.microsoft.com/office/powerpoint/2010/main" val="288808514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N.n Export Import Organization, Limda Chowk - Import Export Consultants in  Rajkot - Justdial">
            <a:extLst>
              <a:ext uri="{FF2B5EF4-FFF2-40B4-BE49-F238E27FC236}">
                <a16:creationId xmlns:a16="http://schemas.microsoft.com/office/drawing/2014/main" id="{3244D39F-A04E-4F94-AB26-352BEDB067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1">
            <a:extLst>
              <a:ext uri="{FF2B5EF4-FFF2-40B4-BE49-F238E27FC236}">
                <a16:creationId xmlns:a16="http://schemas.microsoft.com/office/drawing/2014/main" id="{6B1D01B8-32F7-47CA-AEE2-F21C067B30D7}"/>
              </a:ext>
            </a:extLst>
          </p:cNvPr>
          <p:cNvSpPr/>
          <p:nvPr/>
        </p:nvSpPr>
        <p:spPr>
          <a:xfrm>
            <a:off x="4068417" y="0"/>
            <a:ext cx="5075583" cy="1008160"/>
          </a:xfrm>
          <a:custGeom>
            <a:avLst/>
            <a:gdLst>
              <a:gd name="connsiteX0" fmla="*/ 0 w 6032500"/>
              <a:gd name="connsiteY0" fmla="*/ 0 h 1083212"/>
              <a:gd name="connsiteX1" fmla="*/ 6032500 w 6032500"/>
              <a:gd name="connsiteY1" fmla="*/ 0 h 1083212"/>
              <a:gd name="connsiteX2" fmla="*/ 6032500 w 6032500"/>
              <a:gd name="connsiteY2" fmla="*/ 1083212 h 1083212"/>
              <a:gd name="connsiteX3" fmla="*/ 0 w 6032500"/>
              <a:gd name="connsiteY3" fmla="*/ 1083212 h 1083212"/>
              <a:gd name="connsiteX4" fmla="*/ 0 w 6032500"/>
              <a:gd name="connsiteY4" fmla="*/ 0 h 1083212"/>
              <a:gd name="connsiteX0" fmla="*/ 0 w 6032500"/>
              <a:gd name="connsiteY0" fmla="*/ 0 h 1083212"/>
              <a:gd name="connsiteX1" fmla="*/ 6032500 w 6032500"/>
              <a:gd name="connsiteY1" fmla="*/ 0 h 1083212"/>
              <a:gd name="connsiteX2" fmla="*/ 5526063 w 6032500"/>
              <a:gd name="connsiteY2" fmla="*/ 1083212 h 1083212"/>
              <a:gd name="connsiteX3" fmla="*/ 0 w 6032500"/>
              <a:gd name="connsiteY3" fmla="*/ 1083212 h 1083212"/>
              <a:gd name="connsiteX4" fmla="*/ 0 w 6032500"/>
              <a:gd name="connsiteY4" fmla="*/ 0 h 1083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32500" h="1083212">
                <a:moveTo>
                  <a:pt x="0" y="0"/>
                </a:moveTo>
                <a:lnTo>
                  <a:pt x="6032500" y="0"/>
                </a:lnTo>
                <a:lnTo>
                  <a:pt x="5526063" y="1083212"/>
                </a:lnTo>
                <a:lnTo>
                  <a:pt x="0" y="1083212"/>
                </a:lnTo>
                <a:lnTo>
                  <a:pt x="0" y="0"/>
                </a:lnTo>
                <a:close/>
              </a:path>
            </a:pathLst>
          </a:custGeom>
          <a:solidFill>
            <a:schemeClr val="bg1"/>
          </a:solidFill>
          <a:ln>
            <a:noFill/>
          </a:ln>
          <a:effectLst>
            <a:innerShdw blurRad="76200" dist="76200" dir="18900000">
              <a:prstClr val="black">
                <a:alpha val="46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spcAft>
                <a:spcPts val="600"/>
              </a:spcAft>
              <a:defRPr/>
            </a:pPr>
            <a:r>
              <a:rPr lang="en-US" sz="2200" b="1" dirty="0">
                <a:solidFill>
                  <a:prstClr val="black"/>
                </a:solidFill>
                <a:latin typeface="Arial" panose="020B0604020202020204" pitchFamily="34" charset="0"/>
                <a:cs typeface="Arial" panose="020B0604020202020204" pitchFamily="34" charset="0"/>
              </a:rPr>
              <a:t>Global Import Export Analysis</a:t>
            </a:r>
          </a:p>
        </p:txBody>
      </p:sp>
    </p:spTree>
    <p:extLst>
      <p:ext uri="{BB962C8B-B14F-4D97-AF65-F5344CB8AC3E}">
        <p14:creationId xmlns:p14="http://schemas.microsoft.com/office/powerpoint/2010/main" val="125838944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3A7F4A6B-3C27-4472-AAA2-6AE0B8B7BB99}"/>
              </a:ext>
            </a:extLst>
          </p:cNvPr>
          <p:cNvSpPr>
            <a:spLocks noGrp="1"/>
          </p:cNvSpPr>
          <p:nvPr>
            <p:ph type="body" sz="quarter" idx="14"/>
          </p:nvPr>
        </p:nvSpPr>
        <p:spPr>
          <a:xfrm>
            <a:off x="0" y="226229"/>
            <a:ext cx="7089913" cy="456400"/>
          </a:xfrm>
        </p:spPr>
        <p:txBody>
          <a:bodyPr>
            <a:normAutofit/>
          </a:bodyPr>
          <a:lstStyle/>
          <a:p>
            <a:pPr>
              <a:spcBef>
                <a:spcPts val="0"/>
              </a:spcBef>
            </a:pPr>
            <a:r>
              <a:rPr lang="en-IN" b="1" dirty="0">
                <a:solidFill>
                  <a:srgbClr val="0F4061"/>
                </a:solidFill>
              </a:rPr>
              <a:t>Global Epoxy Resin </a:t>
            </a:r>
            <a:r>
              <a:rPr lang="en-US" b="1" dirty="0">
                <a:solidFill>
                  <a:srgbClr val="0F4061"/>
                </a:solidFill>
              </a:rPr>
              <a:t>Trade Dynamics, 2015-2021E</a:t>
            </a:r>
          </a:p>
        </p:txBody>
      </p:sp>
      <p:graphicFrame>
        <p:nvGraphicFramePr>
          <p:cNvPr id="2" name="Table 1">
            <a:extLst>
              <a:ext uri="{FF2B5EF4-FFF2-40B4-BE49-F238E27FC236}">
                <a16:creationId xmlns:a16="http://schemas.microsoft.com/office/drawing/2014/main" id="{F7961C4B-769D-4987-AB6D-CEA7C16C388E}"/>
              </a:ext>
            </a:extLst>
          </p:cNvPr>
          <p:cNvGraphicFramePr>
            <a:graphicFrameLocks noGrp="1"/>
          </p:cNvGraphicFramePr>
          <p:nvPr>
            <p:extLst>
              <p:ext uri="{D42A27DB-BD31-4B8C-83A1-F6EECF244321}">
                <p14:modId xmlns:p14="http://schemas.microsoft.com/office/powerpoint/2010/main" val="1992645617"/>
              </p:ext>
            </p:extLst>
          </p:nvPr>
        </p:nvGraphicFramePr>
        <p:xfrm>
          <a:off x="355748" y="1161297"/>
          <a:ext cx="8193894" cy="4766513"/>
        </p:xfrm>
        <a:graphic>
          <a:graphicData uri="http://schemas.openxmlformats.org/drawingml/2006/table">
            <a:tbl>
              <a:tblPr>
                <a:tableStyleId>{5C22544A-7EE6-4342-B048-85BDC9FD1C3A}</a:tableStyleId>
              </a:tblPr>
              <a:tblGrid>
                <a:gridCol w="2068890">
                  <a:extLst>
                    <a:ext uri="{9D8B030D-6E8A-4147-A177-3AD203B41FA5}">
                      <a16:colId xmlns:a16="http://schemas.microsoft.com/office/drawing/2014/main" val="2248426255"/>
                    </a:ext>
                  </a:extLst>
                </a:gridCol>
                <a:gridCol w="1020834">
                  <a:extLst>
                    <a:ext uri="{9D8B030D-6E8A-4147-A177-3AD203B41FA5}">
                      <a16:colId xmlns:a16="http://schemas.microsoft.com/office/drawing/2014/main" val="4066457308"/>
                    </a:ext>
                  </a:extLst>
                </a:gridCol>
                <a:gridCol w="1020834">
                  <a:extLst>
                    <a:ext uri="{9D8B030D-6E8A-4147-A177-3AD203B41FA5}">
                      <a16:colId xmlns:a16="http://schemas.microsoft.com/office/drawing/2014/main" val="3407139894"/>
                    </a:ext>
                  </a:extLst>
                </a:gridCol>
                <a:gridCol w="1020834">
                  <a:extLst>
                    <a:ext uri="{9D8B030D-6E8A-4147-A177-3AD203B41FA5}">
                      <a16:colId xmlns:a16="http://schemas.microsoft.com/office/drawing/2014/main" val="417742263"/>
                    </a:ext>
                  </a:extLst>
                </a:gridCol>
                <a:gridCol w="1020834">
                  <a:extLst>
                    <a:ext uri="{9D8B030D-6E8A-4147-A177-3AD203B41FA5}">
                      <a16:colId xmlns:a16="http://schemas.microsoft.com/office/drawing/2014/main" val="1689735446"/>
                    </a:ext>
                  </a:extLst>
                </a:gridCol>
                <a:gridCol w="1020834">
                  <a:extLst>
                    <a:ext uri="{9D8B030D-6E8A-4147-A177-3AD203B41FA5}">
                      <a16:colId xmlns:a16="http://schemas.microsoft.com/office/drawing/2014/main" val="2270222744"/>
                    </a:ext>
                  </a:extLst>
                </a:gridCol>
                <a:gridCol w="1020834">
                  <a:extLst>
                    <a:ext uri="{9D8B030D-6E8A-4147-A177-3AD203B41FA5}">
                      <a16:colId xmlns:a16="http://schemas.microsoft.com/office/drawing/2014/main" val="2489774250"/>
                    </a:ext>
                  </a:extLst>
                </a:gridCol>
              </a:tblGrid>
              <a:tr h="228969">
                <a:tc>
                  <a:txBody>
                    <a:bodyPr/>
                    <a:lstStyle/>
                    <a:p>
                      <a:pPr algn="ctr" rtl="0" fontAlgn="ctr"/>
                      <a:r>
                        <a:rPr lang="en-IN" sz="1050" b="1" i="0" u="none" strike="noStrike" dirty="0">
                          <a:solidFill>
                            <a:srgbClr val="0B3049"/>
                          </a:solidFill>
                          <a:effectLst/>
                          <a:latin typeface="Verdana" panose="020B0604030504040204" pitchFamily="34" charset="0"/>
                          <a:ea typeface="Verdana" panose="020B0604030504040204" pitchFamily="34" charset="0"/>
                          <a:cs typeface="Verdana" panose="020B0604030504040204" pitchFamily="34" charset="0"/>
                        </a:rPr>
                        <a:t>Country</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1">
                        <a:lumMod val="40000"/>
                        <a:lumOff val="60000"/>
                      </a:schemeClr>
                    </a:solidFill>
                  </a:tcPr>
                </a:tc>
                <a:tc gridSpan="2">
                  <a:txBody>
                    <a:bodyPr/>
                    <a:lstStyle/>
                    <a:p>
                      <a:pPr algn="ctr" rtl="0" fontAlgn="ctr"/>
                      <a:r>
                        <a:rPr lang="en-IN" sz="1050" b="1" i="0" u="none" strike="noStrike">
                          <a:solidFill>
                            <a:srgbClr val="0B3049"/>
                          </a:solidFill>
                          <a:effectLst/>
                          <a:latin typeface="Verdana" panose="020B0604030504040204" pitchFamily="34" charset="0"/>
                          <a:ea typeface="Verdana" panose="020B0604030504040204" pitchFamily="34" charset="0"/>
                          <a:cs typeface="Verdana" panose="020B0604030504040204" pitchFamily="34" charset="0"/>
                        </a:rPr>
                        <a:t>2018</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1">
                        <a:lumMod val="40000"/>
                        <a:lumOff val="60000"/>
                      </a:schemeClr>
                    </a:solidFill>
                  </a:tcPr>
                </a:tc>
                <a:tc hMerge="1">
                  <a:txBody>
                    <a:bodyPr/>
                    <a:lstStyle/>
                    <a:p>
                      <a:endParaRPr lang="en-IN"/>
                    </a:p>
                  </a:txBody>
                  <a:tcPr/>
                </a:tc>
                <a:tc gridSpan="2">
                  <a:txBody>
                    <a:bodyPr/>
                    <a:lstStyle/>
                    <a:p>
                      <a:pPr algn="ctr" rtl="0" fontAlgn="ctr"/>
                      <a:r>
                        <a:rPr lang="en-IN" sz="1050" b="1" i="0" u="none" strike="noStrike">
                          <a:solidFill>
                            <a:srgbClr val="0B3049"/>
                          </a:solidFill>
                          <a:effectLst/>
                          <a:latin typeface="Verdana" panose="020B0604030504040204" pitchFamily="34" charset="0"/>
                          <a:ea typeface="Verdana" panose="020B0604030504040204" pitchFamily="34" charset="0"/>
                          <a:cs typeface="Verdana" panose="020B0604030504040204" pitchFamily="34" charset="0"/>
                        </a:rPr>
                        <a:t>2019</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1">
                        <a:lumMod val="40000"/>
                        <a:lumOff val="60000"/>
                      </a:schemeClr>
                    </a:solidFill>
                  </a:tcPr>
                </a:tc>
                <a:tc hMerge="1">
                  <a:txBody>
                    <a:bodyPr/>
                    <a:lstStyle/>
                    <a:p>
                      <a:endParaRPr lang="en-IN"/>
                    </a:p>
                  </a:txBody>
                  <a:tcPr/>
                </a:tc>
                <a:tc gridSpan="2">
                  <a:txBody>
                    <a:bodyPr/>
                    <a:lstStyle/>
                    <a:p>
                      <a:pPr algn="ctr" rtl="0" fontAlgn="ctr"/>
                      <a:r>
                        <a:rPr lang="en-IN" sz="1050" b="1" i="0" u="none" strike="noStrike">
                          <a:solidFill>
                            <a:srgbClr val="0B3049"/>
                          </a:solidFill>
                          <a:effectLst/>
                          <a:latin typeface="Verdana" panose="020B0604030504040204" pitchFamily="34" charset="0"/>
                          <a:ea typeface="Verdana" panose="020B0604030504040204" pitchFamily="34" charset="0"/>
                          <a:cs typeface="Verdana" panose="020B0604030504040204" pitchFamily="34" charset="0"/>
                        </a:rPr>
                        <a:t>2020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1">
                        <a:lumMod val="40000"/>
                        <a:lumOff val="60000"/>
                      </a:schemeClr>
                    </a:solidFill>
                  </a:tcPr>
                </a:tc>
                <a:tc hMerge="1">
                  <a:txBody>
                    <a:bodyPr/>
                    <a:lstStyle/>
                    <a:p>
                      <a:endParaRPr lang="en-IN"/>
                    </a:p>
                  </a:txBody>
                  <a:tcPr/>
                </a:tc>
                <a:extLst>
                  <a:ext uri="{0D108BD9-81ED-4DB2-BD59-A6C34878D82A}">
                    <a16:rowId xmlns:a16="http://schemas.microsoft.com/office/drawing/2014/main" val="2704630466"/>
                  </a:ext>
                </a:extLst>
              </a:tr>
              <a:tr h="331304">
                <a:tc>
                  <a:txBody>
                    <a:bodyPr/>
                    <a:lstStyle/>
                    <a:p>
                      <a:pPr algn="ctr" rtl="0" fontAlgn="ctr"/>
                      <a:r>
                        <a:rPr lang="en-IN" sz="1050" b="1" i="0" u="none" strike="noStrike" dirty="0">
                          <a:solidFill>
                            <a:srgbClr val="0B3049"/>
                          </a:solidFill>
                          <a:effectLst/>
                          <a:latin typeface="Verdana" panose="020B0604030504040204" pitchFamily="34" charset="0"/>
                          <a:ea typeface="Verdana" panose="020B0604030504040204" pitchFamily="34" charset="0"/>
                          <a:cs typeface="Verdana" panose="020B0604030504040204" pitchFamily="34" charset="0"/>
                        </a:rPr>
                        <a:t>Export</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rtl="0" fontAlgn="ctr"/>
                      <a:r>
                        <a:rPr lang="en-IN" sz="1050" b="1" i="0" u="none" strike="noStrike">
                          <a:solidFill>
                            <a:srgbClr val="0B3049"/>
                          </a:solidFill>
                          <a:effectLst/>
                          <a:latin typeface="Verdana" panose="020B0604030504040204" pitchFamily="34" charset="0"/>
                          <a:ea typeface="Verdana" panose="020B0604030504040204" pitchFamily="34" charset="0"/>
                          <a:cs typeface="Verdana" panose="020B0604030504040204" pitchFamily="34" charset="0"/>
                        </a:rPr>
                        <a:t>Value</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rtl="0" fontAlgn="ctr"/>
                      <a:r>
                        <a:rPr lang="en-IN" sz="1050" b="1" i="0" u="none" strike="noStrike">
                          <a:solidFill>
                            <a:srgbClr val="0B3049"/>
                          </a:solidFill>
                          <a:effectLst/>
                          <a:latin typeface="Verdana" panose="020B0604030504040204" pitchFamily="34" charset="0"/>
                          <a:ea typeface="Verdana" panose="020B0604030504040204" pitchFamily="34" charset="0"/>
                          <a:cs typeface="Verdana" panose="020B0604030504040204" pitchFamily="34" charset="0"/>
                        </a:rPr>
                        <a:t>Volume</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rtl="0" fontAlgn="ctr"/>
                      <a:r>
                        <a:rPr lang="en-IN" sz="1050" b="1" i="0" u="none" strike="noStrike">
                          <a:solidFill>
                            <a:srgbClr val="0B3049"/>
                          </a:solidFill>
                          <a:effectLst/>
                          <a:latin typeface="Verdana" panose="020B0604030504040204" pitchFamily="34" charset="0"/>
                          <a:ea typeface="Verdana" panose="020B0604030504040204" pitchFamily="34" charset="0"/>
                          <a:cs typeface="Verdana" panose="020B0604030504040204" pitchFamily="34" charset="0"/>
                        </a:rPr>
                        <a:t>Value</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rtl="0" fontAlgn="ctr"/>
                      <a:r>
                        <a:rPr lang="en-IN" sz="1050" b="1" i="0" u="none" strike="noStrike">
                          <a:solidFill>
                            <a:srgbClr val="0B3049"/>
                          </a:solidFill>
                          <a:effectLst/>
                          <a:latin typeface="Verdana" panose="020B0604030504040204" pitchFamily="34" charset="0"/>
                          <a:ea typeface="Verdana" panose="020B0604030504040204" pitchFamily="34" charset="0"/>
                          <a:cs typeface="Verdana" panose="020B0604030504040204" pitchFamily="34" charset="0"/>
                        </a:rPr>
                        <a:t>Volume</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rtl="0" fontAlgn="ctr"/>
                      <a:r>
                        <a:rPr lang="en-IN" sz="1050" b="1" i="0" u="none" strike="noStrike">
                          <a:solidFill>
                            <a:srgbClr val="0B3049"/>
                          </a:solidFill>
                          <a:effectLst/>
                          <a:latin typeface="Verdana" panose="020B0604030504040204" pitchFamily="34" charset="0"/>
                          <a:ea typeface="Verdana" panose="020B0604030504040204" pitchFamily="34" charset="0"/>
                          <a:cs typeface="Verdana" panose="020B0604030504040204" pitchFamily="34" charset="0"/>
                        </a:rPr>
                        <a:t>Value</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rtl="0" fontAlgn="ctr"/>
                      <a:r>
                        <a:rPr lang="en-IN" sz="1050" b="1" i="0" u="none" strike="noStrike">
                          <a:solidFill>
                            <a:srgbClr val="0B3049"/>
                          </a:solidFill>
                          <a:effectLst/>
                          <a:latin typeface="Verdana" panose="020B0604030504040204" pitchFamily="34" charset="0"/>
                          <a:ea typeface="Verdana" panose="020B0604030504040204" pitchFamily="34" charset="0"/>
                          <a:cs typeface="Verdana" panose="020B0604030504040204" pitchFamily="34" charset="0"/>
                        </a:rPr>
                        <a:t>Volume</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555644213"/>
                  </a:ext>
                </a:extLst>
              </a:tr>
              <a:tr h="0">
                <a:tc>
                  <a:txBody>
                    <a:bodyPr/>
                    <a:lstStyle/>
                    <a:p>
                      <a:pPr algn="ctr" fontAlgn="b"/>
                      <a:r>
                        <a:rPr lang="en-IN" sz="105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UAE</a:t>
                      </a:r>
                    </a:p>
                  </a:txBody>
                  <a:tcPr marL="9525" marR="9525" marT="95250" marB="9525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fontAlgn="t" latinLnBrk="0" hangingPunct="1"/>
                      <a:r>
                        <a:rPr lang="en-IN" sz="1050" b="0" i="0" u="none" strike="noStrike" kern="1200">
                          <a:solidFill>
                            <a:srgbClr val="000000"/>
                          </a:solidFill>
                          <a:effectLst/>
                          <a:latin typeface="Verdana" panose="020B0604030504040204" pitchFamily="34" charset="0"/>
                          <a:ea typeface="Verdana" panose="020B0604030504040204" pitchFamily="34" charset="0"/>
                          <a:cs typeface="Verdana" panose="020B0604030504040204" pitchFamily="34" charset="0"/>
                        </a:rPr>
                        <a:t>150.94</a:t>
                      </a:r>
                    </a:p>
                  </a:txBody>
                  <a:tcPr marL="9525" marR="857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fontAlgn="t" latinLnBrk="0" hangingPunct="1"/>
                      <a:r>
                        <a:rPr lang="en-IN" sz="1050" b="0" i="0" u="none" strike="noStrike" kern="1200">
                          <a:solidFill>
                            <a:srgbClr val="000000"/>
                          </a:solidFill>
                          <a:effectLst/>
                          <a:latin typeface="Verdana" panose="020B0604030504040204" pitchFamily="34" charset="0"/>
                          <a:ea typeface="Verdana" panose="020B0604030504040204" pitchFamily="34" charset="0"/>
                          <a:cs typeface="Verdana" panose="020B0604030504040204" pitchFamily="34" charset="0"/>
                        </a:rPr>
                        <a:t>2.40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fontAlgn="t" latinLnBrk="0" hangingPunct="1"/>
                      <a:r>
                        <a:rPr lang="en-IN" sz="1050" b="0" i="0" u="none" strike="noStrike" kern="1200">
                          <a:solidFill>
                            <a:srgbClr val="000000"/>
                          </a:solidFill>
                          <a:effectLst/>
                          <a:latin typeface="Verdana" panose="020B0604030504040204" pitchFamily="34" charset="0"/>
                          <a:ea typeface="Verdana" panose="020B0604030504040204" pitchFamily="34" charset="0"/>
                          <a:cs typeface="Verdana" panose="020B0604030504040204" pitchFamily="34" charset="0"/>
                        </a:rPr>
                        <a:t>98.04</a:t>
                      </a:r>
                    </a:p>
                  </a:txBody>
                  <a:tcPr marL="9525" marR="857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fontAlgn="t" latinLnBrk="0" hangingPunct="1"/>
                      <a:r>
                        <a:rPr lang="en-IN" sz="1050" b="0" i="0" u="none" strike="noStrike" kern="1200">
                          <a:solidFill>
                            <a:srgbClr val="000000"/>
                          </a:solidFill>
                          <a:effectLst/>
                          <a:latin typeface="Verdana" panose="020B0604030504040204" pitchFamily="34" charset="0"/>
                          <a:ea typeface="Verdana" panose="020B0604030504040204" pitchFamily="34" charset="0"/>
                          <a:cs typeface="Verdana" panose="020B0604030504040204" pitchFamily="34" charset="0"/>
                        </a:rPr>
                        <a:t>1.34</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fontAlgn="t" latinLnBrk="0" hangingPunct="1"/>
                      <a:r>
                        <a:rPr lang="en-IN" sz="1050" b="0" i="0" u="none" strike="noStrike" kern="1200">
                          <a:solidFill>
                            <a:srgbClr val="000000"/>
                          </a:solidFill>
                          <a:effectLst/>
                          <a:latin typeface="Verdana" panose="020B0604030504040204" pitchFamily="34" charset="0"/>
                          <a:ea typeface="Verdana" panose="020B0604030504040204" pitchFamily="34" charset="0"/>
                          <a:cs typeface="Verdana" panose="020B0604030504040204" pitchFamily="34" charset="0"/>
                        </a:rPr>
                        <a:t>186.63</a:t>
                      </a:r>
                    </a:p>
                  </a:txBody>
                  <a:tcPr marL="9525" marR="857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fontAlgn="t" latinLnBrk="0" hangingPunct="1"/>
                      <a:r>
                        <a:rPr lang="en-IN" sz="1050" b="0" i="0" u="none" strike="noStrike" kern="1200">
                          <a:solidFill>
                            <a:srgbClr val="000000"/>
                          </a:solidFill>
                          <a:effectLst/>
                          <a:latin typeface="Verdana" panose="020B0604030504040204" pitchFamily="34" charset="0"/>
                          <a:ea typeface="Verdana" panose="020B0604030504040204" pitchFamily="34" charset="0"/>
                          <a:cs typeface="Verdana" panose="020B0604030504040204" pitchFamily="34" charset="0"/>
                        </a:rPr>
                        <a:t>3.04</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18479426"/>
                  </a:ext>
                </a:extLst>
              </a:tr>
              <a:tr h="0">
                <a:tc>
                  <a:txBody>
                    <a:bodyPr/>
                    <a:lstStyle/>
                    <a:p>
                      <a:pPr algn="ctr" fontAlgn="b"/>
                      <a:r>
                        <a:rPr lang="en-IN" sz="105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Iran</a:t>
                      </a:r>
                    </a:p>
                  </a:txBody>
                  <a:tcPr marL="9525" marR="9525" marT="95250" marB="9525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fontAlgn="t" latinLnBrk="0" hangingPunct="1"/>
                      <a:r>
                        <a:rPr lang="en-IN" sz="1050" b="0" i="0" u="none" strike="noStrike" kern="1200">
                          <a:solidFill>
                            <a:srgbClr val="000000"/>
                          </a:solidFill>
                          <a:effectLst/>
                          <a:latin typeface="Verdana" panose="020B0604030504040204" pitchFamily="34" charset="0"/>
                          <a:ea typeface="Verdana" panose="020B0604030504040204" pitchFamily="34" charset="0"/>
                          <a:cs typeface="Verdana" panose="020B0604030504040204" pitchFamily="34" charset="0"/>
                        </a:rPr>
                        <a:t>18.18</a:t>
                      </a:r>
                    </a:p>
                  </a:txBody>
                  <a:tcPr marL="9525" marR="857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fontAlgn="t" latinLnBrk="0" hangingPunct="1"/>
                      <a:r>
                        <a:rPr lang="en-IN" sz="1050" b="0" i="0" u="none" strike="noStrike" kern="1200">
                          <a:solidFill>
                            <a:srgbClr val="000000"/>
                          </a:solidFill>
                          <a:effectLst/>
                          <a:latin typeface="Verdana" panose="020B0604030504040204" pitchFamily="34" charset="0"/>
                          <a:ea typeface="Verdana" panose="020B0604030504040204" pitchFamily="34" charset="0"/>
                          <a:cs typeface="Verdana" panose="020B0604030504040204" pitchFamily="34" charset="0"/>
                        </a:rPr>
                        <a:t>0.24</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fontAlgn="t" latinLnBrk="0" hangingPunct="1"/>
                      <a:r>
                        <a:rPr lang="en-IN" sz="1050" b="0" i="0" u="none" strike="noStrike" kern="1200">
                          <a:solidFill>
                            <a:srgbClr val="000000"/>
                          </a:solidFill>
                          <a:effectLst/>
                          <a:latin typeface="Verdana" panose="020B0604030504040204" pitchFamily="34" charset="0"/>
                          <a:ea typeface="Verdana" panose="020B0604030504040204" pitchFamily="34" charset="0"/>
                          <a:cs typeface="Verdana" panose="020B0604030504040204" pitchFamily="34" charset="0"/>
                        </a:rPr>
                        <a:t>45.52</a:t>
                      </a:r>
                    </a:p>
                  </a:txBody>
                  <a:tcPr marL="9525" marR="857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fontAlgn="t" latinLnBrk="0" hangingPunct="1"/>
                      <a:r>
                        <a:rPr lang="en-IN" sz="1050" b="0" i="0" u="none" strike="noStrike" kern="1200">
                          <a:solidFill>
                            <a:srgbClr val="000000"/>
                          </a:solidFill>
                          <a:effectLst/>
                          <a:latin typeface="Verdana" panose="020B0604030504040204" pitchFamily="34" charset="0"/>
                          <a:ea typeface="Verdana" panose="020B0604030504040204" pitchFamily="34" charset="0"/>
                          <a:cs typeface="Verdana" panose="020B0604030504040204" pitchFamily="34" charset="0"/>
                        </a:rPr>
                        <a:t>0.53</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fontAlgn="t" latinLnBrk="0" hangingPunct="1"/>
                      <a:r>
                        <a:rPr lang="en-IN" sz="1050" b="0" i="0" u="none" strike="noStrike" kern="1200">
                          <a:solidFill>
                            <a:srgbClr val="000000"/>
                          </a:solidFill>
                          <a:effectLst/>
                          <a:latin typeface="Verdana" panose="020B0604030504040204" pitchFamily="34" charset="0"/>
                          <a:ea typeface="Verdana" panose="020B0604030504040204" pitchFamily="34" charset="0"/>
                          <a:cs typeface="Verdana" panose="020B0604030504040204" pitchFamily="34" charset="0"/>
                        </a:rPr>
                        <a:t>152.83</a:t>
                      </a:r>
                    </a:p>
                  </a:txBody>
                  <a:tcPr marL="9525" marR="857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fontAlgn="t" latinLnBrk="0" hangingPunct="1"/>
                      <a:r>
                        <a:rPr lang="en-IN" sz="1050" b="0" i="0" u="none" strike="noStrike" kern="1200">
                          <a:solidFill>
                            <a:srgbClr val="000000"/>
                          </a:solidFill>
                          <a:effectLst/>
                          <a:latin typeface="Verdana" panose="020B0604030504040204" pitchFamily="34" charset="0"/>
                          <a:ea typeface="Verdana" panose="020B0604030504040204" pitchFamily="34" charset="0"/>
                          <a:cs typeface="Verdana" panose="020B0604030504040204" pitchFamily="34" charset="0"/>
                        </a:rPr>
                        <a:t>1.82</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150885342"/>
                  </a:ext>
                </a:extLst>
              </a:tr>
              <a:tr h="0">
                <a:tc>
                  <a:txBody>
                    <a:bodyPr/>
                    <a:lstStyle/>
                    <a:p>
                      <a:pPr algn="ctr" fontAlgn="b"/>
                      <a:r>
                        <a:rPr lang="en-IN" sz="105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Sri Lanka </a:t>
                      </a:r>
                    </a:p>
                  </a:txBody>
                  <a:tcPr marL="9525" marR="9525" marT="95250" marB="9525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fontAlgn="t" latinLnBrk="0" hangingPunct="1"/>
                      <a:r>
                        <a:rPr lang="en-IN" sz="1050" b="0" i="0" u="none" strike="noStrike" kern="1200">
                          <a:solidFill>
                            <a:srgbClr val="000000"/>
                          </a:solidFill>
                          <a:effectLst/>
                          <a:latin typeface="Verdana" panose="020B0604030504040204" pitchFamily="34" charset="0"/>
                          <a:ea typeface="Verdana" panose="020B0604030504040204" pitchFamily="34" charset="0"/>
                          <a:cs typeface="Verdana" panose="020B0604030504040204" pitchFamily="34" charset="0"/>
                        </a:rPr>
                        <a:t>34.26</a:t>
                      </a:r>
                    </a:p>
                  </a:txBody>
                  <a:tcPr marL="9525" marR="857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fontAlgn="t" latinLnBrk="0" hangingPunct="1"/>
                      <a:r>
                        <a:rPr lang="en-IN" sz="1050" b="0" i="0" u="none" strike="noStrike" kern="1200">
                          <a:solidFill>
                            <a:srgbClr val="000000"/>
                          </a:solidFill>
                          <a:effectLst/>
                          <a:latin typeface="Verdana" panose="020B0604030504040204" pitchFamily="34" charset="0"/>
                          <a:ea typeface="Verdana" panose="020B0604030504040204" pitchFamily="34" charset="0"/>
                          <a:cs typeface="Verdana" panose="020B0604030504040204" pitchFamily="34" charset="0"/>
                        </a:rPr>
                        <a:t>0.45</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fontAlgn="t" latinLnBrk="0" hangingPunct="1"/>
                      <a:r>
                        <a:rPr lang="en-IN" sz="1050" b="0" i="0" u="none" strike="noStrike" kern="1200">
                          <a:solidFill>
                            <a:srgbClr val="000000"/>
                          </a:solidFill>
                          <a:effectLst/>
                          <a:latin typeface="Verdana" panose="020B0604030504040204" pitchFamily="34" charset="0"/>
                          <a:ea typeface="Verdana" panose="020B0604030504040204" pitchFamily="34" charset="0"/>
                          <a:cs typeface="Verdana" panose="020B0604030504040204" pitchFamily="34" charset="0"/>
                        </a:rPr>
                        <a:t>38.81</a:t>
                      </a:r>
                    </a:p>
                  </a:txBody>
                  <a:tcPr marL="9525" marR="857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fontAlgn="t" latinLnBrk="0" hangingPunct="1"/>
                      <a:r>
                        <a:rPr lang="en-IN" sz="1050" b="0" i="0" u="none" strike="noStrike" kern="1200">
                          <a:solidFill>
                            <a:srgbClr val="000000"/>
                          </a:solidFill>
                          <a:effectLst/>
                          <a:latin typeface="Verdana" panose="020B0604030504040204" pitchFamily="34" charset="0"/>
                          <a:ea typeface="Verdana" panose="020B0604030504040204" pitchFamily="34" charset="0"/>
                          <a:cs typeface="Verdana" panose="020B0604030504040204" pitchFamily="34" charset="0"/>
                        </a:rPr>
                        <a:t>0.49</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fontAlgn="t" latinLnBrk="0" hangingPunct="1"/>
                      <a:r>
                        <a:rPr lang="en-IN" sz="1050" b="0" i="0" u="none" strike="noStrike" kern="1200">
                          <a:solidFill>
                            <a:srgbClr val="000000"/>
                          </a:solidFill>
                          <a:effectLst/>
                          <a:latin typeface="Verdana" panose="020B0604030504040204" pitchFamily="34" charset="0"/>
                          <a:ea typeface="Verdana" panose="020B0604030504040204" pitchFamily="34" charset="0"/>
                          <a:cs typeface="Verdana" panose="020B0604030504040204" pitchFamily="34" charset="0"/>
                        </a:rPr>
                        <a:t>37.58</a:t>
                      </a:r>
                    </a:p>
                  </a:txBody>
                  <a:tcPr marL="9525" marR="857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fontAlgn="t" latinLnBrk="0" hangingPunct="1"/>
                      <a:r>
                        <a:rPr lang="en-IN" sz="1050" b="0" i="0" u="none" strike="noStrike" kern="1200">
                          <a:solidFill>
                            <a:srgbClr val="000000"/>
                          </a:solidFill>
                          <a:effectLst/>
                          <a:latin typeface="Verdana" panose="020B0604030504040204" pitchFamily="34" charset="0"/>
                          <a:ea typeface="Verdana" panose="020B0604030504040204" pitchFamily="34" charset="0"/>
                          <a:cs typeface="Verdana" panose="020B0604030504040204" pitchFamily="34" charset="0"/>
                        </a:rPr>
                        <a:t>0.58</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348886395"/>
                  </a:ext>
                </a:extLst>
              </a:tr>
              <a:tr h="0">
                <a:tc>
                  <a:txBody>
                    <a:bodyPr/>
                    <a:lstStyle/>
                    <a:p>
                      <a:pPr algn="ctr" fontAlgn="b"/>
                      <a:r>
                        <a:rPr lang="en-IN" sz="105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Jordan</a:t>
                      </a:r>
                    </a:p>
                  </a:txBody>
                  <a:tcPr marL="9525" marR="9525" marT="95250" marB="9525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fontAlgn="t" latinLnBrk="0" hangingPunct="1"/>
                      <a:r>
                        <a:rPr lang="en-IN" sz="1050" b="0" i="0" u="none" strike="noStrike" kern="1200">
                          <a:solidFill>
                            <a:srgbClr val="000000"/>
                          </a:solidFill>
                          <a:effectLst/>
                          <a:latin typeface="Verdana" panose="020B0604030504040204" pitchFamily="34" charset="0"/>
                          <a:ea typeface="Verdana" panose="020B0604030504040204" pitchFamily="34" charset="0"/>
                          <a:cs typeface="Verdana" panose="020B0604030504040204" pitchFamily="34" charset="0"/>
                        </a:rPr>
                        <a:t>19.89</a:t>
                      </a:r>
                    </a:p>
                  </a:txBody>
                  <a:tcPr marL="9525" marR="857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fontAlgn="t" latinLnBrk="0" hangingPunct="1"/>
                      <a:r>
                        <a:rPr lang="en-IN" sz="1050" b="0" i="0" u="none" strike="noStrike" kern="1200">
                          <a:solidFill>
                            <a:srgbClr val="000000"/>
                          </a:solidFill>
                          <a:effectLst/>
                          <a:latin typeface="Verdana" panose="020B0604030504040204" pitchFamily="34" charset="0"/>
                          <a:ea typeface="Verdana" panose="020B0604030504040204" pitchFamily="34" charset="0"/>
                          <a:cs typeface="Verdana" panose="020B0604030504040204" pitchFamily="34" charset="0"/>
                        </a:rPr>
                        <a:t>0.26</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fontAlgn="t" latinLnBrk="0" hangingPunct="1"/>
                      <a:r>
                        <a:rPr lang="en-IN" sz="1050" b="0" i="0" u="none" strike="noStrike" kern="1200">
                          <a:solidFill>
                            <a:srgbClr val="000000"/>
                          </a:solidFill>
                          <a:effectLst/>
                          <a:latin typeface="Verdana" panose="020B0604030504040204" pitchFamily="34" charset="0"/>
                          <a:ea typeface="Verdana" panose="020B0604030504040204" pitchFamily="34" charset="0"/>
                          <a:cs typeface="Verdana" panose="020B0604030504040204" pitchFamily="34" charset="0"/>
                        </a:rPr>
                        <a:t>21.03</a:t>
                      </a:r>
                    </a:p>
                  </a:txBody>
                  <a:tcPr marL="9525" marR="857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fontAlgn="t" latinLnBrk="0" hangingPunct="1"/>
                      <a:r>
                        <a:rPr lang="en-IN" sz="1050" b="0" i="0" u="none" strike="noStrike" kern="1200">
                          <a:solidFill>
                            <a:srgbClr val="000000"/>
                          </a:solidFill>
                          <a:effectLst/>
                          <a:latin typeface="Verdana" panose="020B0604030504040204" pitchFamily="34" charset="0"/>
                          <a:ea typeface="Verdana" panose="020B0604030504040204" pitchFamily="34" charset="0"/>
                          <a:cs typeface="Verdana" panose="020B0604030504040204" pitchFamily="34" charset="0"/>
                        </a:rPr>
                        <a:t>0.26</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fontAlgn="t" latinLnBrk="0" hangingPunct="1"/>
                      <a:r>
                        <a:rPr lang="en-IN" sz="1050" b="0" i="0" u="none" strike="noStrike" kern="1200">
                          <a:solidFill>
                            <a:srgbClr val="000000"/>
                          </a:solidFill>
                          <a:effectLst/>
                          <a:latin typeface="Verdana" panose="020B0604030504040204" pitchFamily="34" charset="0"/>
                          <a:ea typeface="Verdana" panose="020B0604030504040204" pitchFamily="34" charset="0"/>
                          <a:cs typeface="Verdana" panose="020B0604030504040204" pitchFamily="34" charset="0"/>
                        </a:rPr>
                        <a:t>37.13</a:t>
                      </a:r>
                    </a:p>
                  </a:txBody>
                  <a:tcPr marL="9525" marR="857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fontAlgn="t" latinLnBrk="0" hangingPunct="1"/>
                      <a:r>
                        <a:rPr lang="en-IN" sz="1050" b="0" i="0" u="none" strike="noStrike" kern="1200">
                          <a:solidFill>
                            <a:srgbClr val="000000"/>
                          </a:solidFill>
                          <a:effectLst/>
                          <a:latin typeface="Verdana" panose="020B0604030504040204" pitchFamily="34" charset="0"/>
                          <a:ea typeface="Verdana" panose="020B0604030504040204" pitchFamily="34" charset="0"/>
                          <a:cs typeface="Verdana" panose="020B0604030504040204" pitchFamily="34" charset="0"/>
                        </a:rPr>
                        <a:t>0.53</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911045267"/>
                  </a:ext>
                </a:extLst>
              </a:tr>
              <a:tr h="0">
                <a:tc>
                  <a:txBody>
                    <a:bodyPr/>
                    <a:lstStyle/>
                    <a:p>
                      <a:pPr algn="ctr" fontAlgn="b"/>
                      <a:r>
                        <a:rPr lang="en-IN" sz="105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Netherland</a:t>
                      </a:r>
                    </a:p>
                  </a:txBody>
                  <a:tcPr marL="9525" marR="9525" marT="95250" marB="9525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fontAlgn="t" latinLnBrk="0" hangingPunct="1"/>
                      <a:r>
                        <a:rPr lang="en-IN" sz="1050" b="0" i="0" u="none" strike="noStrike" kern="1200">
                          <a:solidFill>
                            <a:srgbClr val="000000"/>
                          </a:solidFill>
                          <a:effectLst/>
                          <a:latin typeface="Verdana" panose="020B0604030504040204" pitchFamily="34" charset="0"/>
                          <a:ea typeface="Verdana" panose="020B0604030504040204" pitchFamily="34" charset="0"/>
                          <a:cs typeface="Verdana" panose="020B0604030504040204" pitchFamily="34" charset="0"/>
                        </a:rPr>
                        <a:t>6.61</a:t>
                      </a:r>
                    </a:p>
                  </a:txBody>
                  <a:tcPr marL="9525" marR="857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fontAlgn="t" latinLnBrk="0" hangingPunct="1"/>
                      <a:r>
                        <a:rPr lang="en-IN" sz="1050" b="0" i="0" u="none" strike="noStrike" kern="1200">
                          <a:solidFill>
                            <a:srgbClr val="000000"/>
                          </a:solidFill>
                          <a:effectLst/>
                          <a:latin typeface="Verdana" panose="020B0604030504040204" pitchFamily="34" charset="0"/>
                          <a:ea typeface="Verdana" panose="020B0604030504040204" pitchFamily="34" charset="0"/>
                          <a:cs typeface="Verdana" panose="020B0604030504040204" pitchFamily="34" charset="0"/>
                        </a:rPr>
                        <a:t>0.11</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fontAlgn="t" latinLnBrk="0" hangingPunct="1"/>
                      <a:r>
                        <a:rPr lang="en-IN" sz="1050" b="0" i="0" u="none" strike="noStrike" kern="1200">
                          <a:solidFill>
                            <a:srgbClr val="000000"/>
                          </a:solidFill>
                          <a:effectLst/>
                          <a:latin typeface="Verdana" panose="020B0604030504040204" pitchFamily="34" charset="0"/>
                          <a:ea typeface="Verdana" panose="020B0604030504040204" pitchFamily="34" charset="0"/>
                          <a:cs typeface="Verdana" panose="020B0604030504040204" pitchFamily="34" charset="0"/>
                        </a:rPr>
                        <a:t>0.10</a:t>
                      </a:r>
                    </a:p>
                  </a:txBody>
                  <a:tcPr marL="9525" marR="857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fontAlgn="t" latinLnBrk="0" hangingPunct="1"/>
                      <a:r>
                        <a:rPr lang="en-IN" sz="1050" b="0" i="0" u="none" strike="noStrike" kern="1200">
                          <a:solidFill>
                            <a:srgbClr val="000000"/>
                          </a:solidFill>
                          <a:effectLst/>
                          <a:latin typeface="Verdana" panose="020B0604030504040204" pitchFamily="34" charset="0"/>
                          <a:ea typeface="Verdana" panose="020B0604030504040204" pitchFamily="34" charset="0"/>
                          <a:cs typeface="Verdana" panose="020B0604030504040204" pitchFamily="34" charset="0"/>
                        </a:rPr>
                        <a:t>0.00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fontAlgn="t" latinLnBrk="0" hangingPunct="1"/>
                      <a:r>
                        <a:rPr lang="en-IN" sz="1050" b="0" i="0" u="none" strike="noStrike" kern="1200">
                          <a:solidFill>
                            <a:srgbClr val="000000"/>
                          </a:solidFill>
                          <a:effectLst/>
                          <a:latin typeface="Verdana" panose="020B0604030504040204" pitchFamily="34" charset="0"/>
                          <a:ea typeface="Verdana" panose="020B0604030504040204" pitchFamily="34" charset="0"/>
                          <a:cs typeface="Verdana" panose="020B0604030504040204" pitchFamily="34" charset="0"/>
                        </a:rPr>
                        <a:t>35.67</a:t>
                      </a:r>
                    </a:p>
                  </a:txBody>
                  <a:tcPr marL="9525" marR="857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fontAlgn="t" latinLnBrk="0" hangingPunct="1"/>
                      <a:r>
                        <a:rPr lang="en-IN" sz="1050" b="0" i="0" u="none" strike="noStrike" kern="1200">
                          <a:solidFill>
                            <a:srgbClr val="000000"/>
                          </a:solidFill>
                          <a:effectLst/>
                          <a:latin typeface="Verdana" panose="020B0604030504040204" pitchFamily="34" charset="0"/>
                          <a:ea typeface="Verdana" panose="020B0604030504040204" pitchFamily="34" charset="0"/>
                          <a:cs typeface="Verdana" panose="020B0604030504040204" pitchFamily="34" charset="0"/>
                        </a:rPr>
                        <a:t>0.50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154133928"/>
                  </a:ext>
                </a:extLst>
              </a:tr>
              <a:tr h="0">
                <a:tc>
                  <a:txBody>
                    <a:bodyPr/>
                    <a:lstStyle/>
                    <a:p>
                      <a:pPr algn="ctr" fontAlgn="b"/>
                      <a:r>
                        <a:rPr lang="en-IN" sz="105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Indonesia</a:t>
                      </a:r>
                    </a:p>
                  </a:txBody>
                  <a:tcPr marL="9525" marR="9525" marT="95250" marB="9525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fontAlgn="t" latinLnBrk="0" hangingPunct="1"/>
                      <a:r>
                        <a:rPr lang="en-IN" sz="1050" b="0" i="0" u="none" strike="noStrike" kern="1200"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0.00</a:t>
                      </a:r>
                    </a:p>
                  </a:txBody>
                  <a:tcPr marL="9525" marR="857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fontAlgn="t" latinLnBrk="0" hangingPunct="1"/>
                      <a:r>
                        <a:rPr lang="en-IN" sz="1050" b="0" i="0" u="none" strike="noStrike" kern="1200">
                          <a:solidFill>
                            <a:srgbClr val="000000"/>
                          </a:solidFill>
                          <a:effectLst/>
                          <a:latin typeface="Verdana" panose="020B0604030504040204" pitchFamily="34" charset="0"/>
                          <a:ea typeface="Verdana" panose="020B0604030504040204" pitchFamily="34" charset="0"/>
                          <a:cs typeface="Verdana" panose="020B0604030504040204" pitchFamily="34" charset="0"/>
                        </a:rPr>
                        <a:t>0.00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fontAlgn="t" latinLnBrk="0" hangingPunct="1"/>
                      <a:r>
                        <a:rPr lang="en-IN" sz="1050" b="0" i="0" u="none" strike="noStrike" kern="1200">
                          <a:solidFill>
                            <a:srgbClr val="000000"/>
                          </a:solidFill>
                          <a:effectLst/>
                          <a:latin typeface="Verdana" panose="020B0604030504040204" pitchFamily="34" charset="0"/>
                          <a:ea typeface="Verdana" panose="020B0604030504040204" pitchFamily="34" charset="0"/>
                          <a:cs typeface="Verdana" panose="020B0604030504040204" pitchFamily="34" charset="0"/>
                        </a:rPr>
                        <a:t>0.00</a:t>
                      </a:r>
                    </a:p>
                  </a:txBody>
                  <a:tcPr marL="9525" marR="857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fontAlgn="t" latinLnBrk="0" hangingPunct="1"/>
                      <a:r>
                        <a:rPr lang="en-IN" sz="1050" b="0" i="0" u="none" strike="noStrike" kern="1200">
                          <a:solidFill>
                            <a:srgbClr val="000000"/>
                          </a:solidFill>
                          <a:effectLst/>
                          <a:latin typeface="Verdana" panose="020B0604030504040204" pitchFamily="34" charset="0"/>
                          <a:ea typeface="Verdana" panose="020B0604030504040204" pitchFamily="34" charset="0"/>
                          <a:cs typeface="Verdana" panose="020B0604030504040204" pitchFamily="34" charset="0"/>
                        </a:rPr>
                        <a:t>0.00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fontAlgn="t" latinLnBrk="0" hangingPunct="1"/>
                      <a:r>
                        <a:rPr lang="en-IN" sz="1050" b="0" i="0" u="none" strike="noStrike" kern="1200"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27.57</a:t>
                      </a:r>
                    </a:p>
                  </a:txBody>
                  <a:tcPr marL="9525" marR="857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fontAlgn="t" latinLnBrk="0" hangingPunct="1"/>
                      <a:r>
                        <a:rPr lang="en-IN" sz="1050" b="0" i="0" u="none" strike="noStrike" kern="1200">
                          <a:solidFill>
                            <a:srgbClr val="000000"/>
                          </a:solidFill>
                          <a:effectLst/>
                          <a:latin typeface="Verdana" panose="020B0604030504040204" pitchFamily="34" charset="0"/>
                          <a:ea typeface="Verdana" panose="020B0604030504040204" pitchFamily="34" charset="0"/>
                          <a:cs typeface="Verdana" panose="020B0604030504040204" pitchFamily="34" charset="0"/>
                        </a:rPr>
                        <a:t>0.44</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70717764"/>
                  </a:ext>
                </a:extLst>
              </a:tr>
              <a:tr h="0">
                <a:tc>
                  <a:txBody>
                    <a:bodyPr/>
                    <a:lstStyle/>
                    <a:p>
                      <a:pPr algn="ctr" fontAlgn="b"/>
                      <a:r>
                        <a:rPr lang="en-IN" sz="105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Nigeria</a:t>
                      </a:r>
                    </a:p>
                  </a:txBody>
                  <a:tcPr marL="9525" marR="9525" marT="95250" marB="9525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fontAlgn="t" latinLnBrk="0" hangingPunct="1"/>
                      <a:r>
                        <a:rPr lang="en-IN" sz="1050" b="0" i="0" u="none" strike="noStrike" kern="1200"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44.63</a:t>
                      </a:r>
                    </a:p>
                  </a:txBody>
                  <a:tcPr marL="9525" marR="857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fontAlgn="t" latinLnBrk="0" hangingPunct="1"/>
                      <a:r>
                        <a:rPr lang="en-IN" sz="1050" b="0" i="0" u="none" strike="noStrike" kern="1200"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0.60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fontAlgn="t" latinLnBrk="0" hangingPunct="1"/>
                      <a:r>
                        <a:rPr lang="en-IN" sz="1050" b="0" i="0" u="none" strike="noStrike" kern="1200">
                          <a:solidFill>
                            <a:srgbClr val="000000"/>
                          </a:solidFill>
                          <a:effectLst/>
                          <a:latin typeface="Verdana" panose="020B0604030504040204" pitchFamily="34" charset="0"/>
                          <a:ea typeface="Verdana" panose="020B0604030504040204" pitchFamily="34" charset="0"/>
                          <a:cs typeface="Verdana" panose="020B0604030504040204" pitchFamily="34" charset="0"/>
                        </a:rPr>
                        <a:t>10.43</a:t>
                      </a:r>
                    </a:p>
                  </a:txBody>
                  <a:tcPr marL="9525" marR="857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fontAlgn="t" latinLnBrk="0" hangingPunct="1"/>
                      <a:r>
                        <a:rPr lang="en-IN" sz="1050" b="0" i="0" u="none" strike="noStrike" kern="1200">
                          <a:solidFill>
                            <a:srgbClr val="000000"/>
                          </a:solidFill>
                          <a:effectLst/>
                          <a:latin typeface="Verdana" panose="020B0604030504040204" pitchFamily="34" charset="0"/>
                          <a:ea typeface="Verdana" panose="020B0604030504040204" pitchFamily="34" charset="0"/>
                          <a:cs typeface="Verdana" panose="020B0604030504040204" pitchFamily="34" charset="0"/>
                        </a:rPr>
                        <a:t>0.14</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fontAlgn="t" latinLnBrk="0" hangingPunct="1"/>
                      <a:r>
                        <a:rPr lang="en-IN" sz="1050" b="0" i="0" u="none" strike="noStrike" kern="1200">
                          <a:solidFill>
                            <a:srgbClr val="000000"/>
                          </a:solidFill>
                          <a:effectLst/>
                          <a:latin typeface="Verdana" panose="020B0604030504040204" pitchFamily="34" charset="0"/>
                          <a:ea typeface="Verdana" panose="020B0604030504040204" pitchFamily="34" charset="0"/>
                          <a:cs typeface="Verdana" panose="020B0604030504040204" pitchFamily="34" charset="0"/>
                        </a:rPr>
                        <a:t>24.78</a:t>
                      </a:r>
                    </a:p>
                  </a:txBody>
                  <a:tcPr marL="9525" marR="857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fontAlgn="t" latinLnBrk="0" hangingPunct="1"/>
                      <a:r>
                        <a:rPr lang="en-IN" sz="1050" b="0" i="0" u="none" strike="noStrike" kern="1200">
                          <a:solidFill>
                            <a:srgbClr val="000000"/>
                          </a:solidFill>
                          <a:effectLst/>
                          <a:latin typeface="Verdana" panose="020B0604030504040204" pitchFamily="34" charset="0"/>
                          <a:ea typeface="Verdana" panose="020B0604030504040204" pitchFamily="34" charset="0"/>
                          <a:cs typeface="Verdana" panose="020B0604030504040204" pitchFamily="34" charset="0"/>
                        </a:rPr>
                        <a:t>0.39</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59539569"/>
                  </a:ext>
                </a:extLst>
              </a:tr>
              <a:tr h="0">
                <a:tc>
                  <a:txBody>
                    <a:bodyPr/>
                    <a:lstStyle/>
                    <a:p>
                      <a:pPr algn="ctr" fontAlgn="b"/>
                      <a:r>
                        <a:rPr lang="en-IN" sz="105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Egypt </a:t>
                      </a:r>
                    </a:p>
                  </a:txBody>
                  <a:tcPr marL="9525" marR="9525" marT="95250" marB="9525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fontAlgn="t" latinLnBrk="0" hangingPunct="1"/>
                      <a:r>
                        <a:rPr lang="en-IN" sz="1050" b="0" i="0" u="none" strike="noStrike" kern="1200">
                          <a:solidFill>
                            <a:srgbClr val="000000"/>
                          </a:solidFill>
                          <a:effectLst/>
                          <a:latin typeface="Verdana" panose="020B0604030504040204" pitchFamily="34" charset="0"/>
                          <a:ea typeface="Verdana" panose="020B0604030504040204" pitchFamily="34" charset="0"/>
                          <a:cs typeface="Verdana" panose="020B0604030504040204" pitchFamily="34" charset="0"/>
                        </a:rPr>
                        <a:t>70.94</a:t>
                      </a:r>
                    </a:p>
                  </a:txBody>
                  <a:tcPr marL="9525" marR="857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fontAlgn="t" latinLnBrk="0" hangingPunct="1"/>
                      <a:r>
                        <a:rPr lang="en-IN" sz="1050" b="0" i="0" u="none" strike="noStrike" kern="1200"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0.97</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fontAlgn="t" latinLnBrk="0" hangingPunct="1"/>
                      <a:r>
                        <a:rPr lang="en-IN" sz="1050" b="0" i="0" u="none" strike="noStrike" kern="1200">
                          <a:solidFill>
                            <a:srgbClr val="000000"/>
                          </a:solidFill>
                          <a:effectLst/>
                          <a:latin typeface="Verdana" panose="020B0604030504040204" pitchFamily="34" charset="0"/>
                          <a:ea typeface="Verdana" panose="020B0604030504040204" pitchFamily="34" charset="0"/>
                          <a:cs typeface="Verdana" panose="020B0604030504040204" pitchFamily="34" charset="0"/>
                        </a:rPr>
                        <a:t>34.14</a:t>
                      </a:r>
                    </a:p>
                  </a:txBody>
                  <a:tcPr marL="9525" marR="857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fontAlgn="t" latinLnBrk="0" hangingPunct="1"/>
                      <a:r>
                        <a:rPr lang="en-IN" sz="1050" b="0" i="0" u="none" strike="noStrike" kern="1200">
                          <a:solidFill>
                            <a:srgbClr val="000000"/>
                          </a:solidFill>
                          <a:effectLst/>
                          <a:latin typeface="Verdana" panose="020B0604030504040204" pitchFamily="34" charset="0"/>
                          <a:ea typeface="Verdana" panose="020B0604030504040204" pitchFamily="34" charset="0"/>
                          <a:cs typeface="Verdana" panose="020B0604030504040204" pitchFamily="34" charset="0"/>
                        </a:rPr>
                        <a:t>0.41</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fontAlgn="t" latinLnBrk="0" hangingPunct="1"/>
                      <a:r>
                        <a:rPr lang="en-IN" sz="1050" b="0" i="0" u="none" strike="noStrike" kern="1200">
                          <a:solidFill>
                            <a:srgbClr val="000000"/>
                          </a:solidFill>
                          <a:effectLst/>
                          <a:latin typeface="Verdana" panose="020B0604030504040204" pitchFamily="34" charset="0"/>
                          <a:ea typeface="Verdana" panose="020B0604030504040204" pitchFamily="34" charset="0"/>
                          <a:cs typeface="Verdana" panose="020B0604030504040204" pitchFamily="34" charset="0"/>
                        </a:rPr>
                        <a:t>29.37</a:t>
                      </a:r>
                    </a:p>
                  </a:txBody>
                  <a:tcPr marL="9525" marR="857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fontAlgn="t" latinLnBrk="0" hangingPunct="1"/>
                      <a:r>
                        <a:rPr lang="en-IN" sz="1050" b="0" i="0" u="none" strike="noStrike" kern="1200">
                          <a:solidFill>
                            <a:srgbClr val="000000"/>
                          </a:solidFill>
                          <a:effectLst/>
                          <a:latin typeface="Verdana" panose="020B0604030504040204" pitchFamily="34" charset="0"/>
                          <a:ea typeface="Verdana" panose="020B0604030504040204" pitchFamily="34" charset="0"/>
                          <a:cs typeface="Verdana" panose="020B0604030504040204" pitchFamily="34" charset="0"/>
                        </a:rPr>
                        <a:t>0.38</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84899681"/>
                  </a:ext>
                </a:extLst>
              </a:tr>
              <a:tr h="0">
                <a:tc>
                  <a:txBody>
                    <a:bodyPr/>
                    <a:lstStyle/>
                    <a:p>
                      <a:pPr algn="ctr" fontAlgn="b"/>
                      <a:r>
                        <a:rPr lang="en-IN" sz="105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Nepal</a:t>
                      </a:r>
                    </a:p>
                  </a:txBody>
                  <a:tcPr marL="9525" marR="9525" marT="95250" marB="9525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fontAlgn="t" latinLnBrk="0" hangingPunct="1"/>
                      <a:r>
                        <a:rPr lang="en-IN" sz="1050" b="0" i="0" u="none" strike="noStrike" kern="1200">
                          <a:solidFill>
                            <a:srgbClr val="000000"/>
                          </a:solidFill>
                          <a:effectLst/>
                          <a:latin typeface="Verdana" panose="020B0604030504040204" pitchFamily="34" charset="0"/>
                          <a:ea typeface="Verdana" panose="020B0604030504040204" pitchFamily="34" charset="0"/>
                          <a:cs typeface="Verdana" panose="020B0604030504040204" pitchFamily="34" charset="0"/>
                        </a:rPr>
                        <a:t>13.63</a:t>
                      </a:r>
                    </a:p>
                  </a:txBody>
                  <a:tcPr marL="9525" marR="857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fontAlgn="t" latinLnBrk="0" hangingPunct="1"/>
                      <a:r>
                        <a:rPr lang="en-IN" sz="1050" b="0" i="0" u="none" strike="noStrike" kern="1200"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0.12</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fontAlgn="t" latinLnBrk="0" hangingPunct="1"/>
                      <a:r>
                        <a:rPr lang="en-IN" sz="1050" b="0" i="0" u="none" strike="noStrike" kern="1200"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26.83</a:t>
                      </a:r>
                    </a:p>
                  </a:txBody>
                  <a:tcPr marL="9525" marR="857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fontAlgn="t" latinLnBrk="0" hangingPunct="1"/>
                      <a:r>
                        <a:rPr lang="en-IN" sz="1050" b="0" i="0" u="none" strike="noStrike" kern="1200"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0.27</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fontAlgn="t" latinLnBrk="0" hangingPunct="1"/>
                      <a:r>
                        <a:rPr lang="en-IN" sz="1050" b="0" i="0" u="none" strike="noStrike" kern="1200">
                          <a:solidFill>
                            <a:srgbClr val="000000"/>
                          </a:solidFill>
                          <a:effectLst/>
                          <a:latin typeface="Verdana" panose="020B0604030504040204" pitchFamily="34" charset="0"/>
                          <a:ea typeface="Verdana" panose="020B0604030504040204" pitchFamily="34" charset="0"/>
                          <a:cs typeface="Verdana" panose="020B0604030504040204" pitchFamily="34" charset="0"/>
                        </a:rPr>
                        <a:t>29.65</a:t>
                      </a:r>
                    </a:p>
                  </a:txBody>
                  <a:tcPr marL="9525" marR="857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fontAlgn="t" latinLnBrk="0" hangingPunct="1"/>
                      <a:r>
                        <a:rPr lang="en-IN" sz="1050" b="0" i="0" u="none" strike="noStrike" kern="1200">
                          <a:solidFill>
                            <a:srgbClr val="000000"/>
                          </a:solidFill>
                          <a:effectLst/>
                          <a:latin typeface="Verdana" panose="020B0604030504040204" pitchFamily="34" charset="0"/>
                          <a:ea typeface="Verdana" panose="020B0604030504040204" pitchFamily="34" charset="0"/>
                          <a:cs typeface="Verdana" panose="020B0604030504040204" pitchFamily="34" charset="0"/>
                        </a:rPr>
                        <a:t>0.34</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53730786"/>
                  </a:ext>
                </a:extLst>
              </a:tr>
              <a:tr h="0">
                <a:tc>
                  <a:txBody>
                    <a:bodyPr/>
                    <a:lstStyle/>
                    <a:p>
                      <a:pPr algn="ctr" fontAlgn="b"/>
                      <a:r>
                        <a:rPr lang="en-IN" sz="105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Saudi Arabia</a:t>
                      </a:r>
                    </a:p>
                  </a:txBody>
                  <a:tcPr marL="9525" marR="9525" marT="95250" marB="9525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fontAlgn="t" latinLnBrk="0" hangingPunct="1"/>
                      <a:r>
                        <a:rPr lang="en-IN" sz="1050" b="0" i="0" u="none" strike="noStrike" kern="1200">
                          <a:solidFill>
                            <a:srgbClr val="000000"/>
                          </a:solidFill>
                          <a:effectLst/>
                          <a:latin typeface="Verdana" panose="020B0604030504040204" pitchFamily="34" charset="0"/>
                          <a:ea typeface="Verdana" panose="020B0604030504040204" pitchFamily="34" charset="0"/>
                          <a:cs typeface="Verdana" panose="020B0604030504040204" pitchFamily="34" charset="0"/>
                        </a:rPr>
                        <a:t>12.44</a:t>
                      </a:r>
                    </a:p>
                  </a:txBody>
                  <a:tcPr marL="9525" marR="857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fontAlgn="t" latinLnBrk="0" hangingPunct="1"/>
                      <a:r>
                        <a:rPr lang="en-IN" sz="1050" b="0" i="0" u="none" strike="noStrike" kern="1200">
                          <a:solidFill>
                            <a:srgbClr val="000000"/>
                          </a:solidFill>
                          <a:effectLst/>
                          <a:latin typeface="Verdana" panose="020B0604030504040204" pitchFamily="34" charset="0"/>
                          <a:ea typeface="Verdana" panose="020B0604030504040204" pitchFamily="34" charset="0"/>
                          <a:cs typeface="Verdana" panose="020B0604030504040204" pitchFamily="34" charset="0"/>
                        </a:rPr>
                        <a:t>0.18</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fontAlgn="t" latinLnBrk="0" hangingPunct="1"/>
                      <a:r>
                        <a:rPr lang="en-IN" sz="1050" b="0" i="0" u="none" strike="noStrike" kern="1200">
                          <a:solidFill>
                            <a:srgbClr val="000000"/>
                          </a:solidFill>
                          <a:effectLst/>
                          <a:latin typeface="Verdana" panose="020B0604030504040204" pitchFamily="34" charset="0"/>
                          <a:ea typeface="Verdana" panose="020B0604030504040204" pitchFamily="34" charset="0"/>
                          <a:cs typeface="Verdana" panose="020B0604030504040204" pitchFamily="34" charset="0"/>
                        </a:rPr>
                        <a:t>29.32</a:t>
                      </a:r>
                    </a:p>
                  </a:txBody>
                  <a:tcPr marL="9525" marR="857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fontAlgn="t" latinLnBrk="0" hangingPunct="1"/>
                      <a:r>
                        <a:rPr lang="en-IN" sz="1050" b="0" i="0" u="none" strike="noStrike" kern="1200"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0.39</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fontAlgn="t" latinLnBrk="0" hangingPunct="1"/>
                      <a:r>
                        <a:rPr lang="en-IN" sz="1050" b="0" i="0" u="none" strike="noStrike" kern="1200"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11.41</a:t>
                      </a:r>
                    </a:p>
                  </a:txBody>
                  <a:tcPr marL="9525" marR="857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fontAlgn="t" latinLnBrk="0" hangingPunct="1"/>
                      <a:r>
                        <a:rPr lang="en-IN" sz="1050" b="0" i="0" u="none" strike="noStrike" kern="1200"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0.16</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450633642"/>
                  </a:ext>
                </a:extLst>
              </a:tr>
              <a:tr h="0">
                <a:tc>
                  <a:txBody>
                    <a:bodyPr/>
                    <a:lstStyle/>
                    <a:p>
                      <a:pPr algn="ctr" fontAlgn="t"/>
                      <a:r>
                        <a:rPr lang="en-IN" sz="105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Others</a:t>
                      </a:r>
                    </a:p>
                  </a:txBody>
                  <a:tcPr marL="85725" marR="9525" marT="95250" marB="9525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fontAlgn="t" latinLnBrk="0" hangingPunct="1"/>
                      <a:r>
                        <a:rPr lang="en-IN" sz="1050" b="0" i="0" u="none" strike="noStrike" kern="1200"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397.73</a:t>
                      </a:r>
                    </a:p>
                  </a:txBody>
                  <a:tcPr marL="9525" marR="857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fontAlgn="t" latinLnBrk="0" hangingPunct="1"/>
                      <a:r>
                        <a:rPr lang="en-IN" sz="1050" b="0" i="0" u="none" strike="noStrike" kern="1200">
                          <a:solidFill>
                            <a:srgbClr val="000000"/>
                          </a:solidFill>
                          <a:effectLst/>
                          <a:latin typeface="Verdana" panose="020B0604030504040204" pitchFamily="34" charset="0"/>
                          <a:ea typeface="Verdana" panose="020B0604030504040204" pitchFamily="34" charset="0"/>
                          <a:cs typeface="Verdana" panose="020B0604030504040204" pitchFamily="34" charset="0"/>
                        </a:rPr>
                        <a:t>5.50</a:t>
                      </a:r>
                    </a:p>
                  </a:txBody>
                  <a:tcPr marL="9525" marR="857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fontAlgn="t" latinLnBrk="0" hangingPunct="1"/>
                      <a:r>
                        <a:rPr lang="en-IN" sz="1050" b="0" i="0" u="none" strike="noStrike" kern="1200">
                          <a:solidFill>
                            <a:srgbClr val="000000"/>
                          </a:solidFill>
                          <a:effectLst/>
                          <a:latin typeface="Verdana" panose="020B0604030504040204" pitchFamily="34" charset="0"/>
                          <a:ea typeface="Verdana" panose="020B0604030504040204" pitchFamily="34" charset="0"/>
                          <a:cs typeface="Verdana" panose="020B0604030504040204" pitchFamily="34" charset="0"/>
                        </a:rPr>
                        <a:t>206.81</a:t>
                      </a:r>
                    </a:p>
                  </a:txBody>
                  <a:tcPr marL="9525" marR="857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fontAlgn="t" latinLnBrk="0" hangingPunct="1"/>
                      <a:r>
                        <a:rPr lang="en-IN" sz="1050" b="0" i="0" u="none" strike="noStrike" kern="1200">
                          <a:solidFill>
                            <a:srgbClr val="000000"/>
                          </a:solidFill>
                          <a:effectLst/>
                          <a:latin typeface="Verdana" panose="020B0604030504040204" pitchFamily="34" charset="0"/>
                          <a:ea typeface="Verdana" panose="020B0604030504040204" pitchFamily="34" charset="0"/>
                          <a:cs typeface="Verdana" panose="020B0604030504040204" pitchFamily="34" charset="0"/>
                        </a:rPr>
                        <a:t>2.23</a:t>
                      </a:r>
                    </a:p>
                  </a:txBody>
                  <a:tcPr marL="9525" marR="857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fontAlgn="t" latinLnBrk="0" hangingPunct="1"/>
                      <a:r>
                        <a:rPr lang="en-IN" sz="1050" b="0" i="0" u="none" strike="noStrike" kern="1200"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156.81</a:t>
                      </a:r>
                    </a:p>
                  </a:txBody>
                  <a:tcPr marL="9525" marR="857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fontAlgn="t" latinLnBrk="0" hangingPunct="1"/>
                      <a:r>
                        <a:rPr lang="en-IN" sz="1050" b="0" i="0" u="none" strike="noStrike" kern="1200"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1.72</a:t>
                      </a:r>
                    </a:p>
                  </a:txBody>
                  <a:tcPr marL="9525" marR="857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47637807"/>
                  </a:ext>
                </a:extLst>
              </a:tr>
              <a:tr h="0">
                <a:tc>
                  <a:txBody>
                    <a:bodyPr/>
                    <a:lstStyle/>
                    <a:p>
                      <a:pPr algn="ctr" fontAlgn="t"/>
                      <a:r>
                        <a:rPr lang="en-IN" sz="105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Total</a:t>
                      </a:r>
                    </a:p>
                  </a:txBody>
                  <a:tcPr marL="85725" marR="9525" marT="95250" marB="9525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fontAlgn="t" latinLnBrk="0" hangingPunct="1"/>
                      <a:r>
                        <a:rPr lang="en-IN" sz="1050" b="0" i="0" u="none" strike="noStrike" kern="1200"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769.25</a:t>
                      </a:r>
                    </a:p>
                  </a:txBody>
                  <a:tcPr marL="9525" marR="857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fontAlgn="t" latinLnBrk="0" hangingPunct="1"/>
                      <a:r>
                        <a:rPr lang="en-IN" sz="1050" b="0" i="0" u="none" strike="noStrike" kern="1200"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10.84</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fontAlgn="t" latinLnBrk="0" hangingPunct="1"/>
                      <a:r>
                        <a:rPr lang="en-IN" sz="1050" b="0" i="0" u="none" strike="noStrike" kern="1200">
                          <a:solidFill>
                            <a:srgbClr val="000000"/>
                          </a:solidFill>
                          <a:effectLst/>
                          <a:latin typeface="Verdana" panose="020B0604030504040204" pitchFamily="34" charset="0"/>
                          <a:ea typeface="Verdana" panose="020B0604030504040204" pitchFamily="34" charset="0"/>
                          <a:cs typeface="Verdana" panose="020B0604030504040204" pitchFamily="34" charset="0"/>
                        </a:rPr>
                        <a:t>511.02</a:t>
                      </a:r>
                    </a:p>
                  </a:txBody>
                  <a:tcPr marL="9525" marR="857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fontAlgn="t" latinLnBrk="0" hangingPunct="1"/>
                      <a:r>
                        <a:rPr lang="en-IN" sz="1050" b="0" i="0" u="none" strike="noStrike" kern="1200">
                          <a:solidFill>
                            <a:srgbClr val="000000"/>
                          </a:solidFill>
                          <a:effectLst/>
                          <a:latin typeface="Verdana" panose="020B0604030504040204" pitchFamily="34" charset="0"/>
                          <a:ea typeface="Verdana" panose="020B0604030504040204" pitchFamily="34" charset="0"/>
                          <a:cs typeface="Verdana" panose="020B0604030504040204" pitchFamily="34" charset="0"/>
                        </a:rPr>
                        <a:t>6.05</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fontAlgn="t" latinLnBrk="0" hangingPunct="1"/>
                      <a:r>
                        <a:rPr lang="en-IN" sz="1050" b="0" i="0" u="none" strike="noStrike" kern="1200"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729.44</a:t>
                      </a:r>
                    </a:p>
                  </a:txBody>
                  <a:tcPr marL="9525" marR="857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fontAlgn="t" latinLnBrk="0" hangingPunct="1"/>
                      <a:r>
                        <a:rPr lang="en-IN" sz="1050" b="0" i="0" u="none" strike="noStrike" kern="1200"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9.90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96273423"/>
                  </a:ext>
                </a:extLst>
              </a:tr>
            </a:tbl>
          </a:graphicData>
        </a:graphic>
      </p:graphicFrame>
      <p:sp>
        <p:nvSpPr>
          <p:cNvPr id="3" name="Rectangle 2">
            <a:extLst>
              <a:ext uri="{FF2B5EF4-FFF2-40B4-BE49-F238E27FC236}">
                <a16:creationId xmlns:a16="http://schemas.microsoft.com/office/drawing/2014/main" id="{90BCF24E-92C2-4D9C-A127-56020599839C}"/>
              </a:ext>
            </a:extLst>
          </p:cNvPr>
          <p:cNvSpPr/>
          <p:nvPr/>
        </p:nvSpPr>
        <p:spPr>
          <a:xfrm>
            <a:off x="5674303" y="6124653"/>
            <a:ext cx="3035984" cy="307777"/>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sz="700" i="1" dirty="0">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rPr>
              <a:t>Others include Italy, Spain, India </a:t>
            </a:r>
            <a:r>
              <a:rPr lang="en-US" sz="700" i="1" dirty="0" err="1">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rPr>
              <a:t>etc</a:t>
            </a:r>
            <a:endParaRPr lang="en-US" sz="700" i="1" dirty="0">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endParaRPr>
          </a:p>
          <a:p>
            <a:pPr algn="r"/>
            <a:r>
              <a:rPr lang="en-US" sz="700" i="1" dirty="0">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rPr>
              <a:t>Source: Secondary Research and ChemAnalyst  Analysis</a:t>
            </a:r>
          </a:p>
        </p:txBody>
      </p:sp>
      <p:sp>
        <p:nvSpPr>
          <p:cNvPr id="4" name="TextBox 3">
            <a:extLst>
              <a:ext uri="{FF2B5EF4-FFF2-40B4-BE49-F238E27FC236}">
                <a16:creationId xmlns:a16="http://schemas.microsoft.com/office/drawing/2014/main" id="{504C7FB0-4C40-41EA-B58A-EE33E740A4F9}"/>
              </a:ext>
            </a:extLst>
          </p:cNvPr>
          <p:cNvSpPr txBox="1"/>
          <p:nvPr/>
        </p:nvSpPr>
        <p:spPr>
          <a:xfrm>
            <a:off x="24002" y="733346"/>
            <a:ext cx="8806286" cy="292068"/>
          </a:xfrm>
          <a:prstGeom prst="rect">
            <a:avLst/>
          </a:prstGeom>
          <a:noFill/>
        </p:spPr>
        <p:txBody>
          <a:bodyPr wrap="square" rtlCol="0">
            <a:spAutoFit/>
          </a:bodyPr>
          <a:lstStyle/>
          <a:p>
            <a:pPr>
              <a:lnSpc>
                <a:spcPct val="150000"/>
              </a:lnSpc>
            </a:pPr>
            <a:r>
              <a:rPr lang="en-US" sz="1000" b="1"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Table 5 : Global Epoxy Resin Trade Dynamics – Export (Thousand </a:t>
            </a:r>
            <a:r>
              <a:rPr lang="en-US" sz="1000" b="1" dirty="0" err="1">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Tonnes</a:t>
            </a:r>
            <a:r>
              <a:rPr lang="en-US" sz="1000" b="1"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 2015-2030F</a:t>
            </a:r>
          </a:p>
        </p:txBody>
      </p:sp>
    </p:spTree>
    <p:extLst>
      <p:ext uri="{BB962C8B-B14F-4D97-AF65-F5344CB8AC3E}">
        <p14:creationId xmlns:p14="http://schemas.microsoft.com/office/powerpoint/2010/main" val="180404343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3A7F4A6B-3C27-4472-AAA2-6AE0B8B7BB99}"/>
              </a:ext>
            </a:extLst>
          </p:cNvPr>
          <p:cNvSpPr>
            <a:spLocks noGrp="1"/>
          </p:cNvSpPr>
          <p:nvPr>
            <p:ph type="body" sz="quarter" idx="14"/>
          </p:nvPr>
        </p:nvSpPr>
        <p:spPr>
          <a:xfrm>
            <a:off x="0" y="226229"/>
            <a:ext cx="7089913" cy="456400"/>
          </a:xfrm>
        </p:spPr>
        <p:txBody>
          <a:bodyPr>
            <a:normAutofit/>
          </a:bodyPr>
          <a:lstStyle/>
          <a:p>
            <a:pPr>
              <a:spcBef>
                <a:spcPts val="0"/>
              </a:spcBef>
            </a:pPr>
            <a:r>
              <a:rPr lang="en-IN" b="1" dirty="0">
                <a:solidFill>
                  <a:srgbClr val="0F4061"/>
                </a:solidFill>
              </a:rPr>
              <a:t>Global Epoxy Resin </a:t>
            </a:r>
            <a:r>
              <a:rPr lang="en-US" b="1" dirty="0">
                <a:solidFill>
                  <a:srgbClr val="0F4061"/>
                </a:solidFill>
              </a:rPr>
              <a:t>Trade Dynamics, 2015-2021E</a:t>
            </a:r>
          </a:p>
        </p:txBody>
      </p:sp>
      <p:graphicFrame>
        <p:nvGraphicFramePr>
          <p:cNvPr id="2" name="Table 1">
            <a:extLst>
              <a:ext uri="{FF2B5EF4-FFF2-40B4-BE49-F238E27FC236}">
                <a16:creationId xmlns:a16="http://schemas.microsoft.com/office/drawing/2014/main" id="{F7961C4B-769D-4987-AB6D-CEA7C16C388E}"/>
              </a:ext>
            </a:extLst>
          </p:cNvPr>
          <p:cNvGraphicFramePr>
            <a:graphicFrameLocks noGrp="1"/>
          </p:cNvGraphicFramePr>
          <p:nvPr>
            <p:extLst>
              <p:ext uri="{D42A27DB-BD31-4B8C-83A1-F6EECF244321}">
                <p14:modId xmlns:p14="http://schemas.microsoft.com/office/powerpoint/2010/main" val="916518151"/>
              </p:ext>
            </p:extLst>
          </p:nvPr>
        </p:nvGraphicFramePr>
        <p:xfrm>
          <a:off x="355748" y="1161297"/>
          <a:ext cx="8193894" cy="4766513"/>
        </p:xfrm>
        <a:graphic>
          <a:graphicData uri="http://schemas.openxmlformats.org/drawingml/2006/table">
            <a:tbl>
              <a:tblPr>
                <a:tableStyleId>{5C22544A-7EE6-4342-B048-85BDC9FD1C3A}</a:tableStyleId>
              </a:tblPr>
              <a:tblGrid>
                <a:gridCol w="2068890">
                  <a:extLst>
                    <a:ext uri="{9D8B030D-6E8A-4147-A177-3AD203B41FA5}">
                      <a16:colId xmlns:a16="http://schemas.microsoft.com/office/drawing/2014/main" val="2248426255"/>
                    </a:ext>
                  </a:extLst>
                </a:gridCol>
                <a:gridCol w="1020834">
                  <a:extLst>
                    <a:ext uri="{9D8B030D-6E8A-4147-A177-3AD203B41FA5}">
                      <a16:colId xmlns:a16="http://schemas.microsoft.com/office/drawing/2014/main" val="4066457308"/>
                    </a:ext>
                  </a:extLst>
                </a:gridCol>
                <a:gridCol w="1020834">
                  <a:extLst>
                    <a:ext uri="{9D8B030D-6E8A-4147-A177-3AD203B41FA5}">
                      <a16:colId xmlns:a16="http://schemas.microsoft.com/office/drawing/2014/main" val="3407139894"/>
                    </a:ext>
                  </a:extLst>
                </a:gridCol>
                <a:gridCol w="1020834">
                  <a:extLst>
                    <a:ext uri="{9D8B030D-6E8A-4147-A177-3AD203B41FA5}">
                      <a16:colId xmlns:a16="http://schemas.microsoft.com/office/drawing/2014/main" val="417742263"/>
                    </a:ext>
                  </a:extLst>
                </a:gridCol>
                <a:gridCol w="1020834">
                  <a:extLst>
                    <a:ext uri="{9D8B030D-6E8A-4147-A177-3AD203B41FA5}">
                      <a16:colId xmlns:a16="http://schemas.microsoft.com/office/drawing/2014/main" val="1689735446"/>
                    </a:ext>
                  </a:extLst>
                </a:gridCol>
                <a:gridCol w="1020834">
                  <a:extLst>
                    <a:ext uri="{9D8B030D-6E8A-4147-A177-3AD203B41FA5}">
                      <a16:colId xmlns:a16="http://schemas.microsoft.com/office/drawing/2014/main" val="2270222744"/>
                    </a:ext>
                  </a:extLst>
                </a:gridCol>
                <a:gridCol w="1020834">
                  <a:extLst>
                    <a:ext uri="{9D8B030D-6E8A-4147-A177-3AD203B41FA5}">
                      <a16:colId xmlns:a16="http://schemas.microsoft.com/office/drawing/2014/main" val="2489774250"/>
                    </a:ext>
                  </a:extLst>
                </a:gridCol>
              </a:tblGrid>
              <a:tr h="228969">
                <a:tc>
                  <a:txBody>
                    <a:bodyPr/>
                    <a:lstStyle/>
                    <a:p>
                      <a:pPr algn="ctr" rtl="0" fontAlgn="ctr"/>
                      <a:r>
                        <a:rPr lang="en-IN" sz="1050" b="1" i="0" u="none" strike="noStrike" dirty="0">
                          <a:solidFill>
                            <a:srgbClr val="0B3049"/>
                          </a:solidFill>
                          <a:effectLst/>
                          <a:latin typeface="Verdana" panose="020B0604030504040204" pitchFamily="34" charset="0"/>
                          <a:ea typeface="Verdana" panose="020B0604030504040204" pitchFamily="34" charset="0"/>
                          <a:cs typeface="Verdana" panose="020B0604030504040204" pitchFamily="34" charset="0"/>
                        </a:rPr>
                        <a:t>Country</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2">
                        <a:lumMod val="40000"/>
                        <a:lumOff val="60000"/>
                      </a:schemeClr>
                    </a:solidFill>
                  </a:tcPr>
                </a:tc>
                <a:tc gridSpan="2">
                  <a:txBody>
                    <a:bodyPr/>
                    <a:lstStyle/>
                    <a:p>
                      <a:pPr algn="ctr" rtl="0" fontAlgn="ctr"/>
                      <a:r>
                        <a:rPr lang="en-IN" sz="1050" b="1" i="0" u="none" strike="noStrike">
                          <a:solidFill>
                            <a:srgbClr val="0B3049"/>
                          </a:solidFill>
                          <a:effectLst/>
                          <a:latin typeface="Verdana" panose="020B0604030504040204" pitchFamily="34" charset="0"/>
                          <a:ea typeface="Verdana" panose="020B0604030504040204" pitchFamily="34" charset="0"/>
                          <a:cs typeface="Verdana" panose="020B0604030504040204" pitchFamily="34" charset="0"/>
                        </a:rPr>
                        <a:t>2018</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2">
                        <a:lumMod val="40000"/>
                        <a:lumOff val="60000"/>
                      </a:schemeClr>
                    </a:solidFill>
                  </a:tcPr>
                </a:tc>
                <a:tc hMerge="1">
                  <a:txBody>
                    <a:bodyPr/>
                    <a:lstStyle/>
                    <a:p>
                      <a:endParaRPr lang="en-IN"/>
                    </a:p>
                  </a:txBody>
                  <a:tcPr/>
                </a:tc>
                <a:tc gridSpan="2">
                  <a:txBody>
                    <a:bodyPr/>
                    <a:lstStyle/>
                    <a:p>
                      <a:pPr algn="ctr" rtl="0" fontAlgn="ctr"/>
                      <a:r>
                        <a:rPr lang="en-IN" sz="1050" b="1" i="0" u="none" strike="noStrike">
                          <a:solidFill>
                            <a:srgbClr val="0B3049"/>
                          </a:solidFill>
                          <a:effectLst/>
                          <a:latin typeface="Verdana" panose="020B0604030504040204" pitchFamily="34" charset="0"/>
                          <a:ea typeface="Verdana" panose="020B0604030504040204" pitchFamily="34" charset="0"/>
                          <a:cs typeface="Verdana" panose="020B0604030504040204" pitchFamily="34" charset="0"/>
                        </a:rPr>
                        <a:t>2019</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2">
                        <a:lumMod val="40000"/>
                        <a:lumOff val="60000"/>
                      </a:schemeClr>
                    </a:solidFill>
                  </a:tcPr>
                </a:tc>
                <a:tc hMerge="1">
                  <a:txBody>
                    <a:bodyPr/>
                    <a:lstStyle/>
                    <a:p>
                      <a:endParaRPr lang="en-IN"/>
                    </a:p>
                  </a:txBody>
                  <a:tcPr/>
                </a:tc>
                <a:tc gridSpan="2">
                  <a:txBody>
                    <a:bodyPr/>
                    <a:lstStyle/>
                    <a:p>
                      <a:pPr algn="ctr" rtl="0" fontAlgn="ctr"/>
                      <a:r>
                        <a:rPr lang="en-IN" sz="1050" b="1" i="0" u="none" strike="noStrike">
                          <a:solidFill>
                            <a:srgbClr val="0B3049"/>
                          </a:solidFill>
                          <a:effectLst/>
                          <a:latin typeface="Verdana" panose="020B0604030504040204" pitchFamily="34" charset="0"/>
                          <a:ea typeface="Verdana" panose="020B0604030504040204" pitchFamily="34" charset="0"/>
                          <a:cs typeface="Verdana" panose="020B0604030504040204" pitchFamily="34" charset="0"/>
                        </a:rPr>
                        <a:t>2020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2">
                        <a:lumMod val="40000"/>
                        <a:lumOff val="60000"/>
                      </a:schemeClr>
                    </a:solidFill>
                  </a:tcPr>
                </a:tc>
                <a:tc hMerge="1">
                  <a:txBody>
                    <a:bodyPr/>
                    <a:lstStyle/>
                    <a:p>
                      <a:endParaRPr lang="en-IN"/>
                    </a:p>
                  </a:txBody>
                  <a:tcPr/>
                </a:tc>
                <a:extLst>
                  <a:ext uri="{0D108BD9-81ED-4DB2-BD59-A6C34878D82A}">
                    <a16:rowId xmlns:a16="http://schemas.microsoft.com/office/drawing/2014/main" val="2704630466"/>
                  </a:ext>
                </a:extLst>
              </a:tr>
              <a:tr h="331304">
                <a:tc>
                  <a:txBody>
                    <a:bodyPr/>
                    <a:lstStyle/>
                    <a:p>
                      <a:pPr algn="ctr" rtl="0" fontAlgn="ctr"/>
                      <a:r>
                        <a:rPr lang="en-IN" sz="1050" b="1" i="0" u="none" strike="noStrike" dirty="0">
                          <a:solidFill>
                            <a:srgbClr val="0B3049"/>
                          </a:solidFill>
                          <a:effectLst/>
                          <a:latin typeface="Verdana" panose="020B0604030504040204" pitchFamily="34" charset="0"/>
                          <a:ea typeface="Verdana" panose="020B0604030504040204" pitchFamily="34" charset="0"/>
                          <a:cs typeface="Verdana" panose="020B0604030504040204" pitchFamily="34" charset="0"/>
                        </a:rPr>
                        <a:t>Import</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rtl="0" fontAlgn="ctr"/>
                      <a:r>
                        <a:rPr lang="en-IN" sz="1050" b="1" i="0" u="none" strike="noStrike" dirty="0">
                          <a:solidFill>
                            <a:srgbClr val="0B3049"/>
                          </a:solidFill>
                          <a:effectLst/>
                          <a:latin typeface="Verdana" panose="020B0604030504040204" pitchFamily="34" charset="0"/>
                          <a:ea typeface="Verdana" panose="020B0604030504040204" pitchFamily="34" charset="0"/>
                          <a:cs typeface="Verdana" panose="020B0604030504040204" pitchFamily="34" charset="0"/>
                        </a:rPr>
                        <a:t>Value</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rtl="0" fontAlgn="ctr"/>
                      <a:r>
                        <a:rPr lang="en-IN" sz="1050" b="1" i="0" u="none" strike="noStrike" dirty="0">
                          <a:solidFill>
                            <a:srgbClr val="0B3049"/>
                          </a:solidFill>
                          <a:effectLst/>
                          <a:latin typeface="Verdana" panose="020B0604030504040204" pitchFamily="34" charset="0"/>
                          <a:ea typeface="Verdana" panose="020B0604030504040204" pitchFamily="34" charset="0"/>
                          <a:cs typeface="Verdana" panose="020B0604030504040204" pitchFamily="34" charset="0"/>
                        </a:rPr>
                        <a:t>Volume</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rtl="0" fontAlgn="ctr"/>
                      <a:r>
                        <a:rPr lang="en-IN" sz="1050" b="1" i="0" u="none" strike="noStrike" dirty="0">
                          <a:solidFill>
                            <a:srgbClr val="0B3049"/>
                          </a:solidFill>
                          <a:effectLst/>
                          <a:latin typeface="Verdana" panose="020B0604030504040204" pitchFamily="34" charset="0"/>
                          <a:ea typeface="Verdana" panose="020B0604030504040204" pitchFamily="34" charset="0"/>
                          <a:cs typeface="Verdana" panose="020B0604030504040204" pitchFamily="34" charset="0"/>
                        </a:rPr>
                        <a:t>Value</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rtl="0" fontAlgn="ctr"/>
                      <a:r>
                        <a:rPr lang="en-IN" sz="1050" b="1" i="0" u="none" strike="noStrike" dirty="0">
                          <a:solidFill>
                            <a:srgbClr val="0B3049"/>
                          </a:solidFill>
                          <a:effectLst/>
                          <a:latin typeface="Verdana" panose="020B0604030504040204" pitchFamily="34" charset="0"/>
                          <a:ea typeface="Verdana" panose="020B0604030504040204" pitchFamily="34" charset="0"/>
                          <a:cs typeface="Verdana" panose="020B0604030504040204" pitchFamily="34" charset="0"/>
                        </a:rPr>
                        <a:t>Volume</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rtl="0" fontAlgn="ctr"/>
                      <a:r>
                        <a:rPr lang="en-IN" sz="1050" b="1" i="0" u="none" strike="noStrike" dirty="0">
                          <a:solidFill>
                            <a:srgbClr val="0B3049"/>
                          </a:solidFill>
                          <a:effectLst/>
                          <a:latin typeface="Verdana" panose="020B0604030504040204" pitchFamily="34" charset="0"/>
                          <a:ea typeface="Verdana" panose="020B0604030504040204" pitchFamily="34" charset="0"/>
                          <a:cs typeface="Verdana" panose="020B0604030504040204" pitchFamily="34" charset="0"/>
                        </a:rPr>
                        <a:t>Value</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rtl="0" fontAlgn="ctr"/>
                      <a:r>
                        <a:rPr lang="en-IN" sz="1050" b="1" i="0" u="none" strike="noStrike" dirty="0">
                          <a:solidFill>
                            <a:srgbClr val="0B3049"/>
                          </a:solidFill>
                          <a:effectLst/>
                          <a:latin typeface="Verdana" panose="020B0604030504040204" pitchFamily="34" charset="0"/>
                          <a:ea typeface="Verdana" panose="020B0604030504040204" pitchFamily="34" charset="0"/>
                          <a:cs typeface="Verdana" panose="020B0604030504040204" pitchFamily="34" charset="0"/>
                        </a:rPr>
                        <a:t>Volume</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2">
                        <a:lumMod val="40000"/>
                        <a:lumOff val="60000"/>
                      </a:schemeClr>
                    </a:solidFill>
                  </a:tcPr>
                </a:tc>
                <a:extLst>
                  <a:ext uri="{0D108BD9-81ED-4DB2-BD59-A6C34878D82A}">
                    <a16:rowId xmlns:a16="http://schemas.microsoft.com/office/drawing/2014/main" val="555644213"/>
                  </a:ext>
                </a:extLst>
              </a:tr>
              <a:tr h="0">
                <a:tc>
                  <a:txBody>
                    <a:bodyPr/>
                    <a:lstStyle/>
                    <a:p>
                      <a:pPr algn="ctr" fontAlgn="b"/>
                      <a:r>
                        <a:rPr lang="en-IN" sz="105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UAE</a:t>
                      </a:r>
                    </a:p>
                  </a:txBody>
                  <a:tcPr marL="9525" marR="9525" marT="95250" marB="9525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fontAlgn="t" latinLnBrk="0" hangingPunct="1"/>
                      <a:r>
                        <a:rPr lang="en-IN" sz="1050" b="0" i="0" u="none" strike="noStrike" kern="1200">
                          <a:solidFill>
                            <a:srgbClr val="000000"/>
                          </a:solidFill>
                          <a:effectLst/>
                          <a:latin typeface="Verdana" panose="020B0604030504040204" pitchFamily="34" charset="0"/>
                          <a:ea typeface="Verdana" panose="020B0604030504040204" pitchFamily="34" charset="0"/>
                          <a:cs typeface="Verdana" panose="020B0604030504040204" pitchFamily="34" charset="0"/>
                        </a:rPr>
                        <a:t>150.94</a:t>
                      </a:r>
                    </a:p>
                  </a:txBody>
                  <a:tcPr marL="9525" marR="857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fontAlgn="t" latinLnBrk="0" hangingPunct="1"/>
                      <a:r>
                        <a:rPr lang="en-IN" sz="1050" b="0" i="0" u="none" strike="noStrike" kern="1200">
                          <a:solidFill>
                            <a:srgbClr val="000000"/>
                          </a:solidFill>
                          <a:effectLst/>
                          <a:latin typeface="Verdana" panose="020B0604030504040204" pitchFamily="34" charset="0"/>
                          <a:ea typeface="Verdana" panose="020B0604030504040204" pitchFamily="34" charset="0"/>
                          <a:cs typeface="Verdana" panose="020B0604030504040204" pitchFamily="34" charset="0"/>
                        </a:rPr>
                        <a:t>2.40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fontAlgn="t" latinLnBrk="0" hangingPunct="1"/>
                      <a:r>
                        <a:rPr lang="en-IN" sz="1050" b="0" i="0" u="none" strike="noStrike" kern="1200">
                          <a:solidFill>
                            <a:srgbClr val="000000"/>
                          </a:solidFill>
                          <a:effectLst/>
                          <a:latin typeface="Verdana" panose="020B0604030504040204" pitchFamily="34" charset="0"/>
                          <a:ea typeface="Verdana" panose="020B0604030504040204" pitchFamily="34" charset="0"/>
                          <a:cs typeface="Verdana" panose="020B0604030504040204" pitchFamily="34" charset="0"/>
                        </a:rPr>
                        <a:t>98.04</a:t>
                      </a:r>
                    </a:p>
                  </a:txBody>
                  <a:tcPr marL="9525" marR="857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fontAlgn="t" latinLnBrk="0" hangingPunct="1"/>
                      <a:r>
                        <a:rPr lang="en-IN" sz="1050" b="0" i="0" u="none" strike="noStrike" kern="1200">
                          <a:solidFill>
                            <a:srgbClr val="000000"/>
                          </a:solidFill>
                          <a:effectLst/>
                          <a:latin typeface="Verdana" panose="020B0604030504040204" pitchFamily="34" charset="0"/>
                          <a:ea typeface="Verdana" panose="020B0604030504040204" pitchFamily="34" charset="0"/>
                          <a:cs typeface="Verdana" panose="020B0604030504040204" pitchFamily="34" charset="0"/>
                        </a:rPr>
                        <a:t>1.34</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fontAlgn="t" latinLnBrk="0" hangingPunct="1"/>
                      <a:r>
                        <a:rPr lang="en-IN" sz="1050" b="0" i="0" u="none" strike="noStrike" kern="1200">
                          <a:solidFill>
                            <a:srgbClr val="000000"/>
                          </a:solidFill>
                          <a:effectLst/>
                          <a:latin typeface="Verdana" panose="020B0604030504040204" pitchFamily="34" charset="0"/>
                          <a:ea typeface="Verdana" panose="020B0604030504040204" pitchFamily="34" charset="0"/>
                          <a:cs typeface="Verdana" panose="020B0604030504040204" pitchFamily="34" charset="0"/>
                        </a:rPr>
                        <a:t>186.63</a:t>
                      </a:r>
                    </a:p>
                  </a:txBody>
                  <a:tcPr marL="9525" marR="857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fontAlgn="t" latinLnBrk="0" hangingPunct="1"/>
                      <a:r>
                        <a:rPr lang="en-IN" sz="1050" b="0" i="0" u="none" strike="noStrike" kern="1200">
                          <a:solidFill>
                            <a:srgbClr val="000000"/>
                          </a:solidFill>
                          <a:effectLst/>
                          <a:latin typeface="Verdana" panose="020B0604030504040204" pitchFamily="34" charset="0"/>
                          <a:ea typeface="Verdana" panose="020B0604030504040204" pitchFamily="34" charset="0"/>
                          <a:cs typeface="Verdana" panose="020B0604030504040204" pitchFamily="34" charset="0"/>
                        </a:rPr>
                        <a:t>3.04</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18479426"/>
                  </a:ext>
                </a:extLst>
              </a:tr>
              <a:tr h="0">
                <a:tc>
                  <a:txBody>
                    <a:bodyPr/>
                    <a:lstStyle/>
                    <a:p>
                      <a:pPr algn="ctr" fontAlgn="b"/>
                      <a:r>
                        <a:rPr lang="en-IN" sz="105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Iran</a:t>
                      </a:r>
                    </a:p>
                  </a:txBody>
                  <a:tcPr marL="9525" marR="9525" marT="95250" marB="9525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fontAlgn="t" latinLnBrk="0" hangingPunct="1"/>
                      <a:r>
                        <a:rPr lang="en-IN" sz="1050" b="0" i="0" u="none" strike="noStrike" kern="1200">
                          <a:solidFill>
                            <a:srgbClr val="000000"/>
                          </a:solidFill>
                          <a:effectLst/>
                          <a:latin typeface="Verdana" panose="020B0604030504040204" pitchFamily="34" charset="0"/>
                          <a:ea typeface="Verdana" panose="020B0604030504040204" pitchFamily="34" charset="0"/>
                          <a:cs typeface="Verdana" panose="020B0604030504040204" pitchFamily="34" charset="0"/>
                        </a:rPr>
                        <a:t>18.18</a:t>
                      </a:r>
                    </a:p>
                  </a:txBody>
                  <a:tcPr marL="9525" marR="857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fontAlgn="t" latinLnBrk="0" hangingPunct="1"/>
                      <a:r>
                        <a:rPr lang="en-IN" sz="1050" b="0" i="0" u="none" strike="noStrike" kern="1200">
                          <a:solidFill>
                            <a:srgbClr val="000000"/>
                          </a:solidFill>
                          <a:effectLst/>
                          <a:latin typeface="Verdana" panose="020B0604030504040204" pitchFamily="34" charset="0"/>
                          <a:ea typeface="Verdana" panose="020B0604030504040204" pitchFamily="34" charset="0"/>
                          <a:cs typeface="Verdana" panose="020B0604030504040204" pitchFamily="34" charset="0"/>
                        </a:rPr>
                        <a:t>0.24</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fontAlgn="t" latinLnBrk="0" hangingPunct="1"/>
                      <a:r>
                        <a:rPr lang="en-IN" sz="1050" b="0" i="0" u="none" strike="noStrike" kern="1200">
                          <a:solidFill>
                            <a:srgbClr val="000000"/>
                          </a:solidFill>
                          <a:effectLst/>
                          <a:latin typeface="Verdana" panose="020B0604030504040204" pitchFamily="34" charset="0"/>
                          <a:ea typeface="Verdana" panose="020B0604030504040204" pitchFamily="34" charset="0"/>
                          <a:cs typeface="Verdana" panose="020B0604030504040204" pitchFamily="34" charset="0"/>
                        </a:rPr>
                        <a:t>45.52</a:t>
                      </a:r>
                    </a:p>
                  </a:txBody>
                  <a:tcPr marL="9525" marR="857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fontAlgn="t" latinLnBrk="0" hangingPunct="1"/>
                      <a:r>
                        <a:rPr lang="en-IN" sz="1050" b="0" i="0" u="none" strike="noStrike" kern="1200">
                          <a:solidFill>
                            <a:srgbClr val="000000"/>
                          </a:solidFill>
                          <a:effectLst/>
                          <a:latin typeface="Verdana" panose="020B0604030504040204" pitchFamily="34" charset="0"/>
                          <a:ea typeface="Verdana" panose="020B0604030504040204" pitchFamily="34" charset="0"/>
                          <a:cs typeface="Verdana" panose="020B0604030504040204" pitchFamily="34" charset="0"/>
                        </a:rPr>
                        <a:t>0.53</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fontAlgn="t" latinLnBrk="0" hangingPunct="1"/>
                      <a:r>
                        <a:rPr lang="en-IN" sz="1050" b="0" i="0" u="none" strike="noStrike" kern="1200">
                          <a:solidFill>
                            <a:srgbClr val="000000"/>
                          </a:solidFill>
                          <a:effectLst/>
                          <a:latin typeface="Verdana" panose="020B0604030504040204" pitchFamily="34" charset="0"/>
                          <a:ea typeface="Verdana" panose="020B0604030504040204" pitchFamily="34" charset="0"/>
                          <a:cs typeface="Verdana" panose="020B0604030504040204" pitchFamily="34" charset="0"/>
                        </a:rPr>
                        <a:t>152.83</a:t>
                      </a:r>
                    </a:p>
                  </a:txBody>
                  <a:tcPr marL="9525" marR="857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fontAlgn="t" latinLnBrk="0" hangingPunct="1"/>
                      <a:r>
                        <a:rPr lang="en-IN" sz="1050" b="0" i="0" u="none" strike="noStrike" kern="1200">
                          <a:solidFill>
                            <a:srgbClr val="000000"/>
                          </a:solidFill>
                          <a:effectLst/>
                          <a:latin typeface="Verdana" panose="020B0604030504040204" pitchFamily="34" charset="0"/>
                          <a:ea typeface="Verdana" panose="020B0604030504040204" pitchFamily="34" charset="0"/>
                          <a:cs typeface="Verdana" panose="020B0604030504040204" pitchFamily="34" charset="0"/>
                        </a:rPr>
                        <a:t>1.82</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150885342"/>
                  </a:ext>
                </a:extLst>
              </a:tr>
              <a:tr h="0">
                <a:tc>
                  <a:txBody>
                    <a:bodyPr/>
                    <a:lstStyle/>
                    <a:p>
                      <a:pPr algn="ctr" fontAlgn="b"/>
                      <a:r>
                        <a:rPr lang="en-IN" sz="105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Sri Lanka </a:t>
                      </a:r>
                    </a:p>
                  </a:txBody>
                  <a:tcPr marL="9525" marR="9525" marT="95250" marB="9525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fontAlgn="t" latinLnBrk="0" hangingPunct="1"/>
                      <a:r>
                        <a:rPr lang="en-IN" sz="1050" b="0" i="0" u="none" strike="noStrike" kern="1200">
                          <a:solidFill>
                            <a:srgbClr val="000000"/>
                          </a:solidFill>
                          <a:effectLst/>
                          <a:latin typeface="Verdana" panose="020B0604030504040204" pitchFamily="34" charset="0"/>
                          <a:ea typeface="Verdana" panose="020B0604030504040204" pitchFamily="34" charset="0"/>
                          <a:cs typeface="Verdana" panose="020B0604030504040204" pitchFamily="34" charset="0"/>
                        </a:rPr>
                        <a:t>34.26</a:t>
                      </a:r>
                    </a:p>
                  </a:txBody>
                  <a:tcPr marL="9525" marR="857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fontAlgn="t" latinLnBrk="0" hangingPunct="1"/>
                      <a:r>
                        <a:rPr lang="en-IN" sz="1050" b="0" i="0" u="none" strike="noStrike" kern="1200">
                          <a:solidFill>
                            <a:srgbClr val="000000"/>
                          </a:solidFill>
                          <a:effectLst/>
                          <a:latin typeface="Verdana" panose="020B0604030504040204" pitchFamily="34" charset="0"/>
                          <a:ea typeface="Verdana" panose="020B0604030504040204" pitchFamily="34" charset="0"/>
                          <a:cs typeface="Verdana" panose="020B0604030504040204" pitchFamily="34" charset="0"/>
                        </a:rPr>
                        <a:t>0.45</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fontAlgn="t" latinLnBrk="0" hangingPunct="1"/>
                      <a:r>
                        <a:rPr lang="en-IN" sz="1050" b="0" i="0" u="none" strike="noStrike" kern="1200">
                          <a:solidFill>
                            <a:srgbClr val="000000"/>
                          </a:solidFill>
                          <a:effectLst/>
                          <a:latin typeface="Verdana" panose="020B0604030504040204" pitchFamily="34" charset="0"/>
                          <a:ea typeface="Verdana" panose="020B0604030504040204" pitchFamily="34" charset="0"/>
                          <a:cs typeface="Verdana" panose="020B0604030504040204" pitchFamily="34" charset="0"/>
                        </a:rPr>
                        <a:t>38.81</a:t>
                      </a:r>
                    </a:p>
                  </a:txBody>
                  <a:tcPr marL="9525" marR="857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fontAlgn="t" latinLnBrk="0" hangingPunct="1"/>
                      <a:r>
                        <a:rPr lang="en-IN" sz="1050" b="0" i="0" u="none" strike="noStrike" kern="1200">
                          <a:solidFill>
                            <a:srgbClr val="000000"/>
                          </a:solidFill>
                          <a:effectLst/>
                          <a:latin typeface="Verdana" panose="020B0604030504040204" pitchFamily="34" charset="0"/>
                          <a:ea typeface="Verdana" panose="020B0604030504040204" pitchFamily="34" charset="0"/>
                          <a:cs typeface="Verdana" panose="020B0604030504040204" pitchFamily="34" charset="0"/>
                        </a:rPr>
                        <a:t>0.49</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fontAlgn="t" latinLnBrk="0" hangingPunct="1"/>
                      <a:r>
                        <a:rPr lang="en-IN" sz="1050" b="0" i="0" u="none" strike="noStrike" kern="1200">
                          <a:solidFill>
                            <a:srgbClr val="000000"/>
                          </a:solidFill>
                          <a:effectLst/>
                          <a:latin typeface="Verdana" panose="020B0604030504040204" pitchFamily="34" charset="0"/>
                          <a:ea typeface="Verdana" panose="020B0604030504040204" pitchFamily="34" charset="0"/>
                          <a:cs typeface="Verdana" panose="020B0604030504040204" pitchFamily="34" charset="0"/>
                        </a:rPr>
                        <a:t>37.58</a:t>
                      </a:r>
                    </a:p>
                  </a:txBody>
                  <a:tcPr marL="9525" marR="857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fontAlgn="t" latinLnBrk="0" hangingPunct="1"/>
                      <a:r>
                        <a:rPr lang="en-IN" sz="1050" b="0" i="0" u="none" strike="noStrike" kern="1200">
                          <a:solidFill>
                            <a:srgbClr val="000000"/>
                          </a:solidFill>
                          <a:effectLst/>
                          <a:latin typeface="Verdana" panose="020B0604030504040204" pitchFamily="34" charset="0"/>
                          <a:ea typeface="Verdana" panose="020B0604030504040204" pitchFamily="34" charset="0"/>
                          <a:cs typeface="Verdana" panose="020B0604030504040204" pitchFamily="34" charset="0"/>
                        </a:rPr>
                        <a:t>0.58</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348886395"/>
                  </a:ext>
                </a:extLst>
              </a:tr>
              <a:tr h="0">
                <a:tc>
                  <a:txBody>
                    <a:bodyPr/>
                    <a:lstStyle/>
                    <a:p>
                      <a:pPr algn="ctr" fontAlgn="b"/>
                      <a:r>
                        <a:rPr lang="en-IN" sz="105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Jordan</a:t>
                      </a:r>
                    </a:p>
                  </a:txBody>
                  <a:tcPr marL="9525" marR="9525" marT="95250" marB="9525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fontAlgn="t" latinLnBrk="0" hangingPunct="1"/>
                      <a:r>
                        <a:rPr lang="en-IN" sz="1050" b="0" i="0" u="none" strike="noStrike" kern="1200">
                          <a:solidFill>
                            <a:srgbClr val="000000"/>
                          </a:solidFill>
                          <a:effectLst/>
                          <a:latin typeface="Verdana" panose="020B0604030504040204" pitchFamily="34" charset="0"/>
                          <a:ea typeface="Verdana" panose="020B0604030504040204" pitchFamily="34" charset="0"/>
                          <a:cs typeface="Verdana" panose="020B0604030504040204" pitchFamily="34" charset="0"/>
                        </a:rPr>
                        <a:t>19.89</a:t>
                      </a:r>
                    </a:p>
                  </a:txBody>
                  <a:tcPr marL="9525" marR="857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fontAlgn="t" latinLnBrk="0" hangingPunct="1"/>
                      <a:r>
                        <a:rPr lang="en-IN" sz="1050" b="0" i="0" u="none" strike="noStrike" kern="1200">
                          <a:solidFill>
                            <a:srgbClr val="000000"/>
                          </a:solidFill>
                          <a:effectLst/>
                          <a:latin typeface="Verdana" panose="020B0604030504040204" pitchFamily="34" charset="0"/>
                          <a:ea typeface="Verdana" panose="020B0604030504040204" pitchFamily="34" charset="0"/>
                          <a:cs typeface="Verdana" panose="020B0604030504040204" pitchFamily="34" charset="0"/>
                        </a:rPr>
                        <a:t>0.26</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fontAlgn="t" latinLnBrk="0" hangingPunct="1"/>
                      <a:r>
                        <a:rPr lang="en-IN" sz="1050" b="0" i="0" u="none" strike="noStrike" kern="1200">
                          <a:solidFill>
                            <a:srgbClr val="000000"/>
                          </a:solidFill>
                          <a:effectLst/>
                          <a:latin typeface="Verdana" panose="020B0604030504040204" pitchFamily="34" charset="0"/>
                          <a:ea typeface="Verdana" panose="020B0604030504040204" pitchFamily="34" charset="0"/>
                          <a:cs typeface="Verdana" panose="020B0604030504040204" pitchFamily="34" charset="0"/>
                        </a:rPr>
                        <a:t>21.03</a:t>
                      </a:r>
                    </a:p>
                  </a:txBody>
                  <a:tcPr marL="9525" marR="857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fontAlgn="t" latinLnBrk="0" hangingPunct="1"/>
                      <a:r>
                        <a:rPr lang="en-IN" sz="1050" b="0" i="0" u="none" strike="noStrike" kern="1200">
                          <a:solidFill>
                            <a:srgbClr val="000000"/>
                          </a:solidFill>
                          <a:effectLst/>
                          <a:latin typeface="Verdana" panose="020B0604030504040204" pitchFamily="34" charset="0"/>
                          <a:ea typeface="Verdana" panose="020B0604030504040204" pitchFamily="34" charset="0"/>
                          <a:cs typeface="Verdana" panose="020B0604030504040204" pitchFamily="34" charset="0"/>
                        </a:rPr>
                        <a:t>0.26</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fontAlgn="t" latinLnBrk="0" hangingPunct="1"/>
                      <a:r>
                        <a:rPr lang="en-IN" sz="1050" b="0" i="0" u="none" strike="noStrike" kern="1200">
                          <a:solidFill>
                            <a:srgbClr val="000000"/>
                          </a:solidFill>
                          <a:effectLst/>
                          <a:latin typeface="Verdana" panose="020B0604030504040204" pitchFamily="34" charset="0"/>
                          <a:ea typeface="Verdana" panose="020B0604030504040204" pitchFamily="34" charset="0"/>
                          <a:cs typeface="Verdana" panose="020B0604030504040204" pitchFamily="34" charset="0"/>
                        </a:rPr>
                        <a:t>37.13</a:t>
                      </a:r>
                    </a:p>
                  </a:txBody>
                  <a:tcPr marL="9525" marR="857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fontAlgn="t" latinLnBrk="0" hangingPunct="1"/>
                      <a:r>
                        <a:rPr lang="en-IN" sz="1050" b="0" i="0" u="none" strike="noStrike" kern="1200">
                          <a:solidFill>
                            <a:srgbClr val="000000"/>
                          </a:solidFill>
                          <a:effectLst/>
                          <a:latin typeface="Verdana" panose="020B0604030504040204" pitchFamily="34" charset="0"/>
                          <a:ea typeface="Verdana" panose="020B0604030504040204" pitchFamily="34" charset="0"/>
                          <a:cs typeface="Verdana" panose="020B0604030504040204" pitchFamily="34" charset="0"/>
                        </a:rPr>
                        <a:t>0.53</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911045267"/>
                  </a:ext>
                </a:extLst>
              </a:tr>
              <a:tr h="0">
                <a:tc>
                  <a:txBody>
                    <a:bodyPr/>
                    <a:lstStyle/>
                    <a:p>
                      <a:pPr algn="ctr" fontAlgn="b"/>
                      <a:r>
                        <a:rPr lang="en-IN" sz="105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Netherland</a:t>
                      </a:r>
                    </a:p>
                  </a:txBody>
                  <a:tcPr marL="9525" marR="9525" marT="95250" marB="9525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fontAlgn="t" latinLnBrk="0" hangingPunct="1"/>
                      <a:r>
                        <a:rPr lang="en-IN" sz="1050" b="0" i="0" u="none" strike="noStrike" kern="1200">
                          <a:solidFill>
                            <a:srgbClr val="000000"/>
                          </a:solidFill>
                          <a:effectLst/>
                          <a:latin typeface="Verdana" panose="020B0604030504040204" pitchFamily="34" charset="0"/>
                          <a:ea typeface="Verdana" panose="020B0604030504040204" pitchFamily="34" charset="0"/>
                          <a:cs typeface="Verdana" panose="020B0604030504040204" pitchFamily="34" charset="0"/>
                        </a:rPr>
                        <a:t>6.61</a:t>
                      </a:r>
                    </a:p>
                  </a:txBody>
                  <a:tcPr marL="9525" marR="857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fontAlgn="t" latinLnBrk="0" hangingPunct="1"/>
                      <a:r>
                        <a:rPr lang="en-IN" sz="1050" b="0" i="0" u="none" strike="noStrike" kern="1200">
                          <a:solidFill>
                            <a:srgbClr val="000000"/>
                          </a:solidFill>
                          <a:effectLst/>
                          <a:latin typeface="Verdana" panose="020B0604030504040204" pitchFamily="34" charset="0"/>
                          <a:ea typeface="Verdana" panose="020B0604030504040204" pitchFamily="34" charset="0"/>
                          <a:cs typeface="Verdana" panose="020B0604030504040204" pitchFamily="34" charset="0"/>
                        </a:rPr>
                        <a:t>0.11</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fontAlgn="t" latinLnBrk="0" hangingPunct="1"/>
                      <a:r>
                        <a:rPr lang="en-IN" sz="1050" b="0" i="0" u="none" strike="noStrike" kern="1200">
                          <a:solidFill>
                            <a:srgbClr val="000000"/>
                          </a:solidFill>
                          <a:effectLst/>
                          <a:latin typeface="Verdana" panose="020B0604030504040204" pitchFamily="34" charset="0"/>
                          <a:ea typeface="Verdana" panose="020B0604030504040204" pitchFamily="34" charset="0"/>
                          <a:cs typeface="Verdana" panose="020B0604030504040204" pitchFamily="34" charset="0"/>
                        </a:rPr>
                        <a:t>0.10</a:t>
                      </a:r>
                    </a:p>
                  </a:txBody>
                  <a:tcPr marL="9525" marR="857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fontAlgn="t" latinLnBrk="0" hangingPunct="1"/>
                      <a:r>
                        <a:rPr lang="en-IN" sz="1050" b="0" i="0" u="none" strike="noStrike" kern="1200">
                          <a:solidFill>
                            <a:srgbClr val="000000"/>
                          </a:solidFill>
                          <a:effectLst/>
                          <a:latin typeface="Verdana" panose="020B0604030504040204" pitchFamily="34" charset="0"/>
                          <a:ea typeface="Verdana" panose="020B0604030504040204" pitchFamily="34" charset="0"/>
                          <a:cs typeface="Verdana" panose="020B0604030504040204" pitchFamily="34" charset="0"/>
                        </a:rPr>
                        <a:t>0.00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fontAlgn="t" latinLnBrk="0" hangingPunct="1"/>
                      <a:r>
                        <a:rPr lang="en-IN" sz="1050" b="0" i="0" u="none" strike="noStrike" kern="1200">
                          <a:solidFill>
                            <a:srgbClr val="000000"/>
                          </a:solidFill>
                          <a:effectLst/>
                          <a:latin typeface="Verdana" panose="020B0604030504040204" pitchFamily="34" charset="0"/>
                          <a:ea typeface="Verdana" panose="020B0604030504040204" pitchFamily="34" charset="0"/>
                          <a:cs typeface="Verdana" panose="020B0604030504040204" pitchFamily="34" charset="0"/>
                        </a:rPr>
                        <a:t>35.67</a:t>
                      </a:r>
                    </a:p>
                  </a:txBody>
                  <a:tcPr marL="9525" marR="857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fontAlgn="t" latinLnBrk="0" hangingPunct="1"/>
                      <a:r>
                        <a:rPr lang="en-IN" sz="1050" b="0" i="0" u="none" strike="noStrike" kern="1200">
                          <a:solidFill>
                            <a:srgbClr val="000000"/>
                          </a:solidFill>
                          <a:effectLst/>
                          <a:latin typeface="Verdana" panose="020B0604030504040204" pitchFamily="34" charset="0"/>
                          <a:ea typeface="Verdana" panose="020B0604030504040204" pitchFamily="34" charset="0"/>
                          <a:cs typeface="Verdana" panose="020B0604030504040204" pitchFamily="34" charset="0"/>
                        </a:rPr>
                        <a:t>0.50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154133928"/>
                  </a:ext>
                </a:extLst>
              </a:tr>
              <a:tr h="0">
                <a:tc>
                  <a:txBody>
                    <a:bodyPr/>
                    <a:lstStyle/>
                    <a:p>
                      <a:pPr algn="ctr" fontAlgn="b"/>
                      <a:r>
                        <a:rPr lang="en-IN" sz="105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Indonesia</a:t>
                      </a:r>
                    </a:p>
                  </a:txBody>
                  <a:tcPr marL="9525" marR="9525" marT="95250" marB="9525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fontAlgn="t" latinLnBrk="0" hangingPunct="1"/>
                      <a:r>
                        <a:rPr lang="en-IN" sz="1050" b="0" i="0" u="none" strike="noStrike" kern="1200"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0.00</a:t>
                      </a:r>
                    </a:p>
                  </a:txBody>
                  <a:tcPr marL="9525" marR="857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fontAlgn="t" latinLnBrk="0" hangingPunct="1"/>
                      <a:r>
                        <a:rPr lang="en-IN" sz="1050" b="0" i="0" u="none" strike="noStrike" kern="1200">
                          <a:solidFill>
                            <a:srgbClr val="000000"/>
                          </a:solidFill>
                          <a:effectLst/>
                          <a:latin typeface="Verdana" panose="020B0604030504040204" pitchFamily="34" charset="0"/>
                          <a:ea typeface="Verdana" panose="020B0604030504040204" pitchFamily="34" charset="0"/>
                          <a:cs typeface="Verdana" panose="020B0604030504040204" pitchFamily="34" charset="0"/>
                        </a:rPr>
                        <a:t>0.00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fontAlgn="t" latinLnBrk="0" hangingPunct="1"/>
                      <a:r>
                        <a:rPr lang="en-IN" sz="1050" b="0" i="0" u="none" strike="noStrike" kern="1200">
                          <a:solidFill>
                            <a:srgbClr val="000000"/>
                          </a:solidFill>
                          <a:effectLst/>
                          <a:latin typeface="Verdana" panose="020B0604030504040204" pitchFamily="34" charset="0"/>
                          <a:ea typeface="Verdana" panose="020B0604030504040204" pitchFamily="34" charset="0"/>
                          <a:cs typeface="Verdana" panose="020B0604030504040204" pitchFamily="34" charset="0"/>
                        </a:rPr>
                        <a:t>0.00</a:t>
                      </a:r>
                    </a:p>
                  </a:txBody>
                  <a:tcPr marL="9525" marR="857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fontAlgn="t" latinLnBrk="0" hangingPunct="1"/>
                      <a:r>
                        <a:rPr lang="en-IN" sz="1050" b="0" i="0" u="none" strike="noStrike" kern="1200">
                          <a:solidFill>
                            <a:srgbClr val="000000"/>
                          </a:solidFill>
                          <a:effectLst/>
                          <a:latin typeface="Verdana" panose="020B0604030504040204" pitchFamily="34" charset="0"/>
                          <a:ea typeface="Verdana" panose="020B0604030504040204" pitchFamily="34" charset="0"/>
                          <a:cs typeface="Verdana" panose="020B0604030504040204" pitchFamily="34" charset="0"/>
                        </a:rPr>
                        <a:t>0.00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fontAlgn="t" latinLnBrk="0" hangingPunct="1"/>
                      <a:r>
                        <a:rPr lang="en-IN" sz="1050" b="0" i="0" u="none" strike="noStrike" kern="1200"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27.57</a:t>
                      </a:r>
                    </a:p>
                  </a:txBody>
                  <a:tcPr marL="9525" marR="857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fontAlgn="t" latinLnBrk="0" hangingPunct="1"/>
                      <a:r>
                        <a:rPr lang="en-IN" sz="1050" b="0" i="0" u="none" strike="noStrike" kern="1200">
                          <a:solidFill>
                            <a:srgbClr val="000000"/>
                          </a:solidFill>
                          <a:effectLst/>
                          <a:latin typeface="Verdana" panose="020B0604030504040204" pitchFamily="34" charset="0"/>
                          <a:ea typeface="Verdana" panose="020B0604030504040204" pitchFamily="34" charset="0"/>
                          <a:cs typeface="Verdana" panose="020B0604030504040204" pitchFamily="34" charset="0"/>
                        </a:rPr>
                        <a:t>0.44</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70717764"/>
                  </a:ext>
                </a:extLst>
              </a:tr>
              <a:tr h="0">
                <a:tc>
                  <a:txBody>
                    <a:bodyPr/>
                    <a:lstStyle/>
                    <a:p>
                      <a:pPr algn="ctr" fontAlgn="b"/>
                      <a:r>
                        <a:rPr lang="en-IN" sz="105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Nigeria</a:t>
                      </a:r>
                    </a:p>
                  </a:txBody>
                  <a:tcPr marL="9525" marR="9525" marT="95250" marB="9525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fontAlgn="t" latinLnBrk="0" hangingPunct="1"/>
                      <a:r>
                        <a:rPr lang="en-IN" sz="1050" b="0" i="0" u="none" strike="noStrike" kern="1200"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44.63</a:t>
                      </a:r>
                    </a:p>
                  </a:txBody>
                  <a:tcPr marL="9525" marR="857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fontAlgn="t" latinLnBrk="0" hangingPunct="1"/>
                      <a:r>
                        <a:rPr lang="en-IN" sz="1050" b="0" i="0" u="none" strike="noStrike" kern="1200"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0.60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fontAlgn="t" latinLnBrk="0" hangingPunct="1"/>
                      <a:r>
                        <a:rPr lang="en-IN" sz="1050" b="0" i="0" u="none" strike="noStrike" kern="1200">
                          <a:solidFill>
                            <a:srgbClr val="000000"/>
                          </a:solidFill>
                          <a:effectLst/>
                          <a:latin typeface="Verdana" panose="020B0604030504040204" pitchFamily="34" charset="0"/>
                          <a:ea typeface="Verdana" panose="020B0604030504040204" pitchFamily="34" charset="0"/>
                          <a:cs typeface="Verdana" panose="020B0604030504040204" pitchFamily="34" charset="0"/>
                        </a:rPr>
                        <a:t>10.43</a:t>
                      </a:r>
                    </a:p>
                  </a:txBody>
                  <a:tcPr marL="9525" marR="857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fontAlgn="t" latinLnBrk="0" hangingPunct="1"/>
                      <a:r>
                        <a:rPr lang="en-IN" sz="1050" b="0" i="0" u="none" strike="noStrike" kern="1200">
                          <a:solidFill>
                            <a:srgbClr val="000000"/>
                          </a:solidFill>
                          <a:effectLst/>
                          <a:latin typeface="Verdana" panose="020B0604030504040204" pitchFamily="34" charset="0"/>
                          <a:ea typeface="Verdana" panose="020B0604030504040204" pitchFamily="34" charset="0"/>
                          <a:cs typeface="Verdana" panose="020B0604030504040204" pitchFamily="34" charset="0"/>
                        </a:rPr>
                        <a:t>0.14</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fontAlgn="t" latinLnBrk="0" hangingPunct="1"/>
                      <a:r>
                        <a:rPr lang="en-IN" sz="1050" b="0" i="0" u="none" strike="noStrike" kern="1200">
                          <a:solidFill>
                            <a:srgbClr val="000000"/>
                          </a:solidFill>
                          <a:effectLst/>
                          <a:latin typeface="Verdana" panose="020B0604030504040204" pitchFamily="34" charset="0"/>
                          <a:ea typeface="Verdana" panose="020B0604030504040204" pitchFamily="34" charset="0"/>
                          <a:cs typeface="Verdana" panose="020B0604030504040204" pitchFamily="34" charset="0"/>
                        </a:rPr>
                        <a:t>24.78</a:t>
                      </a:r>
                    </a:p>
                  </a:txBody>
                  <a:tcPr marL="9525" marR="857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fontAlgn="t" latinLnBrk="0" hangingPunct="1"/>
                      <a:r>
                        <a:rPr lang="en-IN" sz="1050" b="0" i="0" u="none" strike="noStrike" kern="1200">
                          <a:solidFill>
                            <a:srgbClr val="000000"/>
                          </a:solidFill>
                          <a:effectLst/>
                          <a:latin typeface="Verdana" panose="020B0604030504040204" pitchFamily="34" charset="0"/>
                          <a:ea typeface="Verdana" panose="020B0604030504040204" pitchFamily="34" charset="0"/>
                          <a:cs typeface="Verdana" panose="020B0604030504040204" pitchFamily="34" charset="0"/>
                        </a:rPr>
                        <a:t>0.39</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59539569"/>
                  </a:ext>
                </a:extLst>
              </a:tr>
              <a:tr h="0">
                <a:tc>
                  <a:txBody>
                    <a:bodyPr/>
                    <a:lstStyle/>
                    <a:p>
                      <a:pPr algn="ctr" fontAlgn="b"/>
                      <a:r>
                        <a:rPr lang="en-IN" sz="105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Egypt </a:t>
                      </a:r>
                    </a:p>
                  </a:txBody>
                  <a:tcPr marL="9525" marR="9525" marT="95250" marB="9525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fontAlgn="t" latinLnBrk="0" hangingPunct="1"/>
                      <a:r>
                        <a:rPr lang="en-IN" sz="1050" b="0" i="0" u="none" strike="noStrike" kern="1200">
                          <a:solidFill>
                            <a:srgbClr val="000000"/>
                          </a:solidFill>
                          <a:effectLst/>
                          <a:latin typeface="Verdana" panose="020B0604030504040204" pitchFamily="34" charset="0"/>
                          <a:ea typeface="Verdana" panose="020B0604030504040204" pitchFamily="34" charset="0"/>
                          <a:cs typeface="Verdana" panose="020B0604030504040204" pitchFamily="34" charset="0"/>
                        </a:rPr>
                        <a:t>70.94</a:t>
                      </a:r>
                    </a:p>
                  </a:txBody>
                  <a:tcPr marL="9525" marR="857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fontAlgn="t" latinLnBrk="0" hangingPunct="1"/>
                      <a:r>
                        <a:rPr lang="en-IN" sz="1050" b="0" i="0" u="none" strike="noStrike" kern="1200"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0.97</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fontAlgn="t" latinLnBrk="0" hangingPunct="1"/>
                      <a:r>
                        <a:rPr lang="en-IN" sz="1050" b="0" i="0" u="none" strike="noStrike" kern="1200">
                          <a:solidFill>
                            <a:srgbClr val="000000"/>
                          </a:solidFill>
                          <a:effectLst/>
                          <a:latin typeface="Verdana" panose="020B0604030504040204" pitchFamily="34" charset="0"/>
                          <a:ea typeface="Verdana" panose="020B0604030504040204" pitchFamily="34" charset="0"/>
                          <a:cs typeface="Verdana" panose="020B0604030504040204" pitchFamily="34" charset="0"/>
                        </a:rPr>
                        <a:t>34.14</a:t>
                      </a:r>
                    </a:p>
                  </a:txBody>
                  <a:tcPr marL="9525" marR="857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fontAlgn="t" latinLnBrk="0" hangingPunct="1"/>
                      <a:r>
                        <a:rPr lang="en-IN" sz="1050" b="0" i="0" u="none" strike="noStrike" kern="1200">
                          <a:solidFill>
                            <a:srgbClr val="000000"/>
                          </a:solidFill>
                          <a:effectLst/>
                          <a:latin typeface="Verdana" panose="020B0604030504040204" pitchFamily="34" charset="0"/>
                          <a:ea typeface="Verdana" panose="020B0604030504040204" pitchFamily="34" charset="0"/>
                          <a:cs typeface="Verdana" panose="020B0604030504040204" pitchFamily="34" charset="0"/>
                        </a:rPr>
                        <a:t>0.41</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fontAlgn="t" latinLnBrk="0" hangingPunct="1"/>
                      <a:r>
                        <a:rPr lang="en-IN" sz="1050" b="0" i="0" u="none" strike="noStrike" kern="1200">
                          <a:solidFill>
                            <a:srgbClr val="000000"/>
                          </a:solidFill>
                          <a:effectLst/>
                          <a:latin typeface="Verdana" panose="020B0604030504040204" pitchFamily="34" charset="0"/>
                          <a:ea typeface="Verdana" panose="020B0604030504040204" pitchFamily="34" charset="0"/>
                          <a:cs typeface="Verdana" panose="020B0604030504040204" pitchFamily="34" charset="0"/>
                        </a:rPr>
                        <a:t>29.37</a:t>
                      </a:r>
                    </a:p>
                  </a:txBody>
                  <a:tcPr marL="9525" marR="857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fontAlgn="t" latinLnBrk="0" hangingPunct="1"/>
                      <a:r>
                        <a:rPr lang="en-IN" sz="1050" b="0" i="0" u="none" strike="noStrike" kern="1200">
                          <a:solidFill>
                            <a:srgbClr val="000000"/>
                          </a:solidFill>
                          <a:effectLst/>
                          <a:latin typeface="Verdana" panose="020B0604030504040204" pitchFamily="34" charset="0"/>
                          <a:ea typeface="Verdana" panose="020B0604030504040204" pitchFamily="34" charset="0"/>
                          <a:cs typeface="Verdana" panose="020B0604030504040204" pitchFamily="34" charset="0"/>
                        </a:rPr>
                        <a:t>0.38</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84899681"/>
                  </a:ext>
                </a:extLst>
              </a:tr>
              <a:tr h="0">
                <a:tc>
                  <a:txBody>
                    <a:bodyPr/>
                    <a:lstStyle/>
                    <a:p>
                      <a:pPr algn="ctr" fontAlgn="b"/>
                      <a:r>
                        <a:rPr lang="en-IN" sz="105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Nepal</a:t>
                      </a:r>
                    </a:p>
                  </a:txBody>
                  <a:tcPr marL="9525" marR="9525" marT="95250" marB="9525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fontAlgn="t" latinLnBrk="0" hangingPunct="1"/>
                      <a:r>
                        <a:rPr lang="en-IN" sz="1050" b="0" i="0" u="none" strike="noStrike" kern="1200">
                          <a:solidFill>
                            <a:srgbClr val="000000"/>
                          </a:solidFill>
                          <a:effectLst/>
                          <a:latin typeface="Verdana" panose="020B0604030504040204" pitchFamily="34" charset="0"/>
                          <a:ea typeface="Verdana" panose="020B0604030504040204" pitchFamily="34" charset="0"/>
                          <a:cs typeface="Verdana" panose="020B0604030504040204" pitchFamily="34" charset="0"/>
                        </a:rPr>
                        <a:t>13.63</a:t>
                      </a:r>
                    </a:p>
                  </a:txBody>
                  <a:tcPr marL="9525" marR="857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fontAlgn="t" latinLnBrk="0" hangingPunct="1"/>
                      <a:r>
                        <a:rPr lang="en-IN" sz="1050" b="0" i="0" u="none" strike="noStrike" kern="1200"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0.12</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fontAlgn="t" latinLnBrk="0" hangingPunct="1"/>
                      <a:r>
                        <a:rPr lang="en-IN" sz="1050" b="0" i="0" u="none" strike="noStrike" kern="1200"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26.83</a:t>
                      </a:r>
                    </a:p>
                  </a:txBody>
                  <a:tcPr marL="9525" marR="857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fontAlgn="t" latinLnBrk="0" hangingPunct="1"/>
                      <a:r>
                        <a:rPr lang="en-IN" sz="1050" b="0" i="0" u="none" strike="noStrike" kern="1200"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0.27</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fontAlgn="t" latinLnBrk="0" hangingPunct="1"/>
                      <a:r>
                        <a:rPr lang="en-IN" sz="1050" b="0" i="0" u="none" strike="noStrike" kern="1200">
                          <a:solidFill>
                            <a:srgbClr val="000000"/>
                          </a:solidFill>
                          <a:effectLst/>
                          <a:latin typeface="Verdana" panose="020B0604030504040204" pitchFamily="34" charset="0"/>
                          <a:ea typeface="Verdana" panose="020B0604030504040204" pitchFamily="34" charset="0"/>
                          <a:cs typeface="Verdana" panose="020B0604030504040204" pitchFamily="34" charset="0"/>
                        </a:rPr>
                        <a:t>29.65</a:t>
                      </a:r>
                    </a:p>
                  </a:txBody>
                  <a:tcPr marL="9525" marR="857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fontAlgn="t" latinLnBrk="0" hangingPunct="1"/>
                      <a:r>
                        <a:rPr lang="en-IN" sz="1050" b="0" i="0" u="none" strike="noStrike" kern="1200">
                          <a:solidFill>
                            <a:srgbClr val="000000"/>
                          </a:solidFill>
                          <a:effectLst/>
                          <a:latin typeface="Verdana" panose="020B0604030504040204" pitchFamily="34" charset="0"/>
                          <a:ea typeface="Verdana" panose="020B0604030504040204" pitchFamily="34" charset="0"/>
                          <a:cs typeface="Verdana" panose="020B0604030504040204" pitchFamily="34" charset="0"/>
                        </a:rPr>
                        <a:t>0.34</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53730786"/>
                  </a:ext>
                </a:extLst>
              </a:tr>
              <a:tr h="0">
                <a:tc>
                  <a:txBody>
                    <a:bodyPr/>
                    <a:lstStyle/>
                    <a:p>
                      <a:pPr algn="ctr" fontAlgn="b"/>
                      <a:r>
                        <a:rPr lang="en-IN" sz="105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Saudi Arabia</a:t>
                      </a:r>
                    </a:p>
                  </a:txBody>
                  <a:tcPr marL="9525" marR="9525" marT="95250" marB="9525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fontAlgn="t" latinLnBrk="0" hangingPunct="1"/>
                      <a:r>
                        <a:rPr lang="en-IN" sz="1050" b="0" i="0" u="none" strike="noStrike" kern="1200">
                          <a:solidFill>
                            <a:srgbClr val="000000"/>
                          </a:solidFill>
                          <a:effectLst/>
                          <a:latin typeface="Verdana" panose="020B0604030504040204" pitchFamily="34" charset="0"/>
                          <a:ea typeface="Verdana" panose="020B0604030504040204" pitchFamily="34" charset="0"/>
                          <a:cs typeface="Verdana" panose="020B0604030504040204" pitchFamily="34" charset="0"/>
                        </a:rPr>
                        <a:t>12.44</a:t>
                      </a:r>
                    </a:p>
                  </a:txBody>
                  <a:tcPr marL="9525" marR="857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fontAlgn="t" latinLnBrk="0" hangingPunct="1"/>
                      <a:r>
                        <a:rPr lang="en-IN" sz="1050" b="0" i="0" u="none" strike="noStrike" kern="1200">
                          <a:solidFill>
                            <a:srgbClr val="000000"/>
                          </a:solidFill>
                          <a:effectLst/>
                          <a:latin typeface="Verdana" panose="020B0604030504040204" pitchFamily="34" charset="0"/>
                          <a:ea typeface="Verdana" panose="020B0604030504040204" pitchFamily="34" charset="0"/>
                          <a:cs typeface="Verdana" panose="020B0604030504040204" pitchFamily="34" charset="0"/>
                        </a:rPr>
                        <a:t>0.18</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fontAlgn="t" latinLnBrk="0" hangingPunct="1"/>
                      <a:r>
                        <a:rPr lang="en-IN" sz="1050" b="0" i="0" u="none" strike="noStrike" kern="1200">
                          <a:solidFill>
                            <a:srgbClr val="000000"/>
                          </a:solidFill>
                          <a:effectLst/>
                          <a:latin typeface="Verdana" panose="020B0604030504040204" pitchFamily="34" charset="0"/>
                          <a:ea typeface="Verdana" panose="020B0604030504040204" pitchFamily="34" charset="0"/>
                          <a:cs typeface="Verdana" panose="020B0604030504040204" pitchFamily="34" charset="0"/>
                        </a:rPr>
                        <a:t>29.32</a:t>
                      </a:r>
                    </a:p>
                  </a:txBody>
                  <a:tcPr marL="9525" marR="857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fontAlgn="t" latinLnBrk="0" hangingPunct="1"/>
                      <a:r>
                        <a:rPr lang="en-IN" sz="1050" b="0" i="0" u="none" strike="noStrike" kern="1200"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0.39</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fontAlgn="t" latinLnBrk="0" hangingPunct="1"/>
                      <a:r>
                        <a:rPr lang="en-IN" sz="1050" b="0" i="0" u="none" strike="noStrike" kern="1200"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11.41</a:t>
                      </a:r>
                    </a:p>
                  </a:txBody>
                  <a:tcPr marL="9525" marR="857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fontAlgn="t" latinLnBrk="0" hangingPunct="1"/>
                      <a:r>
                        <a:rPr lang="en-IN" sz="1050" b="0" i="0" u="none" strike="noStrike" kern="1200"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0.16</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450633642"/>
                  </a:ext>
                </a:extLst>
              </a:tr>
              <a:tr h="0">
                <a:tc>
                  <a:txBody>
                    <a:bodyPr/>
                    <a:lstStyle/>
                    <a:p>
                      <a:pPr algn="ctr" fontAlgn="t"/>
                      <a:r>
                        <a:rPr lang="en-IN" sz="105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Others</a:t>
                      </a:r>
                    </a:p>
                  </a:txBody>
                  <a:tcPr marL="85725" marR="9525" marT="95250" marB="9525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fontAlgn="t" latinLnBrk="0" hangingPunct="1"/>
                      <a:r>
                        <a:rPr lang="en-IN" sz="1050" b="0" i="0" u="none" strike="noStrike" kern="1200"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397.73</a:t>
                      </a:r>
                    </a:p>
                  </a:txBody>
                  <a:tcPr marL="9525" marR="857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fontAlgn="t" latinLnBrk="0" hangingPunct="1"/>
                      <a:r>
                        <a:rPr lang="en-IN" sz="1050" b="0" i="0" u="none" strike="noStrike" kern="1200">
                          <a:solidFill>
                            <a:srgbClr val="000000"/>
                          </a:solidFill>
                          <a:effectLst/>
                          <a:latin typeface="Verdana" panose="020B0604030504040204" pitchFamily="34" charset="0"/>
                          <a:ea typeface="Verdana" panose="020B0604030504040204" pitchFamily="34" charset="0"/>
                          <a:cs typeface="Verdana" panose="020B0604030504040204" pitchFamily="34" charset="0"/>
                        </a:rPr>
                        <a:t>5.50</a:t>
                      </a:r>
                    </a:p>
                  </a:txBody>
                  <a:tcPr marL="9525" marR="857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fontAlgn="t" latinLnBrk="0" hangingPunct="1"/>
                      <a:r>
                        <a:rPr lang="en-IN" sz="1050" b="0" i="0" u="none" strike="noStrike" kern="1200">
                          <a:solidFill>
                            <a:srgbClr val="000000"/>
                          </a:solidFill>
                          <a:effectLst/>
                          <a:latin typeface="Verdana" panose="020B0604030504040204" pitchFamily="34" charset="0"/>
                          <a:ea typeface="Verdana" panose="020B0604030504040204" pitchFamily="34" charset="0"/>
                          <a:cs typeface="Verdana" panose="020B0604030504040204" pitchFamily="34" charset="0"/>
                        </a:rPr>
                        <a:t>206.81</a:t>
                      </a:r>
                    </a:p>
                  </a:txBody>
                  <a:tcPr marL="9525" marR="857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fontAlgn="t" latinLnBrk="0" hangingPunct="1"/>
                      <a:r>
                        <a:rPr lang="en-IN" sz="1050" b="0" i="0" u="none" strike="noStrike" kern="1200">
                          <a:solidFill>
                            <a:srgbClr val="000000"/>
                          </a:solidFill>
                          <a:effectLst/>
                          <a:latin typeface="Verdana" panose="020B0604030504040204" pitchFamily="34" charset="0"/>
                          <a:ea typeface="Verdana" panose="020B0604030504040204" pitchFamily="34" charset="0"/>
                          <a:cs typeface="Verdana" panose="020B0604030504040204" pitchFamily="34" charset="0"/>
                        </a:rPr>
                        <a:t>2.23</a:t>
                      </a:r>
                    </a:p>
                  </a:txBody>
                  <a:tcPr marL="9525" marR="857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fontAlgn="t" latinLnBrk="0" hangingPunct="1"/>
                      <a:r>
                        <a:rPr lang="en-IN" sz="1050" b="0" i="0" u="none" strike="noStrike" kern="1200"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156.81</a:t>
                      </a:r>
                    </a:p>
                  </a:txBody>
                  <a:tcPr marL="9525" marR="857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fontAlgn="t" latinLnBrk="0" hangingPunct="1"/>
                      <a:r>
                        <a:rPr lang="en-IN" sz="1050" b="0" i="0" u="none" strike="noStrike" kern="1200"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1.72</a:t>
                      </a:r>
                    </a:p>
                  </a:txBody>
                  <a:tcPr marL="9525" marR="857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47637807"/>
                  </a:ext>
                </a:extLst>
              </a:tr>
              <a:tr h="0">
                <a:tc>
                  <a:txBody>
                    <a:bodyPr/>
                    <a:lstStyle/>
                    <a:p>
                      <a:pPr algn="ctr" fontAlgn="t"/>
                      <a:r>
                        <a:rPr lang="en-IN" sz="105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Total</a:t>
                      </a:r>
                    </a:p>
                  </a:txBody>
                  <a:tcPr marL="85725" marR="9525" marT="95250" marB="9525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fontAlgn="t" latinLnBrk="0" hangingPunct="1"/>
                      <a:r>
                        <a:rPr lang="en-IN" sz="1050" b="0" i="0" u="none" strike="noStrike" kern="1200"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769.25</a:t>
                      </a:r>
                    </a:p>
                  </a:txBody>
                  <a:tcPr marL="9525" marR="857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fontAlgn="t" latinLnBrk="0" hangingPunct="1"/>
                      <a:r>
                        <a:rPr lang="en-IN" sz="1050" b="0" i="0" u="none" strike="noStrike" kern="1200"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10.84</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fontAlgn="t" latinLnBrk="0" hangingPunct="1"/>
                      <a:r>
                        <a:rPr lang="en-IN" sz="1050" b="0" i="0" u="none" strike="noStrike" kern="1200">
                          <a:solidFill>
                            <a:srgbClr val="000000"/>
                          </a:solidFill>
                          <a:effectLst/>
                          <a:latin typeface="Verdana" panose="020B0604030504040204" pitchFamily="34" charset="0"/>
                          <a:ea typeface="Verdana" panose="020B0604030504040204" pitchFamily="34" charset="0"/>
                          <a:cs typeface="Verdana" panose="020B0604030504040204" pitchFamily="34" charset="0"/>
                        </a:rPr>
                        <a:t>511.02</a:t>
                      </a:r>
                    </a:p>
                  </a:txBody>
                  <a:tcPr marL="9525" marR="857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fontAlgn="t" latinLnBrk="0" hangingPunct="1"/>
                      <a:r>
                        <a:rPr lang="en-IN" sz="1050" b="0" i="0" u="none" strike="noStrike" kern="1200">
                          <a:solidFill>
                            <a:srgbClr val="000000"/>
                          </a:solidFill>
                          <a:effectLst/>
                          <a:latin typeface="Verdana" panose="020B0604030504040204" pitchFamily="34" charset="0"/>
                          <a:ea typeface="Verdana" panose="020B0604030504040204" pitchFamily="34" charset="0"/>
                          <a:cs typeface="Verdana" panose="020B0604030504040204" pitchFamily="34" charset="0"/>
                        </a:rPr>
                        <a:t>6.05</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fontAlgn="t" latinLnBrk="0" hangingPunct="1"/>
                      <a:r>
                        <a:rPr lang="en-IN" sz="1050" b="0" i="0" u="none" strike="noStrike" kern="1200"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729.44</a:t>
                      </a:r>
                    </a:p>
                  </a:txBody>
                  <a:tcPr marL="9525" marR="857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fontAlgn="t" latinLnBrk="0" hangingPunct="1"/>
                      <a:r>
                        <a:rPr lang="en-IN" sz="1050" b="0" i="0" u="none" strike="noStrike" kern="1200"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9.90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96273423"/>
                  </a:ext>
                </a:extLst>
              </a:tr>
            </a:tbl>
          </a:graphicData>
        </a:graphic>
      </p:graphicFrame>
      <p:sp>
        <p:nvSpPr>
          <p:cNvPr id="3" name="Rectangle 2">
            <a:extLst>
              <a:ext uri="{FF2B5EF4-FFF2-40B4-BE49-F238E27FC236}">
                <a16:creationId xmlns:a16="http://schemas.microsoft.com/office/drawing/2014/main" id="{90BCF24E-92C2-4D9C-A127-56020599839C}"/>
              </a:ext>
            </a:extLst>
          </p:cNvPr>
          <p:cNvSpPr/>
          <p:nvPr/>
        </p:nvSpPr>
        <p:spPr>
          <a:xfrm>
            <a:off x="5674303" y="6124653"/>
            <a:ext cx="3035984" cy="307777"/>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sz="700" i="1" dirty="0">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rPr>
              <a:t>Others include Spain, Canada, Brazil </a:t>
            </a:r>
            <a:r>
              <a:rPr lang="en-US" sz="700" i="1" dirty="0" err="1">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rPr>
              <a:t>etc</a:t>
            </a:r>
            <a:endParaRPr lang="en-US" sz="700" i="1" dirty="0">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endParaRPr>
          </a:p>
          <a:p>
            <a:pPr algn="r"/>
            <a:r>
              <a:rPr lang="en-US" sz="700" i="1" dirty="0">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rPr>
              <a:t>Source: Secondary Research and ChemAnalyst  Analysis</a:t>
            </a:r>
          </a:p>
        </p:txBody>
      </p:sp>
      <p:sp>
        <p:nvSpPr>
          <p:cNvPr id="4" name="TextBox 3">
            <a:extLst>
              <a:ext uri="{FF2B5EF4-FFF2-40B4-BE49-F238E27FC236}">
                <a16:creationId xmlns:a16="http://schemas.microsoft.com/office/drawing/2014/main" id="{504C7FB0-4C40-41EA-B58A-EE33E740A4F9}"/>
              </a:ext>
            </a:extLst>
          </p:cNvPr>
          <p:cNvSpPr txBox="1"/>
          <p:nvPr/>
        </p:nvSpPr>
        <p:spPr>
          <a:xfrm>
            <a:off x="24002" y="733346"/>
            <a:ext cx="8806286" cy="292068"/>
          </a:xfrm>
          <a:prstGeom prst="rect">
            <a:avLst/>
          </a:prstGeom>
          <a:noFill/>
        </p:spPr>
        <p:txBody>
          <a:bodyPr wrap="square" rtlCol="0">
            <a:spAutoFit/>
          </a:bodyPr>
          <a:lstStyle/>
          <a:p>
            <a:pPr>
              <a:lnSpc>
                <a:spcPct val="150000"/>
              </a:lnSpc>
            </a:pPr>
            <a:r>
              <a:rPr lang="en-US" sz="1000" b="1"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Table 5 : Global Epoxy Resin Trade Dynamics – Import (Thousand </a:t>
            </a:r>
            <a:r>
              <a:rPr lang="en-US" sz="1000" b="1" dirty="0" err="1">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Tonnes</a:t>
            </a:r>
            <a:r>
              <a:rPr lang="en-US" sz="1000" b="1"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 2015-2030F</a:t>
            </a:r>
          </a:p>
        </p:txBody>
      </p:sp>
    </p:spTree>
    <p:extLst>
      <p:ext uri="{BB962C8B-B14F-4D97-AF65-F5344CB8AC3E}">
        <p14:creationId xmlns:p14="http://schemas.microsoft.com/office/powerpoint/2010/main" val="22260781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EB78807-E433-4742-9524-88A4342EE456}"/>
              </a:ext>
            </a:extLst>
          </p:cNvPr>
          <p:cNvSpPr>
            <a:spLocks noGrp="1"/>
          </p:cNvSpPr>
          <p:nvPr>
            <p:ph type="body" sz="quarter" idx="14"/>
          </p:nvPr>
        </p:nvSpPr>
        <p:spPr/>
        <p:txBody>
          <a:bodyPr>
            <a:normAutofit/>
          </a:bodyPr>
          <a:lstStyle/>
          <a:p>
            <a:pPr>
              <a:spcBef>
                <a:spcPts val="0"/>
              </a:spcBef>
            </a:pPr>
            <a:r>
              <a:rPr lang="en-US" sz="1600" spc="0" dirty="0">
                <a:solidFill>
                  <a:schemeClr val="tx1">
                    <a:lumMod val="85000"/>
                    <a:lumOff val="15000"/>
                  </a:schemeClr>
                </a:solidFill>
                <a:latin typeface="Montserrat" panose="02000505000000020004" pitchFamily="2" charset="0"/>
              </a:rPr>
              <a:t>Research Methodology</a:t>
            </a:r>
          </a:p>
        </p:txBody>
      </p:sp>
      <p:sp>
        <p:nvSpPr>
          <p:cNvPr id="2" name="Subtitle 5">
            <a:extLst>
              <a:ext uri="{FF2B5EF4-FFF2-40B4-BE49-F238E27FC236}">
                <a16:creationId xmlns:a16="http://schemas.microsoft.com/office/drawing/2014/main" id="{C262E998-92BD-4FE2-B1FB-3C2E872CA86B}"/>
              </a:ext>
            </a:extLst>
          </p:cNvPr>
          <p:cNvSpPr txBox="1">
            <a:spLocks/>
          </p:cNvSpPr>
          <p:nvPr/>
        </p:nvSpPr>
        <p:spPr>
          <a:xfrm>
            <a:off x="132586" y="752651"/>
            <a:ext cx="8648701" cy="5557158"/>
          </a:xfrm>
          <a:prstGeom prst="rect">
            <a:avLst/>
          </a:prstGeom>
        </p:spPr>
        <p:txBody>
          <a:bodyPr/>
          <a:lstStyle>
            <a:lvl1pPr marL="171450" indent="-171450" algn="just" defTabSz="914400" rtl="0" eaLnBrk="1" latinLnBrk="0" hangingPunct="1">
              <a:lnSpc>
                <a:spcPct val="200000"/>
              </a:lnSpc>
              <a:spcBef>
                <a:spcPts val="1000"/>
              </a:spcBef>
              <a:buFontTx/>
              <a:buBlip>
                <a:blip r:embed="rId2"/>
              </a:buBlip>
              <a:defRPr lang="en-US" sz="1000"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171450" marR="0" lvl="0" indent="-171450" algn="just" defTabSz="914400" rtl="0" eaLnBrk="1" fontAlgn="auto" latinLnBrk="0" hangingPunct="1">
              <a:lnSpc>
                <a:spcPct val="150000"/>
              </a:lnSpc>
              <a:spcBef>
                <a:spcPts val="1000"/>
              </a:spcBef>
              <a:spcAft>
                <a:spcPts val="0"/>
              </a:spcAft>
              <a:buClrTx/>
              <a:buSzTx/>
              <a:buFont typeface="Arial" panose="020B0604020202020204" pitchFamily="34" charset="0"/>
              <a:buChar char="•"/>
              <a:tabLst/>
              <a:defRPr/>
            </a:pPr>
            <a:r>
              <a:rPr kumimoji="0" lang="en-IN" sz="1000" b="0"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Respondents were asked about the current and future market growth rates, market shares by type, by grade, by application, by company and by region. Removing the outlier responses, the geometric mean of growth estimates and provider wise revenue shares generated across various segments were considered, to arrive at the final revenue shares. Revenue shares generated across various segments were further triangulated from other stakeholders.</a:t>
            </a:r>
            <a:r>
              <a:rPr kumimoji="0" lang="en-US" sz="1000" b="0"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 </a:t>
            </a:r>
          </a:p>
          <a:p>
            <a:pPr marL="171450" marR="0" lvl="0" indent="-171450" algn="just" defTabSz="914400" rtl="0" eaLnBrk="1" fontAlgn="auto" latinLnBrk="0" hangingPunct="1">
              <a:lnSpc>
                <a:spcPct val="150000"/>
              </a:lnSpc>
              <a:spcBef>
                <a:spcPts val="1000"/>
              </a:spcBef>
              <a:spcAft>
                <a:spcPts val="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We captured country wise production and foreign trade. Demand was estimated adding import and subtracting production in production. Inventory of product is not considered for demand supply gap.</a:t>
            </a:r>
          </a:p>
          <a:p>
            <a:pPr marL="171450" marR="0" lvl="0" indent="-171450" algn="just" defTabSz="914400" rtl="0" eaLnBrk="1" fontAlgn="auto" latinLnBrk="0" hangingPunct="1">
              <a:lnSpc>
                <a:spcPct val="150000"/>
              </a:lnSpc>
              <a:spcBef>
                <a:spcPts val="1000"/>
              </a:spcBef>
              <a:spcAft>
                <a:spcPts val="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Country 1 Demand = Production + Import - Export</a:t>
            </a:r>
            <a:endParaRPr kumimoji="0" lang="en-IN" sz="1000" b="0"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0" marR="0" lvl="0" indent="0" algn="just" defTabSz="914400" rtl="0" eaLnBrk="1" fontAlgn="auto" latinLnBrk="0" hangingPunct="1">
              <a:lnSpc>
                <a:spcPct val="150000"/>
              </a:lnSpc>
              <a:spcBef>
                <a:spcPts val="1000"/>
              </a:spcBef>
              <a:spcAft>
                <a:spcPts val="0"/>
              </a:spcAft>
              <a:buClrTx/>
              <a:buSzTx/>
              <a:buFontTx/>
              <a:buNone/>
              <a:tabLst/>
              <a:defRPr/>
            </a:pPr>
            <a:r>
              <a:rPr kumimoji="0" lang="en-IN" sz="1000" b="1"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Methodology Followed for Calculation of Market Shares: </a:t>
            </a:r>
          </a:p>
          <a:p>
            <a:pPr marL="0" marR="0" lvl="0" indent="0" algn="just" defTabSz="914400" rtl="0" eaLnBrk="1" fontAlgn="auto" latinLnBrk="0" hangingPunct="1">
              <a:lnSpc>
                <a:spcPct val="150000"/>
              </a:lnSpc>
              <a:spcBef>
                <a:spcPts val="1000"/>
              </a:spcBef>
              <a:spcAft>
                <a:spcPts val="0"/>
              </a:spcAft>
              <a:buClrTx/>
              <a:buSzTx/>
              <a:buFontTx/>
              <a:buNone/>
              <a:tabLst/>
              <a:defRPr/>
            </a:pPr>
            <a:r>
              <a:rPr kumimoji="0" lang="en-IN" sz="1000" b="0"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Market </a:t>
            </a:r>
            <a:r>
              <a:rPr lang="en-IN" dirty="0">
                <a:solidFill>
                  <a:prstClr val="black"/>
                </a:solidFill>
                <a:latin typeface="Open Sans" panose="020B0606030504020204" pitchFamily="34" charset="0"/>
              </a:rPr>
              <a:t>shares by type</a:t>
            </a:r>
            <a:r>
              <a:rPr kumimoji="0" lang="en-IN" sz="1000" b="0"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 by grade, by application, by company and by region were calculated based on the responses received through primary surveys with industry experts, in which the respondents were asked about the market shares or revenue generated from various segments of Epoxy Resin markets. The final shares were calculated by taking the geometric mean of the responses gathered from key opinion leaders after eliminating the outliers.</a:t>
            </a:r>
          </a:p>
          <a:p>
            <a:pPr marL="0" marR="0" lvl="0" indent="0" algn="just" defTabSz="914400" rtl="0" eaLnBrk="1" fontAlgn="auto" latinLnBrk="0" hangingPunct="1">
              <a:lnSpc>
                <a:spcPct val="150000"/>
              </a:lnSpc>
              <a:spcBef>
                <a:spcPts val="1000"/>
              </a:spcBef>
              <a:spcAft>
                <a:spcPts val="0"/>
              </a:spcAft>
              <a:buClrTx/>
              <a:buSzTx/>
              <a:buFontTx/>
              <a:buNone/>
              <a:tabLst/>
              <a:defRPr/>
            </a:pPr>
            <a:r>
              <a:rPr kumimoji="0" lang="en-IN" sz="1000" b="1"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Methodology Followed for Forecasting: </a:t>
            </a:r>
          </a:p>
          <a:p>
            <a:pPr marL="171450" marR="0" lvl="0" indent="-171450" algn="just" defTabSz="914400" rtl="0" eaLnBrk="1" fontAlgn="auto" latinLnBrk="0" hangingPunct="1">
              <a:lnSpc>
                <a:spcPct val="150000"/>
              </a:lnSpc>
              <a:spcBef>
                <a:spcPts val="1000"/>
              </a:spcBef>
              <a:spcAft>
                <a:spcPts val="0"/>
              </a:spcAft>
              <a:buClrTx/>
              <a:buSzTx/>
              <a:buFont typeface="Arial" panose="020B0604020202020204" pitchFamily="34" charset="0"/>
              <a:buChar char="•"/>
              <a:tabLst/>
              <a:defRPr/>
            </a:pPr>
            <a:r>
              <a:rPr kumimoji="0" lang="en-IN" sz="1000" b="0"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TechSci Research performed periodical checks on data collected through the surveys with logic checks and analyzed the survey results in SPSS/Tableau Software.</a:t>
            </a:r>
          </a:p>
          <a:p>
            <a:pPr marL="171450" marR="0" lvl="0" indent="-171450" algn="just" defTabSz="914400" rtl="0" eaLnBrk="1" fontAlgn="auto" latinLnBrk="0" hangingPunct="1">
              <a:lnSpc>
                <a:spcPct val="150000"/>
              </a:lnSpc>
              <a:spcBef>
                <a:spcPts val="1000"/>
              </a:spcBef>
              <a:spcAft>
                <a:spcPts val="0"/>
              </a:spcAft>
              <a:buClrTx/>
              <a:buSzTx/>
              <a:buFont typeface="Arial" panose="020B0604020202020204" pitchFamily="34" charset="0"/>
              <a:buChar char="•"/>
              <a:tabLst/>
              <a:defRPr/>
            </a:pPr>
            <a:r>
              <a:rPr kumimoji="0" lang="en-IN" sz="1000" b="0"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Data triangulation techniques were applied to fill the gaps and to present a more meaningful picture of the market. To forecast global Epoxy Resin</a:t>
            </a:r>
            <a:r>
              <a:rPr kumimoji="0" lang="en-US" sz="1000" b="0"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IN" sz="1000" b="0"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market, TechSci Research used various forecast techniques such as:</a:t>
            </a:r>
          </a:p>
          <a:p>
            <a:pPr marL="800100" marR="0" lvl="1" indent="-342900" algn="l" defTabSz="914400" rtl="0" eaLnBrk="1" fontAlgn="auto" latinLnBrk="0" hangingPunct="1">
              <a:lnSpc>
                <a:spcPct val="150000"/>
              </a:lnSpc>
              <a:spcBef>
                <a:spcPts val="500"/>
              </a:spcBef>
              <a:spcAft>
                <a:spcPts val="0"/>
              </a:spcAft>
              <a:buClrTx/>
              <a:buSzTx/>
              <a:buFont typeface="Wingdings" panose="05000000000000000000" pitchFamily="2" charset="2"/>
              <a:buChar char="ü"/>
              <a:tabLst/>
              <a:defRPr/>
            </a:pPr>
            <a:r>
              <a:rPr kumimoji="0" lang="en-IN" sz="1000" b="0"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Moving Average</a:t>
            </a:r>
          </a:p>
          <a:p>
            <a:pPr marL="800100" marR="0" lvl="1" indent="-342900" algn="l" defTabSz="914400" rtl="0" eaLnBrk="1" fontAlgn="auto" latinLnBrk="0" hangingPunct="1">
              <a:lnSpc>
                <a:spcPct val="150000"/>
              </a:lnSpc>
              <a:spcBef>
                <a:spcPts val="500"/>
              </a:spcBef>
              <a:spcAft>
                <a:spcPts val="0"/>
              </a:spcAft>
              <a:buClrTx/>
              <a:buSzTx/>
              <a:buFont typeface="Wingdings" panose="05000000000000000000" pitchFamily="2" charset="2"/>
              <a:buChar char="ü"/>
              <a:tabLst/>
              <a:defRPr/>
            </a:pPr>
            <a:r>
              <a:rPr kumimoji="0" lang="en-IN" sz="1000" b="0"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Time Series Analysis </a:t>
            </a:r>
          </a:p>
          <a:p>
            <a:pPr marL="800100" marR="0" lvl="1" indent="-342900" algn="l" defTabSz="914400" rtl="0" eaLnBrk="1" fontAlgn="auto" latinLnBrk="0" hangingPunct="1">
              <a:lnSpc>
                <a:spcPct val="150000"/>
              </a:lnSpc>
              <a:spcBef>
                <a:spcPts val="500"/>
              </a:spcBef>
              <a:spcAft>
                <a:spcPts val="0"/>
              </a:spcAft>
              <a:buClrTx/>
              <a:buSzTx/>
              <a:buFont typeface="Wingdings" panose="05000000000000000000" pitchFamily="2" charset="2"/>
              <a:buChar char="ü"/>
              <a:tabLst/>
              <a:defRPr/>
            </a:pPr>
            <a:r>
              <a:rPr kumimoji="0" lang="en-IN" sz="1000" b="0"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Regression AnalysisEconometric and Judgmental Analysis</a:t>
            </a:r>
          </a:p>
        </p:txBody>
      </p:sp>
    </p:spTree>
    <p:extLst>
      <p:ext uri="{BB962C8B-B14F-4D97-AF65-F5344CB8AC3E}">
        <p14:creationId xmlns:p14="http://schemas.microsoft.com/office/powerpoint/2010/main" val="902873240"/>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umbrella&#10;&#10;Description automatically generated">
            <a:extLst>
              <a:ext uri="{FF2B5EF4-FFF2-40B4-BE49-F238E27FC236}">
                <a16:creationId xmlns:a16="http://schemas.microsoft.com/office/drawing/2014/main" id="{B4251935-1CBF-4EA9-8556-A0D4AC79A926}"/>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0"/>
            <a:ext cx="9144000" cy="6858000"/>
          </a:xfrm>
          <a:prstGeom prst="rect">
            <a:avLst/>
          </a:prstGeom>
        </p:spPr>
      </p:pic>
      <p:sp>
        <p:nvSpPr>
          <p:cNvPr id="5" name="Content Placeholder 2">
            <a:extLst>
              <a:ext uri="{FF2B5EF4-FFF2-40B4-BE49-F238E27FC236}">
                <a16:creationId xmlns:a16="http://schemas.microsoft.com/office/drawing/2014/main" id="{F888F908-0425-448A-9F48-E1135DF27EBA}"/>
              </a:ext>
            </a:extLst>
          </p:cNvPr>
          <p:cNvSpPr txBox="1">
            <a:spLocks/>
          </p:cNvSpPr>
          <p:nvPr/>
        </p:nvSpPr>
        <p:spPr>
          <a:xfrm>
            <a:off x="451272" y="4033189"/>
            <a:ext cx="2972864" cy="1083560"/>
          </a:xfrm>
          <a:prstGeom prst="rect">
            <a:avLst/>
          </a:prstGeom>
        </p:spPr>
        <p:txBody>
          <a:bodyPr vert="horz" lIns="91440" tIns="45720" rIns="91440" bIns="45720" rtlCol="0" anchor="ctr">
            <a:normAutofit/>
          </a:bodyPr>
          <a:lstStyle>
            <a:lvl1pPr marL="188595" indent="-188595" algn="l" defTabSz="754380" rtl="0" eaLnBrk="1" latinLnBrk="0" hangingPunct="1">
              <a:lnSpc>
                <a:spcPct val="90000"/>
              </a:lnSpc>
              <a:spcBef>
                <a:spcPts val="825"/>
              </a:spcBef>
              <a:buFont typeface="Arial" panose="020B0604020202020204" pitchFamily="34" charset="0"/>
              <a:buChar char="•"/>
              <a:defRPr sz="2310" kern="1200">
                <a:solidFill>
                  <a:schemeClr val="tx1"/>
                </a:solidFill>
                <a:latin typeface="+mn-lt"/>
                <a:ea typeface="+mn-ea"/>
                <a:cs typeface="+mn-cs"/>
              </a:defRPr>
            </a:lvl1pPr>
            <a:lvl2pPr marL="565785" indent="-188595" algn="l" defTabSz="754380" rtl="0" eaLnBrk="1" latinLnBrk="0" hangingPunct="1">
              <a:lnSpc>
                <a:spcPct val="90000"/>
              </a:lnSpc>
              <a:spcBef>
                <a:spcPts val="413"/>
              </a:spcBef>
              <a:buFont typeface="Arial" panose="020B0604020202020204" pitchFamily="34" charset="0"/>
              <a:buChar char="•"/>
              <a:defRPr sz="1980" kern="1200">
                <a:solidFill>
                  <a:schemeClr val="tx1"/>
                </a:solidFill>
                <a:latin typeface="+mn-lt"/>
                <a:ea typeface="+mn-ea"/>
                <a:cs typeface="+mn-cs"/>
              </a:defRPr>
            </a:lvl2pPr>
            <a:lvl3pPr marL="942975" indent="-188595" algn="l" defTabSz="754380" rtl="0" eaLnBrk="1" latinLnBrk="0" hangingPunct="1">
              <a:lnSpc>
                <a:spcPct val="90000"/>
              </a:lnSpc>
              <a:spcBef>
                <a:spcPts val="413"/>
              </a:spcBef>
              <a:buFont typeface="Arial" panose="020B0604020202020204" pitchFamily="34" charset="0"/>
              <a:buChar char="•"/>
              <a:defRPr sz="1650" kern="1200">
                <a:solidFill>
                  <a:schemeClr val="tx1"/>
                </a:solidFill>
                <a:latin typeface="+mn-lt"/>
                <a:ea typeface="+mn-ea"/>
                <a:cs typeface="+mn-cs"/>
              </a:defRPr>
            </a:lvl3pPr>
            <a:lvl4pPr marL="132016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4pPr>
            <a:lvl5pPr marL="169735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5pPr>
            <a:lvl6pPr marL="207454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6pPr>
            <a:lvl7pPr marL="245173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7pPr>
            <a:lvl8pPr marL="282892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8pPr>
            <a:lvl9pPr marL="320611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ct val="0"/>
              </a:spcBef>
              <a:spcAft>
                <a:spcPts val="600"/>
              </a:spcAft>
              <a:buClrTx/>
              <a:buSzTx/>
              <a:buFont typeface="Arial" panose="020B0604020202020204" pitchFamily="34" charset="0"/>
              <a:buNone/>
              <a:tabLst/>
              <a:defRPr/>
            </a:pPr>
            <a:r>
              <a:rPr kumimoji="0" lang="en-US" sz="3100" b="1" i="0" u="none" strike="noStrike" kern="1200" cap="none" spc="-136" normalizeH="0" baseline="0" noProof="0" dirty="0">
                <a:ln>
                  <a:noFill/>
                </a:ln>
                <a:solidFill>
                  <a:prstClr val="black">
                    <a:lumMod val="85000"/>
                    <a:lumOff val="15000"/>
                  </a:prstClr>
                </a:solidFill>
                <a:effectLst>
                  <a:outerShdw blurRad="38100" dist="38100" dir="2700000" algn="tl">
                    <a:srgbClr val="000000">
                      <a:alpha val="43137"/>
                    </a:srgbClr>
                  </a:outerShdw>
                </a:effectLst>
                <a:uLnTx/>
                <a:uFillTx/>
                <a:latin typeface="Calibri Light" panose="020F0302020204030204"/>
                <a:ea typeface="+mn-ea"/>
                <a:cs typeface="+mn-cs"/>
              </a:rPr>
              <a:t> DEMAND SUPPLY SCENARIO</a:t>
            </a:r>
          </a:p>
        </p:txBody>
      </p:sp>
      <p:pic>
        <p:nvPicPr>
          <p:cNvPr id="6" name="Picture 5">
            <a:extLst>
              <a:ext uri="{FF2B5EF4-FFF2-40B4-BE49-F238E27FC236}">
                <a16:creationId xmlns:a16="http://schemas.microsoft.com/office/drawing/2014/main" id="{E78EADBA-C3EC-4186-8D45-77320241A62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552115" y="343321"/>
            <a:ext cx="1998988" cy="627133"/>
          </a:xfrm>
          <a:prstGeom prst="rect">
            <a:avLst/>
          </a:prstGeom>
        </p:spPr>
      </p:pic>
    </p:spTree>
    <p:extLst>
      <p:ext uri="{BB962C8B-B14F-4D97-AF65-F5344CB8AC3E}">
        <p14:creationId xmlns:p14="http://schemas.microsoft.com/office/powerpoint/2010/main" val="141423080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F4E832C-7CC2-4913-8C0A-DFAD060568BF}"/>
              </a:ext>
            </a:extLst>
          </p:cNvPr>
          <p:cNvSpPr>
            <a:spLocks noGrp="1"/>
          </p:cNvSpPr>
          <p:nvPr>
            <p:ph type="body" sz="quarter" idx="14"/>
          </p:nvPr>
        </p:nvSpPr>
        <p:spPr/>
        <p:txBody>
          <a:bodyPr>
            <a:normAutofit fontScale="85000" lnSpcReduction="20000"/>
          </a:bodyPr>
          <a:lstStyle/>
          <a:p>
            <a:endParaRPr kumimoji="0" lang="en-IN" sz="1600" b="1" i="0" u="none" strike="noStrike" kern="1200" cap="none" spc="0" normalizeH="0" baseline="0" noProof="0" dirty="0">
              <a:ln>
                <a:noFill/>
              </a:ln>
              <a:solidFill>
                <a:prstClr val="black"/>
              </a:solidFill>
              <a:effectLst/>
              <a:uLnTx/>
              <a:uFillTx/>
              <a:latin typeface="Montserrat"/>
              <a:ea typeface="+mj-ea"/>
              <a:cs typeface="Arial" panose="020B0604020202020204" pitchFamily="34" charset="0"/>
            </a:endParaRPr>
          </a:p>
          <a:p>
            <a:pPr defTabSz="457200">
              <a:lnSpc>
                <a:spcPts val="1700"/>
              </a:lnSpc>
              <a:spcBef>
                <a:spcPct val="0"/>
              </a:spcBef>
              <a:defRPr/>
            </a:pPr>
            <a:r>
              <a:rPr lang="en-IN" sz="1800" dirty="0">
                <a:solidFill>
                  <a:prstClr val="black"/>
                </a:solidFill>
                <a:latin typeface="Montserrat"/>
                <a:ea typeface="+mj-ea"/>
              </a:rPr>
              <a:t>DEMAND SUPPLY SCENARIO</a:t>
            </a:r>
          </a:p>
          <a:p>
            <a:endParaRPr lang="en-US" dirty="0"/>
          </a:p>
        </p:txBody>
      </p:sp>
      <p:sp>
        <p:nvSpPr>
          <p:cNvPr id="9" name="TextBox 8">
            <a:extLst>
              <a:ext uri="{FF2B5EF4-FFF2-40B4-BE49-F238E27FC236}">
                <a16:creationId xmlns:a16="http://schemas.microsoft.com/office/drawing/2014/main" id="{BB80A2FB-D4B1-4171-AA27-7E653E95A7B9}"/>
              </a:ext>
            </a:extLst>
          </p:cNvPr>
          <p:cNvSpPr txBox="1"/>
          <p:nvPr/>
        </p:nvSpPr>
        <p:spPr>
          <a:xfrm>
            <a:off x="352713" y="736699"/>
            <a:ext cx="8057685" cy="5370381"/>
          </a:xfrm>
          <a:prstGeom prst="rect">
            <a:avLst/>
          </a:prstGeom>
          <a:noFill/>
        </p:spPr>
        <p:txBody>
          <a:bodyPr wrap="square" rtlCol="0">
            <a:spAutoFit/>
          </a:bodyPr>
          <a:lstStyle/>
          <a:p>
            <a:pPr marL="171450" marR="0" lvl="0" indent="-171450" algn="just" defTabSz="457200" rtl="0" eaLnBrk="1" fontAlgn="auto" latinLnBrk="0" hangingPunct="1">
              <a:lnSpc>
                <a:spcPct val="150000"/>
              </a:lnSpc>
              <a:spcBef>
                <a:spcPts val="0"/>
              </a:spcBef>
              <a:spcAft>
                <a:spcPts val="0"/>
              </a:spcAft>
              <a:buClrTx/>
              <a:buSzPct val="150000"/>
              <a:buFont typeface="Arial" panose="020B0604020202020204" pitchFamily="34" charset="0"/>
              <a:buChar char="•"/>
              <a:tabLst/>
              <a:defRPr/>
            </a:pPr>
            <a:r>
              <a:rPr kumimoji="0" lang="en-US" sz="1000" b="0" i="0" u="none" strike="noStrike" kern="1200" cap="none" spc="0" normalizeH="0" baseline="0" noProof="0" dirty="0">
                <a:ln>
                  <a:noFill/>
                </a:ln>
                <a:effectLst/>
                <a:uLnTx/>
                <a:uFillTx/>
                <a:latin typeface="Verdana" panose="020B0604030504040204" pitchFamily="34" charset="0"/>
                <a:ea typeface="Verdana" panose="020B0604030504040204" pitchFamily="34" charset="0"/>
                <a:cs typeface="Verdana" panose="020B0604030504040204" pitchFamily="34" charset="0"/>
              </a:rPr>
              <a:t>The overall market for Epoxy Resin </a:t>
            </a:r>
            <a:r>
              <a:rPr lang="en-US" sz="1000" dirty="0">
                <a:latin typeface="Verdana" panose="020B0604030504040204" pitchFamily="34" charset="0"/>
                <a:ea typeface="Verdana" panose="020B0604030504040204" pitchFamily="34" charset="0"/>
                <a:cs typeface="Verdana" panose="020B0604030504040204" pitchFamily="34" charset="0"/>
              </a:rPr>
              <a:t>is currently in surplus situation in APAC region because downstream manufacturers are still consuming epoxy. Manufacturers from APAC region are focusing on export market due to gradual replacement of conventional polymers with Epoxy Resin in European countries. </a:t>
            </a:r>
            <a:r>
              <a:rPr kumimoji="0" lang="en-US" sz="1000" b="0" i="0" u="none" strike="noStrike" kern="1200" cap="none" spc="0" normalizeH="0" baseline="0" noProof="0" dirty="0">
                <a:ln>
                  <a:noFill/>
                </a:ln>
                <a:effectLst/>
                <a:uLnTx/>
                <a:uFillTx/>
                <a:latin typeface="Verdana" panose="020B0604030504040204" pitchFamily="34" charset="0"/>
                <a:ea typeface="Verdana" panose="020B0604030504040204" pitchFamily="34" charset="0"/>
                <a:cs typeface="Verdana" panose="020B0604030504040204" pitchFamily="34" charset="0"/>
              </a:rPr>
              <a:t>However, companies are currently operating at lower rates due to uncertainty in demand potential owing to current pandemic situation.  But estimated </a:t>
            </a:r>
            <a:r>
              <a:rPr lang="en-US" sz="1000" dirty="0">
                <a:latin typeface="Verdana" panose="020B0604030504040204" pitchFamily="34" charset="0"/>
                <a:ea typeface="Verdana" panose="020B0604030504040204" pitchFamily="34" charset="0"/>
                <a:cs typeface="Verdana" panose="020B0604030504040204" pitchFamily="34" charset="0"/>
              </a:rPr>
              <a:t>demand supply gap in APAC region till 2025 may generate the need for capacity addition or running plants at 100% capacities to overcome the supply gap.</a:t>
            </a:r>
          </a:p>
          <a:p>
            <a:pPr marL="171450" indent="-171450" algn="just">
              <a:lnSpc>
                <a:spcPct val="150000"/>
              </a:lnSpc>
              <a:buSzPct val="150000"/>
              <a:buFont typeface="Arial" panose="020B0604020202020204" pitchFamily="34" charset="0"/>
              <a:buChar char="•"/>
              <a:defRPr/>
            </a:pPr>
            <a:endParaRPr kumimoji="0" lang="en-US" sz="1000" b="0" i="0" u="none" strike="noStrike" kern="1200" cap="none" spc="0" normalizeH="0" baseline="0" noProof="0" dirty="0">
              <a:ln>
                <a:noFill/>
              </a:ln>
              <a:effectLst/>
              <a:uLnTx/>
              <a:uFillTx/>
              <a:latin typeface="Verdana" panose="020B0604030504040204" pitchFamily="34" charset="0"/>
              <a:ea typeface="Verdana" panose="020B0604030504040204" pitchFamily="34" charset="0"/>
              <a:cs typeface="Verdana" panose="020B0604030504040204" pitchFamily="34" charset="0"/>
            </a:endParaRPr>
          </a:p>
          <a:p>
            <a:pPr marL="171450" indent="-171450" algn="just">
              <a:lnSpc>
                <a:spcPct val="150000"/>
              </a:lnSpc>
              <a:buSzPct val="150000"/>
              <a:buFont typeface="Arial" panose="020B0604020202020204" pitchFamily="34" charset="0"/>
              <a:buChar char="•"/>
              <a:defRPr/>
            </a:pPr>
            <a:r>
              <a:rPr kumimoji="0" lang="en-US" sz="1000" b="0" i="0" u="none" strike="noStrike" kern="1200" cap="none" spc="0" normalizeH="0" baseline="0" noProof="0" dirty="0">
                <a:ln>
                  <a:noFill/>
                </a:ln>
                <a:effectLst/>
                <a:uLnTx/>
                <a:uFillTx/>
                <a:latin typeface="Verdana" panose="020B0604030504040204" pitchFamily="34" charset="0"/>
                <a:ea typeface="Verdana" panose="020B0604030504040204" pitchFamily="34" charset="0"/>
                <a:cs typeface="Verdana" panose="020B0604030504040204" pitchFamily="34" charset="0"/>
              </a:rPr>
              <a:t>Major demand for Epoxy Resin in Europe is derived from construction and automobiles production. Major  producers such as Olin Corporation produce and consume Epoxy Resin in various type </a:t>
            </a:r>
            <a:r>
              <a:rPr lang="en-US" sz="1000" dirty="0">
                <a:latin typeface="Verdana" panose="020B0604030504040204" pitchFamily="34" charset="0"/>
                <a:ea typeface="Verdana" panose="020B0604030504040204" pitchFamily="34" charset="0"/>
                <a:cs typeface="Verdana" panose="020B0604030504040204" pitchFamily="34" charset="0"/>
              </a:rPr>
              <a:t>and </a:t>
            </a:r>
            <a:r>
              <a:rPr kumimoji="0" lang="en-US" sz="1000" b="0" i="0" u="none" strike="noStrike" kern="1200" cap="none" spc="0" normalizeH="0" baseline="0" noProof="0" dirty="0">
                <a:ln>
                  <a:noFill/>
                </a:ln>
                <a:effectLst/>
                <a:uLnTx/>
                <a:uFillTx/>
                <a:latin typeface="Verdana" panose="020B0604030504040204" pitchFamily="34" charset="0"/>
                <a:ea typeface="Verdana" panose="020B0604030504040204" pitchFamily="34" charset="0"/>
                <a:cs typeface="Verdana" panose="020B0604030504040204" pitchFamily="34" charset="0"/>
              </a:rPr>
              <a:t>forms.  Due to various health hazard possessed by Bisphenol, environment regulators in Europe are gradually imposing ban on consumption of raw material, Bisphenol A. BPA is on the EU’s candidate list for its reprotoxic and endocrine-disrupting properties and was subject to an EU ban in 2016, effective from 2020.</a:t>
            </a:r>
          </a:p>
          <a:p>
            <a:pPr marL="171450" indent="-171450" algn="just">
              <a:lnSpc>
                <a:spcPct val="150000"/>
              </a:lnSpc>
              <a:buSzPct val="150000"/>
              <a:buFont typeface="Arial" panose="020B0604020202020204" pitchFamily="34" charset="0"/>
              <a:buChar char="•"/>
              <a:defRPr/>
            </a:pPr>
            <a:endParaRPr kumimoji="0" lang="en-US" sz="1000" b="0" i="0" u="none" strike="noStrike" kern="1200" cap="none" spc="0" normalizeH="0" baseline="0" noProof="0" dirty="0">
              <a:ln>
                <a:noFill/>
              </a:ln>
              <a:effectLst/>
              <a:uLnTx/>
              <a:uFillTx/>
              <a:latin typeface="Verdana" panose="020B0604030504040204" pitchFamily="34" charset="0"/>
              <a:ea typeface="Verdana" panose="020B0604030504040204" pitchFamily="34" charset="0"/>
              <a:cs typeface="Verdana" panose="020B0604030504040204" pitchFamily="34" charset="0"/>
            </a:endParaRPr>
          </a:p>
          <a:p>
            <a:pPr marL="171450" indent="-171450" algn="just">
              <a:lnSpc>
                <a:spcPct val="150000"/>
              </a:lnSpc>
              <a:buSzPct val="150000"/>
              <a:buFont typeface="Arial" panose="020B0604020202020204" pitchFamily="34" charset="0"/>
              <a:buChar char="•"/>
              <a:defRPr/>
            </a:pPr>
            <a:r>
              <a:rPr kumimoji="0" lang="en-US" sz="1000" b="0" i="0" u="none" strike="noStrike" kern="1200" cap="none" spc="0" normalizeH="0" baseline="0" noProof="0" dirty="0">
                <a:ln>
                  <a:noFill/>
                </a:ln>
                <a:effectLst/>
                <a:uLnTx/>
                <a:uFillTx/>
                <a:latin typeface="Verdana" panose="020B0604030504040204" pitchFamily="34" charset="0"/>
                <a:ea typeface="Verdana" panose="020B0604030504040204" pitchFamily="34" charset="0"/>
                <a:cs typeface="Verdana" panose="020B0604030504040204" pitchFamily="34" charset="0"/>
              </a:rPr>
              <a:t>Consequently, Epoxy Resin, has increasingly been used by paints &amp; coatings manufacturers across Europe as an alternative to other compounds. Thus, demand for Epoxy Resin has recently taken an exponential pace in European market. However, on the supply side, European market is still </a:t>
            </a:r>
            <a:r>
              <a:rPr lang="en-US" sz="1000" dirty="0">
                <a:latin typeface="Verdana" panose="020B0604030504040204" pitchFamily="34" charset="0"/>
                <a:ea typeface="Verdana" panose="020B0604030504040204" pitchFamily="34" charset="0"/>
                <a:cs typeface="Verdana" panose="020B0604030504040204" pitchFamily="34" charset="0"/>
              </a:rPr>
              <a:t>dependent on Asia-Pacific region for Epoxy Resin. </a:t>
            </a:r>
            <a:r>
              <a:rPr kumimoji="0" lang="en-US" sz="1000" b="0" i="0" u="none" strike="noStrike" kern="1200" cap="none" spc="0" normalizeH="0" baseline="0" noProof="0" dirty="0">
                <a:ln>
                  <a:noFill/>
                </a:ln>
                <a:effectLst/>
                <a:uLnTx/>
                <a:uFillTx/>
                <a:latin typeface="Verdana" panose="020B0604030504040204" pitchFamily="34" charset="0"/>
                <a:ea typeface="Verdana" panose="020B0604030504040204" pitchFamily="34" charset="0"/>
                <a:cs typeface="Verdana" panose="020B0604030504040204" pitchFamily="34" charset="0"/>
              </a:rPr>
              <a:t>It is </a:t>
            </a:r>
            <a:r>
              <a:rPr lang="en-US" sz="1000" dirty="0">
                <a:latin typeface="Verdana" panose="020B0604030504040204" pitchFamily="34" charset="0"/>
                <a:ea typeface="Verdana" panose="020B0604030504040204" pitchFamily="34" charset="0"/>
                <a:cs typeface="Verdana" panose="020B0604030504040204" pitchFamily="34" charset="0"/>
              </a:rPr>
              <a:t>estimated that in 2020, half of the demand for Epoxy Resin from Europe will be catered through imports.</a:t>
            </a:r>
          </a:p>
          <a:p>
            <a:pPr marL="171450" indent="-171450" algn="just">
              <a:lnSpc>
                <a:spcPct val="150000"/>
              </a:lnSpc>
              <a:buSzPct val="150000"/>
              <a:buFont typeface="Arial" panose="020B0604020202020204" pitchFamily="34" charset="0"/>
              <a:buChar char="•"/>
              <a:defRPr/>
            </a:pPr>
            <a:endParaRPr kumimoji="0" lang="en-US" sz="1000" b="0" i="0" u="none" strike="noStrike" kern="1200" cap="none" spc="0" normalizeH="0" baseline="0" noProof="0" dirty="0">
              <a:ln>
                <a:noFill/>
              </a:ln>
              <a:effectLst/>
              <a:uLnTx/>
              <a:uFillTx/>
              <a:latin typeface="Verdana" panose="020B0604030504040204" pitchFamily="34" charset="0"/>
              <a:ea typeface="Verdana" panose="020B0604030504040204" pitchFamily="34" charset="0"/>
              <a:cs typeface="Verdana" panose="020B0604030504040204" pitchFamily="34" charset="0"/>
            </a:endParaRPr>
          </a:p>
          <a:p>
            <a:pPr marL="171450" indent="-171450" algn="just">
              <a:lnSpc>
                <a:spcPct val="150000"/>
              </a:lnSpc>
              <a:buSzPct val="150000"/>
              <a:buFont typeface="Arial" panose="020B0604020202020204" pitchFamily="34" charset="0"/>
              <a:buChar char="•"/>
              <a:defRPr/>
            </a:pPr>
            <a:r>
              <a:rPr kumimoji="0" lang="en-US" sz="1000" b="0" i="0" u="none" strike="noStrike" kern="1200" cap="none" spc="0" normalizeH="0" baseline="0" noProof="0" dirty="0">
                <a:ln>
                  <a:noFill/>
                </a:ln>
                <a:effectLst/>
                <a:uLnTx/>
                <a:uFillTx/>
                <a:latin typeface="Verdana" panose="020B0604030504040204" pitchFamily="34" charset="0"/>
                <a:ea typeface="Verdana" panose="020B0604030504040204" pitchFamily="34" charset="0"/>
                <a:cs typeface="Verdana" panose="020B0604030504040204" pitchFamily="34" charset="0"/>
              </a:rPr>
              <a:t>In North America, Epoxy Resin has been listed as an indirect additive to be used as monomer in the production of paints and other construction coatings. In 2020, many players including market player, Hexion Inc. have revamped their total production significantly in the United States during year-end. In 2019, demand for Bisphenol increased by more than half of what it was in 2018, thereby leaving supply side more on shortage side and mostly dependent on imports from APAC countries for raw material. </a:t>
            </a:r>
          </a:p>
        </p:txBody>
      </p:sp>
    </p:spTree>
    <p:extLst>
      <p:ext uri="{BB962C8B-B14F-4D97-AF65-F5344CB8AC3E}">
        <p14:creationId xmlns:p14="http://schemas.microsoft.com/office/powerpoint/2010/main" val="74133175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D6093882-BD00-4B41-8145-9BDF8D98A1CE}"/>
              </a:ext>
            </a:extLst>
          </p:cNvPr>
          <p:cNvSpPr txBox="1">
            <a:spLocks/>
          </p:cNvSpPr>
          <p:nvPr/>
        </p:nvSpPr>
        <p:spPr>
          <a:xfrm>
            <a:off x="92563" y="221358"/>
            <a:ext cx="8921930" cy="303225"/>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457200" rtl="0" eaLnBrk="1" fontAlgn="auto" latinLnBrk="0" hangingPunct="1">
              <a:lnSpc>
                <a:spcPts val="1700"/>
              </a:lnSpc>
              <a:spcBef>
                <a:spcPct val="0"/>
              </a:spcBef>
              <a:spcAft>
                <a:spcPts val="0"/>
              </a:spcAft>
              <a:buClrTx/>
              <a:buSzTx/>
              <a:buFontTx/>
              <a:buNone/>
              <a:tabLst/>
              <a:defRPr/>
            </a:pPr>
            <a:r>
              <a:rPr kumimoji="0" lang="en-IN" sz="1400" b="1" i="0" u="none" strike="noStrike" kern="1200" cap="none" spc="0" normalizeH="0" baseline="0" noProof="0" dirty="0">
                <a:ln>
                  <a:noFill/>
                </a:ln>
                <a:solidFill>
                  <a:prstClr val="black"/>
                </a:solidFill>
                <a:effectLst/>
                <a:uLnTx/>
                <a:uFillTx/>
                <a:latin typeface="Montserrat"/>
                <a:ea typeface="+mj-ea"/>
                <a:cs typeface="Arial" panose="020B0604020202020204" pitchFamily="34" charset="0"/>
              </a:rPr>
              <a:t>DEMAND SUPPLY SCENARIO</a:t>
            </a:r>
          </a:p>
        </p:txBody>
      </p:sp>
      <p:graphicFrame>
        <p:nvGraphicFramePr>
          <p:cNvPr id="2" name="Table 1">
            <a:extLst>
              <a:ext uri="{FF2B5EF4-FFF2-40B4-BE49-F238E27FC236}">
                <a16:creationId xmlns:a16="http://schemas.microsoft.com/office/drawing/2014/main" id="{64577921-1EA0-4B97-A2B3-9B8AD44ADEF3}"/>
              </a:ext>
            </a:extLst>
          </p:cNvPr>
          <p:cNvGraphicFramePr>
            <a:graphicFrameLocks noGrp="1"/>
          </p:cNvGraphicFramePr>
          <p:nvPr>
            <p:extLst>
              <p:ext uri="{D42A27DB-BD31-4B8C-83A1-F6EECF244321}">
                <p14:modId xmlns:p14="http://schemas.microsoft.com/office/powerpoint/2010/main" val="2455179955"/>
              </p:ext>
            </p:extLst>
          </p:nvPr>
        </p:nvGraphicFramePr>
        <p:xfrm>
          <a:off x="259318" y="1094126"/>
          <a:ext cx="8755171" cy="2544046"/>
        </p:xfrm>
        <a:graphic>
          <a:graphicData uri="http://schemas.openxmlformats.org/drawingml/2006/table">
            <a:tbl>
              <a:tblPr firstRow="1" bandRow="1">
                <a:tableStyleId>{93296810-A885-4BE3-A3E7-6D5BEEA58F35}</a:tableStyleId>
              </a:tblPr>
              <a:tblGrid>
                <a:gridCol w="931639">
                  <a:extLst>
                    <a:ext uri="{9D8B030D-6E8A-4147-A177-3AD203B41FA5}">
                      <a16:colId xmlns:a16="http://schemas.microsoft.com/office/drawing/2014/main" val="3272690331"/>
                    </a:ext>
                  </a:extLst>
                </a:gridCol>
                <a:gridCol w="920667">
                  <a:extLst>
                    <a:ext uri="{9D8B030D-6E8A-4147-A177-3AD203B41FA5}">
                      <a16:colId xmlns:a16="http://schemas.microsoft.com/office/drawing/2014/main" val="3580014540"/>
                    </a:ext>
                  </a:extLst>
                </a:gridCol>
                <a:gridCol w="766985">
                  <a:extLst>
                    <a:ext uri="{9D8B030D-6E8A-4147-A177-3AD203B41FA5}">
                      <a16:colId xmlns:a16="http://schemas.microsoft.com/office/drawing/2014/main" val="1855223881"/>
                    </a:ext>
                  </a:extLst>
                </a:gridCol>
                <a:gridCol w="766985">
                  <a:extLst>
                    <a:ext uri="{9D8B030D-6E8A-4147-A177-3AD203B41FA5}">
                      <a16:colId xmlns:a16="http://schemas.microsoft.com/office/drawing/2014/main" val="224046152"/>
                    </a:ext>
                  </a:extLst>
                </a:gridCol>
                <a:gridCol w="766985">
                  <a:extLst>
                    <a:ext uri="{9D8B030D-6E8A-4147-A177-3AD203B41FA5}">
                      <a16:colId xmlns:a16="http://schemas.microsoft.com/office/drawing/2014/main" val="4135288567"/>
                    </a:ext>
                  </a:extLst>
                </a:gridCol>
                <a:gridCol w="766985">
                  <a:extLst>
                    <a:ext uri="{9D8B030D-6E8A-4147-A177-3AD203B41FA5}">
                      <a16:colId xmlns:a16="http://schemas.microsoft.com/office/drawing/2014/main" val="4147586031"/>
                    </a:ext>
                  </a:extLst>
                </a:gridCol>
                <a:gridCol w="766985">
                  <a:extLst>
                    <a:ext uri="{9D8B030D-6E8A-4147-A177-3AD203B41FA5}">
                      <a16:colId xmlns:a16="http://schemas.microsoft.com/office/drawing/2014/main" val="1065642436"/>
                    </a:ext>
                  </a:extLst>
                </a:gridCol>
                <a:gridCol w="766985">
                  <a:extLst>
                    <a:ext uri="{9D8B030D-6E8A-4147-A177-3AD203B41FA5}">
                      <a16:colId xmlns:a16="http://schemas.microsoft.com/office/drawing/2014/main" val="1379073080"/>
                    </a:ext>
                  </a:extLst>
                </a:gridCol>
                <a:gridCol w="766985">
                  <a:extLst>
                    <a:ext uri="{9D8B030D-6E8A-4147-A177-3AD203B41FA5}">
                      <a16:colId xmlns:a16="http://schemas.microsoft.com/office/drawing/2014/main" val="2921408857"/>
                    </a:ext>
                  </a:extLst>
                </a:gridCol>
                <a:gridCol w="766985">
                  <a:extLst>
                    <a:ext uri="{9D8B030D-6E8A-4147-A177-3AD203B41FA5}">
                      <a16:colId xmlns:a16="http://schemas.microsoft.com/office/drawing/2014/main" val="216429577"/>
                    </a:ext>
                  </a:extLst>
                </a:gridCol>
                <a:gridCol w="766985">
                  <a:extLst>
                    <a:ext uri="{9D8B030D-6E8A-4147-A177-3AD203B41FA5}">
                      <a16:colId xmlns:a16="http://schemas.microsoft.com/office/drawing/2014/main" val="1541654645"/>
                    </a:ext>
                  </a:extLst>
                </a:gridCol>
              </a:tblGrid>
              <a:tr h="302953">
                <a:tc>
                  <a:txBody>
                    <a:bodyPr/>
                    <a:lstStyle/>
                    <a:p>
                      <a:pPr algn="ctr"/>
                      <a:endParaRPr lang="en-IN" sz="1000"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algn="ctr"/>
                      <a:endParaRPr lang="en-IN" sz="1000"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algn="ctr"/>
                      <a:r>
                        <a:rPr lang="en-IN" sz="900" dirty="0">
                          <a:solidFill>
                            <a:schemeClr val="bg1"/>
                          </a:solidFill>
                          <a:latin typeface="Verdana" panose="020B0604030504040204" pitchFamily="34" charset="0"/>
                          <a:ea typeface="Verdana" panose="020B0604030504040204" pitchFamily="34" charset="0"/>
                          <a:cs typeface="Verdana" panose="020B0604030504040204" pitchFamily="34" charset="0"/>
                        </a:rPr>
                        <a:t>2015</a:t>
                      </a:r>
                    </a:p>
                  </a:txBody>
                  <a:tcPr anchor="ctr"/>
                </a:tc>
                <a:tc>
                  <a:txBody>
                    <a:bodyPr/>
                    <a:lstStyle/>
                    <a:p>
                      <a:pPr algn="ctr"/>
                      <a:r>
                        <a:rPr lang="en-IN" sz="900" dirty="0">
                          <a:solidFill>
                            <a:schemeClr val="bg1"/>
                          </a:solidFill>
                          <a:latin typeface="Verdana" panose="020B0604030504040204" pitchFamily="34" charset="0"/>
                          <a:ea typeface="Verdana" panose="020B0604030504040204" pitchFamily="34" charset="0"/>
                          <a:cs typeface="Verdana" panose="020B0604030504040204" pitchFamily="34" charset="0"/>
                        </a:rPr>
                        <a:t>2016</a:t>
                      </a:r>
                    </a:p>
                  </a:txBody>
                  <a:tcPr anchor="ctr"/>
                </a:tc>
                <a:tc>
                  <a:txBody>
                    <a:bodyPr/>
                    <a:lstStyle/>
                    <a:p>
                      <a:pPr algn="ctr"/>
                      <a:r>
                        <a:rPr lang="en-IN" sz="900" dirty="0">
                          <a:solidFill>
                            <a:schemeClr val="bg1"/>
                          </a:solidFill>
                          <a:latin typeface="Verdana" panose="020B0604030504040204" pitchFamily="34" charset="0"/>
                          <a:ea typeface="Verdana" panose="020B0604030504040204" pitchFamily="34" charset="0"/>
                          <a:cs typeface="Verdana" panose="020B0604030504040204" pitchFamily="34" charset="0"/>
                        </a:rPr>
                        <a:t>2017</a:t>
                      </a:r>
                    </a:p>
                  </a:txBody>
                  <a:tcPr anchor="ctr"/>
                </a:tc>
                <a:tc>
                  <a:txBody>
                    <a:bodyPr/>
                    <a:lstStyle/>
                    <a:p>
                      <a:pPr algn="ctr"/>
                      <a:r>
                        <a:rPr lang="en-IN" sz="900" dirty="0">
                          <a:solidFill>
                            <a:schemeClr val="bg1"/>
                          </a:solidFill>
                          <a:latin typeface="Verdana" panose="020B0604030504040204" pitchFamily="34" charset="0"/>
                          <a:ea typeface="Verdana" panose="020B0604030504040204" pitchFamily="34" charset="0"/>
                          <a:cs typeface="Verdana" panose="020B0604030504040204" pitchFamily="34" charset="0"/>
                        </a:rPr>
                        <a:t>2018</a:t>
                      </a:r>
                    </a:p>
                  </a:txBody>
                  <a:tcPr anchor="ctr"/>
                </a:tc>
                <a:tc>
                  <a:txBody>
                    <a:bodyPr/>
                    <a:lstStyle/>
                    <a:p>
                      <a:pPr algn="ctr"/>
                      <a:r>
                        <a:rPr lang="en-IN" sz="900" dirty="0">
                          <a:solidFill>
                            <a:schemeClr val="bg1"/>
                          </a:solidFill>
                          <a:latin typeface="Verdana" panose="020B0604030504040204" pitchFamily="34" charset="0"/>
                          <a:ea typeface="Verdana" panose="020B0604030504040204" pitchFamily="34" charset="0"/>
                          <a:cs typeface="Verdana" panose="020B0604030504040204" pitchFamily="34" charset="0"/>
                        </a:rPr>
                        <a:t>2019</a:t>
                      </a:r>
                    </a:p>
                  </a:txBody>
                  <a:tcPr anchor="ctr"/>
                </a:tc>
                <a:tc>
                  <a:txBody>
                    <a:bodyPr/>
                    <a:lstStyle/>
                    <a:p>
                      <a:pPr algn="ctr"/>
                      <a:r>
                        <a:rPr lang="en-US" sz="900" dirty="0">
                          <a:solidFill>
                            <a:schemeClr val="bg1"/>
                          </a:solidFill>
                          <a:latin typeface="Verdana" panose="020B0604030504040204" pitchFamily="34" charset="0"/>
                          <a:ea typeface="Verdana" panose="020B0604030504040204" pitchFamily="34" charset="0"/>
                          <a:cs typeface="Verdana" panose="020B0604030504040204" pitchFamily="34" charset="0"/>
                        </a:rPr>
                        <a:t>2020</a:t>
                      </a:r>
                      <a:endParaRPr lang="en-IN" sz="900" dirty="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algn="ctr"/>
                      <a:r>
                        <a:rPr lang="en-IN" sz="900" dirty="0">
                          <a:solidFill>
                            <a:schemeClr val="bg1"/>
                          </a:solidFill>
                          <a:latin typeface="Verdana" panose="020B0604030504040204" pitchFamily="34" charset="0"/>
                          <a:ea typeface="Verdana" panose="020B0604030504040204" pitchFamily="34" charset="0"/>
                          <a:cs typeface="Verdana" panose="020B0604030504040204" pitchFamily="34" charset="0"/>
                        </a:rPr>
                        <a:t>2021E</a:t>
                      </a:r>
                    </a:p>
                  </a:txBody>
                  <a:tcPr anchor="ctr"/>
                </a:tc>
                <a:tc>
                  <a:txBody>
                    <a:bodyPr/>
                    <a:lstStyle/>
                    <a:p>
                      <a:pPr algn="ctr"/>
                      <a:r>
                        <a:rPr lang="en-IN" sz="900" dirty="0">
                          <a:solidFill>
                            <a:schemeClr val="bg1"/>
                          </a:solidFill>
                          <a:latin typeface="Verdana" panose="020B0604030504040204" pitchFamily="34" charset="0"/>
                          <a:ea typeface="Verdana" panose="020B0604030504040204" pitchFamily="34" charset="0"/>
                          <a:cs typeface="Verdana" panose="020B0604030504040204" pitchFamily="34" charset="0"/>
                        </a:rPr>
                        <a:t>2025F</a:t>
                      </a:r>
                    </a:p>
                  </a:txBody>
                  <a:tcPr anchor="ctr"/>
                </a:tc>
                <a:tc>
                  <a:txBody>
                    <a:bodyPr/>
                    <a:lstStyle/>
                    <a:p>
                      <a:pPr algn="ctr"/>
                      <a:r>
                        <a:rPr lang="en-IN" sz="900" dirty="0">
                          <a:solidFill>
                            <a:schemeClr val="bg1"/>
                          </a:solidFill>
                          <a:latin typeface="Verdana" panose="020B0604030504040204" pitchFamily="34" charset="0"/>
                          <a:ea typeface="Verdana" panose="020B0604030504040204" pitchFamily="34" charset="0"/>
                          <a:cs typeface="Verdana" panose="020B0604030504040204" pitchFamily="34" charset="0"/>
                        </a:rPr>
                        <a:t>2030F</a:t>
                      </a:r>
                    </a:p>
                  </a:txBody>
                  <a:tcPr anchor="ctr"/>
                </a:tc>
                <a:extLst>
                  <a:ext uri="{0D108BD9-81ED-4DB2-BD59-A6C34878D82A}">
                    <a16:rowId xmlns:a16="http://schemas.microsoft.com/office/drawing/2014/main" val="3771434692"/>
                  </a:ext>
                </a:extLst>
              </a:tr>
              <a:tr h="347638">
                <a:tc rowSpan="6">
                  <a:txBody>
                    <a:bodyPr/>
                    <a:lstStyle/>
                    <a:p>
                      <a:pPr algn="ctr"/>
                      <a:r>
                        <a:rPr lang="en-IN" sz="1000" b="1" dirty="0">
                          <a:solidFill>
                            <a:srgbClr val="002060"/>
                          </a:solidFill>
                        </a:rPr>
                        <a:t>Global</a:t>
                      </a:r>
                      <a:endParaRPr lang="en-IN" sz="1000" b="1"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algn="ctr"/>
                      <a:r>
                        <a:rPr lang="en-IN" sz="1000" b="1" dirty="0">
                          <a:solidFill>
                            <a:srgbClr val="002060"/>
                          </a:solidFill>
                        </a:rPr>
                        <a:t>Capacity</a:t>
                      </a:r>
                      <a:endParaRPr lang="en-IN" sz="1000" b="1"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algn="ctr" fontAlgn="ctr"/>
                      <a:r>
                        <a:rPr lang="en-IN" sz="1000" b="0" i="0" u="none" strike="noStrike" dirty="0">
                          <a:solidFill>
                            <a:srgbClr val="000000"/>
                          </a:solidFill>
                          <a:effectLst/>
                          <a:latin typeface="Arial" panose="020B0604020202020204" pitchFamily="34" charset="0"/>
                        </a:rPr>
                        <a:t>3155.50</a:t>
                      </a:r>
                    </a:p>
                  </a:txBody>
                  <a:tcPr marL="0" marR="0" marT="0" marB="0" anchor="ctr"/>
                </a:tc>
                <a:tc>
                  <a:txBody>
                    <a:bodyPr/>
                    <a:lstStyle/>
                    <a:p>
                      <a:pPr algn="ctr" fontAlgn="ctr"/>
                      <a:r>
                        <a:rPr lang="en-IN" sz="1000" b="0" i="0" u="none" strike="noStrike">
                          <a:solidFill>
                            <a:srgbClr val="000000"/>
                          </a:solidFill>
                          <a:effectLst/>
                          <a:latin typeface="Arial" panose="020B0604020202020204" pitchFamily="34" charset="0"/>
                        </a:rPr>
                        <a:t>3155.50</a:t>
                      </a:r>
                    </a:p>
                  </a:txBody>
                  <a:tcPr marL="0" marR="0" marT="0" marB="0" anchor="ctr"/>
                </a:tc>
                <a:tc>
                  <a:txBody>
                    <a:bodyPr/>
                    <a:lstStyle/>
                    <a:p>
                      <a:pPr algn="ctr" fontAlgn="ctr"/>
                      <a:r>
                        <a:rPr lang="en-IN" sz="1000" b="0" i="0" u="none" strike="noStrike">
                          <a:solidFill>
                            <a:srgbClr val="000000"/>
                          </a:solidFill>
                          <a:effectLst/>
                          <a:latin typeface="Arial" panose="020B0604020202020204" pitchFamily="34" charset="0"/>
                        </a:rPr>
                        <a:t>3230.00</a:t>
                      </a:r>
                    </a:p>
                  </a:txBody>
                  <a:tcPr marL="0" marR="0" marT="0" marB="0" anchor="ctr"/>
                </a:tc>
                <a:tc>
                  <a:txBody>
                    <a:bodyPr/>
                    <a:lstStyle/>
                    <a:p>
                      <a:pPr algn="ctr" fontAlgn="ctr"/>
                      <a:r>
                        <a:rPr lang="en-IN" sz="1000" b="0" i="0" u="none" strike="noStrike">
                          <a:solidFill>
                            <a:srgbClr val="000000"/>
                          </a:solidFill>
                          <a:effectLst/>
                          <a:latin typeface="Arial" panose="020B0604020202020204" pitchFamily="34" charset="0"/>
                        </a:rPr>
                        <a:t>3274.00</a:t>
                      </a:r>
                    </a:p>
                  </a:txBody>
                  <a:tcPr marL="0" marR="0" marT="0" marB="0" anchor="ctr"/>
                </a:tc>
                <a:tc>
                  <a:txBody>
                    <a:bodyPr/>
                    <a:lstStyle/>
                    <a:p>
                      <a:pPr algn="ctr" fontAlgn="ctr"/>
                      <a:r>
                        <a:rPr lang="en-IN" sz="1000" b="0" i="0" u="none" strike="noStrike">
                          <a:solidFill>
                            <a:srgbClr val="000000"/>
                          </a:solidFill>
                          <a:effectLst/>
                          <a:latin typeface="Arial" panose="020B0604020202020204" pitchFamily="34" charset="0"/>
                        </a:rPr>
                        <a:t>3274.00</a:t>
                      </a:r>
                    </a:p>
                  </a:txBody>
                  <a:tcPr marL="0" marR="0" marT="0" marB="0" anchor="ctr"/>
                </a:tc>
                <a:tc>
                  <a:txBody>
                    <a:bodyPr/>
                    <a:lstStyle/>
                    <a:p>
                      <a:pPr algn="ctr" fontAlgn="ctr"/>
                      <a:r>
                        <a:rPr lang="en-IN" sz="1000" b="0" i="0" u="none" strike="noStrike">
                          <a:solidFill>
                            <a:srgbClr val="000000"/>
                          </a:solidFill>
                          <a:effectLst/>
                          <a:latin typeface="Arial" panose="020B0604020202020204" pitchFamily="34" charset="0"/>
                        </a:rPr>
                        <a:t>3512.00</a:t>
                      </a:r>
                    </a:p>
                  </a:txBody>
                  <a:tcPr marL="0" marR="0" marT="0" marB="0" anchor="ctr"/>
                </a:tc>
                <a:tc>
                  <a:txBody>
                    <a:bodyPr/>
                    <a:lstStyle/>
                    <a:p>
                      <a:pPr algn="ctr" fontAlgn="ctr"/>
                      <a:r>
                        <a:rPr lang="en-IN" sz="1000" b="0" i="0" u="none" strike="noStrike">
                          <a:solidFill>
                            <a:srgbClr val="000000"/>
                          </a:solidFill>
                          <a:effectLst/>
                          <a:latin typeface="Arial" panose="020B0604020202020204" pitchFamily="34" charset="0"/>
                        </a:rPr>
                        <a:t>3522.00</a:t>
                      </a:r>
                    </a:p>
                  </a:txBody>
                  <a:tcPr marL="0" marR="0" marT="0" marB="0" anchor="ctr"/>
                </a:tc>
                <a:tc>
                  <a:txBody>
                    <a:bodyPr/>
                    <a:lstStyle/>
                    <a:p>
                      <a:pPr algn="ctr" fontAlgn="ctr"/>
                      <a:r>
                        <a:rPr lang="en-IN" sz="1000" b="0" i="0" u="none" strike="noStrike" dirty="0">
                          <a:solidFill>
                            <a:srgbClr val="000000"/>
                          </a:solidFill>
                          <a:effectLst/>
                          <a:latin typeface="Arial" panose="020B0604020202020204" pitchFamily="34" charset="0"/>
                        </a:rPr>
                        <a:t>3582.00</a:t>
                      </a:r>
                    </a:p>
                  </a:txBody>
                  <a:tcPr marL="0" marR="0" marT="0" marB="0" anchor="ctr"/>
                </a:tc>
                <a:tc>
                  <a:txBody>
                    <a:bodyPr/>
                    <a:lstStyle/>
                    <a:p>
                      <a:pPr algn="ctr" fontAlgn="ctr"/>
                      <a:r>
                        <a:rPr lang="en-IN" sz="1000" b="0" i="0" u="none" strike="noStrike" dirty="0">
                          <a:solidFill>
                            <a:srgbClr val="000000"/>
                          </a:solidFill>
                          <a:effectLst/>
                          <a:latin typeface="Arial" panose="020B0604020202020204" pitchFamily="34" charset="0"/>
                        </a:rPr>
                        <a:t>3582.00</a:t>
                      </a:r>
                    </a:p>
                  </a:txBody>
                  <a:tcPr marL="0" marR="0" marT="0" marB="0" anchor="ctr"/>
                </a:tc>
                <a:extLst>
                  <a:ext uri="{0D108BD9-81ED-4DB2-BD59-A6C34878D82A}">
                    <a16:rowId xmlns:a16="http://schemas.microsoft.com/office/drawing/2014/main" val="2171199941"/>
                  </a:ext>
                </a:extLst>
              </a:tr>
              <a:tr h="302953">
                <a:tc vMerge="1">
                  <a:txBody>
                    <a:bodyPr/>
                    <a:lstStyle/>
                    <a:p>
                      <a:pPr algn="ctr"/>
                      <a:endParaRPr lang="en-IN" sz="1000" b="1"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algn="ctr"/>
                      <a:r>
                        <a:rPr lang="en-IN" sz="1000" b="1" dirty="0">
                          <a:solidFill>
                            <a:srgbClr val="002060"/>
                          </a:solidFill>
                        </a:rPr>
                        <a:t>Production</a:t>
                      </a:r>
                      <a:endParaRPr lang="en-IN" sz="1000" b="1"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algn="ctr" fontAlgn="ctr"/>
                      <a:r>
                        <a:rPr lang="en-IN" sz="1000" b="0" i="0" u="none" strike="noStrike">
                          <a:solidFill>
                            <a:srgbClr val="000000"/>
                          </a:solidFill>
                          <a:effectLst/>
                          <a:latin typeface="Arial" panose="020B0604020202020204" pitchFamily="34" charset="0"/>
                        </a:rPr>
                        <a:t>2186.06</a:t>
                      </a:r>
                    </a:p>
                  </a:txBody>
                  <a:tcPr marL="0" marR="0" marT="0" marB="0" anchor="ctr"/>
                </a:tc>
                <a:tc>
                  <a:txBody>
                    <a:bodyPr/>
                    <a:lstStyle/>
                    <a:p>
                      <a:pPr algn="ctr" fontAlgn="ctr"/>
                      <a:r>
                        <a:rPr lang="en-IN" sz="1000" b="0" i="0" u="none" strike="noStrike">
                          <a:solidFill>
                            <a:srgbClr val="000000"/>
                          </a:solidFill>
                          <a:effectLst/>
                          <a:latin typeface="Arial" panose="020B0604020202020204" pitchFamily="34" charset="0"/>
                        </a:rPr>
                        <a:t>2271.76</a:t>
                      </a:r>
                    </a:p>
                  </a:txBody>
                  <a:tcPr marL="0" marR="0" marT="0" marB="0" anchor="ctr"/>
                </a:tc>
                <a:tc>
                  <a:txBody>
                    <a:bodyPr/>
                    <a:lstStyle/>
                    <a:p>
                      <a:pPr algn="ctr" fontAlgn="ctr"/>
                      <a:r>
                        <a:rPr lang="en-IN" sz="1000" b="0" i="0" u="none" strike="noStrike">
                          <a:solidFill>
                            <a:srgbClr val="000000"/>
                          </a:solidFill>
                          <a:effectLst/>
                          <a:latin typeface="Arial" panose="020B0604020202020204" pitchFamily="34" charset="0"/>
                        </a:rPr>
                        <a:t>2368.41</a:t>
                      </a:r>
                    </a:p>
                  </a:txBody>
                  <a:tcPr marL="0" marR="0" marT="0" marB="0" anchor="ctr"/>
                </a:tc>
                <a:tc>
                  <a:txBody>
                    <a:bodyPr/>
                    <a:lstStyle/>
                    <a:p>
                      <a:pPr algn="ctr" fontAlgn="ctr"/>
                      <a:r>
                        <a:rPr lang="en-IN" sz="1000" b="0" i="0" u="none" strike="noStrike">
                          <a:solidFill>
                            <a:srgbClr val="000000"/>
                          </a:solidFill>
                          <a:effectLst/>
                          <a:latin typeface="Arial" panose="020B0604020202020204" pitchFamily="34" charset="0"/>
                        </a:rPr>
                        <a:t>2541.20</a:t>
                      </a:r>
                    </a:p>
                  </a:txBody>
                  <a:tcPr marL="0" marR="0" marT="0" marB="0" anchor="ctr"/>
                </a:tc>
                <a:tc>
                  <a:txBody>
                    <a:bodyPr/>
                    <a:lstStyle/>
                    <a:p>
                      <a:pPr algn="ctr" fontAlgn="ctr"/>
                      <a:r>
                        <a:rPr lang="en-IN" sz="1000" b="0" i="0" u="none" strike="noStrike">
                          <a:solidFill>
                            <a:srgbClr val="000000"/>
                          </a:solidFill>
                          <a:effectLst/>
                          <a:latin typeface="Arial" panose="020B0604020202020204" pitchFamily="34" charset="0"/>
                        </a:rPr>
                        <a:t>2567.11</a:t>
                      </a:r>
                    </a:p>
                  </a:txBody>
                  <a:tcPr marL="0" marR="0" marT="0" marB="0" anchor="ctr"/>
                </a:tc>
                <a:tc>
                  <a:txBody>
                    <a:bodyPr/>
                    <a:lstStyle/>
                    <a:p>
                      <a:pPr algn="ctr" fontAlgn="ctr"/>
                      <a:r>
                        <a:rPr lang="en-IN" sz="1000" b="0" i="0" u="none" strike="noStrike">
                          <a:solidFill>
                            <a:srgbClr val="000000"/>
                          </a:solidFill>
                          <a:effectLst/>
                          <a:latin typeface="Arial" panose="020B0604020202020204" pitchFamily="34" charset="0"/>
                        </a:rPr>
                        <a:t>2396.06</a:t>
                      </a:r>
                    </a:p>
                  </a:txBody>
                  <a:tcPr marL="0" marR="0" marT="0" marB="0" anchor="ctr"/>
                </a:tc>
                <a:tc>
                  <a:txBody>
                    <a:bodyPr/>
                    <a:lstStyle/>
                    <a:p>
                      <a:pPr algn="ctr" fontAlgn="ctr"/>
                      <a:r>
                        <a:rPr lang="en-IN" sz="1000" b="0" i="0" u="none" strike="noStrike">
                          <a:solidFill>
                            <a:srgbClr val="000000"/>
                          </a:solidFill>
                          <a:effectLst/>
                          <a:latin typeface="Arial" panose="020B0604020202020204" pitchFamily="34" charset="0"/>
                        </a:rPr>
                        <a:t>2652.63</a:t>
                      </a:r>
                    </a:p>
                  </a:txBody>
                  <a:tcPr marL="0" marR="0" marT="0" marB="0" anchor="ctr"/>
                </a:tc>
                <a:tc>
                  <a:txBody>
                    <a:bodyPr/>
                    <a:lstStyle/>
                    <a:p>
                      <a:pPr algn="ctr" fontAlgn="ctr"/>
                      <a:r>
                        <a:rPr lang="en-IN" sz="1000" b="0" i="0" u="none" strike="noStrike">
                          <a:solidFill>
                            <a:srgbClr val="000000"/>
                          </a:solidFill>
                          <a:effectLst/>
                          <a:latin typeface="Arial" panose="020B0604020202020204" pitchFamily="34" charset="0"/>
                        </a:rPr>
                        <a:t>2746.23</a:t>
                      </a:r>
                    </a:p>
                  </a:txBody>
                  <a:tcPr marL="0" marR="0" marT="0" marB="0" anchor="ctr"/>
                </a:tc>
                <a:tc>
                  <a:txBody>
                    <a:bodyPr/>
                    <a:lstStyle/>
                    <a:p>
                      <a:pPr algn="ctr" fontAlgn="ctr"/>
                      <a:r>
                        <a:rPr lang="en-IN" sz="1000" b="0" i="0" u="none" strike="noStrike">
                          <a:solidFill>
                            <a:srgbClr val="000000"/>
                          </a:solidFill>
                          <a:effectLst/>
                          <a:latin typeface="Arial" panose="020B0604020202020204" pitchFamily="34" charset="0"/>
                        </a:rPr>
                        <a:t>3098.97</a:t>
                      </a:r>
                    </a:p>
                  </a:txBody>
                  <a:tcPr marL="0" marR="0" marT="0" marB="0" anchor="ctr"/>
                </a:tc>
                <a:extLst>
                  <a:ext uri="{0D108BD9-81ED-4DB2-BD59-A6C34878D82A}">
                    <a16:rowId xmlns:a16="http://schemas.microsoft.com/office/drawing/2014/main" val="2090164450"/>
                  </a:ext>
                </a:extLst>
              </a:tr>
              <a:tr h="302953">
                <a:tc vMerge="1">
                  <a:txBody>
                    <a:bodyPr/>
                    <a:lstStyle/>
                    <a:p>
                      <a:pPr algn="ctr"/>
                      <a:endParaRPr lang="en-IN" sz="1000" b="1"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algn="ctr"/>
                      <a:r>
                        <a:rPr lang="en-IN" sz="1000" b="1" dirty="0">
                          <a:solidFill>
                            <a:srgbClr val="002060"/>
                          </a:solidFill>
                        </a:rPr>
                        <a:t>Import </a:t>
                      </a:r>
                      <a:endParaRPr lang="en-IN" sz="1000" b="1"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algn="ctr" fontAlgn="b"/>
                      <a:r>
                        <a:rPr lang="en-IN" sz="1000" b="0" i="0" u="none" strike="noStrike">
                          <a:solidFill>
                            <a:srgbClr val="000000"/>
                          </a:solidFill>
                          <a:effectLst/>
                          <a:latin typeface="Arial" panose="020B0604020202020204" pitchFamily="34" charset="0"/>
                        </a:rPr>
                        <a:t>502.05</a:t>
                      </a:r>
                    </a:p>
                  </a:txBody>
                  <a:tcPr marL="0" marR="0" marT="0" marB="0" anchor="ctr"/>
                </a:tc>
                <a:tc>
                  <a:txBody>
                    <a:bodyPr/>
                    <a:lstStyle/>
                    <a:p>
                      <a:pPr algn="ctr" fontAlgn="b"/>
                      <a:r>
                        <a:rPr lang="en-IN" sz="1000" b="0" i="0" u="none" strike="noStrike">
                          <a:solidFill>
                            <a:srgbClr val="000000"/>
                          </a:solidFill>
                          <a:effectLst/>
                          <a:latin typeface="Arial" panose="020B0604020202020204" pitchFamily="34" charset="0"/>
                        </a:rPr>
                        <a:t>499.25</a:t>
                      </a:r>
                    </a:p>
                  </a:txBody>
                  <a:tcPr marL="0" marR="0" marT="0" marB="0" anchor="ctr"/>
                </a:tc>
                <a:tc>
                  <a:txBody>
                    <a:bodyPr/>
                    <a:lstStyle/>
                    <a:p>
                      <a:pPr algn="ctr" fontAlgn="b"/>
                      <a:r>
                        <a:rPr lang="en-IN" sz="1000" b="0" i="0" u="none" strike="noStrike">
                          <a:solidFill>
                            <a:srgbClr val="000000"/>
                          </a:solidFill>
                          <a:effectLst/>
                          <a:latin typeface="Arial" panose="020B0604020202020204" pitchFamily="34" charset="0"/>
                        </a:rPr>
                        <a:t>475.19</a:t>
                      </a:r>
                    </a:p>
                  </a:txBody>
                  <a:tcPr marL="0" marR="0" marT="0" marB="0" anchor="ctr"/>
                </a:tc>
                <a:tc>
                  <a:txBody>
                    <a:bodyPr/>
                    <a:lstStyle/>
                    <a:p>
                      <a:pPr algn="ctr" fontAlgn="b"/>
                      <a:r>
                        <a:rPr lang="en-IN" sz="1000" b="0" i="0" u="none" strike="noStrike">
                          <a:solidFill>
                            <a:srgbClr val="000000"/>
                          </a:solidFill>
                          <a:effectLst/>
                          <a:latin typeface="Arial" panose="020B0604020202020204" pitchFamily="34" charset="0"/>
                        </a:rPr>
                        <a:t>498.01</a:t>
                      </a:r>
                    </a:p>
                  </a:txBody>
                  <a:tcPr marL="0" marR="0" marT="0" marB="0" anchor="ctr"/>
                </a:tc>
                <a:tc>
                  <a:txBody>
                    <a:bodyPr/>
                    <a:lstStyle/>
                    <a:p>
                      <a:pPr algn="ctr" fontAlgn="b"/>
                      <a:r>
                        <a:rPr lang="en-IN" sz="1000" b="0" i="0" u="none" strike="noStrike">
                          <a:solidFill>
                            <a:srgbClr val="000000"/>
                          </a:solidFill>
                          <a:effectLst/>
                          <a:latin typeface="Arial" panose="020B0604020202020204" pitchFamily="34" charset="0"/>
                        </a:rPr>
                        <a:t>531.40</a:t>
                      </a:r>
                    </a:p>
                  </a:txBody>
                  <a:tcPr marL="0" marR="0" marT="0" marB="0" anchor="ctr"/>
                </a:tc>
                <a:tc>
                  <a:txBody>
                    <a:bodyPr/>
                    <a:lstStyle/>
                    <a:p>
                      <a:pPr algn="ctr" fontAlgn="b"/>
                      <a:r>
                        <a:rPr lang="en-IN" sz="1000" b="0" i="0" u="none" strike="noStrike">
                          <a:solidFill>
                            <a:srgbClr val="000000"/>
                          </a:solidFill>
                          <a:effectLst/>
                          <a:latin typeface="Arial" panose="020B0604020202020204" pitchFamily="34" charset="0"/>
                        </a:rPr>
                        <a:t>618.49</a:t>
                      </a:r>
                    </a:p>
                  </a:txBody>
                  <a:tcPr marL="0" marR="0" marT="0" marB="0" anchor="ctr"/>
                </a:tc>
                <a:tc>
                  <a:txBody>
                    <a:bodyPr/>
                    <a:lstStyle/>
                    <a:p>
                      <a:pPr algn="ctr" fontAlgn="b"/>
                      <a:r>
                        <a:rPr lang="en-IN" sz="1000" b="0" i="0" u="none" strike="noStrike">
                          <a:solidFill>
                            <a:srgbClr val="000000"/>
                          </a:solidFill>
                          <a:effectLst/>
                          <a:latin typeface="Arial" panose="020B0604020202020204" pitchFamily="34" charset="0"/>
                        </a:rPr>
                        <a:t>0.00</a:t>
                      </a:r>
                    </a:p>
                  </a:txBody>
                  <a:tcPr marL="0" marR="0" marT="0" marB="0" anchor="ctr"/>
                </a:tc>
                <a:tc>
                  <a:txBody>
                    <a:bodyPr/>
                    <a:lstStyle/>
                    <a:p>
                      <a:pPr algn="ctr" fontAlgn="b"/>
                      <a:r>
                        <a:rPr lang="en-IN" sz="1000" b="0" i="0" u="none" strike="noStrike">
                          <a:solidFill>
                            <a:srgbClr val="000000"/>
                          </a:solidFill>
                          <a:effectLst/>
                          <a:latin typeface="Arial" panose="020B0604020202020204" pitchFamily="34" charset="0"/>
                        </a:rPr>
                        <a:t>0.00</a:t>
                      </a:r>
                    </a:p>
                  </a:txBody>
                  <a:tcPr marL="0" marR="0" marT="0" marB="0" anchor="b"/>
                </a:tc>
                <a:tc>
                  <a:txBody>
                    <a:bodyPr/>
                    <a:lstStyle/>
                    <a:p>
                      <a:pPr algn="ctr" fontAlgn="b"/>
                      <a:r>
                        <a:rPr lang="en-IN" sz="1000" b="0" i="0" u="none" strike="noStrike">
                          <a:solidFill>
                            <a:srgbClr val="000000"/>
                          </a:solidFill>
                          <a:effectLst/>
                          <a:latin typeface="Arial" panose="020B0604020202020204" pitchFamily="34" charset="0"/>
                        </a:rPr>
                        <a:t>0.00</a:t>
                      </a:r>
                    </a:p>
                  </a:txBody>
                  <a:tcPr marL="0" marR="0" marT="0" marB="0" anchor="b"/>
                </a:tc>
                <a:extLst>
                  <a:ext uri="{0D108BD9-81ED-4DB2-BD59-A6C34878D82A}">
                    <a16:rowId xmlns:a16="http://schemas.microsoft.com/office/drawing/2014/main" val="3580386574"/>
                  </a:ext>
                </a:extLst>
              </a:tr>
              <a:tr h="302953">
                <a:tc vMerge="1">
                  <a:txBody>
                    <a:bodyPr/>
                    <a:lstStyle/>
                    <a:p>
                      <a:pPr algn="ctr"/>
                      <a:endParaRPr lang="en-IN" sz="1000" b="1"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algn="ctr"/>
                      <a:r>
                        <a:rPr lang="en-IN" sz="1000" b="1" dirty="0">
                          <a:solidFill>
                            <a:srgbClr val="002060"/>
                          </a:solidFill>
                        </a:rPr>
                        <a:t>Export</a:t>
                      </a:r>
                      <a:endParaRPr lang="en-IN" sz="1000" b="1"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algn="ctr" fontAlgn="b"/>
                      <a:r>
                        <a:rPr lang="en-IN" sz="1000" b="0" i="0" u="none" strike="noStrike">
                          <a:solidFill>
                            <a:srgbClr val="000000"/>
                          </a:solidFill>
                          <a:effectLst/>
                          <a:latin typeface="Arial" panose="020B0604020202020204" pitchFamily="34" charset="0"/>
                        </a:rPr>
                        <a:t>640.26</a:t>
                      </a:r>
                    </a:p>
                  </a:txBody>
                  <a:tcPr marL="0" marR="0" marT="0" marB="0" anchor="ctr"/>
                </a:tc>
                <a:tc>
                  <a:txBody>
                    <a:bodyPr/>
                    <a:lstStyle/>
                    <a:p>
                      <a:pPr algn="ctr" fontAlgn="b"/>
                      <a:r>
                        <a:rPr lang="en-IN" sz="1000" b="0" i="0" u="none" strike="noStrike">
                          <a:solidFill>
                            <a:srgbClr val="000000"/>
                          </a:solidFill>
                          <a:effectLst/>
                          <a:latin typeface="Arial" panose="020B0604020202020204" pitchFamily="34" charset="0"/>
                        </a:rPr>
                        <a:t>675.17</a:t>
                      </a:r>
                    </a:p>
                  </a:txBody>
                  <a:tcPr marL="0" marR="0" marT="0" marB="0" anchor="ctr"/>
                </a:tc>
                <a:tc>
                  <a:txBody>
                    <a:bodyPr/>
                    <a:lstStyle/>
                    <a:p>
                      <a:pPr algn="ctr" fontAlgn="b"/>
                      <a:r>
                        <a:rPr lang="en-IN" sz="1000" b="0" i="0" u="none" strike="noStrike">
                          <a:solidFill>
                            <a:srgbClr val="000000"/>
                          </a:solidFill>
                          <a:effectLst/>
                          <a:latin typeface="Arial" panose="020B0604020202020204" pitchFamily="34" charset="0"/>
                        </a:rPr>
                        <a:t>688.88</a:t>
                      </a:r>
                    </a:p>
                  </a:txBody>
                  <a:tcPr marL="0" marR="0" marT="0" marB="0" anchor="ctr"/>
                </a:tc>
                <a:tc>
                  <a:txBody>
                    <a:bodyPr/>
                    <a:lstStyle/>
                    <a:p>
                      <a:pPr algn="ctr" fontAlgn="b"/>
                      <a:r>
                        <a:rPr lang="en-IN" sz="1000" b="0" i="0" u="none" strike="noStrike">
                          <a:solidFill>
                            <a:srgbClr val="000000"/>
                          </a:solidFill>
                          <a:effectLst/>
                          <a:latin typeface="Arial" panose="020B0604020202020204" pitchFamily="34" charset="0"/>
                        </a:rPr>
                        <a:t>691.62</a:t>
                      </a:r>
                    </a:p>
                  </a:txBody>
                  <a:tcPr marL="0" marR="0" marT="0" marB="0" anchor="ctr"/>
                </a:tc>
                <a:tc>
                  <a:txBody>
                    <a:bodyPr/>
                    <a:lstStyle/>
                    <a:p>
                      <a:pPr algn="ctr" fontAlgn="b"/>
                      <a:r>
                        <a:rPr lang="en-IN" sz="1000" b="0" i="0" u="none" strike="noStrike">
                          <a:solidFill>
                            <a:srgbClr val="000000"/>
                          </a:solidFill>
                          <a:effectLst/>
                          <a:latin typeface="Arial" panose="020B0604020202020204" pitchFamily="34" charset="0"/>
                        </a:rPr>
                        <a:t>745.53</a:t>
                      </a:r>
                    </a:p>
                  </a:txBody>
                  <a:tcPr marL="0" marR="0" marT="0" marB="0" anchor="ctr"/>
                </a:tc>
                <a:tc>
                  <a:txBody>
                    <a:bodyPr/>
                    <a:lstStyle/>
                    <a:p>
                      <a:pPr algn="ctr" fontAlgn="b"/>
                      <a:r>
                        <a:rPr lang="en-IN" sz="1000" b="0" i="0" u="none" strike="noStrike">
                          <a:solidFill>
                            <a:srgbClr val="000000"/>
                          </a:solidFill>
                          <a:effectLst/>
                          <a:latin typeface="Arial" panose="020B0604020202020204" pitchFamily="34" charset="0"/>
                        </a:rPr>
                        <a:t>726.91</a:t>
                      </a:r>
                    </a:p>
                  </a:txBody>
                  <a:tcPr marL="0" marR="0" marT="0" marB="0" anchor="ctr"/>
                </a:tc>
                <a:tc>
                  <a:txBody>
                    <a:bodyPr/>
                    <a:lstStyle/>
                    <a:p>
                      <a:pPr algn="ctr" fontAlgn="b"/>
                      <a:r>
                        <a:rPr lang="en-IN" sz="1000" b="0" i="0" u="none" strike="noStrike">
                          <a:solidFill>
                            <a:srgbClr val="000000"/>
                          </a:solidFill>
                          <a:effectLst/>
                          <a:latin typeface="Arial" panose="020B0604020202020204" pitchFamily="34" charset="0"/>
                        </a:rPr>
                        <a:t>0.00</a:t>
                      </a:r>
                    </a:p>
                  </a:txBody>
                  <a:tcPr marL="0" marR="0" marT="0" marB="0" anchor="ctr"/>
                </a:tc>
                <a:tc>
                  <a:txBody>
                    <a:bodyPr/>
                    <a:lstStyle/>
                    <a:p>
                      <a:pPr algn="ctr" fontAlgn="b"/>
                      <a:r>
                        <a:rPr lang="en-IN" sz="1000" b="0" i="0" u="none" strike="noStrike">
                          <a:solidFill>
                            <a:srgbClr val="000000"/>
                          </a:solidFill>
                          <a:effectLst/>
                          <a:latin typeface="Arial" panose="020B0604020202020204" pitchFamily="34" charset="0"/>
                        </a:rPr>
                        <a:t>0.00</a:t>
                      </a:r>
                    </a:p>
                  </a:txBody>
                  <a:tcPr marL="0" marR="0" marT="0" marB="0" anchor="b"/>
                </a:tc>
                <a:tc>
                  <a:txBody>
                    <a:bodyPr/>
                    <a:lstStyle/>
                    <a:p>
                      <a:pPr algn="ctr" fontAlgn="b"/>
                      <a:r>
                        <a:rPr lang="en-IN" sz="1000" b="0" i="0" u="none" strike="noStrike">
                          <a:solidFill>
                            <a:srgbClr val="000000"/>
                          </a:solidFill>
                          <a:effectLst/>
                          <a:latin typeface="Arial" panose="020B0604020202020204" pitchFamily="34" charset="0"/>
                        </a:rPr>
                        <a:t>0.00</a:t>
                      </a:r>
                    </a:p>
                  </a:txBody>
                  <a:tcPr marL="0" marR="0" marT="0" marB="0" anchor="b"/>
                </a:tc>
                <a:extLst>
                  <a:ext uri="{0D108BD9-81ED-4DB2-BD59-A6C34878D82A}">
                    <a16:rowId xmlns:a16="http://schemas.microsoft.com/office/drawing/2014/main" val="3251520526"/>
                  </a:ext>
                </a:extLst>
              </a:tr>
              <a:tr h="492298">
                <a:tc vMerge="1">
                  <a:txBody>
                    <a:bodyPr/>
                    <a:lstStyle/>
                    <a:p>
                      <a:pPr algn="ctr"/>
                      <a:endParaRPr lang="en-IN" sz="1000" b="1" dirty="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marL="0" algn="ctr" defTabSz="685800" rtl="0" eaLnBrk="1" latinLnBrk="0" hangingPunct="1"/>
                      <a:r>
                        <a:rPr lang="en-IN" sz="1000" b="1" kern="1200" dirty="0">
                          <a:solidFill>
                            <a:srgbClr val="002060"/>
                          </a:solidFill>
                        </a:rPr>
                        <a:t>Total Demand</a:t>
                      </a:r>
                      <a:endParaRPr lang="en-IN" sz="1000" b="1" kern="1200"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algn="ctr" fontAlgn="ctr"/>
                      <a:r>
                        <a:rPr lang="en-IN" sz="1000" b="0" i="0" u="none" strike="noStrike" dirty="0">
                          <a:solidFill>
                            <a:srgbClr val="000000"/>
                          </a:solidFill>
                          <a:effectLst/>
                          <a:latin typeface="Arial" panose="020B0604020202020204" pitchFamily="34" charset="0"/>
                        </a:rPr>
                        <a:t>2004.12</a:t>
                      </a:r>
                    </a:p>
                  </a:txBody>
                  <a:tcPr marL="0" marR="0" marT="0" marB="0" anchor="ctr"/>
                </a:tc>
                <a:tc>
                  <a:txBody>
                    <a:bodyPr/>
                    <a:lstStyle/>
                    <a:p>
                      <a:pPr algn="ctr" fontAlgn="ctr"/>
                      <a:r>
                        <a:rPr lang="en-IN" sz="1000" b="0" i="0" u="none" strike="noStrike" dirty="0">
                          <a:solidFill>
                            <a:srgbClr val="000000"/>
                          </a:solidFill>
                          <a:effectLst/>
                          <a:latin typeface="Arial" panose="020B0604020202020204" pitchFamily="34" charset="0"/>
                        </a:rPr>
                        <a:t>2050.40</a:t>
                      </a:r>
                    </a:p>
                  </a:txBody>
                  <a:tcPr marL="0" marR="0" marT="0" marB="0" anchor="ctr"/>
                </a:tc>
                <a:tc>
                  <a:txBody>
                    <a:bodyPr/>
                    <a:lstStyle/>
                    <a:p>
                      <a:pPr algn="ctr" fontAlgn="ctr"/>
                      <a:r>
                        <a:rPr lang="en-IN" sz="1000" b="0" i="0" u="none" strike="noStrike">
                          <a:solidFill>
                            <a:srgbClr val="000000"/>
                          </a:solidFill>
                          <a:effectLst/>
                          <a:latin typeface="Arial" panose="020B0604020202020204" pitchFamily="34" charset="0"/>
                        </a:rPr>
                        <a:t>2107.35</a:t>
                      </a:r>
                    </a:p>
                  </a:txBody>
                  <a:tcPr marL="0" marR="0" marT="0" marB="0" anchor="ctr"/>
                </a:tc>
                <a:tc>
                  <a:txBody>
                    <a:bodyPr/>
                    <a:lstStyle/>
                    <a:p>
                      <a:pPr algn="ctr" fontAlgn="ctr"/>
                      <a:r>
                        <a:rPr lang="en-IN" sz="1000" b="0" i="0" u="none" strike="noStrike">
                          <a:solidFill>
                            <a:srgbClr val="000000"/>
                          </a:solidFill>
                          <a:effectLst/>
                          <a:latin typeface="Arial" panose="020B0604020202020204" pitchFamily="34" charset="0"/>
                        </a:rPr>
                        <a:t>2294.78</a:t>
                      </a:r>
                    </a:p>
                  </a:txBody>
                  <a:tcPr marL="0" marR="0" marT="0" marB="0" anchor="ctr"/>
                </a:tc>
                <a:tc>
                  <a:txBody>
                    <a:bodyPr/>
                    <a:lstStyle/>
                    <a:p>
                      <a:pPr algn="ctr" fontAlgn="ctr"/>
                      <a:r>
                        <a:rPr lang="en-IN" sz="1000" b="0" i="0" u="none" strike="noStrike">
                          <a:solidFill>
                            <a:srgbClr val="000000"/>
                          </a:solidFill>
                          <a:effectLst/>
                          <a:latin typeface="Arial" panose="020B0604020202020204" pitchFamily="34" charset="0"/>
                        </a:rPr>
                        <a:t>2301.63</a:t>
                      </a:r>
                    </a:p>
                  </a:txBody>
                  <a:tcPr marL="0" marR="0" marT="0" marB="0" anchor="ctr"/>
                </a:tc>
                <a:tc>
                  <a:txBody>
                    <a:bodyPr/>
                    <a:lstStyle/>
                    <a:p>
                      <a:pPr algn="ctr" fontAlgn="ctr"/>
                      <a:r>
                        <a:rPr lang="en-IN" sz="1000" b="0" i="0" u="none" strike="noStrike">
                          <a:solidFill>
                            <a:srgbClr val="000000"/>
                          </a:solidFill>
                          <a:effectLst/>
                          <a:latin typeface="Arial" panose="020B0604020202020204" pitchFamily="34" charset="0"/>
                        </a:rPr>
                        <a:t>2239.71</a:t>
                      </a:r>
                    </a:p>
                  </a:txBody>
                  <a:tcPr marL="0" marR="0" marT="0" marB="0" anchor="ctr"/>
                </a:tc>
                <a:tc>
                  <a:txBody>
                    <a:bodyPr/>
                    <a:lstStyle/>
                    <a:p>
                      <a:pPr algn="ctr" fontAlgn="ctr"/>
                      <a:r>
                        <a:rPr lang="en-IN" sz="1000" b="0" i="0" u="none" strike="noStrike" dirty="0">
                          <a:solidFill>
                            <a:srgbClr val="000000"/>
                          </a:solidFill>
                          <a:effectLst/>
                          <a:latin typeface="Arial" panose="020B0604020202020204" pitchFamily="34" charset="0"/>
                        </a:rPr>
                        <a:t>2382.64</a:t>
                      </a:r>
                    </a:p>
                  </a:txBody>
                  <a:tcPr marL="0" marR="0" marT="0" marB="0" anchor="ctr"/>
                </a:tc>
                <a:tc>
                  <a:txBody>
                    <a:bodyPr/>
                    <a:lstStyle/>
                    <a:p>
                      <a:pPr algn="ctr" fontAlgn="ctr"/>
                      <a:r>
                        <a:rPr lang="en-IN" sz="1000" b="0" i="0" u="none" strike="noStrike" dirty="0">
                          <a:solidFill>
                            <a:srgbClr val="000000"/>
                          </a:solidFill>
                          <a:effectLst/>
                          <a:latin typeface="Arial" panose="020B0604020202020204" pitchFamily="34" charset="0"/>
                        </a:rPr>
                        <a:t>3155.83</a:t>
                      </a:r>
                    </a:p>
                  </a:txBody>
                  <a:tcPr marL="0" marR="0" marT="0" marB="0" anchor="ctr"/>
                </a:tc>
                <a:tc>
                  <a:txBody>
                    <a:bodyPr/>
                    <a:lstStyle/>
                    <a:p>
                      <a:pPr algn="ctr" fontAlgn="ctr"/>
                      <a:r>
                        <a:rPr lang="en-IN" sz="1000" b="0" i="0" u="none" strike="noStrike" dirty="0">
                          <a:solidFill>
                            <a:srgbClr val="000000"/>
                          </a:solidFill>
                          <a:effectLst/>
                          <a:latin typeface="Arial" panose="020B0604020202020204" pitchFamily="34" charset="0"/>
                        </a:rPr>
                        <a:t>4213.75</a:t>
                      </a:r>
                    </a:p>
                  </a:txBody>
                  <a:tcPr marL="0" marR="0" marT="0" marB="0" anchor="ctr"/>
                </a:tc>
                <a:extLst>
                  <a:ext uri="{0D108BD9-81ED-4DB2-BD59-A6C34878D82A}">
                    <a16:rowId xmlns:a16="http://schemas.microsoft.com/office/drawing/2014/main" val="1211048611"/>
                  </a:ext>
                </a:extLst>
              </a:tr>
              <a:tr h="492298">
                <a:tc vMerge="1">
                  <a:txBody>
                    <a:bodyPr/>
                    <a:lstStyle/>
                    <a:p>
                      <a:pPr algn="ctr"/>
                      <a:endParaRPr lang="en-IN" sz="1000" b="1" dirty="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marL="0" algn="ctr" defTabSz="685800" rtl="0" eaLnBrk="1" latinLnBrk="0" hangingPunct="1"/>
                      <a:r>
                        <a:rPr lang="en-IN" sz="1000" b="1" kern="1200" dirty="0">
                          <a:solidFill>
                            <a:srgbClr val="002060"/>
                          </a:solidFill>
                        </a:rPr>
                        <a:t>Demand Supply Gap</a:t>
                      </a:r>
                      <a:endParaRPr lang="en-IN" sz="1000" b="1" kern="1200"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algn="ctr" fontAlgn="ctr"/>
                      <a:r>
                        <a:rPr lang="en-IN" sz="1000" b="0" i="0" u="none" strike="noStrike">
                          <a:solidFill>
                            <a:srgbClr val="000000"/>
                          </a:solidFill>
                          <a:effectLst/>
                          <a:latin typeface="Arial" panose="020B0604020202020204" pitchFamily="34" charset="0"/>
                        </a:rPr>
                        <a:t>181.94</a:t>
                      </a:r>
                    </a:p>
                  </a:txBody>
                  <a:tcPr marL="0" marR="0" marT="0" marB="0" anchor="ctr"/>
                </a:tc>
                <a:tc>
                  <a:txBody>
                    <a:bodyPr/>
                    <a:lstStyle/>
                    <a:p>
                      <a:pPr algn="ctr" fontAlgn="ctr"/>
                      <a:r>
                        <a:rPr lang="en-IN" sz="1000" b="0" i="0" u="none" strike="noStrike">
                          <a:solidFill>
                            <a:srgbClr val="000000"/>
                          </a:solidFill>
                          <a:effectLst/>
                          <a:latin typeface="Arial" panose="020B0604020202020204" pitchFamily="34" charset="0"/>
                        </a:rPr>
                        <a:t>221.36</a:t>
                      </a:r>
                    </a:p>
                  </a:txBody>
                  <a:tcPr marL="0" marR="0" marT="0" marB="0" anchor="ctr"/>
                </a:tc>
                <a:tc>
                  <a:txBody>
                    <a:bodyPr/>
                    <a:lstStyle/>
                    <a:p>
                      <a:pPr algn="ctr" fontAlgn="ctr"/>
                      <a:r>
                        <a:rPr lang="en-IN" sz="1000" b="0" i="0" u="none" strike="noStrike">
                          <a:solidFill>
                            <a:srgbClr val="000000"/>
                          </a:solidFill>
                          <a:effectLst/>
                          <a:latin typeface="Arial" panose="020B0604020202020204" pitchFamily="34" charset="0"/>
                        </a:rPr>
                        <a:t>261.06</a:t>
                      </a:r>
                    </a:p>
                  </a:txBody>
                  <a:tcPr marL="0" marR="0" marT="0" marB="0" anchor="ctr"/>
                </a:tc>
                <a:tc>
                  <a:txBody>
                    <a:bodyPr/>
                    <a:lstStyle/>
                    <a:p>
                      <a:pPr algn="ctr" fontAlgn="ctr"/>
                      <a:r>
                        <a:rPr lang="en-IN" sz="1000" b="0" i="0" u="none" strike="noStrike">
                          <a:solidFill>
                            <a:srgbClr val="000000"/>
                          </a:solidFill>
                          <a:effectLst/>
                          <a:latin typeface="Arial" panose="020B0604020202020204" pitchFamily="34" charset="0"/>
                        </a:rPr>
                        <a:t>246.42</a:t>
                      </a:r>
                    </a:p>
                  </a:txBody>
                  <a:tcPr marL="0" marR="0" marT="0" marB="0" anchor="ctr"/>
                </a:tc>
                <a:tc>
                  <a:txBody>
                    <a:bodyPr/>
                    <a:lstStyle/>
                    <a:p>
                      <a:pPr algn="ctr" fontAlgn="ctr"/>
                      <a:r>
                        <a:rPr lang="en-IN" sz="1000" b="0" i="0" u="none" strike="noStrike">
                          <a:solidFill>
                            <a:srgbClr val="000000"/>
                          </a:solidFill>
                          <a:effectLst/>
                          <a:latin typeface="Arial" panose="020B0604020202020204" pitchFamily="34" charset="0"/>
                        </a:rPr>
                        <a:t>265.47</a:t>
                      </a:r>
                    </a:p>
                  </a:txBody>
                  <a:tcPr marL="0" marR="0" marT="0" marB="0" anchor="ctr"/>
                </a:tc>
                <a:tc>
                  <a:txBody>
                    <a:bodyPr/>
                    <a:lstStyle/>
                    <a:p>
                      <a:pPr algn="ctr" fontAlgn="ctr"/>
                      <a:r>
                        <a:rPr lang="en-IN" sz="1000" b="0" i="0" u="none" strike="noStrike">
                          <a:solidFill>
                            <a:srgbClr val="000000"/>
                          </a:solidFill>
                          <a:effectLst/>
                          <a:latin typeface="Arial" panose="020B0604020202020204" pitchFamily="34" charset="0"/>
                        </a:rPr>
                        <a:t>156.34</a:t>
                      </a:r>
                    </a:p>
                  </a:txBody>
                  <a:tcPr marL="0" marR="0" marT="0" marB="0" anchor="ctr"/>
                </a:tc>
                <a:tc>
                  <a:txBody>
                    <a:bodyPr/>
                    <a:lstStyle/>
                    <a:p>
                      <a:pPr algn="ctr" fontAlgn="ctr"/>
                      <a:r>
                        <a:rPr lang="en-IN" sz="1000" b="0" i="0" u="none" strike="noStrike" dirty="0">
                          <a:solidFill>
                            <a:srgbClr val="000000"/>
                          </a:solidFill>
                          <a:effectLst/>
                          <a:latin typeface="Arial" panose="020B0604020202020204" pitchFamily="34" charset="0"/>
                        </a:rPr>
                        <a:t>269.98</a:t>
                      </a:r>
                    </a:p>
                  </a:txBody>
                  <a:tcPr marL="0" marR="0" marT="0" marB="0" anchor="ctr"/>
                </a:tc>
                <a:tc>
                  <a:txBody>
                    <a:bodyPr/>
                    <a:lstStyle/>
                    <a:p>
                      <a:pPr algn="ctr" fontAlgn="ctr"/>
                      <a:r>
                        <a:rPr lang="en-IN" sz="1000" b="0" i="0" u="none" strike="noStrike" dirty="0">
                          <a:solidFill>
                            <a:srgbClr val="000000"/>
                          </a:solidFill>
                          <a:effectLst/>
                          <a:latin typeface="Arial" panose="020B0604020202020204" pitchFamily="34" charset="0"/>
                        </a:rPr>
                        <a:t>-409.59</a:t>
                      </a:r>
                    </a:p>
                  </a:txBody>
                  <a:tcPr marL="0" marR="0" marT="0" marB="0" anchor="ctr"/>
                </a:tc>
                <a:tc>
                  <a:txBody>
                    <a:bodyPr/>
                    <a:lstStyle/>
                    <a:p>
                      <a:pPr algn="ctr" fontAlgn="ctr"/>
                      <a:r>
                        <a:rPr lang="en-IN" sz="1000" b="0" i="0" u="none" strike="noStrike" dirty="0">
                          <a:solidFill>
                            <a:srgbClr val="000000"/>
                          </a:solidFill>
                          <a:effectLst/>
                          <a:latin typeface="Arial" panose="020B0604020202020204" pitchFamily="34" charset="0"/>
                        </a:rPr>
                        <a:t>-1114.78</a:t>
                      </a:r>
                    </a:p>
                  </a:txBody>
                  <a:tcPr marL="0" marR="0" marT="0" marB="0" anchor="ctr"/>
                </a:tc>
                <a:extLst>
                  <a:ext uri="{0D108BD9-81ED-4DB2-BD59-A6C34878D82A}">
                    <a16:rowId xmlns:a16="http://schemas.microsoft.com/office/drawing/2014/main" val="3016581503"/>
                  </a:ext>
                </a:extLst>
              </a:tr>
            </a:tbl>
          </a:graphicData>
        </a:graphic>
      </p:graphicFrame>
      <p:sp>
        <p:nvSpPr>
          <p:cNvPr id="3" name="TextBox 2">
            <a:extLst>
              <a:ext uri="{FF2B5EF4-FFF2-40B4-BE49-F238E27FC236}">
                <a16:creationId xmlns:a16="http://schemas.microsoft.com/office/drawing/2014/main" id="{38AB1E6A-8C0B-45AC-ACF8-5A7C3810084A}"/>
              </a:ext>
            </a:extLst>
          </p:cNvPr>
          <p:cNvSpPr txBox="1"/>
          <p:nvPr/>
        </p:nvSpPr>
        <p:spPr>
          <a:xfrm>
            <a:off x="181635" y="751670"/>
            <a:ext cx="8779297" cy="292068"/>
          </a:xfrm>
          <a:prstGeom prst="rect">
            <a:avLst/>
          </a:prstGeom>
          <a:noFill/>
        </p:spPr>
        <p:txBody>
          <a:bodyPr wrap="square" rtlCol="0">
            <a:spAutoFit/>
          </a:bodyPr>
          <a:lstStyle/>
          <a:p>
            <a:pPr marL="0" marR="0" lvl="0" indent="0" algn="l" defTabSz="457200" rtl="0" eaLnBrk="1" fontAlgn="auto" latinLnBrk="0" hangingPunct="1">
              <a:lnSpc>
                <a:spcPct val="15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Table 1: </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Global Epoxy Resin Market Supply Analysis</a:t>
            </a:r>
            <a:r>
              <a:rPr kumimoji="0" lang="en-US"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By </a:t>
            </a:r>
            <a:r>
              <a:rPr lang="en-US" sz="1000" b="1" dirty="0">
                <a:solidFill>
                  <a:prstClr val="black"/>
                </a:solidFill>
                <a:latin typeface="Verdana" panose="020B0604030504040204" pitchFamily="34" charset="0"/>
                <a:ea typeface="Verdana" panose="020B0604030504040204" pitchFamily="34" charset="0"/>
                <a:cs typeface="Verdana" panose="020B0604030504040204" pitchFamily="34" charset="0"/>
              </a:rPr>
              <a:t>Volume, 2015-2025F (Thousand </a:t>
            </a:r>
            <a:r>
              <a:rPr kumimoji="0" lang="en-US"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Tonnes)</a:t>
            </a:r>
          </a:p>
        </p:txBody>
      </p:sp>
      <p:sp>
        <p:nvSpPr>
          <p:cNvPr id="5" name="TextBox 4">
            <a:extLst>
              <a:ext uri="{FF2B5EF4-FFF2-40B4-BE49-F238E27FC236}">
                <a16:creationId xmlns:a16="http://schemas.microsoft.com/office/drawing/2014/main" id="{4F37F8DD-F660-4CA0-9A8C-873C569A71A4}"/>
              </a:ext>
            </a:extLst>
          </p:cNvPr>
          <p:cNvSpPr txBox="1"/>
          <p:nvPr/>
        </p:nvSpPr>
        <p:spPr>
          <a:xfrm>
            <a:off x="6508927" y="6317895"/>
            <a:ext cx="2277511" cy="415498"/>
          </a:xfrm>
          <a:prstGeom prst="rect">
            <a:avLst/>
          </a:prstGeom>
          <a:noFill/>
        </p:spPr>
        <p:txBody>
          <a:bodyPr wrap="squar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srgbClr val="7F7F7F"/>
                </a:solidFill>
                <a:effectLst/>
                <a:uLnTx/>
                <a:uFillTx/>
                <a:latin typeface="Verdana" panose="020B0604030504040204" pitchFamily="34" charset="0"/>
                <a:ea typeface="Verdana" panose="020B0604030504040204" pitchFamily="34" charset="0"/>
                <a:cs typeface="Verdana" panose="020B0604030504040204" pitchFamily="34" charset="0"/>
              </a:rPr>
              <a:t>Source: TechSci Research</a:t>
            </a:r>
          </a:p>
          <a:p>
            <a:pPr marL="0" marR="0" lvl="0" indent="0" algn="r" defTabSz="457200" rtl="0" eaLnBrk="1" fontAlgn="auto" latinLnBrk="0" hangingPunct="1">
              <a:lnSpc>
                <a:spcPct val="100000"/>
              </a:lnSpc>
              <a:spcBef>
                <a:spcPts val="0"/>
              </a:spcBef>
              <a:spcAft>
                <a:spcPts val="0"/>
              </a:spcAft>
              <a:buClrTx/>
              <a:buSzTx/>
              <a:buFontTx/>
              <a:buNone/>
              <a:tabLst/>
              <a:defRPr/>
            </a:pPr>
            <a:r>
              <a:rPr lang="en-IN" sz="700" i="1" dirty="0">
                <a:solidFill>
                  <a:srgbClr val="7F7F7F"/>
                </a:solidFill>
                <a:latin typeface="Verdana" panose="020B0604030504040204" pitchFamily="34" charset="0"/>
                <a:ea typeface="Verdana" panose="020B0604030504040204" pitchFamily="34" charset="0"/>
                <a:cs typeface="Verdana" panose="020B0604030504040204" pitchFamily="34" charset="0"/>
              </a:rPr>
              <a:t>Demand = Production + Import – Export</a:t>
            </a:r>
          </a:p>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srgbClr val="7F7F7F"/>
                </a:solidFill>
                <a:effectLst/>
                <a:uLnTx/>
                <a:uFillTx/>
                <a:latin typeface="Verdana" panose="020B0604030504040204" pitchFamily="34" charset="0"/>
                <a:ea typeface="Verdana" panose="020B0604030504040204" pitchFamily="34" charset="0"/>
                <a:cs typeface="Verdana" panose="020B0604030504040204" pitchFamily="34" charset="0"/>
              </a:rPr>
              <a:t>Demand Supply Gap</a:t>
            </a:r>
            <a:r>
              <a:rPr lang="en-IN" sz="700" i="1" dirty="0">
                <a:solidFill>
                  <a:srgbClr val="7F7F7F"/>
                </a:solidFill>
                <a:latin typeface="Verdana" panose="020B0604030504040204" pitchFamily="34" charset="0"/>
                <a:ea typeface="Verdana" panose="020B0604030504040204" pitchFamily="34" charset="0"/>
                <a:cs typeface="Verdana" panose="020B0604030504040204" pitchFamily="34" charset="0"/>
              </a:rPr>
              <a:t> = Production - Demand</a:t>
            </a:r>
            <a:endParaRPr kumimoji="0" lang="en-US" sz="700" b="0" i="1" u="none" strike="noStrike" kern="1200" cap="none" spc="0" normalizeH="0" baseline="0" noProof="0" dirty="0">
              <a:ln>
                <a:noFill/>
              </a:ln>
              <a:solidFill>
                <a:srgbClr val="7F7F7F"/>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281795493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D6093882-BD00-4B41-8145-9BDF8D98A1CE}"/>
              </a:ext>
            </a:extLst>
          </p:cNvPr>
          <p:cNvSpPr txBox="1">
            <a:spLocks/>
          </p:cNvSpPr>
          <p:nvPr/>
        </p:nvSpPr>
        <p:spPr>
          <a:xfrm>
            <a:off x="92563" y="221358"/>
            <a:ext cx="8921930" cy="303225"/>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457200" rtl="0" eaLnBrk="1" fontAlgn="auto" latinLnBrk="0" hangingPunct="1">
              <a:lnSpc>
                <a:spcPts val="1700"/>
              </a:lnSpc>
              <a:spcBef>
                <a:spcPct val="0"/>
              </a:spcBef>
              <a:spcAft>
                <a:spcPts val="0"/>
              </a:spcAft>
              <a:buClrTx/>
              <a:buSzTx/>
              <a:buFontTx/>
              <a:buNone/>
              <a:tabLst/>
              <a:defRPr/>
            </a:pPr>
            <a:r>
              <a:rPr kumimoji="0" lang="en-IN" sz="1400" b="1" i="0" u="none" strike="noStrike" kern="1200" cap="none" spc="0" normalizeH="0" baseline="0" noProof="0" dirty="0">
                <a:ln>
                  <a:noFill/>
                </a:ln>
                <a:solidFill>
                  <a:prstClr val="black"/>
                </a:solidFill>
                <a:effectLst/>
                <a:uLnTx/>
                <a:uFillTx/>
                <a:latin typeface="Montserrat"/>
                <a:ea typeface="+mj-ea"/>
                <a:cs typeface="Arial" panose="020B0604020202020204" pitchFamily="34" charset="0"/>
              </a:rPr>
              <a:t>DEMAND SUPPLY SCENARIO</a:t>
            </a:r>
          </a:p>
        </p:txBody>
      </p:sp>
      <p:graphicFrame>
        <p:nvGraphicFramePr>
          <p:cNvPr id="2" name="Table 1">
            <a:extLst>
              <a:ext uri="{FF2B5EF4-FFF2-40B4-BE49-F238E27FC236}">
                <a16:creationId xmlns:a16="http://schemas.microsoft.com/office/drawing/2014/main" id="{64577921-1EA0-4B97-A2B3-9B8AD44ADEF3}"/>
              </a:ext>
            </a:extLst>
          </p:cNvPr>
          <p:cNvGraphicFramePr>
            <a:graphicFrameLocks noGrp="1"/>
          </p:cNvGraphicFramePr>
          <p:nvPr>
            <p:extLst>
              <p:ext uri="{D42A27DB-BD31-4B8C-83A1-F6EECF244321}">
                <p14:modId xmlns:p14="http://schemas.microsoft.com/office/powerpoint/2010/main" val="180186676"/>
              </p:ext>
            </p:extLst>
          </p:nvPr>
        </p:nvGraphicFramePr>
        <p:xfrm>
          <a:off x="259318" y="1094126"/>
          <a:ext cx="8755171" cy="2544046"/>
        </p:xfrm>
        <a:graphic>
          <a:graphicData uri="http://schemas.openxmlformats.org/drawingml/2006/table">
            <a:tbl>
              <a:tblPr firstRow="1" bandRow="1">
                <a:tableStyleId>{93296810-A885-4BE3-A3E7-6D5BEEA58F35}</a:tableStyleId>
              </a:tblPr>
              <a:tblGrid>
                <a:gridCol w="931639">
                  <a:extLst>
                    <a:ext uri="{9D8B030D-6E8A-4147-A177-3AD203B41FA5}">
                      <a16:colId xmlns:a16="http://schemas.microsoft.com/office/drawing/2014/main" val="3272690331"/>
                    </a:ext>
                  </a:extLst>
                </a:gridCol>
                <a:gridCol w="920667">
                  <a:extLst>
                    <a:ext uri="{9D8B030D-6E8A-4147-A177-3AD203B41FA5}">
                      <a16:colId xmlns:a16="http://schemas.microsoft.com/office/drawing/2014/main" val="3580014540"/>
                    </a:ext>
                  </a:extLst>
                </a:gridCol>
                <a:gridCol w="766985">
                  <a:extLst>
                    <a:ext uri="{9D8B030D-6E8A-4147-A177-3AD203B41FA5}">
                      <a16:colId xmlns:a16="http://schemas.microsoft.com/office/drawing/2014/main" val="1855223881"/>
                    </a:ext>
                  </a:extLst>
                </a:gridCol>
                <a:gridCol w="766985">
                  <a:extLst>
                    <a:ext uri="{9D8B030D-6E8A-4147-A177-3AD203B41FA5}">
                      <a16:colId xmlns:a16="http://schemas.microsoft.com/office/drawing/2014/main" val="224046152"/>
                    </a:ext>
                  </a:extLst>
                </a:gridCol>
                <a:gridCol w="766985">
                  <a:extLst>
                    <a:ext uri="{9D8B030D-6E8A-4147-A177-3AD203B41FA5}">
                      <a16:colId xmlns:a16="http://schemas.microsoft.com/office/drawing/2014/main" val="4135288567"/>
                    </a:ext>
                  </a:extLst>
                </a:gridCol>
                <a:gridCol w="766985">
                  <a:extLst>
                    <a:ext uri="{9D8B030D-6E8A-4147-A177-3AD203B41FA5}">
                      <a16:colId xmlns:a16="http://schemas.microsoft.com/office/drawing/2014/main" val="4147586031"/>
                    </a:ext>
                  </a:extLst>
                </a:gridCol>
                <a:gridCol w="766985">
                  <a:extLst>
                    <a:ext uri="{9D8B030D-6E8A-4147-A177-3AD203B41FA5}">
                      <a16:colId xmlns:a16="http://schemas.microsoft.com/office/drawing/2014/main" val="1065642436"/>
                    </a:ext>
                  </a:extLst>
                </a:gridCol>
                <a:gridCol w="766985">
                  <a:extLst>
                    <a:ext uri="{9D8B030D-6E8A-4147-A177-3AD203B41FA5}">
                      <a16:colId xmlns:a16="http://schemas.microsoft.com/office/drawing/2014/main" val="1379073080"/>
                    </a:ext>
                  </a:extLst>
                </a:gridCol>
                <a:gridCol w="766985">
                  <a:extLst>
                    <a:ext uri="{9D8B030D-6E8A-4147-A177-3AD203B41FA5}">
                      <a16:colId xmlns:a16="http://schemas.microsoft.com/office/drawing/2014/main" val="2921408857"/>
                    </a:ext>
                  </a:extLst>
                </a:gridCol>
                <a:gridCol w="766985">
                  <a:extLst>
                    <a:ext uri="{9D8B030D-6E8A-4147-A177-3AD203B41FA5}">
                      <a16:colId xmlns:a16="http://schemas.microsoft.com/office/drawing/2014/main" val="216429577"/>
                    </a:ext>
                  </a:extLst>
                </a:gridCol>
                <a:gridCol w="766985">
                  <a:extLst>
                    <a:ext uri="{9D8B030D-6E8A-4147-A177-3AD203B41FA5}">
                      <a16:colId xmlns:a16="http://schemas.microsoft.com/office/drawing/2014/main" val="1541654645"/>
                    </a:ext>
                  </a:extLst>
                </a:gridCol>
              </a:tblGrid>
              <a:tr h="302953">
                <a:tc>
                  <a:txBody>
                    <a:bodyPr/>
                    <a:lstStyle/>
                    <a:p>
                      <a:pPr algn="ctr"/>
                      <a:endParaRPr lang="en-IN" sz="1000"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algn="ctr"/>
                      <a:endParaRPr lang="en-IN" sz="1000"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algn="ctr"/>
                      <a:r>
                        <a:rPr lang="en-IN" sz="900" dirty="0">
                          <a:solidFill>
                            <a:schemeClr val="bg1"/>
                          </a:solidFill>
                          <a:latin typeface="Verdana" panose="020B0604030504040204" pitchFamily="34" charset="0"/>
                          <a:ea typeface="Verdana" panose="020B0604030504040204" pitchFamily="34" charset="0"/>
                          <a:cs typeface="Verdana" panose="020B0604030504040204" pitchFamily="34" charset="0"/>
                        </a:rPr>
                        <a:t>2015</a:t>
                      </a:r>
                    </a:p>
                  </a:txBody>
                  <a:tcPr anchor="ctr"/>
                </a:tc>
                <a:tc>
                  <a:txBody>
                    <a:bodyPr/>
                    <a:lstStyle/>
                    <a:p>
                      <a:pPr algn="ctr"/>
                      <a:r>
                        <a:rPr lang="en-IN" sz="900" dirty="0">
                          <a:solidFill>
                            <a:schemeClr val="bg1"/>
                          </a:solidFill>
                          <a:latin typeface="Verdana" panose="020B0604030504040204" pitchFamily="34" charset="0"/>
                          <a:ea typeface="Verdana" panose="020B0604030504040204" pitchFamily="34" charset="0"/>
                          <a:cs typeface="Verdana" panose="020B0604030504040204" pitchFamily="34" charset="0"/>
                        </a:rPr>
                        <a:t>2016</a:t>
                      </a:r>
                    </a:p>
                  </a:txBody>
                  <a:tcPr anchor="ctr"/>
                </a:tc>
                <a:tc>
                  <a:txBody>
                    <a:bodyPr/>
                    <a:lstStyle/>
                    <a:p>
                      <a:pPr algn="ctr"/>
                      <a:r>
                        <a:rPr lang="en-IN" sz="900" dirty="0">
                          <a:solidFill>
                            <a:schemeClr val="bg1"/>
                          </a:solidFill>
                          <a:latin typeface="Verdana" panose="020B0604030504040204" pitchFamily="34" charset="0"/>
                          <a:ea typeface="Verdana" panose="020B0604030504040204" pitchFamily="34" charset="0"/>
                          <a:cs typeface="Verdana" panose="020B0604030504040204" pitchFamily="34" charset="0"/>
                        </a:rPr>
                        <a:t>2017</a:t>
                      </a:r>
                    </a:p>
                  </a:txBody>
                  <a:tcPr anchor="ctr"/>
                </a:tc>
                <a:tc>
                  <a:txBody>
                    <a:bodyPr/>
                    <a:lstStyle/>
                    <a:p>
                      <a:pPr algn="ctr"/>
                      <a:r>
                        <a:rPr lang="en-IN" sz="900" dirty="0">
                          <a:solidFill>
                            <a:schemeClr val="bg1"/>
                          </a:solidFill>
                          <a:latin typeface="Verdana" panose="020B0604030504040204" pitchFamily="34" charset="0"/>
                          <a:ea typeface="Verdana" panose="020B0604030504040204" pitchFamily="34" charset="0"/>
                          <a:cs typeface="Verdana" panose="020B0604030504040204" pitchFamily="34" charset="0"/>
                        </a:rPr>
                        <a:t>2018</a:t>
                      </a:r>
                    </a:p>
                  </a:txBody>
                  <a:tcPr anchor="ctr"/>
                </a:tc>
                <a:tc>
                  <a:txBody>
                    <a:bodyPr/>
                    <a:lstStyle/>
                    <a:p>
                      <a:pPr algn="ctr"/>
                      <a:r>
                        <a:rPr lang="en-IN" sz="900" dirty="0">
                          <a:solidFill>
                            <a:schemeClr val="bg1"/>
                          </a:solidFill>
                          <a:latin typeface="Verdana" panose="020B0604030504040204" pitchFamily="34" charset="0"/>
                          <a:ea typeface="Verdana" panose="020B0604030504040204" pitchFamily="34" charset="0"/>
                          <a:cs typeface="Verdana" panose="020B0604030504040204" pitchFamily="34" charset="0"/>
                        </a:rPr>
                        <a:t>2019</a:t>
                      </a:r>
                    </a:p>
                  </a:txBody>
                  <a:tcPr anchor="ctr"/>
                </a:tc>
                <a:tc>
                  <a:txBody>
                    <a:bodyPr/>
                    <a:lstStyle/>
                    <a:p>
                      <a:pPr algn="ctr"/>
                      <a:r>
                        <a:rPr lang="en-US" sz="900" dirty="0">
                          <a:solidFill>
                            <a:schemeClr val="bg1"/>
                          </a:solidFill>
                          <a:latin typeface="Verdana" panose="020B0604030504040204" pitchFamily="34" charset="0"/>
                          <a:ea typeface="Verdana" panose="020B0604030504040204" pitchFamily="34" charset="0"/>
                          <a:cs typeface="Verdana" panose="020B0604030504040204" pitchFamily="34" charset="0"/>
                        </a:rPr>
                        <a:t>2020</a:t>
                      </a:r>
                      <a:endParaRPr lang="en-IN" sz="900" dirty="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algn="ctr"/>
                      <a:r>
                        <a:rPr lang="en-IN" sz="900" dirty="0">
                          <a:solidFill>
                            <a:schemeClr val="bg1"/>
                          </a:solidFill>
                          <a:latin typeface="Verdana" panose="020B0604030504040204" pitchFamily="34" charset="0"/>
                          <a:ea typeface="Verdana" panose="020B0604030504040204" pitchFamily="34" charset="0"/>
                          <a:cs typeface="Verdana" panose="020B0604030504040204" pitchFamily="34" charset="0"/>
                        </a:rPr>
                        <a:t>2021E</a:t>
                      </a:r>
                    </a:p>
                  </a:txBody>
                  <a:tcPr anchor="ctr"/>
                </a:tc>
                <a:tc>
                  <a:txBody>
                    <a:bodyPr/>
                    <a:lstStyle/>
                    <a:p>
                      <a:pPr algn="ctr"/>
                      <a:r>
                        <a:rPr lang="en-IN" sz="900" dirty="0">
                          <a:solidFill>
                            <a:schemeClr val="bg1"/>
                          </a:solidFill>
                          <a:latin typeface="Verdana" panose="020B0604030504040204" pitchFamily="34" charset="0"/>
                          <a:ea typeface="Verdana" panose="020B0604030504040204" pitchFamily="34" charset="0"/>
                          <a:cs typeface="Verdana" panose="020B0604030504040204" pitchFamily="34" charset="0"/>
                        </a:rPr>
                        <a:t>2025F</a:t>
                      </a:r>
                    </a:p>
                  </a:txBody>
                  <a:tcPr anchor="ctr"/>
                </a:tc>
                <a:tc>
                  <a:txBody>
                    <a:bodyPr/>
                    <a:lstStyle/>
                    <a:p>
                      <a:pPr algn="ctr"/>
                      <a:r>
                        <a:rPr lang="en-IN" sz="900" dirty="0">
                          <a:solidFill>
                            <a:schemeClr val="bg1"/>
                          </a:solidFill>
                          <a:latin typeface="Verdana" panose="020B0604030504040204" pitchFamily="34" charset="0"/>
                          <a:ea typeface="Verdana" panose="020B0604030504040204" pitchFamily="34" charset="0"/>
                          <a:cs typeface="Verdana" panose="020B0604030504040204" pitchFamily="34" charset="0"/>
                        </a:rPr>
                        <a:t>2030F</a:t>
                      </a:r>
                    </a:p>
                  </a:txBody>
                  <a:tcPr anchor="ctr"/>
                </a:tc>
                <a:extLst>
                  <a:ext uri="{0D108BD9-81ED-4DB2-BD59-A6C34878D82A}">
                    <a16:rowId xmlns:a16="http://schemas.microsoft.com/office/drawing/2014/main" val="3771434692"/>
                  </a:ext>
                </a:extLst>
              </a:tr>
              <a:tr h="347638">
                <a:tc rowSpan="6">
                  <a:txBody>
                    <a:bodyPr/>
                    <a:lstStyle/>
                    <a:p>
                      <a:pPr algn="ctr"/>
                      <a:r>
                        <a:rPr lang="en-IN" sz="1000" b="1" dirty="0">
                          <a:solidFill>
                            <a:srgbClr val="002060"/>
                          </a:solidFill>
                        </a:rPr>
                        <a:t>Asia-Pacific</a:t>
                      </a:r>
                      <a:endParaRPr lang="en-IN" sz="1000" b="1"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algn="ctr"/>
                      <a:r>
                        <a:rPr lang="en-IN" sz="1000" b="1" dirty="0">
                          <a:solidFill>
                            <a:srgbClr val="002060"/>
                          </a:solidFill>
                        </a:rPr>
                        <a:t>Capacity</a:t>
                      </a:r>
                      <a:endParaRPr lang="en-IN" sz="1000" b="1"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algn="ctr" fontAlgn="ctr"/>
                      <a:r>
                        <a:rPr lang="en-IN" sz="1000" b="0" i="0" u="none" strike="noStrike" dirty="0">
                          <a:solidFill>
                            <a:srgbClr val="000000"/>
                          </a:solidFill>
                          <a:effectLst/>
                          <a:latin typeface="Arial" panose="020B0604020202020204" pitchFamily="34" charset="0"/>
                        </a:rPr>
                        <a:t>3155.50</a:t>
                      </a:r>
                    </a:p>
                  </a:txBody>
                  <a:tcPr marL="0" marR="0" marT="0" marB="0" anchor="ctr"/>
                </a:tc>
                <a:tc>
                  <a:txBody>
                    <a:bodyPr/>
                    <a:lstStyle/>
                    <a:p>
                      <a:pPr algn="ctr" fontAlgn="ctr"/>
                      <a:r>
                        <a:rPr lang="en-IN" sz="1000" b="0" i="0" u="none" strike="noStrike">
                          <a:solidFill>
                            <a:srgbClr val="000000"/>
                          </a:solidFill>
                          <a:effectLst/>
                          <a:latin typeface="Arial" panose="020B0604020202020204" pitchFamily="34" charset="0"/>
                        </a:rPr>
                        <a:t>3155.50</a:t>
                      </a:r>
                    </a:p>
                  </a:txBody>
                  <a:tcPr marL="0" marR="0" marT="0" marB="0" anchor="ctr"/>
                </a:tc>
                <a:tc>
                  <a:txBody>
                    <a:bodyPr/>
                    <a:lstStyle/>
                    <a:p>
                      <a:pPr algn="ctr" fontAlgn="ctr"/>
                      <a:r>
                        <a:rPr lang="en-IN" sz="1000" b="0" i="0" u="none" strike="noStrike">
                          <a:solidFill>
                            <a:srgbClr val="000000"/>
                          </a:solidFill>
                          <a:effectLst/>
                          <a:latin typeface="Arial" panose="020B0604020202020204" pitchFamily="34" charset="0"/>
                        </a:rPr>
                        <a:t>3230.00</a:t>
                      </a:r>
                    </a:p>
                  </a:txBody>
                  <a:tcPr marL="0" marR="0" marT="0" marB="0" anchor="ctr"/>
                </a:tc>
                <a:tc>
                  <a:txBody>
                    <a:bodyPr/>
                    <a:lstStyle/>
                    <a:p>
                      <a:pPr algn="ctr" fontAlgn="ctr"/>
                      <a:r>
                        <a:rPr lang="en-IN" sz="1000" b="0" i="0" u="none" strike="noStrike">
                          <a:solidFill>
                            <a:srgbClr val="000000"/>
                          </a:solidFill>
                          <a:effectLst/>
                          <a:latin typeface="Arial" panose="020B0604020202020204" pitchFamily="34" charset="0"/>
                        </a:rPr>
                        <a:t>3274.00</a:t>
                      </a:r>
                    </a:p>
                  </a:txBody>
                  <a:tcPr marL="0" marR="0" marT="0" marB="0" anchor="ctr"/>
                </a:tc>
                <a:tc>
                  <a:txBody>
                    <a:bodyPr/>
                    <a:lstStyle/>
                    <a:p>
                      <a:pPr algn="ctr" fontAlgn="ctr"/>
                      <a:r>
                        <a:rPr lang="en-IN" sz="1000" b="0" i="0" u="none" strike="noStrike">
                          <a:solidFill>
                            <a:srgbClr val="000000"/>
                          </a:solidFill>
                          <a:effectLst/>
                          <a:latin typeface="Arial" panose="020B0604020202020204" pitchFamily="34" charset="0"/>
                        </a:rPr>
                        <a:t>3274.00</a:t>
                      </a:r>
                    </a:p>
                  </a:txBody>
                  <a:tcPr marL="0" marR="0" marT="0" marB="0" anchor="ctr"/>
                </a:tc>
                <a:tc>
                  <a:txBody>
                    <a:bodyPr/>
                    <a:lstStyle/>
                    <a:p>
                      <a:pPr algn="ctr" fontAlgn="ctr"/>
                      <a:r>
                        <a:rPr lang="en-IN" sz="1000" b="0" i="0" u="none" strike="noStrike">
                          <a:solidFill>
                            <a:srgbClr val="000000"/>
                          </a:solidFill>
                          <a:effectLst/>
                          <a:latin typeface="Arial" panose="020B0604020202020204" pitchFamily="34" charset="0"/>
                        </a:rPr>
                        <a:t>3512.00</a:t>
                      </a:r>
                    </a:p>
                  </a:txBody>
                  <a:tcPr marL="0" marR="0" marT="0" marB="0" anchor="ctr"/>
                </a:tc>
                <a:tc>
                  <a:txBody>
                    <a:bodyPr/>
                    <a:lstStyle/>
                    <a:p>
                      <a:pPr algn="ctr" fontAlgn="ctr"/>
                      <a:r>
                        <a:rPr lang="en-IN" sz="1000" b="0" i="0" u="none" strike="noStrike">
                          <a:solidFill>
                            <a:srgbClr val="000000"/>
                          </a:solidFill>
                          <a:effectLst/>
                          <a:latin typeface="Arial" panose="020B0604020202020204" pitchFamily="34" charset="0"/>
                        </a:rPr>
                        <a:t>3522.00</a:t>
                      </a:r>
                    </a:p>
                  </a:txBody>
                  <a:tcPr marL="0" marR="0" marT="0" marB="0" anchor="ctr"/>
                </a:tc>
                <a:tc>
                  <a:txBody>
                    <a:bodyPr/>
                    <a:lstStyle/>
                    <a:p>
                      <a:pPr algn="ctr" fontAlgn="ctr"/>
                      <a:r>
                        <a:rPr lang="en-IN" sz="1000" b="0" i="0" u="none" strike="noStrike" dirty="0">
                          <a:solidFill>
                            <a:srgbClr val="000000"/>
                          </a:solidFill>
                          <a:effectLst/>
                          <a:latin typeface="Arial" panose="020B0604020202020204" pitchFamily="34" charset="0"/>
                        </a:rPr>
                        <a:t>3582.00</a:t>
                      </a:r>
                    </a:p>
                  </a:txBody>
                  <a:tcPr marL="0" marR="0" marT="0" marB="0" anchor="ctr"/>
                </a:tc>
                <a:tc>
                  <a:txBody>
                    <a:bodyPr/>
                    <a:lstStyle/>
                    <a:p>
                      <a:pPr algn="ctr" fontAlgn="ctr"/>
                      <a:r>
                        <a:rPr lang="en-IN" sz="1000" b="0" i="0" u="none" strike="noStrike" dirty="0">
                          <a:solidFill>
                            <a:srgbClr val="000000"/>
                          </a:solidFill>
                          <a:effectLst/>
                          <a:latin typeface="Arial" panose="020B0604020202020204" pitchFamily="34" charset="0"/>
                        </a:rPr>
                        <a:t>3582.00</a:t>
                      </a:r>
                    </a:p>
                  </a:txBody>
                  <a:tcPr marL="0" marR="0" marT="0" marB="0" anchor="ctr"/>
                </a:tc>
                <a:extLst>
                  <a:ext uri="{0D108BD9-81ED-4DB2-BD59-A6C34878D82A}">
                    <a16:rowId xmlns:a16="http://schemas.microsoft.com/office/drawing/2014/main" val="2171199941"/>
                  </a:ext>
                </a:extLst>
              </a:tr>
              <a:tr h="302953">
                <a:tc vMerge="1">
                  <a:txBody>
                    <a:bodyPr/>
                    <a:lstStyle/>
                    <a:p>
                      <a:pPr algn="ctr"/>
                      <a:endParaRPr lang="en-IN" sz="1000" b="1"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algn="ctr"/>
                      <a:r>
                        <a:rPr lang="en-IN" sz="1000" b="1" dirty="0">
                          <a:solidFill>
                            <a:srgbClr val="002060"/>
                          </a:solidFill>
                        </a:rPr>
                        <a:t>Production</a:t>
                      </a:r>
                      <a:endParaRPr lang="en-IN" sz="1000" b="1"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algn="ctr" fontAlgn="ctr"/>
                      <a:r>
                        <a:rPr lang="en-IN" sz="1000" b="0" i="0" u="none" strike="noStrike">
                          <a:solidFill>
                            <a:srgbClr val="000000"/>
                          </a:solidFill>
                          <a:effectLst/>
                          <a:latin typeface="Arial" panose="020B0604020202020204" pitchFamily="34" charset="0"/>
                        </a:rPr>
                        <a:t>2186.06</a:t>
                      </a:r>
                    </a:p>
                  </a:txBody>
                  <a:tcPr marL="0" marR="0" marT="0" marB="0" anchor="ctr"/>
                </a:tc>
                <a:tc>
                  <a:txBody>
                    <a:bodyPr/>
                    <a:lstStyle/>
                    <a:p>
                      <a:pPr algn="ctr" fontAlgn="ctr"/>
                      <a:r>
                        <a:rPr lang="en-IN" sz="1000" b="0" i="0" u="none" strike="noStrike">
                          <a:solidFill>
                            <a:srgbClr val="000000"/>
                          </a:solidFill>
                          <a:effectLst/>
                          <a:latin typeface="Arial" panose="020B0604020202020204" pitchFamily="34" charset="0"/>
                        </a:rPr>
                        <a:t>2271.76</a:t>
                      </a:r>
                    </a:p>
                  </a:txBody>
                  <a:tcPr marL="0" marR="0" marT="0" marB="0" anchor="ctr"/>
                </a:tc>
                <a:tc>
                  <a:txBody>
                    <a:bodyPr/>
                    <a:lstStyle/>
                    <a:p>
                      <a:pPr algn="ctr" fontAlgn="ctr"/>
                      <a:r>
                        <a:rPr lang="en-IN" sz="1000" b="0" i="0" u="none" strike="noStrike">
                          <a:solidFill>
                            <a:srgbClr val="000000"/>
                          </a:solidFill>
                          <a:effectLst/>
                          <a:latin typeface="Arial" panose="020B0604020202020204" pitchFamily="34" charset="0"/>
                        </a:rPr>
                        <a:t>2368.41</a:t>
                      </a:r>
                    </a:p>
                  </a:txBody>
                  <a:tcPr marL="0" marR="0" marT="0" marB="0" anchor="ctr"/>
                </a:tc>
                <a:tc>
                  <a:txBody>
                    <a:bodyPr/>
                    <a:lstStyle/>
                    <a:p>
                      <a:pPr algn="ctr" fontAlgn="ctr"/>
                      <a:r>
                        <a:rPr lang="en-IN" sz="1000" b="0" i="0" u="none" strike="noStrike">
                          <a:solidFill>
                            <a:srgbClr val="000000"/>
                          </a:solidFill>
                          <a:effectLst/>
                          <a:latin typeface="Arial" panose="020B0604020202020204" pitchFamily="34" charset="0"/>
                        </a:rPr>
                        <a:t>2541.20</a:t>
                      </a:r>
                    </a:p>
                  </a:txBody>
                  <a:tcPr marL="0" marR="0" marT="0" marB="0" anchor="ctr"/>
                </a:tc>
                <a:tc>
                  <a:txBody>
                    <a:bodyPr/>
                    <a:lstStyle/>
                    <a:p>
                      <a:pPr algn="ctr" fontAlgn="ctr"/>
                      <a:r>
                        <a:rPr lang="en-IN" sz="1000" b="0" i="0" u="none" strike="noStrike">
                          <a:solidFill>
                            <a:srgbClr val="000000"/>
                          </a:solidFill>
                          <a:effectLst/>
                          <a:latin typeface="Arial" panose="020B0604020202020204" pitchFamily="34" charset="0"/>
                        </a:rPr>
                        <a:t>2567.11</a:t>
                      </a:r>
                    </a:p>
                  </a:txBody>
                  <a:tcPr marL="0" marR="0" marT="0" marB="0" anchor="ctr"/>
                </a:tc>
                <a:tc>
                  <a:txBody>
                    <a:bodyPr/>
                    <a:lstStyle/>
                    <a:p>
                      <a:pPr algn="ctr" fontAlgn="ctr"/>
                      <a:r>
                        <a:rPr lang="en-IN" sz="1000" b="0" i="0" u="none" strike="noStrike">
                          <a:solidFill>
                            <a:srgbClr val="000000"/>
                          </a:solidFill>
                          <a:effectLst/>
                          <a:latin typeface="Arial" panose="020B0604020202020204" pitchFamily="34" charset="0"/>
                        </a:rPr>
                        <a:t>2396.06</a:t>
                      </a:r>
                    </a:p>
                  </a:txBody>
                  <a:tcPr marL="0" marR="0" marT="0" marB="0" anchor="ctr"/>
                </a:tc>
                <a:tc>
                  <a:txBody>
                    <a:bodyPr/>
                    <a:lstStyle/>
                    <a:p>
                      <a:pPr algn="ctr" fontAlgn="ctr"/>
                      <a:r>
                        <a:rPr lang="en-IN" sz="1000" b="0" i="0" u="none" strike="noStrike">
                          <a:solidFill>
                            <a:srgbClr val="000000"/>
                          </a:solidFill>
                          <a:effectLst/>
                          <a:latin typeface="Arial" panose="020B0604020202020204" pitchFamily="34" charset="0"/>
                        </a:rPr>
                        <a:t>2652.63</a:t>
                      </a:r>
                    </a:p>
                  </a:txBody>
                  <a:tcPr marL="0" marR="0" marT="0" marB="0" anchor="ctr"/>
                </a:tc>
                <a:tc>
                  <a:txBody>
                    <a:bodyPr/>
                    <a:lstStyle/>
                    <a:p>
                      <a:pPr algn="ctr" fontAlgn="ctr"/>
                      <a:r>
                        <a:rPr lang="en-IN" sz="1000" b="0" i="0" u="none" strike="noStrike">
                          <a:solidFill>
                            <a:srgbClr val="000000"/>
                          </a:solidFill>
                          <a:effectLst/>
                          <a:latin typeface="Arial" panose="020B0604020202020204" pitchFamily="34" charset="0"/>
                        </a:rPr>
                        <a:t>2746.23</a:t>
                      </a:r>
                    </a:p>
                  </a:txBody>
                  <a:tcPr marL="0" marR="0" marT="0" marB="0" anchor="ctr"/>
                </a:tc>
                <a:tc>
                  <a:txBody>
                    <a:bodyPr/>
                    <a:lstStyle/>
                    <a:p>
                      <a:pPr algn="ctr" fontAlgn="ctr"/>
                      <a:r>
                        <a:rPr lang="en-IN" sz="1000" b="0" i="0" u="none" strike="noStrike">
                          <a:solidFill>
                            <a:srgbClr val="000000"/>
                          </a:solidFill>
                          <a:effectLst/>
                          <a:latin typeface="Arial" panose="020B0604020202020204" pitchFamily="34" charset="0"/>
                        </a:rPr>
                        <a:t>3098.97</a:t>
                      </a:r>
                    </a:p>
                  </a:txBody>
                  <a:tcPr marL="0" marR="0" marT="0" marB="0" anchor="ctr"/>
                </a:tc>
                <a:extLst>
                  <a:ext uri="{0D108BD9-81ED-4DB2-BD59-A6C34878D82A}">
                    <a16:rowId xmlns:a16="http://schemas.microsoft.com/office/drawing/2014/main" val="2090164450"/>
                  </a:ext>
                </a:extLst>
              </a:tr>
              <a:tr h="302953">
                <a:tc vMerge="1">
                  <a:txBody>
                    <a:bodyPr/>
                    <a:lstStyle/>
                    <a:p>
                      <a:pPr algn="ctr"/>
                      <a:endParaRPr lang="en-IN" sz="1000" b="1"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algn="ctr"/>
                      <a:r>
                        <a:rPr lang="en-IN" sz="1000" b="1" dirty="0">
                          <a:solidFill>
                            <a:srgbClr val="002060"/>
                          </a:solidFill>
                        </a:rPr>
                        <a:t>Import </a:t>
                      </a:r>
                      <a:endParaRPr lang="en-IN" sz="1000" b="1"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algn="ctr" fontAlgn="b"/>
                      <a:r>
                        <a:rPr lang="en-IN" sz="1000" b="0" i="0" u="none" strike="noStrike">
                          <a:solidFill>
                            <a:srgbClr val="000000"/>
                          </a:solidFill>
                          <a:effectLst/>
                          <a:latin typeface="Arial" panose="020B0604020202020204" pitchFamily="34" charset="0"/>
                        </a:rPr>
                        <a:t>502.05</a:t>
                      </a:r>
                    </a:p>
                  </a:txBody>
                  <a:tcPr marL="0" marR="0" marT="0" marB="0" anchor="ctr"/>
                </a:tc>
                <a:tc>
                  <a:txBody>
                    <a:bodyPr/>
                    <a:lstStyle/>
                    <a:p>
                      <a:pPr algn="ctr" fontAlgn="b"/>
                      <a:r>
                        <a:rPr lang="en-IN" sz="1000" b="0" i="0" u="none" strike="noStrike">
                          <a:solidFill>
                            <a:srgbClr val="000000"/>
                          </a:solidFill>
                          <a:effectLst/>
                          <a:latin typeface="Arial" panose="020B0604020202020204" pitchFamily="34" charset="0"/>
                        </a:rPr>
                        <a:t>499.25</a:t>
                      </a:r>
                    </a:p>
                  </a:txBody>
                  <a:tcPr marL="0" marR="0" marT="0" marB="0" anchor="ctr"/>
                </a:tc>
                <a:tc>
                  <a:txBody>
                    <a:bodyPr/>
                    <a:lstStyle/>
                    <a:p>
                      <a:pPr algn="ctr" fontAlgn="b"/>
                      <a:r>
                        <a:rPr lang="en-IN" sz="1000" b="0" i="0" u="none" strike="noStrike">
                          <a:solidFill>
                            <a:srgbClr val="000000"/>
                          </a:solidFill>
                          <a:effectLst/>
                          <a:latin typeface="Arial" panose="020B0604020202020204" pitchFamily="34" charset="0"/>
                        </a:rPr>
                        <a:t>475.19</a:t>
                      </a:r>
                    </a:p>
                  </a:txBody>
                  <a:tcPr marL="0" marR="0" marT="0" marB="0" anchor="ctr"/>
                </a:tc>
                <a:tc>
                  <a:txBody>
                    <a:bodyPr/>
                    <a:lstStyle/>
                    <a:p>
                      <a:pPr algn="ctr" fontAlgn="b"/>
                      <a:r>
                        <a:rPr lang="en-IN" sz="1000" b="0" i="0" u="none" strike="noStrike">
                          <a:solidFill>
                            <a:srgbClr val="000000"/>
                          </a:solidFill>
                          <a:effectLst/>
                          <a:latin typeface="Arial" panose="020B0604020202020204" pitchFamily="34" charset="0"/>
                        </a:rPr>
                        <a:t>498.01</a:t>
                      </a:r>
                    </a:p>
                  </a:txBody>
                  <a:tcPr marL="0" marR="0" marT="0" marB="0" anchor="ctr"/>
                </a:tc>
                <a:tc>
                  <a:txBody>
                    <a:bodyPr/>
                    <a:lstStyle/>
                    <a:p>
                      <a:pPr algn="ctr" fontAlgn="b"/>
                      <a:r>
                        <a:rPr lang="en-IN" sz="1000" b="0" i="0" u="none" strike="noStrike">
                          <a:solidFill>
                            <a:srgbClr val="000000"/>
                          </a:solidFill>
                          <a:effectLst/>
                          <a:latin typeface="Arial" panose="020B0604020202020204" pitchFamily="34" charset="0"/>
                        </a:rPr>
                        <a:t>531.40</a:t>
                      </a:r>
                    </a:p>
                  </a:txBody>
                  <a:tcPr marL="0" marR="0" marT="0" marB="0" anchor="ctr"/>
                </a:tc>
                <a:tc>
                  <a:txBody>
                    <a:bodyPr/>
                    <a:lstStyle/>
                    <a:p>
                      <a:pPr algn="ctr" fontAlgn="b"/>
                      <a:r>
                        <a:rPr lang="en-IN" sz="1000" b="0" i="0" u="none" strike="noStrike">
                          <a:solidFill>
                            <a:srgbClr val="000000"/>
                          </a:solidFill>
                          <a:effectLst/>
                          <a:latin typeface="Arial" panose="020B0604020202020204" pitchFamily="34" charset="0"/>
                        </a:rPr>
                        <a:t>618.49</a:t>
                      </a:r>
                    </a:p>
                  </a:txBody>
                  <a:tcPr marL="0" marR="0" marT="0" marB="0" anchor="ctr"/>
                </a:tc>
                <a:tc>
                  <a:txBody>
                    <a:bodyPr/>
                    <a:lstStyle/>
                    <a:p>
                      <a:pPr algn="ctr" fontAlgn="b"/>
                      <a:r>
                        <a:rPr lang="en-IN" sz="1000" b="0" i="0" u="none" strike="noStrike">
                          <a:solidFill>
                            <a:srgbClr val="000000"/>
                          </a:solidFill>
                          <a:effectLst/>
                          <a:latin typeface="Arial" panose="020B0604020202020204" pitchFamily="34" charset="0"/>
                        </a:rPr>
                        <a:t>0.00</a:t>
                      </a:r>
                    </a:p>
                  </a:txBody>
                  <a:tcPr marL="0" marR="0" marT="0" marB="0" anchor="ctr"/>
                </a:tc>
                <a:tc>
                  <a:txBody>
                    <a:bodyPr/>
                    <a:lstStyle/>
                    <a:p>
                      <a:pPr algn="ctr" fontAlgn="b"/>
                      <a:r>
                        <a:rPr lang="en-IN" sz="1000" b="0" i="0" u="none" strike="noStrike">
                          <a:solidFill>
                            <a:srgbClr val="000000"/>
                          </a:solidFill>
                          <a:effectLst/>
                          <a:latin typeface="Arial" panose="020B0604020202020204" pitchFamily="34" charset="0"/>
                        </a:rPr>
                        <a:t>0.00</a:t>
                      </a:r>
                    </a:p>
                  </a:txBody>
                  <a:tcPr marL="0" marR="0" marT="0" marB="0" anchor="b"/>
                </a:tc>
                <a:tc>
                  <a:txBody>
                    <a:bodyPr/>
                    <a:lstStyle/>
                    <a:p>
                      <a:pPr algn="ctr" fontAlgn="b"/>
                      <a:r>
                        <a:rPr lang="en-IN" sz="1000" b="0" i="0" u="none" strike="noStrike">
                          <a:solidFill>
                            <a:srgbClr val="000000"/>
                          </a:solidFill>
                          <a:effectLst/>
                          <a:latin typeface="Arial" panose="020B0604020202020204" pitchFamily="34" charset="0"/>
                        </a:rPr>
                        <a:t>0.00</a:t>
                      </a:r>
                    </a:p>
                  </a:txBody>
                  <a:tcPr marL="0" marR="0" marT="0" marB="0" anchor="b"/>
                </a:tc>
                <a:extLst>
                  <a:ext uri="{0D108BD9-81ED-4DB2-BD59-A6C34878D82A}">
                    <a16:rowId xmlns:a16="http://schemas.microsoft.com/office/drawing/2014/main" val="3580386574"/>
                  </a:ext>
                </a:extLst>
              </a:tr>
              <a:tr h="302953">
                <a:tc vMerge="1">
                  <a:txBody>
                    <a:bodyPr/>
                    <a:lstStyle/>
                    <a:p>
                      <a:pPr algn="ctr"/>
                      <a:endParaRPr lang="en-IN" sz="1000" b="1"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algn="ctr"/>
                      <a:r>
                        <a:rPr lang="en-IN" sz="1000" b="1" dirty="0">
                          <a:solidFill>
                            <a:srgbClr val="002060"/>
                          </a:solidFill>
                        </a:rPr>
                        <a:t>Export</a:t>
                      </a:r>
                      <a:endParaRPr lang="en-IN" sz="1000" b="1"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algn="ctr" fontAlgn="b"/>
                      <a:r>
                        <a:rPr lang="en-IN" sz="1000" b="0" i="0" u="none" strike="noStrike">
                          <a:solidFill>
                            <a:srgbClr val="000000"/>
                          </a:solidFill>
                          <a:effectLst/>
                          <a:latin typeface="Arial" panose="020B0604020202020204" pitchFamily="34" charset="0"/>
                        </a:rPr>
                        <a:t>640.26</a:t>
                      </a:r>
                    </a:p>
                  </a:txBody>
                  <a:tcPr marL="0" marR="0" marT="0" marB="0" anchor="ctr"/>
                </a:tc>
                <a:tc>
                  <a:txBody>
                    <a:bodyPr/>
                    <a:lstStyle/>
                    <a:p>
                      <a:pPr algn="ctr" fontAlgn="b"/>
                      <a:r>
                        <a:rPr lang="en-IN" sz="1000" b="0" i="0" u="none" strike="noStrike">
                          <a:solidFill>
                            <a:srgbClr val="000000"/>
                          </a:solidFill>
                          <a:effectLst/>
                          <a:latin typeface="Arial" panose="020B0604020202020204" pitchFamily="34" charset="0"/>
                        </a:rPr>
                        <a:t>675.17</a:t>
                      </a:r>
                    </a:p>
                  </a:txBody>
                  <a:tcPr marL="0" marR="0" marT="0" marB="0" anchor="ctr"/>
                </a:tc>
                <a:tc>
                  <a:txBody>
                    <a:bodyPr/>
                    <a:lstStyle/>
                    <a:p>
                      <a:pPr algn="ctr" fontAlgn="b"/>
                      <a:r>
                        <a:rPr lang="en-IN" sz="1000" b="0" i="0" u="none" strike="noStrike">
                          <a:solidFill>
                            <a:srgbClr val="000000"/>
                          </a:solidFill>
                          <a:effectLst/>
                          <a:latin typeface="Arial" panose="020B0604020202020204" pitchFamily="34" charset="0"/>
                        </a:rPr>
                        <a:t>688.88</a:t>
                      </a:r>
                    </a:p>
                  </a:txBody>
                  <a:tcPr marL="0" marR="0" marT="0" marB="0" anchor="ctr"/>
                </a:tc>
                <a:tc>
                  <a:txBody>
                    <a:bodyPr/>
                    <a:lstStyle/>
                    <a:p>
                      <a:pPr algn="ctr" fontAlgn="b"/>
                      <a:r>
                        <a:rPr lang="en-IN" sz="1000" b="0" i="0" u="none" strike="noStrike">
                          <a:solidFill>
                            <a:srgbClr val="000000"/>
                          </a:solidFill>
                          <a:effectLst/>
                          <a:latin typeface="Arial" panose="020B0604020202020204" pitchFamily="34" charset="0"/>
                        </a:rPr>
                        <a:t>691.62</a:t>
                      </a:r>
                    </a:p>
                  </a:txBody>
                  <a:tcPr marL="0" marR="0" marT="0" marB="0" anchor="ctr"/>
                </a:tc>
                <a:tc>
                  <a:txBody>
                    <a:bodyPr/>
                    <a:lstStyle/>
                    <a:p>
                      <a:pPr algn="ctr" fontAlgn="b"/>
                      <a:r>
                        <a:rPr lang="en-IN" sz="1000" b="0" i="0" u="none" strike="noStrike">
                          <a:solidFill>
                            <a:srgbClr val="000000"/>
                          </a:solidFill>
                          <a:effectLst/>
                          <a:latin typeface="Arial" panose="020B0604020202020204" pitchFamily="34" charset="0"/>
                        </a:rPr>
                        <a:t>745.53</a:t>
                      </a:r>
                    </a:p>
                  </a:txBody>
                  <a:tcPr marL="0" marR="0" marT="0" marB="0" anchor="ctr"/>
                </a:tc>
                <a:tc>
                  <a:txBody>
                    <a:bodyPr/>
                    <a:lstStyle/>
                    <a:p>
                      <a:pPr algn="ctr" fontAlgn="b"/>
                      <a:r>
                        <a:rPr lang="en-IN" sz="1000" b="0" i="0" u="none" strike="noStrike">
                          <a:solidFill>
                            <a:srgbClr val="000000"/>
                          </a:solidFill>
                          <a:effectLst/>
                          <a:latin typeface="Arial" panose="020B0604020202020204" pitchFamily="34" charset="0"/>
                        </a:rPr>
                        <a:t>726.91</a:t>
                      </a:r>
                    </a:p>
                  </a:txBody>
                  <a:tcPr marL="0" marR="0" marT="0" marB="0" anchor="ctr"/>
                </a:tc>
                <a:tc>
                  <a:txBody>
                    <a:bodyPr/>
                    <a:lstStyle/>
                    <a:p>
                      <a:pPr algn="ctr" fontAlgn="b"/>
                      <a:r>
                        <a:rPr lang="en-IN" sz="1000" b="0" i="0" u="none" strike="noStrike">
                          <a:solidFill>
                            <a:srgbClr val="000000"/>
                          </a:solidFill>
                          <a:effectLst/>
                          <a:latin typeface="Arial" panose="020B0604020202020204" pitchFamily="34" charset="0"/>
                        </a:rPr>
                        <a:t>0.00</a:t>
                      </a:r>
                    </a:p>
                  </a:txBody>
                  <a:tcPr marL="0" marR="0" marT="0" marB="0" anchor="ctr"/>
                </a:tc>
                <a:tc>
                  <a:txBody>
                    <a:bodyPr/>
                    <a:lstStyle/>
                    <a:p>
                      <a:pPr algn="ctr" fontAlgn="b"/>
                      <a:r>
                        <a:rPr lang="en-IN" sz="1000" b="0" i="0" u="none" strike="noStrike">
                          <a:solidFill>
                            <a:srgbClr val="000000"/>
                          </a:solidFill>
                          <a:effectLst/>
                          <a:latin typeface="Arial" panose="020B0604020202020204" pitchFamily="34" charset="0"/>
                        </a:rPr>
                        <a:t>0.00</a:t>
                      </a:r>
                    </a:p>
                  </a:txBody>
                  <a:tcPr marL="0" marR="0" marT="0" marB="0" anchor="b"/>
                </a:tc>
                <a:tc>
                  <a:txBody>
                    <a:bodyPr/>
                    <a:lstStyle/>
                    <a:p>
                      <a:pPr algn="ctr" fontAlgn="b"/>
                      <a:r>
                        <a:rPr lang="en-IN" sz="1000" b="0" i="0" u="none" strike="noStrike">
                          <a:solidFill>
                            <a:srgbClr val="000000"/>
                          </a:solidFill>
                          <a:effectLst/>
                          <a:latin typeface="Arial" panose="020B0604020202020204" pitchFamily="34" charset="0"/>
                        </a:rPr>
                        <a:t>0.00</a:t>
                      </a:r>
                    </a:p>
                  </a:txBody>
                  <a:tcPr marL="0" marR="0" marT="0" marB="0" anchor="b"/>
                </a:tc>
                <a:extLst>
                  <a:ext uri="{0D108BD9-81ED-4DB2-BD59-A6C34878D82A}">
                    <a16:rowId xmlns:a16="http://schemas.microsoft.com/office/drawing/2014/main" val="3251520526"/>
                  </a:ext>
                </a:extLst>
              </a:tr>
              <a:tr h="492298">
                <a:tc vMerge="1">
                  <a:txBody>
                    <a:bodyPr/>
                    <a:lstStyle/>
                    <a:p>
                      <a:pPr algn="ctr"/>
                      <a:endParaRPr lang="en-IN" sz="1000" b="1" dirty="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marL="0" algn="ctr" defTabSz="685800" rtl="0" eaLnBrk="1" latinLnBrk="0" hangingPunct="1"/>
                      <a:r>
                        <a:rPr lang="en-IN" sz="1000" b="1" kern="1200" dirty="0">
                          <a:solidFill>
                            <a:srgbClr val="002060"/>
                          </a:solidFill>
                        </a:rPr>
                        <a:t>Total Demand</a:t>
                      </a:r>
                      <a:endParaRPr lang="en-IN" sz="1000" b="1" kern="1200"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algn="ctr" fontAlgn="ctr"/>
                      <a:r>
                        <a:rPr lang="en-IN" sz="1000" b="0" i="0" u="none" strike="noStrike" dirty="0">
                          <a:solidFill>
                            <a:srgbClr val="000000"/>
                          </a:solidFill>
                          <a:effectLst/>
                          <a:latin typeface="Arial" panose="020B0604020202020204" pitchFamily="34" charset="0"/>
                        </a:rPr>
                        <a:t>2004.12</a:t>
                      </a:r>
                    </a:p>
                  </a:txBody>
                  <a:tcPr marL="0" marR="0" marT="0" marB="0" anchor="ctr"/>
                </a:tc>
                <a:tc>
                  <a:txBody>
                    <a:bodyPr/>
                    <a:lstStyle/>
                    <a:p>
                      <a:pPr algn="ctr" fontAlgn="ctr"/>
                      <a:r>
                        <a:rPr lang="en-IN" sz="1000" b="0" i="0" u="none" strike="noStrike" dirty="0">
                          <a:solidFill>
                            <a:srgbClr val="000000"/>
                          </a:solidFill>
                          <a:effectLst/>
                          <a:latin typeface="Arial" panose="020B0604020202020204" pitchFamily="34" charset="0"/>
                        </a:rPr>
                        <a:t>2050.40</a:t>
                      </a:r>
                    </a:p>
                  </a:txBody>
                  <a:tcPr marL="0" marR="0" marT="0" marB="0" anchor="ctr"/>
                </a:tc>
                <a:tc>
                  <a:txBody>
                    <a:bodyPr/>
                    <a:lstStyle/>
                    <a:p>
                      <a:pPr algn="ctr" fontAlgn="ctr"/>
                      <a:r>
                        <a:rPr lang="en-IN" sz="1000" b="0" i="0" u="none" strike="noStrike">
                          <a:solidFill>
                            <a:srgbClr val="000000"/>
                          </a:solidFill>
                          <a:effectLst/>
                          <a:latin typeface="Arial" panose="020B0604020202020204" pitchFamily="34" charset="0"/>
                        </a:rPr>
                        <a:t>2107.35</a:t>
                      </a:r>
                    </a:p>
                  </a:txBody>
                  <a:tcPr marL="0" marR="0" marT="0" marB="0" anchor="ctr"/>
                </a:tc>
                <a:tc>
                  <a:txBody>
                    <a:bodyPr/>
                    <a:lstStyle/>
                    <a:p>
                      <a:pPr algn="ctr" fontAlgn="ctr"/>
                      <a:r>
                        <a:rPr lang="en-IN" sz="1000" b="0" i="0" u="none" strike="noStrike">
                          <a:solidFill>
                            <a:srgbClr val="000000"/>
                          </a:solidFill>
                          <a:effectLst/>
                          <a:latin typeface="Arial" panose="020B0604020202020204" pitchFamily="34" charset="0"/>
                        </a:rPr>
                        <a:t>2294.78</a:t>
                      </a:r>
                    </a:p>
                  </a:txBody>
                  <a:tcPr marL="0" marR="0" marT="0" marB="0" anchor="ctr"/>
                </a:tc>
                <a:tc>
                  <a:txBody>
                    <a:bodyPr/>
                    <a:lstStyle/>
                    <a:p>
                      <a:pPr algn="ctr" fontAlgn="ctr"/>
                      <a:r>
                        <a:rPr lang="en-IN" sz="1000" b="0" i="0" u="none" strike="noStrike">
                          <a:solidFill>
                            <a:srgbClr val="000000"/>
                          </a:solidFill>
                          <a:effectLst/>
                          <a:latin typeface="Arial" panose="020B0604020202020204" pitchFamily="34" charset="0"/>
                        </a:rPr>
                        <a:t>2301.63</a:t>
                      </a:r>
                    </a:p>
                  </a:txBody>
                  <a:tcPr marL="0" marR="0" marT="0" marB="0" anchor="ctr"/>
                </a:tc>
                <a:tc>
                  <a:txBody>
                    <a:bodyPr/>
                    <a:lstStyle/>
                    <a:p>
                      <a:pPr algn="ctr" fontAlgn="ctr"/>
                      <a:r>
                        <a:rPr lang="en-IN" sz="1000" b="0" i="0" u="none" strike="noStrike">
                          <a:solidFill>
                            <a:srgbClr val="000000"/>
                          </a:solidFill>
                          <a:effectLst/>
                          <a:latin typeface="Arial" panose="020B0604020202020204" pitchFamily="34" charset="0"/>
                        </a:rPr>
                        <a:t>2239.71</a:t>
                      </a:r>
                    </a:p>
                  </a:txBody>
                  <a:tcPr marL="0" marR="0" marT="0" marB="0" anchor="ctr"/>
                </a:tc>
                <a:tc>
                  <a:txBody>
                    <a:bodyPr/>
                    <a:lstStyle/>
                    <a:p>
                      <a:pPr algn="ctr" fontAlgn="ctr"/>
                      <a:r>
                        <a:rPr lang="en-IN" sz="1000" b="0" i="0" u="none" strike="noStrike" dirty="0">
                          <a:solidFill>
                            <a:srgbClr val="000000"/>
                          </a:solidFill>
                          <a:effectLst/>
                          <a:latin typeface="Arial" panose="020B0604020202020204" pitchFamily="34" charset="0"/>
                        </a:rPr>
                        <a:t>2382.64</a:t>
                      </a:r>
                    </a:p>
                  </a:txBody>
                  <a:tcPr marL="0" marR="0" marT="0" marB="0" anchor="ctr"/>
                </a:tc>
                <a:tc>
                  <a:txBody>
                    <a:bodyPr/>
                    <a:lstStyle/>
                    <a:p>
                      <a:pPr algn="ctr" fontAlgn="ctr"/>
                      <a:r>
                        <a:rPr lang="en-IN" sz="1000" b="0" i="0" u="none" strike="noStrike" dirty="0">
                          <a:solidFill>
                            <a:srgbClr val="000000"/>
                          </a:solidFill>
                          <a:effectLst/>
                          <a:latin typeface="Arial" panose="020B0604020202020204" pitchFamily="34" charset="0"/>
                        </a:rPr>
                        <a:t>3155.83</a:t>
                      </a:r>
                    </a:p>
                  </a:txBody>
                  <a:tcPr marL="0" marR="0" marT="0" marB="0" anchor="ctr"/>
                </a:tc>
                <a:tc>
                  <a:txBody>
                    <a:bodyPr/>
                    <a:lstStyle/>
                    <a:p>
                      <a:pPr algn="ctr" fontAlgn="ctr"/>
                      <a:r>
                        <a:rPr lang="en-IN" sz="1000" b="0" i="0" u="none" strike="noStrike" dirty="0">
                          <a:solidFill>
                            <a:srgbClr val="000000"/>
                          </a:solidFill>
                          <a:effectLst/>
                          <a:latin typeface="Arial" panose="020B0604020202020204" pitchFamily="34" charset="0"/>
                        </a:rPr>
                        <a:t>4213.75</a:t>
                      </a:r>
                    </a:p>
                  </a:txBody>
                  <a:tcPr marL="0" marR="0" marT="0" marB="0" anchor="ctr"/>
                </a:tc>
                <a:extLst>
                  <a:ext uri="{0D108BD9-81ED-4DB2-BD59-A6C34878D82A}">
                    <a16:rowId xmlns:a16="http://schemas.microsoft.com/office/drawing/2014/main" val="1211048611"/>
                  </a:ext>
                </a:extLst>
              </a:tr>
              <a:tr h="492298">
                <a:tc vMerge="1">
                  <a:txBody>
                    <a:bodyPr/>
                    <a:lstStyle/>
                    <a:p>
                      <a:pPr algn="ctr"/>
                      <a:endParaRPr lang="en-IN" sz="1000" b="1" dirty="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marL="0" algn="ctr" defTabSz="685800" rtl="0" eaLnBrk="1" latinLnBrk="0" hangingPunct="1"/>
                      <a:r>
                        <a:rPr lang="en-IN" sz="1000" b="1" kern="1200" dirty="0">
                          <a:solidFill>
                            <a:srgbClr val="002060"/>
                          </a:solidFill>
                        </a:rPr>
                        <a:t>Demand Supply Gap</a:t>
                      </a:r>
                      <a:endParaRPr lang="en-IN" sz="1000" b="1" kern="1200"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algn="ctr" fontAlgn="ctr"/>
                      <a:r>
                        <a:rPr lang="en-IN" sz="1000" b="0" i="0" u="none" strike="noStrike">
                          <a:solidFill>
                            <a:srgbClr val="000000"/>
                          </a:solidFill>
                          <a:effectLst/>
                          <a:latin typeface="Arial" panose="020B0604020202020204" pitchFamily="34" charset="0"/>
                        </a:rPr>
                        <a:t>181.94</a:t>
                      </a:r>
                    </a:p>
                  </a:txBody>
                  <a:tcPr marL="0" marR="0" marT="0" marB="0" anchor="ctr"/>
                </a:tc>
                <a:tc>
                  <a:txBody>
                    <a:bodyPr/>
                    <a:lstStyle/>
                    <a:p>
                      <a:pPr algn="ctr" fontAlgn="ctr"/>
                      <a:r>
                        <a:rPr lang="en-IN" sz="1000" b="0" i="0" u="none" strike="noStrike">
                          <a:solidFill>
                            <a:srgbClr val="000000"/>
                          </a:solidFill>
                          <a:effectLst/>
                          <a:latin typeface="Arial" panose="020B0604020202020204" pitchFamily="34" charset="0"/>
                        </a:rPr>
                        <a:t>221.36</a:t>
                      </a:r>
                    </a:p>
                  </a:txBody>
                  <a:tcPr marL="0" marR="0" marT="0" marB="0" anchor="ctr"/>
                </a:tc>
                <a:tc>
                  <a:txBody>
                    <a:bodyPr/>
                    <a:lstStyle/>
                    <a:p>
                      <a:pPr algn="ctr" fontAlgn="ctr"/>
                      <a:r>
                        <a:rPr lang="en-IN" sz="1000" b="0" i="0" u="none" strike="noStrike">
                          <a:solidFill>
                            <a:srgbClr val="000000"/>
                          </a:solidFill>
                          <a:effectLst/>
                          <a:latin typeface="Arial" panose="020B0604020202020204" pitchFamily="34" charset="0"/>
                        </a:rPr>
                        <a:t>261.06</a:t>
                      </a:r>
                    </a:p>
                  </a:txBody>
                  <a:tcPr marL="0" marR="0" marT="0" marB="0" anchor="ctr"/>
                </a:tc>
                <a:tc>
                  <a:txBody>
                    <a:bodyPr/>
                    <a:lstStyle/>
                    <a:p>
                      <a:pPr algn="ctr" fontAlgn="ctr"/>
                      <a:r>
                        <a:rPr lang="en-IN" sz="1000" b="0" i="0" u="none" strike="noStrike">
                          <a:solidFill>
                            <a:srgbClr val="000000"/>
                          </a:solidFill>
                          <a:effectLst/>
                          <a:latin typeface="Arial" panose="020B0604020202020204" pitchFamily="34" charset="0"/>
                        </a:rPr>
                        <a:t>246.42</a:t>
                      </a:r>
                    </a:p>
                  </a:txBody>
                  <a:tcPr marL="0" marR="0" marT="0" marB="0" anchor="ctr"/>
                </a:tc>
                <a:tc>
                  <a:txBody>
                    <a:bodyPr/>
                    <a:lstStyle/>
                    <a:p>
                      <a:pPr algn="ctr" fontAlgn="ctr"/>
                      <a:r>
                        <a:rPr lang="en-IN" sz="1000" b="0" i="0" u="none" strike="noStrike">
                          <a:solidFill>
                            <a:srgbClr val="000000"/>
                          </a:solidFill>
                          <a:effectLst/>
                          <a:latin typeface="Arial" panose="020B0604020202020204" pitchFamily="34" charset="0"/>
                        </a:rPr>
                        <a:t>265.47</a:t>
                      </a:r>
                    </a:p>
                  </a:txBody>
                  <a:tcPr marL="0" marR="0" marT="0" marB="0" anchor="ctr"/>
                </a:tc>
                <a:tc>
                  <a:txBody>
                    <a:bodyPr/>
                    <a:lstStyle/>
                    <a:p>
                      <a:pPr algn="ctr" fontAlgn="ctr"/>
                      <a:r>
                        <a:rPr lang="en-IN" sz="1000" b="0" i="0" u="none" strike="noStrike">
                          <a:solidFill>
                            <a:srgbClr val="000000"/>
                          </a:solidFill>
                          <a:effectLst/>
                          <a:latin typeface="Arial" panose="020B0604020202020204" pitchFamily="34" charset="0"/>
                        </a:rPr>
                        <a:t>156.34</a:t>
                      </a:r>
                    </a:p>
                  </a:txBody>
                  <a:tcPr marL="0" marR="0" marT="0" marB="0" anchor="ctr"/>
                </a:tc>
                <a:tc>
                  <a:txBody>
                    <a:bodyPr/>
                    <a:lstStyle/>
                    <a:p>
                      <a:pPr algn="ctr" fontAlgn="ctr"/>
                      <a:r>
                        <a:rPr lang="en-IN" sz="1000" b="0" i="0" u="none" strike="noStrike" dirty="0">
                          <a:solidFill>
                            <a:srgbClr val="000000"/>
                          </a:solidFill>
                          <a:effectLst/>
                          <a:latin typeface="Arial" panose="020B0604020202020204" pitchFamily="34" charset="0"/>
                        </a:rPr>
                        <a:t>269.98</a:t>
                      </a:r>
                    </a:p>
                  </a:txBody>
                  <a:tcPr marL="0" marR="0" marT="0" marB="0" anchor="ctr"/>
                </a:tc>
                <a:tc>
                  <a:txBody>
                    <a:bodyPr/>
                    <a:lstStyle/>
                    <a:p>
                      <a:pPr algn="ctr" fontAlgn="ctr"/>
                      <a:r>
                        <a:rPr lang="en-IN" sz="1000" b="0" i="0" u="none" strike="noStrike" dirty="0">
                          <a:solidFill>
                            <a:srgbClr val="000000"/>
                          </a:solidFill>
                          <a:effectLst/>
                          <a:latin typeface="Arial" panose="020B0604020202020204" pitchFamily="34" charset="0"/>
                        </a:rPr>
                        <a:t>-409.59</a:t>
                      </a:r>
                    </a:p>
                  </a:txBody>
                  <a:tcPr marL="0" marR="0" marT="0" marB="0" anchor="ctr"/>
                </a:tc>
                <a:tc>
                  <a:txBody>
                    <a:bodyPr/>
                    <a:lstStyle/>
                    <a:p>
                      <a:pPr algn="ctr" fontAlgn="ctr"/>
                      <a:r>
                        <a:rPr lang="en-IN" sz="1000" b="0" i="0" u="none" strike="noStrike" dirty="0">
                          <a:solidFill>
                            <a:srgbClr val="000000"/>
                          </a:solidFill>
                          <a:effectLst/>
                          <a:latin typeface="Arial" panose="020B0604020202020204" pitchFamily="34" charset="0"/>
                        </a:rPr>
                        <a:t>-1114.78</a:t>
                      </a:r>
                    </a:p>
                  </a:txBody>
                  <a:tcPr marL="0" marR="0" marT="0" marB="0" anchor="ctr"/>
                </a:tc>
                <a:extLst>
                  <a:ext uri="{0D108BD9-81ED-4DB2-BD59-A6C34878D82A}">
                    <a16:rowId xmlns:a16="http://schemas.microsoft.com/office/drawing/2014/main" val="3016581503"/>
                  </a:ext>
                </a:extLst>
              </a:tr>
            </a:tbl>
          </a:graphicData>
        </a:graphic>
      </p:graphicFrame>
      <p:sp>
        <p:nvSpPr>
          <p:cNvPr id="3" name="TextBox 2">
            <a:extLst>
              <a:ext uri="{FF2B5EF4-FFF2-40B4-BE49-F238E27FC236}">
                <a16:creationId xmlns:a16="http://schemas.microsoft.com/office/drawing/2014/main" id="{38AB1E6A-8C0B-45AC-ACF8-5A7C3810084A}"/>
              </a:ext>
            </a:extLst>
          </p:cNvPr>
          <p:cNvSpPr txBox="1"/>
          <p:nvPr/>
        </p:nvSpPr>
        <p:spPr>
          <a:xfrm>
            <a:off x="181635" y="751670"/>
            <a:ext cx="8779297" cy="292068"/>
          </a:xfrm>
          <a:prstGeom prst="rect">
            <a:avLst/>
          </a:prstGeom>
          <a:noFill/>
        </p:spPr>
        <p:txBody>
          <a:bodyPr wrap="square" rtlCol="0">
            <a:spAutoFit/>
          </a:bodyPr>
          <a:lstStyle/>
          <a:p>
            <a:pPr marL="0" marR="0" lvl="0" indent="0" algn="l" defTabSz="457200" rtl="0" eaLnBrk="1" fontAlgn="auto" latinLnBrk="0" hangingPunct="1">
              <a:lnSpc>
                <a:spcPct val="15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Table 1: </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Global Epoxy Resin Market Supply Analysis</a:t>
            </a:r>
            <a:r>
              <a:rPr kumimoji="0" lang="en-US"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By </a:t>
            </a:r>
            <a:r>
              <a:rPr lang="en-US" sz="1000" b="1" dirty="0">
                <a:solidFill>
                  <a:prstClr val="black"/>
                </a:solidFill>
                <a:latin typeface="Verdana" panose="020B0604030504040204" pitchFamily="34" charset="0"/>
                <a:ea typeface="Verdana" panose="020B0604030504040204" pitchFamily="34" charset="0"/>
                <a:cs typeface="Verdana" panose="020B0604030504040204" pitchFamily="34" charset="0"/>
              </a:rPr>
              <a:t>Volume, 2015-2025F (Thousand </a:t>
            </a:r>
            <a:r>
              <a:rPr kumimoji="0" lang="en-US"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Tonnes)</a:t>
            </a:r>
          </a:p>
        </p:txBody>
      </p:sp>
      <p:graphicFrame>
        <p:nvGraphicFramePr>
          <p:cNvPr id="4" name="Table 3">
            <a:extLst>
              <a:ext uri="{FF2B5EF4-FFF2-40B4-BE49-F238E27FC236}">
                <a16:creationId xmlns:a16="http://schemas.microsoft.com/office/drawing/2014/main" id="{20E056C2-DFC0-4941-8F68-B0CEE0AFD93B}"/>
              </a:ext>
            </a:extLst>
          </p:cNvPr>
          <p:cNvGraphicFramePr>
            <a:graphicFrameLocks noGrp="1"/>
          </p:cNvGraphicFramePr>
          <p:nvPr>
            <p:extLst>
              <p:ext uri="{D42A27DB-BD31-4B8C-83A1-F6EECF244321}">
                <p14:modId xmlns:p14="http://schemas.microsoft.com/office/powerpoint/2010/main" val="2848279793"/>
              </p:ext>
            </p:extLst>
          </p:nvPr>
        </p:nvGraphicFramePr>
        <p:xfrm>
          <a:off x="259318" y="3593487"/>
          <a:ext cx="8755171" cy="2714248"/>
        </p:xfrm>
        <a:graphic>
          <a:graphicData uri="http://schemas.openxmlformats.org/drawingml/2006/table">
            <a:tbl>
              <a:tblPr firstRow="1" bandRow="1">
                <a:tableStyleId>{93296810-A885-4BE3-A3E7-6D5BEEA58F35}</a:tableStyleId>
              </a:tblPr>
              <a:tblGrid>
                <a:gridCol w="931639">
                  <a:extLst>
                    <a:ext uri="{9D8B030D-6E8A-4147-A177-3AD203B41FA5}">
                      <a16:colId xmlns:a16="http://schemas.microsoft.com/office/drawing/2014/main" val="3272690331"/>
                    </a:ext>
                  </a:extLst>
                </a:gridCol>
                <a:gridCol w="920667">
                  <a:extLst>
                    <a:ext uri="{9D8B030D-6E8A-4147-A177-3AD203B41FA5}">
                      <a16:colId xmlns:a16="http://schemas.microsoft.com/office/drawing/2014/main" val="3580014540"/>
                    </a:ext>
                  </a:extLst>
                </a:gridCol>
                <a:gridCol w="766985">
                  <a:extLst>
                    <a:ext uri="{9D8B030D-6E8A-4147-A177-3AD203B41FA5}">
                      <a16:colId xmlns:a16="http://schemas.microsoft.com/office/drawing/2014/main" val="1855223881"/>
                    </a:ext>
                  </a:extLst>
                </a:gridCol>
                <a:gridCol w="766985">
                  <a:extLst>
                    <a:ext uri="{9D8B030D-6E8A-4147-A177-3AD203B41FA5}">
                      <a16:colId xmlns:a16="http://schemas.microsoft.com/office/drawing/2014/main" val="2120924268"/>
                    </a:ext>
                  </a:extLst>
                </a:gridCol>
                <a:gridCol w="766985">
                  <a:extLst>
                    <a:ext uri="{9D8B030D-6E8A-4147-A177-3AD203B41FA5}">
                      <a16:colId xmlns:a16="http://schemas.microsoft.com/office/drawing/2014/main" val="224046152"/>
                    </a:ext>
                  </a:extLst>
                </a:gridCol>
                <a:gridCol w="766985">
                  <a:extLst>
                    <a:ext uri="{9D8B030D-6E8A-4147-A177-3AD203B41FA5}">
                      <a16:colId xmlns:a16="http://schemas.microsoft.com/office/drawing/2014/main" val="4135288567"/>
                    </a:ext>
                  </a:extLst>
                </a:gridCol>
                <a:gridCol w="766985">
                  <a:extLst>
                    <a:ext uri="{9D8B030D-6E8A-4147-A177-3AD203B41FA5}">
                      <a16:colId xmlns:a16="http://schemas.microsoft.com/office/drawing/2014/main" val="4147586031"/>
                    </a:ext>
                  </a:extLst>
                </a:gridCol>
                <a:gridCol w="766985">
                  <a:extLst>
                    <a:ext uri="{9D8B030D-6E8A-4147-A177-3AD203B41FA5}">
                      <a16:colId xmlns:a16="http://schemas.microsoft.com/office/drawing/2014/main" val="1065642436"/>
                    </a:ext>
                  </a:extLst>
                </a:gridCol>
                <a:gridCol w="766985">
                  <a:extLst>
                    <a:ext uri="{9D8B030D-6E8A-4147-A177-3AD203B41FA5}">
                      <a16:colId xmlns:a16="http://schemas.microsoft.com/office/drawing/2014/main" val="2921408857"/>
                    </a:ext>
                  </a:extLst>
                </a:gridCol>
                <a:gridCol w="766985">
                  <a:extLst>
                    <a:ext uri="{9D8B030D-6E8A-4147-A177-3AD203B41FA5}">
                      <a16:colId xmlns:a16="http://schemas.microsoft.com/office/drawing/2014/main" val="216429577"/>
                    </a:ext>
                  </a:extLst>
                </a:gridCol>
                <a:gridCol w="766985">
                  <a:extLst>
                    <a:ext uri="{9D8B030D-6E8A-4147-A177-3AD203B41FA5}">
                      <a16:colId xmlns:a16="http://schemas.microsoft.com/office/drawing/2014/main" val="1541654645"/>
                    </a:ext>
                  </a:extLst>
                </a:gridCol>
              </a:tblGrid>
              <a:tr h="329000">
                <a:tc>
                  <a:txBody>
                    <a:bodyPr/>
                    <a:lstStyle/>
                    <a:p>
                      <a:pPr algn="ctr"/>
                      <a:endParaRPr lang="en-IN" sz="1000"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solidFill>
                      <a:schemeClr val="accent6"/>
                    </a:solidFill>
                  </a:tcPr>
                </a:tc>
                <a:tc>
                  <a:txBody>
                    <a:bodyPr/>
                    <a:lstStyle/>
                    <a:p>
                      <a:pPr algn="ctr"/>
                      <a:endParaRPr lang="en-IN" sz="1000"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solidFill>
                      <a:schemeClr val="accent6"/>
                    </a:solidFill>
                  </a:tcPr>
                </a:tc>
                <a:tc>
                  <a:txBody>
                    <a:bodyPr/>
                    <a:lstStyle/>
                    <a:p>
                      <a:pPr algn="ctr"/>
                      <a:r>
                        <a:rPr lang="en-IN" sz="900" dirty="0">
                          <a:solidFill>
                            <a:schemeClr val="bg1"/>
                          </a:solidFill>
                          <a:latin typeface="Verdana" panose="020B0604030504040204" pitchFamily="34" charset="0"/>
                          <a:ea typeface="Verdana" panose="020B0604030504040204" pitchFamily="34" charset="0"/>
                          <a:cs typeface="Verdana" panose="020B0604030504040204" pitchFamily="34" charset="0"/>
                        </a:rPr>
                        <a:t>2015</a:t>
                      </a:r>
                    </a:p>
                  </a:txBody>
                  <a:tcPr anchor="ctr">
                    <a:solidFill>
                      <a:schemeClr val="accent6"/>
                    </a:solidFill>
                  </a:tcPr>
                </a:tc>
                <a:tc>
                  <a:txBody>
                    <a:bodyPr/>
                    <a:lstStyle/>
                    <a:p>
                      <a:pPr algn="ctr"/>
                      <a:r>
                        <a:rPr lang="en-IN" sz="900" dirty="0">
                          <a:solidFill>
                            <a:schemeClr val="bg1"/>
                          </a:solidFill>
                          <a:latin typeface="Verdana" panose="020B0604030504040204" pitchFamily="34" charset="0"/>
                          <a:ea typeface="Verdana" panose="020B0604030504040204" pitchFamily="34" charset="0"/>
                          <a:cs typeface="Verdana" panose="020B0604030504040204" pitchFamily="34" charset="0"/>
                        </a:rPr>
                        <a:t>2016</a:t>
                      </a:r>
                    </a:p>
                  </a:txBody>
                  <a:tcPr anchor="ctr">
                    <a:solidFill>
                      <a:schemeClr val="accent6"/>
                    </a:solidFill>
                  </a:tcPr>
                </a:tc>
                <a:tc>
                  <a:txBody>
                    <a:bodyPr/>
                    <a:lstStyle/>
                    <a:p>
                      <a:pPr algn="ctr"/>
                      <a:r>
                        <a:rPr lang="en-IN" sz="900" dirty="0">
                          <a:solidFill>
                            <a:schemeClr val="bg1"/>
                          </a:solidFill>
                          <a:latin typeface="Verdana" panose="020B0604030504040204" pitchFamily="34" charset="0"/>
                          <a:ea typeface="Verdana" panose="020B0604030504040204" pitchFamily="34" charset="0"/>
                          <a:cs typeface="Verdana" panose="020B0604030504040204" pitchFamily="34" charset="0"/>
                        </a:rPr>
                        <a:t>2017</a:t>
                      </a:r>
                    </a:p>
                  </a:txBody>
                  <a:tcPr anchor="ctr">
                    <a:solidFill>
                      <a:schemeClr val="accent6"/>
                    </a:solidFill>
                  </a:tcPr>
                </a:tc>
                <a:tc>
                  <a:txBody>
                    <a:bodyPr/>
                    <a:lstStyle/>
                    <a:p>
                      <a:pPr algn="ctr"/>
                      <a:r>
                        <a:rPr lang="en-IN" sz="900" dirty="0">
                          <a:solidFill>
                            <a:schemeClr val="bg1"/>
                          </a:solidFill>
                          <a:latin typeface="Verdana" panose="020B0604030504040204" pitchFamily="34" charset="0"/>
                          <a:ea typeface="Verdana" panose="020B0604030504040204" pitchFamily="34" charset="0"/>
                          <a:cs typeface="Verdana" panose="020B0604030504040204" pitchFamily="34" charset="0"/>
                        </a:rPr>
                        <a:t>2018</a:t>
                      </a:r>
                    </a:p>
                  </a:txBody>
                  <a:tcPr anchor="ctr">
                    <a:solidFill>
                      <a:schemeClr val="accent6"/>
                    </a:solidFill>
                  </a:tcPr>
                </a:tc>
                <a:tc>
                  <a:txBody>
                    <a:bodyPr/>
                    <a:lstStyle/>
                    <a:p>
                      <a:pPr algn="ctr"/>
                      <a:r>
                        <a:rPr lang="en-IN" sz="900" dirty="0">
                          <a:solidFill>
                            <a:schemeClr val="bg1"/>
                          </a:solidFill>
                          <a:latin typeface="Verdana" panose="020B0604030504040204" pitchFamily="34" charset="0"/>
                          <a:ea typeface="Verdana" panose="020B0604030504040204" pitchFamily="34" charset="0"/>
                          <a:cs typeface="Verdana" panose="020B0604030504040204" pitchFamily="34" charset="0"/>
                        </a:rPr>
                        <a:t>2019</a:t>
                      </a:r>
                    </a:p>
                  </a:txBody>
                  <a:tcPr anchor="ctr">
                    <a:solidFill>
                      <a:schemeClr val="accent6"/>
                    </a:solidFill>
                  </a:tcPr>
                </a:tc>
                <a:tc>
                  <a:txBody>
                    <a:bodyPr/>
                    <a:lstStyle/>
                    <a:p>
                      <a:pPr algn="ctr"/>
                      <a:r>
                        <a:rPr lang="en-US" sz="900" dirty="0">
                          <a:solidFill>
                            <a:schemeClr val="bg1"/>
                          </a:solidFill>
                          <a:latin typeface="Verdana" panose="020B0604030504040204" pitchFamily="34" charset="0"/>
                          <a:ea typeface="Verdana" panose="020B0604030504040204" pitchFamily="34" charset="0"/>
                          <a:cs typeface="Verdana" panose="020B0604030504040204" pitchFamily="34" charset="0"/>
                        </a:rPr>
                        <a:t>2020</a:t>
                      </a:r>
                      <a:endParaRPr lang="en-IN" sz="900" dirty="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solidFill>
                      <a:schemeClr val="accent6"/>
                    </a:solidFill>
                  </a:tcPr>
                </a:tc>
                <a:tc>
                  <a:txBody>
                    <a:bodyPr/>
                    <a:lstStyle/>
                    <a:p>
                      <a:pPr algn="ctr"/>
                      <a:r>
                        <a:rPr lang="en-IN" sz="900" dirty="0">
                          <a:solidFill>
                            <a:schemeClr val="bg1"/>
                          </a:solidFill>
                          <a:latin typeface="Verdana" panose="020B0604030504040204" pitchFamily="34" charset="0"/>
                          <a:ea typeface="Verdana" panose="020B0604030504040204" pitchFamily="34" charset="0"/>
                          <a:cs typeface="Verdana" panose="020B0604030504040204" pitchFamily="34" charset="0"/>
                        </a:rPr>
                        <a:t>2021E</a:t>
                      </a:r>
                    </a:p>
                  </a:txBody>
                  <a:tcPr anchor="ctr">
                    <a:solidFill>
                      <a:schemeClr val="accent6"/>
                    </a:solidFill>
                  </a:tcPr>
                </a:tc>
                <a:tc>
                  <a:txBody>
                    <a:bodyPr/>
                    <a:lstStyle/>
                    <a:p>
                      <a:pPr algn="ctr"/>
                      <a:r>
                        <a:rPr lang="en-IN" sz="900" dirty="0">
                          <a:solidFill>
                            <a:schemeClr val="bg1"/>
                          </a:solidFill>
                          <a:latin typeface="Verdana" panose="020B0604030504040204" pitchFamily="34" charset="0"/>
                          <a:ea typeface="Verdana" panose="020B0604030504040204" pitchFamily="34" charset="0"/>
                          <a:cs typeface="Verdana" panose="020B0604030504040204" pitchFamily="34" charset="0"/>
                        </a:rPr>
                        <a:t>2025F</a:t>
                      </a:r>
                    </a:p>
                  </a:txBody>
                  <a:tcPr anchor="ctr">
                    <a:solidFill>
                      <a:schemeClr val="accent6"/>
                    </a:solidFill>
                  </a:tcPr>
                </a:tc>
                <a:tc>
                  <a:txBody>
                    <a:bodyPr/>
                    <a:lstStyle/>
                    <a:p>
                      <a:pPr algn="ctr"/>
                      <a:r>
                        <a:rPr lang="en-IN" sz="900" dirty="0">
                          <a:solidFill>
                            <a:schemeClr val="bg1"/>
                          </a:solidFill>
                          <a:latin typeface="Verdana" panose="020B0604030504040204" pitchFamily="34" charset="0"/>
                          <a:ea typeface="Verdana" panose="020B0604030504040204" pitchFamily="34" charset="0"/>
                          <a:cs typeface="Verdana" panose="020B0604030504040204" pitchFamily="34" charset="0"/>
                        </a:rPr>
                        <a:t>2030F</a:t>
                      </a:r>
                    </a:p>
                  </a:txBody>
                  <a:tcPr anchor="ctr">
                    <a:solidFill>
                      <a:schemeClr val="accent6"/>
                    </a:solidFill>
                  </a:tcPr>
                </a:tc>
                <a:extLst>
                  <a:ext uri="{0D108BD9-81ED-4DB2-BD59-A6C34878D82A}">
                    <a16:rowId xmlns:a16="http://schemas.microsoft.com/office/drawing/2014/main" val="3771434692"/>
                  </a:ext>
                </a:extLst>
              </a:tr>
              <a:tr h="329000">
                <a:tc rowSpan="6">
                  <a:txBody>
                    <a:bodyPr/>
                    <a:lstStyle/>
                    <a:p>
                      <a:pPr algn="ctr"/>
                      <a:r>
                        <a:rPr lang="en-IN" sz="1000" b="1" dirty="0">
                          <a:solidFill>
                            <a:srgbClr val="002060"/>
                          </a:solidFill>
                        </a:rPr>
                        <a:t>Europe</a:t>
                      </a:r>
                      <a:endParaRPr lang="en-IN" sz="1000" b="1"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algn="ctr"/>
                      <a:r>
                        <a:rPr lang="en-IN" sz="1000" b="1" dirty="0">
                          <a:solidFill>
                            <a:srgbClr val="002060"/>
                          </a:solidFill>
                        </a:rPr>
                        <a:t>Capacity</a:t>
                      </a:r>
                      <a:endParaRPr lang="en-IN" sz="1000" b="1"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algn="ctr" fontAlgn="ctr"/>
                      <a:r>
                        <a:rPr lang="en-IN" sz="1000" b="0" i="0" u="none" strike="noStrike" dirty="0">
                          <a:solidFill>
                            <a:srgbClr val="000000"/>
                          </a:solidFill>
                          <a:effectLst/>
                          <a:latin typeface="Arial" panose="020B0604020202020204" pitchFamily="34" charset="0"/>
                        </a:rPr>
                        <a:t>1156.00</a:t>
                      </a:r>
                    </a:p>
                  </a:txBody>
                  <a:tcPr marL="0" marR="0" marT="0" marB="0" anchor="ctr"/>
                </a:tc>
                <a:tc>
                  <a:txBody>
                    <a:bodyPr/>
                    <a:lstStyle/>
                    <a:p>
                      <a:pPr algn="ctr" fontAlgn="ctr"/>
                      <a:r>
                        <a:rPr lang="en-IN" sz="1000" b="0" i="0" u="none" strike="noStrike">
                          <a:solidFill>
                            <a:srgbClr val="000000"/>
                          </a:solidFill>
                          <a:effectLst/>
                          <a:latin typeface="Arial" panose="020B0604020202020204" pitchFamily="34" charset="0"/>
                        </a:rPr>
                        <a:t>1156.00</a:t>
                      </a:r>
                    </a:p>
                  </a:txBody>
                  <a:tcPr marL="0" marR="0" marT="0" marB="0" anchor="ctr"/>
                </a:tc>
                <a:tc>
                  <a:txBody>
                    <a:bodyPr/>
                    <a:lstStyle/>
                    <a:p>
                      <a:pPr algn="ctr" fontAlgn="ctr"/>
                      <a:r>
                        <a:rPr lang="en-IN" sz="1000" b="0" i="0" u="none" strike="noStrike">
                          <a:solidFill>
                            <a:srgbClr val="000000"/>
                          </a:solidFill>
                          <a:effectLst/>
                          <a:latin typeface="Arial" panose="020B0604020202020204" pitchFamily="34" charset="0"/>
                        </a:rPr>
                        <a:t>1156.00</a:t>
                      </a:r>
                    </a:p>
                  </a:txBody>
                  <a:tcPr marL="0" marR="0" marT="0" marB="0" anchor="ctr"/>
                </a:tc>
                <a:tc>
                  <a:txBody>
                    <a:bodyPr/>
                    <a:lstStyle/>
                    <a:p>
                      <a:pPr algn="ctr" fontAlgn="ctr"/>
                      <a:r>
                        <a:rPr lang="en-IN" sz="1000" b="0" i="0" u="none" strike="noStrike">
                          <a:solidFill>
                            <a:srgbClr val="000000"/>
                          </a:solidFill>
                          <a:effectLst/>
                          <a:latin typeface="Arial" panose="020B0604020202020204" pitchFamily="34" charset="0"/>
                        </a:rPr>
                        <a:t>1248.00</a:t>
                      </a:r>
                    </a:p>
                  </a:txBody>
                  <a:tcPr marL="0" marR="0" marT="0" marB="0" anchor="ctr"/>
                </a:tc>
                <a:tc>
                  <a:txBody>
                    <a:bodyPr/>
                    <a:lstStyle/>
                    <a:p>
                      <a:pPr algn="ctr" fontAlgn="ctr"/>
                      <a:r>
                        <a:rPr lang="en-IN" sz="1000" b="0" i="0" u="none" strike="noStrike">
                          <a:solidFill>
                            <a:srgbClr val="000000"/>
                          </a:solidFill>
                          <a:effectLst/>
                          <a:latin typeface="Arial" panose="020B0604020202020204" pitchFamily="34" charset="0"/>
                        </a:rPr>
                        <a:t>1248.00</a:t>
                      </a:r>
                    </a:p>
                  </a:txBody>
                  <a:tcPr marL="0" marR="0" marT="0" marB="0" anchor="ctr"/>
                </a:tc>
                <a:tc>
                  <a:txBody>
                    <a:bodyPr/>
                    <a:lstStyle/>
                    <a:p>
                      <a:pPr algn="ctr" fontAlgn="ctr"/>
                      <a:r>
                        <a:rPr lang="en-IN" sz="1000" b="0" i="0" u="none" strike="noStrike">
                          <a:solidFill>
                            <a:srgbClr val="000000"/>
                          </a:solidFill>
                          <a:effectLst/>
                          <a:latin typeface="Arial" panose="020B0604020202020204" pitchFamily="34" charset="0"/>
                        </a:rPr>
                        <a:t>1248.00</a:t>
                      </a:r>
                    </a:p>
                  </a:txBody>
                  <a:tcPr marL="0" marR="0" marT="0" marB="0" anchor="ctr"/>
                </a:tc>
                <a:tc>
                  <a:txBody>
                    <a:bodyPr/>
                    <a:lstStyle/>
                    <a:p>
                      <a:pPr algn="ctr" fontAlgn="ctr"/>
                      <a:r>
                        <a:rPr lang="en-IN" sz="1000" b="0" i="0" u="none" strike="noStrike">
                          <a:solidFill>
                            <a:srgbClr val="000000"/>
                          </a:solidFill>
                          <a:effectLst/>
                          <a:latin typeface="Arial" panose="020B0604020202020204" pitchFamily="34" charset="0"/>
                        </a:rPr>
                        <a:t>1248.00</a:t>
                      </a:r>
                    </a:p>
                  </a:txBody>
                  <a:tcPr marL="0" marR="0" marT="0" marB="0" anchor="ctr"/>
                </a:tc>
                <a:tc>
                  <a:txBody>
                    <a:bodyPr/>
                    <a:lstStyle/>
                    <a:p>
                      <a:pPr algn="ctr" fontAlgn="ctr"/>
                      <a:r>
                        <a:rPr lang="en-IN" sz="1000" b="0" i="0" u="none" strike="noStrike">
                          <a:solidFill>
                            <a:srgbClr val="000000"/>
                          </a:solidFill>
                          <a:effectLst/>
                          <a:latin typeface="Arial" panose="020B0604020202020204" pitchFamily="34" charset="0"/>
                        </a:rPr>
                        <a:t>1248.00</a:t>
                      </a:r>
                    </a:p>
                  </a:txBody>
                  <a:tcPr marL="0" marR="0" marT="0" marB="0" anchor="ctr"/>
                </a:tc>
                <a:tc>
                  <a:txBody>
                    <a:bodyPr/>
                    <a:lstStyle/>
                    <a:p>
                      <a:pPr algn="ctr" fontAlgn="ctr"/>
                      <a:r>
                        <a:rPr lang="en-IN" sz="1000" b="0" i="0" u="none" strike="noStrike">
                          <a:solidFill>
                            <a:srgbClr val="000000"/>
                          </a:solidFill>
                          <a:effectLst/>
                          <a:latin typeface="Arial" panose="020B0604020202020204" pitchFamily="34" charset="0"/>
                        </a:rPr>
                        <a:t>1248.00</a:t>
                      </a:r>
                    </a:p>
                  </a:txBody>
                  <a:tcPr marL="0" marR="0" marT="0" marB="0" anchor="ctr"/>
                </a:tc>
                <a:extLst>
                  <a:ext uri="{0D108BD9-81ED-4DB2-BD59-A6C34878D82A}">
                    <a16:rowId xmlns:a16="http://schemas.microsoft.com/office/drawing/2014/main" val="2171199941"/>
                  </a:ext>
                </a:extLst>
              </a:tr>
              <a:tr h="329000">
                <a:tc vMerge="1">
                  <a:txBody>
                    <a:bodyPr/>
                    <a:lstStyle/>
                    <a:p>
                      <a:pPr algn="ctr"/>
                      <a:endParaRPr lang="en-IN" sz="1000" b="1"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algn="ctr"/>
                      <a:r>
                        <a:rPr lang="en-IN" sz="1000" b="1" dirty="0">
                          <a:solidFill>
                            <a:srgbClr val="002060"/>
                          </a:solidFill>
                        </a:rPr>
                        <a:t>Production</a:t>
                      </a:r>
                      <a:endParaRPr lang="en-IN" sz="1000" b="1"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algn="ctr" fontAlgn="ctr"/>
                      <a:r>
                        <a:rPr lang="en-IN" sz="1000" b="0" i="0" u="none" strike="noStrike">
                          <a:solidFill>
                            <a:srgbClr val="000000"/>
                          </a:solidFill>
                          <a:effectLst/>
                          <a:latin typeface="Arial" panose="020B0604020202020204" pitchFamily="34" charset="0"/>
                        </a:rPr>
                        <a:t>836.73</a:t>
                      </a:r>
                    </a:p>
                  </a:txBody>
                  <a:tcPr marL="0" marR="0" marT="0" marB="0" anchor="ctr"/>
                </a:tc>
                <a:tc>
                  <a:txBody>
                    <a:bodyPr/>
                    <a:lstStyle/>
                    <a:p>
                      <a:pPr algn="ctr" fontAlgn="ctr"/>
                      <a:r>
                        <a:rPr lang="en-IN" sz="1000" b="0" i="0" u="none" strike="noStrike">
                          <a:solidFill>
                            <a:srgbClr val="000000"/>
                          </a:solidFill>
                          <a:effectLst/>
                          <a:latin typeface="Arial" panose="020B0604020202020204" pitchFamily="34" charset="0"/>
                        </a:rPr>
                        <a:t>878.94</a:t>
                      </a:r>
                    </a:p>
                  </a:txBody>
                  <a:tcPr marL="0" marR="0" marT="0" marB="0" anchor="ctr"/>
                </a:tc>
                <a:tc>
                  <a:txBody>
                    <a:bodyPr/>
                    <a:lstStyle/>
                    <a:p>
                      <a:pPr algn="ctr" fontAlgn="ctr"/>
                      <a:r>
                        <a:rPr lang="en-IN" sz="1000" b="0" i="0" u="none" strike="noStrike">
                          <a:solidFill>
                            <a:srgbClr val="000000"/>
                          </a:solidFill>
                          <a:effectLst/>
                          <a:latin typeface="Arial" panose="020B0604020202020204" pitchFamily="34" charset="0"/>
                        </a:rPr>
                        <a:t>926.82</a:t>
                      </a:r>
                    </a:p>
                  </a:txBody>
                  <a:tcPr marL="0" marR="0" marT="0" marB="0" anchor="ctr"/>
                </a:tc>
                <a:tc>
                  <a:txBody>
                    <a:bodyPr/>
                    <a:lstStyle/>
                    <a:p>
                      <a:pPr algn="ctr" fontAlgn="ctr"/>
                      <a:r>
                        <a:rPr lang="en-IN" sz="1000" b="0" i="0" u="none" strike="noStrike">
                          <a:solidFill>
                            <a:srgbClr val="000000"/>
                          </a:solidFill>
                          <a:effectLst/>
                          <a:latin typeface="Arial" panose="020B0604020202020204" pitchFamily="34" charset="0"/>
                        </a:rPr>
                        <a:t>1023.72</a:t>
                      </a:r>
                    </a:p>
                  </a:txBody>
                  <a:tcPr marL="0" marR="0" marT="0" marB="0" anchor="ctr"/>
                </a:tc>
                <a:tc>
                  <a:txBody>
                    <a:bodyPr/>
                    <a:lstStyle/>
                    <a:p>
                      <a:pPr algn="ctr" fontAlgn="ctr"/>
                      <a:r>
                        <a:rPr lang="en-IN" sz="1000" b="0" i="0" u="none" strike="noStrike">
                          <a:solidFill>
                            <a:srgbClr val="000000"/>
                          </a:solidFill>
                          <a:effectLst/>
                          <a:latin typeface="Arial" panose="020B0604020202020204" pitchFamily="34" charset="0"/>
                        </a:rPr>
                        <a:t>1034.38</a:t>
                      </a:r>
                    </a:p>
                  </a:txBody>
                  <a:tcPr marL="0" marR="0" marT="0" marB="0" anchor="ctr"/>
                </a:tc>
                <a:tc>
                  <a:txBody>
                    <a:bodyPr/>
                    <a:lstStyle/>
                    <a:p>
                      <a:pPr algn="ctr" fontAlgn="ctr"/>
                      <a:r>
                        <a:rPr lang="en-IN" sz="1000" b="0" i="0" u="none" strike="noStrike">
                          <a:solidFill>
                            <a:srgbClr val="000000"/>
                          </a:solidFill>
                          <a:effectLst/>
                          <a:latin typeface="Arial" panose="020B0604020202020204" pitchFamily="34" charset="0"/>
                        </a:rPr>
                        <a:t>827.97</a:t>
                      </a:r>
                    </a:p>
                  </a:txBody>
                  <a:tcPr marL="0" marR="0" marT="0" marB="0" anchor="ctr"/>
                </a:tc>
                <a:tc>
                  <a:txBody>
                    <a:bodyPr/>
                    <a:lstStyle/>
                    <a:p>
                      <a:pPr algn="ctr" fontAlgn="ctr"/>
                      <a:r>
                        <a:rPr lang="en-IN" sz="1000" b="0" i="0" u="none" strike="noStrike">
                          <a:solidFill>
                            <a:srgbClr val="000000"/>
                          </a:solidFill>
                          <a:effectLst/>
                          <a:latin typeface="Arial" panose="020B0604020202020204" pitchFamily="34" charset="0"/>
                        </a:rPr>
                        <a:t>906.74</a:t>
                      </a:r>
                    </a:p>
                  </a:txBody>
                  <a:tcPr marL="0" marR="0" marT="0" marB="0" anchor="ctr"/>
                </a:tc>
                <a:tc>
                  <a:txBody>
                    <a:bodyPr/>
                    <a:lstStyle/>
                    <a:p>
                      <a:pPr algn="ctr" fontAlgn="ctr"/>
                      <a:r>
                        <a:rPr lang="en-IN" sz="1000" b="0" i="0" u="none" strike="noStrike">
                          <a:solidFill>
                            <a:srgbClr val="000000"/>
                          </a:solidFill>
                          <a:effectLst/>
                          <a:latin typeface="Arial" panose="020B0604020202020204" pitchFamily="34" charset="0"/>
                        </a:rPr>
                        <a:t>992.09</a:t>
                      </a:r>
                    </a:p>
                  </a:txBody>
                  <a:tcPr marL="0" marR="0" marT="0" marB="0" anchor="ctr"/>
                </a:tc>
                <a:tc>
                  <a:txBody>
                    <a:bodyPr/>
                    <a:lstStyle/>
                    <a:p>
                      <a:pPr algn="ctr" fontAlgn="ctr"/>
                      <a:r>
                        <a:rPr lang="en-IN" sz="1000" b="0" i="0" u="none" strike="noStrike">
                          <a:solidFill>
                            <a:srgbClr val="000000"/>
                          </a:solidFill>
                          <a:effectLst/>
                          <a:latin typeface="Arial" panose="020B0604020202020204" pitchFamily="34" charset="0"/>
                        </a:rPr>
                        <a:t>1184.78</a:t>
                      </a:r>
                    </a:p>
                  </a:txBody>
                  <a:tcPr marL="0" marR="0" marT="0" marB="0" anchor="ctr"/>
                </a:tc>
                <a:extLst>
                  <a:ext uri="{0D108BD9-81ED-4DB2-BD59-A6C34878D82A}">
                    <a16:rowId xmlns:a16="http://schemas.microsoft.com/office/drawing/2014/main" val="2090164450"/>
                  </a:ext>
                </a:extLst>
              </a:tr>
              <a:tr h="329000">
                <a:tc vMerge="1">
                  <a:txBody>
                    <a:bodyPr/>
                    <a:lstStyle/>
                    <a:p>
                      <a:pPr algn="ctr"/>
                      <a:endParaRPr lang="en-IN" sz="1000" b="1"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algn="ctr"/>
                      <a:r>
                        <a:rPr lang="en-IN" sz="1000" b="1" dirty="0">
                          <a:solidFill>
                            <a:srgbClr val="002060"/>
                          </a:solidFill>
                        </a:rPr>
                        <a:t>Import </a:t>
                      </a:r>
                      <a:endParaRPr lang="en-IN" sz="1000" b="1"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algn="ctr" fontAlgn="b"/>
                      <a:r>
                        <a:rPr lang="en-IN" sz="1000" b="0" i="0" u="none" strike="noStrike">
                          <a:solidFill>
                            <a:srgbClr val="000000"/>
                          </a:solidFill>
                          <a:effectLst/>
                          <a:latin typeface="Arial" panose="020B0604020202020204" pitchFamily="34" charset="0"/>
                        </a:rPr>
                        <a:t>628.86</a:t>
                      </a:r>
                    </a:p>
                  </a:txBody>
                  <a:tcPr marL="0" marR="0" marT="0" marB="0" anchor="ctr"/>
                </a:tc>
                <a:tc>
                  <a:txBody>
                    <a:bodyPr/>
                    <a:lstStyle/>
                    <a:p>
                      <a:pPr algn="ctr" fontAlgn="b"/>
                      <a:r>
                        <a:rPr lang="en-IN" sz="1000" b="0" i="0" u="none" strike="noStrike">
                          <a:solidFill>
                            <a:srgbClr val="000000"/>
                          </a:solidFill>
                          <a:effectLst/>
                          <a:latin typeface="Arial" panose="020B0604020202020204" pitchFamily="34" charset="0"/>
                        </a:rPr>
                        <a:t>650.53</a:t>
                      </a:r>
                    </a:p>
                  </a:txBody>
                  <a:tcPr marL="0" marR="0" marT="0" marB="0" anchor="ctr"/>
                </a:tc>
                <a:tc>
                  <a:txBody>
                    <a:bodyPr/>
                    <a:lstStyle/>
                    <a:p>
                      <a:pPr algn="ctr" fontAlgn="b"/>
                      <a:r>
                        <a:rPr lang="en-IN" sz="1000" b="0" i="0" u="none" strike="noStrike">
                          <a:solidFill>
                            <a:srgbClr val="000000"/>
                          </a:solidFill>
                          <a:effectLst/>
                          <a:latin typeface="Arial" panose="020B0604020202020204" pitchFamily="34" charset="0"/>
                        </a:rPr>
                        <a:t>670.13</a:t>
                      </a:r>
                    </a:p>
                  </a:txBody>
                  <a:tcPr marL="0" marR="0" marT="0" marB="0" anchor="ctr"/>
                </a:tc>
                <a:tc>
                  <a:txBody>
                    <a:bodyPr/>
                    <a:lstStyle/>
                    <a:p>
                      <a:pPr algn="ctr" fontAlgn="b"/>
                      <a:r>
                        <a:rPr lang="en-IN" sz="1000" b="0" i="0" u="none" strike="noStrike">
                          <a:solidFill>
                            <a:srgbClr val="000000"/>
                          </a:solidFill>
                          <a:effectLst/>
                          <a:latin typeface="Arial" panose="020B0604020202020204" pitchFamily="34" charset="0"/>
                        </a:rPr>
                        <a:t>652.48</a:t>
                      </a:r>
                    </a:p>
                  </a:txBody>
                  <a:tcPr marL="0" marR="0" marT="0" marB="0" anchor="ctr"/>
                </a:tc>
                <a:tc>
                  <a:txBody>
                    <a:bodyPr/>
                    <a:lstStyle/>
                    <a:p>
                      <a:pPr algn="ctr" fontAlgn="b"/>
                      <a:r>
                        <a:rPr lang="en-IN" sz="1000" b="0" i="0" u="none" strike="noStrike">
                          <a:solidFill>
                            <a:srgbClr val="000000"/>
                          </a:solidFill>
                          <a:effectLst/>
                          <a:latin typeface="Arial" panose="020B0604020202020204" pitchFamily="34" charset="0"/>
                        </a:rPr>
                        <a:t>630.17</a:t>
                      </a:r>
                    </a:p>
                  </a:txBody>
                  <a:tcPr marL="0" marR="0" marT="0" marB="0" anchor="ctr"/>
                </a:tc>
                <a:tc>
                  <a:txBody>
                    <a:bodyPr/>
                    <a:lstStyle/>
                    <a:p>
                      <a:pPr algn="ctr" fontAlgn="b"/>
                      <a:r>
                        <a:rPr lang="en-IN" sz="1000" b="0" i="0" u="none" strike="noStrike">
                          <a:solidFill>
                            <a:srgbClr val="000000"/>
                          </a:solidFill>
                          <a:effectLst/>
                          <a:latin typeface="Arial" panose="020B0604020202020204" pitchFamily="34" charset="0"/>
                        </a:rPr>
                        <a:t>621.11</a:t>
                      </a:r>
                    </a:p>
                  </a:txBody>
                  <a:tcPr marL="0" marR="0" marT="0" marB="0" anchor="ctr"/>
                </a:tc>
                <a:tc>
                  <a:txBody>
                    <a:bodyPr/>
                    <a:lstStyle/>
                    <a:p>
                      <a:pPr algn="ctr" fontAlgn="b"/>
                      <a:r>
                        <a:rPr lang="en-IN" sz="1000" b="0" i="0" u="none" strike="noStrike">
                          <a:solidFill>
                            <a:srgbClr val="000000"/>
                          </a:solidFill>
                          <a:effectLst/>
                          <a:latin typeface="Arial" panose="020B0604020202020204" pitchFamily="34" charset="0"/>
                        </a:rPr>
                        <a:t>0.00</a:t>
                      </a:r>
                    </a:p>
                  </a:txBody>
                  <a:tcPr marL="0" marR="0" marT="0" marB="0" anchor="ctr"/>
                </a:tc>
                <a:tc>
                  <a:txBody>
                    <a:bodyPr/>
                    <a:lstStyle/>
                    <a:p>
                      <a:pPr algn="ctr" fontAlgn="b"/>
                      <a:r>
                        <a:rPr lang="en-IN" sz="1000" b="0" i="0" u="none" strike="noStrike">
                          <a:solidFill>
                            <a:srgbClr val="000000"/>
                          </a:solidFill>
                          <a:effectLst/>
                          <a:latin typeface="Arial" panose="020B0604020202020204" pitchFamily="34" charset="0"/>
                        </a:rPr>
                        <a:t>0.00</a:t>
                      </a:r>
                    </a:p>
                  </a:txBody>
                  <a:tcPr marL="0" marR="0" marT="0" marB="0" anchor="ctr"/>
                </a:tc>
                <a:tc>
                  <a:txBody>
                    <a:bodyPr/>
                    <a:lstStyle/>
                    <a:p>
                      <a:pPr algn="ctr" fontAlgn="b"/>
                      <a:r>
                        <a:rPr lang="en-IN" sz="1000" b="0" i="0" u="none" strike="noStrike">
                          <a:solidFill>
                            <a:srgbClr val="000000"/>
                          </a:solidFill>
                          <a:effectLst/>
                          <a:latin typeface="Arial" panose="020B0604020202020204" pitchFamily="34" charset="0"/>
                        </a:rPr>
                        <a:t>0.00</a:t>
                      </a:r>
                    </a:p>
                  </a:txBody>
                  <a:tcPr marL="0" marR="0" marT="0" marB="0" anchor="ctr"/>
                </a:tc>
                <a:extLst>
                  <a:ext uri="{0D108BD9-81ED-4DB2-BD59-A6C34878D82A}">
                    <a16:rowId xmlns:a16="http://schemas.microsoft.com/office/drawing/2014/main" val="3580386574"/>
                  </a:ext>
                </a:extLst>
              </a:tr>
              <a:tr h="329000">
                <a:tc vMerge="1">
                  <a:txBody>
                    <a:bodyPr/>
                    <a:lstStyle/>
                    <a:p>
                      <a:pPr algn="ctr"/>
                      <a:endParaRPr lang="en-IN" sz="1000" b="1"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algn="ctr"/>
                      <a:r>
                        <a:rPr lang="en-IN" sz="1000" b="1" dirty="0">
                          <a:solidFill>
                            <a:srgbClr val="002060"/>
                          </a:solidFill>
                        </a:rPr>
                        <a:t>Export</a:t>
                      </a:r>
                      <a:endParaRPr lang="en-IN" sz="1000" b="1"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algn="ctr" fontAlgn="b"/>
                      <a:r>
                        <a:rPr lang="en-IN" sz="1000" b="0" i="0" u="none" strike="noStrike">
                          <a:solidFill>
                            <a:srgbClr val="000000"/>
                          </a:solidFill>
                          <a:effectLst/>
                          <a:latin typeface="Arial" panose="020B0604020202020204" pitchFamily="34" charset="0"/>
                        </a:rPr>
                        <a:t>681.65</a:t>
                      </a:r>
                    </a:p>
                  </a:txBody>
                  <a:tcPr marL="0" marR="0" marT="0" marB="0" anchor="ctr"/>
                </a:tc>
                <a:tc>
                  <a:txBody>
                    <a:bodyPr/>
                    <a:lstStyle/>
                    <a:p>
                      <a:pPr algn="ctr" fontAlgn="b"/>
                      <a:r>
                        <a:rPr lang="en-IN" sz="1000" b="0" i="0" u="none" strike="noStrike">
                          <a:solidFill>
                            <a:srgbClr val="000000"/>
                          </a:solidFill>
                          <a:effectLst/>
                          <a:latin typeface="Arial" panose="020B0604020202020204" pitchFamily="34" charset="0"/>
                        </a:rPr>
                        <a:t>673.22</a:t>
                      </a:r>
                    </a:p>
                  </a:txBody>
                  <a:tcPr marL="0" marR="0" marT="0" marB="0" anchor="ctr"/>
                </a:tc>
                <a:tc>
                  <a:txBody>
                    <a:bodyPr/>
                    <a:lstStyle/>
                    <a:p>
                      <a:pPr algn="ctr" fontAlgn="b"/>
                      <a:r>
                        <a:rPr lang="en-IN" sz="1000" b="0" i="0" u="none" strike="noStrike">
                          <a:solidFill>
                            <a:srgbClr val="000000"/>
                          </a:solidFill>
                          <a:effectLst/>
                          <a:latin typeface="Arial" panose="020B0604020202020204" pitchFamily="34" charset="0"/>
                        </a:rPr>
                        <a:t>685.99</a:t>
                      </a:r>
                    </a:p>
                  </a:txBody>
                  <a:tcPr marL="0" marR="0" marT="0" marB="0" anchor="ctr"/>
                </a:tc>
                <a:tc>
                  <a:txBody>
                    <a:bodyPr/>
                    <a:lstStyle/>
                    <a:p>
                      <a:pPr algn="ctr" fontAlgn="b"/>
                      <a:r>
                        <a:rPr lang="en-IN" sz="1000" b="0" i="0" u="none" strike="noStrike">
                          <a:solidFill>
                            <a:srgbClr val="000000"/>
                          </a:solidFill>
                          <a:effectLst/>
                          <a:latin typeface="Arial" panose="020B0604020202020204" pitchFamily="34" charset="0"/>
                        </a:rPr>
                        <a:t>687.85</a:t>
                      </a:r>
                    </a:p>
                  </a:txBody>
                  <a:tcPr marL="0" marR="0" marT="0" marB="0" anchor="ctr"/>
                </a:tc>
                <a:tc>
                  <a:txBody>
                    <a:bodyPr/>
                    <a:lstStyle/>
                    <a:p>
                      <a:pPr algn="ctr" fontAlgn="b"/>
                      <a:r>
                        <a:rPr lang="en-IN" sz="1000" b="0" i="0" u="none" strike="noStrike">
                          <a:solidFill>
                            <a:srgbClr val="000000"/>
                          </a:solidFill>
                          <a:effectLst/>
                          <a:latin typeface="Arial" panose="020B0604020202020204" pitchFamily="34" charset="0"/>
                        </a:rPr>
                        <a:t>651.33</a:t>
                      </a:r>
                    </a:p>
                  </a:txBody>
                  <a:tcPr marL="0" marR="0" marT="0" marB="0" anchor="ctr"/>
                </a:tc>
                <a:tc>
                  <a:txBody>
                    <a:bodyPr/>
                    <a:lstStyle/>
                    <a:p>
                      <a:pPr algn="ctr" fontAlgn="b"/>
                      <a:r>
                        <a:rPr lang="en-IN" sz="1000" b="0" i="0" u="none" strike="noStrike">
                          <a:solidFill>
                            <a:srgbClr val="000000"/>
                          </a:solidFill>
                          <a:effectLst/>
                          <a:latin typeface="Arial" panose="020B0604020202020204" pitchFamily="34" charset="0"/>
                        </a:rPr>
                        <a:t>630.69</a:t>
                      </a:r>
                    </a:p>
                  </a:txBody>
                  <a:tcPr marL="0" marR="0" marT="0" marB="0" anchor="ctr"/>
                </a:tc>
                <a:tc>
                  <a:txBody>
                    <a:bodyPr/>
                    <a:lstStyle/>
                    <a:p>
                      <a:pPr algn="ctr" fontAlgn="b"/>
                      <a:r>
                        <a:rPr lang="en-IN" sz="1000" b="0" i="0" u="none" strike="noStrike">
                          <a:solidFill>
                            <a:srgbClr val="000000"/>
                          </a:solidFill>
                          <a:effectLst/>
                          <a:latin typeface="Arial" panose="020B0604020202020204" pitchFamily="34" charset="0"/>
                        </a:rPr>
                        <a:t>0.00</a:t>
                      </a:r>
                    </a:p>
                  </a:txBody>
                  <a:tcPr marL="0" marR="0" marT="0" marB="0" anchor="ctr"/>
                </a:tc>
                <a:tc>
                  <a:txBody>
                    <a:bodyPr/>
                    <a:lstStyle/>
                    <a:p>
                      <a:pPr algn="ctr" fontAlgn="b"/>
                      <a:r>
                        <a:rPr lang="en-IN" sz="1000" b="0" i="0" u="none" strike="noStrike">
                          <a:solidFill>
                            <a:srgbClr val="000000"/>
                          </a:solidFill>
                          <a:effectLst/>
                          <a:latin typeface="Arial" panose="020B0604020202020204" pitchFamily="34" charset="0"/>
                        </a:rPr>
                        <a:t>0.00</a:t>
                      </a:r>
                    </a:p>
                  </a:txBody>
                  <a:tcPr marL="0" marR="0" marT="0" marB="0" anchor="ctr"/>
                </a:tc>
                <a:tc>
                  <a:txBody>
                    <a:bodyPr/>
                    <a:lstStyle/>
                    <a:p>
                      <a:pPr algn="ctr" fontAlgn="b"/>
                      <a:r>
                        <a:rPr lang="en-IN" sz="1000" b="0" i="0" u="none" strike="noStrike">
                          <a:solidFill>
                            <a:srgbClr val="000000"/>
                          </a:solidFill>
                          <a:effectLst/>
                          <a:latin typeface="Arial" panose="020B0604020202020204" pitchFamily="34" charset="0"/>
                        </a:rPr>
                        <a:t>0.00</a:t>
                      </a:r>
                    </a:p>
                  </a:txBody>
                  <a:tcPr marL="0" marR="0" marT="0" marB="0" anchor="ctr"/>
                </a:tc>
                <a:extLst>
                  <a:ext uri="{0D108BD9-81ED-4DB2-BD59-A6C34878D82A}">
                    <a16:rowId xmlns:a16="http://schemas.microsoft.com/office/drawing/2014/main" val="3251520526"/>
                  </a:ext>
                </a:extLst>
              </a:tr>
              <a:tr h="534624">
                <a:tc vMerge="1">
                  <a:txBody>
                    <a:bodyPr/>
                    <a:lstStyle/>
                    <a:p>
                      <a:pPr algn="ctr"/>
                      <a:endParaRPr lang="en-IN" sz="1000" b="1" dirty="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marL="0" algn="ctr" defTabSz="685800" rtl="0" eaLnBrk="1" latinLnBrk="0" hangingPunct="1"/>
                      <a:r>
                        <a:rPr lang="en-IN" sz="1000" b="1" kern="1200" dirty="0">
                          <a:solidFill>
                            <a:srgbClr val="002060"/>
                          </a:solidFill>
                        </a:rPr>
                        <a:t>Total Demand</a:t>
                      </a:r>
                      <a:endParaRPr lang="en-IN" sz="1000" b="1" kern="1200"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algn="ctr" fontAlgn="ctr"/>
                      <a:r>
                        <a:rPr lang="en-IN" sz="1000" b="0" i="0" u="none" strike="noStrike">
                          <a:solidFill>
                            <a:srgbClr val="000000"/>
                          </a:solidFill>
                          <a:effectLst/>
                          <a:latin typeface="Arial" panose="020B0604020202020204" pitchFamily="34" charset="0"/>
                        </a:rPr>
                        <a:t>767.21</a:t>
                      </a:r>
                    </a:p>
                  </a:txBody>
                  <a:tcPr marL="0" marR="0" marT="0" marB="0" anchor="ctr"/>
                </a:tc>
                <a:tc>
                  <a:txBody>
                    <a:bodyPr/>
                    <a:lstStyle/>
                    <a:p>
                      <a:pPr algn="ctr" fontAlgn="ctr"/>
                      <a:r>
                        <a:rPr lang="en-IN" sz="1000" b="0" i="0" u="none" strike="noStrike">
                          <a:solidFill>
                            <a:srgbClr val="000000"/>
                          </a:solidFill>
                          <a:effectLst/>
                          <a:latin typeface="Arial" panose="020B0604020202020204" pitchFamily="34" charset="0"/>
                        </a:rPr>
                        <a:t>838.67</a:t>
                      </a:r>
                    </a:p>
                  </a:txBody>
                  <a:tcPr marL="0" marR="0" marT="0" marB="0" anchor="ctr"/>
                </a:tc>
                <a:tc>
                  <a:txBody>
                    <a:bodyPr/>
                    <a:lstStyle/>
                    <a:p>
                      <a:pPr algn="ctr" fontAlgn="ctr"/>
                      <a:r>
                        <a:rPr lang="en-IN" sz="1000" b="0" i="0" u="none" strike="noStrike">
                          <a:solidFill>
                            <a:srgbClr val="000000"/>
                          </a:solidFill>
                          <a:effectLst/>
                          <a:latin typeface="Arial" panose="020B0604020202020204" pitchFamily="34" charset="0"/>
                        </a:rPr>
                        <a:t>892.42</a:t>
                      </a:r>
                    </a:p>
                  </a:txBody>
                  <a:tcPr marL="0" marR="0" marT="0" marB="0" anchor="ctr"/>
                </a:tc>
                <a:tc>
                  <a:txBody>
                    <a:bodyPr/>
                    <a:lstStyle/>
                    <a:p>
                      <a:pPr algn="ctr" fontAlgn="ctr"/>
                      <a:r>
                        <a:rPr lang="en-IN" sz="1000" b="0" i="0" u="none" strike="noStrike">
                          <a:solidFill>
                            <a:srgbClr val="000000"/>
                          </a:solidFill>
                          <a:effectLst/>
                          <a:latin typeface="Arial" panose="020B0604020202020204" pitchFamily="34" charset="0"/>
                        </a:rPr>
                        <a:t>967.88</a:t>
                      </a:r>
                    </a:p>
                  </a:txBody>
                  <a:tcPr marL="0" marR="0" marT="0" marB="0" anchor="ctr"/>
                </a:tc>
                <a:tc>
                  <a:txBody>
                    <a:bodyPr/>
                    <a:lstStyle/>
                    <a:p>
                      <a:pPr algn="ctr" fontAlgn="ctr"/>
                      <a:r>
                        <a:rPr lang="en-IN" sz="1000" b="0" i="0" u="none" strike="noStrike">
                          <a:solidFill>
                            <a:srgbClr val="000000"/>
                          </a:solidFill>
                          <a:effectLst/>
                          <a:latin typeface="Arial" panose="020B0604020202020204" pitchFamily="34" charset="0"/>
                        </a:rPr>
                        <a:t>992.53</a:t>
                      </a:r>
                    </a:p>
                  </a:txBody>
                  <a:tcPr marL="0" marR="0" marT="0" marB="0" anchor="ctr"/>
                </a:tc>
                <a:tc>
                  <a:txBody>
                    <a:bodyPr/>
                    <a:lstStyle/>
                    <a:p>
                      <a:pPr algn="ctr" fontAlgn="ctr"/>
                      <a:r>
                        <a:rPr lang="en-IN" sz="1000" b="0" i="0" u="none" strike="noStrike">
                          <a:solidFill>
                            <a:srgbClr val="000000"/>
                          </a:solidFill>
                          <a:effectLst/>
                          <a:latin typeface="Arial" panose="020B0604020202020204" pitchFamily="34" charset="0"/>
                        </a:rPr>
                        <a:t>801.83</a:t>
                      </a:r>
                    </a:p>
                  </a:txBody>
                  <a:tcPr marL="0" marR="0" marT="0" marB="0" anchor="ctr"/>
                </a:tc>
                <a:tc>
                  <a:txBody>
                    <a:bodyPr/>
                    <a:lstStyle/>
                    <a:p>
                      <a:pPr algn="ctr" fontAlgn="ctr"/>
                      <a:r>
                        <a:rPr lang="en-IN" sz="1000" b="0" i="0" u="none" strike="noStrike">
                          <a:solidFill>
                            <a:srgbClr val="000000"/>
                          </a:solidFill>
                          <a:effectLst/>
                          <a:latin typeface="Arial" panose="020B0604020202020204" pitchFamily="34" charset="0"/>
                        </a:rPr>
                        <a:t>639.53</a:t>
                      </a:r>
                    </a:p>
                  </a:txBody>
                  <a:tcPr marL="0" marR="0" marT="0" marB="0" anchor="ctr"/>
                </a:tc>
                <a:tc>
                  <a:txBody>
                    <a:bodyPr/>
                    <a:lstStyle/>
                    <a:p>
                      <a:pPr algn="ctr" fontAlgn="ctr"/>
                      <a:r>
                        <a:rPr lang="en-IN" sz="1000" b="0" i="0" u="none" strike="noStrike">
                          <a:solidFill>
                            <a:srgbClr val="000000"/>
                          </a:solidFill>
                          <a:effectLst/>
                          <a:latin typeface="Arial" panose="020B0604020202020204" pitchFamily="34" charset="0"/>
                        </a:rPr>
                        <a:t>740.85</a:t>
                      </a:r>
                    </a:p>
                  </a:txBody>
                  <a:tcPr marL="0" marR="0" marT="0" marB="0" anchor="ctr"/>
                </a:tc>
                <a:tc>
                  <a:txBody>
                    <a:bodyPr/>
                    <a:lstStyle/>
                    <a:p>
                      <a:pPr algn="ctr" fontAlgn="ctr"/>
                      <a:r>
                        <a:rPr lang="en-IN" sz="1000" b="0" i="0" u="none" strike="noStrike">
                          <a:solidFill>
                            <a:srgbClr val="000000"/>
                          </a:solidFill>
                          <a:effectLst/>
                          <a:latin typeface="Arial" panose="020B0604020202020204" pitchFamily="34" charset="0"/>
                        </a:rPr>
                        <a:t>906.85</a:t>
                      </a:r>
                    </a:p>
                  </a:txBody>
                  <a:tcPr marL="0" marR="0" marT="0" marB="0" anchor="ctr"/>
                </a:tc>
                <a:extLst>
                  <a:ext uri="{0D108BD9-81ED-4DB2-BD59-A6C34878D82A}">
                    <a16:rowId xmlns:a16="http://schemas.microsoft.com/office/drawing/2014/main" val="1211048611"/>
                  </a:ext>
                </a:extLst>
              </a:tr>
              <a:tr h="534624">
                <a:tc vMerge="1">
                  <a:txBody>
                    <a:bodyPr/>
                    <a:lstStyle/>
                    <a:p>
                      <a:pPr algn="ctr"/>
                      <a:endParaRPr lang="en-IN" sz="1000" b="1" dirty="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marL="0" algn="ctr" defTabSz="685800" rtl="0" eaLnBrk="1" latinLnBrk="0" hangingPunct="1"/>
                      <a:r>
                        <a:rPr lang="en-IN" sz="1000" b="1" kern="1200" dirty="0">
                          <a:solidFill>
                            <a:srgbClr val="002060"/>
                          </a:solidFill>
                        </a:rPr>
                        <a:t>Demand Supply Gap</a:t>
                      </a:r>
                      <a:endParaRPr lang="en-IN" sz="1000" b="1" kern="1200"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algn="ctr" fontAlgn="ctr"/>
                      <a:r>
                        <a:rPr lang="en-IN" sz="1000" b="0" i="0" u="none" strike="noStrike">
                          <a:solidFill>
                            <a:srgbClr val="000000"/>
                          </a:solidFill>
                          <a:effectLst/>
                          <a:latin typeface="Arial" panose="020B0604020202020204" pitchFamily="34" charset="0"/>
                        </a:rPr>
                        <a:t>69.52</a:t>
                      </a:r>
                    </a:p>
                  </a:txBody>
                  <a:tcPr marL="0" marR="0" marT="0" marB="0" anchor="ctr"/>
                </a:tc>
                <a:tc>
                  <a:txBody>
                    <a:bodyPr/>
                    <a:lstStyle/>
                    <a:p>
                      <a:pPr algn="ctr" fontAlgn="ctr"/>
                      <a:r>
                        <a:rPr lang="en-IN" sz="1000" b="0" i="0" u="none" strike="noStrike">
                          <a:solidFill>
                            <a:srgbClr val="000000"/>
                          </a:solidFill>
                          <a:effectLst/>
                          <a:latin typeface="Arial" panose="020B0604020202020204" pitchFamily="34" charset="0"/>
                        </a:rPr>
                        <a:t>40.27</a:t>
                      </a:r>
                    </a:p>
                  </a:txBody>
                  <a:tcPr marL="0" marR="0" marT="0" marB="0" anchor="ctr"/>
                </a:tc>
                <a:tc>
                  <a:txBody>
                    <a:bodyPr/>
                    <a:lstStyle/>
                    <a:p>
                      <a:pPr algn="ctr" fontAlgn="ctr"/>
                      <a:r>
                        <a:rPr lang="en-IN" sz="1000" b="0" i="0" u="none" strike="noStrike">
                          <a:solidFill>
                            <a:srgbClr val="000000"/>
                          </a:solidFill>
                          <a:effectLst/>
                          <a:latin typeface="Arial" panose="020B0604020202020204" pitchFamily="34" charset="0"/>
                        </a:rPr>
                        <a:t>34.40</a:t>
                      </a:r>
                    </a:p>
                  </a:txBody>
                  <a:tcPr marL="0" marR="0" marT="0" marB="0" anchor="ctr"/>
                </a:tc>
                <a:tc>
                  <a:txBody>
                    <a:bodyPr/>
                    <a:lstStyle/>
                    <a:p>
                      <a:pPr algn="ctr" fontAlgn="ctr"/>
                      <a:r>
                        <a:rPr lang="en-IN" sz="1000" b="0" i="0" u="none" strike="noStrike">
                          <a:solidFill>
                            <a:srgbClr val="000000"/>
                          </a:solidFill>
                          <a:effectLst/>
                          <a:latin typeface="Arial" panose="020B0604020202020204" pitchFamily="34" charset="0"/>
                        </a:rPr>
                        <a:t>55.84</a:t>
                      </a:r>
                    </a:p>
                  </a:txBody>
                  <a:tcPr marL="0" marR="0" marT="0" marB="0" anchor="ctr"/>
                </a:tc>
                <a:tc>
                  <a:txBody>
                    <a:bodyPr/>
                    <a:lstStyle/>
                    <a:p>
                      <a:pPr algn="ctr" fontAlgn="ctr"/>
                      <a:r>
                        <a:rPr lang="en-IN" sz="1000" b="0" i="0" u="none" strike="noStrike">
                          <a:solidFill>
                            <a:srgbClr val="000000"/>
                          </a:solidFill>
                          <a:effectLst/>
                          <a:latin typeface="Arial" panose="020B0604020202020204" pitchFamily="34" charset="0"/>
                        </a:rPr>
                        <a:t>41.85</a:t>
                      </a:r>
                    </a:p>
                  </a:txBody>
                  <a:tcPr marL="0" marR="0" marT="0" marB="0" anchor="ctr"/>
                </a:tc>
                <a:tc>
                  <a:txBody>
                    <a:bodyPr/>
                    <a:lstStyle/>
                    <a:p>
                      <a:pPr algn="ctr" fontAlgn="ctr"/>
                      <a:r>
                        <a:rPr lang="en-IN" sz="1000" b="0" i="0" u="none" strike="noStrike">
                          <a:solidFill>
                            <a:srgbClr val="000000"/>
                          </a:solidFill>
                          <a:effectLst/>
                          <a:latin typeface="Arial" panose="020B0604020202020204" pitchFamily="34" charset="0"/>
                        </a:rPr>
                        <a:t>26.14</a:t>
                      </a:r>
                    </a:p>
                  </a:txBody>
                  <a:tcPr marL="0" marR="0" marT="0" marB="0" anchor="ctr"/>
                </a:tc>
                <a:tc>
                  <a:txBody>
                    <a:bodyPr/>
                    <a:lstStyle/>
                    <a:p>
                      <a:pPr algn="ctr" fontAlgn="ctr"/>
                      <a:r>
                        <a:rPr lang="en-IN" sz="1000" b="0" i="0" u="none" strike="noStrike">
                          <a:solidFill>
                            <a:srgbClr val="000000"/>
                          </a:solidFill>
                          <a:effectLst/>
                          <a:latin typeface="Arial" panose="020B0604020202020204" pitchFamily="34" charset="0"/>
                        </a:rPr>
                        <a:t>267.21</a:t>
                      </a:r>
                    </a:p>
                  </a:txBody>
                  <a:tcPr marL="0" marR="0" marT="0" marB="0" anchor="ctr"/>
                </a:tc>
                <a:tc>
                  <a:txBody>
                    <a:bodyPr/>
                    <a:lstStyle/>
                    <a:p>
                      <a:pPr algn="ctr" fontAlgn="ctr"/>
                      <a:r>
                        <a:rPr lang="en-IN" sz="1000" b="0" i="0" u="none" strike="noStrike">
                          <a:solidFill>
                            <a:srgbClr val="000000"/>
                          </a:solidFill>
                          <a:effectLst/>
                          <a:latin typeface="Arial" panose="020B0604020202020204" pitchFamily="34" charset="0"/>
                        </a:rPr>
                        <a:t>251.24</a:t>
                      </a:r>
                    </a:p>
                  </a:txBody>
                  <a:tcPr marL="0" marR="0" marT="0" marB="0" anchor="ctr"/>
                </a:tc>
                <a:tc>
                  <a:txBody>
                    <a:bodyPr/>
                    <a:lstStyle/>
                    <a:p>
                      <a:pPr algn="ctr" fontAlgn="ctr"/>
                      <a:r>
                        <a:rPr lang="en-IN" sz="1000" b="0" i="0" u="none" strike="noStrike" dirty="0">
                          <a:solidFill>
                            <a:srgbClr val="000000"/>
                          </a:solidFill>
                          <a:effectLst/>
                          <a:latin typeface="Arial" panose="020B0604020202020204" pitchFamily="34" charset="0"/>
                        </a:rPr>
                        <a:t>277.93</a:t>
                      </a:r>
                    </a:p>
                  </a:txBody>
                  <a:tcPr marL="0" marR="0" marT="0" marB="0" anchor="ctr"/>
                </a:tc>
                <a:extLst>
                  <a:ext uri="{0D108BD9-81ED-4DB2-BD59-A6C34878D82A}">
                    <a16:rowId xmlns:a16="http://schemas.microsoft.com/office/drawing/2014/main" val="3016581503"/>
                  </a:ext>
                </a:extLst>
              </a:tr>
            </a:tbl>
          </a:graphicData>
        </a:graphic>
      </p:graphicFrame>
      <p:sp>
        <p:nvSpPr>
          <p:cNvPr id="5" name="TextBox 4">
            <a:extLst>
              <a:ext uri="{FF2B5EF4-FFF2-40B4-BE49-F238E27FC236}">
                <a16:creationId xmlns:a16="http://schemas.microsoft.com/office/drawing/2014/main" id="{4F37F8DD-F660-4CA0-9A8C-873C569A71A4}"/>
              </a:ext>
            </a:extLst>
          </p:cNvPr>
          <p:cNvSpPr txBox="1"/>
          <p:nvPr/>
        </p:nvSpPr>
        <p:spPr>
          <a:xfrm>
            <a:off x="6508927" y="6317895"/>
            <a:ext cx="2277511" cy="415498"/>
          </a:xfrm>
          <a:prstGeom prst="rect">
            <a:avLst/>
          </a:prstGeom>
          <a:noFill/>
        </p:spPr>
        <p:txBody>
          <a:bodyPr wrap="squar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srgbClr val="7F7F7F"/>
                </a:solidFill>
                <a:effectLst/>
                <a:uLnTx/>
                <a:uFillTx/>
                <a:latin typeface="Verdana" panose="020B0604030504040204" pitchFamily="34" charset="0"/>
                <a:ea typeface="Verdana" panose="020B0604030504040204" pitchFamily="34" charset="0"/>
                <a:cs typeface="Verdana" panose="020B0604030504040204" pitchFamily="34" charset="0"/>
              </a:rPr>
              <a:t>Source: TechSci Research</a:t>
            </a:r>
          </a:p>
          <a:p>
            <a:pPr marL="0" marR="0" lvl="0" indent="0" algn="r" defTabSz="457200" rtl="0" eaLnBrk="1" fontAlgn="auto" latinLnBrk="0" hangingPunct="1">
              <a:lnSpc>
                <a:spcPct val="100000"/>
              </a:lnSpc>
              <a:spcBef>
                <a:spcPts val="0"/>
              </a:spcBef>
              <a:spcAft>
                <a:spcPts val="0"/>
              </a:spcAft>
              <a:buClrTx/>
              <a:buSzTx/>
              <a:buFontTx/>
              <a:buNone/>
              <a:tabLst/>
              <a:defRPr/>
            </a:pPr>
            <a:r>
              <a:rPr lang="en-IN" sz="700" i="1" dirty="0">
                <a:solidFill>
                  <a:srgbClr val="7F7F7F"/>
                </a:solidFill>
                <a:latin typeface="Verdana" panose="020B0604030504040204" pitchFamily="34" charset="0"/>
                <a:ea typeface="Verdana" panose="020B0604030504040204" pitchFamily="34" charset="0"/>
                <a:cs typeface="Verdana" panose="020B0604030504040204" pitchFamily="34" charset="0"/>
              </a:rPr>
              <a:t>Demand = Production + Import – Export</a:t>
            </a:r>
          </a:p>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srgbClr val="7F7F7F"/>
                </a:solidFill>
                <a:effectLst/>
                <a:uLnTx/>
                <a:uFillTx/>
                <a:latin typeface="Verdana" panose="020B0604030504040204" pitchFamily="34" charset="0"/>
                <a:ea typeface="Verdana" panose="020B0604030504040204" pitchFamily="34" charset="0"/>
                <a:cs typeface="Verdana" panose="020B0604030504040204" pitchFamily="34" charset="0"/>
              </a:rPr>
              <a:t>Demand Supply Gap</a:t>
            </a:r>
            <a:r>
              <a:rPr lang="en-IN" sz="700" i="1" dirty="0">
                <a:solidFill>
                  <a:srgbClr val="7F7F7F"/>
                </a:solidFill>
                <a:latin typeface="Verdana" panose="020B0604030504040204" pitchFamily="34" charset="0"/>
                <a:ea typeface="Verdana" panose="020B0604030504040204" pitchFamily="34" charset="0"/>
                <a:cs typeface="Verdana" panose="020B0604030504040204" pitchFamily="34" charset="0"/>
              </a:rPr>
              <a:t> = Production - Demand</a:t>
            </a:r>
            <a:endParaRPr kumimoji="0" lang="en-US" sz="700" b="0" i="1" u="none" strike="noStrike" kern="1200" cap="none" spc="0" normalizeH="0" baseline="0" noProof="0" dirty="0">
              <a:ln>
                <a:noFill/>
              </a:ln>
              <a:solidFill>
                <a:srgbClr val="7F7F7F"/>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42570895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D6093882-BD00-4B41-8145-9BDF8D98A1CE}"/>
              </a:ext>
            </a:extLst>
          </p:cNvPr>
          <p:cNvSpPr txBox="1">
            <a:spLocks/>
          </p:cNvSpPr>
          <p:nvPr/>
        </p:nvSpPr>
        <p:spPr>
          <a:xfrm>
            <a:off x="92563" y="221358"/>
            <a:ext cx="8921930" cy="303225"/>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457200" rtl="0" eaLnBrk="1" fontAlgn="auto" latinLnBrk="0" hangingPunct="1">
              <a:lnSpc>
                <a:spcPts val="1700"/>
              </a:lnSpc>
              <a:spcBef>
                <a:spcPct val="0"/>
              </a:spcBef>
              <a:spcAft>
                <a:spcPts val="0"/>
              </a:spcAft>
              <a:buClrTx/>
              <a:buSzTx/>
              <a:buFontTx/>
              <a:buNone/>
              <a:tabLst/>
              <a:defRPr/>
            </a:pPr>
            <a:r>
              <a:rPr kumimoji="0" lang="en-IN" sz="1400" b="1" i="0" u="none" strike="noStrike" kern="1200" cap="none" spc="0" normalizeH="0" baseline="0" noProof="0" dirty="0">
                <a:ln>
                  <a:noFill/>
                </a:ln>
                <a:solidFill>
                  <a:prstClr val="black"/>
                </a:solidFill>
                <a:effectLst/>
                <a:uLnTx/>
                <a:uFillTx/>
                <a:latin typeface="Montserrat"/>
                <a:ea typeface="+mj-ea"/>
                <a:cs typeface="Arial" panose="020B0604020202020204" pitchFamily="34" charset="0"/>
              </a:rPr>
              <a:t>DEMAND SUPPLY SCENARIO</a:t>
            </a:r>
          </a:p>
        </p:txBody>
      </p:sp>
      <p:graphicFrame>
        <p:nvGraphicFramePr>
          <p:cNvPr id="2" name="Table 1">
            <a:extLst>
              <a:ext uri="{FF2B5EF4-FFF2-40B4-BE49-F238E27FC236}">
                <a16:creationId xmlns:a16="http://schemas.microsoft.com/office/drawing/2014/main" id="{7223E4D4-B1A6-488B-9104-BB88915A8F20}"/>
              </a:ext>
            </a:extLst>
          </p:cNvPr>
          <p:cNvGraphicFramePr>
            <a:graphicFrameLocks noGrp="1"/>
          </p:cNvGraphicFramePr>
          <p:nvPr>
            <p:extLst>
              <p:ext uri="{D42A27DB-BD31-4B8C-83A1-F6EECF244321}">
                <p14:modId xmlns:p14="http://schemas.microsoft.com/office/powerpoint/2010/main" val="1379256470"/>
              </p:ext>
            </p:extLst>
          </p:nvPr>
        </p:nvGraphicFramePr>
        <p:xfrm>
          <a:off x="256559" y="1120840"/>
          <a:ext cx="8755171" cy="2499361"/>
        </p:xfrm>
        <a:graphic>
          <a:graphicData uri="http://schemas.openxmlformats.org/drawingml/2006/table">
            <a:tbl>
              <a:tblPr firstRow="1" bandRow="1">
                <a:tableStyleId>{93296810-A885-4BE3-A3E7-6D5BEEA58F35}</a:tableStyleId>
              </a:tblPr>
              <a:tblGrid>
                <a:gridCol w="931639">
                  <a:extLst>
                    <a:ext uri="{9D8B030D-6E8A-4147-A177-3AD203B41FA5}">
                      <a16:colId xmlns:a16="http://schemas.microsoft.com/office/drawing/2014/main" val="3272690331"/>
                    </a:ext>
                  </a:extLst>
                </a:gridCol>
                <a:gridCol w="920667">
                  <a:extLst>
                    <a:ext uri="{9D8B030D-6E8A-4147-A177-3AD203B41FA5}">
                      <a16:colId xmlns:a16="http://schemas.microsoft.com/office/drawing/2014/main" val="3580014540"/>
                    </a:ext>
                  </a:extLst>
                </a:gridCol>
                <a:gridCol w="766985">
                  <a:extLst>
                    <a:ext uri="{9D8B030D-6E8A-4147-A177-3AD203B41FA5}">
                      <a16:colId xmlns:a16="http://schemas.microsoft.com/office/drawing/2014/main" val="1855223881"/>
                    </a:ext>
                  </a:extLst>
                </a:gridCol>
                <a:gridCol w="766985">
                  <a:extLst>
                    <a:ext uri="{9D8B030D-6E8A-4147-A177-3AD203B41FA5}">
                      <a16:colId xmlns:a16="http://schemas.microsoft.com/office/drawing/2014/main" val="1020693460"/>
                    </a:ext>
                  </a:extLst>
                </a:gridCol>
                <a:gridCol w="766985">
                  <a:extLst>
                    <a:ext uri="{9D8B030D-6E8A-4147-A177-3AD203B41FA5}">
                      <a16:colId xmlns:a16="http://schemas.microsoft.com/office/drawing/2014/main" val="224046152"/>
                    </a:ext>
                  </a:extLst>
                </a:gridCol>
                <a:gridCol w="766985">
                  <a:extLst>
                    <a:ext uri="{9D8B030D-6E8A-4147-A177-3AD203B41FA5}">
                      <a16:colId xmlns:a16="http://schemas.microsoft.com/office/drawing/2014/main" val="4135288567"/>
                    </a:ext>
                  </a:extLst>
                </a:gridCol>
                <a:gridCol w="766985">
                  <a:extLst>
                    <a:ext uri="{9D8B030D-6E8A-4147-A177-3AD203B41FA5}">
                      <a16:colId xmlns:a16="http://schemas.microsoft.com/office/drawing/2014/main" val="4147586031"/>
                    </a:ext>
                  </a:extLst>
                </a:gridCol>
                <a:gridCol w="766985">
                  <a:extLst>
                    <a:ext uri="{9D8B030D-6E8A-4147-A177-3AD203B41FA5}">
                      <a16:colId xmlns:a16="http://schemas.microsoft.com/office/drawing/2014/main" val="1065642436"/>
                    </a:ext>
                  </a:extLst>
                </a:gridCol>
                <a:gridCol w="766985">
                  <a:extLst>
                    <a:ext uri="{9D8B030D-6E8A-4147-A177-3AD203B41FA5}">
                      <a16:colId xmlns:a16="http://schemas.microsoft.com/office/drawing/2014/main" val="2921408857"/>
                    </a:ext>
                  </a:extLst>
                </a:gridCol>
                <a:gridCol w="766985">
                  <a:extLst>
                    <a:ext uri="{9D8B030D-6E8A-4147-A177-3AD203B41FA5}">
                      <a16:colId xmlns:a16="http://schemas.microsoft.com/office/drawing/2014/main" val="216429577"/>
                    </a:ext>
                  </a:extLst>
                </a:gridCol>
                <a:gridCol w="766985">
                  <a:extLst>
                    <a:ext uri="{9D8B030D-6E8A-4147-A177-3AD203B41FA5}">
                      <a16:colId xmlns:a16="http://schemas.microsoft.com/office/drawing/2014/main" val="1541654645"/>
                    </a:ext>
                  </a:extLst>
                </a:gridCol>
              </a:tblGrid>
              <a:tr h="302953">
                <a:tc>
                  <a:txBody>
                    <a:bodyPr/>
                    <a:lstStyle/>
                    <a:p>
                      <a:pPr algn="ctr"/>
                      <a:endParaRPr lang="en-IN" sz="1000"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algn="ctr"/>
                      <a:endParaRPr lang="en-IN" sz="1000"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algn="ctr"/>
                      <a:r>
                        <a:rPr lang="en-IN" sz="900" dirty="0">
                          <a:solidFill>
                            <a:schemeClr val="bg1"/>
                          </a:solidFill>
                          <a:latin typeface="Verdana" panose="020B0604030504040204" pitchFamily="34" charset="0"/>
                          <a:ea typeface="Verdana" panose="020B0604030504040204" pitchFamily="34" charset="0"/>
                          <a:cs typeface="Verdana" panose="020B0604030504040204" pitchFamily="34" charset="0"/>
                        </a:rPr>
                        <a:t>2015</a:t>
                      </a:r>
                    </a:p>
                  </a:txBody>
                  <a:tcPr anchor="ctr"/>
                </a:tc>
                <a:tc>
                  <a:txBody>
                    <a:bodyPr/>
                    <a:lstStyle/>
                    <a:p>
                      <a:pPr algn="ctr"/>
                      <a:r>
                        <a:rPr lang="en-IN" sz="900" dirty="0">
                          <a:solidFill>
                            <a:schemeClr val="bg1"/>
                          </a:solidFill>
                          <a:latin typeface="Verdana" panose="020B0604030504040204" pitchFamily="34" charset="0"/>
                          <a:ea typeface="Verdana" panose="020B0604030504040204" pitchFamily="34" charset="0"/>
                          <a:cs typeface="Verdana" panose="020B0604030504040204" pitchFamily="34" charset="0"/>
                        </a:rPr>
                        <a:t>2016</a:t>
                      </a:r>
                    </a:p>
                  </a:txBody>
                  <a:tcPr anchor="ctr"/>
                </a:tc>
                <a:tc>
                  <a:txBody>
                    <a:bodyPr/>
                    <a:lstStyle/>
                    <a:p>
                      <a:pPr algn="ctr"/>
                      <a:r>
                        <a:rPr lang="en-IN" sz="900" dirty="0">
                          <a:solidFill>
                            <a:schemeClr val="bg1"/>
                          </a:solidFill>
                          <a:latin typeface="Verdana" panose="020B0604030504040204" pitchFamily="34" charset="0"/>
                          <a:ea typeface="Verdana" panose="020B0604030504040204" pitchFamily="34" charset="0"/>
                          <a:cs typeface="Verdana" panose="020B0604030504040204" pitchFamily="34" charset="0"/>
                        </a:rPr>
                        <a:t>2017</a:t>
                      </a:r>
                    </a:p>
                  </a:txBody>
                  <a:tcPr anchor="ctr"/>
                </a:tc>
                <a:tc>
                  <a:txBody>
                    <a:bodyPr/>
                    <a:lstStyle/>
                    <a:p>
                      <a:pPr algn="ctr"/>
                      <a:r>
                        <a:rPr lang="en-IN" sz="900" dirty="0">
                          <a:solidFill>
                            <a:schemeClr val="bg1"/>
                          </a:solidFill>
                          <a:latin typeface="Verdana" panose="020B0604030504040204" pitchFamily="34" charset="0"/>
                          <a:ea typeface="Verdana" panose="020B0604030504040204" pitchFamily="34" charset="0"/>
                          <a:cs typeface="Verdana" panose="020B0604030504040204" pitchFamily="34" charset="0"/>
                        </a:rPr>
                        <a:t>2018</a:t>
                      </a:r>
                    </a:p>
                  </a:txBody>
                  <a:tcPr anchor="ctr"/>
                </a:tc>
                <a:tc>
                  <a:txBody>
                    <a:bodyPr/>
                    <a:lstStyle/>
                    <a:p>
                      <a:pPr algn="ctr"/>
                      <a:r>
                        <a:rPr lang="en-IN" sz="900" dirty="0">
                          <a:solidFill>
                            <a:schemeClr val="bg1"/>
                          </a:solidFill>
                          <a:latin typeface="Verdana" panose="020B0604030504040204" pitchFamily="34" charset="0"/>
                          <a:ea typeface="Verdana" panose="020B0604030504040204" pitchFamily="34" charset="0"/>
                          <a:cs typeface="Verdana" panose="020B0604030504040204" pitchFamily="34" charset="0"/>
                        </a:rPr>
                        <a:t>2019</a:t>
                      </a:r>
                    </a:p>
                  </a:txBody>
                  <a:tcPr anchor="ctr"/>
                </a:tc>
                <a:tc>
                  <a:txBody>
                    <a:bodyPr/>
                    <a:lstStyle/>
                    <a:p>
                      <a:pPr algn="ctr"/>
                      <a:r>
                        <a:rPr lang="en-US" sz="900" dirty="0">
                          <a:solidFill>
                            <a:schemeClr val="bg1"/>
                          </a:solidFill>
                          <a:latin typeface="Verdana" panose="020B0604030504040204" pitchFamily="34" charset="0"/>
                          <a:ea typeface="Verdana" panose="020B0604030504040204" pitchFamily="34" charset="0"/>
                          <a:cs typeface="Verdana" panose="020B0604030504040204" pitchFamily="34" charset="0"/>
                        </a:rPr>
                        <a:t>2020</a:t>
                      </a:r>
                      <a:endParaRPr lang="en-IN" sz="900" dirty="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algn="ctr"/>
                      <a:r>
                        <a:rPr lang="en-IN" sz="900" dirty="0">
                          <a:solidFill>
                            <a:schemeClr val="bg1"/>
                          </a:solidFill>
                          <a:latin typeface="Verdana" panose="020B0604030504040204" pitchFamily="34" charset="0"/>
                          <a:ea typeface="Verdana" panose="020B0604030504040204" pitchFamily="34" charset="0"/>
                          <a:cs typeface="Verdana" panose="020B0604030504040204" pitchFamily="34" charset="0"/>
                        </a:rPr>
                        <a:t>2021E</a:t>
                      </a:r>
                    </a:p>
                  </a:txBody>
                  <a:tcPr anchor="ctr"/>
                </a:tc>
                <a:tc>
                  <a:txBody>
                    <a:bodyPr/>
                    <a:lstStyle/>
                    <a:p>
                      <a:pPr algn="ctr"/>
                      <a:r>
                        <a:rPr lang="en-IN" sz="900" dirty="0">
                          <a:solidFill>
                            <a:schemeClr val="bg1"/>
                          </a:solidFill>
                          <a:latin typeface="Verdana" panose="020B0604030504040204" pitchFamily="34" charset="0"/>
                          <a:ea typeface="Verdana" panose="020B0604030504040204" pitchFamily="34" charset="0"/>
                          <a:cs typeface="Verdana" panose="020B0604030504040204" pitchFamily="34" charset="0"/>
                        </a:rPr>
                        <a:t>2025F</a:t>
                      </a:r>
                    </a:p>
                  </a:txBody>
                  <a:tcPr anchor="ctr"/>
                </a:tc>
                <a:tc>
                  <a:txBody>
                    <a:bodyPr/>
                    <a:lstStyle/>
                    <a:p>
                      <a:pPr algn="ctr"/>
                      <a:r>
                        <a:rPr lang="en-IN" sz="900" dirty="0">
                          <a:solidFill>
                            <a:schemeClr val="bg1"/>
                          </a:solidFill>
                          <a:latin typeface="Verdana" panose="020B0604030504040204" pitchFamily="34" charset="0"/>
                          <a:ea typeface="Verdana" panose="020B0604030504040204" pitchFamily="34" charset="0"/>
                          <a:cs typeface="Verdana" panose="020B0604030504040204" pitchFamily="34" charset="0"/>
                        </a:rPr>
                        <a:t>2030F</a:t>
                      </a:r>
                    </a:p>
                  </a:txBody>
                  <a:tcPr anchor="ctr"/>
                </a:tc>
                <a:extLst>
                  <a:ext uri="{0D108BD9-81ED-4DB2-BD59-A6C34878D82A}">
                    <a16:rowId xmlns:a16="http://schemas.microsoft.com/office/drawing/2014/main" val="3771434692"/>
                  </a:ext>
                </a:extLst>
              </a:tr>
              <a:tr h="302953">
                <a:tc rowSpan="6">
                  <a:txBody>
                    <a:bodyPr/>
                    <a:lstStyle/>
                    <a:p>
                      <a:pPr algn="ctr"/>
                      <a:r>
                        <a:rPr lang="en-IN" sz="1000" b="1" dirty="0">
                          <a:solidFill>
                            <a:srgbClr val="002060"/>
                          </a:solidFill>
                        </a:rPr>
                        <a:t>North America</a:t>
                      </a:r>
                      <a:endParaRPr lang="en-IN" sz="1000" b="1"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algn="ctr"/>
                      <a:r>
                        <a:rPr lang="en-IN" sz="1000" b="1" dirty="0">
                          <a:solidFill>
                            <a:srgbClr val="002060"/>
                          </a:solidFill>
                        </a:rPr>
                        <a:t>Capacity</a:t>
                      </a:r>
                      <a:endParaRPr lang="en-IN" sz="1000" b="1"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algn="ctr" fontAlgn="ctr"/>
                      <a:r>
                        <a:rPr lang="en-IN" sz="1000" b="0" i="0" u="none" strike="noStrike" dirty="0">
                          <a:solidFill>
                            <a:srgbClr val="000000"/>
                          </a:solidFill>
                          <a:effectLst/>
                          <a:latin typeface="Arial" panose="020B0604020202020204" pitchFamily="34" charset="0"/>
                        </a:rPr>
                        <a:t>592.00</a:t>
                      </a:r>
                    </a:p>
                  </a:txBody>
                  <a:tcPr marL="0" marR="0" marT="0" marB="0" anchor="ctr"/>
                </a:tc>
                <a:tc>
                  <a:txBody>
                    <a:bodyPr/>
                    <a:lstStyle/>
                    <a:p>
                      <a:pPr algn="ctr" fontAlgn="ctr"/>
                      <a:r>
                        <a:rPr lang="en-IN" sz="1000" b="0" i="0" u="none" strike="noStrike">
                          <a:solidFill>
                            <a:srgbClr val="000000"/>
                          </a:solidFill>
                          <a:effectLst/>
                          <a:latin typeface="Arial" panose="020B0604020202020204" pitchFamily="34" charset="0"/>
                        </a:rPr>
                        <a:t>592.00</a:t>
                      </a:r>
                    </a:p>
                  </a:txBody>
                  <a:tcPr marL="0" marR="0" marT="0" marB="0" anchor="ctr"/>
                </a:tc>
                <a:tc>
                  <a:txBody>
                    <a:bodyPr/>
                    <a:lstStyle/>
                    <a:p>
                      <a:pPr algn="ctr" fontAlgn="ctr"/>
                      <a:r>
                        <a:rPr lang="en-IN" sz="1000" b="0" i="0" u="none" strike="noStrike">
                          <a:solidFill>
                            <a:srgbClr val="000000"/>
                          </a:solidFill>
                          <a:effectLst/>
                          <a:latin typeface="Arial" panose="020B0604020202020204" pitchFamily="34" charset="0"/>
                        </a:rPr>
                        <a:t>592.00</a:t>
                      </a:r>
                    </a:p>
                  </a:txBody>
                  <a:tcPr marL="0" marR="0" marT="0" marB="0" anchor="ctr"/>
                </a:tc>
                <a:tc>
                  <a:txBody>
                    <a:bodyPr/>
                    <a:lstStyle/>
                    <a:p>
                      <a:pPr algn="ctr" fontAlgn="ctr"/>
                      <a:r>
                        <a:rPr lang="en-IN" sz="1000" b="0" i="0" u="none" strike="noStrike">
                          <a:solidFill>
                            <a:srgbClr val="000000"/>
                          </a:solidFill>
                          <a:effectLst/>
                          <a:latin typeface="Arial" panose="020B0604020202020204" pitchFamily="34" charset="0"/>
                        </a:rPr>
                        <a:t>592.00</a:t>
                      </a:r>
                    </a:p>
                  </a:txBody>
                  <a:tcPr marL="0" marR="0" marT="0" marB="0" anchor="ctr"/>
                </a:tc>
                <a:tc>
                  <a:txBody>
                    <a:bodyPr/>
                    <a:lstStyle/>
                    <a:p>
                      <a:pPr algn="ctr" fontAlgn="ctr"/>
                      <a:r>
                        <a:rPr lang="en-IN" sz="1000" b="0" i="0" u="none" strike="noStrike">
                          <a:solidFill>
                            <a:srgbClr val="000000"/>
                          </a:solidFill>
                          <a:effectLst/>
                          <a:latin typeface="Arial" panose="020B0604020202020204" pitchFamily="34" charset="0"/>
                        </a:rPr>
                        <a:t>592.00</a:t>
                      </a:r>
                    </a:p>
                  </a:txBody>
                  <a:tcPr marL="0" marR="0" marT="0" marB="0" anchor="ctr"/>
                </a:tc>
                <a:tc>
                  <a:txBody>
                    <a:bodyPr/>
                    <a:lstStyle/>
                    <a:p>
                      <a:pPr algn="ctr" fontAlgn="ctr"/>
                      <a:r>
                        <a:rPr lang="en-IN" sz="1000" b="0" i="0" u="none" strike="noStrike">
                          <a:solidFill>
                            <a:srgbClr val="000000"/>
                          </a:solidFill>
                          <a:effectLst/>
                          <a:latin typeface="Arial" panose="020B0604020202020204" pitchFamily="34" charset="0"/>
                        </a:rPr>
                        <a:t>592.00</a:t>
                      </a:r>
                    </a:p>
                  </a:txBody>
                  <a:tcPr marL="0" marR="0" marT="0" marB="0" anchor="ctr"/>
                </a:tc>
                <a:tc>
                  <a:txBody>
                    <a:bodyPr/>
                    <a:lstStyle/>
                    <a:p>
                      <a:pPr algn="ctr" fontAlgn="ctr"/>
                      <a:r>
                        <a:rPr lang="en-IN" sz="1000" b="0" i="0" u="none" strike="noStrike">
                          <a:solidFill>
                            <a:srgbClr val="000000"/>
                          </a:solidFill>
                          <a:effectLst/>
                          <a:latin typeface="Arial" panose="020B0604020202020204" pitchFamily="34" charset="0"/>
                        </a:rPr>
                        <a:t>592.00</a:t>
                      </a:r>
                    </a:p>
                  </a:txBody>
                  <a:tcPr marL="0" marR="0" marT="0" marB="0" anchor="ctr"/>
                </a:tc>
                <a:tc>
                  <a:txBody>
                    <a:bodyPr/>
                    <a:lstStyle/>
                    <a:p>
                      <a:pPr algn="ctr" fontAlgn="ctr"/>
                      <a:r>
                        <a:rPr lang="en-IN" sz="1000" b="0" i="0" u="none" strike="noStrike">
                          <a:solidFill>
                            <a:srgbClr val="000000"/>
                          </a:solidFill>
                          <a:effectLst/>
                          <a:latin typeface="Arial" panose="020B0604020202020204" pitchFamily="34" charset="0"/>
                        </a:rPr>
                        <a:t>592.00</a:t>
                      </a:r>
                    </a:p>
                  </a:txBody>
                  <a:tcPr marL="0" marR="0" marT="0" marB="0" anchor="ctr"/>
                </a:tc>
                <a:tc>
                  <a:txBody>
                    <a:bodyPr/>
                    <a:lstStyle/>
                    <a:p>
                      <a:pPr algn="ctr" fontAlgn="ctr"/>
                      <a:r>
                        <a:rPr lang="en-IN" sz="1000" b="0" i="0" u="none" strike="noStrike">
                          <a:solidFill>
                            <a:srgbClr val="000000"/>
                          </a:solidFill>
                          <a:effectLst/>
                          <a:latin typeface="Arial" panose="020B0604020202020204" pitchFamily="34" charset="0"/>
                        </a:rPr>
                        <a:t>592.00</a:t>
                      </a:r>
                    </a:p>
                  </a:txBody>
                  <a:tcPr marL="0" marR="0" marT="0" marB="0" anchor="ctr"/>
                </a:tc>
                <a:extLst>
                  <a:ext uri="{0D108BD9-81ED-4DB2-BD59-A6C34878D82A}">
                    <a16:rowId xmlns:a16="http://schemas.microsoft.com/office/drawing/2014/main" val="2171199941"/>
                  </a:ext>
                </a:extLst>
              </a:tr>
              <a:tr h="302953">
                <a:tc vMerge="1">
                  <a:txBody>
                    <a:bodyPr/>
                    <a:lstStyle/>
                    <a:p>
                      <a:pPr algn="ctr"/>
                      <a:endParaRPr lang="en-IN" sz="1000" b="1"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algn="ctr"/>
                      <a:r>
                        <a:rPr lang="en-IN" sz="1000" b="1" dirty="0">
                          <a:solidFill>
                            <a:srgbClr val="002060"/>
                          </a:solidFill>
                        </a:rPr>
                        <a:t>Production</a:t>
                      </a:r>
                      <a:endParaRPr lang="en-IN" sz="1000" b="1"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algn="ctr" fontAlgn="ctr"/>
                      <a:r>
                        <a:rPr lang="en-IN" sz="1000" b="0" i="0" u="none" strike="noStrike">
                          <a:solidFill>
                            <a:srgbClr val="000000"/>
                          </a:solidFill>
                          <a:effectLst/>
                          <a:latin typeface="Arial" panose="020B0604020202020204" pitchFamily="34" charset="0"/>
                        </a:rPr>
                        <a:t>464.30</a:t>
                      </a:r>
                    </a:p>
                  </a:txBody>
                  <a:tcPr marL="0" marR="0" marT="0" marB="0" anchor="ctr"/>
                </a:tc>
                <a:tc>
                  <a:txBody>
                    <a:bodyPr/>
                    <a:lstStyle/>
                    <a:p>
                      <a:pPr algn="ctr" fontAlgn="ctr"/>
                      <a:r>
                        <a:rPr lang="en-IN" sz="1000" b="0" i="0" u="none" strike="noStrike">
                          <a:solidFill>
                            <a:srgbClr val="000000"/>
                          </a:solidFill>
                          <a:effectLst/>
                          <a:latin typeface="Arial" panose="020B0604020202020204" pitchFamily="34" charset="0"/>
                        </a:rPr>
                        <a:t>470.67</a:t>
                      </a:r>
                    </a:p>
                  </a:txBody>
                  <a:tcPr marL="0" marR="0" marT="0" marB="0" anchor="ctr"/>
                </a:tc>
                <a:tc>
                  <a:txBody>
                    <a:bodyPr/>
                    <a:lstStyle/>
                    <a:p>
                      <a:pPr algn="ctr" fontAlgn="ctr"/>
                      <a:r>
                        <a:rPr lang="en-IN" sz="1000" b="0" i="0" u="none" strike="noStrike">
                          <a:solidFill>
                            <a:srgbClr val="000000"/>
                          </a:solidFill>
                          <a:effectLst/>
                          <a:latin typeface="Arial" panose="020B0604020202020204" pitchFamily="34" charset="0"/>
                        </a:rPr>
                        <a:t>474.19</a:t>
                      </a:r>
                    </a:p>
                  </a:txBody>
                  <a:tcPr marL="0" marR="0" marT="0" marB="0" anchor="ctr"/>
                </a:tc>
                <a:tc>
                  <a:txBody>
                    <a:bodyPr/>
                    <a:lstStyle/>
                    <a:p>
                      <a:pPr algn="ctr" fontAlgn="ctr"/>
                      <a:r>
                        <a:rPr lang="en-IN" sz="1000" b="0" i="0" u="none" strike="noStrike">
                          <a:solidFill>
                            <a:srgbClr val="000000"/>
                          </a:solidFill>
                          <a:effectLst/>
                          <a:latin typeface="Arial" panose="020B0604020202020204" pitchFamily="34" charset="0"/>
                        </a:rPr>
                        <a:t>479.46</a:t>
                      </a:r>
                    </a:p>
                  </a:txBody>
                  <a:tcPr marL="0" marR="0" marT="0" marB="0" anchor="ctr"/>
                </a:tc>
                <a:tc>
                  <a:txBody>
                    <a:bodyPr/>
                    <a:lstStyle/>
                    <a:p>
                      <a:pPr algn="ctr" fontAlgn="ctr"/>
                      <a:r>
                        <a:rPr lang="en-IN" sz="1000" b="0" i="0" u="none" strike="noStrike">
                          <a:solidFill>
                            <a:srgbClr val="000000"/>
                          </a:solidFill>
                          <a:effectLst/>
                          <a:latin typeface="Arial" panose="020B0604020202020204" pitchFamily="34" charset="0"/>
                        </a:rPr>
                        <a:t>479.08</a:t>
                      </a:r>
                    </a:p>
                  </a:txBody>
                  <a:tcPr marL="0" marR="0" marT="0" marB="0" anchor="ctr"/>
                </a:tc>
                <a:tc>
                  <a:txBody>
                    <a:bodyPr/>
                    <a:lstStyle/>
                    <a:p>
                      <a:pPr algn="ctr" fontAlgn="ctr"/>
                      <a:r>
                        <a:rPr lang="en-IN" sz="1000" b="0" i="0" u="none" strike="noStrike">
                          <a:solidFill>
                            <a:srgbClr val="000000"/>
                          </a:solidFill>
                          <a:effectLst/>
                          <a:latin typeface="Arial" panose="020B0604020202020204" pitchFamily="34" charset="0"/>
                        </a:rPr>
                        <a:t>394.37</a:t>
                      </a:r>
                    </a:p>
                  </a:txBody>
                  <a:tcPr marL="0" marR="0" marT="0" marB="0" anchor="ctr"/>
                </a:tc>
                <a:tc>
                  <a:txBody>
                    <a:bodyPr/>
                    <a:lstStyle/>
                    <a:p>
                      <a:pPr algn="ctr" fontAlgn="ctr"/>
                      <a:r>
                        <a:rPr lang="en-IN" sz="1000" b="0" i="0" u="none" strike="noStrike">
                          <a:solidFill>
                            <a:srgbClr val="000000"/>
                          </a:solidFill>
                          <a:effectLst/>
                          <a:latin typeface="Arial" panose="020B0604020202020204" pitchFamily="34" charset="0"/>
                        </a:rPr>
                        <a:t>469.42</a:t>
                      </a:r>
                    </a:p>
                  </a:txBody>
                  <a:tcPr marL="0" marR="0" marT="0" marB="0" anchor="ctr"/>
                </a:tc>
                <a:tc>
                  <a:txBody>
                    <a:bodyPr/>
                    <a:lstStyle/>
                    <a:p>
                      <a:pPr algn="ctr" fontAlgn="ctr"/>
                      <a:r>
                        <a:rPr lang="en-IN" sz="1000" b="0" i="0" u="none" strike="noStrike">
                          <a:solidFill>
                            <a:srgbClr val="000000"/>
                          </a:solidFill>
                          <a:effectLst/>
                          <a:latin typeface="Arial" panose="020B0604020202020204" pitchFamily="34" charset="0"/>
                        </a:rPr>
                        <a:t>531.71</a:t>
                      </a:r>
                    </a:p>
                  </a:txBody>
                  <a:tcPr marL="0" marR="0" marT="0" marB="0" anchor="ctr"/>
                </a:tc>
                <a:tc>
                  <a:txBody>
                    <a:bodyPr/>
                    <a:lstStyle/>
                    <a:p>
                      <a:pPr algn="ctr" fontAlgn="ctr"/>
                      <a:r>
                        <a:rPr lang="en-IN" sz="1000" b="0" i="0" u="none" strike="noStrike">
                          <a:solidFill>
                            <a:srgbClr val="000000"/>
                          </a:solidFill>
                          <a:effectLst/>
                          <a:latin typeface="Arial" panose="020B0604020202020204" pitchFamily="34" charset="0"/>
                        </a:rPr>
                        <a:t>570.73</a:t>
                      </a:r>
                    </a:p>
                  </a:txBody>
                  <a:tcPr marL="0" marR="0" marT="0" marB="0" anchor="ctr"/>
                </a:tc>
                <a:extLst>
                  <a:ext uri="{0D108BD9-81ED-4DB2-BD59-A6C34878D82A}">
                    <a16:rowId xmlns:a16="http://schemas.microsoft.com/office/drawing/2014/main" val="2090164450"/>
                  </a:ext>
                </a:extLst>
              </a:tr>
              <a:tr h="302953">
                <a:tc vMerge="1">
                  <a:txBody>
                    <a:bodyPr/>
                    <a:lstStyle/>
                    <a:p>
                      <a:pPr algn="ctr"/>
                      <a:endParaRPr lang="en-IN" sz="1000" b="1"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algn="ctr"/>
                      <a:r>
                        <a:rPr lang="en-IN" sz="1000" b="1" dirty="0">
                          <a:solidFill>
                            <a:srgbClr val="002060"/>
                          </a:solidFill>
                        </a:rPr>
                        <a:t>Import </a:t>
                      </a:r>
                      <a:endParaRPr lang="en-IN" sz="1000" b="1"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algn="ctr" fontAlgn="b"/>
                      <a:r>
                        <a:rPr lang="en-IN" sz="1000" b="0" i="0" u="none" strike="noStrike">
                          <a:solidFill>
                            <a:srgbClr val="000000"/>
                          </a:solidFill>
                          <a:effectLst/>
                          <a:latin typeface="Arial" panose="020B0604020202020204" pitchFamily="34" charset="0"/>
                        </a:rPr>
                        <a:t>176.32</a:t>
                      </a:r>
                    </a:p>
                  </a:txBody>
                  <a:tcPr marL="0" marR="0" marT="0" marB="0" anchor="ctr"/>
                </a:tc>
                <a:tc>
                  <a:txBody>
                    <a:bodyPr/>
                    <a:lstStyle/>
                    <a:p>
                      <a:pPr algn="ctr" fontAlgn="b"/>
                      <a:r>
                        <a:rPr lang="en-IN" sz="1000" b="0" i="0" u="none" strike="noStrike">
                          <a:solidFill>
                            <a:srgbClr val="000000"/>
                          </a:solidFill>
                          <a:effectLst/>
                          <a:latin typeface="Arial" panose="020B0604020202020204" pitchFamily="34" charset="0"/>
                        </a:rPr>
                        <a:t>184.10</a:t>
                      </a:r>
                    </a:p>
                  </a:txBody>
                  <a:tcPr marL="0" marR="0" marT="0" marB="0" anchor="ctr"/>
                </a:tc>
                <a:tc>
                  <a:txBody>
                    <a:bodyPr/>
                    <a:lstStyle/>
                    <a:p>
                      <a:pPr algn="ctr" fontAlgn="b"/>
                      <a:r>
                        <a:rPr lang="en-IN" sz="1000" b="0" i="0" u="none" strike="noStrike">
                          <a:solidFill>
                            <a:srgbClr val="000000"/>
                          </a:solidFill>
                          <a:effectLst/>
                          <a:latin typeface="Arial" panose="020B0604020202020204" pitchFamily="34" charset="0"/>
                        </a:rPr>
                        <a:t>197.54</a:t>
                      </a:r>
                    </a:p>
                  </a:txBody>
                  <a:tcPr marL="0" marR="0" marT="0" marB="0" anchor="ctr"/>
                </a:tc>
                <a:tc>
                  <a:txBody>
                    <a:bodyPr/>
                    <a:lstStyle/>
                    <a:p>
                      <a:pPr algn="ctr" fontAlgn="b"/>
                      <a:r>
                        <a:rPr lang="en-IN" sz="1000" b="0" i="0" u="none" strike="noStrike">
                          <a:solidFill>
                            <a:srgbClr val="000000"/>
                          </a:solidFill>
                          <a:effectLst/>
                          <a:latin typeface="Arial" panose="020B0604020202020204" pitchFamily="34" charset="0"/>
                        </a:rPr>
                        <a:t>206.60</a:t>
                      </a:r>
                    </a:p>
                  </a:txBody>
                  <a:tcPr marL="0" marR="0" marT="0" marB="0" anchor="ctr"/>
                </a:tc>
                <a:tc>
                  <a:txBody>
                    <a:bodyPr/>
                    <a:lstStyle/>
                    <a:p>
                      <a:pPr algn="ctr" fontAlgn="b"/>
                      <a:r>
                        <a:rPr lang="en-IN" sz="1000" b="0" i="0" u="none" strike="noStrike">
                          <a:solidFill>
                            <a:srgbClr val="000000"/>
                          </a:solidFill>
                          <a:effectLst/>
                          <a:latin typeface="Arial" panose="020B0604020202020204" pitchFamily="34" charset="0"/>
                        </a:rPr>
                        <a:t>179.33</a:t>
                      </a:r>
                    </a:p>
                  </a:txBody>
                  <a:tcPr marL="0" marR="0" marT="0" marB="0" anchor="ctr"/>
                </a:tc>
                <a:tc>
                  <a:txBody>
                    <a:bodyPr/>
                    <a:lstStyle/>
                    <a:p>
                      <a:pPr algn="ctr" fontAlgn="b"/>
                      <a:r>
                        <a:rPr lang="en-IN" sz="1000" b="0" i="0" u="none" strike="noStrike">
                          <a:solidFill>
                            <a:srgbClr val="000000"/>
                          </a:solidFill>
                          <a:effectLst/>
                          <a:latin typeface="Arial" panose="020B0604020202020204" pitchFamily="34" charset="0"/>
                        </a:rPr>
                        <a:t>153.26</a:t>
                      </a:r>
                    </a:p>
                  </a:txBody>
                  <a:tcPr marL="0" marR="0" marT="0" marB="0" anchor="ctr"/>
                </a:tc>
                <a:tc>
                  <a:txBody>
                    <a:bodyPr/>
                    <a:lstStyle/>
                    <a:p>
                      <a:pPr algn="ctr" fontAlgn="b"/>
                      <a:r>
                        <a:rPr lang="en-IN" sz="1000" b="0" i="0" u="none" strike="noStrike">
                          <a:solidFill>
                            <a:srgbClr val="000000"/>
                          </a:solidFill>
                          <a:effectLst/>
                          <a:latin typeface="Arial" panose="020B0604020202020204" pitchFamily="34" charset="0"/>
                        </a:rPr>
                        <a:t>0.00</a:t>
                      </a:r>
                    </a:p>
                  </a:txBody>
                  <a:tcPr marL="0" marR="0" marT="0" marB="0" anchor="ctr"/>
                </a:tc>
                <a:tc>
                  <a:txBody>
                    <a:bodyPr/>
                    <a:lstStyle/>
                    <a:p>
                      <a:pPr algn="ctr" fontAlgn="b"/>
                      <a:r>
                        <a:rPr lang="en-IN" sz="1000" b="0" i="0" u="none" strike="noStrike">
                          <a:solidFill>
                            <a:srgbClr val="000000"/>
                          </a:solidFill>
                          <a:effectLst/>
                          <a:latin typeface="Arial" panose="020B0604020202020204" pitchFamily="34" charset="0"/>
                        </a:rPr>
                        <a:t>0.00</a:t>
                      </a:r>
                    </a:p>
                  </a:txBody>
                  <a:tcPr marL="0" marR="0" marT="0" marB="0" anchor="ctr"/>
                </a:tc>
                <a:tc>
                  <a:txBody>
                    <a:bodyPr/>
                    <a:lstStyle/>
                    <a:p>
                      <a:pPr algn="ctr" fontAlgn="b"/>
                      <a:r>
                        <a:rPr lang="en-IN" sz="1000" b="0" i="0" u="none" strike="noStrike">
                          <a:solidFill>
                            <a:srgbClr val="000000"/>
                          </a:solidFill>
                          <a:effectLst/>
                          <a:latin typeface="Arial" panose="020B0604020202020204" pitchFamily="34" charset="0"/>
                        </a:rPr>
                        <a:t>0.00</a:t>
                      </a:r>
                    </a:p>
                  </a:txBody>
                  <a:tcPr marL="0" marR="0" marT="0" marB="0" anchor="ctr"/>
                </a:tc>
                <a:extLst>
                  <a:ext uri="{0D108BD9-81ED-4DB2-BD59-A6C34878D82A}">
                    <a16:rowId xmlns:a16="http://schemas.microsoft.com/office/drawing/2014/main" val="3580386574"/>
                  </a:ext>
                </a:extLst>
              </a:tr>
              <a:tr h="302953">
                <a:tc vMerge="1">
                  <a:txBody>
                    <a:bodyPr/>
                    <a:lstStyle/>
                    <a:p>
                      <a:endParaRPr lang="en-US"/>
                    </a:p>
                  </a:txBody>
                  <a:tcPr/>
                </a:tc>
                <a:tc>
                  <a:txBody>
                    <a:bodyPr/>
                    <a:lstStyle/>
                    <a:p>
                      <a:pPr algn="ctr"/>
                      <a:r>
                        <a:rPr lang="en-IN" sz="1000" b="1" kern="1200" dirty="0">
                          <a:solidFill>
                            <a:srgbClr val="002060"/>
                          </a:solidFill>
                        </a:rPr>
                        <a:t>Export</a:t>
                      </a:r>
                      <a:endParaRPr lang="en-IN" sz="1000" b="1" kern="1200"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algn="ctr" fontAlgn="b"/>
                      <a:r>
                        <a:rPr lang="en-IN" sz="1000" b="0" i="0" u="none" strike="noStrike">
                          <a:solidFill>
                            <a:srgbClr val="000000"/>
                          </a:solidFill>
                          <a:effectLst/>
                          <a:latin typeface="Arial" panose="020B0604020202020204" pitchFamily="34" charset="0"/>
                        </a:rPr>
                        <a:t>176.00</a:t>
                      </a:r>
                    </a:p>
                  </a:txBody>
                  <a:tcPr marL="0" marR="0" marT="0" marB="0" anchor="ctr"/>
                </a:tc>
                <a:tc>
                  <a:txBody>
                    <a:bodyPr/>
                    <a:lstStyle/>
                    <a:p>
                      <a:pPr algn="ctr" fontAlgn="b"/>
                      <a:r>
                        <a:rPr lang="en-IN" sz="1000" b="0" i="0" u="none" strike="noStrike">
                          <a:solidFill>
                            <a:srgbClr val="000000"/>
                          </a:solidFill>
                          <a:effectLst/>
                          <a:latin typeface="Arial" panose="020B0604020202020204" pitchFamily="34" charset="0"/>
                        </a:rPr>
                        <a:t>183.85</a:t>
                      </a:r>
                    </a:p>
                  </a:txBody>
                  <a:tcPr marL="0" marR="0" marT="0" marB="0" anchor="ctr"/>
                </a:tc>
                <a:tc>
                  <a:txBody>
                    <a:bodyPr/>
                    <a:lstStyle/>
                    <a:p>
                      <a:pPr algn="ctr" fontAlgn="b"/>
                      <a:r>
                        <a:rPr lang="en-IN" sz="1000" b="0" i="0" u="none" strike="noStrike">
                          <a:solidFill>
                            <a:srgbClr val="000000"/>
                          </a:solidFill>
                          <a:effectLst/>
                          <a:latin typeface="Arial" panose="020B0604020202020204" pitchFamily="34" charset="0"/>
                        </a:rPr>
                        <a:t>198.03</a:t>
                      </a:r>
                    </a:p>
                  </a:txBody>
                  <a:tcPr marL="0" marR="0" marT="0" marB="0" anchor="ctr"/>
                </a:tc>
                <a:tc>
                  <a:txBody>
                    <a:bodyPr/>
                    <a:lstStyle/>
                    <a:p>
                      <a:pPr algn="ctr" fontAlgn="b"/>
                      <a:r>
                        <a:rPr lang="en-IN" sz="1000" b="0" i="0" u="none" strike="noStrike">
                          <a:solidFill>
                            <a:srgbClr val="000000"/>
                          </a:solidFill>
                          <a:effectLst/>
                          <a:latin typeface="Arial" panose="020B0604020202020204" pitchFamily="34" charset="0"/>
                        </a:rPr>
                        <a:t>168.70</a:t>
                      </a:r>
                    </a:p>
                  </a:txBody>
                  <a:tcPr marL="0" marR="0" marT="0" marB="0" anchor="ctr"/>
                </a:tc>
                <a:tc>
                  <a:txBody>
                    <a:bodyPr/>
                    <a:lstStyle/>
                    <a:p>
                      <a:pPr algn="ctr" fontAlgn="b"/>
                      <a:r>
                        <a:rPr lang="en-IN" sz="1000" b="0" i="0" u="none" strike="noStrike">
                          <a:solidFill>
                            <a:srgbClr val="000000"/>
                          </a:solidFill>
                          <a:effectLst/>
                          <a:latin typeface="Arial" panose="020B0604020202020204" pitchFamily="34" charset="0"/>
                        </a:rPr>
                        <a:t>214.94</a:t>
                      </a:r>
                    </a:p>
                  </a:txBody>
                  <a:tcPr marL="0" marR="0" marT="0" marB="0" anchor="ctr"/>
                </a:tc>
                <a:tc>
                  <a:txBody>
                    <a:bodyPr/>
                    <a:lstStyle/>
                    <a:p>
                      <a:pPr algn="ctr" fontAlgn="b"/>
                      <a:r>
                        <a:rPr lang="en-IN" sz="1000" b="0" i="0" u="none" strike="noStrike">
                          <a:solidFill>
                            <a:srgbClr val="000000"/>
                          </a:solidFill>
                          <a:effectLst/>
                          <a:latin typeface="Arial" panose="020B0604020202020204" pitchFamily="34" charset="0"/>
                        </a:rPr>
                        <a:t>184.93</a:t>
                      </a:r>
                    </a:p>
                  </a:txBody>
                  <a:tcPr marL="0" marR="0" marT="0" marB="0" anchor="ctr"/>
                </a:tc>
                <a:tc>
                  <a:txBody>
                    <a:bodyPr/>
                    <a:lstStyle/>
                    <a:p>
                      <a:pPr algn="ctr" fontAlgn="b"/>
                      <a:r>
                        <a:rPr lang="en-IN" sz="1000" b="0" i="0" u="none" strike="noStrike">
                          <a:solidFill>
                            <a:srgbClr val="000000"/>
                          </a:solidFill>
                          <a:effectLst/>
                          <a:latin typeface="Arial" panose="020B0604020202020204" pitchFamily="34" charset="0"/>
                        </a:rPr>
                        <a:t>0.00</a:t>
                      </a:r>
                    </a:p>
                  </a:txBody>
                  <a:tcPr marL="0" marR="0" marT="0" marB="0" anchor="ctr"/>
                </a:tc>
                <a:tc>
                  <a:txBody>
                    <a:bodyPr/>
                    <a:lstStyle/>
                    <a:p>
                      <a:pPr algn="ctr" fontAlgn="b"/>
                      <a:r>
                        <a:rPr lang="en-IN" sz="1000" b="0" i="0" u="none" strike="noStrike">
                          <a:solidFill>
                            <a:srgbClr val="000000"/>
                          </a:solidFill>
                          <a:effectLst/>
                          <a:latin typeface="Arial" panose="020B0604020202020204" pitchFamily="34" charset="0"/>
                        </a:rPr>
                        <a:t>0.00</a:t>
                      </a:r>
                    </a:p>
                  </a:txBody>
                  <a:tcPr marL="0" marR="0" marT="0" marB="0" anchor="ctr"/>
                </a:tc>
                <a:tc>
                  <a:txBody>
                    <a:bodyPr/>
                    <a:lstStyle/>
                    <a:p>
                      <a:pPr algn="ctr" fontAlgn="b"/>
                      <a:r>
                        <a:rPr lang="en-IN" sz="1000" b="0" i="0" u="none" strike="noStrike">
                          <a:solidFill>
                            <a:srgbClr val="000000"/>
                          </a:solidFill>
                          <a:effectLst/>
                          <a:latin typeface="Arial" panose="020B0604020202020204" pitchFamily="34" charset="0"/>
                        </a:rPr>
                        <a:t>0.00</a:t>
                      </a:r>
                    </a:p>
                  </a:txBody>
                  <a:tcPr marL="0" marR="0" marT="0" marB="0" anchor="ctr"/>
                </a:tc>
                <a:extLst>
                  <a:ext uri="{0D108BD9-81ED-4DB2-BD59-A6C34878D82A}">
                    <a16:rowId xmlns:a16="http://schemas.microsoft.com/office/drawing/2014/main" val="3365973125"/>
                  </a:ext>
                </a:extLst>
              </a:tr>
              <a:tr h="492298">
                <a:tc vMerge="1">
                  <a:txBody>
                    <a:bodyPr/>
                    <a:lstStyle/>
                    <a:p>
                      <a:pPr algn="ctr"/>
                      <a:endParaRPr lang="en-IN" sz="1000" b="1" dirty="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marL="0" algn="ctr" defTabSz="685800" rtl="0" eaLnBrk="1" latinLnBrk="0" hangingPunct="1"/>
                      <a:r>
                        <a:rPr lang="en-IN" sz="1000" b="1" kern="1200" dirty="0">
                          <a:solidFill>
                            <a:srgbClr val="002060"/>
                          </a:solidFill>
                        </a:rPr>
                        <a:t>Total Demand</a:t>
                      </a:r>
                      <a:endParaRPr lang="en-IN" sz="1000" b="1" kern="1200"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algn="ctr" fontAlgn="ctr"/>
                      <a:r>
                        <a:rPr lang="en-IN" sz="1000" b="0" i="0" u="none" strike="noStrike">
                          <a:solidFill>
                            <a:srgbClr val="000000"/>
                          </a:solidFill>
                          <a:effectLst/>
                          <a:latin typeface="Arial" panose="020B0604020202020204" pitchFamily="34" charset="0"/>
                        </a:rPr>
                        <a:t>484.19</a:t>
                      </a:r>
                    </a:p>
                  </a:txBody>
                  <a:tcPr marL="0" marR="0" marT="0" marB="0" anchor="ctr"/>
                </a:tc>
                <a:tc>
                  <a:txBody>
                    <a:bodyPr/>
                    <a:lstStyle/>
                    <a:p>
                      <a:pPr algn="ctr" fontAlgn="ctr"/>
                      <a:r>
                        <a:rPr lang="en-IN" sz="1000" b="0" i="0" u="none" strike="noStrike">
                          <a:solidFill>
                            <a:srgbClr val="000000"/>
                          </a:solidFill>
                          <a:effectLst/>
                          <a:latin typeface="Arial" panose="020B0604020202020204" pitchFamily="34" charset="0"/>
                        </a:rPr>
                        <a:t>461.56</a:t>
                      </a:r>
                    </a:p>
                  </a:txBody>
                  <a:tcPr marL="0" marR="0" marT="0" marB="0" anchor="ctr"/>
                </a:tc>
                <a:tc>
                  <a:txBody>
                    <a:bodyPr/>
                    <a:lstStyle/>
                    <a:p>
                      <a:pPr algn="ctr" fontAlgn="ctr"/>
                      <a:r>
                        <a:rPr lang="en-IN" sz="1000" b="0" i="0" u="none" strike="noStrike">
                          <a:solidFill>
                            <a:srgbClr val="000000"/>
                          </a:solidFill>
                          <a:effectLst/>
                          <a:latin typeface="Arial" panose="020B0604020202020204" pitchFamily="34" charset="0"/>
                        </a:rPr>
                        <a:t>464.34</a:t>
                      </a:r>
                    </a:p>
                  </a:txBody>
                  <a:tcPr marL="0" marR="0" marT="0" marB="0" anchor="ctr"/>
                </a:tc>
                <a:tc>
                  <a:txBody>
                    <a:bodyPr/>
                    <a:lstStyle/>
                    <a:p>
                      <a:pPr algn="ctr" fontAlgn="ctr"/>
                      <a:r>
                        <a:rPr lang="en-IN" sz="1000" b="0" i="0" u="none" strike="noStrike">
                          <a:solidFill>
                            <a:srgbClr val="000000"/>
                          </a:solidFill>
                          <a:effectLst/>
                          <a:latin typeface="Arial" panose="020B0604020202020204" pitchFamily="34" charset="0"/>
                        </a:rPr>
                        <a:t>509.37</a:t>
                      </a:r>
                    </a:p>
                  </a:txBody>
                  <a:tcPr marL="0" marR="0" marT="0" marB="0" anchor="ctr"/>
                </a:tc>
                <a:tc>
                  <a:txBody>
                    <a:bodyPr/>
                    <a:lstStyle/>
                    <a:p>
                      <a:pPr algn="ctr" fontAlgn="ctr"/>
                      <a:r>
                        <a:rPr lang="en-IN" sz="1000" b="0" i="0" u="none" strike="noStrike">
                          <a:solidFill>
                            <a:srgbClr val="000000"/>
                          </a:solidFill>
                          <a:effectLst/>
                          <a:latin typeface="Arial" panose="020B0604020202020204" pitchFamily="34" charset="0"/>
                        </a:rPr>
                        <a:t>453.37</a:t>
                      </a:r>
                    </a:p>
                  </a:txBody>
                  <a:tcPr marL="0" marR="0" marT="0" marB="0" anchor="ctr"/>
                </a:tc>
                <a:tc>
                  <a:txBody>
                    <a:bodyPr/>
                    <a:lstStyle/>
                    <a:p>
                      <a:pPr algn="ctr" fontAlgn="ctr"/>
                      <a:r>
                        <a:rPr lang="en-IN" sz="1000" b="0" i="0" u="none" strike="noStrike">
                          <a:solidFill>
                            <a:srgbClr val="000000"/>
                          </a:solidFill>
                          <a:effectLst/>
                          <a:latin typeface="Arial" panose="020B0604020202020204" pitchFamily="34" charset="0"/>
                        </a:rPr>
                        <a:t>355.19</a:t>
                      </a:r>
                    </a:p>
                  </a:txBody>
                  <a:tcPr marL="0" marR="0" marT="0" marB="0" anchor="ctr"/>
                </a:tc>
                <a:tc>
                  <a:txBody>
                    <a:bodyPr/>
                    <a:lstStyle/>
                    <a:p>
                      <a:pPr algn="ctr" fontAlgn="ctr"/>
                      <a:r>
                        <a:rPr lang="en-IN" sz="1000" b="0" i="0" u="none" strike="noStrike">
                          <a:solidFill>
                            <a:srgbClr val="000000"/>
                          </a:solidFill>
                          <a:effectLst/>
                          <a:latin typeface="Arial" panose="020B0604020202020204" pitchFamily="34" charset="0"/>
                        </a:rPr>
                        <a:t>366.66</a:t>
                      </a:r>
                    </a:p>
                  </a:txBody>
                  <a:tcPr marL="0" marR="0" marT="0" marB="0" anchor="ctr"/>
                </a:tc>
                <a:tc>
                  <a:txBody>
                    <a:bodyPr/>
                    <a:lstStyle/>
                    <a:p>
                      <a:pPr algn="ctr" fontAlgn="ctr"/>
                      <a:r>
                        <a:rPr lang="en-IN" sz="1000" b="0" i="0" u="none" strike="noStrike">
                          <a:solidFill>
                            <a:srgbClr val="000000"/>
                          </a:solidFill>
                          <a:effectLst/>
                          <a:latin typeface="Arial" panose="020B0604020202020204" pitchFamily="34" charset="0"/>
                        </a:rPr>
                        <a:t>435.48</a:t>
                      </a:r>
                    </a:p>
                  </a:txBody>
                  <a:tcPr marL="0" marR="0" marT="0" marB="0" anchor="ctr"/>
                </a:tc>
                <a:tc>
                  <a:txBody>
                    <a:bodyPr/>
                    <a:lstStyle/>
                    <a:p>
                      <a:pPr algn="ctr" fontAlgn="ctr"/>
                      <a:r>
                        <a:rPr lang="en-IN" sz="1000" b="0" i="0" u="none" strike="noStrike">
                          <a:solidFill>
                            <a:srgbClr val="000000"/>
                          </a:solidFill>
                          <a:effectLst/>
                          <a:latin typeface="Arial" panose="020B0604020202020204" pitchFamily="34" charset="0"/>
                        </a:rPr>
                        <a:t>510.81</a:t>
                      </a:r>
                    </a:p>
                  </a:txBody>
                  <a:tcPr marL="0" marR="0" marT="0" marB="0" anchor="ctr"/>
                </a:tc>
                <a:extLst>
                  <a:ext uri="{0D108BD9-81ED-4DB2-BD59-A6C34878D82A}">
                    <a16:rowId xmlns:a16="http://schemas.microsoft.com/office/drawing/2014/main" val="1211048611"/>
                  </a:ext>
                </a:extLst>
              </a:tr>
              <a:tr h="492298">
                <a:tc vMerge="1">
                  <a:txBody>
                    <a:bodyPr/>
                    <a:lstStyle/>
                    <a:p>
                      <a:pPr algn="ctr"/>
                      <a:endParaRPr lang="en-IN" sz="1000" b="1" dirty="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marL="0" algn="ctr" defTabSz="685800" rtl="0" eaLnBrk="1" latinLnBrk="0" hangingPunct="1"/>
                      <a:r>
                        <a:rPr lang="en-IN" sz="1000" b="1" kern="1200" dirty="0">
                          <a:solidFill>
                            <a:srgbClr val="002060"/>
                          </a:solidFill>
                        </a:rPr>
                        <a:t>Demand Supply Gap</a:t>
                      </a:r>
                      <a:endParaRPr lang="en-IN" sz="1000" b="1" kern="1200"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algn="ctr" fontAlgn="ctr"/>
                      <a:r>
                        <a:rPr lang="en-IN" sz="1000" b="0" i="0" u="none" strike="noStrike">
                          <a:solidFill>
                            <a:srgbClr val="000000"/>
                          </a:solidFill>
                          <a:effectLst/>
                          <a:latin typeface="Arial" panose="020B0604020202020204" pitchFamily="34" charset="0"/>
                        </a:rPr>
                        <a:t>-19.89</a:t>
                      </a:r>
                    </a:p>
                  </a:txBody>
                  <a:tcPr marL="0" marR="0" marT="0" marB="0" anchor="ctr"/>
                </a:tc>
                <a:tc>
                  <a:txBody>
                    <a:bodyPr/>
                    <a:lstStyle/>
                    <a:p>
                      <a:pPr algn="ctr" fontAlgn="ctr"/>
                      <a:r>
                        <a:rPr lang="en-IN" sz="1000" b="0" i="0" u="none" strike="noStrike">
                          <a:solidFill>
                            <a:srgbClr val="000000"/>
                          </a:solidFill>
                          <a:effectLst/>
                          <a:latin typeface="Arial" panose="020B0604020202020204" pitchFamily="34" charset="0"/>
                        </a:rPr>
                        <a:t>9.11</a:t>
                      </a:r>
                    </a:p>
                  </a:txBody>
                  <a:tcPr marL="0" marR="0" marT="0" marB="0" anchor="ctr"/>
                </a:tc>
                <a:tc>
                  <a:txBody>
                    <a:bodyPr/>
                    <a:lstStyle/>
                    <a:p>
                      <a:pPr algn="ctr" fontAlgn="ctr"/>
                      <a:r>
                        <a:rPr lang="en-IN" sz="1000" b="0" i="0" u="none" strike="noStrike">
                          <a:solidFill>
                            <a:srgbClr val="000000"/>
                          </a:solidFill>
                          <a:effectLst/>
                          <a:latin typeface="Arial" panose="020B0604020202020204" pitchFamily="34" charset="0"/>
                        </a:rPr>
                        <a:t>9.85</a:t>
                      </a:r>
                    </a:p>
                  </a:txBody>
                  <a:tcPr marL="0" marR="0" marT="0" marB="0" anchor="ctr"/>
                </a:tc>
                <a:tc>
                  <a:txBody>
                    <a:bodyPr/>
                    <a:lstStyle/>
                    <a:p>
                      <a:pPr algn="ctr" fontAlgn="ctr"/>
                      <a:r>
                        <a:rPr lang="en-IN" sz="1000" b="0" i="0" u="none" strike="noStrike">
                          <a:solidFill>
                            <a:srgbClr val="000000"/>
                          </a:solidFill>
                          <a:effectLst/>
                          <a:latin typeface="Arial" panose="020B0604020202020204" pitchFamily="34" charset="0"/>
                        </a:rPr>
                        <a:t>-29.91</a:t>
                      </a:r>
                    </a:p>
                  </a:txBody>
                  <a:tcPr marL="0" marR="0" marT="0" marB="0" anchor="ctr"/>
                </a:tc>
                <a:tc>
                  <a:txBody>
                    <a:bodyPr/>
                    <a:lstStyle/>
                    <a:p>
                      <a:pPr algn="ctr" fontAlgn="ctr"/>
                      <a:r>
                        <a:rPr lang="en-IN" sz="1000" b="0" i="0" u="none" strike="noStrike">
                          <a:solidFill>
                            <a:srgbClr val="000000"/>
                          </a:solidFill>
                          <a:effectLst/>
                          <a:latin typeface="Arial" panose="020B0604020202020204" pitchFamily="34" charset="0"/>
                        </a:rPr>
                        <a:t>25.71</a:t>
                      </a:r>
                    </a:p>
                  </a:txBody>
                  <a:tcPr marL="0" marR="0" marT="0" marB="0" anchor="ctr"/>
                </a:tc>
                <a:tc>
                  <a:txBody>
                    <a:bodyPr/>
                    <a:lstStyle/>
                    <a:p>
                      <a:pPr algn="ctr" fontAlgn="ctr"/>
                      <a:r>
                        <a:rPr lang="en-IN" sz="1000" b="0" i="0" u="none" strike="noStrike">
                          <a:solidFill>
                            <a:srgbClr val="000000"/>
                          </a:solidFill>
                          <a:effectLst/>
                          <a:latin typeface="Arial" panose="020B0604020202020204" pitchFamily="34" charset="0"/>
                        </a:rPr>
                        <a:t>39.18</a:t>
                      </a:r>
                    </a:p>
                  </a:txBody>
                  <a:tcPr marL="0" marR="0" marT="0" marB="0" anchor="ctr"/>
                </a:tc>
                <a:tc>
                  <a:txBody>
                    <a:bodyPr/>
                    <a:lstStyle/>
                    <a:p>
                      <a:pPr algn="ctr" fontAlgn="ctr"/>
                      <a:r>
                        <a:rPr lang="en-IN" sz="1000" b="0" i="0" u="none" strike="noStrike">
                          <a:solidFill>
                            <a:srgbClr val="000000"/>
                          </a:solidFill>
                          <a:effectLst/>
                          <a:latin typeface="Arial" panose="020B0604020202020204" pitchFamily="34" charset="0"/>
                        </a:rPr>
                        <a:t>102.76</a:t>
                      </a:r>
                    </a:p>
                  </a:txBody>
                  <a:tcPr marL="0" marR="0" marT="0" marB="0" anchor="ctr"/>
                </a:tc>
                <a:tc>
                  <a:txBody>
                    <a:bodyPr/>
                    <a:lstStyle/>
                    <a:p>
                      <a:pPr algn="ctr" fontAlgn="ctr"/>
                      <a:r>
                        <a:rPr lang="en-IN" sz="1000" b="0" i="0" u="none" strike="noStrike">
                          <a:solidFill>
                            <a:srgbClr val="000000"/>
                          </a:solidFill>
                          <a:effectLst/>
                          <a:latin typeface="Arial" panose="020B0604020202020204" pitchFamily="34" charset="0"/>
                        </a:rPr>
                        <a:t>96.23</a:t>
                      </a:r>
                    </a:p>
                  </a:txBody>
                  <a:tcPr marL="0" marR="0" marT="0" marB="0" anchor="ctr"/>
                </a:tc>
                <a:tc>
                  <a:txBody>
                    <a:bodyPr/>
                    <a:lstStyle/>
                    <a:p>
                      <a:pPr algn="ctr" fontAlgn="ctr"/>
                      <a:r>
                        <a:rPr lang="en-IN" sz="1000" b="0" i="0" u="none" strike="noStrike" dirty="0">
                          <a:solidFill>
                            <a:srgbClr val="000000"/>
                          </a:solidFill>
                          <a:effectLst/>
                          <a:latin typeface="Arial" panose="020B0604020202020204" pitchFamily="34" charset="0"/>
                        </a:rPr>
                        <a:t>59.92</a:t>
                      </a:r>
                    </a:p>
                  </a:txBody>
                  <a:tcPr marL="0" marR="0" marT="0" marB="0" anchor="ctr"/>
                </a:tc>
                <a:extLst>
                  <a:ext uri="{0D108BD9-81ED-4DB2-BD59-A6C34878D82A}">
                    <a16:rowId xmlns:a16="http://schemas.microsoft.com/office/drawing/2014/main" val="3016581503"/>
                  </a:ext>
                </a:extLst>
              </a:tr>
            </a:tbl>
          </a:graphicData>
        </a:graphic>
      </p:graphicFrame>
      <p:sp>
        <p:nvSpPr>
          <p:cNvPr id="3" name="TextBox 2">
            <a:extLst>
              <a:ext uri="{FF2B5EF4-FFF2-40B4-BE49-F238E27FC236}">
                <a16:creationId xmlns:a16="http://schemas.microsoft.com/office/drawing/2014/main" id="{53A87AB6-3F62-4AF1-AD3E-DAC6DD2E1FD9}"/>
              </a:ext>
            </a:extLst>
          </p:cNvPr>
          <p:cNvSpPr txBox="1"/>
          <p:nvPr/>
        </p:nvSpPr>
        <p:spPr>
          <a:xfrm>
            <a:off x="199093" y="784127"/>
            <a:ext cx="8779297" cy="292068"/>
          </a:xfrm>
          <a:prstGeom prst="rect">
            <a:avLst/>
          </a:prstGeom>
          <a:noFill/>
        </p:spPr>
        <p:txBody>
          <a:bodyPr wrap="square" rtlCol="0">
            <a:spAutoFit/>
          </a:bodyPr>
          <a:lstStyle/>
          <a:p>
            <a:pPr marL="0" marR="0" lvl="0" indent="0" algn="l" defTabSz="457200" rtl="0" eaLnBrk="1" fontAlgn="auto" latinLnBrk="0" hangingPunct="1">
              <a:lnSpc>
                <a:spcPct val="150000"/>
              </a:lnSpc>
              <a:spcBef>
                <a:spcPts val="0"/>
              </a:spcBef>
              <a:spcAft>
                <a:spcPts val="0"/>
              </a:spcAft>
              <a:buClrTx/>
              <a:buSzTx/>
              <a:buFontTx/>
              <a:buNone/>
              <a:tabLst/>
              <a:defRPr/>
            </a:pPr>
            <a:r>
              <a:rPr lang="en-US" sz="1000" b="1" dirty="0">
                <a:solidFill>
                  <a:prstClr val="black"/>
                </a:solidFill>
                <a:latin typeface="Verdana" panose="020B0604030504040204" pitchFamily="34" charset="0"/>
                <a:ea typeface="Verdana" panose="020B0604030504040204" pitchFamily="34" charset="0"/>
                <a:cs typeface="Verdana" panose="020B0604030504040204" pitchFamily="34" charset="0"/>
              </a:rPr>
              <a:t>Table 2: </a:t>
            </a: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Global Epoxy Resin Market Supply Analysis</a:t>
            </a:r>
            <a:r>
              <a:rPr lang="en-US" sz="1000" b="1" dirty="0">
                <a:solidFill>
                  <a:prstClr val="black"/>
                </a:solidFill>
                <a:latin typeface="Verdana" panose="020B0604030504040204" pitchFamily="34" charset="0"/>
                <a:ea typeface="Verdana" panose="020B0604030504040204" pitchFamily="34" charset="0"/>
                <a:cs typeface="Verdana" panose="020B0604030504040204" pitchFamily="34" charset="0"/>
              </a:rPr>
              <a:t>, By Volume, 2015-2025F (Thousand Tonnes)</a:t>
            </a:r>
          </a:p>
        </p:txBody>
      </p:sp>
      <p:graphicFrame>
        <p:nvGraphicFramePr>
          <p:cNvPr id="4" name="Table 3">
            <a:extLst>
              <a:ext uri="{FF2B5EF4-FFF2-40B4-BE49-F238E27FC236}">
                <a16:creationId xmlns:a16="http://schemas.microsoft.com/office/drawing/2014/main" id="{4864F109-7E2A-4AB7-AE1C-D1A8D8B342A5}"/>
              </a:ext>
            </a:extLst>
          </p:cNvPr>
          <p:cNvGraphicFramePr>
            <a:graphicFrameLocks noGrp="1"/>
          </p:cNvGraphicFramePr>
          <p:nvPr>
            <p:extLst>
              <p:ext uri="{D42A27DB-BD31-4B8C-83A1-F6EECF244321}">
                <p14:modId xmlns:p14="http://schemas.microsoft.com/office/powerpoint/2010/main" val="3578561352"/>
              </p:ext>
            </p:extLst>
          </p:nvPr>
        </p:nvGraphicFramePr>
        <p:xfrm>
          <a:off x="256560" y="3620201"/>
          <a:ext cx="8755171" cy="2499361"/>
        </p:xfrm>
        <a:graphic>
          <a:graphicData uri="http://schemas.openxmlformats.org/drawingml/2006/table">
            <a:tbl>
              <a:tblPr firstRow="1" bandRow="1">
                <a:tableStyleId>{93296810-A885-4BE3-A3E7-6D5BEEA58F35}</a:tableStyleId>
              </a:tblPr>
              <a:tblGrid>
                <a:gridCol w="931639">
                  <a:extLst>
                    <a:ext uri="{9D8B030D-6E8A-4147-A177-3AD203B41FA5}">
                      <a16:colId xmlns:a16="http://schemas.microsoft.com/office/drawing/2014/main" val="3272690331"/>
                    </a:ext>
                  </a:extLst>
                </a:gridCol>
                <a:gridCol w="920667">
                  <a:extLst>
                    <a:ext uri="{9D8B030D-6E8A-4147-A177-3AD203B41FA5}">
                      <a16:colId xmlns:a16="http://schemas.microsoft.com/office/drawing/2014/main" val="3580014540"/>
                    </a:ext>
                  </a:extLst>
                </a:gridCol>
                <a:gridCol w="766985">
                  <a:extLst>
                    <a:ext uri="{9D8B030D-6E8A-4147-A177-3AD203B41FA5}">
                      <a16:colId xmlns:a16="http://schemas.microsoft.com/office/drawing/2014/main" val="1855223881"/>
                    </a:ext>
                  </a:extLst>
                </a:gridCol>
                <a:gridCol w="766985">
                  <a:extLst>
                    <a:ext uri="{9D8B030D-6E8A-4147-A177-3AD203B41FA5}">
                      <a16:colId xmlns:a16="http://schemas.microsoft.com/office/drawing/2014/main" val="3670418275"/>
                    </a:ext>
                  </a:extLst>
                </a:gridCol>
                <a:gridCol w="766985">
                  <a:extLst>
                    <a:ext uri="{9D8B030D-6E8A-4147-A177-3AD203B41FA5}">
                      <a16:colId xmlns:a16="http://schemas.microsoft.com/office/drawing/2014/main" val="224046152"/>
                    </a:ext>
                  </a:extLst>
                </a:gridCol>
                <a:gridCol w="766985">
                  <a:extLst>
                    <a:ext uri="{9D8B030D-6E8A-4147-A177-3AD203B41FA5}">
                      <a16:colId xmlns:a16="http://schemas.microsoft.com/office/drawing/2014/main" val="4135288567"/>
                    </a:ext>
                  </a:extLst>
                </a:gridCol>
                <a:gridCol w="766985">
                  <a:extLst>
                    <a:ext uri="{9D8B030D-6E8A-4147-A177-3AD203B41FA5}">
                      <a16:colId xmlns:a16="http://schemas.microsoft.com/office/drawing/2014/main" val="4147586031"/>
                    </a:ext>
                  </a:extLst>
                </a:gridCol>
                <a:gridCol w="766985">
                  <a:extLst>
                    <a:ext uri="{9D8B030D-6E8A-4147-A177-3AD203B41FA5}">
                      <a16:colId xmlns:a16="http://schemas.microsoft.com/office/drawing/2014/main" val="1065642436"/>
                    </a:ext>
                  </a:extLst>
                </a:gridCol>
                <a:gridCol w="766985">
                  <a:extLst>
                    <a:ext uri="{9D8B030D-6E8A-4147-A177-3AD203B41FA5}">
                      <a16:colId xmlns:a16="http://schemas.microsoft.com/office/drawing/2014/main" val="2921408857"/>
                    </a:ext>
                  </a:extLst>
                </a:gridCol>
                <a:gridCol w="766985">
                  <a:extLst>
                    <a:ext uri="{9D8B030D-6E8A-4147-A177-3AD203B41FA5}">
                      <a16:colId xmlns:a16="http://schemas.microsoft.com/office/drawing/2014/main" val="216429577"/>
                    </a:ext>
                  </a:extLst>
                </a:gridCol>
                <a:gridCol w="766985">
                  <a:extLst>
                    <a:ext uri="{9D8B030D-6E8A-4147-A177-3AD203B41FA5}">
                      <a16:colId xmlns:a16="http://schemas.microsoft.com/office/drawing/2014/main" val="1541654645"/>
                    </a:ext>
                  </a:extLst>
                </a:gridCol>
              </a:tblGrid>
              <a:tr h="302953">
                <a:tc>
                  <a:txBody>
                    <a:bodyPr/>
                    <a:lstStyle/>
                    <a:p>
                      <a:pPr algn="ctr"/>
                      <a:endParaRPr lang="en-IN" sz="1000"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solidFill>
                      <a:schemeClr val="accent6"/>
                    </a:solidFill>
                  </a:tcPr>
                </a:tc>
                <a:tc>
                  <a:txBody>
                    <a:bodyPr/>
                    <a:lstStyle/>
                    <a:p>
                      <a:pPr algn="ctr"/>
                      <a:endParaRPr lang="en-IN" sz="1000"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solidFill>
                      <a:schemeClr val="accent6"/>
                    </a:solidFill>
                  </a:tcPr>
                </a:tc>
                <a:tc>
                  <a:txBody>
                    <a:bodyPr/>
                    <a:lstStyle/>
                    <a:p>
                      <a:pPr algn="ctr"/>
                      <a:r>
                        <a:rPr lang="en-IN" sz="900" dirty="0">
                          <a:solidFill>
                            <a:schemeClr val="bg1"/>
                          </a:solidFill>
                          <a:latin typeface="Verdana" panose="020B0604030504040204" pitchFamily="34" charset="0"/>
                          <a:ea typeface="Verdana" panose="020B0604030504040204" pitchFamily="34" charset="0"/>
                          <a:cs typeface="Verdana" panose="020B0604030504040204" pitchFamily="34" charset="0"/>
                        </a:rPr>
                        <a:t>2015</a:t>
                      </a:r>
                    </a:p>
                  </a:txBody>
                  <a:tcPr anchor="ctr">
                    <a:solidFill>
                      <a:schemeClr val="accent6"/>
                    </a:solidFill>
                  </a:tcPr>
                </a:tc>
                <a:tc>
                  <a:txBody>
                    <a:bodyPr/>
                    <a:lstStyle/>
                    <a:p>
                      <a:pPr algn="ctr"/>
                      <a:r>
                        <a:rPr lang="en-IN" sz="900" dirty="0">
                          <a:solidFill>
                            <a:schemeClr val="bg1"/>
                          </a:solidFill>
                          <a:latin typeface="Verdana" panose="020B0604030504040204" pitchFamily="34" charset="0"/>
                          <a:ea typeface="Verdana" panose="020B0604030504040204" pitchFamily="34" charset="0"/>
                          <a:cs typeface="Verdana" panose="020B0604030504040204" pitchFamily="34" charset="0"/>
                        </a:rPr>
                        <a:t>2016</a:t>
                      </a:r>
                    </a:p>
                  </a:txBody>
                  <a:tcPr anchor="ctr">
                    <a:solidFill>
                      <a:schemeClr val="accent6"/>
                    </a:solidFill>
                  </a:tcPr>
                </a:tc>
                <a:tc>
                  <a:txBody>
                    <a:bodyPr/>
                    <a:lstStyle/>
                    <a:p>
                      <a:pPr algn="ctr"/>
                      <a:r>
                        <a:rPr lang="en-IN" sz="900" dirty="0">
                          <a:solidFill>
                            <a:schemeClr val="bg1"/>
                          </a:solidFill>
                          <a:latin typeface="Verdana" panose="020B0604030504040204" pitchFamily="34" charset="0"/>
                          <a:ea typeface="Verdana" panose="020B0604030504040204" pitchFamily="34" charset="0"/>
                          <a:cs typeface="Verdana" panose="020B0604030504040204" pitchFamily="34" charset="0"/>
                        </a:rPr>
                        <a:t>2017</a:t>
                      </a:r>
                    </a:p>
                  </a:txBody>
                  <a:tcPr anchor="ctr">
                    <a:solidFill>
                      <a:schemeClr val="accent6"/>
                    </a:solidFill>
                  </a:tcPr>
                </a:tc>
                <a:tc>
                  <a:txBody>
                    <a:bodyPr/>
                    <a:lstStyle/>
                    <a:p>
                      <a:pPr algn="ctr"/>
                      <a:r>
                        <a:rPr lang="en-IN" sz="900" dirty="0">
                          <a:solidFill>
                            <a:schemeClr val="bg1"/>
                          </a:solidFill>
                          <a:latin typeface="Verdana" panose="020B0604030504040204" pitchFamily="34" charset="0"/>
                          <a:ea typeface="Verdana" panose="020B0604030504040204" pitchFamily="34" charset="0"/>
                          <a:cs typeface="Verdana" panose="020B0604030504040204" pitchFamily="34" charset="0"/>
                        </a:rPr>
                        <a:t>2018</a:t>
                      </a:r>
                    </a:p>
                  </a:txBody>
                  <a:tcPr anchor="ctr">
                    <a:solidFill>
                      <a:schemeClr val="accent6"/>
                    </a:solidFill>
                  </a:tcPr>
                </a:tc>
                <a:tc>
                  <a:txBody>
                    <a:bodyPr/>
                    <a:lstStyle/>
                    <a:p>
                      <a:pPr algn="ctr"/>
                      <a:r>
                        <a:rPr lang="en-IN" sz="900" dirty="0">
                          <a:solidFill>
                            <a:schemeClr val="bg1"/>
                          </a:solidFill>
                          <a:latin typeface="Verdana" panose="020B0604030504040204" pitchFamily="34" charset="0"/>
                          <a:ea typeface="Verdana" panose="020B0604030504040204" pitchFamily="34" charset="0"/>
                          <a:cs typeface="Verdana" panose="020B0604030504040204" pitchFamily="34" charset="0"/>
                        </a:rPr>
                        <a:t>2019</a:t>
                      </a:r>
                    </a:p>
                  </a:txBody>
                  <a:tcPr anchor="ctr">
                    <a:solidFill>
                      <a:schemeClr val="accent6"/>
                    </a:solidFill>
                  </a:tcPr>
                </a:tc>
                <a:tc>
                  <a:txBody>
                    <a:bodyPr/>
                    <a:lstStyle/>
                    <a:p>
                      <a:pPr algn="ctr"/>
                      <a:r>
                        <a:rPr lang="en-US" sz="900" dirty="0">
                          <a:solidFill>
                            <a:schemeClr val="bg1"/>
                          </a:solidFill>
                          <a:latin typeface="Verdana" panose="020B0604030504040204" pitchFamily="34" charset="0"/>
                          <a:ea typeface="Verdana" panose="020B0604030504040204" pitchFamily="34" charset="0"/>
                          <a:cs typeface="Verdana" panose="020B0604030504040204" pitchFamily="34" charset="0"/>
                        </a:rPr>
                        <a:t>2020</a:t>
                      </a:r>
                      <a:endParaRPr lang="en-IN" sz="900" dirty="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solidFill>
                      <a:schemeClr val="accent6"/>
                    </a:solidFill>
                  </a:tcPr>
                </a:tc>
                <a:tc>
                  <a:txBody>
                    <a:bodyPr/>
                    <a:lstStyle/>
                    <a:p>
                      <a:pPr algn="ctr"/>
                      <a:r>
                        <a:rPr lang="en-IN" sz="900" dirty="0">
                          <a:solidFill>
                            <a:schemeClr val="bg1"/>
                          </a:solidFill>
                          <a:latin typeface="Verdana" panose="020B0604030504040204" pitchFamily="34" charset="0"/>
                          <a:ea typeface="Verdana" panose="020B0604030504040204" pitchFamily="34" charset="0"/>
                          <a:cs typeface="Verdana" panose="020B0604030504040204" pitchFamily="34" charset="0"/>
                        </a:rPr>
                        <a:t>2021E</a:t>
                      </a:r>
                    </a:p>
                  </a:txBody>
                  <a:tcPr anchor="ctr">
                    <a:solidFill>
                      <a:schemeClr val="accent6"/>
                    </a:solidFill>
                  </a:tcPr>
                </a:tc>
                <a:tc>
                  <a:txBody>
                    <a:bodyPr/>
                    <a:lstStyle/>
                    <a:p>
                      <a:pPr algn="ctr"/>
                      <a:r>
                        <a:rPr lang="en-IN" sz="900" dirty="0">
                          <a:solidFill>
                            <a:schemeClr val="bg1"/>
                          </a:solidFill>
                          <a:latin typeface="Verdana" panose="020B0604030504040204" pitchFamily="34" charset="0"/>
                          <a:ea typeface="Verdana" panose="020B0604030504040204" pitchFamily="34" charset="0"/>
                          <a:cs typeface="Verdana" panose="020B0604030504040204" pitchFamily="34" charset="0"/>
                        </a:rPr>
                        <a:t>2025F</a:t>
                      </a:r>
                    </a:p>
                  </a:txBody>
                  <a:tcPr anchor="ctr">
                    <a:solidFill>
                      <a:schemeClr val="accent6"/>
                    </a:solidFill>
                  </a:tcPr>
                </a:tc>
                <a:tc>
                  <a:txBody>
                    <a:bodyPr/>
                    <a:lstStyle/>
                    <a:p>
                      <a:pPr algn="ctr"/>
                      <a:r>
                        <a:rPr lang="en-IN" sz="900" dirty="0">
                          <a:solidFill>
                            <a:schemeClr val="bg1"/>
                          </a:solidFill>
                          <a:latin typeface="Verdana" panose="020B0604030504040204" pitchFamily="34" charset="0"/>
                          <a:ea typeface="Verdana" panose="020B0604030504040204" pitchFamily="34" charset="0"/>
                          <a:cs typeface="Verdana" panose="020B0604030504040204" pitchFamily="34" charset="0"/>
                        </a:rPr>
                        <a:t>2030F</a:t>
                      </a:r>
                    </a:p>
                  </a:txBody>
                  <a:tcPr anchor="ctr">
                    <a:solidFill>
                      <a:schemeClr val="accent6"/>
                    </a:solidFill>
                  </a:tcPr>
                </a:tc>
                <a:extLst>
                  <a:ext uri="{0D108BD9-81ED-4DB2-BD59-A6C34878D82A}">
                    <a16:rowId xmlns:a16="http://schemas.microsoft.com/office/drawing/2014/main" val="3771434692"/>
                  </a:ext>
                </a:extLst>
              </a:tr>
              <a:tr h="302953">
                <a:tc rowSpan="6">
                  <a:txBody>
                    <a:bodyPr/>
                    <a:lstStyle/>
                    <a:p>
                      <a:pPr algn="ctr"/>
                      <a:r>
                        <a:rPr lang="en-IN" sz="1000" b="1" dirty="0">
                          <a:solidFill>
                            <a:srgbClr val="002060"/>
                          </a:solidFill>
                        </a:rPr>
                        <a:t>South America</a:t>
                      </a:r>
                      <a:endParaRPr lang="en-IN" sz="1000" b="1"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algn="ctr"/>
                      <a:r>
                        <a:rPr lang="en-IN" sz="1000" b="1" dirty="0">
                          <a:solidFill>
                            <a:srgbClr val="002060"/>
                          </a:solidFill>
                        </a:rPr>
                        <a:t>Capacity</a:t>
                      </a:r>
                      <a:endParaRPr lang="en-IN" sz="1000" b="1"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algn="ctr" fontAlgn="ctr"/>
                      <a:r>
                        <a:rPr lang="en-IN" sz="1000" b="0" i="0" u="none" strike="noStrike" dirty="0">
                          <a:solidFill>
                            <a:srgbClr val="000000"/>
                          </a:solidFill>
                          <a:effectLst/>
                          <a:latin typeface="Arial" panose="020B0604020202020204" pitchFamily="34" charset="0"/>
                        </a:rPr>
                        <a:t>43.00</a:t>
                      </a:r>
                    </a:p>
                  </a:txBody>
                  <a:tcPr marL="0" marR="0" marT="0" marB="0" anchor="ctr"/>
                </a:tc>
                <a:tc>
                  <a:txBody>
                    <a:bodyPr/>
                    <a:lstStyle/>
                    <a:p>
                      <a:pPr algn="ctr" fontAlgn="ctr"/>
                      <a:r>
                        <a:rPr lang="en-IN" sz="1000" b="0" i="0" u="none" strike="noStrike">
                          <a:solidFill>
                            <a:srgbClr val="000000"/>
                          </a:solidFill>
                          <a:effectLst/>
                          <a:latin typeface="Arial" panose="020B0604020202020204" pitchFamily="34" charset="0"/>
                        </a:rPr>
                        <a:t>43.00</a:t>
                      </a:r>
                    </a:p>
                  </a:txBody>
                  <a:tcPr marL="0" marR="0" marT="0" marB="0" anchor="ctr"/>
                </a:tc>
                <a:tc>
                  <a:txBody>
                    <a:bodyPr/>
                    <a:lstStyle/>
                    <a:p>
                      <a:pPr algn="ctr" fontAlgn="ctr"/>
                      <a:r>
                        <a:rPr lang="en-IN" sz="1000" b="0" i="0" u="none" strike="noStrike">
                          <a:solidFill>
                            <a:srgbClr val="000000"/>
                          </a:solidFill>
                          <a:effectLst/>
                          <a:latin typeface="Arial" panose="020B0604020202020204" pitchFamily="34" charset="0"/>
                        </a:rPr>
                        <a:t>43.00</a:t>
                      </a:r>
                    </a:p>
                  </a:txBody>
                  <a:tcPr marL="0" marR="0" marT="0" marB="0" anchor="ctr"/>
                </a:tc>
                <a:tc>
                  <a:txBody>
                    <a:bodyPr/>
                    <a:lstStyle/>
                    <a:p>
                      <a:pPr algn="ctr" fontAlgn="ctr"/>
                      <a:r>
                        <a:rPr lang="en-IN" sz="1000" b="0" i="0" u="none" strike="noStrike">
                          <a:solidFill>
                            <a:srgbClr val="000000"/>
                          </a:solidFill>
                          <a:effectLst/>
                          <a:latin typeface="Arial" panose="020B0604020202020204" pitchFamily="34" charset="0"/>
                        </a:rPr>
                        <a:t>43.00</a:t>
                      </a:r>
                    </a:p>
                  </a:txBody>
                  <a:tcPr marL="0" marR="0" marT="0" marB="0" anchor="ctr"/>
                </a:tc>
                <a:tc>
                  <a:txBody>
                    <a:bodyPr/>
                    <a:lstStyle/>
                    <a:p>
                      <a:pPr algn="ctr" fontAlgn="ctr"/>
                      <a:r>
                        <a:rPr lang="en-IN" sz="1000" b="0" i="0" u="none" strike="noStrike">
                          <a:solidFill>
                            <a:srgbClr val="000000"/>
                          </a:solidFill>
                          <a:effectLst/>
                          <a:latin typeface="Arial" panose="020B0604020202020204" pitchFamily="34" charset="0"/>
                        </a:rPr>
                        <a:t>43.00</a:t>
                      </a:r>
                    </a:p>
                  </a:txBody>
                  <a:tcPr marL="0" marR="0" marT="0" marB="0" anchor="ctr"/>
                </a:tc>
                <a:tc>
                  <a:txBody>
                    <a:bodyPr/>
                    <a:lstStyle/>
                    <a:p>
                      <a:pPr algn="ctr" fontAlgn="ctr"/>
                      <a:r>
                        <a:rPr lang="en-IN" sz="1000" b="0" i="0" u="none" strike="noStrike">
                          <a:solidFill>
                            <a:srgbClr val="000000"/>
                          </a:solidFill>
                          <a:effectLst/>
                          <a:latin typeface="Arial" panose="020B0604020202020204" pitchFamily="34" charset="0"/>
                        </a:rPr>
                        <a:t>43.00</a:t>
                      </a:r>
                    </a:p>
                  </a:txBody>
                  <a:tcPr marL="0" marR="0" marT="0" marB="0" anchor="ctr"/>
                </a:tc>
                <a:tc>
                  <a:txBody>
                    <a:bodyPr/>
                    <a:lstStyle/>
                    <a:p>
                      <a:pPr algn="ctr" fontAlgn="ctr"/>
                      <a:r>
                        <a:rPr lang="en-IN" sz="1000" b="0" i="0" u="none" strike="noStrike">
                          <a:solidFill>
                            <a:srgbClr val="000000"/>
                          </a:solidFill>
                          <a:effectLst/>
                          <a:latin typeface="Arial" panose="020B0604020202020204" pitchFamily="34" charset="0"/>
                        </a:rPr>
                        <a:t>43.00</a:t>
                      </a:r>
                    </a:p>
                  </a:txBody>
                  <a:tcPr marL="0" marR="0" marT="0" marB="0" anchor="ctr"/>
                </a:tc>
                <a:tc>
                  <a:txBody>
                    <a:bodyPr/>
                    <a:lstStyle/>
                    <a:p>
                      <a:pPr algn="ctr" fontAlgn="ctr"/>
                      <a:r>
                        <a:rPr lang="en-IN" sz="1000" b="0" i="0" u="none" strike="noStrike">
                          <a:solidFill>
                            <a:srgbClr val="000000"/>
                          </a:solidFill>
                          <a:effectLst/>
                          <a:latin typeface="Arial" panose="020B0604020202020204" pitchFamily="34" charset="0"/>
                        </a:rPr>
                        <a:t>43.00</a:t>
                      </a:r>
                    </a:p>
                  </a:txBody>
                  <a:tcPr marL="0" marR="0" marT="0" marB="0" anchor="ctr"/>
                </a:tc>
                <a:tc>
                  <a:txBody>
                    <a:bodyPr/>
                    <a:lstStyle/>
                    <a:p>
                      <a:pPr algn="ctr" fontAlgn="ctr"/>
                      <a:r>
                        <a:rPr lang="en-IN" sz="1000" b="0" i="0" u="none" strike="noStrike">
                          <a:solidFill>
                            <a:srgbClr val="000000"/>
                          </a:solidFill>
                          <a:effectLst/>
                          <a:latin typeface="Arial" panose="020B0604020202020204" pitchFamily="34" charset="0"/>
                        </a:rPr>
                        <a:t>43.00</a:t>
                      </a:r>
                    </a:p>
                  </a:txBody>
                  <a:tcPr marL="0" marR="0" marT="0" marB="0" anchor="ctr"/>
                </a:tc>
                <a:extLst>
                  <a:ext uri="{0D108BD9-81ED-4DB2-BD59-A6C34878D82A}">
                    <a16:rowId xmlns:a16="http://schemas.microsoft.com/office/drawing/2014/main" val="2171199941"/>
                  </a:ext>
                </a:extLst>
              </a:tr>
              <a:tr h="302953">
                <a:tc vMerge="1">
                  <a:txBody>
                    <a:bodyPr/>
                    <a:lstStyle/>
                    <a:p>
                      <a:pPr algn="ctr"/>
                      <a:endParaRPr lang="en-IN" sz="1000" b="1"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algn="ctr"/>
                      <a:r>
                        <a:rPr lang="en-IN" sz="1000" b="1" dirty="0">
                          <a:solidFill>
                            <a:srgbClr val="002060"/>
                          </a:solidFill>
                        </a:rPr>
                        <a:t>Production</a:t>
                      </a:r>
                      <a:endParaRPr lang="en-IN" sz="1000" b="1"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algn="ctr" fontAlgn="ctr"/>
                      <a:r>
                        <a:rPr lang="en-IN" sz="1000" b="0" i="0" u="none" strike="noStrike">
                          <a:solidFill>
                            <a:srgbClr val="000000"/>
                          </a:solidFill>
                          <a:effectLst/>
                          <a:latin typeface="Arial" panose="020B0604020202020204" pitchFamily="34" charset="0"/>
                        </a:rPr>
                        <a:t>32.00</a:t>
                      </a:r>
                    </a:p>
                  </a:txBody>
                  <a:tcPr marL="0" marR="0" marT="0" marB="0" anchor="ctr"/>
                </a:tc>
                <a:tc>
                  <a:txBody>
                    <a:bodyPr/>
                    <a:lstStyle/>
                    <a:p>
                      <a:pPr algn="ctr" fontAlgn="ctr"/>
                      <a:r>
                        <a:rPr lang="en-IN" sz="1000" b="0" i="0" u="none" strike="noStrike">
                          <a:solidFill>
                            <a:srgbClr val="000000"/>
                          </a:solidFill>
                          <a:effectLst/>
                          <a:latin typeface="Arial" panose="020B0604020202020204" pitchFamily="34" charset="0"/>
                        </a:rPr>
                        <a:t>32.70</a:t>
                      </a:r>
                    </a:p>
                  </a:txBody>
                  <a:tcPr marL="0" marR="0" marT="0" marB="0" anchor="ctr"/>
                </a:tc>
                <a:tc>
                  <a:txBody>
                    <a:bodyPr/>
                    <a:lstStyle/>
                    <a:p>
                      <a:pPr algn="ctr" fontAlgn="ctr"/>
                      <a:r>
                        <a:rPr lang="en-IN" sz="1000" b="0" i="0" u="none" strike="noStrike">
                          <a:solidFill>
                            <a:srgbClr val="000000"/>
                          </a:solidFill>
                          <a:effectLst/>
                          <a:latin typeface="Arial" panose="020B0604020202020204" pitchFamily="34" charset="0"/>
                        </a:rPr>
                        <a:t>34.55</a:t>
                      </a:r>
                    </a:p>
                  </a:txBody>
                  <a:tcPr marL="0" marR="0" marT="0" marB="0" anchor="ctr"/>
                </a:tc>
                <a:tc>
                  <a:txBody>
                    <a:bodyPr/>
                    <a:lstStyle/>
                    <a:p>
                      <a:pPr algn="ctr" fontAlgn="ctr"/>
                      <a:r>
                        <a:rPr lang="en-IN" sz="1000" b="0" i="0" u="none" strike="noStrike">
                          <a:solidFill>
                            <a:srgbClr val="000000"/>
                          </a:solidFill>
                          <a:effectLst/>
                          <a:latin typeface="Arial" panose="020B0604020202020204" pitchFamily="34" charset="0"/>
                        </a:rPr>
                        <a:t>35.70</a:t>
                      </a:r>
                    </a:p>
                  </a:txBody>
                  <a:tcPr marL="0" marR="0" marT="0" marB="0" anchor="ctr"/>
                </a:tc>
                <a:tc>
                  <a:txBody>
                    <a:bodyPr/>
                    <a:lstStyle/>
                    <a:p>
                      <a:pPr algn="ctr" fontAlgn="ctr"/>
                      <a:r>
                        <a:rPr lang="en-IN" sz="1000" b="0" i="0" u="none" strike="noStrike">
                          <a:solidFill>
                            <a:srgbClr val="000000"/>
                          </a:solidFill>
                          <a:effectLst/>
                          <a:latin typeface="Arial" panose="020B0604020202020204" pitchFamily="34" charset="0"/>
                        </a:rPr>
                        <a:t>35.91</a:t>
                      </a:r>
                    </a:p>
                  </a:txBody>
                  <a:tcPr marL="0" marR="0" marT="0" marB="0" anchor="ctr"/>
                </a:tc>
                <a:tc>
                  <a:txBody>
                    <a:bodyPr/>
                    <a:lstStyle/>
                    <a:p>
                      <a:pPr algn="ctr" fontAlgn="ctr"/>
                      <a:r>
                        <a:rPr lang="en-IN" sz="1000" b="0" i="0" u="none" strike="noStrike">
                          <a:solidFill>
                            <a:srgbClr val="000000"/>
                          </a:solidFill>
                          <a:effectLst/>
                          <a:latin typeface="Arial" panose="020B0604020202020204" pitchFamily="34" charset="0"/>
                        </a:rPr>
                        <a:t>30.10</a:t>
                      </a:r>
                    </a:p>
                  </a:txBody>
                  <a:tcPr marL="0" marR="0" marT="0" marB="0" anchor="ctr"/>
                </a:tc>
                <a:tc>
                  <a:txBody>
                    <a:bodyPr/>
                    <a:lstStyle/>
                    <a:p>
                      <a:pPr algn="ctr" fontAlgn="ctr"/>
                      <a:r>
                        <a:rPr lang="en-IN" sz="1000" b="0" i="0" u="none" strike="noStrike">
                          <a:solidFill>
                            <a:srgbClr val="000000"/>
                          </a:solidFill>
                          <a:effectLst/>
                          <a:latin typeface="Arial" panose="020B0604020202020204" pitchFamily="34" charset="0"/>
                        </a:rPr>
                        <a:t>32.97</a:t>
                      </a:r>
                    </a:p>
                  </a:txBody>
                  <a:tcPr marL="0" marR="0" marT="0" marB="0" anchor="ctr"/>
                </a:tc>
                <a:tc>
                  <a:txBody>
                    <a:bodyPr/>
                    <a:lstStyle/>
                    <a:p>
                      <a:pPr algn="ctr" fontAlgn="ctr"/>
                      <a:r>
                        <a:rPr lang="en-IN" sz="1000" b="0" i="0" u="none" strike="noStrike">
                          <a:solidFill>
                            <a:srgbClr val="000000"/>
                          </a:solidFill>
                          <a:effectLst/>
                          <a:latin typeface="Arial" panose="020B0604020202020204" pitchFamily="34" charset="0"/>
                        </a:rPr>
                        <a:t>37.18</a:t>
                      </a:r>
                    </a:p>
                  </a:txBody>
                  <a:tcPr marL="0" marR="0" marT="0" marB="0" anchor="ctr"/>
                </a:tc>
                <a:tc>
                  <a:txBody>
                    <a:bodyPr/>
                    <a:lstStyle/>
                    <a:p>
                      <a:pPr algn="ctr" fontAlgn="ctr"/>
                      <a:r>
                        <a:rPr lang="en-IN" sz="1000" b="0" i="0" u="none" strike="noStrike">
                          <a:solidFill>
                            <a:srgbClr val="000000"/>
                          </a:solidFill>
                          <a:effectLst/>
                          <a:latin typeface="Arial" panose="020B0604020202020204" pitchFamily="34" charset="0"/>
                        </a:rPr>
                        <a:t>42.24</a:t>
                      </a:r>
                    </a:p>
                  </a:txBody>
                  <a:tcPr marL="0" marR="0" marT="0" marB="0" anchor="ctr"/>
                </a:tc>
                <a:extLst>
                  <a:ext uri="{0D108BD9-81ED-4DB2-BD59-A6C34878D82A}">
                    <a16:rowId xmlns:a16="http://schemas.microsoft.com/office/drawing/2014/main" val="2090164450"/>
                  </a:ext>
                </a:extLst>
              </a:tr>
              <a:tr h="302953">
                <a:tc vMerge="1">
                  <a:txBody>
                    <a:bodyPr/>
                    <a:lstStyle/>
                    <a:p>
                      <a:pPr algn="ctr"/>
                      <a:endParaRPr lang="en-IN" sz="1000" b="1"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algn="ctr"/>
                      <a:r>
                        <a:rPr lang="en-IN" sz="1000" b="1" dirty="0">
                          <a:solidFill>
                            <a:srgbClr val="002060"/>
                          </a:solidFill>
                        </a:rPr>
                        <a:t>Import </a:t>
                      </a:r>
                      <a:endParaRPr lang="en-IN" sz="1000" b="1"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algn="ctr" fontAlgn="b"/>
                      <a:r>
                        <a:rPr lang="en-IN" sz="1000" b="0" i="0" u="none" strike="noStrike">
                          <a:solidFill>
                            <a:srgbClr val="000000"/>
                          </a:solidFill>
                          <a:effectLst/>
                          <a:latin typeface="Arial" panose="020B0604020202020204" pitchFamily="34" charset="0"/>
                        </a:rPr>
                        <a:t>52.11</a:t>
                      </a:r>
                    </a:p>
                  </a:txBody>
                  <a:tcPr marL="0" marR="0" marT="0" marB="0" anchor="ctr"/>
                </a:tc>
                <a:tc>
                  <a:txBody>
                    <a:bodyPr/>
                    <a:lstStyle/>
                    <a:p>
                      <a:pPr algn="ctr" fontAlgn="b"/>
                      <a:r>
                        <a:rPr lang="en-IN" sz="1000" b="0" i="0" u="none" strike="noStrike">
                          <a:solidFill>
                            <a:srgbClr val="000000"/>
                          </a:solidFill>
                          <a:effectLst/>
                          <a:latin typeface="Arial" panose="020B0604020202020204" pitchFamily="34" charset="0"/>
                        </a:rPr>
                        <a:t>55.11</a:t>
                      </a:r>
                    </a:p>
                  </a:txBody>
                  <a:tcPr marL="0" marR="0" marT="0" marB="0" anchor="ctr"/>
                </a:tc>
                <a:tc>
                  <a:txBody>
                    <a:bodyPr/>
                    <a:lstStyle/>
                    <a:p>
                      <a:pPr algn="ctr" fontAlgn="b"/>
                      <a:r>
                        <a:rPr lang="en-IN" sz="1000" b="0" i="0" u="none" strike="noStrike">
                          <a:solidFill>
                            <a:srgbClr val="000000"/>
                          </a:solidFill>
                          <a:effectLst/>
                          <a:latin typeface="Arial" panose="020B0604020202020204" pitchFamily="34" charset="0"/>
                        </a:rPr>
                        <a:t>52.56</a:t>
                      </a:r>
                    </a:p>
                  </a:txBody>
                  <a:tcPr marL="0" marR="0" marT="0" marB="0" anchor="ctr"/>
                </a:tc>
                <a:tc>
                  <a:txBody>
                    <a:bodyPr/>
                    <a:lstStyle/>
                    <a:p>
                      <a:pPr algn="ctr" fontAlgn="b"/>
                      <a:r>
                        <a:rPr lang="en-IN" sz="1000" b="0" i="0" u="none" strike="noStrike">
                          <a:solidFill>
                            <a:srgbClr val="000000"/>
                          </a:solidFill>
                          <a:effectLst/>
                          <a:latin typeface="Arial" panose="020B0604020202020204" pitchFamily="34" charset="0"/>
                        </a:rPr>
                        <a:t>57.11</a:t>
                      </a:r>
                    </a:p>
                  </a:txBody>
                  <a:tcPr marL="0" marR="0" marT="0" marB="0" anchor="ctr"/>
                </a:tc>
                <a:tc>
                  <a:txBody>
                    <a:bodyPr/>
                    <a:lstStyle/>
                    <a:p>
                      <a:pPr algn="ctr" fontAlgn="b"/>
                      <a:r>
                        <a:rPr lang="en-IN" sz="1000" b="0" i="0" u="none" strike="noStrike">
                          <a:solidFill>
                            <a:srgbClr val="000000"/>
                          </a:solidFill>
                          <a:effectLst/>
                          <a:latin typeface="Arial" panose="020B0604020202020204" pitchFamily="34" charset="0"/>
                        </a:rPr>
                        <a:t>56.34</a:t>
                      </a:r>
                    </a:p>
                  </a:txBody>
                  <a:tcPr marL="0" marR="0" marT="0" marB="0" anchor="ctr"/>
                </a:tc>
                <a:tc>
                  <a:txBody>
                    <a:bodyPr/>
                    <a:lstStyle/>
                    <a:p>
                      <a:pPr algn="ctr" fontAlgn="b"/>
                      <a:r>
                        <a:rPr lang="en-IN" sz="1000" b="0" i="0" u="none" strike="noStrike">
                          <a:solidFill>
                            <a:srgbClr val="000000"/>
                          </a:solidFill>
                          <a:effectLst/>
                          <a:latin typeface="Arial" panose="020B0604020202020204" pitchFamily="34" charset="0"/>
                        </a:rPr>
                        <a:t>54.23</a:t>
                      </a:r>
                    </a:p>
                  </a:txBody>
                  <a:tcPr marL="0" marR="0" marT="0" marB="0" anchor="ctr"/>
                </a:tc>
                <a:tc>
                  <a:txBody>
                    <a:bodyPr/>
                    <a:lstStyle/>
                    <a:p>
                      <a:pPr algn="ctr" fontAlgn="b"/>
                      <a:r>
                        <a:rPr lang="en-IN" sz="1000" b="0" i="0" u="none" strike="noStrike">
                          <a:solidFill>
                            <a:srgbClr val="000000"/>
                          </a:solidFill>
                          <a:effectLst/>
                          <a:latin typeface="Arial" panose="020B0604020202020204" pitchFamily="34" charset="0"/>
                        </a:rPr>
                        <a:t>0.00</a:t>
                      </a:r>
                    </a:p>
                  </a:txBody>
                  <a:tcPr marL="0" marR="0" marT="0" marB="0" anchor="ctr"/>
                </a:tc>
                <a:tc>
                  <a:txBody>
                    <a:bodyPr/>
                    <a:lstStyle/>
                    <a:p>
                      <a:pPr algn="ctr" fontAlgn="b"/>
                      <a:r>
                        <a:rPr lang="en-IN" sz="1000" b="0" i="0" u="none" strike="noStrike">
                          <a:solidFill>
                            <a:srgbClr val="000000"/>
                          </a:solidFill>
                          <a:effectLst/>
                          <a:latin typeface="Arial" panose="020B0604020202020204" pitchFamily="34" charset="0"/>
                        </a:rPr>
                        <a:t>0.00</a:t>
                      </a:r>
                    </a:p>
                  </a:txBody>
                  <a:tcPr marL="0" marR="0" marT="0" marB="0" anchor="ctr"/>
                </a:tc>
                <a:tc>
                  <a:txBody>
                    <a:bodyPr/>
                    <a:lstStyle/>
                    <a:p>
                      <a:pPr algn="ctr" fontAlgn="b"/>
                      <a:r>
                        <a:rPr lang="en-IN" sz="1000" b="0" i="0" u="none" strike="noStrike">
                          <a:solidFill>
                            <a:srgbClr val="000000"/>
                          </a:solidFill>
                          <a:effectLst/>
                          <a:latin typeface="Arial" panose="020B0604020202020204" pitchFamily="34" charset="0"/>
                        </a:rPr>
                        <a:t>0.00</a:t>
                      </a:r>
                    </a:p>
                  </a:txBody>
                  <a:tcPr marL="0" marR="0" marT="0" marB="0" anchor="ctr"/>
                </a:tc>
                <a:extLst>
                  <a:ext uri="{0D108BD9-81ED-4DB2-BD59-A6C34878D82A}">
                    <a16:rowId xmlns:a16="http://schemas.microsoft.com/office/drawing/2014/main" val="3580386574"/>
                  </a:ext>
                </a:extLst>
              </a:tr>
              <a:tr h="302953">
                <a:tc vMerge="1">
                  <a:txBody>
                    <a:bodyPr/>
                    <a:lstStyle/>
                    <a:p>
                      <a:pPr algn="ctr"/>
                      <a:endParaRPr lang="en-IN" sz="1000" b="1"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algn="ctr"/>
                      <a:r>
                        <a:rPr lang="en-IN" sz="1000" b="1" dirty="0">
                          <a:solidFill>
                            <a:srgbClr val="002060"/>
                          </a:solidFill>
                        </a:rPr>
                        <a:t>Export</a:t>
                      </a:r>
                      <a:endParaRPr lang="en-IN" sz="1000" b="1"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algn="ctr" fontAlgn="ctr"/>
                      <a:r>
                        <a:rPr lang="en-IN" sz="1000" b="0" i="0" u="none" strike="noStrike">
                          <a:solidFill>
                            <a:srgbClr val="000000"/>
                          </a:solidFill>
                          <a:effectLst/>
                          <a:latin typeface="Arial" panose="020B0604020202020204" pitchFamily="34" charset="0"/>
                        </a:rPr>
                        <a:t>6.03</a:t>
                      </a:r>
                    </a:p>
                  </a:txBody>
                  <a:tcPr marL="0" marR="0" marT="0" marB="0" anchor="ctr"/>
                </a:tc>
                <a:tc>
                  <a:txBody>
                    <a:bodyPr/>
                    <a:lstStyle/>
                    <a:p>
                      <a:pPr algn="ctr" fontAlgn="ctr"/>
                      <a:r>
                        <a:rPr lang="en-IN" sz="1000" b="0" i="0" u="none" strike="noStrike">
                          <a:solidFill>
                            <a:srgbClr val="000000"/>
                          </a:solidFill>
                          <a:effectLst/>
                          <a:latin typeface="Arial" panose="020B0604020202020204" pitchFamily="34" charset="0"/>
                        </a:rPr>
                        <a:t>6.23</a:t>
                      </a:r>
                    </a:p>
                  </a:txBody>
                  <a:tcPr marL="0" marR="0" marT="0" marB="0" anchor="ctr"/>
                </a:tc>
                <a:tc>
                  <a:txBody>
                    <a:bodyPr/>
                    <a:lstStyle/>
                    <a:p>
                      <a:pPr algn="ctr" fontAlgn="ctr"/>
                      <a:r>
                        <a:rPr lang="en-IN" sz="1000" b="0" i="0" u="none" strike="noStrike">
                          <a:solidFill>
                            <a:srgbClr val="000000"/>
                          </a:solidFill>
                          <a:effectLst/>
                          <a:latin typeface="Arial" panose="020B0604020202020204" pitchFamily="34" charset="0"/>
                        </a:rPr>
                        <a:t>5.67</a:t>
                      </a:r>
                    </a:p>
                  </a:txBody>
                  <a:tcPr marL="0" marR="0" marT="0" marB="0" anchor="ctr"/>
                </a:tc>
                <a:tc>
                  <a:txBody>
                    <a:bodyPr/>
                    <a:lstStyle/>
                    <a:p>
                      <a:pPr algn="ctr" fontAlgn="ctr"/>
                      <a:r>
                        <a:rPr lang="en-IN" sz="1000" b="0" i="0" u="none" strike="noStrike">
                          <a:solidFill>
                            <a:srgbClr val="000000"/>
                          </a:solidFill>
                          <a:effectLst/>
                          <a:latin typeface="Arial" panose="020B0604020202020204" pitchFamily="34" charset="0"/>
                        </a:rPr>
                        <a:t>5.41</a:t>
                      </a:r>
                    </a:p>
                  </a:txBody>
                  <a:tcPr marL="0" marR="0" marT="0" marB="0" anchor="ctr"/>
                </a:tc>
                <a:tc>
                  <a:txBody>
                    <a:bodyPr/>
                    <a:lstStyle/>
                    <a:p>
                      <a:pPr algn="ctr" fontAlgn="ctr"/>
                      <a:r>
                        <a:rPr lang="en-IN" sz="1000" b="0" i="0" u="none" strike="noStrike">
                          <a:solidFill>
                            <a:srgbClr val="000000"/>
                          </a:solidFill>
                          <a:effectLst/>
                          <a:latin typeface="Arial" panose="020B0604020202020204" pitchFamily="34" charset="0"/>
                        </a:rPr>
                        <a:t>4.23</a:t>
                      </a:r>
                    </a:p>
                  </a:txBody>
                  <a:tcPr marL="0" marR="0" marT="0" marB="0" anchor="ctr"/>
                </a:tc>
                <a:tc>
                  <a:txBody>
                    <a:bodyPr/>
                    <a:lstStyle/>
                    <a:p>
                      <a:pPr algn="ctr" fontAlgn="ctr"/>
                      <a:r>
                        <a:rPr lang="en-IN" sz="1000" b="0" i="0" u="none" strike="noStrike">
                          <a:solidFill>
                            <a:srgbClr val="000000"/>
                          </a:solidFill>
                          <a:effectLst/>
                          <a:latin typeface="Arial" panose="020B0604020202020204" pitchFamily="34" charset="0"/>
                        </a:rPr>
                        <a:t>3.11</a:t>
                      </a:r>
                    </a:p>
                  </a:txBody>
                  <a:tcPr marL="0" marR="0" marT="0" marB="0" anchor="ctr"/>
                </a:tc>
                <a:tc>
                  <a:txBody>
                    <a:bodyPr/>
                    <a:lstStyle/>
                    <a:p>
                      <a:pPr algn="ctr" fontAlgn="b"/>
                      <a:r>
                        <a:rPr lang="en-IN" sz="1000" b="0" i="0" u="none" strike="noStrike">
                          <a:solidFill>
                            <a:srgbClr val="000000"/>
                          </a:solidFill>
                          <a:effectLst/>
                          <a:latin typeface="Arial" panose="020B0604020202020204" pitchFamily="34" charset="0"/>
                        </a:rPr>
                        <a:t>0.00</a:t>
                      </a:r>
                    </a:p>
                  </a:txBody>
                  <a:tcPr marL="0" marR="0" marT="0" marB="0" anchor="ctr"/>
                </a:tc>
                <a:tc>
                  <a:txBody>
                    <a:bodyPr/>
                    <a:lstStyle/>
                    <a:p>
                      <a:pPr algn="ctr" fontAlgn="b"/>
                      <a:r>
                        <a:rPr lang="en-IN" sz="1000" b="0" i="0" u="none" strike="noStrike">
                          <a:solidFill>
                            <a:srgbClr val="000000"/>
                          </a:solidFill>
                          <a:effectLst/>
                          <a:latin typeface="Arial" panose="020B0604020202020204" pitchFamily="34" charset="0"/>
                        </a:rPr>
                        <a:t>0.00</a:t>
                      </a:r>
                    </a:p>
                  </a:txBody>
                  <a:tcPr marL="0" marR="0" marT="0" marB="0" anchor="ctr"/>
                </a:tc>
                <a:tc>
                  <a:txBody>
                    <a:bodyPr/>
                    <a:lstStyle/>
                    <a:p>
                      <a:pPr algn="ctr" fontAlgn="b"/>
                      <a:r>
                        <a:rPr lang="en-IN" sz="1000" b="0" i="0" u="none" strike="noStrike">
                          <a:solidFill>
                            <a:srgbClr val="000000"/>
                          </a:solidFill>
                          <a:effectLst/>
                          <a:latin typeface="Arial" panose="020B0604020202020204" pitchFamily="34" charset="0"/>
                        </a:rPr>
                        <a:t>0.00</a:t>
                      </a:r>
                    </a:p>
                  </a:txBody>
                  <a:tcPr marL="0" marR="0" marT="0" marB="0" anchor="ctr"/>
                </a:tc>
                <a:extLst>
                  <a:ext uri="{0D108BD9-81ED-4DB2-BD59-A6C34878D82A}">
                    <a16:rowId xmlns:a16="http://schemas.microsoft.com/office/drawing/2014/main" val="3251520526"/>
                  </a:ext>
                </a:extLst>
              </a:tr>
              <a:tr h="492298">
                <a:tc vMerge="1">
                  <a:txBody>
                    <a:bodyPr/>
                    <a:lstStyle/>
                    <a:p>
                      <a:pPr algn="ctr"/>
                      <a:endParaRPr lang="en-IN" sz="1000" b="1" dirty="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marL="0" algn="ctr" defTabSz="685800" rtl="0" eaLnBrk="1" latinLnBrk="0" hangingPunct="1"/>
                      <a:r>
                        <a:rPr lang="en-IN" sz="1000" b="1" kern="1200" dirty="0">
                          <a:solidFill>
                            <a:srgbClr val="002060"/>
                          </a:solidFill>
                        </a:rPr>
                        <a:t>Total Demand</a:t>
                      </a:r>
                      <a:endParaRPr lang="en-IN" sz="1000" b="1" kern="1200"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algn="ctr" fontAlgn="ctr"/>
                      <a:r>
                        <a:rPr lang="en-IN" sz="1000" b="0" i="0" u="none" strike="noStrike">
                          <a:solidFill>
                            <a:srgbClr val="000000"/>
                          </a:solidFill>
                          <a:effectLst/>
                          <a:latin typeface="Arial" panose="020B0604020202020204" pitchFamily="34" charset="0"/>
                        </a:rPr>
                        <a:t>77.44</a:t>
                      </a:r>
                    </a:p>
                  </a:txBody>
                  <a:tcPr marL="0" marR="0" marT="0" marB="0" anchor="ctr"/>
                </a:tc>
                <a:tc>
                  <a:txBody>
                    <a:bodyPr/>
                    <a:lstStyle/>
                    <a:p>
                      <a:pPr algn="ctr" fontAlgn="ctr"/>
                      <a:r>
                        <a:rPr lang="en-IN" sz="1000" b="0" i="0" u="none" strike="noStrike">
                          <a:solidFill>
                            <a:srgbClr val="000000"/>
                          </a:solidFill>
                          <a:effectLst/>
                          <a:latin typeface="Arial" panose="020B0604020202020204" pitchFamily="34" charset="0"/>
                        </a:rPr>
                        <a:t>80.93</a:t>
                      </a:r>
                    </a:p>
                  </a:txBody>
                  <a:tcPr marL="0" marR="0" marT="0" marB="0" anchor="ctr"/>
                </a:tc>
                <a:tc>
                  <a:txBody>
                    <a:bodyPr/>
                    <a:lstStyle/>
                    <a:p>
                      <a:pPr algn="ctr" fontAlgn="ctr"/>
                      <a:r>
                        <a:rPr lang="en-IN" sz="1000" b="0" i="0" u="none" strike="noStrike">
                          <a:solidFill>
                            <a:srgbClr val="000000"/>
                          </a:solidFill>
                          <a:effectLst/>
                          <a:latin typeface="Arial" panose="020B0604020202020204" pitchFamily="34" charset="0"/>
                        </a:rPr>
                        <a:t>80.75</a:t>
                      </a:r>
                    </a:p>
                  </a:txBody>
                  <a:tcPr marL="0" marR="0" marT="0" marB="0" anchor="ctr"/>
                </a:tc>
                <a:tc>
                  <a:txBody>
                    <a:bodyPr/>
                    <a:lstStyle/>
                    <a:p>
                      <a:pPr algn="ctr" fontAlgn="ctr"/>
                      <a:r>
                        <a:rPr lang="en-IN" sz="1000" b="0" i="0" u="none" strike="noStrike">
                          <a:solidFill>
                            <a:srgbClr val="000000"/>
                          </a:solidFill>
                          <a:effectLst/>
                          <a:latin typeface="Arial" panose="020B0604020202020204" pitchFamily="34" charset="0"/>
                        </a:rPr>
                        <a:t>86.69</a:t>
                      </a:r>
                    </a:p>
                  </a:txBody>
                  <a:tcPr marL="0" marR="0" marT="0" marB="0" anchor="ctr"/>
                </a:tc>
                <a:tc>
                  <a:txBody>
                    <a:bodyPr/>
                    <a:lstStyle/>
                    <a:p>
                      <a:pPr algn="ctr" fontAlgn="ctr"/>
                      <a:r>
                        <a:rPr lang="en-IN" sz="1000" b="0" i="0" u="none" strike="noStrike">
                          <a:solidFill>
                            <a:srgbClr val="000000"/>
                          </a:solidFill>
                          <a:effectLst/>
                          <a:latin typeface="Arial" panose="020B0604020202020204" pitchFamily="34" charset="0"/>
                        </a:rPr>
                        <a:t>87.38</a:t>
                      </a:r>
                    </a:p>
                  </a:txBody>
                  <a:tcPr marL="0" marR="0" marT="0" marB="0" anchor="ctr"/>
                </a:tc>
                <a:tc>
                  <a:txBody>
                    <a:bodyPr/>
                    <a:lstStyle/>
                    <a:p>
                      <a:pPr algn="ctr" fontAlgn="ctr"/>
                      <a:r>
                        <a:rPr lang="en-IN" sz="1000" b="0" i="0" u="none" strike="noStrike">
                          <a:solidFill>
                            <a:srgbClr val="000000"/>
                          </a:solidFill>
                          <a:effectLst/>
                          <a:latin typeface="Arial" panose="020B0604020202020204" pitchFamily="34" charset="0"/>
                        </a:rPr>
                        <a:t>80.62</a:t>
                      </a:r>
                    </a:p>
                  </a:txBody>
                  <a:tcPr marL="0" marR="0" marT="0" marB="0" anchor="ctr"/>
                </a:tc>
                <a:tc>
                  <a:txBody>
                    <a:bodyPr/>
                    <a:lstStyle/>
                    <a:p>
                      <a:pPr algn="ctr" fontAlgn="ctr"/>
                      <a:r>
                        <a:rPr lang="en-IN" sz="1000" b="0" i="0" u="none" strike="noStrike">
                          <a:solidFill>
                            <a:srgbClr val="000000"/>
                          </a:solidFill>
                          <a:effectLst/>
                          <a:latin typeface="Arial" panose="020B0604020202020204" pitchFamily="34" charset="0"/>
                        </a:rPr>
                        <a:t>83.32</a:t>
                      </a:r>
                    </a:p>
                  </a:txBody>
                  <a:tcPr marL="0" marR="0" marT="0" marB="0" anchor="ctr"/>
                </a:tc>
                <a:tc>
                  <a:txBody>
                    <a:bodyPr/>
                    <a:lstStyle/>
                    <a:p>
                      <a:pPr algn="ctr" fontAlgn="ctr"/>
                      <a:r>
                        <a:rPr lang="en-IN" sz="1000" b="0" i="0" u="none" strike="noStrike">
                          <a:solidFill>
                            <a:srgbClr val="000000"/>
                          </a:solidFill>
                          <a:effectLst/>
                          <a:latin typeface="Arial" panose="020B0604020202020204" pitchFamily="34" charset="0"/>
                        </a:rPr>
                        <a:t>100.65</a:t>
                      </a:r>
                    </a:p>
                  </a:txBody>
                  <a:tcPr marL="0" marR="0" marT="0" marB="0" anchor="ctr"/>
                </a:tc>
                <a:tc>
                  <a:txBody>
                    <a:bodyPr/>
                    <a:lstStyle/>
                    <a:p>
                      <a:pPr algn="ctr" fontAlgn="ctr"/>
                      <a:r>
                        <a:rPr lang="en-IN" sz="1000" b="0" i="0" u="none" strike="noStrike">
                          <a:solidFill>
                            <a:srgbClr val="000000"/>
                          </a:solidFill>
                          <a:effectLst/>
                          <a:latin typeface="Arial" panose="020B0604020202020204" pitchFamily="34" charset="0"/>
                        </a:rPr>
                        <a:t>120.67</a:t>
                      </a:r>
                    </a:p>
                  </a:txBody>
                  <a:tcPr marL="0" marR="0" marT="0" marB="0" anchor="ctr"/>
                </a:tc>
                <a:extLst>
                  <a:ext uri="{0D108BD9-81ED-4DB2-BD59-A6C34878D82A}">
                    <a16:rowId xmlns:a16="http://schemas.microsoft.com/office/drawing/2014/main" val="1211048611"/>
                  </a:ext>
                </a:extLst>
              </a:tr>
              <a:tr h="492298">
                <a:tc vMerge="1">
                  <a:txBody>
                    <a:bodyPr/>
                    <a:lstStyle/>
                    <a:p>
                      <a:pPr algn="ctr"/>
                      <a:endParaRPr lang="en-IN" sz="1000" b="1" dirty="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marL="0" algn="ctr" defTabSz="685800" rtl="0" eaLnBrk="1" latinLnBrk="0" hangingPunct="1"/>
                      <a:r>
                        <a:rPr lang="en-IN" sz="1000" b="1" kern="1200" dirty="0">
                          <a:solidFill>
                            <a:srgbClr val="002060"/>
                          </a:solidFill>
                        </a:rPr>
                        <a:t>Demand Supply Gap</a:t>
                      </a:r>
                      <a:endParaRPr lang="en-IN" sz="1000" b="1" kern="1200"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algn="ctr" fontAlgn="ctr"/>
                      <a:r>
                        <a:rPr lang="en-IN" sz="1000" b="0" i="0" u="none" strike="noStrike">
                          <a:solidFill>
                            <a:srgbClr val="000000"/>
                          </a:solidFill>
                          <a:effectLst/>
                          <a:latin typeface="Arial" panose="020B0604020202020204" pitchFamily="34" charset="0"/>
                        </a:rPr>
                        <a:t>-45.44</a:t>
                      </a:r>
                    </a:p>
                  </a:txBody>
                  <a:tcPr marL="0" marR="0" marT="0" marB="0" anchor="ctr"/>
                </a:tc>
                <a:tc>
                  <a:txBody>
                    <a:bodyPr/>
                    <a:lstStyle/>
                    <a:p>
                      <a:pPr algn="ctr" fontAlgn="ctr"/>
                      <a:r>
                        <a:rPr lang="en-IN" sz="1000" b="0" i="0" u="none" strike="noStrike">
                          <a:solidFill>
                            <a:srgbClr val="000000"/>
                          </a:solidFill>
                          <a:effectLst/>
                          <a:latin typeface="Arial" panose="020B0604020202020204" pitchFamily="34" charset="0"/>
                        </a:rPr>
                        <a:t>-48.23</a:t>
                      </a:r>
                    </a:p>
                  </a:txBody>
                  <a:tcPr marL="0" marR="0" marT="0" marB="0" anchor="ctr"/>
                </a:tc>
                <a:tc>
                  <a:txBody>
                    <a:bodyPr/>
                    <a:lstStyle/>
                    <a:p>
                      <a:pPr algn="ctr" fontAlgn="ctr"/>
                      <a:r>
                        <a:rPr lang="en-IN" sz="1000" b="0" i="0" u="none" strike="noStrike">
                          <a:solidFill>
                            <a:srgbClr val="000000"/>
                          </a:solidFill>
                          <a:effectLst/>
                          <a:latin typeface="Arial" panose="020B0604020202020204" pitchFamily="34" charset="0"/>
                        </a:rPr>
                        <a:t>-46.20</a:t>
                      </a:r>
                    </a:p>
                  </a:txBody>
                  <a:tcPr marL="0" marR="0" marT="0" marB="0" anchor="ctr"/>
                </a:tc>
                <a:tc>
                  <a:txBody>
                    <a:bodyPr/>
                    <a:lstStyle/>
                    <a:p>
                      <a:pPr algn="ctr" fontAlgn="ctr"/>
                      <a:r>
                        <a:rPr lang="en-IN" sz="1000" b="0" i="0" u="none" strike="noStrike">
                          <a:solidFill>
                            <a:srgbClr val="000000"/>
                          </a:solidFill>
                          <a:effectLst/>
                          <a:latin typeface="Arial" panose="020B0604020202020204" pitchFamily="34" charset="0"/>
                        </a:rPr>
                        <a:t>-50.99</a:t>
                      </a:r>
                    </a:p>
                  </a:txBody>
                  <a:tcPr marL="0" marR="0" marT="0" marB="0" anchor="ctr"/>
                </a:tc>
                <a:tc>
                  <a:txBody>
                    <a:bodyPr/>
                    <a:lstStyle/>
                    <a:p>
                      <a:pPr algn="ctr" fontAlgn="ctr"/>
                      <a:r>
                        <a:rPr lang="en-IN" sz="1000" b="0" i="0" u="none" strike="noStrike">
                          <a:solidFill>
                            <a:srgbClr val="000000"/>
                          </a:solidFill>
                          <a:effectLst/>
                          <a:latin typeface="Arial" panose="020B0604020202020204" pitchFamily="34" charset="0"/>
                        </a:rPr>
                        <a:t>-51.47</a:t>
                      </a:r>
                    </a:p>
                  </a:txBody>
                  <a:tcPr marL="0" marR="0" marT="0" marB="0" anchor="ctr"/>
                </a:tc>
                <a:tc>
                  <a:txBody>
                    <a:bodyPr/>
                    <a:lstStyle/>
                    <a:p>
                      <a:pPr algn="ctr" fontAlgn="ctr"/>
                      <a:r>
                        <a:rPr lang="en-IN" sz="1000" b="0" i="0" u="none" strike="noStrike">
                          <a:solidFill>
                            <a:srgbClr val="000000"/>
                          </a:solidFill>
                          <a:effectLst/>
                          <a:latin typeface="Arial" panose="020B0604020202020204" pitchFamily="34" charset="0"/>
                        </a:rPr>
                        <a:t>-50.52</a:t>
                      </a:r>
                    </a:p>
                  </a:txBody>
                  <a:tcPr marL="0" marR="0" marT="0" marB="0" anchor="ctr"/>
                </a:tc>
                <a:tc>
                  <a:txBody>
                    <a:bodyPr/>
                    <a:lstStyle/>
                    <a:p>
                      <a:pPr algn="ctr" fontAlgn="ctr"/>
                      <a:r>
                        <a:rPr lang="en-IN" sz="1000" b="0" i="0" u="none" strike="noStrike">
                          <a:solidFill>
                            <a:srgbClr val="000000"/>
                          </a:solidFill>
                          <a:effectLst/>
                          <a:latin typeface="Arial" panose="020B0604020202020204" pitchFamily="34" charset="0"/>
                        </a:rPr>
                        <a:t>-50.35</a:t>
                      </a:r>
                    </a:p>
                  </a:txBody>
                  <a:tcPr marL="0" marR="0" marT="0" marB="0" anchor="ctr"/>
                </a:tc>
                <a:tc>
                  <a:txBody>
                    <a:bodyPr/>
                    <a:lstStyle/>
                    <a:p>
                      <a:pPr algn="ctr" fontAlgn="ctr"/>
                      <a:r>
                        <a:rPr lang="en-IN" sz="1000" b="0" i="0" u="none" strike="noStrike">
                          <a:solidFill>
                            <a:srgbClr val="000000"/>
                          </a:solidFill>
                          <a:effectLst/>
                          <a:latin typeface="Arial" panose="020B0604020202020204" pitchFamily="34" charset="0"/>
                        </a:rPr>
                        <a:t>-63.47</a:t>
                      </a:r>
                    </a:p>
                  </a:txBody>
                  <a:tcPr marL="0" marR="0" marT="0" marB="0" anchor="ctr"/>
                </a:tc>
                <a:tc>
                  <a:txBody>
                    <a:bodyPr/>
                    <a:lstStyle/>
                    <a:p>
                      <a:pPr algn="ctr" fontAlgn="ctr"/>
                      <a:r>
                        <a:rPr lang="en-IN" sz="1000" b="0" i="0" u="none" strike="noStrike" dirty="0">
                          <a:solidFill>
                            <a:srgbClr val="000000"/>
                          </a:solidFill>
                          <a:effectLst/>
                          <a:latin typeface="Arial" panose="020B0604020202020204" pitchFamily="34" charset="0"/>
                        </a:rPr>
                        <a:t>-78.43</a:t>
                      </a:r>
                    </a:p>
                  </a:txBody>
                  <a:tcPr marL="0" marR="0" marT="0" marB="0" anchor="ctr"/>
                </a:tc>
                <a:extLst>
                  <a:ext uri="{0D108BD9-81ED-4DB2-BD59-A6C34878D82A}">
                    <a16:rowId xmlns:a16="http://schemas.microsoft.com/office/drawing/2014/main" val="3016581503"/>
                  </a:ext>
                </a:extLst>
              </a:tr>
            </a:tbl>
          </a:graphicData>
        </a:graphic>
      </p:graphicFrame>
      <p:sp>
        <p:nvSpPr>
          <p:cNvPr id="5" name="TextBox 4">
            <a:extLst>
              <a:ext uri="{FF2B5EF4-FFF2-40B4-BE49-F238E27FC236}">
                <a16:creationId xmlns:a16="http://schemas.microsoft.com/office/drawing/2014/main" id="{EB38B21B-66B3-4DED-9EF1-4114465BFC27}"/>
              </a:ext>
            </a:extLst>
          </p:cNvPr>
          <p:cNvSpPr txBox="1"/>
          <p:nvPr/>
        </p:nvSpPr>
        <p:spPr>
          <a:xfrm>
            <a:off x="6407327" y="6307735"/>
            <a:ext cx="2277511" cy="415498"/>
          </a:xfrm>
          <a:prstGeom prst="rect">
            <a:avLst/>
          </a:prstGeom>
          <a:noFill/>
        </p:spPr>
        <p:txBody>
          <a:bodyPr wrap="squar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srgbClr val="7F7F7F"/>
                </a:solidFill>
                <a:effectLst/>
                <a:uLnTx/>
                <a:uFillTx/>
                <a:latin typeface="Verdana" panose="020B0604030504040204" pitchFamily="34" charset="0"/>
                <a:ea typeface="Verdana" panose="020B0604030504040204" pitchFamily="34" charset="0"/>
                <a:cs typeface="Verdana" panose="020B0604030504040204" pitchFamily="34" charset="0"/>
              </a:rPr>
              <a:t>Source: TechSci Research</a:t>
            </a:r>
          </a:p>
          <a:p>
            <a:pPr marL="0" marR="0" lvl="0" indent="0" algn="r" defTabSz="457200" rtl="0" eaLnBrk="1" fontAlgn="auto" latinLnBrk="0" hangingPunct="1">
              <a:lnSpc>
                <a:spcPct val="100000"/>
              </a:lnSpc>
              <a:spcBef>
                <a:spcPts val="0"/>
              </a:spcBef>
              <a:spcAft>
                <a:spcPts val="0"/>
              </a:spcAft>
              <a:buClrTx/>
              <a:buSzTx/>
              <a:buFontTx/>
              <a:buNone/>
              <a:tabLst/>
              <a:defRPr/>
            </a:pPr>
            <a:r>
              <a:rPr lang="en-IN" sz="700" i="1" dirty="0">
                <a:solidFill>
                  <a:srgbClr val="7F7F7F"/>
                </a:solidFill>
                <a:latin typeface="Verdana" panose="020B0604030504040204" pitchFamily="34" charset="0"/>
                <a:ea typeface="Verdana" panose="020B0604030504040204" pitchFamily="34" charset="0"/>
                <a:cs typeface="Verdana" panose="020B0604030504040204" pitchFamily="34" charset="0"/>
              </a:rPr>
              <a:t>Demand = Production + Import – Export</a:t>
            </a:r>
          </a:p>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srgbClr val="7F7F7F"/>
                </a:solidFill>
                <a:effectLst/>
                <a:uLnTx/>
                <a:uFillTx/>
                <a:latin typeface="Verdana" panose="020B0604030504040204" pitchFamily="34" charset="0"/>
                <a:ea typeface="Verdana" panose="020B0604030504040204" pitchFamily="34" charset="0"/>
                <a:cs typeface="Verdana" panose="020B0604030504040204" pitchFamily="34" charset="0"/>
              </a:rPr>
              <a:t>Demand Supply Gap</a:t>
            </a:r>
            <a:r>
              <a:rPr lang="en-IN" sz="700" i="1" dirty="0">
                <a:solidFill>
                  <a:srgbClr val="7F7F7F"/>
                </a:solidFill>
                <a:latin typeface="Verdana" panose="020B0604030504040204" pitchFamily="34" charset="0"/>
                <a:ea typeface="Verdana" panose="020B0604030504040204" pitchFamily="34" charset="0"/>
                <a:cs typeface="Verdana" panose="020B0604030504040204" pitchFamily="34" charset="0"/>
              </a:rPr>
              <a:t> = Production - Demand</a:t>
            </a:r>
            <a:endParaRPr kumimoji="0" lang="en-US" sz="700" b="0" i="1" u="none" strike="noStrike" kern="1200" cap="none" spc="0" normalizeH="0" baseline="0" noProof="0" dirty="0">
              <a:ln>
                <a:noFill/>
              </a:ln>
              <a:solidFill>
                <a:srgbClr val="7F7F7F"/>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312372055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D6093882-BD00-4B41-8145-9BDF8D98A1CE}"/>
              </a:ext>
            </a:extLst>
          </p:cNvPr>
          <p:cNvSpPr txBox="1">
            <a:spLocks/>
          </p:cNvSpPr>
          <p:nvPr/>
        </p:nvSpPr>
        <p:spPr>
          <a:xfrm>
            <a:off x="92563" y="221358"/>
            <a:ext cx="8921930" cy="303225"/>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457200" rtl="0" eaLnBrk="1" fontAlgn="auto" latinLnBrk="0" hangingPunct="1">
              <a:lnSpc>
                <a:spcPts val="1700"/>
              </a:lnSpc>
              <a:spcBef>
                <a:spcPct val="0"/>
              </a:spcBef>
              <a:spcAft>
                <a:spcPts val="0"/>
              </a:spcAft>
              <a:buClrTx/>
              <a:buSzTx/>
              <a:buFontTx/>
              <a:buNone/>
              <a:tabLst/>
              <a:defRPr/>
            </a:pPr>
            <a:r>
              <a:rPr kumimoji="0" lang="en-IN" sz="1400" b="1" i="0" u="none" strike="noStrike" kern="1200" cap="none" spc="0" normalizeH="0" baseline="0" noProof="0" dirty="0">
                <a:ln>
                  <a:noFill/>
                </a:ln>
                <a:solidFill>
                  <a:prstClr val="black"/>
                </a:solidFill>
                <a:effectLst/>
                <a:uLnTx/>
                <a:uFillTx/>
                <a:latin typeface="Montserrat"/>
                <a:ea typeface="+mj-ea"/>
                <a:cs typeface="Arial" panose="020B0604020202020204" pitchFamily="34" charset="0"/>
              </a:rPr>
              <a:t>DEMAND SUPPLY SCENARIO</a:t>
            </a:r>
          </a:p>
        </p:txBody>
      </p:sp>
      <p:graphicFrame>
        <p:nvGraphicFramePr>
          <p:cNvPr id="2" name="Table 1">
            <a:extLst>
              <a:ext uri="{FF2B5EF4-FFF2-40B4-BE49-F238E27FC236}">
                <a16:creationId xmlns:a16="http://schemas.microsoft.com/office/drawing/2014/main" id="{7223E4D4-B1A6-488B-9104-BB88915A8F20}"/>
              </a:ext>
            </a:extLst>
          </p:cNvPr>
          <p:cNvGraphicFramePr>
            <a:graphicFrameLocks noGrp="1"/>
          </p:cNvGraphicFramePr>
          <p:nvPr>
            <p:extLst>
              <p:ext uri="{D42A27DB-BD31-4B8C-83A1-F6EECF244321}">
                <p14:modId xmlns:p14="http://schemas.microsoft.com/office/powerpoint/2010/main" val="3152464915"/>
              </p:ext>
            </p:extLst>
          </p:nvPr>
        </p:nvGraphicFramePr>
        <p:xfrm>
          <a:off x="256559" y="1120840"/>
          <a:ext cx="8755171" cy="2499361"/>
        </p:xfrm>
        <a:graphic>
          <a:graphicData uri="http://schemas.openxmlformats.org/drawingml/2006/table">
            <a:tbl>
              <a:tblPr firstRow="1" bandRow="1">
                <a:tableStyleId>{93296810-A885-4BE3-A3E7-6D5BEEA58F35}</a:tableStyleId>
              </a:tblPr>
              <a:tblGrid>
                <a:gridCol w="931639">
                  <a:extLst>
                    <a:ext uri="{9D8B030D-6E8A-4147-A177-3AD203B41FA5}">
                      <a16:colId xmlns:a16="http://schemas.microsoft.com/office/drawing/2014/main" val="3272690331"/>
                    </a:ext>
                  </a:extLst>
                </a:gridCol>
                <a:gridCol w="920667">
                  <a:extLst>
                    <a:ext uri="{9D8B030D-6E8A-4147-A177-3AD203B41FA5}">
                      <a16:colId xmlns:a16="http://schemas.microsoft.com/office/drawing/2014/main" val="3580014540"/>
                    </a:ext>
                  </a:extLst>
                </a:gridCol>
                <a:gridCol w="766985">
                  <a:extLst>
                    <a:ext uri="{9D8B030D-6E8A-4147-A177-3AD203B41FA5}">
                      <a16:colId xmlns:a16="http://schemas.microsoft.com/office/drawing/2014/main" val="1855223881"/>
                    </a:ext>
                  </a:extLst>
                </a:gridCol>
                <a:gridCol w="766985">
                  <a:extLst>
                    <a:ext uri="{9D8B030D-6E8A-4147-A177-3AD203B41FA5}">
                      <a16:colId xmlns:a16="http://schemas.microsoft.com/office/drawing/2014/main" val="1020693460"/>
                    </a:ext>
                  </a:extLst>
                </a:gridCol>
                <a:gridCol w="766985">
                  <a:extLst>
                    <a:ext uri="{9D8B030D-6E8A-4147-A177-3AD203B41FA5}">
                      <a16:colId xmlns:a16="http://schemas.microsoft.com/office/drawing/2014/main" val="224046152"/>
                    </a:ext>
                  </a:extLst>
                </a:gridCol>
                <a:gridCol w="766985">
                  <a:extLst>
                    <a:ext uri="{9D8B030D-6E8A-4147-A177-3AD203B41FA5}">
                      <a16:colId xmlns:a16="http://schemas.microsoft.com/office/drawing/2014/main" val="4135288567"/>
                    </a:ext>
                  </a:extLst>
                </a:gridCol>
                <a:gridCol w="766985">
                  <a:extLst>
                    <a:ext uri="{9D8B030D-6E8A-4147-A177-3AD203B41FA5}">
                      <a16:colId xmlns:a16="http://schemas.microsoft.com/office/drawing/2014/main" val="4147586031"/>
                    </a:ext>
                  </a:extLst>
                </a:gridCol>
                <a:gridCol w="766985">
                  <a:extLst>
                    <a:ext uri="{9D8B030D-6E8A-4147-A177-3AD203B41FA5}">
                      <a16:colId xmlns:a16="http://schemas.microsoft.com/office/drawing/2014/main" val="1065642436"/>
                    </a:ext>
                  </a:extLst>
                </a:gridCol>
                <a:gridCol w="766985">
                  <a:extLst>
                    <a:ext uri="{9D8B030D-6E8A-4147-A177-3AD203B41FA5}">
                      <a16:colId xmlns:a16="http://schemas.microsoft.com/office/drawing/2014/main" val="2921408857"/>
                    </a:ext>
                  </a:extLst>
                </a:gridCol>
                <a:gridCol w="766985">
                  <a:extLst>
                    <a:ext uri="{9D8B030D-6E8A-4147-A177-3AD203B41FA5}">
                      <a16:colId xmlns:a16="http://schemas.microsoft.com/office/drawing/2014/main" val="216429577"/>
                    </a:ext>
                  </a:extLst>
                </a:gridCol>
                <a:gridCol w="766985">
                  <a:extLst>
                    <a:ext uri="{9D8B030D-6E8A-4147-A177-3AD203B41FA5}">
                      <a16:colId xmlns:a16="http://schemas.microsoft.com/office/drawing/2014/main" val="1541654645"/>
                    </a:ext>
                  </a:extLst>
                </a:gridCol>
              </a:tblGrid>
              <a:tr h="302953">
                <a:tc>
                  <a:txBody>
                    <a:bodyPr/>
                    <a:lstStyle/>
                    <a:p>
                      <a:pPr algn="ctr"/>
                      <a:endParaRPr lang="en-IN" sz="1000"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algn="ctr"/>
                      <a:endParaRPr lang="en-IN" sz="1000"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algn="ctr"/>
                      <a:r>
                        <a:rPr lang="en-IN" sz="900" dirty="0">
                          <a:solidFill>
                            <a:schemeClr val="bg1"/>
                          </a:solidFill>
                          <a:latin typeface="Verdana" panose="020B0604030504040204" pitchFamily="34" charset="0"/>
                          <a:ea typeface="Verdana" panose="020B0604030504040204" pitchFamily="34" charset="0"/>
                          <a:cs typeface="Verdana" panose="020B0604030504040204" pitchFamily="34" charset="0"/>
                        </a:rPr>
                        <a:t>2015</a:t>
                      </a:r>
                    </a:p>
                  </a:txBody>
                  <a:tcPr anchor="ctr"/>
                </a:tc>
                <a:tc>
                  <a:txBody>
                    <a:bodyPr/>
                    <a:lstStyle/>
                    <a:p>
                      <a:pPr algn="ctr"/>
                      <a:r>
                        <a:rPr lang="en-IN" sz="900" dirty="0">
                          <a:solidFill>
                            <a:schemeClr val="bg1"/>
                          </a:solidFill>
                          <a:latin typeface="Verdana" panose="020B0604030504040204" pitchFamily="34" charset="0"/>
                          <a:ea typeface="Verdana" panose="020B0604030504040204" pitchFamily="34" charset="0"/>
                          <a:cs typeface="Verdana" panose="020B0604030504040204" pitchFamily="34" charset="0"/>
                        </a:rPr>
                        <a:t>2016</a:t>
                      </a:r>
                    </a:p>
                  </a:txBody>
                  <a:tcPr anchor="ctr"/>
                </a:tc>
                <a:tc>
                  <a:txBody>
                    <a:bodyPr/>
                    <a:lstStyle/>
                    <a:p>
                      <a:pPr algn="ctr"/>
                      <a:r>
                        <a:rPr lang="en-IN" sz="900" dirty="0">
                          <a:solidFill>
                            <a:schemeClr val="bg1"/>
                          </a:solidFill>
                          <a:latin typeface="Verdana" panose="020B0604030504040204" pitchFamily="34" charset="0"/>
                          <a:ea typeface="Verdana" panose="020B0604030504040204" pitchFamily="34" charset="0"/>
                          <a:cs typeface="Verdana" panose="020B0604030504040204" pitchFamily="34" charset="0"/>
                        </a:rPr>
                        <a:t>2017</a:t>
                      </a:r>
                    </a:p>
                  </a:txBody>
                  <a:tcPr anchor="ctr"/>
                </a:tc>
                <a:tc>
                  <a:txBody>
                    <a:bodyPr/>
                    <a:lstStyle/>
                    <a:p>
                      <a:pPr algn="ctr"/>
                      <a:r>
                        <a:rPr lang="en-IN" sz="900" dirty="0">
                          <a:solidFill>
                            <a:schemeClr val="bg1"/>
                          </a:solidFill>
                          <a:latin typeface="Verdana" panose="020B0604030504040204" pitchFamily="34" charset="0"/>
                          <a:ea typeface="Verdana" panose="020B0604030504040204" pitchFamily="34" charset="0"/>
                          <a:cs typeface="Verdana" panose="020B0604030504040204" pitchFamily="34" charset="0"/>
                        </a:rPr>
                        <a:t>2018</a:t>
                      </a:r>
                    </a:p>
                  </a:txBody>
                  <a:tcPr anchor="ctr"/>
                </a:tc>
                <a:tc>
                  <a:txBody>
                    <a:bodyPr/>
                    <a:lstStyle/>
                    <a:p>
                      <a:pPr algn="ctr"/>
                      <a:r>
                        <a:rPr lang="en-IN" sz="900" dirty="0">
                          <a:solidFill>
                            <a:schemeClr val="bg1"/>
                          </a:solidFill>
                          <a:latin typeface="Verdana" panose="020B0604030504040204" pitchFamily="34" charset="0"/>
                          <a:ea typeface="Verdana" panose="020B0604030504040204" pitchFamily="34" charset="0"/>
                          <a:cs typeface="Verdana" panose="020B0604030504040204" pitchFamily="34" charset="0"/>
                        </a:rPr>
                        <a:t>2019</a:t>
                      </a:r>
                    </a:p>
                  </a:txBody>
                  <a:tcPr anchor="ctr"/>
                </a:tc>
                <a:tc>
                  <a:txBody>
                    <a:bodyPr/>
                    <a:lstStyle/>
                    <a:p>
                      <a:pPr algn="ctr"/>
                      <a:r>
                        <a:rPr lang="en-US" sz="900" dirty="0">
                          <a:solidFill>
                            <a:schemeClr val="bg1"/>
                          </a:solidFill>
                          <a:latin typeface="Verdana" panose="020B0604030504040204" pitchFamily="34" charset="0"/>
                          <a:ea typeface="Verdana" panose="020B0604030504040204" pitchFamily="34" charset="0"/>
                          <a:cs typeface="Verdana" panose="020B0604030504040204" pitchFamily="34" charset="0"/>
                        </a:rPr>
                        <a:t>2020</a:t>
                      </a:r>
                      <a:endParaRPr lang="en-IN" sz="900" dirty="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algn="ctr"/>
                      <a:r>
                        <a:rPr lang="en-IN" sz="900" dirty="0">
                          <a:solidFill>
                            <a:schemeClr val="bg1"/>
                          </a:solidFill>
                          <a:latin typeface="Verdana" panose="020B0604030504040204" pitchFamily="34" charset="0"/>
                          <a:ea typeface="Verdana" panose="020B0604030504040204" pitchFamily="34" charset="0"/>
                          <a:cs typeface="Verdana" panose="020B0604030504040204" pitchFamily="34" charset="0"/>
                        </a:rPr>
                        <a:t>2021E</a:t>
                      </a:r>
                    </a:p>
                  </a:txBody>
                  <a:tcPr anchor="ctr"/>
                </a:tc>
                <a:tc>
                  <a:txBody>
                    <a:bodyPr/>
                    <a:lstStyle/>
                    <a:p>
                      <a:pPr algn="ctr"/>
                      <a:r>
                        <a:rPr lang="en-IN" sz="900" dirty="0">
                          <a:solidFill>
                            <a:schemeClr val="bg1"/>
                          </a:solidFill>
                          <a:latin typeface="Verdana" panose="020B0604030504040204" pitchFamily="34" charset="0"/>
                          <a:ea typeface="Verdana" panose="020B0604030504040204" pitchFamily="34" charset="0"/>
                          <a:cs typeface="Verdana" panose="020B0604030504040204" pitchFamily="34" charset="0"/>
                        </a:rPr>
                        <a:t>2025F</a:t>
                      </a:r>
                    </a:p>
                  </a:txBody>
                  <a:tcPr anchor="ctr"/>
                </a:tc>
                <a:tc>
                  <a:txBody>
                    <a:bodyPr/>
                    <a:lstStyle/>
                    <a:p>
                      <a:pPr algn="ctr"/>
                      <a:r>
                        <a:rPr lang="en-IN" sz="900" dirty="0">
                          <a:solidFill>
                            <a:schemeClr val="bg1"/>
                          </a:solidFill>
                          <a:latin typeface="Verdana" panose="020B0604030504040204" pitchFamily="34" charset="0"/>
                          <a:ea typeface="Verdana" panose="020B0604030504040204" pitchFamily="34" charset="0"/>
                          <a:cs typeface="Verdana" panose="020B0604030504040204" pitchFamily="34" charset="0"/>
                        </a:rPr>
                        <a:t>2030F</a:t>
                      </a:r>
                    </a:p>
                  </a:txBody>
                  <a:tcPr anchor="ctr"/>
                </a:tc>
                <a:extLst>
                  <a:ext uri="{0D108BD9-81ED-4DB2-BD59-A6C34878D82A}">
                    <a16:rowId xmlns:a16="http://schemas.microsoft.com/office/drawing/2014/main" val="3771434692"/>
                  </a:ext>
                </a:extLst>
              </a:tr>
              <a:tr h="302953">
                <a:tc rowSpan="6">
                  <a:txBody>
                    <a:bodyPr/>
                    <a:lstStyle/>
                    <a:p>
                      <a:pPr algn="ctr"/>
                      <a:r>
                        <a:rPr lang="en-IN" sz="1000" b="1" dirty="0">
                          <a:solidFill>
                            <a:srgbClr val="002060"/>
                          </a:solidFill>
                        </a:rPr>
                        <a:t>Middle East &amp; Africa</a:t>
                      </a:r>
                      <a:endParaRPr lang="en-IN" sz="1000" b="1"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algn="ctr"/>
                      <a:r>
                        <a:rPr lang="en-IN" sz="1000" b="1" dirty="0">
                          <a:solidFill>
                            <a:srgbClr val="002060"/>
                          </a:solidFill>
                        </a:rPr>
                        <a:t>Capacity</a:t>
                      </a:r>
                      <a:endParaRPr lang="en-IN" sz="1000" b="1"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algn="ctr" fontAlgn="ctr"/>
                      <a:r>
                        <a:rPr lang="en-IN" sz="1000" b="0" i="0" u="none" strike="noStrike" dirty="0">
                          <a:solidFill>
                            <a:srgbClr val="000000"/>
                          </a:solidFill>
                          <a:effectLst/>
                          <a:latin typeface="Arial" panose="020B0604020202020204" pitchFamily="34" charset="0"/>
                        </a:rPr>
                        <a:t>120.00</a:t>
                      </a:r>
                    </a:p>
                  </a:txBody>
                  <a:tcPr marL="0" marR="0" marT="0" marB="0" anchor="ctr"/>
                </a:tc>
                <a:tc>
                  <a:txBody>
                    <a:bodyPr/>
                    <a:lstStyle/>
                    <a:p>
                      <a:pPr algn="ctr" fontAlgn="ctr"/>
                      <a:r>
                        <a:rPr lang="en-IN" sz="1000" b="0" i="0" u="none" strike="noStrike">
                          <a:solidFill>
                            <a:srgbClr val="000000"/>
                          </a:solidFill>
                          <a:effectLst/>
                          <a:latin typeface="Arial" panose="020B0604020202020204" pitchFamily="34" charset="0"/>
                        </a:rPr>
                        <a:t>120.00</a:t>
                      </a:r>
                    </a:p>
                  </a:txBody>
                  <a:tcPr marL="0" marR="0" marT="0" marB="0" anchor="ctr"/>
                </a:tc>
                <a:tc>
                  <a:txBody>
                    <a:bodyPr/>
                    <a:lstStyle/>
                    <a:p>
                      <a:pPr algn="ctr" fontAlgn="ctr"/>
                      <a:r>
                        <a:rPr lang="en-IN" sz="1000" b="0" i="0" u="none" strike="noStrike">
                          <a:solidFill>
                            <a:srgbClr val="000000"/>
                          </a:solidFill>
                          <a:effectLst/>
                          <a:latin typeface="Arial" panose="020B0604020202020204" pitchFamily="34" charset="0"/>
                        </a:rPr>
                        <a:t>120.00</a:t>
                      </a:r>
                    </a:p>
                  </a:txBody>
                  <a:tcPr marL="0" marR="0" marT="0" marB="0" anchor="ctr"/>
                </a:tc>
                <a:tc>
                  <a:txBody>
                    <a:bodyPr/>
                    <a:lstStyle/>
                    <a:p>
                      <a:pPr algn="ctr" fontAlgn="ctr"/>
                      <a:r>
                        <a:rPr lang="en-IN" sz="1000" b="0" i="0" u="none" strike="noStrike">
                          <a:solidFill>
                            <a:srgbClr val="000000"/>
                          </a:solidFill>
                          <a:effectLst/>
                          <a:latin typeface="Arial" panose="020B0604020202020204" pitchFamily="34" charset="0"/>
                        </a:rPr>
                        <a:t>120.00</a:t>
                      </a:r>
                    </a:p>
                  </a:txBody>
                  <a:tcPr marL="0" marR="0" marT="0" marB="0" anchor="ctr"/>
                </a:tc>
                <a:tc>
                  <a:txBody>
                    <a:bodyPr/>
                    <a:lstStyle/>
                    <a:p>
                      <a:pPr algn="ctr" fontAlgn="ctr"/>
                      <a:r>
                        <a:rPr lang="en-IN" sz="1000" b="0" i="0" u="none" strike="noStrike">
                          <a:solidFill>
                            <a:srgbClr val="000000"/>
                          </a:solidFill>
                          <a:effectLst/>
                          <a:latin typeface="Arial" panose="020B0604020202020204" pitchFamily="34" charset="0"/>
                        </a:rPr>
                        <a:t>120.00</a:t>
                      </a:r>
                    </a:p>
                  </a:txBody>
                  <a:tcPr marL="0" marR="0" marT="0" marB="0" anchor="ctr"/>
                </a:tc>
                <a:tc>
                  <a:txBody>
                    <a:bodyPr/>
                    <a:lstStyle/>
                    <a:p>
                      <a:pPr algn="ctr" fontAlgn="ctr"/>
                      <a:r>
                        <a:rPr lang="en-IN" sz="1000" b="0" i="0" u="none" strike="noStrike">
                          <a:solidFill>
                            <a:srgbClr val="000000"/>
                          </a:solidFill>
                          <a:effectLst/>
                          <a:latin typeface="Arial" panose="020B0604020202020204" pitchFamily="34" charset="0"/>
                        </a:rPr>
                        <a:t>120.00</a:t>
                      </a:r>
                    </a:p>
                  </a:txBody>
                  <a:tcPr marL="0" marR="0" marT="0" marB="0" anchor="ctr"/>
                </a:tc>
                <a:tc>
                  <a:txBody>
                    <a:bodyPr/>
                    <a:lstStyle/>
                    <a:p>
                      <a:pPr algn="ctr" fontAlgn="ctr"/>
                      <a:r>
                        <a:rPr lang="en-IN" sz="1000" b="0" i="0" u="none" strike="noStrike">
                          <a:solidFill>
                            <a:srgbClr val="000000"/>
                          </a:solidFill>
                          <a:effectLst/>
                          <a:latin typeface="Arial" panose="020B0604020202020204" pitchFamily="34" charset="0"/>
                        </a:rPr>
                        <a:t>120.00</a:t>
                      </a:r>
                    </a:p>
                  </a:txBody>
                  <a:tcPr marL="0" marR="0" marT="0" marB="0" anchor="ctr"/>
                </a:tc>
                <a:tc>
                  <a:txBody>
                    <a:bodyPr/>
                    <a:lstStyle/>
                    <a:p>
                      <a:pPr algn="ctr" fontAlgn="ctr"/>
                      <a:r>
                        <a:rPr lang="en-IN" sz="1000" b="0" i="0" u="none" strike="noStrike">
                          <a:solidFill>
                            <a:srgbClr val="000000"/>
                          </a:solidFill>
                          <a:effectLst/>
                          <a:latin typeface="Arial" panose="020B0604020202020204" pitchFamily="34" charset="0"/>
                        </a:rPr>
                        <a:t>120.00</a:t>
                      </a:r>
                    </a:p>
                  </a:txBody>
                  <a:tcPr marL="0" marR="0" marT="0" marB="0" anchor="ctr"/>
                </a:tc>
                <a:tc>
                  <a:txBody>
                    <a:bodyPr/>
                    <a:lstStyle/>
                    <a:p>
                      <a:pPr algn="ctr" fontAlgn="ctr"/>
                      <a:r>
                        <a:rPr lang="en-IN" sz="1000" b="0" i="0" u="none" strike="noStrike">
                          <a:solidFill>
                            <a:srgbClr val="000000"/>
                          </a:solidFill>
                          <a:effectLst/>
                          <a:latin typeface="Arial" panose="020B0604020202020204" pitchFamily="34" charset="0"/>
                        </a:rPr>
                        <a:t>120.00</a:t>
                      </a:r>
                    </a:p>
                  </a:txBody>
                  <a:tcPr marL="0" marR="0" marT="0" marB="0" anchor="ctr"/>
                </a:tc>
                <a:extLst>
                  <a:ext uri="{0D108BD9-81ED-4DB2-BD59-A6C34878D82A}">
                    <a16:rowId xmlns:a16="http://schemas.microsoft.com/office/drawing/2014/main" val="2171199941"/>
                  </a:ext>
                </a:extLst>
              </a:tr>
              <a:tr h="302953">
                <a:tc vMerge="1">
                  <a:txBody>
                    <a:bodyPr/>
                    <a:lstStyle/>
                    <a:p>
                      <a:pPr algn="ctr"/>
                      <a:endParaRPr lang="en-IN" sz="1000" b="1"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algn="ctr"/>
                      <a:r>
                        <a:rPr lang="en-IN" sz="1000" b="1" dirty="0">
                          <a:solidFill>
                            <a:srgbClr val="002060"/>
                          </a:solidFill>
                        </a:rPr>
                        <a:t>Production</a:t>
                      </a:r>
                      <a:endParaRPr lang="en-IN" sz="1000" b="1"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algn="ctr" fontAlgn="ctr"/>
                      <a:r>
                        <a:rPr lang="en-IN" sz="1000" b="0" i="0" u="none" strike="noStrike" dirty="0">
                          <a:solidFill>
                            <a:srgbClr val="000000"/>
                          </a:solidFill>
                          <a:effectLst/>
                          <a:latin typeface="Arial" panose="020B0604020202020204" pitchFamily="34" charset="0"/>
                        </a:rPr>
                        <a:t>84.00</a:t>
                      </a:r>
                    </a:p>
                  </a:txBody>
                  <a:tcPr marL="0" marR="0" marT="0" marB="0" anchor="ctr"/>
                </a:tc>
                <a:tc>
                  <a:txBody>
                    <a:bodyPr/>
                    <a:lstStyle/>
                    <a:p>
                      <a:pPr algn="ctr" fontAlgn="ctr"/>
                      <a:r>
                        <a:rPr lang="en-IN" sz="1000" b="0" i="0" u="none" strike="noStrike">
                          <a:solidFill>
                            <a:srgbClr val="000000"/>
                          </a:solidFill>
                          <a:effectLst/>
                          <a:latin typeface="Arial" panose="020B0604020202020204" pitchFamily="34" charset="0"/>
                        </a:rPr>
                        <a:t>85.00</a:t>
                      </a:r>
                    </a:p>
                  </a:txBody>
                  <a:tcPr marL="0" marR="0" marT="0" marB="0" anchor="ctr"/>
                </a:tc>
                <a:tc>
                  <a:txBody>
                    <a:bodyPr/>
                    <a:lstStyle/>
                    <a:p>
                      <a:pPr algn="ctr" fontAlgn="ctr"/>
                      <a:r>
                        <a:rPr lang="en-IN" sz="1000" b="0" i="0" u="none" strike="noStrike">
                          <a:solidFill>
                            <a:srgbClr val="000000"/>
                          </a:solidFill>
                          <a:effectLst/>
                          <a:latin typeface="Arial" panose="020B0604020202020204" pitchFamily="34" charset="0"/>
                        </a:rPr>
                        <a:t>96.00</a:t>
                      </a:r>
                    </a:p>
                  </a:txBody>
                  <a:tcPr marL="0" marR="0" marT="0" marB="0" anchor="ctr"/>
                </a:tc>
                <a:tc>
                  <a:txBody>
                    <a:bodyPr/>
                    <a:lstStyle/>
                    <a:p>
                      <a:pPr algn="ctr" fontAlgn="ctr"/>
                      <a:r>
                        <a:rPr lang="en-IN" sz="1000" b="0" i="0" u="none" strike="noStrike">
                          <a:solidFill>
                            <a:srgbClr val="000000"/>
                          </a:solidFill>
                          <a:effectLst/>
                          <a:latin typeface="Arial" panose="020B0604020202020204" pitchFamily="34" charset="0"/>
                        </a:rPr>
                        <a:t>97.00</a:t>
                      </a:r>
                    </a:p>
                  </a:txBody>
                  <a:tcPr marL="0" marR="0" marT="0" marB="0" anchor="ctr"/>
                </a:tc>
                <a:tc>
                  <a:txBody>
                    <a:bodyPr/>
                    <a:lstStyle/>
                    <a:p>
                      <a:pPr algn="ctr" fontAlgn="ctr"/>
                      <a:r>
                        <a:rPr lang="en-IN" sz="1000" b="0" i="0" u="none" strike="noStrike">
                          <a:solidFill>
                            <a:srgbClr val="000000"/>
                          </a:solidFill>
                          <a:effectLst/>
                          <a:latin typeface="Arial" panose="020B0604020202020204" pitchFamily="34" charset="0"/>
                        </a:rPr>
                        <a:t>96.36</a:t>
                      </a:r>
                    </a:p>
                  </a:txBody>
                  <a:tcPr marL="0" marR="0" marT="0" marB="0" anchor="ctr"/>
                </a:tc>
                <a:tc>
                  <a:txBody>
                    <a:bodyPr/>
                    <a:lstStyle/>
                    <a:p>
                      <a:pPr algn="ctr" fontAlgn="ctr"/>
                      <a:r>
                        <a:rPr lang="en-IN" sz="1000" b="0" i="0" u="none" strike="noStrike">
                          <a:solidFill>
                            <a:srgbClr val="000000"/>
                          </a:solidFill>
                          <a:effectLst/>
                          <a:latin typeface="Arial" panose="020B0604020202020204" pitchFamily="34" charset="0"/>
                        </a:rPr>
                        <a:t>73.20</a:t>
                      </a:r>
                    </a:p>
                  </a:txBody>
                  <a:tcPr marL="0" marR="0" marT="0" marB="0" anchor="ctr"/>
                </a:tc>
                <a:tc>
                  <a:txBody>
                    <a:bodyPr/>
                    <a:lstStyle/>
                    <a:p>
                      <a:pPr algn="ctr" fontAlgn="ctr"/>
                      <a:r>
                        <a:rPr lang="en-IN" sz="1000" b="0" i="0" u="none" strike="noStrike">
                          <a:solidFill>
                            <a:srgbClr val="000000"/>
                          </a:solidFill>
                          <a:effectLst/>
                          <a:latin typeface="Arial" panose="020B0604020202020204" pitchFamily="34" charset="0"/>
                        </a:rPr>
                        <a:t>85.20</a:t>
                      </a:r>
                    </a:p>
                  </a:txBody>
                  <a:tcPr marL="0" marR="0" marT="0" marB="0" anchor="ctr"/>
                </a:tc>
                <a:tc>
                  <a:txBody>
                    <a:bodyPr/>
                    <a:lstStyle/>
                    <a:p>
                      <a:pPr algn="ctr" fontAlgn="ctr"/>
                      <a:r>
                        <a:rPr lang="en-IN" sz="1000" b="0" i="0" u="none" strike="noStrike">
                          <a:solidFill>
                            <a:srgbClr val="000000"/>
                          </a:solidFill>
                          <a:effectLst/>
                          <a:latin typeface="Arial" panose="020B0604020202020204" pitchFamily="34" charset="0"/>
                        </a:rPr>
                        <a:t>102.00</a:t>
                      </a:r>
                    </a:p>
                  </a:txBody>
                  <a:tcPr marL="0" marR="0" marT="0" marB="0" anchor="ctr"/>
                </a:tc>
                <a:tc>
                  <a:txBody>
                    <a:bodyPr/>
                    <a:lstStyle/>
                    <a:p>
                      <a:pPr algn="ctr" fontAlgn="ctr"/>
                      <a:r>
                        <a:rPr lang="en-IN" sz="1000" b="0" i="0" u="none" strike="noStrike">
                          <a:solidFill>
                            <a:srgbClr val="000000"/>
                          </a:solidFill>
                          <a:effectLst/>
                          <a:latin typeface="Arial" panose="020B0604020202020204" pitchFamily="34" charset="0"/>
                        </a:rPr>
                        <a:t>118.80</a:t>
                      </a:r>
                    </a:p>
                  </a:txBody>
                  <a:tcPr marL="0" marR="0" marT="0" marB="0" anchor="ctr"/>
                </a:tc>
                <a:extLst>
                  <a:ext uri="{0D108BD9-81ED-4DB2-BD59-A6C34878D82A}">
                    <a16:rowId xmlns:a16="http://schemas.microsoft.com/office/drawing/2014/main" val="2090164450"/>
                  </a:ext>
                </a:extLst>
              </a:tr>
              <a:tr h="302953">
                <a:tc vMerge="1">
                  <a:txBody>
                    <a:bodyPr/>
                    <a:lstStyle/>
                    <a:p>
                      <a:pPr algn="ctr"/>
                      <a:endParaRPr lang="en-IN" sz="1000" b="1"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algn="ctr"/>
                      <a:r>
                        <a:rPr lang="en-IN" sz="1000" b="1" dirty="0">
                          <a:solidFill>
                            <a:srgbClr val="002060"/>
                          </a:solidFill>
                        </a:rPr>
                        <a:t>Import </a:t>
                      </a:r>
                      <a:endParaRPr lang="en-IN" sz="1000" b="1"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algn="ctr" fontAlgn="b"/>
                      <a:r>
                        <a:rPr lang="en-IN" sz="1000" b="0" i="0" u="none" strike="noStrike" dirty="0">
                          <a:solidFill>
                            <a:srgbClr val="000000"/>
                          </a:solidFill>
                          <a:effectLst/>
                          <a:latin typeface="Arial" panose="020B0604020202020204" pitchFamily="34" charset="0"/>
                        </a:rPr>
                        <a:t>144.80</a:t>
                      </a:r>
                    </a:p>
                  </a:txBody>
                  <a:tcPr marL="0" marR="0" marT="0" marB="0" anchor="ctr"/>
                </a:tc>
                <a:tc>
                  <a:txBody>
                    <a:bodyPr/>
                    <a:lstStyle/>
                    <a:p>
                      <a:pPr algn="ctr" fontAlgn="b"/>
                      <a:r>
                        <a:rPr lang="en-IN" sz="1000" b="0" i="0" u="none" strike="noStrike" dirty="0">
                          <a:solidFill>
                            <a:srgbClr val="000000"/>
                          </a:solidFill>
                          <a:effectLst/>
                          <a:latin typeface="Arial" panose="020B0604020202020204" pitchFamily="34" charset="0"/>
                        </a:rPr>
                        <a:t>160.62</a:t>
                      </a:r>
                    </a:p>
                  </a:txBody>
                  <a:tcPr marL="0" marR="0" marT="0" marB="0" anchor="ctr"/>
                </a:tc>
                <a:tc>
                  <a:txBody>
                    <a:bodyPr/>
                    <a:lstStyle/>
                    <a:p>
                      <a:pPr algn="ctr" fontAlgn="b"/>
                      <a:r>
                        <a:rPr lang="en-IN" sz="1000" b="0" i="0" u="none" strike="noStrike" dirty="0">
                          <a:solidFill>
                            <a:srgbClr val="000000"/>
                          </a:solidFill>
                          <a:effectLst/>
                          <a:latin typeface="Arial" panose="020B0604020202020204" pitchFamily="34" charset="0"/>
                        </a:rPr>
                        <a:t>185.19</a:t>
                      </a:r>
                    </a:p>
                  </a:txBody>
                  <a:tcPr marL="0" marR="0" marT="0" marB="0" anchor="ctr"/>
                </a:tc>
                <a:tc>
                  <a:txBody>
                    <a:bodyPr/>
                    <a:lstStyle/>
                    <a:p>
                      <a:pPr algn="ctr" fontAlgn="b"/>
                      <a:r>
                        <a:rPr lang="en-IN" sz="1000" b="0" i="0" u="none" strike="noStrike">
                          <a:solidFill>
                            <a:srgbClr val="000000"/>
                          </a:solidFill>
                          <a:effectLst/>
                          <a:latin typeface="Arial" panose="020B0604020202020204" pitchFamily="34" charset="0"/>
                        </a:rPr>
                        <a:t>166.09</a:t>
                      </a:r>
                    </a:p>
                  </a:txBody>
                  <a:tcPr marL="0" marR="0" marT="0" marB="0" anchor="ctr"/>
                </a:tc>
                <a:tc>
                  <a:txBody>
                    <a:bodyPr/>
                    <a:lstStyle/>
                    <a:p>
                      <a:pPr algn="ctr" fontAlgn="b"/>
                      <a:r>
                        <a:rPr lang="en-IN" sz="1000" b="0" i="0" u="none" strike="noStrike">
                          <a:solidFill>
                            <a:srgbClr val="000000"/>
                          </a:solidFill>
                          <a:effectLst/>
                          <a:latin typeface="Arial" panose="020B0604020202020204" pitchFamily="34" charset="0"/>
                        </a:rPr>
                        <a:t>180.30</a:t>
                      </a:r>
                    </a:p>
                  </a:txBody>
                  <a:tcPr marL="0" marR="0" marT="0" marB="0" anchor="ctr"/>
                </a:tc>
                <a:tc>
                  <a:txBody>
                    <a:bodyPr/>
                    <a:lstStyle/>
                    <a:p>
                      <a:pPr algn="ctr" fontAlgn="b"/>
                      <a:r>
                        <a:rPr lang="en-IN" sz="1000" b="0" i="0" u="none" strike="noStrike">
                          <a:solidFill>
                            <a:srgbClr val="000000"/>
                          </a:solidFill>
                          <a:effectLst/>
                          <a:latin typeface="Arial" panose="020B0604020202020204" pitchFamily="34" charset="0"/>
                        </a:rPr>
                        <a:t>145.69</a:t>
                      </a:r>
                    </a:p>
                  </a:txBody>
                  <a:tcPr marL="0" marR="0" marT="0" marB="0" anchor="ctr"/>
                </a:tc>
                <a:tc>
                  <a:txBody>
                    <a:bodyPr/>
                    <a:lstStyle/>
                    <a:p>
                      <a:pPr algn="ctr" fontAlgn="b"/>
                      <a:r>
                        <a:rPr lang="en-IN" sz="1000" b="0" i="0" u="none" strike="noStrike">
                          <a:solidFill>
                            <a:srgbClr val="000000"/>
                          </a:solidFill>
                          <a:effectLst/>
                          <a:latin typeface="Arial" panose="020B0604020202020204" pitchFamily="34" charset="0"/>
                        </a:rPr>
                        <a:t>0.00</a:t>
                      </a:r>
                    </a:p>
                  </a:txBody>
                  <a:tcPr marL="0" marR="0" marT="0" marB="0" anchor="ctr"/>
                </a:tc>
                <a:tc>
                  <a:txBody>
                    <a:bodyPr/>
                    <a:lstStyle/>
                    <a:p>
                      <a:pPr algn="ctr" fontAlgn="b"/>
                      <a:r>
                        <a:rPr lang="en-IN" sz="1000" b="0" i="0" u="none" strike="noStrike">
                          <a:solidFill>
                            <a:srgbClr val="000000"/>
                          </a:solidFill>
                          <a:effectLst/>
                          <a:latin typeface="Arial" panose="020B0604020202020204" pitchFamily="34" charset="0"/>
                        </a:rPr>
                        <a:t>0.00</a:t>
                      </a:r>
                    </a:p>
                  </a:txBody>
                  <a:tcPr marL="0" marR="0" marT="0" marB="0" anchor="ctr"/>
                </a:tc>
                <a:tc>
                  <a:txBody>
                    <a:bodyPr/>
                    <a:lstStyle/>
                    <a:p>
                      <a:pPr algn="ctr" fontAlgn="b"/>
                      <a:r>
                        <a:rPr lang="en-IN" sz="1000" b="0" i="0" u="none" strike="noStrike">
                          <a:solidFill>
                            <a:srgbClr val="000000"/>
                          </a:solidFill>
                          <a:effectLst/>
                          <a:latin typeface="Arial" panose="020B0604020202020204" pitchFamily="34" charset="0"/>
                        </a:rPr>
                        <a:t>0.00</a:t>
                      </a:r>
                    </a:p>
                  </a:txBody>
                  <a:tcPr marL="0" marR="0" marT="0" marB="0" anchor="ctr"/>
                </a:tc>
                <a:extLst>
                  <a:ext uri="{0D108BD9-81ED-4DB2-BD59-A6C34878D82A}">
                    <a16:rowId xmlns:a16="http://schemas.microsoft.com/office/drawing/2014/main" val="3580386574"/>
                  </a:ext>
                </a:extLst>
              </a:tr>
              <a:tr h="302953">
                <a:tc vMerge="1">
                  <a:txBody>
                    <a:bodyPr/>
                    <a:lstStyle/>
                    <a:p>
                      <a:endParaRPr lang="en-US"/>
                    </a:p>
                  </a:txBody>
                  <a:tcPr/>
                </a:tc>
                <a:tc>
                  <a:txBody>
                    <a:bodyPr/>
                    <a:lstStyle/>
                    <a:p>
                      <a:pPr algn="ctr"/>
                      <a:r>
                        <a:rPr lang="en-IN" sz="1000" b="1" kern="1200" dirty="0">
                          <a:solidFill>
                            <a:srgbClr val="002060"/>
                          </a:solidFill>
                        </a:rPr>
                        <a:t>Export</a:t>
                      </a:r>
                      <a:endParaRPr lang="en-IN" sz="1000" b="1" kern="1200"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algn="ctr" fontAlgn="b"/>
                      <a:r>
                        <a:rPr lang="en-IN" sz="1000" b="0" i="0" u="none" strike="noStrike" dirty="0">
                          <a:solidFill>
                            <a:srgbClr val="000000"/>
                          </a:solidFill>
                          <a:effectLst/>
                          <a:latin typeface="Arial" panose="020B0604020202020204" pitchFamily="34" charset="0"/>
                        </a:rPr>
                        <a:t>34.17</a:t>
                      </a:r>
                    </a:p>
                  </a:txBody>
                  <a:tcPr marL="0" marR="0" marT="0" marB="0" anchor="ctr"/>
                </a:tc>
                <a:tc>
                  <a:txBody>
                    <a:bodyPr/>
                    <a:lstStyle/>
                    <a:p>
                      <a:pPr algn="ctr" fontAlgn="b"/>
                      <a:r>
                        <a:rPr lang="en-IN" sz="1000" b="0" i="0" u="none" strike="noStrike" dirty="0">
                          <a:solidFill>
                            <a:srgbClr val="000000"/>
                          </a:solidFill>
                          <a:effectLst/>
                          <a:latin typeface="Arial" panose="020B0604020202020204" pitchFamily="34" charset="0"/>
                        </a:rPr>
                        <a:t>48.15</a:t>
                      </a:r>
                    </a:p>
                  </a:txBody>
                  <a:tcPr marL="0" marR="0" marT="0" marB="0" anchor="ctr"/>
                </a:tc>
                <a:tc>
                  <a:txBody>
                    <a:bodyPr/>
                    <a:lstStyle/>
                    <a:p>
                      <a:pPr algn="ctr" fontAlgn="b"/>
                      <a:r>
                        <a:rPr lang="en-IN" sz="1000" b="0" i="0" u="none" strike="noStrike">
                          <a:solidFill>
                            <a:srgbClr val="000000"/>
                          </a:solidFill>
                          <a:effectLst/>
                          <a:latin typeface="Arial" panose="020B0604020202020204" pitchFamily="34" charset="0"/>
                        </a:rPr>
                        <a:t>62.08</a:t>
                      </a:r>
                    </a:p>
                  </a:txBody>
                  <a:tcPr marL="0" marR="0" marT="0" marB="0" anchor="ctr"/>
                </a:tc>
                <a:tc>
                  <a:txBody>
                    <a:bodyPr/>
                    <a:lstStyle/>
                    <a:p>
                      <a:pPr algn="ctr" fontAlgn="b"/>
                      <a:r>
                        <a:rPr lang="en-IN" sz="1000" b="0" i="0" u="none" strike="noStrike" dirty="0">
                          <a:solidFill>
                            <a:srgbClr val="000000"/>
                          </a:solidFill>
                          <a:effectLst/>
                          <a:latin typeface="Arial" panose="020B0604020202020204" pitchFamily="34" charset="0"/>
                        </a:rPr>
                        <a:t>55.17</a:t>
                      </a:r>
                    </a:p>
                  </a:txBody>
                  <a:tcPr marL="0" marR="0" marT="0" marB="0" anchor="ctr"/>
                </a:tc>
                <a:tc>
                  <a:txBody>
                    <a:bodyPr/>
                    <a:lstStyle/>
                    <a:p>
                      <a:pPr algn="ctr" fontAlgn="b"/>
                      <a:r>
                        <a:rPr lang="en-IN" sz="1000" b="0" i="0" u="none" strike="noStrike">
                          <a:solidFill>
                            <a:srgbClr val="000000"/>
                          </a:solidFill>
                          <a:effectLst/>
                          <a:latin typeface="Arial" panose="020B0604020202020204" pitchFamily="34" charset="0"/>
                        </a:rPr>
                        <a:t>45.94</a:t>
                      </a:r>
                    </a:p>
                  </a:txBody>
                  <a:tcPr marL="0" marR="0" marT="0" marB="0" anchor="ctr"/>
                </a:tc>
                <a:tc>
                  <a:txBody>
                    <a:bodyPr/>
                    <a:lstStyle/>
                    <a:p>
                      <a:pPr algn="ctr" fontAlgn="b"/>
                      <a:r>
                        <a:rPr lang="en-IN" sz="1000" b="0" i="0" u="none" strike="noStrike">
                          <a:solidFill>
                            <a:srgbClr val="000000"/>
                          </a:solidFill>
                          <a:effectLst/>
                          <a:latin typeface="Arial" panose="020B0604020202020204" pitchFamily="34" charset="0"/>
                        </a:rPr>
                        <a:t>44.42</a:t>
                      </a:r>
                    </a:p>
                  </a:txBody>
                  <a:tcPr marL="0" marR="0" marT="0" marB="0" anchor="ctr"/>
                </a:tc>
                <a:tc>
                  <a:txBody>
                    <a:bodyPr/>
                    <a:lstStyle/>
                    <a:p>
                      <a:pPr algn="ctr" fontAlgn="b"/>
                      <a:r>
                        <a:rPr lang="en-IN" sz="1000" b="0" i="0" u="none" strike="noStrike">
                          <a:solidFill>
                            <a:srgbClr val="000000"/>
                          </a:solidFill>
                          <a:effectLst/>
                          <a:latin typeface="Arial" panose="020B0604020202020204" pitchFamily="34" charset="0"/>
                        </a:rPr>
                        <a:t>0.00</a:t>
                      </a:r>
                    </a:p>
                  </a:txBody>
                  <a:tcPr marL="0" marR="0" marT="0" marB="0" anchor="ctr"/>
                </a:tc>
                <a:tc>
                  <a:txBody>
                    <a:bodyPr/>
                    <a:lstStyle/>
                    <a:p>
                      <a:pPr algn="ctr" fontAlgn="b"/>
                      <a:r>
                        <a:rPr lang="en-IN" sz="1000" b="0" i="0" u="none" strike="noStrike">
                          <a:solidFill>
                            <a:srgbClr val="000000"/>
                          </a:solidFill>
                          <a:effectLst/>
                          <a:latin typeface="Arial" panose="020B0604020202020204" pitchFamily="34" charset="0"/>
                        </a:rPr>
                        <a:t>0.00</a:t>
                      </a:r>
                    </a:p>
                  </a:txBody>
                  <a:tcPr marL="0" marR="0" marT="0" marB="0" anchor="ctr"/>
                </a:tc>
                <a:tc>
                  <a:txBody>
                    <a:bodyPr/>
                    <a:lstStyle/>
                    <a:p>
                      <a:pPr algn="ctr" fontAlgn="b"/>
                      <a:r>
                        <a:rPr lang="en-IN" sz="1000" b="0" i="0" u="none" strike="noStrike">
                          <a:solidFill>
                            <a:srgbClr val="000000"/>
                          </a:solidFill>
                          <a:effectLst/>
                          <a:latin typeface="Arial" panose="020B0604020202020204" pitchFamily="34" charset="0"/>
                        </a:rPr>
                        <a:t>0.00</a:t>
                      </a:r>
                    </a:p>
                  </a:txBody>
                  <a:tcPr marL="0" marR="0" marT="0" marB="0" anchor="ctr"/>
                </a:tc>
                <a:extLst>
                  <a:ext uri="{0D108BD9-81ED-4DB2-BD59-A6C34878D82A}">
                    <a16:rowId xmlns:a16="http://schemas.microsoft.com/office/drawing/2014/main" val="3365973125"/>
                  </a:ext>
                </a:extLst>
              </a:tr>
              <a:tr h="492298">
                <a:tc vMerge="1">
                  <a:txBody>
                    <a:bodyPr/>
                    <a:lstStyle/>
                    <a:p>
                      <a:pPr algn="ctr"/>
                      <a:endParaRPr lang="en-IN" sz="1000" b="1" dirty="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marL="0" algn="ctr" defTabSz="685800" rtl="0" eaLnBrk="1" latinLnBrk="0" hangingPunct="1"/>
                      <a:r>
                        <a:rPr lang="en-IN" sz="1000" b="1" kern="1200" dirty="0">
                          <a:solidFill>
                            <a:srgbClr val="002060"/>
                          </a:solidFill>
                        </a:rPr>
                        <a:t>Total Demand</a:t>
                      </a:r>
                      <a:endParaRPr lang="en-IN" sz="1000" b="1" kern="1200"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algn="ctr" fontAlgn="ctr"/>
                      <a:r>
                        <a:rPr lang="en-IN" sz="1000" b="0" i="0" u="none" strike="noStrike" dirty="0">
                          <a:solidFill>
                            <a:srgbClr val="000000"/>
                          </a:solidFill>
                          <a:effectLst/>
                          <a:latin typeface="Arial" panose="020B0604020202020204" pitchFamily="34" charset="0"/>
                        </a:rPr>
                        <a:t>192.94</a:t>
                      </a:r>
                    </a:p>
                  </a:txBody>
                  <a:tcPr marL="0" marR="0" marT="0" marB="0" anchor="ctr"/>
                </a:tc>
                <a:tc>
                  <a:txBody>
                    <a:bodyPr/>
                    <a:lstStyle/>
                    <a:p>
                      <a:pPr algn="ctr" fontAlgn="ctr"/>
                      <a:r>
                        <a:rPr lang="en-IN" sz="1000" b="0" i="0" u="none" strike="noStrike" dirty="0">
                          <a:solidFill>
                            <a:srgbClr val="000000"/>
                          </a:solidFill>
                          <a:effectLst/>
                          <a:latin typeface="Arial" panose="020B0604020202020204" pitchFamily="34" charset="0"/>
                        </a:rPr>
                        <a:t>195.77</a:t>
                      </a:r>
                    </a:p>
                  </a:txBody>
                  <a:tcPr marL="0" marR="0" marT="0" marB="0" anchor="ctr"/>
                </a:tc>
                <a:tc>
                  <a:txBody>
                    <a:bodyPr/>
                    <a:lstStyle/>
                    <a:p>
                      <a:pPr algn="ctr" fontAlgn="ctr"/>
                      <a:r>
                        <a:rPr lang="en-IN" sz="1000" b="0" i="0" u="none" strike="noStrike" dirty="0">
                          <a:solidFill>
                            <a:srgbClr val="000000"/>
                          </a:solidFill>
                          <a:effectLst/>
                          <a:latin typeface="Arial" panose="020B0604020202020204" pitchFamily="34" charset="0"/>
                        </a:rPr>
                        <a:t>217.19</a:t>
                      </a:r>
                    </a:p>
                  </a:txBody>
                  <a:tcPr marL="0" marR="0" marT="0" marB="0" anchor="ctr"/>
                </a:tc>
                <a:tc>
                  <a:txBody>
                    <a:bodyPr/>
                    <a:lstStyle/>
                    <a:p>
                      <a:pPr algn="ctr" fontAlgn="ctr"/>
                      <a:r>
                        <a:rPr lang="en-IN" sz="1000" b="0" i="0" u="none" strike="noStrike" dirty="0">
                          <a:solidFill>
                            <a:srgbClr val="000000"/>
                          </a:solidFill>
                          <a:effectLst/>
                          <a:latin typeface="Arial" panose="020B0604020202020204" pitchFamily="34" charset="0"/>
                        </a:rPr>
                        <a:t>205.98</a:t>
                      </a:r>
                    </a:p>
                  </a:txBody>
                  <a:tcPr marL="0" marR="0" marT="0" marB="0" anchor="ctr"/>
                </a:tc>
                <a:tc>
                  <a:txBody>
                    <a:bodyPr/>
                    <a:lstStyle/>
                    <a:p>
                      <a:pPr algn="ctr" fontAlgn="ctr"/>
                      <a:r>
                        <a:rPr lang="en-IN" sz="1000" b="0" i="0" u="none" strike="noStrike" dirty="0">
                          <a:solidFill>
                            <a:srgbClr val="000000"/>
                          </a:solidFill>
                          <a:effectLst/>
                          <a:latin typeface="Arial" panose="020B0604020202020204" pitchFamily="34" charset="0"/>
                        </a:rPr>
                        <a:t>228.79</a:t>
                      </a:r>
                    </a:p>
                  </a:txBody>
                  <a:tcPr marL="0" marR="0" marT="0" marB="0" anchor="ctr"/>
                </a:tc>
                <a:tc>
                  <a:txBody>
                    <a:bodyPr/>
                    <a:lstStyle/>
                    <a:p>
                      <a:pPr algn="ctr" fontAlgn="ctr"/>
                      <a:r>
                        <a:rPr lang="en-IN" sz="1000" b="0" i="0" u="none" strike="noStrike" dirty="0">
                          <a:solidFill>
                            <a:srgbClr val="000000"/>
                          </a:solidFill>
                          <a:effectLst/>
                          <a:latin typeface="Arial" panose="020B0604020202020204" pitchFamily="34" charset="0"/>
                        </a:rPr>
                        <a:t>174.48</a:t>
                      </a:r>
                    </a:p>
                  </a:txBody>
                  <a:tcPr marL="0" marR="0" marT="0" marB="0" anchor="ctr"/>
                </a:tc>
                <a:tc>
                  <a:txBody>
                    <a:bodyPr/>
                    <a:lstStyle/>
                    <a:p>
                      <a:pPr algn="ctr" fontAlgn="ctr"/>
                      <a:r>
                        <a:rPr lang="en-IN" sz="1000" b="0" i="0" u="none" strike="noStrike" dirty="0">
                          <a:solidFill>
                            <a:srgbClr val="000000"/>
                          </a:solidFill>
                          <a:effectLst/>
                          <a:latin typeface="Arial" panose="020B0604020202020204" pitchFamily="34" charset="0"/>
                        </a:rPr>
                        <a:t>177.96</a:t>
                      </a:r>
                    </a:p>
                  </a:txBody>
                  <a:tcPr marL="0" marR="0" marT="0" marB="0" anchor="ctr"/>
                </a:tc>
                <a:tc>
                  <a:txBody>
                    <a:bodyPr/>
                    <a:lstStyle/>
                    <a:p>
                      <a:pPr algn="ctr" fontAlgn="ctr"/>
                      <a:r>
                        <a:rPr lang="en-IN" sz="1000" b="0" i="0" u="none" strike="noStrike">
                          <a:solidFill>
                            <a:srgbClr val="000000"/>
                          </a:solidFill>
                          <a:effectLst/>
                          <a:latin typeface="Arial" panose="020B0604020202020204" pitchFamily="34" charset="0"/>
                        </a:rPr>
                        <a:t>206.40</a:t>
                      </a:r>
                    </a:p>
                  </a:txBody>
                  <a:tcPr marL="0" marR="0" marT="0" marB="0" anchor="ctr"/>
                </a:tc>
                <a:tc>
                  <a:txBody>
                    <a:bodyPr/>
                    <a:lstStyle/>
                    <a:p>
                      <a:pPr algn="ctr" fontAlgn="ctr"/>
                      <a:r>
                        <a:rPr lang="en-IN" sz="1000" b="0" i="0" u="none" strike="noStrike">
                          <a:solidFill>
                            <a:srgbClr val="000000"/>
                          </a:solidFill>
                          <a:effectLst/>
                          <a:latin typeface="Arial" panose="020B0604020202020204" pitchFamily="34" charset="0"/>
                        </a:rPr>
                        <a:t>249.04</a:t>
                      </a:r>
                    </a:p>
                  </a:txBody>
                  <a:tcPr marL="0" marR="0" marT="0" marB="0" anchor="ctr"/>
                </a:tc>
                <a:extLst>
                  <a:ext uri="{0D108BD9-81ED-4DB2-BD59-A6C34878D82A}">
                    <a16:rowId xmlns:a16="http://schemas.microsoft.com/office/drawing/2014/main" val="1211048611"/>
                  </a:ext>
                </a:extLst>
              </a:tr>
              <a:tr h="492298">
                <a:tc vMerge="1">
                  <a:txBody>
                    <a:bodyPr/>
                    <a:lstStyle/>
                    <a:p>
                      <a:pPr algn="ctr"/>
                      <a:endParaRPr lang="en-IN" sz="1000" b="1" dirty="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marL="0" algn="ctr" defTabSz="685800" rtl="0" eaLnBrk="1" latinLnBrk="0" hangingPunct="1"/>
                      <a:r>
                        <a:rPr lang="en-IN" sz="1000" b="1" kern="1200" dirty="0">
                          <a:solidFill>
                            <a:srgbClr val="002060"/>
                          </a:solidFill>
                        </a:rPr>
                        <a:t>Demand Supply Gap</a:t>
                      </a:r>
                      <a:endParaRPr lang="en-IN" sz="1000" b="1" kern="1200"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algn="ctr" fontAlgn="ctr"/>
                      <a:r>
                        <a:rPr lang="en-IN" sz="1000" b="0" i="0" u="none" strike="noStrike">
                          <a:solidFill>
                            <a:srgbClr val="000000"/>
                          </a:solidFill>
                          <a:effectLst/>
                          <a:latin typeface="Arial" panose="020B0604020202020204" pitchFamily="34" charset="0"/>
                        </a:rPr>
                        <a:t>-108.94</a:t>
                      </a:r>
                    </a:p>
                  </a:txBody>
                  <a:tcPr marL="0" marR="0" marT="0" marB="0" anchor="ctr"/>
                </a:tc>
                <a:tc>
                  <a:txBody>
                    <a:bodyPr/>
                    <a:lstStyle/>
                    <a:p>
                      <a:pPr algn="ctr" fontAlgn="ctr"/>
                      <a:r>
                        <a:rPr lang="en-IN" sz="1000" b="0" i="0" u="none" strike="noStrike">
                          <a:solidFill>
                            <a:srgbClr val="000000"/>
                          </a:solidFill>
                          <a:effectLst/>
                          <a:latin typeface="Arial" panose="020B0604020202020204" pitchFamily="34" charset="0"/>
                        </a:rPr>
                        <a:t>-110.77</a:t>
                      </a:r>
                    </a:p>
                  </a:txBody>
                  <a:tcPr marL="0" marR="0" marT="0" marB="0" anchor="ctr"/>
                </a:tc>
                <a:tc>
                  <a:txBody>
                    <a:bodyPr/>
                    <a:lstStyle/>
                    <a:p>
                      <a:pPr algn="ctr" fontAlgn="ctr"/>
                      <a:r>
                        <a:rPr lang="en-IN" sz="1000" b="0" i="0" u="none" strike="noStrike">
                          <a:solidFill>
                            <a:srgbClr val="000000"/>
                          </a:solidFill>
                          <a:effectLst/>
                          <a:latin typeface="Arial" panose="020B0604020202020204" pitchFamily="34" charset="0"/>
                        </a:rPr>
                        <a:t>-121.19</a:t>
                      </a:r>
                    </a:p>
                  </a:txBody>
                  <a:tcPr marL="0" marR="0" marT="0" marB="0" anchor="ctr"/>
                </a:tc>
                <a:tc>
                  <a:txBody>
                    <a:bodyPr/>
                    <a:lstStyle/>
                    <a:p>
                      <a:pPr algn="ctr" fontAlgn="ctr"/>
                      <a:r>
                        <a:rPr lang="en-IN" sz="1000" b="0" i="0" u="none" strike="noStrike">
                          <a:solidFill>
                            <a:srgbClr val="000000"/>
                          </a:solidFill>
                          <a:effectLst/>
                          <a:latin typeface="Arial" panose="020B0604020202020204" pitchFamily="34" charset="0"/>
                        </a:rPr>
                        <a:t>-108.98</a:t>
                      </a:r>
                    </a:p>
                  </a:txBody>
                  <a:tcPr marL="0" marR="0" marT="0" marB="0" anchor="ctr"/>
                </a:tc>
                <a:tc>
                  <a:txBody>
                    <a:bodyPr/>
                    <a:lstStyle/>
                    <a:p>
                      <a:pPr algn="ctr" fontAlgn="ctr"/>
                      <a:r>
                        <a:rPr lang="en-IN" sz="1000" b="0" i="0" u="none" strike="noStrike" dirty="0">
                          <a:solidFill>
                            <a:srgbClr val="000000"/>
                          </a:solidFill>
                          <a:effectLst/>
                          <a:latin typeface="Arial" panose="020B0604020202020204" pitchFamily="34" charset="0"/>
                        </a:rPr>
                        <a:t>-132.43</a:t>
                      </a:r>
                    </a:p>
                  </a:txBody>
                  <a:tcPr marL="0" marR="0" marT="0" marB="0" anchor="ctr"/>
                </a:tc>
                <a:tc>
                  <a:txBody>
                    <a:bodyPr/>
                    <a:lstStyle/>
                    <a:p>
                      <a:pPr algn="ctr" fontAlgn="ctr"/>
                      <a:r>
                        <a:rPr lang="en-IN" sz="1000" b="0" i="0" u="none" strike="noStrike" dirty="0">
                          <a:solidFill>
                            <a:srgbClr val="000000"/>
                          </a:solidFill>
                          <a:effectLst/>
                          <a:latin typeface="Arial" panose="020B0604020202020204" pitchFamily="34" charset="0"/>
                        </a:rPr>
                        <a:t>-101.28</a:t>
                      </a:r>
                    </a:p>
                  </a:txBody>
                  <a:tcPr marL="0" marR="0" marT="0" marB="0" anchor="ctr"/>
                </a:tc>
                <a:tc>
                  <a:txBody>
                    <a:bodyPr/>
                    <a:lstStyle/>
                    <a:p>
                      <a:pPr algn="ctr" fontAlgn="ctr"/>
                      <a:r>
                        <a:rPr lang="en-IN" sz="1000" b="0" i="0" u="none" strike="noStrike" dirty="0">
                          <a:solidFill>
                            <a:srgbClr val="000000"/>
                          </a:solidFill>
                          <a:effectLst/>
                          <a:latin typeface="Arial" panose="020B0604020202020204" pitchFamily="34" charset="0"/>
                        </a:rPr>
                        <a:t>-92.76</a:t>
                      </a:r>
                    </a:p>
                  </a:txBody>
                  <a:tcPr marL="0" marR="0" marT="0" marB="0" anchor="ctr"/>
                </a:tc>
                <a:tc>
                  <a:txBody>
                    <a:bodyPr/>
                    <a:lstStyle/>
                    <a:p>
                      <a:pPr algn="ctr" fontAlgn="ctr"/>
                      <a:r>
                        <a:rPr lang="en-IN" sz="1000" b="0" i="0" u="none" strike="noStrike" dirty="0">
                          <a:solidFill>
                            <a:srgbClr val="000000"/>
                          </a:solidFill>
                          <a:effectLst/>
                          <a:latin typeface="Arial" panose="020B0604020202020204" pitchFamily="34" charset="0"/>
                        </a:rPr>
                        <a:t>-104.40</a:t>
                      </a:r>
                    </a:p>
                  </a:txBody>
                  <a:tcPr marL="0" marR="0" marT="0" marB="0" anchor="ctr"/>
                </a:tc>
                <a:tc>
                  <a:txBody>
                    <a:bodyPr/>
                    <a:lstStyle/>
                    <a:p>
                      <a:pPr algn="ctr" fontAlgn="ctr"/>
                      <a:r>
                        <a:rPr lang="en-IN" sz="1000" b="0" i="0" u="none" strike="noStrike" dirty="0">
                          <a:solidFill>
                            <a:srgbClr val="000000"/>
                          </a:solidFill>
                          <a:effectLst/>
                          <a:latin typeface="Arial" panose="020B0604020202020204" pitchFamily="34" charset="0"/>
                        </a:rPr>
                        <a:t>-130.24</a:t>
                      </a:r>
                    </a:p>
                  </a:txBody>
                  <a:tcPr marL="0" marR="0" marT="0" marB="0" anchor="ctr"/>
                </a:tc>
                <a:extLst>
                  <a:ext uri="{0D108BD9-81ED-4DB2-BD59-A6C34878D82A}">
                    <a16:rowId xmlns:a16="http://schemas.microsoft.com/office/drawing/2014/main" val="3016581503"/>
                  </a:ext>
                </a:extLst>
              </a:tr>
            </a:tbl>
          </a:graphicData>
        </a:graphic>
      </p:graphicFrame>
      <p:sp>
        <p:nvSpPr>
          <p:cNvPr id="3" name="TextBox 2">
            <a:extLst>
              <a:ext uri="{FF2B5EF4-FFF2-40B4-BE49-F238E27FC236}">
                <a16:creationId xmlns:a16="http://schemas.microsoft.com/office/drawing/2014/main" id="{53A87AB6-3F62-4AF1-AD3E-DAC6DD2E1FD9}"/>
              </a:ext>
            </a:extLst>
          </p:cNvPr>
          <p:cNvSpPr txBox="1"/>
          <p:nvPr/>
        </p:nvSpPr>
        <p:spPr>
          <a:xfrm>
            <a:off x="199093" y="784127"/>
            <a:ext cx="8779297" cy="292068"/>
          </a:xfrm>
          <a:prstGeom prst="rect">
            <a:avLst/>
          </a:prstGeom>
          <a:noFill/>
        </p:spPr>
        <p:txBody>
          <a:bodyPr wrap="square" rtlCol="0">
            <a:spAutoFit/>
          </a:bodyPr>
          <a:lstStyle/>
          <a:p>
            <a:pPr marL="0" marR="0" lvl="0" indent="0" algn="l" defTabSz="457200" rtl="0" eaLnBrk="1" fontAlgn="auto" latinLnBrk="0" hangingPunct="1">
              <a:lnSpc>
                <a:spcPct val="150000"/>
              </a:lnSpc>
              <a:spcBef>
                <a:spcPts val="0"/>
              </a:spcBef>
              <a:spcAft>
                <a:spcPts val="0"/>
              </a:spcAft>
              <a:buClrTx/>
              <a:buSzTx/>
              <a:buFontTx/>
              <a:buNone/>
              <a:tabLst/>
              <a:defRPr/>
            </a:pPr>
            <a:r>
              <a:rPr lang="en-US" sz="1000" b="1" dirty="0">
                <a:solidFill>
                  <a:prstClr val="black"/>
                </a:solidFill>
                <a:latin typeface="Verdana" panose="020B0604030504040204" pitchFamily="34" charset="0"/>
                <a:ea typeface="Verdana" panose="020B0604030504040204" pitchFamily="34" charset="0"/>
                <a:cs typeface="Verdana" panose="020B0604030504040204" pitchFamily="34" charset="0"/>
              </a:rPr>
              <a:t>Table 2: </a:t>
            </a: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Global Epoxy Resin Market Supply Analysis</a:t>
            </a:r>
            <a:r>
              <a:rPr lang="en-US" sz="1000" b="1" dirty="0">
                <a:solidFill>
                  <a:prstClr val="black"/>
                </a:solidFill>
                <a:latin typeface="Verdana" panose="020B0604030504040204" pitchFamily="34" charset="0"/>
                <a:ea typeface="Verdana" panose="020B0604030504040204" pitchFamily="34" charset="0"/>
                <a:cs typeface="Verdana" panose="020B0604030504040204" pitchFamily="34" charset="0"/>
              </a:rPr>
              <a:t>, By Volume, 2015-2025F (Thousand Tonnes)</a:t>
            </a:r>
          </a:p>
        </p:txBody>
      </p:sp>
      <p:sp>
        <p:nvSpPr>
          <p:cNvPr id="5" name="TextBox 4">
            <a:extLst>
              <a:ext uri="{FF2B5EF4-FFF2-40B4-BE49-F238E27FC236}">
                <a16:creationId xmlns:a16="http://schemas.microsoft.com/office/drawing/2014/main" id="{EB38B21B-66B3-4DED-9EF1-4114465BFC27}"/>
              </a:ext>
            </a:extLst>
          </p:cNvPr>
          <p:cNvSpPr txBox="1"/>
          <p:nvPr/>
        </p:nvSpPr>
        <p:spPr>
          <a:xfrm>
            <a:off x="6407327" y="6307735"/>
            <a:ext cx="2277511" cy="415498"/>
          </a:xfrm>
          <a:prstGeom prst="rect">
            <a:avLst/>
          </a:prstGeom>
          <a:noFill/>
        </p:spPr>
        <p:txBody>
          <a:bodyPr wrap="squar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srgbClr val="7F7F7F"/>
                </a:solidFill>
                <a:effectLst/>
                <a:uLnTx/>
                <a:uFillTx/>
                <a:latin typeface="Verdana" panose="020B0604030504040204" pitchFamily="34" charset="0"/>
                <a:ea typeface="Verdana" panose="020B0604030504040204" pitchFamily="34" charset="0"/>
                <a:cs typeface="Verdana" panose="020B0604030504040204" pitchFamily="34" charset="0"/>
              </a:rPr>
              <a:t>Source: TechSci Research</a:t>
            </a:r>
          </a:p>
          <a:p>
            <a:pPr marL="0" marR="0" lvl="0" indent="0" algn="r" defTabSz="457200" rtl="0" eaLnBrk="1" fontAlgn="auto" latinLnBrk="0" hangingPunct="1">
              <a:lnSpc>
                <a:spcPct val="100000"/>
              </a:lnSpc>
              <a:spcBef>
                <a:spcPts val="0"/>
              </a:spcBef>
              <a:spcAft>
                <a:spcPts val="0"/>
              </a:spcAft>
              <a:buClrTx/>
              <a:buSzTx/>
              <a:buFontTx/>
              <a:buNone/>
              <a:tabLst/>
              <a:defRPr/>
            </a:pPr>
            <a:r>
              <a:rPr lang="en-IN" sz="700" i="1" dirty="0">
                <a:solidFill>
                  <a:srgbClr val="7F7F7F"/>
                </a:solidFill>
                <a:latin typeface="Verdana" panose="020B0604030504040204" pitchFamily="34" charset="0"/>
                <a:ea typeface="Verdana" panose="020B0604030504040204" pitchFamily="34" charset="0"/>
                <a:cs typeface="Verdana" panose="020B0604030504040204" pitchFamily="34" charset="0"/>
              </a:rPr>
              <a:t>Demand = Production + Import – Export</a:t>
            </a:r>
          </a:p>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srgbClr val="7F7F7F"/>
                </a:solidFill>
                <a:effectLst/>
                <a:uLnTx/>
                <a:uFillTx/>
                <a:latin typeface="Verdana" panose="020B0604030504040204" pitchFamily="34" charset="0"/>
                <a:ea typeface="Verdana" panose="020B0604030504040204" pitchFamily="34" charset="0"/>
                <a:cs typeface="Verdana" panose="020B0604030504040204" pitchFamily="34" charset="0"/>
              </a:rPr>
              <a:t>Demand Supply Gap</a:t>
            </a:r>
            <a:r>
              <a:rPr lang="en-IN" sz="700" i="1" dirty="0">
                <a:solidFill>
                  <a:srgbClr val="7F7F7F"/>
                </a:solidFill>
                <a:latin typeface="Verdana" panose="020B0604030504040204" pitchFamily="34" charset="0"/>
                <a:ea typeface="Verdana" panose="020B0604030504040204" pitchFamily="34" charset="0"/>
                <a:cs typeface="Verdana" panose="020B0604030504040204" pitchFamily="34" charset="0"/>
              </a:rPr>
              <a:t> = Production - Demand</a:t>
            </a:r>
            <a:endParaRPr kumimoji="0" lang="en-US" sz="700" b="0" i="1" u="none" strike="noStrike" kern="1200" cap="none" spc="0" normalizeH="0" baseline="0" noProof="0" dirty="0">
              <a:ln>
                <a:noFill/>
              </a:ln>
              <a:solidFill>
                <a:srgbClr val="7F7F7F"/>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graphicFrame>
        <p:nvGraphicFramePr>
          <p:cNvPr id="6" name="Table 5">
            <a:extLst>
              <a:ext uri="{FF2B5EF4-FFF2-40B4-BE49-F238E27FC236}">
                <a16:creationId xmlns:a16="http://schemas.microsoft.com/office/drawing/2014/main" id="{3899DF6B-FEBA-4AFE-8F97-833108F0E1E5}"/>
              </a:ext>
            </a:extLst>
          </p:cNvPr>
          <p:cNvGraphicFramePr>
            <a:graphicFrameLocks noGrp="1"/>
          </p:cNvGraphicFramePr>
          <p:nvPr>
            <p:extLst>
              <p:ext uri="{D42A27DB-BD31-4B8C-83A1-F6EECF244321}">
                <p14:modId xmlns:p14="http://schemas.microsoft.com/office/powerpoint/2010/main" val="2892315929"/>
              </p:ext>
            </p:extLst>
          </p:nvPr>
        </p:nvGraphicFramePr>
        <p:xfrm>
          <a:off x="223219" y="3808374"/>
          <a:ext cx="8755171" cy="2499361"/>
        </p:xfrm>
        <a:graphic>
          <a:graphicData uri="http://schemas.openxmlformats.org/drawingml/2006/table">
            <a:tbl>
              <a:tblPr firstRow="1" bandRow="1">
                <a:tableStyleId>{93296810-A885-4BE3-A3E7-6D5BEEA58F35}</a:tableStyleId>
              </a:tblPr>
              <a:tblGrid>
                <a:gridCol w="931639">
                  <a:extLst>
                    <a:ext uri="{9D8B030D-6E8A-4147-A177-3AD203B41FA5}">
                      <a16:colId xmlns:a16="http://schemas.microsoft.com/office/drawing/2014/main" val="3272690331"/>
                    </a:ext>
                  </a:extLst>
                </a:gridCol>
                <a:gridCol w="920667">
                  <a:extLst>
                    <a:ext uri="{9D8B030D-6E8A-4147-A177-3AD203B41FA5}">
                      <a16:colId xmlns:a16="http://schemas.microsoft.com/office/drawing/2014/main" val="3580014540"/>
                    </a:ext>
                  </a:extLst>
                </a:gridCol>
                <a:gridCol w="766985">
                  <a:extLst>
                    <a:ext uri="{9D8B030D-6E8A-4147-A177-3AD203B41FA5}">
                      <a16:colId xmlns:a16="http://schemas.microsoft.com/office/drawing/2014/main" val="1855223881"/>
                    </a:ext>
                  </a:extLst>
                </a:gridCol>
                <a:gridCol w="766985">
                  <a:extLst>
                    <a:ext uri="{9D8B030D-6E8A-4147-A177-3AD203B41FA5}">
                      <a16:colId xmlns:a16="http://schemas.microsoft.com/office/drawing/2014/main" val="1020693460"/>
                    </a:ext>
                  </a:extLst>
                </a:gridCol>
                <a:gridCol w="766985">
                  <a:extLst>
                    <a:ext uri="{9D8B030D-6E8A-4147-A177-3AD203B41FA5}">
                      <a16:colId xmlns:a16="http://schemas.microsoft.com/office/drawing/2014/main" val="224046152"/>
                    </a:ext>
                  </a:extLst>
                </a:gridCol>
                <a:gridCol w="766985">
                  <a:extLst>
                    <a:ext uri="{9D8B030D-6E8A-4147-A177-3AD203B41FA5}">
                      <a16:colId xmlns:a16="http://schemas.microsoft.com/office/drawing/2014/main" val="4135288567"/>
                    </a:ext>
                  </a:extLst>
                </a:gridCol>
                <a:gridCol w="766985">
                  <a:extLst>
                    <a:ext uri="{9D8B030D-6E8A-4147-A177-3AD203B41FA5}">
                      <a16:colId xmlns:a16="http://schemas.microsoft.com/office/drawing/2014/main" val="4147586031"/>
                    </a:ext>
                  </a:extLst>
                </a:gridCol>
                <a:gridCol w="766985">
                  <a:extLst>
                    <a:ext uri="{9D8B030D-6E8A-4147-A177-3AD203B41FA5}">
                      <a16:colId xmlns:a16="http://schemas.microsoft.com/office/drawing/2014/main" val="1065642436"/>
                    </a:ext>
                  </a:extLst>
                </a:gridCol>
                <a:gridCol w="766985">
                  <a:extLst>
                    <a:ext uri="{9D8B030D-6E8A-4147-A177-3AD203B41FA5}">
                      <a16:colId xmlns:a16="http://schemas.microsoft.com/office/drawing/2014/main" val="2921408857"/>
                    </a:ext>
                  </a:extLst>
                </a:gridCol>
                <a:gridCol w="766985">
                  <a:extLst>
                    <a:ext uri="{9D8B030D-6E8A-4147-A177-3AD203B41FA5}">
                      <a16:colId xmlns:a16="http://schemas.microsoft.com/office/drawing/2014/main" val="216429577"/>
                    </a:ext>
                  </a:extLst>
                </a:gridCol>
                <a:gridCol w="766985">
                  <a:extLst>
                    <a:ext uri="{9D8B030D-6E8A-4147-A177-3AD203B41FA5}">
                      <a16:colId xmlns:a16="http://schemas.microsoft.com/office/drawing/2014/main" val="1541654645"/>
                    </a:ext>
                  </a:extLst>
                </a:gridCol>
              </a:tblGrid>
              <a:tr h="302953">
                <a:tc>
                  <a:txBody>
                    <a:bodyPr/>
                    <a:lstStyle/>
                    <a:p>
                      <a:pPr algn="ctr"/>
                      <a:endParaRPr lang="en-IN" sz="1000"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algn="ctr"/>
                      <a:endParaRPr lang="en-IN" sz="1000"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algn="ctr"/>
                      <a:r>
                        <a:rPr lang="en-IN" sz="900" dirty="0">
                          <a:solidFill>
                            <a:schemeClr val="bg1"/>
                          </a:solidFill>
                          <a:latin typeface="Verdana" panose="020B0604030504040204" pitchFamily="34" charset="0"/>
                          <a:ea typeface="Verdana" panose="020B0604030504040204" pitchFamily="34" charset="0"/>
                          <a:cs typeface="Verdana" panose="020B0604030504040204" pitchFamily="34" charset="0"/>
                        </a:rPr>
                        <a:t>2015</a:t>
                      </a:r>
                    </a:p>
                  </a:txBody>
                  <a:tcPr anchor="ctr"/>
                </a:tc>
                <a:tc>
                  <a:txBody>
                    <a:bodyPr/>
                    <a:lstStyle/>
                    <a:p>
                      <a:pPr algn="ctr"/>
                      <a:r>
                        <a:rPr lang="en-IN" sz="900" dirty="0">
                          <a:solidFill>
                            <a:schemeClr val="bg1"/>
                          </a:solidFill>
                          <a:latin typeface="Verdana" panose="020B0604030504040204" pitchFamily="34" charset="0"/>
                          <a:ea typeface="Verdana" panose="020B0604030504040204" pitchFamily="34" charset="0"/>
                          <a:cs typeface="Verdana" panose="020B0604030504040204" pitchFamily="34" charset="0"/>
                        </a:rPr>
                        <a:t>2016</a:t>
                      </a:r>
                    </a:p>
                  </a:txBody>
                  <a:tcPr anchor="ctr"/>
                </a:tc>
                <a:tc>
                  <a:txBody>
                    <a:bodyPr/>
                    <a:lstStyle/>
                    <a:p>
                      <a:pPr algn="ctr"/>
                      <a:r>
                        <a:rPr lang="en-IN" sz="900" dirty="0">
                          <a:solidFill>
                            <a:schemeClr val="bg1"/>
                          </a:solidFill>
                          <a:latin typeface="Verdana" panose="020B0604030504040204" pitchFamily="34" charset="0"/>
                          <a:ea typeface="Verdana" panose="020B0604030504040204" pitchFamily="34" charset="0"/>
                          <a:cs typeface="Verdana" panose="020B0604030504040204" pitchFamily="34" charset="0"/>
                        </a:rPr>
                        <a:t>2017</a:t>
                      </a:r>
                    </a:p>
                  </a:txBody>
                  <a:tcPr anchor="ctr"/>
                </a:tc>
                <a:tc>
                  <a:txBody>
                    <a:bodyPr/>
                    <a:lstStyle/>
                    <a:p>
                      <a:pPr algn="ctr"/>
                      <a:r>
                        <a:rPr lang="en-IN" sz="900" dirty="0">
                          <a:solidFill>
                            <a:schemeClr val="bg1"/>
                          </a:solidFill>
                          <a:latin typeface="Verdana" panose="020B0604030504040204" pitchFamily="34" charset="0"/>
                          <a:ea typeface="Verdana" panose="020B0604030504040204" pitchFamily="34" charset="0"/>
                          <a:cs typeface="Verdana" panose="020B0604030504040204" pitchFamily="34" charset="0"/>
                        </a:rPr>
                        <a:t>2018</a:t>
                      </a:r>
                    </a:p>
                  </a:txBody>
                  <a:tcPr anchor="ctr"/>
                </a:tc>
                <a:tc>
                  <a:txBody>
                    <a:bodyPr/>
                    <a:lstStyle/>
                    <a:p>
                      <a:pPr algn="ctr"/>
                      <a:r>
                        <a:rPr lang="en-IN" sz="900" dirty="0">
                          <a:solidFill>
                            <a:schemeClr val="bg1"/>
                          </a:solidFill>
                          <a:latin typeface="Verdana" panose="020B0604030504040204" pitchFamily="34" charset="0"/>
                          <a:ea typeface="Verdana" panose="020B0604030504040204" pitchFamily="34" charset="0"/>
                          <a:cs typeface="Verdana" panose="020B0604030504040204" pitchFamily="34" charset="0"/>
                        </a:rPr>
                        <a:t>2019</a:t>
                      </a:r>
                    </a:p>
                  </a:txBody>
                  <a:tcPr anchor="ctr"/>
                </a:tc>
                <a:tc>
                  <a:txBody>
                    <a:bodyPr/>
                    <a:lstStyle/>
                    <a:p>
                      <a:pPr algn="ctr"/>
                      <a:r>
                        <a:rPr lang="en-US" sz="900" dirty="0">
                          <a:solidFill>
                            <a:schemeClr val="bg1"/>
                          </a:solidFill>
                          <a:latin typeface="Verdana" panose="020B0604030504040204" pitchFamily="34" charset="0"/>
                          <a:ea typeface="Verdana" panose="020B0604030504040204" pitchFamily="34" charset="0"/>
                          <a:cs typeface="Verdana" panose="020B0604030504040204" pitchFamily="34" charset="0"/>
                        </a:rPr>
                        <a:t>2020</a:t>
                      </a:r>
                      <a:endParaRPr lang="en-IN" sz="900" dirty="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algn="ctr"/>
                      <a:r>
                        <a:rPr lang="en-IN" sz="900" dirty="0">
                          <a:solidFill>
                            <a:schemeClr val="bg1"/>
                          </a:solidFill>
                          <a:latin typeface="Verdana" panose="020B0604030504040204" pitchFamily="34" charset="0"/>
                          <a:ea typeface="Verdana" panose="020B0604030504040204" pitchFamily="34" charset="0"/>
                          <a:cs typeface="Verdana" panose="020B0604030504040204" pitchFamily="34" charset="0"/>
                        </a:rPr>
                        <a:t>2021E</a:t>
                      </a:r>
                    </a:p>
                  </a:txBody>
                  <a:tcPr anchor="ctr"/>
                </a:tc>
                <a:tc>
                  <a:txBody>
                    <a:bodyPr/>
                    <a:lstStyle/>
                    <a:p>
                      <a:pPr algn="ctr"/>
                      <a:r>
                        <a:rPr lang="en-IN" sz="900" dirty="0">
                          <a:solidFill>
                            <a:schemeClr val="bg1"/>
                          </a:solidFill>
                          <a:latin typeface="Verdana" panose="020B0604030504040204" pitchFamily="34" charset="0"/>
                          <a:ea typeface="Verdana" panose="020B0604030504040204" pitchFamily="34" charset="0"/>
                          <a:cs typeface="Verdana" panose="020B0604030504040204" pitchFamily="34" charset="0"/>
                        </a:rPr>
                        <a:t>2025F</a:t>
                      </a:r>
                    </a:p>
                  </a:txBody>
                  <a:tcPr anchor="ctr"/>
                </a:tc>
                <a:tc>
                  <a:txBody>
                    <a:bodyPr/>
                    <a:lstStyle/>
                    <a:p>
                      <a:pPr algn="ctr"/>
                      <a:r>
                        <a:rPr lang="en-IN" sz="900" dirty="0">
                          <a:solidFill>
                            <a:schemeClr val="bg1"/>
                          </a:solidFill>
                          <a:latin typeface="Verdana" panose="020B0604030504040204" pitchFamily="34" charset="0"/>
                          <a:ea typeface="Verdana" panose="020B0604030504040204" pitchFamily="34" charset="0"/>
                          <a:cs typeface="Verdana" panose="020B0604030504040204" pitchFamily="34" charset="0"/>
                        </a:rPr>
                        <a:t>2030F</a:t>
                      </a:r>
                    </a:p>
                  </a:txBody>
                  <a:tcPr anchor="ctr"/>
                </a:tc>
                <a:extLst>
                  <a:ext uri="{0D108BD9-81ED-4DB2-BD59-A6C34878D82A}">
                    <a16:rowId xmlns:a16="http://schemas.microsoft.com/office/drawing/2014/main" val="3771434692"/>
                  </a:ext>
                </a:extLst>
              </a:tr>
              <a:tr h="302953">
                <a:tc rowSpan="6">
                  <a:txBody>
                    <a:bodyPr/>
                    <a:lstStyle/>
                    <a:p>
                      <a:pPr algn="ctr"/>
                      <a:r>
                        <a:rPr lang="en-IN" sz="1000" b="1" dirty="0">
                          <a:solidFill>
                            <a:srgbClr val="002060"/>
                          </a:solidFill>
                        </a:rPr>
                        <a:t>India</a:t>
                      </a:r>
                      <a:endParaRPr lang="en-IN" sz="1000" b="1"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algn="ctr"/>
                      <a:r>
                        <a:rPr lang="en-IN" sz="1000" b="1" dirty="0">
                          <a:solidFill>
                            <a:srgbClr val="002060"/>
                          </a:solidFill>
                        </a:rPr>
                        <a:t>Capacity</a:t>
                      </a:r>
                      <a:endParaRPr lang="en-IN" sz="1000" b="1"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algn="ctr" fontAlgn="ctr"/>
                      <a:r>
                        <a:rPr lang="en-IN" sz="1000" b="0" i="0" u="none" strike="noStrike" dirty="0">
                          <a:solidFill>
                            <a:srgbClr val="000000"/>
                          </a:solidFill>
                          <a:effectLst/>
                          <a:latin typeface="Arial" panose="020B0604020202020204" pitchFamily="34" charset="0"/>
                        </a:rPr>
                        <a:t>74.00</a:t>
                      </a:r>
                    </a:p>
                  </a:txBody>
                  <a:tcPr marL="0" marR="0" marT="0" marB="0" anchor="ctr"/>
                </a:tc>
                <a:tc>
                  <a:txBody>
                    <a:bodyPr/>
                    <a:lstStyle/>
                    <a:p>
                      <a:pPr algn="ctr" fontAlgn="ctr"/>
                      <a:r>
                        <a:rPr lang="en-IN" sz="1000" b="0" i="0" u="none" strike="noStrike">
                          <a:solidFill>
                            <a:srgbClr val="000000"/>
                          </a:solidFill>
                          <a:effectLst/>
                          <a:latin typeface="Arial" panose="020B0604020202020204" pitchFamily="34" charset="0"/>
                        </a:rPr>
                        <a:t>74.00</a:t>
                      </a:r>
                    </a:p>
                  </a:txBody>
                  <a:tcPr marL="0" marR="0" marT="0" marB="0" anchor="ctr"/>
                </a:tc>
                <a:tc>
                  <a:txBody>
                    <a:bodyPr/>
                    <a:lstStyle/>
                    <a:p>
                      <a:pPr algn="ctr" fontAlgn="ctr"/>
                      <a:r>
                        <a:rPr lang="en-IN" sz="1000" b="0" i="0" u="none" strike="noStrike">
                          <a:solidFill>
                            <a:srgbClr val="000000"/>
                          </a:solidFill>
                          <a:effectLst/>
                          <a:latin typeface="Arial" panose="020B0604020202020204" pitchFamily="34" charset="0"/>
                        </a:rPr>
                        <a:t>86.00</a:t>
                      </a:r>
                    </a:p>
                  </a:txBody>
                  <a:tcPr marL="0" marR="0" marT="0" marB="0" anchor="ctr"/>
                </a:tc>
                <a:tc>
                  <a:txBody>
                    <a:bodyPr/>
                    <a:lstStyle/>
                    <a:p>
                      <a:pPr algn="ctr" fontAlgn="ctr"/>
                      <a:r>
                        <a:rPr lang="en-IN" sz="1000" b="0" i="0" u="none" strike="noStrike">
                          <a:solidFill>
                            <a:srgbClr val="000000"/>
                          </a:solidFill>
                          <a:effectLst/>
                          <a:latin typeface="Arial" panose="020B0604020202020204" pitchFamily="34" charset="0"/>
                        </a:rPr>
                        <a:t>118.00</a:t>
                      </a:r>
                    </a:p>
                  </a:txBody>
                  <a:tcPr marL="0" marR="0" marT="0" marB="0" anchor="ctr"/>
                </a:tc>
                <a:tc>
                  <a:txBody>
                    <a:bodyPr/>
                    <a:lstStyle/>
                    <a:p>
                      <a:pPr algn="ctr" fontAlgn="ctr"/>
                      <a:r>
                        <a:rPr lang="en-IN" sz="1000" b="0" i="0" u="none" strike="noStrike">
                          <a:solidFill>
                            <a:srgbClr val="000000"/>
                          </a:solidFill>
                          <a:effectLst/>
                          <a:latin typeface="Arial" panose="020B0604020202020204" pitchFamily="34" charset="0"/>
                        </a:rPr>
                        <a:t>118.00</a:t>
                      </a:r>
                    </a:p>
                  </a:txBody>
                  <a:tcPr marL="0" marR="0" marT="0" marB="0" anchor="ctr"/>
                </a:tc>
                <a:tc>
                  <a:txBody>
                    <a:bodyPr/>
                    <a:lstStyle/>
                    <a:p>
                      <a:pPr algn="ctr" fontAlgn="ctr"/>
                      <a:r>
                        <a:rPr lang="en-IN" sz="1000" b="0" i="0" u="none" strike="noStrike">
                          <a:solidFill>
                            <a:srgbClr val="000000"/>
                          </a:solidFill>
                          <a:effectLst/>
                          <a:latin typeface="Arial" panose="020B0604020202020204" pitchFamily="34" charset="0"/>
                        </a:rPr>
                        <a:t>158.00</a:t>
                      </a:r>
                    </a:p>
                  </a:txBody>
                  <a:tcPr marL="0" marR="0" marT="0" marB="0" anchor="ctr"/>
                </a:tc>
                <a:tc>
                  <a:txBody>
                    <a:bodyPr/>
                    <a:lstStyle/>
                    <a:p>
                      <a:pPr algn="ctr" fontAlgn="ctr"/>
                      <a:r>
                        <a:rPr lang="en-IN" sz="1000" b="0" i="0" u="none" strike="noStrike">
                          <a:solidFill>
                            <a:srgbClr val="000000"/>
                          </a:solidFill>
                          <a:effectLst/>
                          <a:latin typeface="Arial" panose="020B0604020202020204" pitchFamily="34" charset="0"/>
                        </a:rPr>
                        <a:t>168.00</a:t>
                      </a:r>
                    </a:p>
                  </a:txBody>
                  <a:tcPr marL="0" marR="0" marT="0" marB="0" anchor="ctr"/>
                </a:tc>
                <a:tc>
                  <a:txBody>
                    <a:bodyPr/>
                    <a:lstStyle/>
                    <a:p>
                      <a:pPr algn="ctr" fontAlgn="ctr"/>
                      <a:r>
                        <a:rPr lang="en-IN" sz="1000" b="0" i="0" u="none" strike="noStrike">
                          <a:solidFill>
                            <a:srgbClr val="000000"/>
                          </a:solidFill>
                          <a:effectLst/>
                          <a:latin typeface="Arial" panose="020B0604020202020204" pitchFamily="34" charset="0"/>
                        </a:rPr>
                        <a:t>228.00</a:t>
                      </a:r>
                    </a:p>
                  </a:txBody>
                  <a:tcPr marL="0" marR="0" marT="0" marB="0" anchor="ctr"/>
                </a:tc>
                <a:tc>
                  <a:txBody>
                    <a:bodyPr/>
                    <a:lstStyle/>
                    <a:p>
                      <a:pPr algn="ctr" fontAlgn="ctr"/>
                      <a:r>
                        <a:rPr lang="en-IN" sz="1000" b="0" i="0" u="none" strike="noStrike">
                          <a:solidFill>
                            <a:srgbClr val="000000"/>
                          </a:solidFill>
                          <a:effectLst/>
                          <a:latin typeface="Arial" panose="020B0604020202020204" pitchFamily="34" charset="0"/>
                        </a:rPr>
                        <a:t>228.00</a:t>
                      </a:r>
                    </a:p>
                  </a:txBody>
                  <a:tcPr marL="0" marR="0" marT="0" marB="0" anchor="ctr"/>
                </a:tc>
                <a:extLst>
                  <a:ext uri="{0D108BD9-81ED-4DB2-BD59-A6C34878D82A}">
                    <a16:rowId xmlns:a16="http://schemas.microsoft.com/office/drawing/2014/main" val="2171199941"/>
                  </a:ext>
                </a:extLst>
              </a:tr>
              <a:tr h="302953">
                <a:tc vMerge="1">
                  <a:txBody>
                    <a:bodyPr/>
                    <a:lstStyle/>
                    <a:p>
                      <a:pPr algn="ctr"/>
                      <a:endParaRPr lang="en-IN" sz="1000" b="1"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algn="ctr"/>
                      <a:r>
                        <a:rPr lang="en-IN" sz="1000" b="1" dirty="0">
                          <a:solidFill>
                            <a:srgbClr val="002060"/>
                          </a:solidFill>
                        </a:rPr>
                        <a:t>Production</a:t>
                      </a:r>
                      <a:endParaRPr lang="en-IN" sz="1000" b="1"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algn="ctr" fontAlgn="ctr"/>
                      <a:r>
                        <a:rPr lang="en-IN" sz="1000" b="0" i="0" u="none" strike="noStrike">
                          <a:solidFill>
                            <a:srgbClr val="000000"/>
                          </a:solidFill>
                          <a:effectLst/>
                          <a:latin typeface="Arial" panose="020B0604020202020204" pitchFamily="34" charset="0"/>
                        </a:rPr>
                        <a:t>50.90</a:t>
                      </a:r>
                    </a:p>
                  </a:txBody>
                  <a:tcPr marL="0" marR="0" marT="0" marB="0" anchor="ctr"/>
                </a:tc>
                <a:tc>
                  <a:txBody>
                    <a:bodyPr/>
                    <a:lstStyle/>
                    <a:p>
                      <a:pPr algn="ctr" fontAlgn="ctr"/>
                      <a:r>
                        <a:rPr lang="en-IN" sz="1000" b="0" i="0" u="none" strike="noStrike">
                          <a:solidFill>
                            <a:srgbClr val="000000"/>
                          </a:solidFill>
                          <a:effectLst/>
                          <a:latin typeface="Arial" panose="020B0604020202020204" pitchFamily="34" charset="0"/>
                        </a:rPr>
                        <a:t>54.20</a:t>
                      </a:r>
                    </a:p>
                  </a:txBody>
                  <a:tcPr marL="0" marR="0" marT="0" marB="0" anchor="ctr"/>
                </a:tc>
                <a:tc>
                  <a:txBody>
                    <a:bodyPr/>
                    <a:lstStyle/>
                    <a:p>
                      <a:pPr algn="ctr" fontAlgn="ctr"/>
                      <a:r>
                        <a:rPr lang="en-IN" sz="1000" b="0" i="0" u="none" strike="noStrike">
                          <a:solidFill>
                            <a:srgbClr val="000000"/>
                          </a:solidFill>
                          <a:effectLst/>
                          <a:latin typeface="Arial" panose="020B0604020202020204" pitchFamily="34" charset="0"/>
                        </a:rPr>
                        <a:t>65.28</a:t>
                      </a:r>
                    </a:p>
                  </a:txBody>
                  <a:tcPr marL="0" marR="0" marT="0" marB="0" anchor="ctr"/>
                </a:tc>
                <a:tc>
                  <a:txBody>
                    <a:bodyPr/>
                    <a:lstStyle/>
                    <a:p>
                      <a:pPr algn="ctr" fontAlgn="ctr"/>
                      <a:r>
                        <a:rPr lang="en-IN" sz="1000" b="0" i="0" u="none" strike="noStrike">
                          <a:solidFill>
                            <a:srgbClr val="000000"/>
                          </a:solidFill>
                          <a:effectLst/>
                          <a:latin typeface="Arial" panose="020B0604020202020204" pitchFamily="34" charset="0"/>
                        </a:rPr>
                        <a:t>90.45</a:t>
                      </a:r>
                    </a:p>
                  </a:txBody>
                  <a:tcPr marL="0" marR="0" marT="0" marB="0" anchor="ctr"/>
                </a:tc>
                <a:tc>
                  <a:txBody>
                    <a:bodyPr/>
                    <a:lstStyle/>
                    <a:p>
                      <a:pPr algn="ctr" fontAlgn="ctr"/>
                      <a:r>
                        <a:rPr lang="en-IN" sz="1000" b="0" i="0" u="none" strike="noStrike">
                          <a:solidFill>
                            <a:srgbClr val="000000"/>
                          </a:solidFill>
                          <a:effectLst/>
                          <a:latin typeface="Arial" panose="020B0604020202020204" pitchFamily="34" charset="0"/>
                        </a:rPr>
                        <a:t>91.07</a:t>
                      </a:r>
                    </a:p>
                  </a:txBody>
                  <a:tcPr marL="0" marR="0" marT="0" marB="0" anchor="ctr"/>
                </a:tc>
                <a:tc>
                  <a:txBody>
                    <a:bodyPr/>
                    <a:lstStyle/>
                    <a:p>
                      <a:pPr algn="ctr" fontAlgn="ctr"/>
                      <a:r>
                        <a:rPr lang="en-IN" sz="1000" b="0" i="0" u="none" strike="noStrike">
                          <a:solidFill>
                            <a:srgbClr val="000000"/>
                          </a:solidFill>
                          <a:effectLst/>
                          <a:latin typeface="Arial" panose="020B0604020202020204" pitchFamily="34" charset="0"/>
                        </a:rPr>
                        <a:t>106.96</a:t>
                      </a:r>
                    </a:p>
                  </a:txBody>
                  <a:tcPr marL="0" marR="0" marT="0" marB="0" anchor="ctr"/>
                </a:tc>
                <a:tc>
                  <a:txBody>
                    <a:bodyPr/>
                    <a:lstStyle/>
                    <a:p>
                      <a:pPr algn="ctr" fontAlgn="ctr"/>
                      <a:r>
                        <a:rPr lang="en-IN" sz="1000" b="0" i="0" u="none" strike="noStrike">
                          <a:solidFill>
                            <a:srgbClr val="000000"/>
                          </a:solidFill>
                          <a:effectLst/>
                          <a:latin typeface="Arial" panose="020B0604020202020204" pitchFamily="34" charset="0"/>
                        </a:rPr>
                        <a:t>121.52</a:t>
                      </a:r>
                    </a:p>
                  </a:txBody>
                  <a:tcPr marL="0" marR="0" marT="0" marB="0" anchor="ctr"/>
                </a:tc>
                <a:tc>
                  <a:txBody>
                    <a:bodyPr/>
                    <a:lstStyle/>
                    <a:p>
                      <a:pPr algn="ctr" fontAlgn="ctr"/>
                      <a:r>
                        <a:rPr lang="en-IN" sz="1000" b="0" i="0" u="none" strike="noStrike">
                          <a:solidFill>
                            <a:srgbClr val="000000"/>
                          </a:solidFill>
                          <a:effectLst/>
                          <a:latin typeface="Arial" panose="020B0604020202020204" pitchFamily="34" charset="0"/>
                        </a:rPr>
                        <a:t>184.71</a:t>
                      </a:r>
                    </a:p>
                  </a:txBody>
                  <a:tcPr marL="0" marR="0" marT="0" marB="0" anchor="ctr"/>
                </a:tc>
                <a:tc>
                  <a:txBody>
                    <a:bodyPr/>
                    <a:lstStyle/>
                    <a:p>
                      <a:pPr algn="ctr" fontAlgn="ctr"/>
                      <a:r>
                        <a:rPr lang="en-IN" sz="1000" b="0" i="0" u="none" strike="noStrike" dirty="0">
                          <a:solidFill>
                            <a:srgbClr val="000000"/>
                          </a:solidFill>
                          <a:effectLst/>
                          <a:latin typeface="Arial" panose="020B0604020202020204" pitchFamily="34" charset="0"/>
                        </a:rPr>
                        <a:t>218.94</a:t>
                      </a:r>
                    </a:p>
                  </a:txBody>
                  <a:tcPr marL="0" marR="0" marT="0" marB="0" anchor="ctr"/>
                </a:tc>
                <a:extLst>
                  <a:ext uri="{0D108BD9-81ED-4DB2-BD59-A6C34878D82A}">
                    <a16:rowId xmlns:a16="http://schemas.microsoft.com/office/drawing/2014/main" val="2090164450"/>
                  </a:ext>
                </a:extLst>
              </a:tr>
              <a:tr h="302953">
                <a:tc vMerge="1">
                  <a:txBody>
                    <a:bodyPr/>
                    <a:lstStyle/>
                    <a:p>
                      <a:pPr algn="ctr"/>
                      <a:endParaRPr lang="en-IN" sz="1000" b="1"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algn="ctr"/>
                      <a:r>
                        <a:rPr lang="en-IN" sz="1000" b="1" dirty="0">
                          <a:solidFill>
                            <a:srgbClr val="002060"/>
                          </a:solidFill>
                        </a:rPr>
                        <a:t>Import </a:t>
                      </a:r>
                      <a:endParaRPr lang="en-IN" sz="1000" b="1"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algn="ctr" fontAlgn="b"/>
                      <a:r>
                        <a:rPr lang="en-IN" sz="1000" b="0" i="0" u="none" strike="noStrike" dirty="0">
                          <a:solidFill>
                            <a:srgbClr val="000000"/>
                          </a:solidFill>
                          <a:effectLst/>
                          <a:latin typeface="Verdana" panose="020B0604030504040204" pitchFamily="34" charset="0"/>
                        </a:rPr>
                        <a:t>51.4</a:t>
                      </a:r>
                    </a:p>
                  </a:txBody>
                  <a:tcPr marL="0" marR="0" marT="0" marB="0" anchor="ctr"/>
                </a:tc>
                <a:tc>
                  <a:txBody>
                    <a:bodyPr/>
                    <a:lstStyle/>
                    <a:p>
                      <a:pPr algn="ctr" fontAlgn="b"/>
                      <a:r>
                        <a:rPr lang="en-IN" sz="1000" b="0" i="0" u="none" strike="noStrike">
                          <a:solidFill>
                            <a:srgbClr val="000000"/>
                          </a:solidFill>
                          <a:effectLst/>
                          <a:latin typeface="Verdana" panose="020B0604030504040204" pitchFamily="34" charset="0"/>
                        </a:rPr>
                        <a:t>57.8</a:t>
                      </a:r>
                    </a:p>
                  </a:txBody>
                  <a:tcPr marL="0" marR="0" marT="0" marB="0" anchor="ctr"/>
                </a:tc>
                <a:tc>
                  <a:txBody>
                    <a:bodyPr/>
                    <a:lstStyle/>
                    <a:p>
                      <a:pPr algn="ctr" fontAlgn="b"/>
                      <a:r>
                        <a:rPr lang="en-IN" sz="1000" b="0" i="0" u="none" strike="noStrike">
                          <a:solidFill>
                            <a:srgbClr val="000000"/>
                          </a:solidFill>
                          <a:effectLst/>
                          <a:latin typeface="Verdana" panose="020B0604030504040204" pitchFamily="34" charset="0"/>
                        </a:rPr>
                        <a:t>59.4</a:t>
                      </a:r>
                    </a:p>
                  </a:txBody>
                  <a:tcPr marL="0" marR="0" marT="0" marB="0" anchor="ctr"/>
                </a:tc>
                <a:tc>
                  <a:txBody>
                    <a:bodyPr/>
                    <a:lstStyle/>
                    <a:p>
                      <a:pPr algn="ctr" fontAlgn="b"/>
                      <a:r>
                        <a:rPr lang="en-IN" sz="1000" b="0" i="0" u="none" strike="noStrike">
                          <a:solidFill>
                            <a:srgbClr val="000000"/>
                          </a:solidFill>
                          <a:effectLst/>
                          <a:latin typeface="Verdana" panose="020B0604030504040204" pitchFamily="34" charset="0"/>
                        </a:rPr>
                        <a:t>47.3</a:t>
                      </a:r>
                    </a:p>
                  </a:txBody>
                  <a:tcPr marL="0" marR="0" marT="0" marB="0" anchor="ctr"/>
                </a:tc>
                <a:tc>
                  <a:txBody>
                    <a:bodyPr/>
                    <a:lstStyle/>
                    <a:p>
                      <a:pPr algn="ctr" fontAlgn="b"/>
                      <a:r>
                        <a:rPr lang="en-IN" sz="1000" b="0" i="0" u="none" strike="noStrike">
                          <a:solidFill>
                            <a:srgbClr val="000000"/>
                          </a:solidFill>
                          <a:effectLst/>
                          <a:latin typeface="Verdana" panose="020B0604030504040204" pitchFamily="34" charset="0"/>
                        </a:rPr>
                        <a:t>55.2</a:t>
                      </a:r>
                    </a:p>
                  </a:txBody>
                  <a:tcPr marL="0" marR="0" marT="0" marB="0" anchor="ctr"/>
                </a:tc>
                <a:tc>
                  <a:txBody>
                    <a:bodyPr/>
                    <a:lstStyle/>
                    <a:p>
                      <a:pPr algn="ctr" fontAlgn="b"/>
                      <a:r>
                        <a:rPr lang="en-IN" sz="1000" b="0" i="0" u="none" strike="noStrike">
                          <a:solidFill>
                            <a:srgbClr val="000000"/>
                          </a:solidFill>
                          <a:effectLst/>
                          <a:latin typeface="Verdana" panose="020B0604030504040204" pitchFamily="34" charset="0"/>
                        </a:rPr>
                        <a:t>49.5</a:t>
                      </a:r>
                    </a:p>
                  </a:txBody>
                  <a:tcPr marL="0" marR="0" marT="0" marB="0" anchor="ctr"/>
                </a:tc>
                <a:tc>
                  <a:txBody>
                    <a:bodyPr/>
                    <a:lstStyle/>
                    <a:p>
                      <a:pPr algn="ctr" fontAlgn="b"/>
                      <a:r>
                        <a:rPr lang="en-IN" sz="1000" b="0" i="0" u="none" strike="noStrike">
                          <a:solidFill>
                            <a:srgbClr val="000000"/>
                          </a:solidFill>
                          <a:effectLst/>
                          <a:latin typeface="Arial" panose="020B0604020202020204" pitchFamily="34" charset="0"/>
                        </a:rPr>
                        <a:t>0.00</a:t>
                      </a:r>
                    </a:p>
                  </a:txBody>
                  <a:tcPr marL="0" marR="0" marT="0" marB="0" anchor="ctr"/>
                </a:tc>
                <a:tc>
                  <a:txBody>
                    <a:bodyPr/>
                    <a:lstStyle/>
                    <a:p>
                      <a:pPr algn="ctr" fontAlgn="b"/>
                      <a:r>
                        <a:rPr lang="en-IN" sz="1000" b="0" i="0" u="none" strike="noStrike">
                          <a:solidFill>
                            <a:srgbClr val="000000"/>
                          </a:solidFill>
                          <a:effectLst/>
                          <a:latin typeface="Arial" panose="020B0604020202020204" pitchFamily="34" charset="0"/>
                        </a:rPr>
                        <a:t>0.00</a:t>
                      </a:r>
                    </a:p>
                  </a:txBody>
                  <a:tcPr marL="0" marR="0" marT="0" marB="0" anchor="ctr"/>
                </a:tc>
                <a:tc>
                  <a:txBody>
                    <a:bodyPr/>
                    <a:lstStyle/>
                    <a:p>
                      <a:pPr algn="ctr" fontAlgn="b"/>
                      <a:r>
                        <a:rPr lang="en-IN" sz="1000" b="0" i="0" u="none" strike="noStrike">
                          <a:solidFill>
                            <a:srgbClr val="000000"/>
                          </a:solidFill>
                          <a:effectLst/>
                          <a:latin typeface="Arial" panose="020B0604020202020204" pitchFamily="34" charset="0"/>
                        </a:rPr>
                        <a:t>0.00</a:t>
                      </a:r>
                    </a:p>
                  </a:txBody>
                  <a:tcPr marL="0" marR="0" marT="0" marB="0" anchor="ctr"/>
                </a:tc>
                <a:extLst>
                  <a:ext uri="{0D108BD9-81ED-4DB2-BD59-A6C34878D82A}">
                    <a16:rowId xmlns:a16="http://schemas.microsoft.com/office/drawing/2014/main" val="3580386574"/>
                  </a:ext>
                </a:extLst>
              </a:tr>
              <a:tr h="302953">
                <a:tc vMerge="1">
                  <a:txBody>
                    <a:bodyPr/>
                    <a:lstStyle/>
                    <a:p>
                      <a:endParaRPr lang="en-US"/>
                    </a:p>
                  </a:txBody>
                  <a:tcPr/>
                </a:tc>
                <a:tc>
                  <a:txBody>
                    <a:bodyPr/>
                    <a:lstStyle/>
                    <a:p>
                      <a:pPr algn="ctr"/>
                      <a:r>
                        <a:rPr lang="en-IN" sz="1000" b="1" kern="1200" dirty="0">
                          <a:solidFill>
                            <a:srgbClr val="002060"/>
                          </a:solidFill>
                        </a:rPr>
                        <a:t>Export</a:t>
                      </a:r>
                      <a:endParaRPr lang="en-IN" sz="1000" b="1" kern="1200"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algn="ctr" fontAlgn="b"/>
                      <a:r>
                        <a:rPr lang="en-IN" sz="1000" b="0" i="0" u="none" strike="noStrike">
                          <a:solidFill>
                            <a:srgbClr val="000000"/>
                          </a:solidFill>
                          <a:effectLst/>
                          <a:latin typeface="Verdana" panose="020B0604030504040204" pitchFamily="34" charset="0"/>
                        </a:rPr>
                        <a:t>20.2</a:t>
                      </a:r>
                    </a:p>
                  </a:txBody>
                  <a:tcPr marL="0" marR="0" marT="0" marB="0" anchor="ctr"/>
                </a:tc>
                <a:tc>
                  <a:txBody>
                    <a:bodyPr/>
                    <a:lstStyle/>
                    <a:p>
                      <a:pPr algn="ctr" fontAlgn="b"/>
                      <a:r>
                        <a:rPr lang="en-IN" sz="1000" b="0" i="0" u="none" strike="noStrike">
                          <a:solidFill>
                            <a:srgbClr val="000000"/>
                          </a:solidFill>
                          <a:effectLst/>
                          <a:latin typeface="Verdana" panose="020B0604030504040204" pitchFamily="34" charset="0"/>
                        </a:rPr>
                        <a:t>26.4</a:t>
                      </a:r>
                    </a:p>
                  </a:txBody>
                  <a:tcPr marL="0" marR="0" marT="0" marB="0" anchor="ctr"/>
                </a:tc>
                <a:tc>
                  <a:txBody>
                    <a:bodyPr/>
                    <a:lstStyle/>
                    <a:p>
                      <a:pPr algn="ctr" fontAlgn="b"/>
                      <a:r>
                        <a:rPr lang="en-IN" sz="1000" b="0" i="0" u="none" strike="noStrike">
                          <a:solidFill>
                            <a:srgbClr val="000000"/>
                          </a:solidFill>
                          <a:effectLst/>
                          <a:latin typeface="Verdana" panose="020B0604030504040204" pitchFamily="34" charset="0"/>
                        </a:rPr>
                        <a:t>29.1</a:t>
                      </a:r>
                    </a:p>
                  </a:txBody>
                  <a:tcPr marL="0" marR="0" marT="0" marB="0" anchor="ctr"/>
                </a:tc>
                <a:tc>
                  <a:txBody>
                    <a:bodyPr/>
                    <a:lstStyle/>
                    <a:p>
                      <a:pPr algn="ctr" fontAlgn="b"/>
                      <a:r>
                        <a:rPr lang="en-IN" sz="1000" b="0" i="0" u="none" strike="noStrike">
                          <a:solidFill>
                            <a:srgbClr val="000000"/>
                          </a:solidFill>
                          <a:effectLst/>
                          <a:latin typeface="Verdana" panose="020B0604030504040204" pitchFamily="34" charset="0"/>
                        </a:rPr>
                        <a:t>30.8</a:t>
                      </a:r>
                    </a:p>
                  </a:txBody>
                  <a:tcPr marL="0" marR="0" marT="0" marB="0" anchor="ctr"/>
                </a:tc>
                <a:tc>
                  <a:txBody>
                    <a:bodyPr/>
                    <a:lstStyle/>
                    <a:p>
                      <a:pPr algn="ctr" fontAlgn="b"/>
                      <a:r>
                        <a:rPr lang="en-IN" sz="1000" b="0" i="0" u="none" strike="noStrike">
                          <a:solidFill>
                            <a:srgbClr val="000000"/>
                          </a:solidFill>
                          <a:effectLst/>
                          <a:latin typeface="Verdana" panose="020B0604030504040204" pitchFamily="34" charset="0"/>
                        </a:rPr>
                        <a:t>29.9</a:t>
                      </a:r>
                    </a:p>
                  </a:txBody>
                  <a:tcPr marL="0" marR="0" marT="0" marB="0" anchor="ctr"/>
                </a:tc>
                <a:tc>
                  <a:txBody>
                    <a:bodyPr/>
                    <a:lstStyle/>
                    <a:p>
                      <a:pPr algn="ctr" fontAlgn="b"/>
                      <a:r>
                        <a:rPr lang="en-IN" sz="1000" b="0" i="0" u="none" strike="noStrike" dirty="0">
                          <a:solidFill>
                            <a:srgbClr val="000000"/>
                          </a:solidFill>
                          <a:effectLst/>
                          <a:latin typeface="Verdana" panose="020B0604030504040204" pitchFamily="34" charset="0"/>
                        </a:rPr>
                        <a:t>22.5</a:t>
                      </a:r>
                    </a:p>
                  </a:txBody>
                  <a:tcPr marL="0" marR="0" marT="0" marB="0" anchor="ctr"/>
                </a:tc>
                <a:tc>
                  <a:txBody>
                    <a:bodyPr/>
                    <a:lstStyle/>
                    <a:p>
                      <a:pPr algn="ctr" fontAlgn="b"/>
                      <a:r>
                        <a:rPr lang="en-IN" sz="1000" b="0" i="0" u="none" strike="noStrike">
                          <a:solidFill>
                            <a:srgbClr val="000000"/>
                          </a:solidFill>
                          <a:effectLst/>
                          <a:latin typeface="Arial" panose="020B0604020202020204" pitchFamily="34" charset="0"/>
                        </a:rPr>
                        <a:t>0.00</a:t>
                      </a:r>
                    </a:p>
                  </a:txBody>
                  <a:tcPr marL="0" marR="0" marT="0" marB="0" anchor="ctr"/>
                </a:tc>
                <a:tc>
                  <a:txBody>
                    <a:bodyPr/>
                    <a:lstStyle/>
                    <a:p>
                      <a:pPr algn="ctr" fontAlgn="b"/>
                      <a:r>
                        <a:rPr lang="en-IN" sz="1000" b="0" i="0" u="none" strike="noStrike">
                          <a:solidFill>
                            <a:srgbClr val="000000"/>
                          </a:solidFill>
                          <a:effectLst/>
                          <a:latin typeface="Arial" panose="020B0604020202020204" pitchFamily="34" charset="0"/>
                        </a:rPr>
                        <a:t>0.00</a:t>
                      </a:r>
                    </a:p>
                  </a:txBody>
                  <a:tcPr marL="0" marR="0" marT="0" marB="0" anchor="ctr"/>
                </a:tc>
                <a:tc>
                  <a:txBody>
                    <a:bodyPr/>
                    <a:lstStyle/>
                    <a:p>
                      <a:pPr algn="ctr" fontAlgn="b"/>
                      <a:r>
                        <a:rPr lang="en-IN" sz="1000" b="0" i="0" u="none" strike="noStrike">
                          <a:solidFill>
                            <a:srgbClr val="000000"/>
                          </a:solidFill>
                          <a:effectLst/>
                          <a:latin typeface="Arial" panose="020B0604020202020204" pitchFamily="34" charset="0"/>
                        </a:rPr>
                        <a:t>0.00</a:t>
                      </a:r>
                    </a:p>
                  </a:txBody>
                  <a:tcPr marL="0" marR="0" marT="0" marB="0" anchor="ctr"/>
                </a:tc>
                <a:extLst>
                  <a:ext uri="{0D108BD9-81ED-4DB2-BD59-A6C34878D82A}">
                    <a16:rowId xmlns:a16="http://schemas.microsoft.com/office/drawing/2014/main" val="3365973125"/>
                  </a:ext>
                </a:extLst>
              </a:tr>
              <a:tr h="492298">
                <a:tc vMerge="1">
                  <a:txBody>
                    <a:bodyPr/>
                    <a:lstStyle/>
                    <a:p>
                      <a:pPr algn="ctr"/>
                      <a:endParaRPr lang="en-IN" sz="1000" b="1" dirty="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marL="0" algn="ctr" defTabSz="685800" rtl="0" eaLnBrk="1" latinLnBrk="0" hangingPunct="1"/>
                      <a:r>
                        <a:rPr lang="en-IN" sz="1000" b="1" kern="1200" dirty="0">
                          <a:solidFill>
                            <a:srgbClr val="002060"/>
                          </a:solidFill>
                        </a:rPr>
                        <a:t>Total Demand</a:t>
                      </a:r>
                      <a:endParaRPr lang="en-IN" sz="1000" b="1" kern="1200"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algn="ctr" fontAlgn="ctr"/>
                      <a:r>
                        <a:rPr lang="en-IN" sz="1000" b="0" i="0" u="none" strike="noStrike" dirty="0">
                          <a:solidFill>
                            <a:srgbClr val="000000"/>
                          </a:solidFill>
                          <a:effectLst/>
                          <a:latin typeface="Arial" panose="020B0604020202020204" pitchFamily="34" charset="0"/>
                        </a:rPr>
                        <a:t>81.06</a:t>
                      </a:r>
                    </a:p>
                  </a:txBody>
                  <a:tcPr marL="0" marR="0" marT="0" marB="0" anchor="ctr"/>
                </a:tc>
                <a:tc>
                  <a:txBody>
                    <a:bodyPr/>
                    <a:lstStyle/>
                    <a:p>
                      <a:pPr algn="ctr" fontAlgn="ctr"/>
                      <a:r>
                        <a:rPr lang="en-IN" sz="1000" b="0" i="0" u="none" strike="noStrike">
                          <a:solidFill>
                            <a:srgbClr val="000000"/>
                          </a:solidFill>
                          <a:effectLst/>
                          <a:latin typeface="Arial" panose="020B0604020202020204" pitchFamily="34" charset="0"/>
                        </a:rPr>
                        <a:t>84.55</a:t>
                      </a:r>
                    </a:p>
                  </a:txBody>
                  <a:tcPr marL="0" marR="0" marT="0" marB="0" anchor="ctr"/>
                </a:tc>
                <a:tc>
                  <a:txBody>
                    <a:bodyPr/>
                    <a:lstStyle/>
                    <a:p>
                      <a:pPr algn="ctr" fontAlgn="ctr"/>
                      <a:r>
                        <a:rPr lang="en-IN" sz="1000" b="0" i="0" u="none" strike="noStrike">
                          <a:solidFill>
                            <a:srgbClr val="000000"/>
                          </a:solidFill>
                          <a:effectLst/>
                          <a:latin typeface="Arial" panose="020B0604020202020204" pitchFamily="34" charset="0"/>
                        </a:rPr>
                        <a:t>94.29</a:t>
                      </a:r>
                    </a:p>
                  </a:txBody>
                  <a:tcPr marL="0" marR="0" marT="0" marB="0" anchor="ctr"/>
                </a:tc>
                <a:tc>
                  <a:txBody>
                    <a:bodyPr/>
                    <a:lstStyle/>
                    <a:p>
                      <a:pPr algn="ctr" fontAlgn="ctr"/>
                      <a:r>
                        <a:rPr lang="en-IN" sz="1000" b="0" i="0" u="none" strike="noStrike">
                          <a:solidFill>
                            <a:srgbClr val="000000"/>
                          </a:solidFill>
                          <a:effectLst/>
                          <a:latin typeface="Arial" panose="020B0604020202020204" pitchFamily="34" charset="0"/>
                        </a:rPr>
                        <a:t>105.13</a:t>
                      </a:r>
                    </a:p>
                  </a:txBody>
                  <a:tcPr marL="0" marR="0" marT="0" marB="0" anchor="ctr"/>
                </a:tc>
                <a:tc>
                  <a:txBody>
                    <a:bodyPr/>
                    <a:lstStyle/>
                    <a:p>
                      <a:pPr algn="ctr" fontAlgn="ctr"/>
                      <a:r>
                        <a:rPr lang="en-IN" sz="1000" b="0" i="0" u="none" strike="noStrike">
                          <a:solidFill>
                            <a:srgbClr val="000000"/>
                          </a:solidFill>
                          <a:effectLst/>
                          <a:latin typeface="Arial" panose="020B0604020202020204" pitchFamily="34" charset="0"/>
                        </a:rPr>
                        <a:t>114.53</a:t>
                      </a:r>
                    </a:p>
                  </a:txBody>
                  <a:tcPr marL="0" marR="0" marT="0" marB="0" anchor="ctr"/>
                </a:tc>
                <a:tc>
                  <a:txBody>
                    <a:bodyPr/>
                    <a:lstStyle/>
                    <a:p>
                      <a:pPr algn="ctr" fontAlgn="ctr"/>
                      <a:r>
                        <a:rPr lang="en-IN" sz="1000" b="0" i="0" u="none" strike="noStrike">
                          <a:solidFill>
                            <a:srgbClr val="000000"/>
                          </a:solidFill>
                          <a:effectLst/>
                          <a:latin typeface="Arial" panose="020B0604020202020204" pitchFamily="34" charset="0"/>
                        </a:rPr>
                        <a:t>131.87</a:t>
                      </a:r>
                    </a:p>
                  </a:txBody>
                  <a:tcPr marL="0" marR="0" marT="0" marB="0" anchor="ctr"/>
                </a:tc>
                <a:tc>
                  <a:txBody>
                    <a:bodyPr/>
                    <a:lstStyle/>
                    <a:p>
                      <a:pPr algn="ctr" fontAlgn="ctr"/>
                      <a:r>
                        <a:rPr lang="en-IN" sz="1000" b="0" i="0" u="none" strike="noStrike">
                          <a:solidFill>
                            <a:srgbClr val="000000"/>
                          </a:solidFill>
                          <a:effectLst/>
                          <a:latin typeface="Arial" panose="020B0604020202020204" pitchFamily="34" charset="0"/>
                        </a:rPr>
                        <a:t>141.25</a:t>
                      </a:r>
                    </a:p>
                  </a:txBody>
                  <a:tcPr marL="0" marR="0" marT="0" marB="0" anchor="ctr"/>
                </a:tc>
                <a:tc>
                  <a:txBody>
                    <a:bodyPr/>
                    <a:lstStyle/>
                    <a:p>
                      <a:pPr algn="ctr" fontAlgn="ctr"/>
                      <a:r>
                        <a:rPr lang="en-IN" sz="1000" b="0" i="0" u="none" strike="noStrike">
                          <a:solidFill>
                            <a:srgbClr val="000000"/>
                          </a:solidFill>
                          <a:effectLst/>
                          <a:latin typeface="Arial" panose="020B0604020202020204" pitchFamily="34" charset="0"/>
                        </a:rPr>
                        <a:t>182.03</a:t>
                      </a:r>
                    </a:p>
                  </a:txBody>
                  <a:tcPr marL="0" marR="0" marT="0" marB="0" anchor="ctr"/>
                </a:tc>
                <a:tc>
                  <a:txBody>
                    <a:bodyPr/>
                    <a:lstStyle/>
                    <a:p>
                      <a:pPr algn="ctr" fontAlgn="ctr"/>
                      <a:r>
                        <a:rPr lang="en-IN" sz="1000" b="0" i="0" u="none" strike="noStrike" dirty="0">
                          <a:solidFill>
                            <a:srgbClr val="000000"/>
                          </a:solidFill>
                          <a:effectLst/>
                          <a:latin typeface="Arial" panose="020B0604020202020204" pitchFamily="34" charset="0"/>
                        </a:rPr>
                        <a:t>233.72</a:t>
                      </a:r>
                    </a:p>
                  </a:txBody>
                  <a:tcPr marL="0" marR="0" marT="0" marB="0" anchor="ctr"/>
                </a:tc>
                <a:extLst>
                  <a:ext uri="{0D108BD9-81ED-4DB2-BD59-A6C34878D82A}">
                    <a16:rowId xmlns:a16="http://schemas.microsoft.com/office/drawing/2014/main" val="1211048611"/>
                  </a:ext>
                </a:extLst>
              </a:tr>
              <a:tr h="492298">
                <a:tc vMerge="1">
                  <a:txBody>
                    <a:bodyPr/>
                    <a:lstStyle/>
                    <a:p>
                      <a:pPr algn="ctr"/>
                      <a:endParaRPr lang="en-IN" sz="1000" b="1" dirty="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marL="0" algn="ctr" defTabSz="685800" rtl="0" eaLnBrk="1" latinLnBrk="0" hangingPunct="1"/>
                      <a:r>
                        <a:rPr lang="en-IN" sz="1000" b="1" kern="1200" dirty="0">
                          <a:solidFill>
                            <a:srgbClr val="002060"/>
                          </a:solidFill>
                        </a:rPr>
                        <a:t>Demand Supply Gap</a:t>
                      </a:r>
                      <a:endParaRPr lang="en-IN" sz="1000" b="1" kern="1200"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algn="ctr" fontAlgn="ctr"/>
                      <a:r>
                        <a:rPr lang="en-IN" sz="1000" b="0" i="0" u="none" strike="noStrike" dirty="0">
                          <a:solidFill>
                            <a:srgbClr val="000000"/>
                          </a:solidFill>
                          <a:effectLst/>
                          <a:latin typeface="Arial" panose="020B0604020202020204" pitchFamily="34" charset="0"/>
                        </a:rPr>
                        <a:t>-30.16</a:t>
                      </a:r>
                    </a:p>
                  </a:txBody>
                  <a:tcPr marL="0" marR="0" marT="0" marB="0" anchor="ctr"/>
                </a:tc>
                <a:tc>
                  <a:txBody>
                    <a:bodyPr/>
                    <a:lstStyle/>
                    <a:p>
                      <a:pPr algn="ctr" fontAlgn="ctr"/>
                      <a:r>
                        <a:rPr lang="en-IN" sz="1000" b="0" i="0" u="none" strike="noStrike">
                          <a:solidFill>
                            <a:srgbClr val="000000"/>
                          </a:solidFill>
                          <a:effectLst/>
                          <a:latin typeface="Arial" panose="020B0604020202020204" pitchFamily="34" charset="0"/>
                        </a:rPr>
                        <a:t>-30.35</a:t>
                      </a:r>
                    </a:p>
                  </a:txBody>
                  <a:tcPr marL="0" marR="0" marT="0" marB="0" anchor="ctr"/>
                </a:tc>
                <a:tc>
                  <a:txBody>
                    <a:bodyPr/>
                    <a:lstStyle/>
                    <a:p>
                      <a:pPr algn="ctr" fontAlgn="ctr"/>
                      <a:r>
                        <a:rPr lang="en-IN" sz="1000" b="0" i="0" u="none" strike="noStrike">
                          <a:solidFill>
                            <a:srgbClr val="000000"/>
                          </a:solidFill>
                          <a:effectLst/>
                          <a:latin typeface="Arial" panose="020B0604020202020204" pitchFamily="34" charset="0"/>
                        </a:rPr>
                        <a:t>-29.01</a:t>
                      </a:r>
                    </a:p>
                  </a:txBody>
                  <a:tcPr marL="0" marR="0" marT="0" marB="0" anchor="ctr"/>
                </a:tc>
                <a:tc>
                  <a:txBody>
                    <a:bodyPr/>
                    <a:lstStyle/>
                    <a:p>
                      <a:pPr algn="ctr" fontAlgn="ctr"/>
                      <a:r>
                        <a:rPr lang="en-IN" sz="1000" b="0" i="0" u="none" strike="noStrike">
                          <a:solidFill>
                            <a:srgbClr val="000000"/>
                          </a:solidFill>
                          <a:effectLst/>
                          <a:latin typeface="Arial" panose="020B0604020202020204" pitchFamily="34" charset="0"/>
                        </a:rPr>
                        <a:t>-14.68</a:t>
                      </a:r>
                    </a:p>
                  </a:txBody>
                  <a:tcPr marL="0" marR="0" marT="0" marB="0" anchor="ctr"/>
                </a:tc>
                <a:tc>
                  <a:txBody>
                    <a:bodyPr/>
                    <a:lstStyle/>
                    <a:p>
                      <a:pPr algn="ctr" fontAlgn="ctr"/>
                      <a:r>
                        <a:rPr lang="en-IN" sz="1000" b="0" i="0" u="none" strike="noStrike">
                          <a:solidFill>
                            <a:srgbClr val="000000"/>
                          </a:solidFill>
                          <a:effectLst/>
                          <a:latin typeface="Arial" panose="020B0604020202020204" pitchFamily="34" charset="0"/>
                        </a:rPr>
                        <a:t>-23.46</a:t>
                      </a:r>
                    </a:p>
                  </a:txBody>
                  <a:tcPr marL="0" marR="0" marT="0" marB="0" anchor="ctr"/>
                </a:tc>
                <a:tc>
                  <a:txBody>
                    <a:bodyPr/>
                    <a:lstStyle/>
                    <a:p>
                      <a:pPr algn="ctr" fontAlgn="ctr"/>
                      <a:r>
                        <a:rPr lang="en-IN" sz="1000" b="0" i="0" u="none" strike="noStrike">
                          <a:solidFill>
                            <a:srgbClr val="000000"/>
                          </a:solidFill>
                          <a:effectLst/>
                          <a:latin typeface="Arial" panose="020B0604020202020204" pitchFamily="34" charset="0"/>
                        </a:rPr>
                        <a:t>-24.91</a:t>
                      </a:r>
                    </a:p>
                  </a:txBody>
                  <a:tcPr marL="0" marR="0" marT="0" marB="0" anchor="ctr"/>
                </a:tc>
                <a:tc>
                  <a:txBody>
                    <a:bodyPr/>
                    <a:lstStyle/>
                    <a:p>
                      <a:pPr algn="ctr" fontAlgn="ctr"/>
                      <a:r>
                        <a:rPr lang="en-IN" sz="1000" b="0" i="0" u="none" strike="noStrike">
                          <a:solidFill>
                            <a:srgbClr val="000000"/>
                          </a:solidFill>
                          <a:effectLst/>
                          <a:latin typeface="Arial" panose="020B0604020202020204" pitchFamily="34" charset="0"/>
                        </a:rPr>
                        <a:t>-19.72</a:t>
                      </a:r>
                    </a:p>
                  </a:txBody>
                  <a:tcPr marL="0" marR="0" marT="0" marB="0" anchor="ctr"/>
                </a:tc>
                <a:tc>
                  <a:txBody>
                    <a:bodyPr/>
                    <a:lstStyle/>
                    <a:p>
                      <a:pPr algn="ctr" fontAlgn="ctr"/>
                      <a:r>
                        <a:rPr lang="en-IN" sz="1000" b="0" i="0" u="none" strike="noStrike">
                          <a:solidFill>
                            <a:srgbClr val="000000"/>
                          </a:solidFill>
                          <a:effectLst/>
                          <a:latin typeface="Arial" panose="020B0604020202020204" pitchFamily="34" charset="0"/>
                        </a:rPr>
                        <a:t>2.68</a:t>
                      </a:r>
                    </a:p>
                  </a:txBody>
                  <a:tcPr marL="0" marR="0" marT="0" marB="0" anchor="ctr"/>
                </a:tc>
                <a:tc>
                  <a:txBody>
                    <a:bodyPr/>
                    <a:lstStyle/>
                    <a:p>
                      <a:pPr algn="ctr" fontAlgn="ctr"/>
                      <a:r>
                        <a:rPr lang="en-IN" sz="1000" b="0" i="0" u="none" strike="noStrike" dirty="0">
                          <a:solidFill>
                            <a:srgbClr val="000000"/>
                          </a:solidFill>
                          <a:effectLst/>
                          <a:latin typeface="Arial" panose="020B0604020202020204" pitchFamily="34" charset="0"/>
                        </a:rPr>
                        <a:t>-14.78</a:t>
                      </a:r>
                    </a:p>
                  </a:txBody>
                  <a:tcPr marL="0" marR="0" marT="0" marB="0" anchor="ctr"/>
                </a:tc>
                <a:extLst>
                  <a:ext uri="{0D108BD9-81ED-4DB2-BD59-A6C34878D82A}">
                    <a16:rowId xmlns:a16="http://schemas.microsoft.com/office/drawing/2014/main" val="3016581503"/>
                  </a:ext>
                </a:extLst>
              </a:tr>
            </a:tbl>
          </a:graphicData>
        </a:graphic>
      </p:graphicFrame>
    </p:spTree>
    <p:extLst>
      <p:ext uri="{BB962C8B-B14F-4D97-AF65-F5344CB8AC3E}">
        <p14:creationId xmlns:p14="http://schemas.microsoft.com/office/powerpoint/2010/main" val="168949463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D6093882-BD00-4B41-8145-9BDF8D98A1CE}"/>
              </a:ext>
            </a:extLst>
          </p:cNvPr>
          <p:cNvSpPr txBox="1">
            <a:spLocks/>
          </p:cNvSpPr>
          <p:nvPr/>
        </p:nvSpPr>
        <p:spPr>
          <a:xfrm>
            <a:off x="149159" y="247040"/>
            <a:ext cx="8921930" cy="303225"/>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457200" rtl="0" eaLnBrk="1" fontAlgn="auto" latinLnBrk="0" hangingPunct="1">
              <a:lnSpc>
                <a:spcPts val="1700"/>
              </a:lnSpc>
              <a:spcBef>
                <a:spcPct val="0"/>
              </a:spcBef>
              <a:spcAft>
                <a:spcPts val="0"/>
              </a:spcAft>
              <a:buClrTx/>
              <a:buSzTx/>
              <a:buFontTx/>
              <a:buNone/>
              <a:tabLst/>
              <a:defRPr/>
            </a:pPr>
            <a:r>
              <a:rPr lang="en-US" sz="1400" b="1" dirty="0">
                <a:solidFill>
                  <a:prstClr val="black"/>
                </a:solidFill>
                <a:latin typeface="Montserrat"/>
                <a:cs typeface="Arial" panose="020B0604020202020204" pitchFamily="34" charset="0"/>
              </a:rPr>
              <a:t>Suggested Capacities of Global Epoxy Resin (Ideal Product Mix and capacity recommendation)</a:t>
            </a:r>
          </a:p>
        </p:txBody>
      </p:sp>
      <p:graphicFrame>
        <p:nvGraphicFramePr>
          <p:cNvPr id="6" name="Table 6">
            <a:extLst>
              <a:ext uri="{FF2B5EF4-FFF2-40B4-BE49-F238E27FC236}">
                <a16:creationId xmlns:a16="http://schemas.microsoft.com/office/drawing/2014/main" id="{965B1E2E-B73D-4D03-BD22-2A6AFE124BF0}"/>
              </a:ext>
            </a:extLst>
          </p:cNvPr>
          <p:cNvGraphicFramePr>
            <a:graphicFrameLocks noGrp="1"/>
          </p:cNvGraphicFramePr>
          <p:nvPr>
            <p:extLst>
              <p:ext uri="{D42A27DB-BD31-4B8C-83A1-F6EECF244321}">
                <p14:modId xmlns:p14="http://schemas.microsoft.com/office/powerpoint/2010/main" val="2406409577"/>
              </p:ext>
            </p:extLst>
          </p:nvPr>
        </p:nvGraphicFramePr>
        <p:xfrm>
          <a:off x="318298" y="817065"/>
          <a:ext cx="8468139" cy="1202361"/>
        </p:xfrm>
        <a:graphic>
          <a:graphicData uri="http://schemas.openxmlformats.org/drawingml/2006/table">
            <a:tbl>
              <a:tblPr firstRow="1" bandRow="1">
                <a:tableStyleId>{5C22544A-7EE6-4342-B048-85BDC9FD1C3A}</a:tableStyleId>
              </a:tblPr>
              <a:tblGrid>
                <a:gridCol w="2822713">
                  <a:extLst>
                    <a:ext uri="{9D8B030D-6E8A-4147-A177-3AD203B41FA5}">
                      <a16:colId xmlns:a16="http://schemas.microsoft.com/office/drawing/2014/main" val="400372267"/>
                    </a:ext>
                  </a:extLst>
                </a:gridCol>
                <a:gridCol w="2822713">
                  <a:extLst>
                    <a:ext uri="{9D8B030D-6E8A-4147-A177-3AD203B41FA5}">
                      <a16:colId xmlns:a16="http://schemas.microsoft.com/office/drawing/2014/main" val="1203222138"/>
                    </a:ext>
                  </a:extLst>
                </a:gridCol>
                <a:gridCol w="2822713">
                  <a:extLst>
                    <a:ext uri="{9D8B030D-6E8A-4147-A177-3AD203B41FA5}">
                      <a16:colId xmlns:a16="http://schemas.microsoft.com/office/drawing/2014/main" val="1740433055"/>
                    </a:ext>
                  </a:extLst>
                </a:gridCol>
              </a:tblGrid>
              <a:tr h="311583">
                <a:tc>
                  <a:txBody>
                    <a:bodyPr/>
                    <a:lstStyle/>
                    <a:p>
                      <a:pPr marL="0" marR="0" algn="ctr">
                        <a:lnSpc>
                          <a:spcPct val="110000"/>
                        </a:lnSpc>
                        <a:spcBef>
                          <a:spcPts val="0"/>
                        </a:spcBef>
                        <a:spcAft>
                          <a:spcPts val="600"/>
                        </a:spcAft>
                      </a:pPr>
                      <a:r>
                        <a:rPr lang="en-US" sz="1000" b="1" dirty="0">
                          <a:solidFill>
                            <a:schemeClr val="bg1"/>
                          </a:solidFill>
                          <a:effectLst/>
                          <a:latin typeface="Verdana" panose="020B0604030504040204" pitchFamily="34" charset="0"/>
                          <a:ea typeface="Verdana" panose="020B0604030504040204" pitchFamily="34" charset="0"/>
                          <a:cs typeface="Verdana" panose="020B0604030504040204" pitchFamily="34" charset="0"/>
                        </a:rPr>
                        <a:t>Chemistry</a:t>
                      </a:r>
                      <a:endParaRPr lang="en-US" sz="1000" dirty="0">
                        <a:solidFill>
                          <a:schemeClr val="bg1"/>
                        </a:solidFill>
                        <a:effectLst/>
                        <a:latin typeface="Verdana" panose="020B0604030504040204" pitchFamily="34" charset="0"/>
                        <a:ea typeface="Verdana" panose="020B0604030504040204" pitchFamily="34" charset="0"/>
                        <a:cs typeface="Verdana" panose="020B0604030504040204" pitchFamily="34" charset="0"/>
                      </a:endParaRPr>
                    </a:p>
                  </a:txBody>
                  <a:tcPr marL="68580" marR="68580" marT="0" marB="0" anchor="ctr"/>
                </a:tc>
                <a:tc>
                  <a:txBody>
                    <a:bodyPr/>
                    <a:lstStyle/>
                    <a:p>
                      <a:pPr marL="0" marR="0" algn="ctr">
                        <a:lnSpc>
                          <a:spcPct val="110000"/>
                        </a:lnSpc>
                        <a:spcBef>
                          <a:spcPts val="0"/>
                        </a:spcBef>
                        <a:spcAft>
                          <a:spcPts val="600"/>
                        </a:spcAft>
                      </a:pPr>
                      <a:r>
                        <a:rPr lang="en-US" sz="1000" b="1" dirty="0">
                          <a:solidFill>
                            <a:schemeClr val="bg1"/>
                          </a:solidFill>
                          <a:effectLst/>
                          <a:latin typeface="Verdana" panose="020B0604030504040204" pitchFamily="34" charset="0"/>
                          <a:ea typeface="Verdana" panose="020B0604030504040204" pitchFamily="34" charset="0"/>
                          <a:cs typeface="Verdana" panose="020B0604030504040204" pitchFamily="34" charset="0"/>
                        </a:rPr>
                        <a:t>Product </a:t>
                      </a:r>
                      <a:endParaRPr lang="en-US" sz="1000" dirty="0">
                        <a:solidFill>
                          <a:schemeClr val="bg1"/>
                        </a:solidFill>
                        <a:effectLst/>
                        <a:latin typeface="Verdana" panose="020B0604030504040204" pitchFamily="34" charset="0"/>
                        <a:ea typeface="Verdana" panose="020B0604030504040204" pitchFamily="34" charset="0"/>
                        <a:cs typeface="Verdana" panose="020B0604030504040204" pitchFamily="34" charset="0"/>
                      </a:endParaRPr>
                    </a:p>
                  </a:txBody>
                  <a:tcPr marL="68580" marR="68580" marT="0" marB="0" anchor="ctr"/>
                </a:tc>
                <a:tc>
                  <a:txBody>
                    <a:bodyPr/>
                    <a:lstStyle/>
                    <a:p>
                      <a:pPr marL="0" marR="0" algn="ctr">
                        <a:lnSpc>
                          <a:spcPct val="110000"/>
                        </a:lnSpc>
                        <a:spcBef>
                          <a:spcPts val="0"/>
                        </a:spcBef>
                        <a:spcAft>
                          <a:spcPts val="600"/>
                        </a:spcAft>
                      </a:pPr>
                      <a:r>
                        <a:rPr lang="en-US" sz="1000" b="1" dirty="0">
                          <a:solidFill>
                            <a:schemeClr val="bg1"/>
                          </a:solidFill>
                          <a:effectLst/>
                          <a:latin typeface="Verdana" panose="020B0604030504040204" pitchFamily="34" charset="0"/>
                          <a:ea typeface="Verdana" panose="020B0604030504040204" pitchFamily="34" charset="0"/>
                          <a:cs typeface="Verdana" panose="020B0604030504040204" pitchFamily="34" charset="0"/>
                        </a:rPr>
                        <a:t>Suggested Capacity</a:t>
                      </a:r>
                      <a:endParaRPr lang="en-US" sz="1000" dirty="0">
                        <a:solidFill>
                          <a:schemeClr val="bg1"/>
                        </a:solidFill>
                        <a:effectLst/>
                        <a:latin typeface="Verdana" panose="020B0604030504040204" pitchFamily="34" charset="0"/>
                        <a:ea typeface="Verdana" panose="020B0604030504040204" pitchFamily="34" charset="0"/>
                        <a:cs typeface="Verdana" panose="020B0604030504040204" pitchFamily="34" charset="0"/>
                      </a:endParaRPr>
                    </a:p>
                  </a:txBody>
                  <a:tcPr marL="68580" marR="68580" marT="0" marB="0" anchor="ctr"/>
                </a:tc>
                <a:extLst>
                  <a:ext uri="{0D108BD9-81ED-4DB2-BD59-A6C34878D82A}">
                    <a16:rowId xmlns:a16="http://schemas.microsoft.com/office/drawing/2014/main" val="2779190577"/>
                  </a:ext>
                </a:extLst>
              </a:tr>
              <a:tr h="840956">
                <a:tc>
                  <a:txBody>
                    <a:bodyPr/>
                    <a:lstStyle/>
                    <a:p>
                      <a:pPr marL="0" marR="0" algn="ctr">
                        <a:lnSpc>
                          <a:spcPct val="110000"/>
                        </a:lnSpc>
                        <a:spcBef>
                          <a:spcPts val="0"/>
                        </a:spcBef>
                        <a:spcAft>
                          <a:spcPts val="600"/>
                        </a:spcAft>
                      </a:pPr>
                      <a:r>
                        <a:rPr lang="en-US" sz="1000" dirty="0">
                          <a:solidFill>
                            <a:srgbClr val="000000"/>
                          </a:solidFill>
                          <a:effectLst/>
                          <a:latin typeface="Muli Light"/>
                          <a:ea typeface="Calibri" panose="020F0502020204030204" pitchFamily="34" charset="0"/>
                          <a:cs typeface="Times New Roman" panose="02020603050405020304" pitchFamily="18" charset="0"/>
                        </a:rPr>
                        <a:t>Epoxy Resins  (Standard and Specialized)</a:t>
                      </a:r>
                      <a:endParaRPr lang="en-IN"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0000"/>
                        </a:lnSpc>
                        <a:spcBef>
                          <a:spcPts val="0"/>
                        </a:spcBef>
                        <a:spcAft>
                          <a:spcPts val="600"/>
                        </a:spcAft>
                      </a:pPr>
                      <a:r>
                        <a:rPr lang="en-US" sz="1000" dirty="0">
                          <a:solidFill>
                            <a:srgbClr val="000000"/>
                          </a:solidFill>
                          <a:effectLst/>
                          <a:latin typeface="Muli Light"/>
                          <a:ea typeface="Calibri" panose="020F0502020204030204" pitchFamily="34" charset="0"/>
                          <a:cs typeface="Times New Roman" panose="02020603050405020304" pitchFamily="18" charset="0"/>
                        </a:rPr>
                        <a:t>Epoxy resin, </a:t>
                      </a:r>
                      <a:endParaRPr lang="en-IN" sz="10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10000"/>
                        </a:lnSpc>
                        <a:spcBef>
                          <a:spcPts val="0"/>
                        </a:spcBef>
                        <a:spcAft>
                          <a:spcPts val="600"/>
                        </a:spcAft>
                      </a:pPr>
                      <a:r>
                        <a:rPr lang="en-US" sz="1000" dirty="0">
                          <a:solidFill>
                            <a:srgbClr val="000000"/>
                          </a:solidFill>
                          <a:effectLst/>
                          <a:latin typeface="Muli Light"/>
                          <a:ea typeface="Calibri" panose="020F0502020204030204" pitchFamily="34" charset="0"/>
                          <a:cs typeface="Times New Roman" panose="02020603050405020304" pitchFamily="18" charset="0"/>
                        </a:rPr>
                        <a:t>Epoxy Phenol </a:t>
                      </a:r>
                      <a:r>
                        <a:rPr lang="en-US" sz="1000" dirty="0" err="1">
                          <a:solidFill>
                            <a:srgbClr val="000000"/>
                          </a:solidFill>
                          <a:effectLst/>
                          <a:latin typeface="Muli Light"/>
                          <a:ea typeface="Calibri" panose="020F0502020204030204" pitchFamily="34" charset="0"/>
                          <a:cs typeface="Times New Roman" panose="02020603050405020304" pitchFamily="18" charset="0"/>
                        </a:rPr>
                        <a:t>Novolac</a:t>
                      </a:r>
                      <a:r>
                        <a:rPr lang="en-US" sz="1000" dirty="0">
                          <a:solidFill>
                            <a:srgbClr val="000000"/>
                          </a:solidFill>
                          <a:effectLst/>
                          <a:latin typeface="Muli Light"/>
                          <a:ea typeface="Calibri" panose="020F0502020204030204" pitchFamily="34" charset="0"/>
                          <a:cs typeface="Times New Roman" panose="02020603050405020304" pitchFamily="18" charset="0"/>
                        </a:rPr>
                        <a:t> resins,</a:t>
                      </a:r>
                      <a:endParaRPr lang="en-IN" sz="10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10000"/>
                        </a:lnSpc>
                        <a:spcBef>
                          <a:spcPts val="0"/>
                        </a:spcBef>
                        <a:spcAft>
                          <a:spcPts val="600"/>
                        </a:spcAft>
                      </a:pPr>
                      <a:r>
                        <a:rPr lang="en-US" sz="1000" dirty="0">
                          <a:solidFill>
                            <a:srgbClr val="000000"/>
                          </a:solidFill>
                          <a:effectLst/>
                          <a:latin typeface="Muli Light"/>
                          <a:ea typeface="Calibri" panose="020F0502020204030204" pitchFamily="34" charset="0"/>
                          <a:cs typeface="Times New Roman" panose="02020603050405020304" pitchFamily="18" charset="0"/>
                        </a:rPr>
                        <a:t>Bisphenol A and Bisphenol F based resins</a:t>
                      </a:r>
                      <a:endParaRPr lang="en-IN" sz="10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10000"/>
                        </a:lnSpc>
                        <a:spcBef>
                          <a:spcPts val="0"/>
                        </a:spcBef>
                        <a:spcAft>
                          <a:spcPts val="600"/>
                        </a:spcAft>
                      </a:pPr>
                      <a:r>
                        <a:rPr lang="en-US" sz="1000" dirty="0">
                          <a:solidFill>
                            <a:srgbClr val="000000"/>
                          </a:solidFill>
                          <a:effectLst/>
                          <a:latin typeface="Muli Light"/>
                          <a:ea typeface="Calibri" panose="020F0502020204030204" pitchFamily="34" charset="0"/>
                          <a:cs typeface="Times New Roman" panose="02020603050405020304" pitchFamily="18" charset="0"/>
                        </a:rPr>
                        <a:t>Cycloaliphatic resins</a:t>
                      </a:r>
                      <a:endParaRPr lang="en-IN"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0000"/>
                        </a:lnSpc>
                        <a:spcBef>
                          <a:spcPts val="0"/>
                        </a:spcBef>
                        <a:spcAft>
                          <a:spcPts val="600"/>
                        </a:spcAft>
                      </a:pPr>
                      <a:r>
                        <a:rPr lang="en-US" sz="1000" dirty="0">
                          <a:solidFill>
                            <a:srgbClr val="000000"/>
                          </a:solidFill>
                          <a:effectLst/>
                          <a:latin typeface="Muli Light"/>
                          <a:ea typeface="Calibri" panose="020F0502020204030204" pitchFamily="34" charset="0"/>
                          <a:cs typeface="Times New Roman" panose="02020603050405020304" pitchFamily="18" charset="0"/>
                        </a:rPr>
                        <a:t>1000,000 </a:t>
                      </a:r>
                      <a:r>
                        <a:rPr lang="en-US" sz="1000" dirty="0" err="1">
                          <a:solidFill>
                            <a:srgbClr val="000000"/>
                          </a:solidFill>
                          <a:effectLst/>
                          <a:latin typeface="Muli Light"/>
                          <a:ea typeface="Calibri" panose="020F0502020204030204" pitchFamily="34" charset="0"/>
                          <a:cs typeface="Times New Roman" panose="02020603050405020304" pitchFamily="18" charset="0"/>
                        </a:rPr>
                        <a:t>Tonnes</a:t>
                      </a:r>
                      <a:r>
                        <a:rPr lang="en-US" sz="1000" dirty="0">
                          <a:solidFill>
                            <a:srgbClr val="000000"/>
                          </a:solidFill>
                          <a:effectLst/>
                          <a:latin typeface="Muli Light"/>
                          <a:ea typeface="Calibri" panose="020F0502020204030204" pitchFamily="34" charset="0"/>
                          <a:cs typeface="Times New Roman" panose="02020603050405020304" pitchFamily="18" charset="0"/>
                        </a:rPr>
                        <a:t> Per Annum</a:t>
                      </a:r>
                      <a:endParaRPr lang="en-IN"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4380268"/>
                  </a:ext>
                </a:extLst>
              </a:tr>
            </a:tbl>
          </a:graphicData>
        </a:graphic>
      </p:graphicFrame>
      <p:sp>
        <p:nvSpPr>
          <p:cNvPr id="9" name="Title 1">
            <a:extLst>
              <a:ext uri="{FF2B5EF4-FFF2-40B4-BE49-F238E27FC236}">
                <a16:creationId xmlns:a16="http://schemas.microsoft.com/office/drawing/2014/main" id="{8D5E35D0-F5BC-4C4A-9108-82702B2C5DC9}"/>
              </a:ext>
            </a:extLst>
          </p:cNvPr>
          <p:cNvSpPr txBox="1">
            <a:spLocks/>
          </p:cNvSpPr>
          <p:nvPr/>
        </p:nvSpPr>
        <p:spPr>
          <a:xfrm>
            <a:off x="222070" y="2012468"/>
            <a:ext cx="8921930" cy="303225"/>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457200" rtl="0" eaLnBrk="1" fontAlgn="auto" latinLnBrk="0" hangingPunct="1">
              <a:lnSpc>
                <a:spcPts val="1700"/>
              </a:lnSpc>
              <a:spcBef>
                <a:spcPct val="0"/>
              </a:spcBef>
              <a:spcAft>
                <a:spcPts val="0"/>
              </a:spcAft>
              <a:buClrTx/>
              <a:buSzTx/>
              <a:buFontTx/>
              <a:buNone/>
              <a:tabLst/>
              <a:defRPr/>
            </a:pPr>
            <a:r>
              <a:rPr kumimoji="0" lang="en-IN" sz="1400" b="1" i="0" u="none" strike="noStrike" kern="1200" cap="none" spc="0" normalizeH="0" baseline="0" noProof="0" dirty="0">
                <a:ln>
                  <a:noFill/>
                </a:ln>
                <a:solidFill>
                  <a:prstClr val="black"/>
                </a:solidFill>
                <a:effectLst/>
                <a:uLnTx/>
                <a:uFillTx/>
                <a:latin typeface="Montserrat"/>
                <a:ea typeface="+mj-ea"/>
                <a:cs typeface="Arial" panose="020B0604020202020204" pitchFamily="34" charset="0"/>
              </a:rPr>
              <a:t>Target EXIM Countries</a:t>
            </a:r>
          </a:p>
        </p:txBody>
      </p:sp>
      <p:graphicFrame>
        <p:nvGraphicFramePr>
          <p:cNvPr id="10" name="Table 11">
            <a:extLst>
              <a:ext uri="{FF2B5EF4-FFF2-40B4-BE49-F238E27FC236}">
                <a16:creationId xmlns:a16="http://schemas.microsoft.com/office/drawing/2014/main" id="{A01D8A0D-A3DA-4CC3-884C-AD1BA0268436}"/>
              </a:ext>
            </a:extLst>
          </p:cNvPr>
          <p:cNvGraphicFramePr>
            <a:graphicFrameLocks noGrp="1"/>
          </p:cNvGraphicFramePr>
          <p:nvPr>
            <p:extLst>
              <p:ext uri="{D42A27DB-BD31-4B8C-83A1-F6EECF244321}">
                <p14:modId xmlns:p14="http://schemas.microsoft.com/office/powerpoint/2010/main" val="3502092446"/>
              </p:ext>
            </p:extLst>
          </p:nvPr>
        </p:nvGraphicFramePr>
        <p:xfrm>
          <a:off x="318297" y="2272617"/>
          <a:ext cx="8468139" cy="4338346"/>
        </p:xfrm>
        <a:graphic>
          <a:graphicData uri="http://schemas.openxmlformats.org/drawingml/2006/table">
            <a:tbl>
              <a:tblPr firstRow="1" bandRow="1">
                <a:tableStyleId>{5C22544A-7EE6-4342-B048-85BDC9FD1C3A}</a:tableStyleId>
              </a:tblPr>
              <a:tblGrid>
                <a:gridCol w="2822713">
                  <a:extLst>
                    <a:ext uri="{9D8B030D-6E8A-4147-A177-3AD203B41FA5}">
                      <a16:colId xmlns:a16="http://schemas.microsoft.com/office/drawing/2014/main" val="2566485406"/>
                    </a:ext>
                  </a:extLst>
                </a:gridCol>
                <a:gridCol w="2822713">
                  <a:extLst>
                    <a:ext uri="{9D8B030D-6E8A-4147-A177-3AD203B41FA5}">
                      <a16:colId xmlns:a16="http://schemas.microsoft.com/office/drawing/2014/main" val="4255051785"/>
                    </a:ext>
                  </a:extLst>
                </a:gridCol>
                <a:gridCol w="2822713">
                  <a:extLst>
                    <a:ext uri="{9D8B030D-6E8A-4147-A177-3AD203B41FA5}">
                      <a16:colId xmlns:a16="http://schemas.microsoft.com/office/drawing/2014/main" val="3396248411"/>
                    </a:ext>
                  </a:extLst>
                </a:gridCol>
              </a:tblGrid>
              <a:tr h="228334">
                <a:tc>
                  <a:txBody>
                    <a:bodyPr/>
                    <a:lstStyle/>
                    <a:p>
                      <a:pPr marL="0" marR="0" algn="ctr">
                        <a:lnSpc>
                          <a:spcPct val="110000"/>
                        </a:lnSpc>
                        <a:spcBef>
                          <a:spcPts val="0"/>
                        </a:spcBef>
                        <a:spcAft>
                          <a:spcPts val="600"/>
                        </a:spcAft>
                      </a:pPr>
                      <a:r>
                        <a:rPr lang="en-US" sz="1000" b="1" dirty="0">
                          <a:solidFill>
                            <a:schemeClr val="bg1"/>
                          </a:solidFill>
                          <a:effectLst/>
                          <a:latin typeface="Verdana" panose="020B0604030504040204" pitchFamily="34" charset="0"/>
                          <a:ea typeface="Verdana" panose="020B0604030504040204" pitchFamily="34" charset="0"/>
                          <a:cs typeface="Verdana" panose="020B0604030504040204" pitchFamily="34" charset="0"/>
                        </a:rPr>
                        <a:t>Region </a:t>
                      </a:r>
                      <a:endParaRPr lang="en-US" sz="1000" dirty="0">
                        <a:solidFill>
                          <a:schemeClr val="bg1"/>
                        </a:solidFill>
                        <a:effectLst/>
                        <a:latin typeface="Verdana" panose="020B0604030504040204" pitchFamily="34" charset="0"/>
                        <a:ea typeface="Verdana" panose="020B0604030504040204" pitchFamily="34" charset="0"/>
                        <a:cs typeface="Verdana" panose="020B0604030504040204" pitchFamily="34" charset="0"/>
                      </a:endParaRPr>
                    </a:p>
                  </a:txBody>
                  <a:tcPr marL="68580" marR="68580" marT="0" marB="0" anchor="ctr"/>
                </a:tc>
                <a:tc>
                  <a:txBody>
                    <a:bodyPr/>
                    <a:lstStyle/>
                    <a:p>
                      <a:pPr marL="0" marR="0" algn="ctr">
                        <a:lnSpc>
                          <a:spcPct val="110000"/>
                        </a:lnSpc>
                        <a:spcBef>
                          <a:spcPts val="0"/>
                        </a:spcBef>
                        <a:spcAft>
                          <a:spcPts val="600"/>
                        </a:spcAft>
                      </a:pPr>
                      <a:r>
                        <a:rPr lang="en-US" sz="1000" b="1" dirty="0">
                          <a:solidFill>
                            <a:schemeClr val="bg1"/>
                          </a:solidFill>
                          <a:effectLst/>
                          <a:latin typeface="Verdana" panose="020B0604030504040204" pitchFamily="34" charset="0"/>
                          <a:ea typeface="Verdana" panose="020B0604030504040204" pitchFamily="34" charset="0"/>
                          <a:cs typeface="Verdana" panose="020B0604030504040204" pitchFamily="34" charset="0"/>
                        </a:rPr>
                        <a:t>Deficit Countries</a:t>
                      </a:r>
                      <a:endParaRPr lang="en-US" sz="1000" dirty="0">
                        <a:solidFill>
                          <a:schemeClr val="bg1"/>
                        </a:solidFill>
                        <a:effectLst/>
                        <a:latin typeface="Verdana" panose="020B0604030504040204" pitchFamily="34" charset="0"/>
                        <a:ea typeface="Verdana" panose="020B0604030504040204" pitchFamily="34" charset="0"/>
                        <a:cs typeface="Verdana" panose="020B0604030504040204" pitchFamily="34" charset="0"/>
                      </a:endParaRPr>
                    </a:p>
                  </a:txBody>
                  <a:tcPr marL="68580" marR="68580" marT="0" marB="0" anchor="ctr"/>
                </a:tc>
                <a:tc>
                  <a:txBody>
                    <a:bodyPr/>
                    <a:lstStyle/>
                    <a:p>
                      <a:pPr marL="0" marR="0" algn="ctr">
                        <a:lnSpc>
                          <a:spcPct val="110000"/>
                        </a:lnSpc>
                        <a:spcBef>
                          <a:spcPts val="0"/>
                        </a:spcBef>
                        <a:spcAft>
                          <a:spcPts val="600"/>
                        </a:spcAft>
                      </a:pPr>
                      <a:r>
                        <a:rPr lang="en-US" sz="1000" dirty="0">
                          <a:solidFill>
                            <a:schemeClr val="bg1"/>
                          </a:solidFill>
                          <a:effectLst/>
                          <a:latin typeface="Verdana" panose="020B0604030504040204" pitchFamily="34" charset="0"/>
                          <a:ea typeface="Verdana" panose="020B0604030504040204" pitchFamily="34" charset="0"/>
                          <a:cs typeface="Verdana" panose="020B0604030504040204" pitchFamily="34" charset="0"/>
                        </a:rPr>
                        <a:t>Surplus Countries</a:t>
                      </a:r>
                    </a:p>
                  </a:txBody>
                  <a:tcPr marL="68580" marR="68580" marT="0" marB="0" anchor="ctr"/>
                </a:tc>
                <a:extLst>
                  <a:ext uri="{0D108BD9-81ED-4DB2-BD59-A6C34878D82A}">
                    <a16:rowId xmlns:a16="http://schemas.microsoft.com/office/drawing/2014/main" val="847066325"/>
                  </a:ext>
                </a:extLst>
              </a:tr>
              <a:tr h="228334">
                <a:tc rowSpan="2">
                  <a:txBody>
                    <a:bodyPr/>
                    <a:lstStyle/>
                    <a:p>
                      <a:pPr marL="0" marR="0" algn="ctr">
                        <a:lnSpc>
                          <a:spcPct val="110000"/>
                        </a:lnSpc>
                        <a:spcBef>
                          <a:spcPts val="0"/>
                        </a:spcBef>
                        <a:spcAft>
                          <a:spcPts val="600"/>
                        </a:spcAft>
                      </a:pPr>
                      <a:r>
                        <a:rPr lang="en-US" sz="1000" dirty="0">
                          <a:solidFill>
                            <a:srgbClr val="000000"/>
                          </a:solidFill>
                          <a:effectLst/>
                          <a:latin typeface="Muli Light"/>
                          <a:ea typeface="Calibri" panose="020F0502020204030204" pitchFamily="34" charset="0"/>
                          <a:cs typeface="Calibri" panose="020F0502020204030204" pitchFamily="34" charset="0"/>
                        </a:rPr>
                        <a:t>North America</a:t>
                      </a:r>
                      <a:endParaRPr lang="en-US" sz="10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solidFill>
                      <a:schemeClr val="accent2">
                        <a:lumMod val="40000"/>
                        <a:lumOff val="60000"/>
                      </a:schemeClr>
                    </a:solidFill>
                  </a:tcPr>
                </a:tc>
                <a:tc>
                  <a:txBody>
                    <a:bodyPr/>
                    <a:lstStyle/>
                    <a:p>
                      <a:pPr marL="0" marR="0" algn="ctr">
                        <a:lnSpc>
                          <a:spcPct val="110000"/>
                        </a:lnSpc>
                        <a:spcBef>
                          <a:spcPts val="0"/>
                        </a:spcBef>
                        <a:spcAft>
                          <a:spcPts val="600"/>
                        </a:spcAft>
                      </a:pPr>
                      <a:r>
                        <a:rPr lang="en-US" sz="1000" dirty="0">
                          <a:solidFill>
                            <a:schemeClr val="tx1"/>
                          </a:solidFill>
                          <a:effectLst/>
                          <a:latin typeface="Muli Light"/>
                          <a:ea typeface="Calibri" panose="020F0502020204030204" pitchFamily="34" charset="0"/>
                          <a:cs typeface="Calibri" panose="020F0502020204030204" pitchFamily="34" charset="0"/>
                        </a:rPr>
                        <a:t>USA</a:t>
                      </a:r>
                      <a:endParaRPr lang="en-US" sz="100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solidFill>
                      <a:schemeClr val="accent2">
                        <a:lumMod val="40000"/>
                        <a:lumOff val="60000"/>
                      </a:schemeClr>
                    </a:solidFill>
                  </a:tcPr>
                </a:tc>
                <a:tc>
                  <a:txBody>
                    <a:bodyPr/>
                    <a:lstStyle/>
                    <a:p>
                      <a:pPr marL="0" marR="0" algn="ctr">
                        <a:lnSpc>
                          <a:spcPct val="110000"/>
                        </a:lnSpc>
                        <a:spcBef>
                          <a:spcPts val="0"/>
                        </a:spcBef>
                        <a:spcAft>
                          <a:spcPts val="600"/>
                        </a:spcAft>
                      </a:pPr>
                      <a:endParaRPr lang="en-US" sz="100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solidFill>
                      <a:schemeClr val="accent2">
                        <a:lumMod val="40000"/>
                        <a:lumOff val="60000"/>
                      </a:schemeClr>
                    </a:solidFill>
                  </a:tcPr>
                </a:tc>
                <a:extLst>
                  <a:ext uri="{0D108BD9-81ED-4DB2-BD59-A6C34878D82A}">
                    <a16:rowId xmlns:a16="http://schemas.microsoft.com/office/drawing/2014/main" val="739419343"/>
                  </a:ext>
                </a:extLst>
              </a:tr>
              <a:tr h="228334">
                <a:tc vMerge="1">
                  <a:txBody>
                    <a:bodyPr/>
                    <a:lstStyle/>
                    <a:p>
                      <a:endParaRPr lang="en-US"/>
                    </a:p>
                  </a:txBody>
                  <a:tcPr/>
                </a:tc>
                <a:tc>
                  <a:txBody>
                    <a:bodyPr/>
                    <a:lstStyle/>
                    <a:p>
                      <a:pPr marL="0" marR="0" algn="ctr">
                        <a:lnSpc>
                          <a:spcPct val="110000"/>
                        </a:lnSpc>
                        <a:spcBef>
                          <a:spcPts val="0"/>
                        </a:spcBef>
                        <a:spcAft>
                          <a:spcPts val="600"/>
                        </a:spcAft>
                      </a:pPr>
                      <a:r>
                        <a:rPr lang="en-US" sz="1000" dirty="0">
                          <a:solidFill>
                            <a:schemeClr val="tx1"/>
                          </a:solidFill>
                          <a:effectLst/>
                          <a:latin typeface="Muli Light"/>
                          <a:ea typeface="Calibri" panose="020F0502020204030204" pitchFamily="34" charset="0"/>
                          <a:cs typeface="Calibri" panose="020F0502020204030204" pitchFamily="34" charset="0"/>
                        </a:rPr>
                        <a:t>Mexico</a:t>
                      </a:r>
                      <a:endParaRPr lang="en-US" sz="100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solidFill>
                      <a:schemeClr val="accent2">
                        <a:lumMod val="40000"/>
                        <a:lumOff val="60000"/>
                      </a:schemeClr>
                    </a:solidFill>
                  </a:tcPr>
                </a:tc>
                <a:tc>
                  <a:txBody>
                    <a:bodyPr/>
                    <a:lstStyle/>
                    <a:p>
                      <a:pPr marL="0" marR="0" algn="ctr">
                        <a:lnSpc>
                          <a:spcPct val="110000"/>
                        </a:lnSpc>
                        <a:spcBef>
                          <a:spcPts val="0"/>
                        </a:spcBef>
                        <a:spcAft>
                          <a:spcPts val="600"/>
                        </a:spcAft>
                      </a:pPr>
                      <a:endParaRPr lang="en-US" sz="100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solidFill>
                      <a:schemeClr val="accent2">
                        <a:lumMod val="40000"/>
                        <a:lumOff val="60000"/>
                      </a:schemeClr>
                    </a:solidFill>
                  </a:tcPr>
                </a:tc>
                <a:extLst>
                  <a:ext uri="{0D108BD9-81ED-4DB2-BD59-A6C34878D82A}">
                    <a16:rowId xmlns:a16="http://schemas.microsoft.com/office/drawing/2014/main" val="3518730163"/>
                  </a:ext>
                </a:extLst>
              </a:tr>
              <a:tr h="228334">
                <a:tc rowSpan="4">
                  <a:txBody>
                    <a:bodyPr/>
                    <a:lstStyle/>
                    <a:p>
                      <a:pPr marL="0" marR="0" algn="ctr">
                        <a:lnSpc>
                          <a:spcPct val="110000"/>
                        </a:lnSpc>
                        <a:spcBef>
                          <a:spcPts val="0"/>
                        </a:spcBef>
                        <a:spcAft>
                          <a:spcPts val="600"/>
                        </a:spcAft>
                      </a:pPr>
                      <a:r>
                        <a:rPr lang="en-US" sz="1000" dirty="0">
                          <a:solidFill>
                            <a:srgbClr val="000000"/>
                          </a:solidFill>
                          <a:effectLst/>
                          <a:latin typeface="Muli Light"/>
                          <a:ea typeface="Calibri" panose="020F0502020204030204" pitchFamily="34" charset="0"/>
                          <a:cs typeface="Calibri" panose="020F0502020204030204" pitchFamily="34" charset="0"/>
                        </a:rPr>
                        <a:t>APAC</a:t>
                      </a:r>
                      <a:endParaRPr lang="en-US" sz="10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solidFill>
                      <a:schemeClr val="accent1">
                        <a:lumMod val="40000"/>
                        <a:lumOff val="60000"/>
                      </a:schemeClr>
                    </a:solidFill>
                  </a:tcPr>
                </a:tc>
                <a:tc>
                  <a:txBody>
                    <a:bodyPr/>
                    <a:lstStyle/>
                    <a:p>
                      <a:pPr marL="0" marR="0" algn="ctr">
                        <a:lnSpc>
                          <a:spcPct val="110000"/>
                        </a:lnSpc>
                        <a:spcBef>
                          <a:spcPts val="0"/>
                        </a:spcBef>
                        <a:spcAft>
                          <a:spcPts val="600"/>
                        </a:spcAft>
                      </a:pPr>
                      <a:r>
                        <a:rPr lang="en-US" sz="1000">
                          <a:solidFill>
                            <a:srgbClr val="000000"/>
                          </a:solidFill>
                          <a:effectLst/>
                          <a:latin typeface="Muli Light"/>
                          <a:ea typeface="Calibri" panose="020F0502020204030204" pitchFamily="34" charset="0"/>
                          <a:cs typeface="Times New Roman" panose="02020603050405020304" pitchFamily="18" charset="0"/>
                        </a:rPr>
                        <a:t>Bangladesh</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lumMod val="40000"/>
                        <a:lumOff val="60000"/>
                      </a:schemeClr>
                    </a:solidFill>
                  </a:tcPr>
                </a:tc>
                <a:tc>
                  <a:txBody>
                    <a:bodyPr/>
                    <a:lstStyle/>
                    <a:p>
                      <a:pPr marL="0" marR="0" algn="ctr">
                        <a:lnSpc>
                          <a:spcPct val="110000"/>
                        </a:lnSpc>
                        <a:spcBef>
                          <a:spcPts val="0"/>
                        </a:spcBef>
                        <a:spcAft>
                          <a:spcPts val="600"/>
                        </a:spcAft>
                      </a:pPr>
                      <a:r>
                        <a:rPr lang="en-US" sz="1000" dirty="0">
                          <a:solidFill>
                            <a:schemeClr val="tx1"/>
                          </a:solidFill>
                          <a:effectLst/>
                          <a:latin typeface="Muli Light"/>
                          <a:ea typeface="Calibri" panose="020F0502020204030204" pitchFamily="34" charset="0"/>
                          <a:cs typeface="Times New Roman" panose="02020603050405020304" pitchFamily="18" charset="0"/>
                        </a:rPr>
                        <a:t>China </a:t>
                      </a:r>
                      <a:endParaRPr lang="en-IN" sz="1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lumMod val="40000"/>
                        <a:lumOff val="60000"/>
                      </a:schemeClr>
                    </a:solidFill>
                  </a:tcPr>
                </a:tc>
                <a:extLst>
                  <a:ext uri="{0D108BD9-81ED-4DB2-BD59-A6C34878D82A}">
                    <a16:rowId xmlns:a16="http://schemas.microsoft.com/office/drawing/2014/main" val="296500945"/>
                  </a:ext>
                </a:extLst>
              </a:tr>
              <a:tr h="228334">
                <a:tc vMerge="1">
                  <a:txBody>
                    <a:bodyPr/>
                    <a:lstStyle/>
                    <a:p>
                      <a:endParaRPr lang="en-US"/>
                    </a:p>
                  </a:txBody>
                  <a:tcPr/>
                </a:tc>
                <a:tc>
                  <a:txBody>
                    <a:bodyPr/>
                    <a:lstStyle/>
                    <a:p>
                      <a:pPr marL="0" marR="0" algn="ctr">
                        <a:lnSpc>
                          <a:spcPct val="110000"/>
                        </a:lnSpc>
                        <a:spcBef>
                          <a:spcPts val="0"/>
                        </a:spcBef>
                        <a:spcAft>
                          <a:spcPts val="600"/>
                        </a:spcAft>
                      </a:pPr>
                      <a:r>
                        <a:rPr lang="en-US" sz="1000" dirty="0">
                          <a:solidFill>
                            <a:srgbClr val="000000"/>
                          </a:solidFill>
                          <a:effectLst/>
                          <a:latin typeface="Muli Light"/>
                          <a:ea typeface="Calibri" panose="020F0502020204030204" pitchFamily="34" charset="0"/>
                          <a:cs typeface="Times New Roman" panose="02020603050405020304" pitchFamily="18" charset="0"/>
                        </a:rPr>
                        <a:t>Pakistan</a:t>
                      </a:r>
                      <a:endParaRPr lang="en-IN"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lumMod val="40000"/>
                        <a:lumOff val="60000"/>
                      </a:schemeClr>
                    </a:solidFill>
                  </a:tcPr>
                </a:tc>
                <a:tc>
                  <a:txBody>
                    <a:bodyPr/>
                    <a:lstStyle/>
                    <a:p>
                      <a:pPr marL="0" marR="0" algn="ctr">
                        <a:lnSpc>
                          <a:spcPct val="110000"/>
                        </a:lnSpc>
                        <a:spcBef>
                          <a:spcPts val="0"/>
                        </a:spcBef>
                        <a:spcAft>
                          <a:spcPts val="600"/>
                        </a:spcAft>
                      </a:pPr>
                      <a:r>
                        <a:rPr lang="en-US" sz="1000">
                          <a:solidFill>
                            <a:schemeClr val="tx1"/>
                          </a:solidFill>
                          <a:effectLst/>
                          <a:latin typeface="Muli Light"/>
                          <a:ea typeface="Calibri" panose="020F0502020204030204" pitchFamily="34" charset="0"/>
                          <a:cs typeface="Times New Roman" panose="02020603050405020304" pitchFamily="18" charset="0"/>
                        </a:rPr>
                        <a:t>Korea</a:t>
                      </a:r>
                      <a:endParaRPr lang="en-IN" sz="10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lumMod val="40000"/>
                        <a:lumOff val="60000"/>
                      </a:schemeClr>
                    </a:solidFill>
                  </a:tcPr>
                </a:tc>
                <a:extLst>
                  <a:ext uri="{0D108BD9-81ED-4DB2-BD59-A6C34878D82A}">
                    <a16:rowId xmlns:a16="http://schemas.microsoft.com/office/drawing/2014/main" val="670707485"/>
                  </a:ext>
                </a:extLst>
              </a:tr>
              <a:tr h="228334">
                <a:tc vMerge="1">
                  <a:txBody>
                    <a:bodyPr/>
                    <a:lstStyle/>
                    <a:p>
                      <a:endParaRPr lang="en-US"/>
                    </a:p>
                  </a:txBody>
                  <a:tcPr/>
                </a:tc>
                <a:tc>
                  <a:txBody>
                    <a:bodyPr/>
                    <a:lstStyle/>
                    <a:p>
                      <a:pPr marL="0" marR="0" algn="ctr">
                        <a:lnSpc>
                          <a:spcPct val="110000"/>
                        </a:lnSpc>
                        <a:spcBef>
                          <a:spcPts val="0"/>
                        </a:spcBef>
                        <a:spcAft>
                          <a:spcPts val="600"/>
                        </a:spcAft>
                      </a:pPr>
                      <a:r>
                        <a:rPr lang="en-US" sz="1000" dirty="0">
                          <a:solidFill>
                            <a:srgbClr val="000000"/>
                          </a:solidFill>
                          <a:effectLst/>
                          <a:latin typeface="Muli Light"/>
                          <a:ea typeface="Calibri" panose="020F0502020204030204" pitchFamily="34" charset="0"/>
                          <a:cs typeface="Times New Roman" panose="02020603050405020304" pitchFamily="18" charset="0"/>
                        </a:rPr>
                        <a:t>Australia</a:t>
                      </a:r>
                      <a:endParaRPr lang="en-IN"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lumMod val="40000"/>
                        <a:lumOff val="60000"/>
                      </a:schemeClr>
                    </a:solidFill>
                  </a:tcPr>
                </a:tc>
                <a:tc>
                  <a:txBody>
                    <a:bodyPr/>
                    <a:lstStyle/>
                    <a:p>
                      <a:pPr marL="0" marR="0" algn="ctr">
                        <a:lnSpc>
                          <a:spcPct val="110000"/>
                        </a:lnSpc>
                        <a:spcBef>
                          <a:spcPts val="0"/>
                        </a:spcBef>
                        <a:spcAft>
                          <a:spcPts val="600"/>
                        </a:spcAft>
                      </a:pPr>
                      <a:r>
                        <a:rPr lang="en-US" sz="1000" dirty="0">
                          <a:solidFill>
                            <a:schemeClr val="tx1"/>
                          </a:solidFill>
                          <a:effectLst/>
                          <a:latin typeface="Muli Light"/>
                          <a:ea typeface="Calibri" panose="020F0502020204030204" pitchFamily="34" charset="0"/>
                          <a:cs typeface="Times New Roman" panose="02020603050405020304" pitchFamily="18" charset="0"/>
                        </a:rPr>
                        <a:t>Taiwan</a:t>
                      </a:r>
                      <a:endParaRPr lang="en-IN" sz="1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lumMod val="40000"/>
                        <a:lumOff val="60000"/>
                      </a:schemeClr>
                    </a:solidFill>
                  </a:tcPr>
                </a:tc>
                <a:extLst>
                  <a:ext uri="{0D108BD9-81ED-4DB2-BD59-A6C34878D82A}">
                    <a16:rowId xmlns:a16="http://schemas.microsoft.com/office/drawing/2014/main" val="3593715094"/>
                  </a:ext>
                </a:extLst>
              </a:tr>
              <a:tr h="228334">
                <a:tc vMerge="1">
                  <a:txBody>
                    <a:bodyPr/>
                    <a:lstStyle/>
                    <a:p>
                      <a:endParaRPr lang="en-US"/>
                    </a:p>
                  </a:txBody>
                  <a:tcPr/>
                </a:tc>
                <a:tc>
                  <a:txBody>
                    <a:bodyPr/>
                    <a:lstStyle/>
                    <a:p>
                      <a:pPr marL="0" marR="0" algn="ctr">
                        <a:lnSpc>
                          <a:spcPct val="110000"/>
                        </a:lnSpc>
                        <a:spcBef>
                          <a:spcPts val="0"/>
                        </a:spcBef>
                        <a:spcAft>
                          <a:spcPts val="600"/>
                        </a:spcAft>
                      </a:pPr>
                      <a:r>
                        <a:rPr lang="en-US" sz="1000" dirty="0">
                          <a:solidFill>
                            <a:srgbClr val="000000"/>
                          </a:solidFill>
                          <a:effectLst/>
                          <a:latin typeface="Muli Light"/>
                          <a:ea typeface="Calibri" panose="020F0502020204030204" pitchFamily="34" charset="0"/>
                          <a:cs typeface="Times New Roman" panose="02020603050405020304" pitchFamily="18" charset="0"/>
                        </a:rPr>
                        <a:t>Indo</a:t>
                      </a:r>
                      <a:endParaRPr lang="en-IN"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lumMod val="40000"/>
                        <a:lumOff val="60000"/>
                      </a:schemeClr>
                    </a:solidFill>
                  </a:tcPr>
                </a:tc>
                <a:tc>
                  <a:txBody>
                    <a:bodyPr/>
                    <a:lstStyle/>
                    <a:p>
                      <a:pPr marL="0" marR="0" algn="ctr">
                        <a:lnSpc>
                          <a:spcPct val="110000"/>
                        </a:lnSpc>
                        <a:spcBef>
                          <a:spcPts val="0"/>
                        </a:spcBef>
                        <a:spcAft>
                          <a:spcPts val="600"/>
                        </a:spcAft>
                      </a:pPr>
                      <a:r>
                        <a:rPr lang="en-US" sz="1000" dirty="0">
                          <a:solidFill>
                            <a:schemeClr val="tx1"/>
                          </a:solidFill>
                          <a:effectLst/>
                          <a:latin typeface="Muli Light"/>
                          <a:ea typeface="Calibri" panose="020F0502020204030204" pitchFamily="34" charset="0"/>
                          <a:cs typeface="Times New Roman" panose="02020603050405020304" pitchFamily="18" charset="0"/>
                        </a:rPr>
                        <a:t>Thailand</a:t>
                      </a:r>
                      <a:endParaRPr lang="en-IN" sz="1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lumMod val="40000"/>
                        <a:lumOff val="60000"/>
                      </a:schemeClr>
                    </a:solidFill>
                  </a:tcPr>
                </a:tc>
                <a:extLst>
                  <a:ext uri="{0D108BD9-81ED-4DB2-BD59-A6C34878D82A}">
                    <a16:rowId xmlns:a16="http://schemas.microsoft.com/office/drawing/2014/main" val="2321417256"/>
                  </a:ext>
                </a:extLst>
              </a:tr>
              <a:tr h="228334">
                <a:tc rowSpan="9">
                  <a:txBody>
                    <a:bodyPr/>
                    <a:lstStyle/>
                    <a:p>
                      <a:pPr marL="0" marR="0" algn="ctr">
                        <a:lnSpc>
                          <a:spcPct val="110000"/>
                        </a:lnSpc>
                        <a:spcBef>
                          <a:spcPts val="0"/>
                        </a:spcBef>
                        <a:spcAft>
                          <a:spcPts val="600"/>
                        </a:spcAft>
                      </a:pPr>
                      <a:r>
                        <a:rPr lang="en-US" sz="1000" dirty="0">
                          <a:solidFill>
                            <a:srgbClr val="000000"/>
                          </a:solidFill>
                          <a:effectLst/>
                          <a:latin typeface="Muli Light"/>
                          <a:ea typeface="Calibri" panose="020F0502020204030204" pitchFamily="34" charset="0"/>
                          <a:cs typeface="Calibri" panose="020F0502020204030204" pitchFamily="34" charset="0"/>
                        </a:rPr>
                        <a:t>Middle East &amp; Africa</a:t>
                      </a:r>
                      <a:endParaRPr lang="en-US" sz="10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solidFill>
                      <a:schemeClr val="accent2">
                        <a:lumMod val="40000"/>
                        <a:lumOff val="60000"/>
                      </a:schemeClr>
                    </a:solidFill>
                  </a:tcPr>
                </a:tc>
                <a:tc>
                  <a:txBody>
                    <a:bodyPr/>
                    <a:lstStyle/>
                    <a:p>
                      <a:pPr marL="0" marR="0" algn="ctr">
                        <a:lnSpc>
                          <a:spcPct val="110000"/>
                        </a:lnSpc>
                        <a:spcBef>
                          <a:spcPts val="0"/>
                        </a:spcBef>
                        <a:spcAft>
                          <a:spcPts val="600"/>
                        </a:spcAft>
                      </a:pPr>
                      <a:r>
                        <a:rPr lang="en-US" sz="1000" dirty="0">
                          <a:solidFill>
                            <a:schemeClr val="tx1"/>
                          </a:solidFill>
                          <a:effectLst/>
                          <a:latin typeface="Muli Light"/>
                          <a:ea typeface="Calibri" panose="020F0502020204030204" pitchFamily="34" charset="0"/>
                          <a:cs typeface="Calibri" panose="020F0502020204030204" pitchFamily="34" charset="0"/>
                        </a:rPr>
                        <a:t>UAE</a:t>
                      </a:r>
                      <a:endParaRPr lang="en-US" sz="100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solidFill>
                      <a:schemeClr val="accent2">
                        <a:lumMod val="40000"/>
                        <a:lumOff val="60000"/>
                      </a:schemeClr>
                    </a:solidFill>
                  </a:tcPr>
                </a:tc>
                <a:tc>
                  <a:txBody>
                    <a:bodyPr/>
                    <a:lstStyle/>
                    <a:p>
                      <a:pPr marL="0" marR="0" algn="ctr">
                        <a:lnSpc>
                          <a:spcPct val="110000"/>
                        </a:lnSpc>
                        <a:spcBef>
                          <a:spcPts val="0"/>
                        </a:spcBef>
                        <a:spcAft>
                          <a:spcPts val="600"/>
                        </a:spcAft>
                      </a:pPr>
                      <a:endParaRPr lang="en-US" sz="100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solidFill>
                      <a:schemeClr val="accent2">
                        <a:lumMod val="40000"/>
                        <a:lumOff val="60000"/>
                      </a:schemeClr>
                    </a:solidFill>
                  </a:tcPr>
                </a:tc>
                <a:extLst>
                  <a:ext uri="{0D108BD9-81ED-4DB2-BD59-A6C34878D82A}">
                    <a16:rowId xmlns:a16="http://schemas.microsoft.com/office/drawing/2014/main" val="2731138561"/>
                  </a:ext>
                </a:extLst>
              </a:tr>
              <a:tr h="228334">
                <a:tc vMerge="1">
                  <a:txBody>
                    <a:bodyPr/>
                    <a:lstStyle/>
                    <a:p>
                      <a:endParaRPr lang="en-US"/>
                    </a:p>
                  </a:txBody>
                  <a:tcPr/>
                </a:tc>
                <a:tc>
                  <a:txBody>
                    <a:bodyPr/>
                    <a:lstStyle/>
                    <a:p>
                      <a:pPr marL="0" marR="0" algn="ctr">
                        <a:lnSpc>
                          <a:spcPct val="110000"/>
                        </a:lnSpc>
                        <a:spcBef>
                          <a:spcPts val="0"/>
                        </a:spcBef>
                        <a:spcAft>
                          <a:spcPts val="600"/>
                        </a:spcAft>
                      </a:pPr>
                      <a:r>
                        <a:rPr lang="en-US" sz="1000" dirty="0">
                          <a:solidFill>
                            <a:schemeClr val="tx1"/>
                          </a:solidFill>
                          <a:effectLst/>
                          <a:latin typeface="Muli Light"/>
                          <a:ea typeface="Calibri" panose="020F0502020204030204" pitchFamily="34" charset="0"/>
                          <a:cs typeface="Calibri" panose="020F0502020204030204" pitchFamily="34" charset="0"/>
                        </a:rPr>
                        <a:t>Turkey </a:t>
                      </a:r>
                      <a:endParaRPr lang="en-US" sz="100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solidFill>
                      <a:schemeClr val="accent2">
                        <a:lumMod val="40000"/>
                        <a:lumOff val="60000"/>
                      </a:schemeClr>
                    </a:solidFill>
                  </a:tcPr>
                </a:tc>
                <a:tc>
                  <a:txBody>
                    <a:bodyPr/>
                    <a:lstStyle/>
                    <a:p>
                      <a:pPr marL="0" marR="0" algn="ctr">
                        <a:lnSpc>
                          <a:spcPct val="110000"/>
                        </a:lnSpc>
                        <a:spcBef>
                          <a:spcPts val="0"/>
                        </a:spcBef>
                        <a:spcAft>
                          <a:spcPts val="600"/>
                        </a:spcAft>
                      </a:pPr>
                      <a:endParaRPr lang="en-US" sz="100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solidFill>
                      <a:schemeClr val="accent2">
                        <a:lumMod val="40000"/>
                        <a:lumOff val="60000"/>
                      </a:schemeClr>
                    </a:solidFill>
                  </a:tcPr>
                </a:tc>
                <a:extLst>
                  <a:ext uri="{0D108BD9-81ED-4DB2-BD59-A6C34878D82A}">
                    <a16:rowId xmlns:a16="http://schemas.microsoft.com/office/drawing/2014/main" val="903443145"/>
                  </a:ext>
                </a:extLst>
              </a:tr>
              <a:tr h="228334">
                <a:tc vMerge="1">
                  <a:txBody>
                    <a:bodyPr/>
                    <a:lstStyle/>
                    <a:p>
                      <a:endParaRPr lang="en-US"/>
                    </a:p>
                  </a:txBody>
                  <a:tcPr/>
                </a:tc>
                <a:tc>
                  <a:txBody>
                    <a:bodyPr/>
                    <a:lstStyle/>
                    <a:p>
                      <a:pPr marL="0" marR="0" algn="ctr">
                        <a:lnSpc>
                          <a:spcPct val="110000"/>
                        </a:lnSpc>
                        <a:spcBef>
                          <a:spcPts val="0"/>
                        </a:spcBef>
                        <a:spcAft>
                          <a:spcPts val="600"/>
                        </a:spcAft>
                      </a:pPr>
                      <a:r>
                        <a:rPr lang="en-US" sz="1000" dirty="0">
                          <a:solidFill>
                            <a:schemeClr val="tx1"/>
                          </a:solidFill>
                          <a:effectLst/>
                          <a:latin typeface="Muli Light"/>
                          <a:ea typeface="Calibri" panose="020F0502020204030204" pitchFamily="34" charset="0"/>
                          <a:cs typeface="Calibri" panose="020F0502020204030204" pitchFamily="34" charset="0"/>
                        </a:rPr>
                        <a:t>Iran </a:t>
                      </a:r>
                      <a:endParaRPr lang="en-US" sz="100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solidFill>
                      <a:schemeClr val="accent2">
                        <a:lumMod val="40000"/>
                        <a:lumOff val="60000"/>
                      </a:schemeClr>
                    </a:solidFill>
                  </a:tcPr>
                </a:tc>
                <a:tc>
                  <a:txBody>
                    <a:bodyPr/>
                    <a:lstStyle/>
                    <a:p>
                      <a:pPr marL="0" marR="0" algn="ctr">
                        <a:lnSpc>
                          <a:spcPct val="110000"/>
                        </a:lnSpc>
                        <a:spcBef>
                          <a:spcPts val="0"/>
                        </a:spcBef>
                        <a:spcAft>
                          <a:spcPts val="600"/>
                        </a:spcAft>
                      </a:pPr>
                      <a:endParaRPr lang="en-US" sz="100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solidFill>
                      <a:schemeClr val="accent2">
                        <a:lumMod val="40000"/>
                        <a:lumOff val="60000"/>
                      </a:schemeClr>
                    </a:solidFill>
                  </a:tcPr>
                </a:tc>
                <a:extLst>
                  <a:ext uri="{0D108BD9-81ED-4DB2-BD59-A6C34878D82A}">
                    <a16:rowId xmlns:a16="http://schemas.microsoft.com/office/drawing/2014/main" val="2173016638"/>
                  </a:ext>
                </a:extLst>
              </a:tr>
              <a:tr h="228334">
                <a:tc vMerge="1">
                  <a:txBody>
                    <a:bodyPr/>
                    <a:lstStyle/>
                    <a:p>
                      <a:endParaRPr lang="en-US"/>
                    </a:p>
                  </a:txBody>
                  <a:tcPr/>
                </a:tc>
                <a:tc>
                  <a:txBody>
                    <a:bodyPr/>
                    <a:lstStyle/>
                    <a:p>
                      <a:pPr marL="0" marR="0" algn="ctr">
                        <a:lnSpc>
                          <a:spcPct val="110000"/>
                        </a:lnSpc>
                        <a:spcBef>
                          <a:spcPts val="0"/>
                        </a:spcBef>
                        <a:spcAft>
                          <a:spcPts val="600"/>
                        </a:spcAft>
                      </a:pPr>
                      <a:r>
                        <a:rPr lang="en-US" sz="1000" dirty="0">
                          <a:solidFill>
                            <a:schemeClr val="tx1"/>
                          </a:solidFill>
                          <a:effectLst/>
                          <a:latin typeface="Muli Light"/>
                          <a:ea typeface="Calibri" panose="020F0502020204030204" pitchFamily="34" charset="0"/>
                          <a:cs typeface="Calibri" panose="020F0502020204030204" pitchFamily="34" charset="0"/>
                        </a:rPr>
                        <a:t>Pakistan</a:t>
                      </a:r>
                      <a:endParaRPr lang="en-US" sz="100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solidFill>
                      <a:schemeClr val="accent2">
                        <a:lumMod val="40000"/>
                        <a:lumOff val="60000"/>
                      </a:schemeClr>
                    </a:solidFill>
                  </a:tcPr>
                </a:tc>
                <a:tc>
                  <a:txBody>
                    <a:bodyPr/>
                    <a:lstStyle/>
                    <a:p>
                      <a:pPr marL="0" marR="0" algn="ctr">
                        <a:lnSpc>
                          <a:spcPct val="110000"/>
                        </a:lnSpc>
                        <a:spcBef>
                          <a:spcPts val="0"/>
                        </a:spcBef>
                        <a:spcAft>
                          <a:spcPts val="600"/>
                        </a:spcAft>
                      </a:pPr>
                      <a:endParaRPr lang="en-US" sz="100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solidFill>
                      <a:schemeClr val="accent2">
                        <a:lumMod val="40000"/>
                        <a:lumOff val="60000"/>
                      </a:schemeClr>
                    </a:solidFill>
                  </a:tcPr>
                </a:tc>
                <a:extLst>
                  <a:ext uri="{0D108BD9-81ED-4DB2-BD59-A6C34878D82A}">
                    <a16:rowId xmlns:a16="http://schemas.microsoft.com/office/drawing/2014/main" val="4290395062"/>
                  </a:ext>
                </a:extLst>
              </a:tr>
              <a:tr h="228334">
                <a:tc vMerge="1">
                  <a:txBody>
                    <a:bodyPr/>
                    <a:lstStyle/>
                    <a:p>
                      <a:endParaRPr lang="en-US"/>
                    </a:p>
                  </a:txBody>
                  <a:tcPr/>
                </a:tc>
                <a:tc>
                  <a:txBody>
                    <a:bodyPr/>
                    <a:lstStyle/>
                    <a:p>
                      <a:pPr marL="0" marR="0" algn="ctr">
                        <a:lnSpc>
                          <a:spcPct val="110000"/>
                        </a:lnSpc>
                        <a:spcBef>
                          <a:spcPts val="0"/>
                        </a:spcBef>
                        <a:spcAft>
                          <a:spcPts val="600"/>
                        </a:spcAft>
                      </a:pPr>
                      <a:r>
                        <a:rPr lang="en-US" sz="1000" dirty="0">
                          <a:solidFill>
                            <a:schemeClr val="tx1"/>
                          </a:solidFill>
                          <a:effectLst/>
                          <a:latin typeface="Muli Light"/>
                          <a:ea typeface="Calibri" panose="020F0502020204030204" pitchFamily="34" charset="0"/>
                          <a:cs typeface="Calibri" panose="020F0502020204030204" pitchFamily="34" charset="0"/>
                        </a:rPr>
                        <a:t>South Africa</a:t>
                      </a:r>
                      <a:endParaRPr lang="en-US" sz="100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solidFill>
                      <a:schemeClr val="accent2">
                        <a:lumMod val="40000"/>
                        <a:lumOff val="60000"/>
                      </a:schemeClr>
                    </a:solidFill>
                  </a:tcPr>
                </a:tc>
                <a:tc>
                  <a:txBody>
                    <a:bodyPr/>
                    <a:lstStyle/>
                    <a:p>
                      <a:pPr marL="0" marR="0" algn="ctr">
                        <a:lnSpc>
                          <a:spcPct val="110000"/>
                        </a:lnSpc>
                        <a:spcBef>
                          <a:spcPts val="0"/>
                        </a:spcBef>
                        <a:spcAft>
                          <a:spcPts val="600"/>
                        </a:spcAft>
                      </a:pPr>
                      <a:endParaRPr lang="en-US" sz="100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solidFill>
                      <a:schemeClr val="accent2">
                        <a:lumMod val="40000"/>
                        <a:lumOff val="60000"/>
                      </a:schemeClr>
                    </a:solidFill>
                  </a:tcPr>
                </a:tc>
                <a:extLst>
                  <a:ext uri="{0D108BD9-81ED-4DB2-BD59-A6C34878D82A}">
                    <a16:rowId xmlns:a16="http://schemas.microsoft.com/office/drawing/2014/main" val="1691428019"/>
                  </a:ext>
                </a:extLst>
              </a:tr>
              <a:tr h="228334">
                <a:tc vMerge="1">
                  <a:txBody>
                    <a:bodyPr/>
                    <a:lstStyle/>
                    <a:p>
                      <a:endParaRPr lang="en-US"/>
                    </a:p>
                  </a:txBody>
                  <a:tcPr/>
                </a:tc>
                <a:tc>
                  <a:txBody>
                    <a:bodyPr/>
                    <a:lstStyle/>
                    <a:p>
                      <a:pPr marL="0" marR="0" algn="ctr">
                        <a:lnSpc>
                          <a:spcPct val="110000"/>
                        </a:lnSpc>
                        <a:spcBef>
                          <a:spcPts val="0"/>
                        </a:spcBef>
                        <a:spcAft>
                          <a:spcPts val="600"/>
                        </a:spcAft>
                      </a:pPr>
                      <a:r>
                        <a:rPr lang="en-US" sz="1000" dirty="0">
                          <a:solidFill>
                            <a:schemeClr val="tx1"/>
                          </a:solidFill>
                          <a:effectLst/>
                          <a:latin typeface="Muli Light"/>
                          <a:ea typeface="Calibri" panose="020F0502020204030204" pitchFamily="34" charset="0"/>
                          <a:cs typeface="Calibri" panose="020F0502020204030204" pitchFamily="34" charset="0"/>
                        </a:rPr>
                        <a:t>Egypt</a:t>
                      </a:r>
                      <a:endParaRPr lang="en-US" sz="100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solidFill>
                      <a:schemeClr val="accent2">
                        <a:lumMod val="40000"/>
                        <a:lumOff val="60000"/>
                      </a:schemeClr>
                    </a:solidFill>
                  </a:tcPr>
                </a:tc>
                <a:tc>
                  <a:txBody>
                    <a:bodyPr/>
                    <a:lstStyle/>
                    <a:p>
                      <a:pPr marL="0" marR="0" algn="ctr">
                        <a:lnSpc>
                          <a:spcPct val="110000"/>
                        </a:lnSpc>
                        <a:spcBef>
                          <a:spcPts val="0"/>
                        </a:spcBef>
                        <a:spcAft>
                          <a:spcPts val="600"/>
                        </a:spcAft>
                      </a:pPr>
                      <a:endParaRPr lang="en-US" sz="100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solidFill>
                      <a:schemeClr val="accent2">
                        <a:lumMod val="40000"/>
                        <a:lumOff val="60000"/>
                      </a:schemeClr>
                    </a:solidFill>
                  </a:tcPr>
                </a:tc>
                <a:extLst>
                  <a:ext uri="{0D108BD9-81ED-4DB2-BD59-A6C34878D82A}">
                    <a16:rowId xmlns:a16="http://schemas.microsoft.com/office/drawing/2014/main" val="255339655"/>
                  </a:ext>
                </a:extLst>
              </a:tr>
              <a:tr h="228334">
                <a:tc vMerge="1">
                  <a:txBody>
                    <a:bodyPr/>
                    <a:lstStyle/>
                    <a:p>
                      <a:endParaRPr lang="en-US"/>
                    </a:p>
                  </a:txBody>
                  <a:tcPr/>
                </a:tc>
                <a:tc>
                  <a:txBody>
                    <a:bodyPr/>
                    <a:lstStyle/>
                    <a:p>
                      <a:pPr marL="0" marR="0" algn="ctr">
                        <a:lnSpc>
                          <a:spcPct val="110000"/>
                        </a:lnSpc>
                        <a:spcBef>
                          <a:spcPts val="0"/>
                        </a:spcBef>
                        <a:spcAft>
                          <a:spcPts val="600"/>
                        </a:spcAft>
                      </a:pPr>
                      <a:r>
                        <a:rPr lang="en-US" sz="1000" dirty="0">
                          <a:solidFill>
                            <a:schemeClr val="tx1"/>
                          </a:solidFill>
                          <a:effectLst/>
                          <a:latin typeface="Muli Light"/>
                          <a:ea typeface="Calibri" panose="020F0502020204030204" pitchFamily="34" charset="0"/>
                          <a:cs typeface="Calibri" panose="020F0502020204030204" pitchFamily="34" charset="0"/>
                        </a:rPr>
                        <a:t>Algeria</a:t>
                      </a:r>
                      <a:endParaRPr lang="en-US" sz="100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solidFill>
                      <a:schemeClr val="accent2">
                        <a:lumMod val="40000"/>
                        <a:lumOff val="60000"/>
                      </a:schemeClr>
                    </a:solidFill>
                  </a:tcPr>
                </a:tc>
                <a:tc>
                  <a:txBody>
                    <a:bodyPr/>
                    <a:lstStyle/>
                    <a:p>
                      <a:pPr marL="0" marR="0" algn="ctr">
                        <a:lnSpc>
                          <a:spcPct val="110000"/>
                        </a:lnSpc>
                        <a:spcBef>
                          <a:spcPts val="0"/>
                        </a:spcBef>
                        <a:spcAft>
                          <a:spcPts val="600"/>
                        </a:spcAft>
                      </a:pPr>
                      <a:endParaRPr lang="en-US" sz="100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solidFill>
                      <a:schemeClr val="accent2">
                        <a:lumMod val="40000"/>
                        <a:lumOff val="60000"/>
                      </a:schemeClr>
                    </a:solidFill>
                  </a:tcPr>
                </a:tc>
                <a:extLst>
                  <a:ext uri="{0D108BD9-81ED-4DB2-BD59-A6C34878D82A}">
                    <a16:rowId xmlns:a16="http://schemas.microsoft.com/office/drawing/2014/main" val="2640723703"/>
                  </a:ext>
                </a:extLst>
              </a:tr>
              <a:tr h="228334">
                <a:tc vMerge="1">
                  <a:txBody>
                    <a:bodyPr/>
                    <a:lstStyle/>
                    <a:p>
                      <a:endParaRPr lang="en-IN"/>
                    </a:p>
                  </a:txBody>
                  <a:tcPr/>
                </a:tc>
                <a:tc>
                  <a:txBody>
                    <a:bodyPr/>
                    <a:lstStyle/>
                    <a:p>
                      <a:pPr marL="0" marR="0" algn="ctr">
                        <a:lnSpc>
                          <a:spcPct val="110000"/>
                        </a:lnSpc>
                        <a:spcBef>
                          <a:spcPts val="0"/>
                        </a:spcBef>
                        <a:spcAft>
                          <a:spcPts val="600"/>
                        </a:spcAft>
                      </a:pPr>
                      <a:r>
                        <a:rPr lang="en-US" sz="10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Morocco</a:t>
                      </a:r>
                    </a:p>
                  </a:txBody>
                  <a:tcPr marL="68580" marR="68580" marT="0" marB="0" anchor="ctr">
                    <a:solidFill>
                      <a:schemeClr val="accent2">
                        <a:lumMod val="40000"/>
                        <a:lumOff val="60000"/>
                      </a:schemeClr>
                    </a:solidFill>
                  </a:tcPr>
                </a:tc>
                <a:tc>
                  <a:txBody>
                    <a:bodyPr/>
                    <a:lstStyle/>
                    <a:p>
                      <a:pPr marL="0" marR="0" algn="ctr">
                        <a:lnSpc>
                          <a:spcPct val="110000"/>
                        </a:lnSpc>
                        <a:spcBef>
                          <a:spcPts val="0"/>
                        </a:spcBef>
                        <a:spcAft>
                          <a:spcPts val="600"/>
                        </a:spcAft>
                      </a:pPr>
                      <a:endParaRPr lang="en-US" sz="100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solidFill>
                      <a:schemeClr val="accent2">
                        <a:lumMod val="40000"/>
                        <a:lumOff val="60000"/>
                      </a:schemeClr>
                    </a:solidFill>
                  </a:tcPr>
                </a:tc>
                <a:extLst>
                  <a:ext uri="{0D108BD9-81ED-4DB2-BD59-A6C34878D82A}">
                    <a16:rowId xmlns:a16="http://schemas.microsoft.com/office/drawing/2014/main" val="4119310313"/>
                  </a:ext>
                </a:extLst>
              </a:tr>
              <a:tr h="228334">
                <a:tc vMerge="1">
                  <a:txBody>
                    <a:bodyPr/>
                    <a:lstStyle/>
                    <a:p>
                      <a:endParaRPr lang="en-US"/>
                    </a:p>
                  </a:txBody>
                  <a:tcPr/>
                </a:tc>
                <a:tc>
                  <a:txBody>
                    <a:bodyPr/>
                    <a:lstStyle/>
                    <a:p>
                      <a:pPr marL="0" marR="0" algn="ctr">
                        <a:lnSpc>
                          <a:spcPct val="110000"/>
                        </a:lnSpc>
                        <a:spcBef>
                          <a:spcPts val="0"/>
                        </a:spcBef>
                        <a:spcAft>
                          <a:spcPts val="600"/>
                        </a:spcAft>
                      </a:pPr>
                      <a:r>
                        <a:rPr lang="en-US" sz="1000" dirty="0">
                          <a:solidFill>
                            <a:schemeClr val="tx1"/>
                          </a:solidFill>
                          <a:effectLst/>
                          <a:latin typeface="Muli Light"/>
                          <a:ea typeface="Calibri" panose="020F0502020204030204" pitchFamily="34" charset="0"/>
                          <a:cs typeface="Calibri" panose="020F0502020204030204" pitchFamily="34" charset="0"/>
                        </a:rPr>
                        <a:t>Israel</a:t>
                      </a:r>
                      <a:endParaRPr lang="en-US" sz="100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solidFill>
                      <a:schemeClr val="accent2">
                        <a:lumMod val="40000"/>
                        <a:lumOff val="60000"/>
                      </a:schemeClr>
                    </a:solidFill>
                  </a:tcPr>
                </a:tc>
                <a:tc>
                  <a:txBody>
                    <a:bodyPr/>
                    <a:lstStyle/>
                    <a:p>
                      <a:pPr marL="0" marR="0" algn="ctr">
                        <a:lnSpc>
                          <a:spcPct val="110000"/>
                        </a:lnSpc>
                        <a:spcBef>
                          <a:spcPts val="0"/>
                        </a:spcBef>
                        <a:spcAft>
                          <a:spcPts val="600"/>
                        </a:spcAft>
                      </a:pPr>
                      <a:endParaRPr lang="en-US" sz="100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solidFill>
                      <a:schemeClr val="accent2">
                        <a:lumMod val="40000"/>
                        <a:lumOff val="60000"/>
                      </a:schemeClr>
                    </a:solidFill>
                  </a:tcPr>
                </a:tc>
                <a:extLst>
                  <a:ext uri="{0D108BD9-81ED-4DB2-BD59-A6C34878D82A}">
                    <a16:rowId xmlns:a16="http://schemas.microsoft.com/office/drawing/2014/main" val="706960122"/>
                  </a:ext>
                </a:extLst>
              </a:tr>
              <a:tr h="228334">
                <a:tc>
                  <a:txBody>
                    <a:bodyPr/>
                    <a:lstStyle/>
                    <a:p>
                      <a:pPr marL="0" marR="0" algn="ctr">
                        <a:lnSpc>
                          <a:spcPct val="110000"/>
                        </a:lnSpc>
                        <a:spcBef>
                          <a:spcPts val="0"/>
                        </a:spcBef>
                        <a:spcAft>
                          <a:spcPts val="600"/>
                        </a:spcAft>
                      </a:pPr>
                      <a:r>
                        <a:rPr lang="en-US" sz="1000" dirty="0">
                          <a:solidFill>
                            <a:srgbClr val="000000"/>
                          </a:solidFill>
                          <a:effectLst/>
                          <a:latin typeface="Muli Light"/>
                          <a:ea typeface="Calibri" panose="020F0502020204030204" pitchFamily="34" charset="0"/>
                          <a:cs typeface="Calibri" panose="020F0502020204030204" pitchFamily="34" charset="0"/>
                        </a:rPr>
                        <a:t>South America</a:t>
                      </a:r>
                      <a:endParaRPr lang="en-US" sz="10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solidFill>
                      <a:schemeClr val="accent1">
                        <a:lumMod val="40000"/>
                        <a:lumOff val="60000"/>
                      </a:schemeClr>
                    </a:solidFill>
                  </a:tcPr>
                </a:tc>
                <a:tc>
                  <a:txBody>
                    <a:bodyPr/>
                    <a:lstStyle/>
                    <a:p>
                      <a:pPr marL="0" marR="0" algn="ctr">
                        <a:lnSpc>
                          <a:spcPct val="110000"/>
                        </a:lnSpc>
                        <a:spcBef>
                          <a:spcPts val="0"/>
                        </a:spcBef>
                        <a:spcAft>
                          <a:spcPts val="600"/>
                        </a:spcAft>
                      </a:pPr>
                      <a:r>
                        <a:rPr lang="en-US" sz="1000" dirty="0">
                          <a:solidFill>
                            <a:schemeClr val="tx1"/>
                          </a:solidFill>
                          <a:effectLst/>
                          <a:latin typeface="Muli Light"/>
                          <a:ea typeface="Calibri" panose="020F0502020204030204" pitchFamily="34" charset="0"/>
                          <a:cs typeface="Calibri" panose="020F0502020204030204" pitchFamily="34" charset="0"/>
                        </a:rPr>
                        <a:t>Brazil</a:t>
                      </a:r>
                      <a:endParaRPr lang="en-US" sz="100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solidFill>
                      <a:schemeClr val="accent1">
                        <a:lumMod val="40000"/>
                        <a:lumOff val="60000"/>
                      </a:schemeClr>
                    </a:solidFill>
                  </a:tcPr>
                </a:tc>
                <a:tc>
                  <a:txBody>
                    <a:bodyPr/>
                    <a:lstStyle/>
                    <a:p>
                      <a:pPr marL="0" marR="0" algn="ctr">
                        <a:lnSpc>
                          <a:spcPct val="110000"/>
                        </a:lnSpc>
                        <a:spcBef>
                          <a:spcPts val="0"/>
                        </a:spcBef>
                        <a:spcAft>
                          <a:spcPts val="600"/>
                        </a:spcAft>
                      </a:pPr>
                      <a:endParaRPr lang="en-US" sz="100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solidFill>
                      <a:schemeClr val="accent1">
                        <a:lumMod val="40000"/>
                        <a:lumOff val="60000"/>
                      </a:schemeClr>
                    </a:solidFill>
                  </a:tcPr>
                </a:tc>
                <a:extLst>
                  <a:ext uri="{0D108BD9-81ED-4DB2-BD59-A6C34878D82A}">
                    <a16:rowId xmlns:a16="http://schemas.microsoft.com/office/drawing/2014/main" val="3561117811"/>
                  </a:ext>
                </a:extLst>
              </a:tr>
              <a:tr h="228334">
                <a:tc rowSpan="2">
                  <a:txBody>
                    <a:bodyPr/>
                    <a:lstStyle/>
                    <a:p>
                      <a:pPr marL="0" marR="0" algn="ctr">
                        <a:lnSpc>
                          <a:spcPct val="110000"/>
                        </a:lnSpc>
                        <a:spcBef>
                          <a:spcPts val="0"/>
                        </a:spcBef>
                        <a:spcAft>
                          <a:spcPts val="600"/>
                        </a:spcAft>
                      </a:pPr>
                      <a:r>
                        <a:rPr lang="en-US" sz="1000" dirty="0">
                          <a:solidFill>
                            <a:srgbClr val="000000"/>
                          </a:solidFill>
                          <a:effectLst/>
                          <a:latin typeface="Muli Light"/>
                          <a:ea typeface="Calibri" panose="020F0502020204030204" pitchFamily="34" charset="0"/>
                          <a:cs typeface="Calibri" panose="020F0502020204030204" pitchFamily="34" charset="0"/>
                        </a:rPr>
                        <a:t>Europe </a:t>
                      </a:r>
                      <a:endParaRPr lang="en-US" sz="10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solidFill>
                      <a:schemeClr val="accent2">
                        <a:lumMod val="40000"/>
                        <a:lumOff val="60000"/>
                      </a:schemeClr>
                    </a:solidFill>
                  </a:tcPr>
                </a:tc>
                <a:tc>
                  <a:txBody>
                    <a:bodyPr/>
                    <a:lstStyle/>
                    <a:p>
                      <a:pPr marL="0" marR="0" algn="ctr">
                        <a:lnSpc>
                          <a:spcPct val="110000"/>
                        </a:lnSpc>
                        <a:spcBef>
                          <a:spcPts val="0"/>
                        </a:spcBef>
                        <a:spcAft>
                          <a:spcPts val="600"/>
                        </a:spcAft>
                      </a:pPr>
                      <a:r>
                        <a:rPr lang="en-US" sz="1000" dirty="0">
                          <a:solidFill>
                            <a:schemeClr val="tx1"/>
                          </a:solidFill>
                          <a:effectLst/>
                          <a:latin typeface="Muli Light"/>
                          <a:ea typeface="Calibri" panose="020F0502020204030204" pitchFamily="34" charset="0"/>
                          <a:cs typeface="Calibri" panose="020F0502020204030204" pitchFamily="34" charset="0"/>
                        </a:rPr>
                        <a:t>European Union </a:t>
                      </a:r>
                      <a:endParaRPr lang="en-US" sz="100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solidFill>
                      <a:schemeClr val="accent2">
                        <a:lumMod val="40000"/>
                        <a:lumOff val="60000"/>
                      </a:schemeClr>
                    </a:solidFill>
                  </a:tcPr>
                </a:tc>
                <a:tc>
                  <a:txBody>
                    <a:bodyPr/>
                    <a:lstStyle/>
                    <a:p>
                      <a:pPr marL="0" marR="0" algn="ctr">
                        <a:lnSpc>
                          <a:spcPct val="110000"/>
                        </a:lnSpc>
                        <a:spcBef>
                          <a:spcPts val="0"/>
                        </a:spcBef>
                        <a:spcAft>
                          <a:spcPts val="600"/>
                        </a:spcAft>
                      </a:pPr>
                      <a:endParaRPr lang="en-US" sz="100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solidFill>
                      <a:schemeClr val="accent2">
                        <a:lumMod val="40000"/>
                        <a:lumOff val="60000"/>
                      </a:schemeClr>
                    </a:solidFill>
                  </a:tcPr>
                </a:tc>
                <a:extLst>
                  <a:ext uri="{0D108BD9-81ED-4DB2-BD59-A6C34878D82A}">
                    <a16:rowId xmlns:a16="http://schemas.microsoft.com/office/drawing/2014/main" val="964885403"/>
                  </a:ext>
                </a:extLst>
              </a:tr>
              <a:tr h="228334">
                <a:tc vMerge="1">
                  <a:txBody>
                    <a:bodyPr/>
                    <a:lstStyle/>
                    <a:p>
                      <a:endParaRPr lang="en-US"/>
                    </a:p>
                  </a:txBody>
                  <a:tcPr/>
                </a:tc>
                <a:tc>
                  <a:txBody>
                    <a:bodyPr/>
                    <a:lstStyle/>
                    <a:p>
                      <a:pPr marL="0" marR="0" algn="ctr">
                        <a:lnSpc>
                          <a:spcPct val="110000"/>
                        </a:lnSpc>
                        <a:spcBef>
                          <a:spcPts val="0"/>
                        </a:spcBef>
                        <a:spcAft>
                          <a:spcPts val="600"/>
                        </a:spcAft>
                      </a:pPr>
                      <a:r>
                        <a:rPr lang="en-US" sz="1000" dirty="0">
                          <a:solidFill>
                            <a:schemeClr val="tx1"/>
                          </a:solidFill>
                          <a:effectLst/>
                          <a:latin typeface="Muli Light"/>
                          <a:ea typeface="Calibri" panose="020F0502020204030204" pitchFamily="34" charset="0"/>
                          <a:cs typeface="Calibri" panose="020F0502020204030204" pitchFamily="34" charset="0"/>
                        </a:rPr>
                        <a:t>Russia</a:t>
                      </a:r>
                      <a:endParaRPr lang="en-US" sz="100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solidFill>
                      <a:schemeClr val="accent2">
                        <a:lumMod val="40000"/>
                        <a:lumOff val="60000"/>
                      </a:schemeClr>
                    </a:solidFill>
                  </a:tcPr>
                </a:tc>
                <a:tc>
                  <a:txBody>
                    <a:bodyPr/>
                    <a:lstStyle/>
                    <a:p>
                      <a:pPr marL="0" marR="0" algn="ctr">
                        <a:lnSpc>
                          <a:spcPct val="110000"/>
                        </a:lnSpc>
                        <a:spcBef>
                          <a:spcPts val="0"/>
                        </a:spcBef>
                        <a:spcAft>
                          <a:spcPts val="600"/>
                        </a:spcAft>
                      </a:pPr>
                      <a:endParaRPr lang="en-US" sz="100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solidFill>
                      <a:schemeClr val="accent2">
                        <a:lumMod val="40000"/>
                        <a:lumOff val="60000"/>
                      </a:schemeClr>
                    </a:solidFill>
                  </a:tcPr>
                </a:tc>
                <a:extLst>
                  <a:ext uri="{0D108BD9-81ED-4DB2-BD59-A6C34878D82A}">
                    <a16:rowId xmlns:a16="http://schemas.microsoft.com/office/drawing/2014/main" val="2597468397"/>
                  </a:ext>
                </a:extLst>
              </a:tr>
            </a:tbl>
          </a:graphicData>
        </a:graphic>
      </p:graphicFrame>
    </p:spTree>
    <p:extLst>
      <p:ext uri="{BB962C8B-B14F-4D97-AF65-F5344CB8AC3E}">
        <p14:creationId xmlns:p14="http://schemas.microsoft.com/office/powerpoint/2010/main" val="216977799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3E5C3741-B0B2-4EAB-82FA-FC0EE3DCC0EB}"/>
              </a:ext>
            </a:extLst>
          </p:cNvPr>
          <p:cNvSpPr txBox="1">
            <a:spLocks/>
          </p:cNvSpPr>
          <p:nvPr/>
        </p:nvSpPr>
        <p:spPr>
          <a:xfrm>
            <a:off x="4815792" y="5904632"/>
            <a:ext cx="1483195" cy="552831"/>
          </a:xfrm>
          <a:prstGeom prst="rect">
            <a:avLst/>
          </a:prstGeom>
        </p:spPr>
        <p:txBody>
          <a:bodyPr lIns="0" tIns="0" rIns="0" bIns="0"/>
          <a:lstStyle>
            <a:lvl1pPr algn="l" defTabSz="914400" rtl="0" eaLnBrk="1" latinLnBrk="0" hangingPunct="1">
              <a:lnSpc>
                <a:spcPct val="85000"/>
              </a:lnSpc>
              <a:spcBef>
                <a:spcPts val="0"/>
              </a:spcBef>
              <a:spcAft>
                <a:spcPts val="600"/>
              </a:spcAft>
              <a:buNone/>
              <a:defRPr sz="3000" b="1" i="0" u="none" kern="1200">
                <a:solidFill>
                  <a:schemeClr val="tx1">
                    <a:lumMod val="50000"/>
                    <a:lumOff val="50000"/>
                  </a:schemeClr>
                </a:solidFill>
                <a:latin typeface="Arial"/>
                <a:ea typeface="+mj-ea"/>
                <a:cs typeface="Arial"/>
              </a:defRPr>
            </a:lvl1pPr>
          </a:lstStyle>
          <a:p>
            <a:pPr marL="0" marR="0" lvl="0" indent="0" algn="ctr" defTabSz="914400" rtl="0" eaLnBrk="1" fontAlgn="auto" latinLnBrk="0" hangingPunct="1">
              <a:lnSpc>
                <a:spcPct val="85000"/>
              </a:lnSpc>
              <a:spcBef>
                <a:spcPts val="0"/>
              </a:spcBef>
              <a:spcAft>
                <a:spcPts val="600"/>
              </a:spcAft>
              <a:buClrTx/>
              <a:buSzTx/>
              <a:buFontTx/>
              <a:buNone/>
              <a:tabLst/>
              <a:defRPr/>
            </a:pPr>
            <a:r>
              <a:rPr kumimoji="0" lang="en-US" sz="900" b="0" i="0" u="none" strike="noStrike" kern="1200" cap="none" spc="0" normalizeH="0" baseline="0" noProof="0" dirty="0">
                <a:ln>
                  <a:noFill/>
                </a:ln>
                <a:solidFill>
                  <a:srgbClr val="4472C4">
                    <a:lumMod val="50000"/>
                  </a:srgbClr>
                </a:solidFill>
                <a:effectLst/>
                <a:uLnTx/>
                <a:uFillTx/>
                <a:latin typeface="Arial" panose="020B0604020202020204" pitchFamily="34" charset="0"/>
                <a:ea typeface="Verdana" panose="020B0604030504040204" pitchFamily="34" charset="0"/>
                <a:cs typeface="Arial" panose="020B0604020202020204" pitchFamily="34" charset="0"/>
              </a:rPr>
              <a:t>Best Market Research &amp; Management Consulting Manufacturing Processby Wafisilpa Entertainments</a:t>
            </a:r>
          </a:p>
        </p:txBody>
      </p:sp>
      <p:pic>
        <p:nvPicPr>
          <p:cNvPr id="7" name="Picture 6">
            <a:extLst>
              <a:ext uri="{FF2B5EF4-FFF2-40B4-BE49-F238E27FC236}">
                <a16:creationId xmlns:a16="http://schemas.microsoft.com/office/drawing/2014/main" id="{897B64F5-C403-4B68-BE00-61B1F5EC0AA9}"/>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9466" t="29294" r="21050" b="26403"/>
          <a:stretch/>
        </p:blipFill>
        <p:spPr>
          <a:xfrm rot="5400000">
            <a:off x="4672826" y="4329829"/>
            <a:ext cx="1765765" cy="1059570"/>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pic>
        <p:nvPicPr>
          <p:cNvPr id="9" name="Picture 8">
            <a:extLst>
              <a:ext uri="{FF2B5EF4-FFF2-40B4-BE49-F238E27FC236}">
                <a16:creationId xmlns:a16="http://schemas.microsoft.com/office/drawing/2014/main" id="{5AE7A412-C532-414B-8051-E9C751FFBEB9}"/>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t="14844" r="17359" b="16504"/>
          <a:stretch/>
        </p:blipFill>
        <p:spPr>
          <a:xfrm rot="5400000">
            <a:off x="-14660" y="4315008"/>
            <a:ext cx="1765768" cy="1126759"/>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
        <p:nvSpPr>
          <p:cNvPr id="11" name="Title 1">
            <a:extLst>
              <a:ext uri="{FF2B5EF4-FFF2-40B4-BE49-F238E27FC236}">
                <a16:creationId xmlns:a16="http://schemas.microsoft.com/office/drawing/2014/main" id="{0CE96578-ECE7-4323-AF9F-0AD87C952F05}"/>
              </a:ext>
            </a:extLst>
          </p:cNvPr>
          <p:cNvSpPr txBox="1">
            <a:spLocks/>
          </p:cNvSpPr>
          <p:nvPr/>
        </p:nvSpPr>
        <p:spPr>
          <a:xfrm>
            <a:off x="163779" y="5987072"/>
            <a:ext cx="1296210" cy="717538"/>
          </a:xfrm>
          <a:prstGeom prst="rect">
            <a:avLst/>
          </a:prstGeom>
        </p:spPr>
        <p:txBody>
          <a:bodyPr lIns="0" tIns="0" rIns="0" bIns="0"/>
          <a:lstStyle>
            <a:lvl1pPr algn="l" defTabSz="914400" rtl="0" eaLnBrk="1" latinLnBrk="0" hangingPunct="1">
              <a:lnSpc>
                <a:spcPct val="85000"/>
              </a:lnSpc>
              <a:spcBef>
                <a:spcPts val="0"/>
              </a:spcBef>
              <a:spcAft>
                <a:spcPts val="600"/>
              </a:spcAft>
              <a:buNone/>
              <a:defRPr sz="3000" b="1" i="0" u="none" kern="1200">
                <a:solidFill>
                  <a:schemeClr val="tx1">
                    <a:lumMod val="50000"/>
                    <a:lumOff val="50000"/>
                  </a:schemeClr>
                </a:solidFill>
                <a:latin typeface="Arial"/>
                <a:ea typeface="+mj-ea"/>
                <a:cs typeface="Arial"/>
              </a:defRPr>
            </a:lvl1pPr>
          </a:lstStyle>
          <a:p>
            <a:pPr marL="0" marR="0" lvl="0" indent="0" algn="ctr" defTabSz="914400" rtl="0" eaLnBrk="1" fontAlgn="auto" latinLnBrk="0" hangingPunct="1">
              <a:lnSpc>
                <a:spcPct val="85000"/>
              </a:lnSpc>
              <a:spcBef>
                <a:spcPts val="0"/>
              </a:spcBef>
              <a:spcAft>
                <a:spcPts val="600"/>
              </a:spcAft>
              <a:buClrTx/>
              <a:buSzTx/>
              <a:buFontTx/>
              <a:buNone/>
              <a:tabLst/>
              <a:defRPr/>
            </a:pPr>
            <a:r>
              <a:rPr kumimoji="0" lang="en-US" sz="900" b="0" i="0" u="none" strike="noStrike" kern="1200" cap="none" spc="0" normalizeH="0" baseline="0" noProof="0" dirty="0">
                <a:ln>
                  <a:noFill/>
                </a:ln>
                <a:solidFill>
                  <a:srgbClr val="4472C4">
                    <a:lumMod val="50000"/>
                  </a:srgbClr>
                </a:solidFill>
                <a:effectLst/>
                <a:uLnTx/>
                <a:uFillTx/>
                <a:latin typeface="Arial" panose="020B0604020202020204" pitchFamily="34" charset="0"/>
                <a:ea typeface="Verdana" panose="020B0604030504040204" pitchFamily="34" charset="0"/>
                <a:cs typeface="Arial" panose="020B0604020202020204" pitchFamily="34" charset="0"/>
              </a:rPr>
              <a:t>Award for Best Place to Work in Research at World Marketing Congress by ABP News (2017)</a:t>
            </a:r>
          </a:p>
        </p:txBody>
      </p:sp>
      <p:pic>
        <p:nvPicPr>
          <p:cNvPr id="13" name="Picture 12">
            <a:extLst>
              <a:ext uri="{FF2B5EF4-FFF2-40B4-BE49-F238E27FC236}">
                <a16:creationId xmlns:a16="http://schemas.microsoft.com/office/drawing/2014/main" id="{21B37665-FB25-4C08-87D1-9DD27E5FEDD0}"/>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l="16805" r="18354"/>
          <a:stretch/>
        </p:blipFill>
        <p:spPr>
          <a:xfrm rot="5400000">
            <a:off x="1550756" y="4150612"/>
            <a:ext cx="1784649" cy="1436671"/>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pic>
        <p:nvPicPr>
          <p:cNvPr id="14" name="Picture 13">
            <a:extLst>
              <a:ext uri="{FF2B5EF4-FFF2-40B4-BE49-F238E27FC236}">
                <a16:creationId xmlns:a16="http://schemas.microsoft.com/office/drawing/2014/main" id="{5467B9A4-29C7-4711-B574-6D77B096E901}"/>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l="11729" t="4568" r="14613" b="4568"/>
          <a:stretch/>
        </p:blipFill>
        <p:spPr>
          <a:xfrm rot="5400000">
            <a:off x="7453859" y="4327668"/>
            <a:ext cx="1763616" cy="1061177"/>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
        <p:nvSpPr>
          <p:cNvPr id="15" name="Title 1">
            <a:extLst>
              <a:ext uri="{FF2B5EF4-FFF2-40B4-BE49-F238E27FC236}">
                <a16:creationId xmlns:a16="http://schemas.microsoft.com/office/drawing/2014/main" id="{594FFB15-00D8-4C37-A80B-36C279728376}"/>
              </a:ext>
            </a:extLst>
          </p:cNvPr>
          <p:cNvSpPr txBox="1">
            <a:spLocks/>
          </p:cNvSpPr>
          <p:nvPr/>
        </p:nvSpPr>
        <p:spPr>
          <a:xfrm>
            <a:off x="7726919" y="5867303"/>
            <a:ext cx="1217496" cy="437652"/>
          </a:xfrm>
          <a:prstGeom prst="rect">
            <a:avLst/>
          </a:prstGeom>
        </p:spPr>
        <p:txBody>
          <a:bodyPr lIns="0" tIns="0" rIns="0" bIns="0"/>
          <a:lstStyle>
            <a:lvl1pPr algn="l" defTabSz="914400" rtl="0" eaLnBrk="1" latinLnBrk="0" hangingPunct="1">
              <a:lnSpc>
                <a:spcPct val="85000"/>
              </a:lnSpc>
              <a:spcBef>
                <a:spcPts val="0"/>
              </a:spcBef>
              <a:spcAft>
                <a:spcPts val="600"/>
              </a:spcAft>
              <a:buNone/>
              <a:defRPr sz="3000" b="1" i="0" u="none" kern="1200">
                <a:solidFill>
                  <a:schemeClr val="tx1">
                    <a:lumMod val="50000"/>
                    <a:lumOff val="50000"/>
                  </a:schemeClr>
                </a:solidFill>
                <a:latin typeface="Arial"/>
                <a:ea typeface="+mj-ea"/>
                <a:cs typeface="Arial"/>
              </a:defRPr>
            </a:lvl1pPr>
          </a:lstStyle>
          <a:p>
            <a:pPr marL="0" marR="0" lvl="0" indent="0" algn="ctr" defTabSz="914400" rtl="0" eaLnBrk="1" fontAlgn="auto" latinLnBrk="0" hangingPunct="1">
              <a:lnSpc>
                <a:spcPct val="85000"/>
              </a:lnSpc>
              <a:spcBef>
                <a:spcPts val="0"/>
              </a:spcBef>
              <a:spcAft>
                <a:spcPts val="600"/>
              </a:spcAft>
              <a:buClrTx/>
              <a:buSzTx/>
              <a:buFontTx/>
              <a:buNone/>
              <a:tabLst/>
              <a:defRPr/>
            </a:pPr>
            <a:r>
              <a:rPr kumimoji="0" lang="en-US" sz="900" b="0" i="0" u="none" strike="noStrike" kern="1200" cap="none" spc="0" normalizeH="0" baseline="0" noProof="0" dirty="0">
                <a:ln>
                  <a:noFill/>
                </a:ln>
                <a:solidFill>
                  <a:srgbClr val="4472C4">
                    <a:lumMod val="50000"/>
                  </a:srgbClr>
                </a:solidFill>
                <a:effectLst/>
                <a:uLnTx/>
                <a:uFillTx/>
                <a:latin typeface="Arial" panose="020B0604020202020204" pitchFamily="34" charset="0"/>
                <a:ea typeface="Verdana" panose="020B0604030504040204" pitchFamily="34" charset="0"/>
                <a:cs typeface="Arial" panose="020B0604020202020204" pitchFamily="34" charset="0"/>
              </a:rPr>
              <a:t>Leadership Award from World Marketing Congress</a:t>
            </a:r>
          </a:p>
        </p:txBody>
      </p:sp>
      <p:sp>
        <p:nvSpPr>
          <p:cNvPr id="16" name="Title 1">
            <a:extLst>
              <a:ext uri="{FF2B5EF4-FFF2-40B4-BE49-F238E27FC236}">
                <a16:creationId xmlns:a16="http://schemas.microsoft.com/office/drawing/2014/main" id="{E9D9E5BB-FD79-4729-AFE9-C9CD661D8133}"/>
              </a:ext>
            </a:extLst>
          </p:cNvPr>
          <p:cNvSpPr txBox="1">
            <a:spLocks/>
          </p:cNvSpPr>
          <p:nvPr/>
        </p:nvSpPr>
        <p:spPr>
          <a:xfrm>
            <a:off x="1766731" y="5945519"/>
            <a:ext cx="1352698" cy="644639"/>
          </a:xfrm>
          <a:prstGeom prst="rect">
            <a:avLst/>
          </a:prstGeom>
        </p:spPr>
        <p:txBody>
          <a:bodyPr lIns="0" tIns="0" rIns="0" bIns="0"/>
          <a:lstStyle>
            <a:lvl1pPr algn="l" defTabSz="914400" rtl="0" eaLnBrk="1" latinLnBrk="0" hangingPunct="1">
              <a:lnSpc>
                <a:spcPct val="85000"/>
              </a:lnSpc>
              <a:spcBef>
                <a:spcPts val="0"/>
              </a:spcBef>
              <a:spcAft>
                <a:spcPts val="600"/>
              </a:spcAft>
              <a:buNone/>
              <a:defRPr sz="3000" b="1" i="0" u="none" kern="1200">
                <a:solidFill>
                  <a:schemeClr val="tx1">
                    <a:lumMod val="50000"/>
                    <a:lumOff val="50000"/>
                  </a:schemeClr>
                </a:solidFill>
                <a:latin typeface="Arial"/>
                <a:ea typeface="+mj-ea"/>
                <a:cs typeface="Arial"/>
              </a:defRPr>
            </a:lvl1pPr>
          </a:lstStyle>
          <a:p>
            <a:pPr marL="0" marR="0" lvl="0" indent="0" algn="ctr" defTabSz="914400" rtl="0" eaLnBrk="1" fontAlgn="auto" latinLnBrk="0" hangingPunct="1">
              <a:lnSpc>
                <a:spcPct val="85000"/>
              </a:lnSpc>
              <a:spcBef>
                <a:spcPts val="0"/>
              </a:spcBef>
              <a:spcAft>
                <a:spcPts val="600"/>
              </a:spcAft>
              <a:buClrTx/>
              <a:buSzTx/>
              <a:buFontTx/>
              <a:buNone/>
              <a:tabLst/>
              <a:defRPr/>
            </a:pPr>
            <a:r>
              <a:rPr kumimoji="0" lang="en-US" sz="900" b="0" i="0" u="none" strike="noStrike" kern="1200" cap="none" spc="0" normalizeH="0" baseline="0" noProof="0" dirty="0">
                <a:ln>
                  <a:noFill/>
                </a:ln>
                <a:solidFill>
                  <a:srgbClr val="4472C4">
                    <a:lumMod val="50000"/>
                  </a:srgbClr>
                </a:solidFill>
                <a:effectLst/>
                <a:uLnTx/>
                <a:uFillTx/>
                <a:latin typeface="Arial" panose="020B0604020202020204" pitchFamily="34" charset="0"/>
                <a:ea typeface="Verdana" panose="020B0604030504040204" pitchFamily="34" charset="0"/>
                <a:cs typeface="Arial" panose="020B0604020202020204" pitchFamily="34" charset="0"/>
              </a:rPr>
              <a:t>Recognition from Silicon India Magazine</a:t>
            </a:r>
          </a:p>
        </p:txBody>
      </p:sp>
      <p:sp>
        <p:nvSpPr>
          <p:cNvPr id="10" name="Title 1">
            <a:extLst>
              <a:ext uri="{FF2B5EF4-FFF2-40B4-BE49-F238E27FC236}">
                <a16:creationId xmlns:a16="http://schemas.microsoft.com/office/drawing/2014/main" id="{4D17BE4F-5E16-47D9-B3B9-0AFEAC6BF902}"/>
              </a:ext>
            </a:extLst>
          </p:cNvPr>
          <p:cNvSpPr txBox="1">
            <a:spLocks/>
          </p:cNvSpPr>
          <p:nvPr/>
        </p:nvSpPr>
        <p:spPr>
          <a:xfrm>
            <a:off x="7817311" y="3107147"/>
            <a:ext cx="1061177" cy="603241"/>
          </a:xfrm>
          <a:prstGeom prst="rect">
            <a:avLst/>
          </a:prstGeom>
        </p:spPr>
        <p:txBody>
          <a:bodyPr lIns="0" tIns="0" rIns="0" bIns="0"/>
          <a:lstStyle>
            <a:lvl1pPr algn="l" defTabSz="914400" rtl="0" eaLnBrk="1" latinLnBrk="0" hangingPunct="1">
              <a:lnSpc>
                <a:spcPct val="85000"/>
              </a:lnSpc>
              <a:spcBef>
                <a:spcPts val="0"/>
              </a:spcBef>
              <a:spcAft>
                <a:spcPts val="600"/>
              </a:spcAft>
              <a:buNone/>
              <a:defRPr sz="3000" b="1" i="0" u="none" kern="1200">
                <a:solidFill>
                  <a:schemeClr val="tx1">
                    <a:lumMod val="50000"/>
                    <a:lumOff val="50000"/>
                  </a:schemeClr>
                </a:solidFill>
                <a:latin typeface="Arial"/>
                <a:ea typeface="+mj-ea"/>
                <a:cs typeface="Arial"/>
              </a:defRPr>
            </a:lvl1pPr>
          </a:lstStyle>
          <a:p>
            <a:pPr marL="0" marR="0" lvl="0" indent="0" algn="ctr" defTabSz="914400" rtl="0" eaLnBrk="1" fontAlgn="auto" latinLnBrk="0" hangingPunct="1">
              <a:lnSpc>
                <a:spcPct val="85000"/>
              </a:lnSpc>
              <a:spcBef>
                <a:spcPts val="0"/>
              </a:spcBef>
              <a:spcAft>
                <a:spcPts val="600"/>
              </a:spcAft>
              <a:buClrTx/>
              <a:buSzTx/>
              <a:buFontTx/>
              <a:buNone/>
              <a:tabLst/>
              <a:defRPr/>
            </a:pPr>
            <a:r>
              <a:rPr kumimoji="0" lang="en-US" sz="900" b="0" i="0" u="none" strike="noStrike" kern="1200" cap="none" spc="0" normalizeH="0" baseline="0" noProof="0" dirty="0">
                <a:ln>
                  <a:noFill/>
                </a:ln>
                <a:solidFill>
                  <a:srgbClr val="4472C4">
                    <a:lumMod val="50000"/>
                  </a:srgbClr>
                </a:solidFill>
                <a:effectLst/>
                <a:uLnTx/>
                <a:uFillTx/>
                <a:latin typeface="Arial" panose="020B0604020202020204" pitchFamily="34" charset="0"/>
                <a:ea typeface="Verdana" panose="020B0604030504040204" pitchFamily="34" charset="0"/>
                <a:cs typeface="Arial" panose="020B0604020202020204" pitchFamily="34" charset="0"/>
              </a:rPr>
              <a:t>Best Application of Research Award at World Marketing Congress by ABP News ( 2017 )</a:t>
            </a:r>
          </a:p>
        </p:txBody>
      </p:sp>
      <p:pic>
        <p:nvPicPr>
          <p:cNvPr id="19" name="Picture 2">
            <a:extLst>
              <a:ext uri="{FF2B5EF4-FFF2-40B4-BE49-F238E27FC236}">
                <a16:creationId xmlns:a16="http://schemas.microsoft.com/office/drawing/2014/main" id="{0EF536FA-D0DE-4DCA-926B-B10173C7C3A7}"/>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p:blipFill>
        <p:spPr bwMode="auto">
          <a:xfrm rot="16200000" flipH="1">
            <a:off x="40153" y="1513664"/>
            <a:ext cx="1637095" cy="117871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0" name="Picture 4">
            <a:extLst>
              <a:ext uri="{FF2B5EF4-FFF2-40B4-BE49-F238E27FC236}">
                <a16:creationId xmlns:a16="http://schemas.microsoft.com/office/drawing/2014/main" id="{D928E58C-429F-4BC0-8880-B2AED2376F0F}"/>
              </a:ext>
            </a:extLst>
          </p:cNvPr>
          <p:cNvPicPr>
            <a:picLocks noChangeAspect="1" noChangeArrowheads="1"/>
          </p:cNvPicPr>
          <p:nvPr/>
        </p:nvPicPr>
        <p:blipFill rotWithShape="1">
          <a:blip r:embed="rId7" cstate="screen">
            <a:extLst>
              <a:ext uri="{28A0092B-C50C-407E-A947-70E740481C1C}">
                <a14:useLocalDpi xmlns:a14="http://schemas.microsoft.com/office/drawing/2010/main"/>
              </a:ext>
            </a:extLst>
          </a:blip>
          <a:srcRect r="16783"/>
          <a:stretch/>
        </p:blipFill>
        <p:spPr bwMode="auto">
          <a:xfrm rot="5400000">
            <a:off x="4464090" y="1580434"/>
            <a:ext cx="1520681" cy="1055820"/>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21" name="Rectangle 20">
            <a:extLst>
              <a:ext uri="{FF2B5EF4-FFF2-40B4-BE49-F238E27FC236}">
                <a16:creationId xmlns:a16="http://schemas.microsoft.com/office/drawing/2014/main" id="{4FA1D7E9-13A5-4528-ACA8-945C3143D377}"/>
              </a:ext>
            </a:extLst>
          </p:cNvPr>
          <p:cNvSpPr/>
          <p:nvPr/>
        </p:nvSpPr>
        <p:spPr>
          <a:xfrm>
            <a:off x="170262" y="3043964"/>
            <a:ext cx="2575482" cy="369332"/>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4472C4">
                    <a:lumMod val="50000"/>
                  </a:srgbClr>
                </a:solidFill>
                <a:effectLst/>
                <a:uLnTx/>
                <a:uFillTx/>
                <a:latin typeface="Arial" panose="020B0604020202020204" pitchFamily="34" charset="0"/>
                <a:ea typeface="Verdana" panose="020B0604030504040204" pitchFamily="34" charset="0"/>
                <a:cs typeface="Arial" panose="020B0604020202020204" pitchFamily="34" charset="0"/>
              </a:rPr>
              <a:t>Best Application of Research Award at World Marketing Congress by ABP News ( 2018 )</a:t>
            </a:r>
          </a:p>
        </p:txBody>
      </p:sp>
      <p:sp>
        <p:nvSpPr>
          <p:cNvPr id="22" name="Rectangle 21">
            <a:extLst>
              <a:ext uri="{FF2B5EF4-FFF2-40B4-BE49-F238E27FC236}">
                <a16:creationId xmlns:a16="http://schemas.microsoft.com/office/drawing/2014/main" id="{1878E908-C842-41A7-8BCD-D505A1CEFD0A}"/>
              </a:ext>
            </a:extLst>
          </p:cNvPr>
          <p:cNvSpPr/>
          <p:nvPr/>
        </p:nvSpPr>
        <p:spPr>
          <a:xfrm>
            <a:off x="4419515" y="2961401"/>
            <a:ext cx="1494529" cy="646331"/>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IN" sz="900" b="0" i="0" u="none" strike="noStrike" kern="1200" cap="none" spc="0" normalizeH="0" baseline="0" noProof="0" dirty="0">
                <a:ln>
                  <a:noFill/>
                </a:ln>
                <a:solidFill>
                  <a:srgbClr val="4472C4">
                    <a:lumMod val="50000"/>
                  </a:srgbClr>
                </a:solidFill>
                <a:effectLst/>
                <a:uLnTx/>
                <a:uFillTx/>
                <a:latin typeface="Arial" panose="020B0604020202020204" pitchFamily="34" charset="0"/>
                <a:ea typeface="+mn-ea"/>
                <a:cs typeface="Arial" panose="020B0604020202020204" pitchFamily="34" charset="0"/>
              </a:rPr>
              <a:t>Business-to-Business Research Award at Brand Excellence Awards by ABP News (2018)</a:t>
            </a:r>
            <a:endParaRPr kumimoji="0" lang="en-US" sz="900" b="0" i="0" u="none" strike="noStrike" kern="1200" cap="none" spc="0" normalizeH="0" baseline="0" noProof="0" dirty="0">
              <a:ln>
                <a:noFill/>
              </a:ln>
              <a:solidFill>
                <a:srgbClr val="4472C4">
                  <a:lumMod val="50000"/>
                </a:srgbClr>
              </a:solidFill>
              <a:effectLst/>
              <a:uLnTx/>
              <a:uFillTx/>
              <a:latin typeface="Arial" panose="020B0604020202020204" pitchFamily="34" charset="0"/>
              <a:ea typeface="Verdana" panose="020B0604030504040204" pitchFamily="34" charset="0"/>
              <a:cs typeface="Arial" panose="020B0604020202020204" pitchFamily="34" charset="0"/>
            </a:endParaRPr>
          </a:p>
        </p:txBody>
      </p:sp>
      <p:pic>
        <p:nvPicPr>
          <p:cNvPr id="36" name="Picture 35">
            <a:extLst>
              <a:ext uri="{FF2B5EF4-FFF2-40B4-BE49-F238E27FC236}">
                <a16:creationId xmlns:a16="http://schemas.microsoft.com/office/drawing/2014/main" id="{03673BA2-40B2-4FEA-97CB-F2036C8A4DC4}"/>
              </a:ext>
            </a:extLst>
          </p:cNvPr>
          <p:cNvPicPr>
            <a:picLocks noChangeAspect="1"/>
          </p:cNvPicPr>
          <p:nvPr/>
        </p:nvPicPr>
        <p:blipFill rotWithShape="1">
          <a:blip r:embed="rId8" cstate="screen">
            <a:extLst>
              <a:ext uri="{28A0092B-C50C-407E-A947-70E740481C1C}">
                <a14:useLocalDpi xmlns:a14="http://schemas.microsoft.com/office/drawing/2010/main"/>
              </a:ext>
            </a:extLst>
          </a:blip>
          <a:srcRect t="10153" r="31679" b="16246"/>
          <a:stretch/>
        </p:blipFill>
        <p:spPr>
          <a:xfrm rot="5400000">
            <a:off x="7515116" y="1604760"/>
            <a:ext cx="1648641" cy="1061177"/>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pic>
        <p:nvPicPr>
          <p:cNvPr id="37" name="Picture 2">
            <a:extLst>
              <a:ext uri="{FF2B5EF4-FFF2-40B4-BE49-F238E27FC236}">
                <a16:creationId xmlns:a16="http://schemas.microsoft.com/office/drawing/2014/main" id="{3ED86256-442B-4A99-A94D-4764C87A2823}"/>
              </a:ext>
            </a:extLst>
          </p:cNvPr>
          <p:cNvPicPr>
            <a:picLocks noChangeAspect="1" noChangeArrowheads="1"/>
          </p:cNvPicPr>
          <p:nvPr/>
        </p:nvPicPr>
        <p:blipFill rotWithShape="1">
          <a:blip r:embed="rId9" cstate="screen">
            <a:extLst>
              <a:ext uri="{28A0092B-C50C-407E-A947-70E740481C1C}">
                <a14:useLocalDpi xmlns:a14="http://schemas.microsoft.com/office/drawing/2010/main"/>
              </a:ext>
            </a:extLst>
          </a:blip>
          <a:srcRect l="22272" t="16761" r="14969" b="14460"/>
          <a:stretch/>
        </p:blipFill>
        <p:spPr bwMode="auto">
          <a:xfrm rot="16200000" flipH="1" flipV="1">
            <a:off x="2889106" y="1528029"/>
            <a:ext cx="1648640" cy="114478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8" name="Rectangle 37">
            <a:extLst>
              <a:ext uri="{FF2B5EF4-FFF2-40B4-BE49-F238E27FC236}">
                <a16:creationId xmlns:a16="http://schemas.microsoft.com/office/drawing/2014/main" id="{DE96914F-0CAE-4628-8474-49C195EB540E}"/>
              </a:ext>
            </a:extLst>
          </p:cNvPr>
          <p:cNvSpPr/>
          <p:nvPr/>
        </p:nvSpPr>
        <p:spPr>
          <a:xfrm>
            <a:off x="3040468" y="2985906"/>
            <a:ext cx="1494414" cy="507831"/>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4472C4">
                    <a:lumMod val="50000"/>
                  </a:srgbClr>
                </a:solidFill>
                <a:effectLst/>
                <a:uLnTx/>
                <a:uFillTx/>
                <a:latin typeface="Arial" panose="020B0604020202020204" pitchFamily="34" charset="0"/>
                <a:ea typeface="Verdana" panose="020B0604030504040204" pitchFamily="34" charset="0"/>
                <a:cs typeface="Arial" panose="020B0604020202020204" pitchFamily="34" charset="0"/>
              </a:rPr>
              <a:t>Organic India Excellence Awards by ASSOCHAM India (2018)</a:t>
            </a:r>
          </a:p>
        </p:txBody>
      </p:sp>
      <p:pic>
        <p:nvPicPr>
          <p:cNvPr id="40" name="Picture 4">
            <a:extLst>
              <a:ext uri="{FF2B5EF4-FFF2-40B4-BE49-F238E27FC236}">
                <a16:creationId xmlns:a16="http://schemas.microsoft.com/office/drawing/2014/main" id="{B11E8D93-9954-4A6F-BE79-E9B833DBD351}"/>
              </a:ext>
            </a:extLst>
          </p:cNvPr>
          <p:cNvPicPr>
            <a:picLocks noChangeAspect="1" noChangeArrowheads="1"/>
          </p:cNvPicPr>
          <p:nvPr/>
        </p:nvPicPr>
        <p:blipFill rotWithShape="1">
          <a:blip r:embed="rId10" cstate="screen">
            <a:extLst>
              <a:ext uri="{28A0092B-C50C-407E-A947-70E740481C1C}">
                <a14:useLocalDpi xmlns:a14="http://schemas.microsoft.com/office/drawing/2010/main"/>
              </a:ext>
            </a:extLst>
          </a:blip>
          <a:srcRect l="6922" t="15357" r="33261" b="25148"/>
          <a:stretch/>
        </p:blipFill>
        <p:spPr bwMode="auto">
          <a:xfrm rot="5400000">
            <a:off x="1467530" y="1582995"/>
            <a:ext cx="1516379" cy="1040047"/>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25" name="Picture 4">
            <a:extLst>
              <a:ext uri="{FF2B5EF4-FFF2-40B4-BE49-F238E27FC236}">
                <a16:creationId xmlns:a16="http://schemas.microsoft.com/office/drawing/2014/main" id="{81FE3169-0ACE-4AC2-99AD-A120F2F4A220}"/>
              </a:ext>
            </a:extLst>
          </p:cNvPr>
          <p:cNvPicPr>
            <a:picLocks noChangeAspect="1" noChangeArrowheads="1"/>
          </p:cNvPicPr>
          <p:nvPr/>
        </p:nvPicPr>
        <p:blipFill rotWithShape="1">
          <a:blip r:embed="rId11" cstate="screen">
            <a:extLst>
              <a:ext uri="{28A0092B-C50C-407E-A947-70E740481C1C}">
                <a14:useLocalDpi xmlns:a14="http://schemas.microsoft.com/office/drawing/2010/main"/>
              </a:ext>
            </a:extLst>
          </a:blip>
          <a:srcRect t="5910" r="12682" b="6582"/>
          <a:stretch/>
        </p:blipFill>
        <p:spPr bwMode="auto">
          <a:xfrm rot="5400000">
            <a:off x="6049137" y="1543891"/>
            <a:ext cx="1520684" cy="1144790"/>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26" name="Rectangle 25">
            <a:extLst>
              <a:ext uri="{FF2B5EF4-FFF2-40B4-BE49-F238E27FC236}">
                <a16:creationId xmlns:a16="http://schemas.microsoft.com/office/drawing/2014/main" id="{4005215F-3514-4FBE-A8A7-B4CF3468C2AC}"/>
              </a:ext>
            </a:extLst>
          </p:cNvPr>
          <p:cNvSpPr/>
          <p:nvPr/>
        </p:nvSpPr>
        <p:spPr>
          <a:xfrm>
            <a:off x="6069125" y="2970927"/>
            <a:ext cx="1494529" cy="369332"/>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IN" sz="900" b="0" i="0" u="none" strike="noStrike" kern="1200" cap="none" spc="0" normalizeH="0" baseline="0" noProof="0" dirty="0">
                <a:ln>
                  <a:noFill/>
                </a:ln>
                <a:solidFill>
                  <a:srgbClr val="4472C4">
                    <a:lumMod val="50000"/>
                  </a:srgbClr>
                </a:solidFill>
                <a:effectLst/>
                <a:uLnTx/>
                <a:uFillTx/>
                <a:latin typeface="Arial" panose="020B0604020202020204" pitchFamily="34" charset="0"/>
                <a:ea typeface="+mn-ea"/>
                <a:cs typeface="Arial" panose="020B0604020202020204" pitchFamily="34" charset="0"/>
              </a:rPr>
              <a:t>Quality Management System by ISO (2018)</a:t>
            </a:r>
            <a:endParaRPr kumimoji="0" lang="en-US" sz="900" b="0" i="0" u="none" strike="noStrike" kern="1200" cap="none" spc="0" normalizeH="0" baseline="0" noProof="0" dirty="0">
              <a:ln>
                <a:noFill/>
              </a:ln>
              <a:solidFill>
                <a:srgbClr val="4472C4">
                  <a:lumMod val="50000"/>
                </a:srgbClr>
              </a:solidFill>
              <a:effectLst/>
              <a:uLnTx/>
              <a:uFillTx/>
              <a:latin typeface="Arial" panose="020B0604020202020204" pitchFamily="34" charset="0"/>
              <a:ea typeface="Verdana" panose="020B0604030504040204" pitchFamily="34" charset="0"/>
              <a:cs typeface="Arial" panose="020B0604020202020204" pitchFamily="34" charset="0"/>
            </a:endParaRPr>
          </a:p>
        </p:txBody>
      </p:sp>
      <p:sp>
        <p:nvSpPr>
          <p:cNvPr id="29" name="Title 1">
            <a:extLst>
              <a:ext uri="{FF2B5EF4-FFF2-40B4-BE49-F238E27FC236}">
                <a16:creationId xmlns:a16="http://schemas.microsoft.com/office/drawing/2014/main" id="{05901485-3515-4423-8990-E23F983F60F9}"/>
              </a:ext>
            </a:extLst>
          </p:cNvPr>
          <p:cNvSpPr txBox="1">
            <a:spLocks/>
          </p:cNvSpPr>
          <p:nvPr/>
        </p:nvSpPr>
        <p:spPr>
          <a:xfrm>
            <a:off x="6389484" y="5867304"/>
            <a:ext cx="1217496" cy="437652"/>
          </a:xfrm>
          <a:prstGeom prst="rect">
            <a:avLst/>
          </a:prstGeom>
        </p:spPr>
        <p:txBody>
          <a:bodyPr lIns="0" tIns="0" rIns="0" bIns="0"/>
          <a:lstStyle>
            <a:lvl1pPr algn="l" defTabSz="914400" rtl="0" eaLnBrk="1" latinLnBrk="0" hangingPunct="1">
              <a:lnSpc>
                <a:spcPct val="85000"/>
              </a:lnSpc>
              <a:spcBef>
                <a:spcPts val="0"/>
              </a:spcBef>
              <a:spcAft>
                <a:spcPts val="600"/>
              </a:spcAft>
              <a:buNone/>
              <a:defRPr sz="3000" b="1" i="0" u="none" kern="1200">
                <a:solidFill>
                  <a:schemeClr val="tx1">
                    <a:lumMod val="50000"/>
                    <a:lumOff val="50000"/>
                  </a:schemeClr>
                </a:solidFill>
                <a:latin typeface="Arial"/>
                <a:ea typeface="+mj-ea"/>
                <a:cs typeface="Arial"/>
              </a:defRPr>
            </a:lvl1pPr>
          </a:lstStyle>
          <a:p>
            <a:pPr marL="0" marR="0" lvl="0" indent="0" algn="ctr" defTabSz="914400" rtl="0" eaLnBrk="1" fontAlgn="auto" latinLnBrk="0" hangingPunct="1">
              <a:lnSpc>
                <a:spcPct val="85000"/>
              </a:lnSpc>
              <a:spcBef>
                <a:spcPts val="0"/>
              </a:spcBef>
              <a:spcAft>
                <a:spcPts val="600"/>
              </a:spcAft>
              <a:buClrTx/>
              <a:buSzTx/>
              <a:buFontTx/>
              <a:buNone/>
              <a:tabLst/>
              <a:defRPr/>
            </a:pPr>
            <a:r>
              <a:rPr kumimoji="0" lang="en-US" sz="900" b="0" i="0" u="none" strike="noStrike" kern="1200" cap="none" spc="0" normalizeH="0" baseline="0" noProof="0" dirty="0">
                <a:ln>
                  <a:noFill/>
                </a:ln>
                <a:solidFill>
                  <a:srgbClr val="4472C4">
                    <a:lumMod val="50000"/>
                  </a:srgbClr>
                </a:solidFill>
                <a:effectLst/>
                <a:uLnTx/>
                <a:uFillTx/>
                <a:latin typeface="Arial" panose="020B0604020202020204" pitchFamily="34" charset="0"/>
                <a:ea typeface="Verdana" panose="020B0604030504040204" pitchFamily="34" charset="0"/>
                <a:cs typeface="Arial" panose="020B0604020202020204" pitchFamily="34" charset="0"/>
              </a:rPr>
              <a:t>Leadership Award from World Marketing Congress</a:t>
            </a:r>
          </a:p>
        </p:txBody>
      </p:sp>
      <p:pic>
        <p:nvPicPr>
          <p:cNvPr id="30" name="Picture 29">
            <a:extLst>
              <a:ext uri="{FF2B5EF4-FFF2-40B4-BE49-F238E27FC236}">
                <a16:creationId xmlns:a16="http://schemas.microsoft.com/office/drawing/2014/main" id="{0C073DAF-6DA2-4DDE-85CA-36D3781A780F}"/>
              </a:ext>
            </a:extLst>
          </p:cNvPr>
          <p:cNvPicPr>
            <a:picLocks noChangeAspect="1"/>
          </p:cNvPicPr>
          <p:nvPr/>
        </p:nvPicPr>
        <p:blipFill rotWithShape="1">
          <a:blip r:embed="rId12" cstate="screen">
            <a:extLst>
              <a:ext uri="{28A0092B-C50C-407E-A947-70E740481C1C}">
                <a14:useLocalDpi xmlns:a14="http://schemas.microsoft.com/office/drawing/2010/main"/>
              </a:ext>
            </a:extLst>
          </a:blip>
          <a:srcRect t="15780" r="20805" b="11897"/>
          <a:stretch/>
        </p:blipFill>
        <p:spPr>
          <a:xfrm rot="5400000">
            <a:off x="6037209" y="4331158"/>
            <a:ext cx="1763615" cy="1059065"/>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
        <p:nvSpPr>
          <p:cNvPr id="31" name="Title 1">
            <a:extLst>
              <a:ext uri="{FF2B5EF4-FFF2-40B4-BE49-F238E27FC236}">
                <a16:creationId xmlns:a16="http://schemas.microsoft.com/office/drawing/2014/main" id="{AC567A1E-9229-40A0-BC65-6CAE009BAA2E}"/>
              </a:ext>
            </a:extLst>
          </p:cNvPr>
          <p:cNvSpPr txBox="1">
            <a:spLocks/>
          </p:cNvSpPr>
          <p:nvPr/>
        </p:nvSpPr>
        <p:spPr>
          <a:xfrm>
            <a:off x="3550107" y="5945519"/>
            <a:ext cx="1220726" cy="400322"/>
          </a:xfrm>
          <a:prstGeom prst="rect">
            <a:avLst/>
          </a:prstGeom>
        </p:spPr>
        <p:txBody>
          <a:bodyPr lIns="0" tIns="0" rIns="0" bIns="0"/>
          <a:lstStyle>
            <a:lvl1pPr algn="l" defTabSz="914400" rtl="0" eaLnBrk="1" latinLnBrk="0" hangingPunct="1">
              <a:lnSpc>
                <a:spcPct val="85000"/>
              </a:lnSpc>
              <a:spcBef>
                <a:spcPts val="0"/>
              </a:spcBef>
              <a:spcAft>
                <a:spcPts val="600"/>
              </a:spcAft>
              <a:buNone/>
              <a:defRPr sz="3000" b="1" i="0" u="none" kern="1200">
                <a:solidFill>
                  <a:schemeClr val="tx1">
                    <a:lumMod val="50000"/>
                    <a:lumOff val="50000"/>
                  </a:schemeClr>
                </a:solidFill>
                <a:latin typeface="Arial"/>
                <a:ea typeface="+mj-ea"/>
                <a:cs typeface="Arial"/>
              </a:defRPr>
            </a:lvl1pPr>
          </a:lstStyle>
          <a:p>
            <a:pPr marL="0" marR="0" lvl="0" indent="0" algn="ctr" defTabSz="914400" rtl="0" eaLnBrk="1" fontAlgn="auto" latinLnBrk="0" hangingPunct="1">
              <a:lnSpc>
                <a:spcPct val="85000"/>
              </a:lnSpc>
              <a:spcBef>
                <a:spcPts val="0"/>
              </a:spcBef>
              <a:spcAft>
                <a:spcPts val="600"/>
              </a:spcAft>
              <a:buClrTx/>
              <a:buSzTx/>
              <a:buFontTx/>
              <a:buNone/>
              <a:tabLst/>
              <a:defRPr/>
            </a:pPr>
            <a:r>
              <a:rPr kumimoji="0" lang="en-US" sz="900" b="0" i="0" u="none" strike="noStrike" kern="1200" cap="none" spc="0" normalizeH="0" baseline="0" noProof="0" dirty="0">
                <a:ln>
                  <a:noFill/>
                </a:ln>
                <a:solidFill>
                  <a:srgbClr val="4472C4">
                    <a:lumMod val="50000"/>
                  </a:srgbClr>
                </a:solidFill>
                <a:effectLst/>
                <a:uLnTx/>
                <a:uFillTx/>
                <a:latin typeface="Arial" panose="020B0604020202020204" pitchFamily="34" charset="0"/>
                <a:ea typeface="Verdana" panose="020B0604030504040204" pitchFamily="34" charset="0"/>
                <a:cs typeface="Arial" panose="020B0604020202020204" pitchFamily="34" charset="0"/>
              </a:rPr>
              <a:t>Recognition &amp; Appreciation from WQIA</a:t>
            </a:r>
          </a:p>
        </p:txBody>
      </p:sp>
      <p:pic>
        <p:nvPicPr>
          <p:cNvPr id="32" name="Picture 31">
            <a:extLst>
              <a:ext uri="{FF2B5EF4-FFF2-40B4-BE49-F238E27FC236}">
                <a16:creationId xmlns:a16="http://schemas.microsoft.com/office/drawing/2014/main" id="{8F5215A0-08B2-47D4-B2D8-1BD7F4C0E000}"/>
              </a:ext>
            </a:extLst>
          </p:cNvPr>
          <p:cNvPicPr>
            <a:picLocks noChangeAspect="1"/>
          </p:cNvPicPr>
          <p:nvPr/>
        </p:nvPicPr>
        <p:blipFill rotWithShape="1">
          <a:blip r:embed="rId13" cstate="screen">
            <a:extLst>
              <a:ext uri="{28A0092B-C50C-407E-A947-70E740481C1C}">
                <a14:useLocalDpi xmlns:a14="http://schemas.microsoft.com/office/drawing/2010/main"/>
              </a:ext>
            </a:extLst>
          </a:blip>
          <a:srcRect l="7255" t="6291" r="12834" b="9474"/>
          <a:stretch/>
        </p:blipFill>
        <p:spPr>
          <a:xfrm rot="5400000">
            <a:off x="3227294" y="4232888"/>
            <a:ext cx="1784824" cy="1271944"/>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
        <p:nvSpPr>
          <p:cNvPr id="2" name="Text Placeholder 1">
            <a:extLst>
              <a:ext uri="{FF2B5EF4-FFF2-40B4-BE49-F238E27FC236}">
                <a16:creationId xmlns:a16="http://schemas.microsoft.com/office/drawing/2014/main" id="{262184B0-9461-486B-A03B-986B6F881A6F}"/>
              </a:ext>
            </a:extLst>
          </p:cNvPr>
          <p:cNvSpPr>
            <a:spLocks noGrp="1"/>
          </p:cNvSpPr>
          <p:nvPr>
            <p:ph type="body" sz="quarter" idx="14"/>
          </p:nvPr>
        </p:nvSpPr>
        <p:spPr/>
        <p:txBody>
          <a:bodyPr/>
          <a:lstStyle/>
          <a:p>
            <a:pPr marL="0" marR="0" lvl="0" indent="0" algn="l" defTabSz="914400" rtl="0" eaLnBrk="1" fontAlgn="auto" latinLnBrk="0" hangingPunct="1">
              <a:lnSpc>
                <a:spcPct val="85000"/>
              </a:lnSpc>
              <a:spcBef>
                <a:spcPts val="0"/>
              </a:spcBef>
              <a:spcAft>
                <a:spcPts val="60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Montserrat"/>
                <a:ea typeface="Verdana" panose="020B0604030504040204" pitchFamily="34" charset="0"/>
                <a:cs typeface="Verdana" panose="020B0604030504040204" pitchFamily="34" charset="0"/>
              </a:rPr>
              <a:t>TechSci Research- Awards &amp; Recognition</a:t>
            </a:r>
          </a:p>
        </p:txBody>
      </p:sp>
    </p:spTree>
    <p:extLst>
      <p:ext uri="{BB962C8B-B14F-4D97-AF65-F5344CB8AC3E}">
        <p14:creationId xmlns:p14="http://schemas.microsoft.com/office/powerpoint/2010/main" val="1938712380"/>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957F1F8C-4D08-46D8-997C-D4F73A3E8F2F}"/>
              </a:ext>
            </a:extLst>
          </p:cNvPr>
          <p:cNvGrpSpPr/>
          <p:nvPr/>
        </p:nvGrpSpPr>
        <p:grpSpPr>
          <a:xfrm>
            <a:off x="469124" y="1172687"/>
            <a:ext cx="8453357" cy="5334129"/>
            <a:chOff x="1055668" y="1385529"/>
            <a:chExt cx="6961053" cy="4408406"/>
          </a:xfrm>
        </p:grpSpPr>
        <p:pic>
          <p:nvPicPr>
            <p:cNvPr id="1036" name="Picture 12" descr="Image result for GODREJ CONSUMER PRODUCTS LTD.s logo">
              <a:extLst>
                <a:ext uri="{FF2B5EF4-FFF2-40B4-BE49-F238E27FC236}">
                  <a16:creationId xmlns:a16="http://schemas.microsoft.com/office/drawing/2014/main" id="{EF32C176-CF36-48C4-AA08-F428B1439CA2}"/>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2691338" y="3683653"/>
              <a:ext cx="1713665" cy="110372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MarkPlus Inc. logo">
              <a:extLst>
                <a:ext uri="{FF2B5EF4-FFF2-40B4-BE49-F238E27FC236}">
                  <a16:creationId xmlns:a16="http://schemas.microsoft.com/office/drawing/2014/main" id="{2D97928A-9A10-4C2B-9DC6-DF4DD38E77E5}"/>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225729" y="2051925"/>
              <a:ext cx="1029500" cy="562733"/>
            </a:xfrm>
            <a:prstGeom prst="rect">
              <a:avLst/>
            </a:prstGeom>
            <a:noFill/>
            <a:extLst>
              <a:ext uri="{909E8E84-426E-40DD-AFC4-6F175D3DCCD1}">
                <a14:hiddenFill xmlns:a14="http://schemas.microsoft.com/office/drawing/2010/main">
                  <a:solidFill>
                    <a:srgbClr val="FFFFFF"/>
                  </a:solidFill>
                </a14:hiddenFill>
              </a:ext>
            </a:extLst>
          </p:spPr>
        </p:pic>
        <p:pic>
          <p:nvPicPr>
            <p:cNvPr id="2066" name="Picture 18" descr="Image result for pall corporation logo">
              <a:extLst>
                <a:ext uri="{FF2B5EF4-FFF2-40B4-BE49-F238E27FC236}">
                  <a16:creationId xmlns:a16="http://schemas.microsoft.com/office/drawing/2014/main" id="{A4486026-5990-4E8D-B006-D407B9A7C363}"/>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1301297" y="2722432"/>
              <a:ext cx="953932" cy="46978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Related image">
              <a:extLst>
                <a:ext uri="{FF2B5EF4-FFF2-40B4-BE49-F238E27FC236}">
                  <a16:creationId xmlns:a16="http://schemas.microsoft.com/office/drawing/2014/main" id="{D22F59E5-475A-4139-A09A-58B10033AC6E}"/>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6314661" y="2863358"/>
              <a:ext cx="1566460" cy="250425"/>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0" descr="Related image">
              <a:extLst>
                <a:ext uri="{FF2B5EF4-FFF2-40B4-BE49-F238E27FC236}">
                  <a16:creationId xmlns:a16="http://schemas.microsoft.com/office/drawing/2014/main" id="{7AFCB047-2F79-48A9-85A9-7E4CD55909F6}"/>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1146559" y="1407636"/>
              <a:ext cx="1210270" cy="533170"/>
            </a:xfrm>
            <a:prstGeom prst="rect">
              <a:avLst/>
            </a:prstGeom>
            <a:noFill/>
            <a:extLst>
              <a:ext uri="{909E8E84-426E-40DD-AFC4-6F175D3DCCD1}">
                <a14:hiddenFill xmlns:a14="http://schemas.microsoft.com/office/drawing/2010/main">
                  <a:solidFill>
                    <a:srgbClr val="FFFFFF"/>
                  </a:solidFill>
                </a14:hiddenFill>
              </a:ext>
            </a:extLst>
          </p:spPr>
        </p:pic>
        <p:pic>
          <p:nvPicPr>
            <p:cNvPr id="2070" name="Picture 22" descr="Image result for â Ernst &amp; Young LLP logo">
              <a:extLst>
                <a:ext uri="{FF2B5EF4-FFF2-40B4-BE49-F238E27FC236}">
                  <a16:creationId xmlns:a16="http://schemas.microsoft.com/office/drawing/2014/main" id="{E9431A2A-013D-41B8-8FF6-8D8E2CDC13F9}"/>
                </a:ext>
              </a:extLst>
            </p:cNvPr>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6818013" y="4573894"/>
              <a:ext cx="489666" cy="500795"/>
            </a:xfrm>
            <a:prstGeom prst="rect">
              <a:avLst/>
            </a:prstGeom>
            <a:noFill/>
            <a:extLst>
              <a:ext uri="{909E8E84-426E-40DD-AFC4-6F175D3DCCD1}">
                <a14:hiddenFill xmlns:a14="http://schemas.microsoft.com/office/drawing/2010/main">
                  <a:solidFill>
                    <a:srgbClr val="FFFFFF"/>
                  </a:solidFill>
                </a14:hiddenFill>
              </a:ext>
            </a:extLst>
          </p:spPr>
        </p:pic>
        <p:pic>
          <p:nvPicPr>
            <p:cNvPr id="2080" name="Picture 32" descr="Related image">
              <a:extLst>
                <a:ext uri="{FF2B5EF4-FFF2-40B4-BE49-F238E27FC236}">
                  <a16:creationId xmlns:a16="http://schemas.microsoft.com/office/drawing/2014/main" id="{41C2530B-CF9C-42B9-BD7D-2F2DE4148541}"/>
                </a:ext>
              </a:extLst>
            </p:cNvPr>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4572003" y="1385529"/>
              <a:ext cx="1408579" cy="590429"/>
            </a:xfrm>
            <a:prstGeom prst="rect">
              <a:avLst/>
            </a:prstGeom>
            <a:noFill/>
            <a:extLst>
              <a:ext uri="{909E8E84-426E-40DD-AFC4-6F175D3DCCD1}">
                <a14:hiddenFill xmlns:a14="http://schemas.microsoft.com/office/drawing/2010/main">
                  <a:solidFill>
                    <a:srgbClr val="FFFFFF"/>
                  </a:solidFill>
                </a14:hiddenFill>
              </a:ext>
            </a:extLst>
          </p:spPr>
        </p:pic>
        <p:pic>
          <p:nvPicPr>
            <p:cNvPr id="2082" name="Picture 34" descr="Image result for Hitachi Zosen Corporation logo">
              <a:extLst>
                <a:ext uri="{FF2B5EF4-FFF2-40B4-BE49-F238E27FC236}">
                  <a16:creationId xmlns:a16="http://schemas.microsoft.com/office/drawing/2014/main" id="{C743A443-2B23-4F6D-B9D6-59FD747412C9}"/>
                </a:ext>
              </a:extLst>
            </p:cNvPr>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4849503" y="4613983"/>
              <a:ext cx="920439" cy="454219"/>
            </a:xfrm>
            <a:prstGeom prst="rect">
              <a:avLst/>
            </a:prstGeom>
            <a:noFill/>
            <a:extLst>
              <a:ext uri="{909E8E84-426E-40DD-AFC4-6F175D3DCCD1}">
                <a14:hiddenFill xmlns:a14="http://schemas.microsoft.com/office/drawing/2010/main">
                  <a:solidFill>
                    <a:srgbClr val="FFFFFF"/>
                  </a:solidFill>
                </a14:hiddenFill>
              </a:ext>
            </a:extLst>
          </p:spPr>
        </p:pic>
        <p:pic>
          <p:nvPicPr>
            <p:cNvPr id="2084" name="Picture 36" descr="Image result for Mizuho Bank Ltd. logo">
              <a:extLst>
                <a:ext uri="{FF2B5EF4-FFF2-40B4-BE49-F238E27FC236}">
                  <a16:creationId xmlns:a16="http://schemas.microsoft.com/office/drawing/2014/main" id="{6620C2A1-F1BE-4A2A-8AB2-532F64F1E859}"/>
                </a:ext>
              </a:extLst>
            </p:cNvPr>
            <p:cNvPicPr>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2887040" y="1447117"/>
              <a:ext cx="1292092" cy="528838"/>
            </a:xfrm>
            <a:prstGeom prst="rect">
              <a:avLst/>
            </a:prstGeom>
            <a:noFill/>
            <a:extLst>
              <a:ext uri="{909E8E84-426E-40DD-AFC4-6F175D3DCCD1}">
                <a14:hiddenFill xmlns:a14="http://schemas.microsoft.com/office/drawing/2010/main">
                  <a:solidFill>
                    <a:srgbClr val="FFFFFF"/>
                  </a:solidFill>
                </a14:hiddenFill>
              </a:ext>
            </a:extLst>
          </p:spPr>
        </p:pic>
        <p:pic>
          <p:nvPicPr>
            <p:cNvPr id="2086" name="Picture 38" descr="Image result for LG Hausys logo">
              <a:extLst>
                <a:ext uri="{FF2B5EF4-FFF2-40B4-BE49-F238E27FC236}">
                  <a16:creationId xmlns:a16="http://schemas.microsoft.com/office/drawing/2014/main" id="{4A1EFBD7-9626-4EEA-AF8A-9A698B04D803}"/>
                </a:ext>
              </a:extLst>
            </p:cNvPr>
            <p:cNvPicPr>
              <a:picLocks noChangeAspect="1" noChangeArrowheads="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4572003" y="2149758"/>
              <a:ext cx="1566459" cy="344442"/>
            </a:xfrm>
            <a:prstGeom prst="rect">
              <a:avLst/>
            </a:prstGeom>
            <a:noFill/>
            <a:extLst>
              <a:ext uri="{909E8E84-426E-40DD-AFC4-6F175D3DCCD1}">
                <a14:hiddenFill xmlns:a14="http://schemas.microsoft.com/office/drawing/2010/main">
                  <a:solidFill>
                    <a:srgbClr val="FFFFFF"/>
                  </a:solidFill>
                </a14:hiddenFill>
              </a:ext>
            </a:extLst>
          </p:spPr>
        </p:pic>
        <p:pic>
          <p:nvPicPr>
            <p:cNvPr id="2088" name="Picture 40" descr="Image result for Davey Water Products logo">
              <a:extLst>
                <a:ext uri="{FF2B5EF4-FFF2-40B4-BE49-F238E27FC236}">
                  <a16:creationId xmlns:a16="http://schemas.microsoft.com/office/drawing/2014/main" id="{61BD178D-57FC-495C-8F99-06A86DBB0A6B}"/>
                </a:ext>
              </a:extLst>
            </p:cNvPr>
            <p:cNvPicPr>
              <a:picLocks noChangeAspect="1" noChangeArrowheads="1"/>
            </p:cNvPicPr>
            <p:nvPr/>
          </p:nvPicPr>
          <p:blipFill>
            <a:blip r:embed="rId12" cstate="screen">
              <a:extLst>
                <a:ext uri="{28A0092B-C50C-407E-A947-70E740481C1C}">
                  <a14:useLocalDpi xmlns:a14="http://schemas.microsoft.com/office/drawing/2010/main"/>
                </a:ext>
              </a:extLst>
            </a:blip>
            <a:srcRect/>
            <a:stretch>
              <a:fillRect/>
            </a:stretch>
          </p:blipFill>
          <p:spPr bwMode="auto">
            <a:xfrm>
              <a:off x="1132988" y="3980168"/>
              <a:ext cx="1188700" cy="500795"/>
            </a:xfrm>
            <a:prstGeom prst="rect">
              <a:avLst/>
            </a:prstGeom>
            <a:noFill/>
            <a:extLst>
              <a:ext uri="{909E8E84-426E-40DD-AFC4-6F175D3DCCD1}">
                <a14:hiddenFill xmlns:a14="http://schemas.microsoft.com/office/drawing/2010/main">
                  <a:solidFill>
                    <a:srgbClr val="FFFFFF"/>
                  </a:solidFill>
                </a14:hiddenFill>
              </a:ext>
            </a:extLst>
          </p:spPr>
        </p:pic>
        <p:pic>
          <p:nvPicPr>
            <p:cNvPr id="2094" name="Picture 46" descr="Related image">
              <a:extLst>
                <a:ext uri="{FF2B5EF4-FFF2-40B4-BE49-F238E27FC236}">
                  <a16:creationId xmlns:a16="http://schemas.microsoft.com/office/drawing/2014/main" id="{95D5CB28-4E5C-4CF1-A4EF-90B2EC7D701B}"/>
                </a:ext>
              </a:extLst>
            </p:cNvPr>
            <p:cNvPicPr>
              <a:picLocks noChangeAspect="1" noChangeArrowheads="1"/>
            </p:cNvPicPr>
            <p:nvPr/>
          </p:nvPicPr>
          <p:blipFill>
            <a:blip r:embed="rId13" cstate="screen">
              <a:extLst>
                <a:ext uri="{28A0092B-C50C-407E-A947-70E740481C1C}">
                  <a14:useLocalDpi xmlns:a14="http://schemas.microsoft.com/office/drawing/2010/main"/>
                </a:ext>
              </a:extLst>
            </a:blip>
            <a:srcRect/>
            <a:stretch>
              <a:fillRect/>
            </a:stretch>
          </p:blipFill>
          <p:spPr bwMode="auto">
            <a:xfrm>
              <a:off x="2740283" y="2734699"/>
              <a:ext cx="1584765" cy="469789"/>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Image result for the boston consulting group">
              <a:extLst>
                <a:ext uri="{FF2B5EF4-FFF2-40B4-BE49-F238E27FC236}">
                  <a16:creationId xmlns:a16="http://schemas.microsoft.com/office/drawing/2014/main" id="{0B3A87FE-CA7D-418E-841D-C50A1CFE6D22}"/>
                </a:ext>
              </a:extLst>
            </p:cNvPr>
            <p:cNvPicPr>
              <a:picLocks noChangeAspect="1" noChangeArrowheads="1"/>
            </p:cNvPicPr>
            <p:nvPr/>
          </p:nvPicPr>
          <p:blipFill>
            <a:blip r:embed="rId14" cstate="screen">
              <a:extLst>
                <a:ext uri="{28A0092B-C50C-407E-A947-70E740481C1C}">
                  <a14:useLocalDpi xmlns:a14="http://schemas.microsoft.com/office/drawing/2010/main"/>
                </a:ext>
              </a:extLst>
            </a:blip>
            <a:srcRect/>
            <a:stretch>
              <a:fillRect/>
            </a:stretch>
          </p:blipFill>
          <p:spPr bwMode="auto">
            <a:xfrm>
              <a:off x="6276455" y="5263701"/>
              <a:ext cx="1604666" cy="38402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MITSUI &amp; Co., Ltd. logo">
              <a:extLst>
                <a:ext uri="{FF2B5EF4-FFF2-40B4-BE49-F238E27FC236}">
                  <a16:creationId xmlns:a16="http://schemas.microsoft.com/office/drawing/2014/main" id="{8C91F8E3-C9F1-4271-8C61-04CEC10A683B}"/>
                </a:ext>
              </a:extLst>
            </p:cNvPr>
            <p:cNvPicPr>
              <a:picLocks noChangeAspect="1" noChangeArrowheads="1"/>
            </p:cNvPicPr>
            <p:nvPr/>
          </p:nvPicPr>
          <p:blipFill>
            <a:blip r:embed="rId15" cstate="screen">
              <a:extLst>
                <a:ext uri="{28A0092B-C50C-407E-A947-70E740481C1C}">
                  <a14:useLocalDpi xmlns:a14="http://schemas.microsoft.com/office/drawing/2010/main"/>
                </a:ext>
              </a:extLst>
            </a:blip>
            <a:srcRect/>
            <a:stretch>
              <a:fillRect/>
            </a:stretch>
          </p:blipFill>
          <p:spPr bwMode="auto">
            <a:xfrm>
              <a:off x="4983199" y="5142489"/>
              <a:ext cx="651447" cy="651446"/>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Sika India Pvt. Limited logo">
              <a:extLst>
                <a:ext uri="{FF2B5EF4-FFF2-40B4-BE49-F238E27FC236}">
                  <a16:creationId xmlns:a16="http://schemas.microsoft.com/office/drawing/2014/main" id="{C3193CD3-C7B5-4297-B648-82B4A9730816}"/>
                </a:ext>
              </a:extLst>
            </p:cNvPr>
            <p:cNvPicPr>
              <a:picLocks noChangeAspect="1" noChangeArrowheads="1"/>
            </p:cNvPicPr>
            <p:nvPr/>
          </p:nvPicPr>
          <p:blipFill>
            <a:blip r:embed="rId16" cstate="screen">
              <a:extLst>
                <a:ext uri="{28A0092B-C50C-407E-A947-70E740481C1C}">
                  <a14:useLocalDpi xmlns:a14="http://schemas.microsoft.com/office/drawing/2010/main"/>
                </a:ext>
              </a:extLst>
            </a:blip>
            <a:srcRect/>
            <a:stretch>
              <a:fillRect/>
            </a:stretch>
          </p:blipFill>
          <p:spPr bwMode="auto">
            <a:xfrm>
              <a:off x="6686604" y="3770470"/>
              <a:ext cx="793821" cy="86752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result for Kimberly-Clark Professionals logo">
              <a:extLst>
                <a:ext uri="{FF2B5EF4-FFF2-40B4-BE49-F238E27FC236}">
                  <a16:creationId xmlns:a16="http://schemas.microsoft.com/office/drawing/2014/main" id="{8201E3F4-1D3C-427E-B410-476DBA2C7C47}"/>
                </a:ext>
              </a:extLst>
            </p:cNvPr>
            <p:cNvPicPr>
              <a:picLocks noChangeAspect="1" noChangeArrowheads="1"/>
            </p:cNvPicPr>
            <p:nvPr/>
          </p:nvPicPr>
          <p:blipFill>
            <a:blip r:embed="rId17" cstate="screen">
              <a:extLst>
                <a:ext uri="{28A0092B-C50C-407E-A947-70E740481C1C}">
                  <a14:useLocalDpi xmlns:a14="http://schemas.microsoft.com/office/drawing/2010/main"/>
                </a:ext>
              </a:extLst>
            </a:blip>
            <a:srcRect/>
            <a:stretch>
              <a:fillRect/>
            </a:stretch>
          </p:blipFill>
          <p:spPr bwMode="auto">
            <a:xfrm>
              <a:off x="2920864" y="4634735"/>
              <a:ext cx="1280006" cy="471669"/>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Image result for Reckitt Benckiser Group plc logo">
              <a:extLst>
                <a:ext uri="{FF2B5EF4-FFF2-40B4-BE49-F238E27FC236}">
                  <a16:creationId xmlns:a16="http://schemas.microsoft.com/office/drawing/2014/main" id="{2D50F7CC-86F2-4506-9A8A-91407849016F}"/>
                </a:ext>
              </a:extLst>
            </p:cNvPr>
            <p:cNvPicPr>
              <a:picLocks noChangeAspect="1" noChangeArrowheads="1"/>
            </p:cNvPicPr>
            <p:nvPr/>
          </p:nvPicPr>
          <p:blipFill>
            <a:blip r:embed="rId18" cstate="screen">
              <a:extLst>
                <a:ext uri="{28A0092B-C50C-407E-A947-70E740481C1C}">
                  <a14:useLocalDpi xmlns:a14="http://schemas.microsoft.com/office/drawing/2010/main"/>
                </a:ext>
              </a:extLst>
            </a:blip>
            <a:srcRect/>
            <a:stretch>
              <a:fillRect/>
            </a:stretch>
          </p:blipFill>
          <p:spPr bwMode="auto">
            <a:xfrm>
              <a:off x="1213592" y="3319283"/>
              <a:ext cx="1215344" cy="533823"/>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descr="Related image">
              <a:extLst>
                <a:ext uri="{FF2B5EF4-FFF2-40B4-BE49-F238E27FC236}">
                  <a16:creationId xmlns:a16="http://schemas.microsoft.com/office/drawing/2014/main" id="{3E8EF85C-9989-4FC0-8844-F6338FCC90DC}"/>
                </a:ext>
              </a:extLst>
            </p:cNvPr>
            <p:cNvPicPr>
              <a:picLocks noChangeAspect="1" noChangeArrowheads="1"/>
            </p:cNvPicPr>
            <p:nvPr/>
          </p:nvPicPr>
          <p:blipFill>
            <a:blip r:embed="rId19" cstate="screen">
              <a:extLst>
                <a:ext uri="{28A0092B-C50C-407E-A947-70E740481C1C}">
                  <a14:useLocalDpi xmlns:a14="http://schemas.microsoft.com/office/drawing/2010/main"/>
                </a:ext>
              </a:extLst>
            </a:blip>
            <a:srcRect/>
            <a:stretch>
              <a:fillRect/>
            </a:stretch>
          </p:blipFill>
          <p:spPr bwMode="auto">
            <a:xfrm>
              <a:off x="6414368" y="2049412"/>
              <a:ext cx="1299670" cy="545963"/>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26" descr="Image result for Teijin Ltd. logo">
              <a:extLst>
                <a:ext uri="{FF2B5EF4-FFF2-40B4-BE49-F238E27FC236}">
                  <a16:creationId xmlns:a16="http://schemas.microsoft.com/office/drawing/2014/main" id="{53220BF0-01F2-487A-811F-867CEBCAAF81}"/>
                </a:ext>
              </a:extLst>
            </p:cNvPr>
            <p:cNvPicPr>
              <a:picLocks noChangeAspect="1" noChangeArrowheads="1"/>
            </p:cNvPicPr>
            <p:nvPr/>
          </p:nvPicPr>
          <p:blipFill>
            <a:blip r:embed="rId20" cstate="screen">
              <a:extLst>
                <a:ext uri="{28A0092B-C50C-407E-A947-70E740481C1C}">
                  <a14:useLocalDpi xmlns:a14="http://schemas.microsoft.com/office/drawing/2010/main"/>
                </a:ext>
              </a:extLst>
            </a:blip>
            <a:srcRect/>
            <a:stretch>
              <a:fillRect/>
            </a:stretch>
          </p:blipFill>
          <p:spPr bwMode="auto">
            <a:xfrm>
              <a:off x="4517552" y="2862672"/>
              <a:ext cx="1566460" cy="294844"/>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18" descr="Image result for Bosch Limited logo">
              <a:extLst>
                <a:ext uri="{FF2B5EF4-FFF2-40B4-BE49-F238E27FC236}">
                  <a16:creationId xmlns:a16="http://schemas.microsoft.com/office/drawing/2014/main" id="{A4ECCB26-C7C7-477A-9DA7-E89312F2154E}"/>
                </a:ext>
              </a:extLst>
            </p:cNvPr>
            <p:cNvPicPr>
              <a:picLocks noChangeAspect="1" noChangeArrowheads="1"/>
            </p:cNvPicPr>
            <p:nvPr/>
          </p:nvPicPr>
          <p:blipFill>
            <a:blip r:embed="rId21" cstate="screen">
              <a:extLst>
                <a:ext uri="{28A0092B-C50C-407E-A947-70E740481C1C}">
                  <a14:useLocalDpi xmlns:a14="http://schemas.microsoft.com/office/drawing/2010/main"/>
                </a:ext>
              </a:extLst>
            </a:blip>
            <a:srcRect/>
            <a:stretch>
              <a:fillRect/>
            </a:stretch>
          </p:blipFill>
          <p:spPr bwMode="auto">
            <a:xfrm>
              <a:off x="1055668" y="4634732"/>
              <a:ext cx="1456849" cy="346152"/>
            </a:xfrm>
            <a:prstGeom prst="rect">
              <a:avLst/>
            </a:prstGeom>
            <a:noFill/>
            <a:extLst>
              <a:ext uri="{909E8E84-426E-40DD-AFC4-6F175D3DCCD1}">
                <a14:hiddenFill xmlns:a14="http://schemas.microsoft.com/office/drawing/2010/main">
                  <a:solidFill>
                    <a:srgbClr val="FFFFFF"/>
                  </a:solidFill>
                </a14:hiddenFill>
              </a:ext>
            </a:extLst>
          </p:spPr>
        </p:pic>
        <p:pic>
          <p:nvPicPr>
            <p:cNvPr id="1052" name="Picture 28" descr="Image result for Bain &amp; Co logo">
              <a:extLst>
                <a:ext uri="{FF2B5EF4-FFF2-40B4-BE49-F238E27FC236}">
                  <a16:creationId xmlns:a16="http://schemas.microsoft.com/office/drawing/2014/main" id="{790CC454-BD70-4B4C-B347-43C317CECA29}"/>
                </a:ext>
              </a:extLst>
            </p:cNvPr>
            <p:cNvPicPr>
              <a:picLocks noChangeAspect="1" noChangeArrowheads="1"/>
            </p:cNvPicPr>
            <p:nvPr/>
          </p:nvPicPr>
          <p:blipFill>
            <a:blip r:embed="rId22" cstate="screen">
              <a:extLst>
                <a:ext uri="{28A0092B-C50C-407E-A947-70E740481C1C}">
                  <a14:useLocalDpi xmlns:a14="http://schemas.microsoft.com/office/drawing/2010/main"/>
                </a:ext>
              </a:extLst>
            </a:blip>
            <a:srcRect/>
            <a:stretch>
              <a:fillRect/>
            </a:stretch>
          </p:blipFill>
          <p:spPr bwMode="auto">
            <a:xfrm>
              <a:off x="1334793" y="5168080"/>
              <a:ext cx="920439" cy="575275"/>
            </a:xfrm>
            <a:prstGeom prst="rect">
              <a:avLst/>
            </a:prstGeom>
            <a:noFill/>
            <a:extLst>
              <a:ext uri="{909E8E84-426E-40DD-AFC4-6F175D3DCCD1}">
                <a14:hiddenFill xmlns:a14="http://schemas.microsoft.com/office/drawing/2010/main">
                  <a:solidFill>
                    <a:srgbClr val="FFFFFF"/>
                  </a:solidFill>
                </a14:hiddenFill>
              </a:ext>
            </a:extLst>
          </p:spPr>
        </p:pic>
        <p:pic>
          <p:nvPicPr>
            <p:cNvPr id="1054" name="Picture 30" descr="Related image">
              <a:extLst>
                <a:ext uri="{FF2B5EF4-FFF2-40B4-BE49-F238E27FC236}">
                  <a16:creationId xmlns:a16="http://schemas.microsoft.com/office/drawing/2014/main" id="{D38E3C62-0FED-4B92-820E-9A94ADE0A76B}"/>
                </a:ext>
              </a:extLst>
            </p:cNvPr>
            <p:cNvPicPr>
              <a:picLocks noChangeAspect="1" noChangeArrowheads="1"/>
            </p:cNvPicPr>
            <p:nvPr/>
          </p:nvPicPr>
          <p:blipFill>
            <a:blip r:embed="rId23" cstate="screen">
              <a:extLst>
                <a:ext uri="{28A0092B-C50C-407E-A947-70E740481C1C}">
                  <a14:useLocalDpi xmlns:a14="http://schemas.microsoft.com/office/drawing/2010/main"/>
                </a:ext>
              </a:extLst>
            </a:blip>
            <a:srcRect/>
            <a:stretch>
              <a:fillRect/>
            </a:stretch>
          </p:blipFill>
          <p:spPr bwMode="auto">
            <a:xfrm>
              <a:off x="2712898" y="5201029"/>
              <a:ext cx="1655870" cy="509370"/>
            </a:xfrm>
            <a:prstGeom prst="rect">
              <a:avLst/>
            </a:prstGeom>
            <a:noFill/>
            <a:extLst>
              <a:ext uri="{909E8E84-426E-40DD-AFC4-6F175D3DCCD1}">
                <a14:hiddenFill xmlns:a14="http://schemas.microsoft.com/office/drawing/2010/main">
                  <a:solidFill>
                    <a:srgbClr val="FFFFFF"/>
                  </a:solidFill>
                </a14:hiddenFill>
              </a:ext>
            </a:extLst>
          </p:spPr>
        </p:pic>
        <p:pic>
          <p:nvPicPr>
            <p:cNvPr id="1056" name="Picture 32" descr="Image result for GAIL India LTD logo">
              <a:extLst>
                <a:ext uri="{FF2B5EF4-FFF2-40B4-BE49-F238E27FC236}">
                  <a16:creationId xmlns:a16="http://schemas.microsoft.com/office/drawing/2014/main" id="{99A476B6-836A-4E70-BCC9-A3B5D8E7BF8C}"/>
                </a:ext>
              </a:extLst>
            </p:cNvPr>
            <p:cNvPicPr>
              <a:picLocks noChangeAspect="1" noChangeArrowheads="1"/>
            </p:cNvPicPr>
            <p:nvPr/>
          </p:nvPicPr>
          <p:blipFill>
            <a:blip r:embed="rId24" cstate="screen">
              <a:extLst>
                <a:ext uri="{28A0092B-C50C-407E-A947-70E740481C1C}">
                  <a14:useLocalDpi xmlns:a14="http://schemas.microsoft.com/office/drawing/2010/main"/>
                </a:ext>
              </a:extLst>
            </a:blip>
            <a:srcRect/>
            <a:stretch>
              <a:fillRect/>
            </a:stretch>
          </p:blipFill>
          <p:spPr bwMode="auto">
            <a:xfrm>
              <a:off x="4609221" y="3348986"/>
              <a:ext cx="1249838" cy="505101"/>
            </a:xfrm>
            <a:prstGeom prst="rect">
              <a:avLst/>
            </a:prstGeom>
            <a:noFill/>
            <a:extLst>
              <a:ext uri="{909E8E84-426E-40DD-AFC4-6F175D3DCCD1}">
                <a14:hiddenFill xmlns:a14="http://schemas.microsoft.com/office/drawing/2010/main">
                  <a:solidFill>
                    <a:srgbClr val="FFFFFF"/>
                  </a:solidFill>
                </a14:hiddenFill>
              </a:ext>
            </a:extLst>
          </p:spPr>
        </p:pic>
        <p:pic>
          <p:nvPicPr>
            <p:cNvPr id="1058" name="Picture 34" descr="Image result for Franklin Electric logo">
              <a:extLst>
                <a:ext uri="{FF2B5EF4-FFF2-40B4-BE49-F238E27FC236}">
                  <a16:creationId xmlns:a16="http://schemas.microsoft.com/office/drawing/2014/main" id="{567A0898-4808-4BB6-A4D6-5D56BD793BC0}"/>
                </a:ext>
              </a:extLst>
            </p:cNvPr>
            <p:cNvPicPr>
              <a:picLocks noChangeAspect="1" noChangeArrowheads="1"/>
            </p:cNvPicPr>
            <p:nvPr/>
          </p:nvPicPr>
          <p:blipFill>
            <a:blip r:embed="rId25" cstate="screen">
              <a:extLst>
                <a:ext uri="{28A0092B-C50C-407E-A947-70E740481C1C}">
                  <a14:useLocalDpi xmlns:a14="http://schemas.microsoft.com/office/drawing/2010/main"/>
                </a:ext>
              </a:extLst>
            </a:blip>
            <a:srcRect/>
            <a:stretch>
              <a:fillRect/>
            </a:stretch>
          </p:blipFill>
          <p:spPr bwMode="auto">
            <a:xfrm>
              <a:off x="6242101" y="3197759"/>
              <a:ext cx="1774620" cy="766940"/>
            </a:xfrm>
            <a:prstGeom prst="rect">
              <a:avLst/>
            </a:prstGeom>
            <a:noFill/>
            <a:extLst>
              <a:ext uri="{909E8E84-426E-40DD-AFC4-6F175D3DCCD1}">
                <a14:hiddenFill xmlns:a14="http://schemas.microsoft.com/office/drawing/2010/main">
                  <a:solidFill>
                    <a:srgbClr val="FFFFFF"/>
                  </a:solidFill>
                </a14:hiddenFill>
              </a:ext>
            </a:extLst>
          </p:spPr>
        </p:pic>
        <p:pic>
          <p:nvPicPr>
            <p:cNvPr id="1060" name="Picture 36" descr="Image result for Toray Industries, Inc. logo">
              <a:extLst>
                <a:ext uri="{FF2B5EF4-FFF2-40B4-BE49-F238E27FC236}">
                  <a16:creationId xmlns:a16="http://schemas.microsoft.com/office/drawing/2014/main" id="{75634EC2-8F5A-4442-AF01-08C726A12A24}"/>
                </a:ext>
              </a:extLst>
            </p:cNvPr>
            <p:cNvPicPr>
              <a:picLocks noChangeAspect="1" noChangeArrowheads="1"/>
            </p:cNvPicPr>
            <p:nvPr/>
          </p:nvPicPr>
          <p:blipFill>
            <a:blip r:embed="rId26" cstate="screen">
              <a:extLst>
                <a:ext uri="{28A0092B-C50C-407E-A947-70E740481C1C}">
                  <a14:useLocalDpi xmlns:a14="http://schemas.microsoft.com/office/drawing/2010/main"/>
                </a:ext>
              </a:extLst>
            </a:blip>
            <a:srcRect/>
            <a:stretch>
              <a:fillRect/>
            </a:stretch>
          </p:blipFill>
          <p:spPr bwMode="auto">
            <a:xfrm>
              <a:off x="6450028" y="1447117"/>
              <a:ext cx="1264010" cy="528838"/>
            </a:xfrm>
            <a:prstGeom prst="rect">
              <a:avLst/>
            </a:prstGeom>
            <a:noFill/>
            <a:extLst>
              <a:ext uri="{909E8E84-426E-40DD-AFC4-6F175D3DCCD1}">
                <a14:hiddenFill xmlns:a14="http://schemas.microsoft.com/office/drawing/2010/main">
                  <a:solidFill>
                    <a:srgbClr val="FFFFFF"/>
                  </a:solidFill>
                </a14:hiddenFill>
              </a:ext>
            </a:extLst>
          </p:spPr>
        </p:pic>
        <p:pic>
          <p:nvPicPr>
            <p:cNvPr id="1062" name="Picture 38" descr="Image result for DLA Piper Australia  logo">
              <a:extLst>
                <a:ext uri="{FF2B5EF4-FFF2-40B4-BE49-F238E27FC236}">
                  <a16:creationId xmlns:a16="http://schemas.microsoft.com/office/drawing/2014/main" id="{9D0E6EBB-A8D7-4730-BFD4-964ABB828E19}"/>
                </a:ext>
              </a:extLst>
            </p:cNvPr>
            <p:cNvPicPr>
              <a:picLocks noChangeAspect="1" noChangeArrowheads="1"/>
            </p:cNvPicPr>
            <p:nvPr/>
          </p:nvPicPr>
          <p:blipFill>
            <a:blip r:embed="rId27" cstate="screen">
              <a:extLst>
                <a:ext uri="{28A0092B-C50C-407E-A947-70E740481C1C}">
                  <a14:useLocalDpi xmlns:a14="http://schemas.microsoft.com/office/drawing/2010/main"/>
                </a:ext>
              </a:extLst>
            </a:blip>
            <a:srcRect/>
            <a:stretch>
              <a:fillRect/>
            </a:stretch>
          </p:blipFill>
          <p:spPr bwMode="auto">
            <a:xfrm>
              <a:off x="2990069" y="2086002"/>
              <a:ext cx="1252350" cy="509370"/>
            </a:xfrm>
            <a:prstGeom prst="rect">
              <a:avLst/>
            </a:prstGeom>
            <a:noFill/>
            <a:extLst>
              <a:ext uri="{909E8E84-426E-40DD-AFC4-6F175D3DCCD1}">
                <a14:hiddenFill xmlns:a14="http://schemas.microsoft.com/office/drawing/2010/main">
                  <a:solidFill>
                    <a:srgbClr val="FFFFFF"/>
                  </a:solidFill>
                </a14:hiddenFill>
              </a:ext>
            </a:extLst>
          </p:spPr>
        </p:pic>
        <p:pic>
          <p:nvPicPr>
            <p:cNvPr id="1070" name="Picture 46" descr="Related image">
              <a:extLst>
                <a:ext uri="{FF2B5EF4-FFF2-40B4-BE49-F238E27FC236}">
                  <a16:creationId xmlns:a16="http://schemas.microsoft.com/office/drawing/2014/main" id="{E20ACB34-09FC-4E57-B0F9-250A8202B714}"/>
                </a:ext>
              </a:extLst>
            </p:cNvPr>
            <p:cNvPicPr>
              <a:picLocks noChangeAspect="1" noChangeArrowheads="1"/>
            </p:cNvPicPr>
            <p:nvPr/>
          </p:nvPicPr>
          <p:blipFill>
            <a:blip r:embed="rId28" cstate="screen">
              <a:extLst>
                <a:ext uri="{28A0092B-C50C-407E-A947-70E740481C1C}">
                  <a14:useLocalDpi xmlns:a14="http://schemas.microsoft.com/office/drawing/2010/main"/>
                </a:ext>
              </a:extLst>
            </a:blip>
            <a:srcRect/>
            <a:stretch>
              <a:fillRect/>
            </a:stretch>
          </p:blipFill>
          <p:spPr bwMode="auto">
            <a:xfrm>
              <a:off x="2702749" y="3323519"/>
              <a:ext cx="1632153" cy="533170"/>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22" descr="Image result for Dun &amp; Bradstreet Information Services India Pvt Ltd. logo">
              <a:extLst>
                <a:ext uri="{FF2B5EF4-FFF2-40B4-BE49-F238E27FC236}">
                  <a16:creationId xmlns:a16="http://schemas.microsoft.com/office/drawing/2014/main" id="{17473293-1CB1-438D-99C6-9D0AE11555B3}"/>
                </a:ext>
              </a:extLst>
            </p:cNvPr>
            <p:cNvPicPr>
              <a:picLocks noChangeAspect="1" noChangeArrowheads="1"/>
            </p:cNvPicPr>
            <p:nvPr/>
          </p:nvPicPr>
          <p:blipFill>
            <a:blip r:embed="rId29" cstate="screen">
              <a:extLst>
                <a:ext uri="{28A0092B-C50C-407E-A947-70E740481C1C}">
                  <a14:useLocalDpi xmlns:a14="http://schemas.microsoft.com/office/drawing/2010/main"/>
                </a:ext>
              </a:extLst>
            </a:blip>
            <a:srcRect/>
            <a:stretch>
              <a:fillRect/>
            </a:stretch>
          </p:blipFill>
          <p:spPr bwMode="auto">
            <a:xfrm>
              <a:off x="4495177" y="4044233"/>
              <a:ext cx="1655982" cy="294844"/>
            </a:xfrm>
            <a:prstGeom prst="rect">
              <a:avLst/>
            </a:prstGeom>
            <a:noFill/>
            <a:extLst>
              <a:ext uri="{909E8E84-426E-40DD-AFC4-6F175D3DCCD1}">
                <a14:hiddenFill xmlns:a14="http://schemas.microsoft.com/office/drawing/2010/main">
                  <a:solidFill>
                    <a:srgbClr val="FFFFFF"/>
                  </a:solidFill>
                </a14:hiddenFill>
              </a:ext>
            </a:extLst>
          </p:spPr>
        </p:pic>
      </p:grpSp>
      <p:graphicFrame>
        <p:nvGraphicFramePr>
          <p:cNvPr id="36" name="Table 2">
            <a:extLst>
              <a:ext uri="{FF2B5EF4-FFF2-40B4-BE49-F238E27FC236}">
                <a16:creationId xmlns:a16="http://schemas.microsoft.com/office/drawing/2014/main" id="{B8D75639-44C4-456F-8306-2DFADE4D9277}"/>
              </a:ext>
            </a:extLst>
          </p:cNvPr>
          <p:cNvGraphicFramePr>
            <a:graphicFrameLocks noGrp="1"/>
          </p:cNvGraphicFramePr>
          <p:nvPr/>
        </p:nvGraphicFramePr>
        <p:xfrm>
          <a:off x="318050" y="1192698"/>
          <a:ext cx="8574160" cy="5289697"/>
        </p:xfrm>
        <a:graphic>
          <a:graphicData uri="http://schemas.openxmlformats.org/drawingml/2006/table">
            <a:tbl>
              <a:tblPr firstRow="1" bandRow="1">
                <a:tableStyleId>{5940675A-B579-460E-94D1-54222C63F5DA}</a:tableStyleId>
              </a:tblPr>
              <a:tblGrid>
                <a:gridCol w="2143540">
                  <a:extLst>
                    <a:ext uri="{9D8B030D-6E8A-4147-A177-3AD203B41FA5}">
                      <a16:colId xmlns:a16="http://schemas.microsoft.com/office/drawing/2014/main" val="172828129"/>
                    </a:ext>
                  </a:extLst>
                </a:gridCol>
                <a:gridCol w="2143540">
                  <a:extLst>
                    <a:ext uri="{9D8B030D-6E8A-4147-A177-3AD203B41FA5}">
                      <a16:colId xmlns:a16="http://schemas.microsoft.com/office/drawing/2014/main" val="4233152267"/>
                    </a:ext>
                  </a:extLst>
                </a:gridCol>
                <a:gridCol w="2143540">
                  <a:extLst>
                    <a:ext uri="{9D8B030D-6E8A-4147-A177-3AD203B41FA5}">
                      <a16:colId xmlns:a16="http://schemas.microsoft.com/office/drawing/2014/main" val="3372618508"/>
                    </a:ext>
                  </a:extLst>
                </a:gridCol>
                <a:gridCol w="2143540">
                  <a:extLst>
                    <a:ext uri="{9D8B030D-6E8A-4147-A177-3AD203B41FA5}">
                      <a16:colId xmlns:a16="http://schemas.microsoft.com/office/drawing/2014/main" val="2213240307"/>
                    </a:ext>
                  </a:extLst>
                </a:gridCol>
              </a:tblGrid>
              <a:tr h="755671">
                <a:tc>
                  <a:txBody>
                    <a:bodyPr/>
                    <a:lstStyle/>
                    <a:p>
                      <a:endParaRPr lang="en-US" dirty="0"/>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endParaRPr lang="en-US" dirty="0"/>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endParaRPr lang="en-US" dirty="0"/>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endParaRPr lang="en-US" dirty="0"/>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tcPr>
                </a:tc>
                <a:extLst>
                  <a:ext uri="{0D108BD9-81ED-4DB2-BD59-A6C34878D82A}">
                    <a16:rowId xmlns:a16="http://schemas.microsoft.com/office/drawing/2014/main" val="2366149844"/>
                  </a:ext>
                </a:extLst>
              </a:tr>
              <a:tr h="755671">
                <a:tc>
                  <a:txBody>
                    <a:bodyPr/>
                    <a:lstStyle/>
                    <a:p>
                      <a:endParaRPr lang="en-US" dirty="0"/>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endParaRPr lang="en-US" dirty="0"/>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endParaRPr lang="en-US" dirty="0"/>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endParaRPr lang="en-US" dirty="0"/>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tcPr>
                </a:tc>
                <a:extLst>
                  <a:ext uri="{0D108BD9-81ED-4DB2-BD59-A6C34878D82A}">
                    <a16:rowId xmlns:a16="http://schemas.microsoft.com/office/drawing/2014/main" val="1619694464"/>
                  </a:ext>
                </a:extLst>
              </a:tr>
              <a:tr h="755671">
                <a:tc>
                  <a:txBody>
                    <a:bodyPr/>
                    <a:lstStyle/>
                    <a:p>
                      <a:endParaRPr lang="en-US" dirty="0"/>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endParaRPr lang="en-US" dirty="0"/>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endParaRPr lang="en-US" dirty="0"/>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endParaRPr lang="en-US" dirty="0"/>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tcPr>
                </a:tc>
                <a:extLst>
                  <a:ext uri="{0D108BD9-81ED-4DB2-BD59-A6C34878D82A}">
                    <a16:rowId xmlns:a16="http://schemas.microsoft.com/office/drawing/2014/main" val="3674792885"/>
                  </a:ext>
                </a:extLst>
              </a:tr>
              <a:tr h="755671">
                <a:tc>
                  <a:txBody>
                    <a:bodyPr/>
                    <a:lstStyle/>
                    <a:p>
                      <a:endParaRPr lang="en-US" dirty="0"/>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endParaRPr lang="en-US" dirty="0"/>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endParaRPr lang="en-US" dirty="0"/>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endParaRPr lang="en-US" dirty="0"/>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tcPr>
                </a:tc>
                <a:extLst>
                  <a:ext uri="{0D108BD9-81ED-4DB2-BD59-A6C34878D82A}">
                    <a16:rowId xmlns:a16="http://schemas.microsoft.com/office/drawing/2014/main" val="3566418816"/>
                  </a:ext>
                </a:extLst>
              </a:tr>
              <a:tr h="755671">
                <a:tc>
                  <a:txBody>
                    <a:bodyPr/>
                    <a:lstStyle/>
                    <a:p>
                      <a:endParaRPr lang="en-US" dirty="0"/>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endParaRPr lang="en-US" dirty="0"/>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endParaRPr lang="en-US" dirty="0"/>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endParaRPr lang="en-US" dirty="0"/>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tcPr>
                </a:tc>
                <a:extLst>
                  <a:ext uri="{0D108BD9-81ED-4DB2-BD59-A6C34878D82A}">
                    <a16:rowId xmlns:a16="http://schemas.microsoft.com/office/drawing/2014/main" val="494572416"/>
                  </a:ext>
                </a:extLst>
              </a:tr>
              <a:tr h="755671">
                <a:tc>
                  <a:txBody>
                    <a:bodyPr/>
                    <a:lstStyle/>
                    <a:p>
                      <a:endParaRPr lang="en-US" dirty="0"/>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endParaRPr lang="en-US" dirty="0"/>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endParaRPr lang="en-US" dirty="0"/>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endParaRPr lang="en-US" dirty="0"/>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tcPr>
                </a:tc>
                <a:extLst>
                  <a:ext uri="{0D108BD9-81ED-4DB2-BD59-A6C34878D82A}">
                    <a16:rowId xmlns:a16="http://schemas.microsoft.com/office/drawing/2014/main" val="211838391"/>
                  </a:ext>
                </a:extLst>
              </a:tr>
              <a:tr h="755671">
                <a:tc>
                  <a:txBody>
                    <a:bodyPr/>
                    <a:lstStyle/>
                    <a:p>
                      <a:endParaRPr lang="en-US" dirty="0"/>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endParaRPr lang="en-US" dirty="0"/>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endParaRPr lang="en-US" dirty="0"/>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endParaRPr lang="en-US" dirty="0"/>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tcPr>
                </a:tc>
                <a:extLst>
                  <a:ext uri="{0D108BD9-81ED-4DB2-BD59-A6C34878D82A}">
                    <a16:rowId xmlns:a16="http://schemas.microsoft.com/office/drawing/2014/main" val="353085298"/>
                  </a:ext>
                </a:extLst>
              </a:tr>
            </a:tbl>
          </a:graphicData>
        </a:graphic>
      </p:graphicFrame>
      <p:pic>
        <p:nvPicPr>
          <p:cNvPr id="1026" name="Picture 2" descr="Image result for Deloitte Tohmatsu Consulting LLC logo">
            <a:extLst>
              <a:ext uri="{FF2B5EF4-FFF2-40B4-BE49-F238E27FC236}">
                <a16:creationId xmlns:a16="http://schemas.microsoft.com/office/drawing/2014/main" id="{D66DB79F-9FDF-4E3D-B4F2-A65D1A2F402D}"/>
              </a:ext>
            </a:extLst>
          </p:cNvPr>
          <p:cNvPicPr>
            <a:picLocks noChangeAspect="1" noChangeArrowheads="1"/>
          </p:cNvPicPr>
          <p:nvPr/>
        </p:nvPicPr>
        <p:blipFill>
          <a:blip r:embed="rId30" cstate="screen">
            <a:extLst>
              <a:ext uri="{28A0092B-C50C-407E-A947-70E740481C1C}">
                <a14:useLocalDpi xmlns:a14="http://schemas.microsoft.com/office/drawing/2010/main"/>
              </a:ext>
            </a:extLst>
          </a:blip>
          <a:srcRect/>
          <a:stretch>
            <a:fillRect/>
          </a:stretch>
        </p:blipFill>
        <p:spPr bwMode="auto">
          <a:xfrm>
            <a:off x="10407941" y="-1531523"/>
            <a:ext cx="155959" cy="108528"/>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Image result for Sanso Electric Co., Ltd. logo">
            <a:extLst>
              <a:ext uri="{FF2B5EF4-FFF2-40B4-BE49-F238E27FC236}">
                <a16:creationId xmlns:a16="http://schemas.microsoft.com/office/drawing/2014/main" id="{3B0C8A64-25DD-4E4A-BAAB-B100FB8F4A51}"/>
              </a:ext>
            </a:extLst>
          </p:cNvPr>
          <p:cNvPicPr>
            <a:picLocks noChangeAspect="1" noChangeArrowheads="1"/>
          </p:cNvPicPr>
          <p:nvPr/>
        </p:nvPicPr>
        <p:blipFill>
          <a:blip r:embed="rId31" cstate="screen">
            <a:extLst>
              <a:ext uri="{28A0092B-C50C-407E-A947-70E740481C1C}">
                <a14:useLocalDpi xmlns:a14="http://schemas.microsoft.com/office/drawing/2010/main"/>
              </a:ext>
            </a:extLst>
          </a:blip>
          <a:srcRect/>
          <a:stretch>
            <a:fillRect/>
          </a:stretch>
        </p:blipFill>
        <p:spPr bwMode="auto">
          <a:xfrm>
            <a:off x="10415487" y="-2402086"/>
            <a:ext cx="362927" cy="239202"/>
          </a:xfrm>
          <a:prstGeom prst="rect">
            <a:avLst/>
          </a:prstGeom>
          <a:noFill/>
          <a:extLst>
            <a:ext uri="{909E8E84-426E-40DD-AFC4-6F175D3DCCD1}">
              <a14:hiddenFill xmlns:a14="http://schemas.microsoft.com/office/drawing/2010/main">
                <a:solidFill>
                  <a:srgbClr val="FFFFFF"/>
                </a:solidFill>
              </a14:hiddenFill>
            </a:ext>
          </a:extLst>
        </p:spPr>
      </p:pic>
      <p:sp>
        <p:nvSpPr>
          <p:cNvPr id="3" name="Text Placeholder 2">
            <a:extLst>
              <a:ext uri="{FF2B5EF4-FFF2-40B4-BE49-F238E27FC236}">
                <a16:creationId xmlns:a16="http://schemas.microsoft.com/office/drawing/2014/main" id="{574A430B-A18C-4DB9-B609-648628E43F60}"/>
              </a:ext>
            </a:extLst>
          </p:cNvPr>
          <p:cNvSpPr>
            <a:spLocks noGrp="1"/>
          </p:cNvSpPr>
          <p:nvPr>
            <p:ph type="body" sz="quarter" idx="14"/>
          </p:nvPr>
        </p:nvSpPr>
        <p:spPr>
          <a:xfrm>
            <a:off x="22109" y="347319"/>
            <a:ext cx="7863840" cy="457200"/>
          </a:xfrm>
        </p:spPr>
        <p:txBody>
          <a:bodyPr/>
          <a:lstStyle/>
          <a:p>
            <a:r>
              <a:rPr kumimoji="0" lang="en-US" sz="1600" b="1" i="0" u="none" strike="noStrike" kern="1200" cap="none" spc="0" normalizeH="0" baseline="0" noProof="0" dirty="0">
                <a:ln>
                  <a:noFill/>
                </a:ln>
                <a:solidFill>
                  <a:prstClr val="black"/>
                </a:solidFill>
                <a:effectLst/>
                <a:uLnTx/>
                <a:uFillTx/>
                <a:latin typeface="Montserrat"/>
                <a:ea typeface="Verdana" panose="020B0604030504040204" pitchFamily="34" charset="0"/>
                <a:cs typeface="Verdana" panose="020B0604030504040204" pitchFamily="34" charset="0"/>
              </a:rPr>
              <a:t>Our Prestigious Clients Who Bought Reports in Chemical Industry </a:t>
            </a:r>
          </a:p>
          <a:p>
            <a:endParaRPr lang="en-US" dirty="0"/>
          </a:p>
        </p:txBody>
      </p:sp>
    </p:spTree>
    <p:extLst>
      <p:ext uri="{BB962C8B-B14F-4D97-AF65-F5344CB8AC3E}">
        <p14:creationId xmlns:p14="http://schemas.microsoft.com/office/powerpoint/2010/main" val="148981401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D17D888-1738-4FC9-98BB-21997AF04B06}"/>
              </a:ext>
            </a:extLst>
          </p:cNvPr>
          <p:cNvSpPr/>
          <p:nvPr/>
        </p:nvSpPr>
        <p:spPr>
          <a:xfrm>
            <a:off x="0" y="-41912"/>
            <a:ext cx="9144000" cy="6899912"/>
          </a:xfrm>
          <a:prstGeom prst="rect">
            <a:avLst/>
          </a:prstGeom>
          <a:solidFill>
            <a:schemeClr val="tx2">
              <a:lumMod val="50000"/>
            </a:schemeClr>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D0CABBDB-61C8-49EE-A51D-FDD7B2EFC3F0}"/>
              </a:ext>
            </a:extLst>
          </p:cNvPr>
          <p:cNvSpPr txBox="1">
            <a:spLocks/>
          </p:cNvSpPr>
          <p:nvPr/>
        </p:nvSpPr>
        <p:spPr>
          <a:xfrm>
            <a:off x="168570" y="443565"/>
            <a:ext cx="2623304" cy="46131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IN" sz="1600" b="1" i="0" u="none" strike="noStrike" kern="1200" cap="none" spc="0" normalizeH="0" baseline="0" noProof="0" dirty="0">
                <a:ln>
                  <a:noFill/>
                </a:ln>
                <a:solidFill>
                  <a:prstClr val="white"/>
                </a:solidFill>
                <a:effectLst/>
                <a:uLnTx/>
                <a:uFillTx/>
                <a:latin typeface="Montserrat" panose="02000505000000020004" pitchFamily="2" charset="0"/>
                <a:ea typeface="+mj-ea"/>
                <a:cs typeface="Arial" panose="020B0604020202020204" pitchFamily="34" charset="0"/>
              </a:rPr>
              <a:t>About Us &amp; Disclaimer</a:t>
            </a:r>
          </a:p>
        </p:txBody>
      </p:sp>
      <p:sp>
        <p:nvSpPr>
          <p:cNvPr id="3" name="Rectangle 2">
            <a:extLst>
              <a:ext uri="{FF2B5EF4-FFF2-40B4-BE49-F238E27FC236}">
                <a16:creationId xmlns:a16="http://schemas.microsoft.com/office/drawing/2014/main" id="{FA36F462-B6D7-4C9F-A8DF-E09878AFBB61}"/>
              </a:ext>
            </a:extLst>
          </p:cNvPr>
          <p:cNvSpPr/>
          <p:nvPr/>
        </p:nvSpPr>
        <p:spPr>
          <a:xfrm>
            <a:off x="183227" y="1450259"/>
            <a:ext cx="8337921" cy="992772"/>
          </a:xfrm>
          <a:prstGeom prst="rect">
            <a:avLst/>
          </a:prstGeom>
        </p:spPr>
        <p:txBody>
          <a:bodyPr wrap="square">
            <a:spAutoFit/>
          </a:bodyPr>
          <a:lstStyle/>
          <a:p>
            <a:pPr marL="0" marR="0" lvl="0" indent="0" algn="just" defTabSz="457200" rtl="0" eaLnBrk="1" fontAlgn="auto" latinLnBrk="0" hangingPunct="1">
              <a:lnSpc>
                <a:spcPct val="150000"/>
              </a:lnSpc>
              <a:spcBef>
                <a:spcPts val="0"/>
              </a:spcBef>
              <a:spcAft>
                <a:spcPts val="0"/>
              </a:spcAft>
              <a:buClrTx/>
              <a:buSzTx/>
              <a:buFontTx/>
              <a:buNone/>
              <a:tabLst/>
              <a:defRPr/>
            </a:pPr>
            <a:r>
              <a:rPr kumimoji="0" lang="en-IN" sz="800" b="1"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TechSci Research is a global market research and consulting company </a:t>
            </a:r>
            <a:r>
              <a:rPr kumimoji="0" lang="en-IN" sz="800" b="0"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with offices in the US, UK and India. TechSci Research provides market research reports in number of areas to organizations. The company uses innovative business models that focus on improving productivity, while ensuring creation of high-quality reports. The proprietary forecasting models use various analyses of both industry-specific and macroeconomic variables on a state-by-state basis to produce a unique ‘bottom-up’ model of a country, regional and global industry prospects. Combined with the detailed analysis of company activity and industry trends, the result is a uniquely rich evaluation of the opportunities available in the market.</a:t>
            </a:r>
          </a:p>
        </p:txBody>
      </p:sp>
      <p:grpSp>
        <p:nvGrpSpPr>
          <p:cNvPr id="10" name="Group 9">
            <a:extLst>
              <a:ext uri="{FF2B5EF4-FFF2-40B4-BE49-F238E27FC236}">
                <a16:creationId xmlns:a16="http://schemas.microsoft.com/office/drawing/2014/main" id="{51B4CC63-B9A2-4F68-85E2-8FB8AB35EDAE}"/>
              </a:ext>
            </a:extLst>
          </p:cNvPr>
          <p:cNvGrpSpPr/>
          <p:nvPr/>
        </p:nvGrpSpPr>
        <p:grpSpPr>
          <a:xfrm>
            <a:off x="2791874" y="611863"/>
            <a:ext cx="6352126" cy="123080"/>
            <a:chOff x="2710689" y="501180"/>
            <a:chExt cx="6352126" cy="123080"/>
          </a:xfrm>
          <a:effectLst>
            <a:glow rad="63500">
              <a:schemeClr val="bg1">
                <a:alpha val="40000"/>
              </a:schemeClr>
            </a:glow>
          </a:effectLst>
        </p:grpSpPr>
        <p:cxnSp>
          <p:nvCxnSpPr>
            <p:cNvPr id="7" name="Straight Connector 6">
              <a:extLst>
                <a:ext uri="{FF2B5EF4-FFF2-40B4-BE49-F238E27FC236}">
                  <a16:creationId xmlns:a16="http://schemas.microsoft.com/office/drawing/2014/main" id="{7C980990-7953-4FDF-846D-B4BAA7FF495E}"/>
                </a:ext>
              </a:extLst>
            </p:cNvPr>
            <p:cNvCxnSpPr>
              <a:cxnSpLocks/>
            </p:cNvCxnSpPr>
            <p:nvPr/>
          </p:nvCxnSpPr>
          <p:spPr>
            <a:xfrm>
              <a:off x="2772229" y="562721"/>
              <a:ext cx="629058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F8E207CB-3983-49ED-BC0A-F405C98E54F7}"/>
                </a:ext>
              </a:extLst>
            </p:cNvPr>
            <p:cNvSpPr/>
            <p:nvPr/>
          </p:nvSpPr>
          <p:spPr>
            <a:xfrm>
              <a:off x="2710689" y="501180"/>
              <a:ext cx="123080" cy="1230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12" name="Rectangle 11">
            <a:extLst>
              <a:ext uri="{FF2B5EF4-FFF2-40B4-BE49-F238E27FC236}">
                <a16:creationId xmlns:a16="http://schemas.microsoft.com/office/drawing/2014/main" id="{4EADC525-C24E-4FAF-A547-BEB756312292}"/>
              </a:ext>
            </a:extLst>
          </p:cNvPr>
          <p:cNvSpPr/>
          <p:nvPr/>
        </p:nvSpPr>
        <p:spPr>
          <a:xfrm>
            <a:off x="6346717" y="89624"/>
            <a:ext cx="2483798" cy="1288314"/>
          </a:xfrm>
          <a:prstGeom prst="rect">
            <a:avLst/>
          </a:prstGeom>
          <a:solidFill>
            <a:srgbClr val="222A35"/>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F75457A7-EF47-40D2-9918-59CBD52D2DC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633143" y="314840"/>
            <a:ext cx="1998988" cy="627133"/>
          </a:xfrm>
          <a:prstGeom prst="rect">
            <a:avLst/>
          </a:prstGeom>
        </p:spPr>
      </p:pic>
      <p:sp>
        <p:nvSpPr>
          <p:cNvPr id="31" name="Rectangle 30">
            <a:extLst>
              <a:ext uri="{FF2B5EF4-FFF2-40B4-BE49-F238E27FC236}">
                <a16:creationId xmlns:a16="http://schemas.microsoft.com/office/drawing/2014/main" id="{FC478180-7E88-45FC-85A3-D59FFC4002A6}"/>
              </a:ext>
            </a:extLst>
          </p:cNvPr>
          <p:cNvSpPr/>
          <p:nvPr/>
        </p:nvSpPr>
        <p:spPr>
          <a:xfrm>
            <a:off x="168570" y="2542778"/>
            <a:ext cx="5564872" cy="266355"/>
          </a:xfrm>
          <a:prstGeom prst="rect">
            <a:avLst/>
          </a:prstGeom>
        </p:spPr>
        <p:txBody>
          <a:bodyPr wrap="square">
            <a:spAutoFit/>
          </a:bodyPr>
          <a:lstStyle/>
          <a:p>
            <a:pPr marL="0" marR="0" lvl="0" indent="0" algn="just" defTabSz="457200" rtl="0" eaLnBrk="1" fontAlgn="auto" latinLnBrk="0" hangingPunct="1">
              <a:lnSpc>
                <a:spcPts val="1500"/>
              </a:lnSpc>
              <a:spcBef>
                <a:spcPts val="0"/>
              </a:spcBef>
              <a:spcAft>
                <a:spcPts val="0"/>
              </a:spcAft>
              <a:buClrTx/>
              <a:buSzTx/>
              <a:buFontTx/>
              <a:buNone/>
              <a:tabLst/>
              <a:defRPr/>
            </a:pPr>
            <a:r>
              <a:rPr kumimoji="0" lang="en-IN" sz="900" b="1"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Related Reports</a:t>
            </a:r>
          </a:p>
        </p:txBody>
      </p:sp>
      <p:sp>
        <p:nvSpPr>
          <p:cNvPr id="32" name="Rectangle 31">
            <a:extLst>
              <a:ext uri="{FF2B5EF4-FFF2-40B4-BE49-F238E27FC236}">
                <a16:creationId xmlns:a16="http://schemas.microsoft.com/office/drawing/2014/main" id="{E932B788-826E-4F7B-B935-25B8D1758AA6}"/>
              </a:ext>
            </a:extLst>
          </p:cNvPr>
          <p:cNvSpPr/>
          <p:nvPr/>
        </p:nvSpPr>
        <p:spPr>
          <a:xfrm>
            <a:off x="183227" y="2830475"/>
            <a:ext cx="8442012" cy="1224566"/>
          </a:xfrm>
          <a:prstGeom prst="rect">
            <a:avLst/>
          </a:prstGeom>
        </p:spPr>
        <p:txBody>
          <a:bodyPr wrap="square">
            <a:spAutoFit/>
          </a:bodyPr>
          <a:lstStyle/>
          <a:p>
            <a:pPr marL="171450" marR="0" lvl="0" indent="-171450" algn="l" defTabSz="457200" rtl="0" eaLnBrk="1" fontAlgn="auto" latinLnBrk="0" hangingPunct="1">
              <a:lnSpc>
                <a:spcPts val="1500"/>
              </a:lnSpc>
              <a:spcBef>
                <a:spcPts val="0"/>
              </a:spcBef>
              <a:spcAft>
                <a:spcPts val="0"/>
              </a:spcAft>
              <a:buClrTx/>
              <a:buSzTx/>
              <a:buFont typeface="Arial" panose="020B0604020202020204" pitchFamily="34" charset="0"/>
              <a:buChar char="•"/>
              <a:tabLst/>
              <a:defRPr/>
            </a:pPr>
            <a:r>
              <a:rPr kumimoji="0" lang="en-US" sz="900" b="1"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Global Aerospace Plastics Market By Polymer Type (Polyetheretherketone (PEEK), Polyphenyl Sulfide (PPS), Polycarbonate (PC), Acrylonitrile Butadiene Styrene (ABS), Polymethyl Methacrylate (PMMA), Others), By Aircraft Type (Commercial , Military), By Application ( Cabin Interiors, Flight Deck &amp; Cockpit and Structures), By Region, Competition, Forecast &amp; Opportunities, 2025</a:t>
            </a:r>
            <a:br>
              <a:rPr kumimoji="0" lang="en-IN" sz="900" b="1"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br>
            <a:endParaRPr kumimoji="0" lang="en-IN" sz="900" b="1"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171450" marR="0" lvl="0" indent="-171450" algn="l" defTabSz="457200" rtl="0" eaLnBrk="1" fontAlgn="auto" latinLnBrk="0" hangingPunct="1">
              <a:lnSpc>
                <a:spcPts val="1500"/>
              </a:lnSpc>
              <a:spcBef>
                <a:spcPts val="0"/>
              </a:spcBef>
              <a:spcAft>
                <a:spcPts val="0"/>
              </a:spcAft>
              <a:buClrTx/>
              <a:buSzTx/>
              <a:buFont typeface="Arial" panose="020B0604020202020204" pitchFamily="34" charset="0"/>
              <a:buChar char="•"/>
              <a:tabLst/>
              <a:defRPr/>
            </a:pPr>
            <a:r>
              <a:rPr kumimoji="0" lang="en-IN" sz="900" b="1"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Global Aromatics Market By Type (Benzene, Toluene, O-Xylene, P-Xylene, Others), By Application (Solvent v/s Additive), By </a:t>
            </a:r>
            <a:r>
              <a:rPr kumimoji="0" lang="en-IN" sz="900" b="1" i="0" u="none" strike="noStrike" kern="1200" cap="none" spc="0" normalizeH="0" baseline="0" noProof="0" dirty="0" err="1">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Applicationr</a:t>
            </a:r>
            <a:r>
              <a:rPr kumimoji="0" lang="en-IN" sz="900" b="1"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 Industry (Paint &amp; Coatings, Adhesives, Pharmaceuticals, Chemicals, Others), By Region, Competition, Forecast &amp; Opportunities, 2025</a:t>
            </a:r>
            <a:endParaRPr kumimoji="0" lang="en-US" sz="900" b="1"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40" name="Rectangle 39">
            <a:extLst>
              <a:ext uri="{FF2B5EF4-FFF2-40B4-BE49-F238E27FC236}">
                <a16:creationId xmlns:a16="http://schemas.microsoft.com/office/drawing/2014/main" id="{4F0FFE88-E6FF-439E-8B63-A599260CEAE2}"/>
              </a:ext>
            </a:extLst>
          </p:cNvPr>
          <p:cNvSpPr/>
          <p:nvPr/>
        </p:nvSpPr>
        <p:spPr>
          <a:xfrm>
            <a:off x="190119" y="5707542"/>
            <a:ext cx="8442012" cy="830997"/>
          </a:xfrm>
          <a:prstGeom prst="rect">
            <a:avLst/>
          </a:prstGeom>
        </p:spPr>
        <p:txBody>
          <a:bodyPr wrap="square">
            <a:spAutoFit/>
          </a:bodyPr>
          <a:lstStyle/>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lumMod val="85000"/>
                  </a:prstClr>
                </a:solidFill>
                <a:effectLst/>
                <a:uLnTx/>
                <a:uFillTx/>
                <a:latin typeface="Open Sans" panose="020B0606030504020204" pitchFamily="34" charset="0"/>
                <a:ea typeface="Open Sans" panose="020B0606030504020204" pitchFamily="34" charset="0"/>
                <a:cs typeface="Open Sans" panose="020B0606030504020204" pitchFamily="34" charset="0"/>
              </a:rPr>
              <a:t>The contents of this report are based on information generally available to the public from sources believed to be reliable. No representation is made that it is timely, accurate or complete. TechSci Research has taken due care and caution in compilation of data as this has been obtained from various sources including which it considers reliable and firsthand. However, TechSci Research does not guarantee the accuracy, adequacy or completeness of any information and it is not responsible for any errors or omissions or for the results obtained from the use of such information and especially states that it has no financial liability whatsoever to the subscribers / users of this report. The information herein, together with all estimates and forecasts, can change without notice. All the figures provided in this document are indicative of relative market size and are strictly for client’s internal consumption. Usage of the same for purpose other than internal will require prior approval of TechSci Research.</a:t>
            </a:r>
          </a:p>
        </p:txBody>
      </p:sp>
      <p:sp>
        <p:nvSpPr>
          <p:cNvPr id="19" name="TextBox 18">
            <a:extLst>
              <a:ext uri="{FF2B5EF4-FFF2-40B4-BE49-F238E27FC236}">
                <a16:creationId xmlns:a16="http://schemas.microsoft.com/office/drawing/2014/main" id="{58A2C20E-4110-4753-860E-804B783DB9E9}"/>
              </a:ext>
            </a:extLst>
          </p:cNvPr>
          <p:cNvSpPr txBox="1"/>
          <p:nvPr/>
        </p:nvSpPr>
        <p:spPr>
          <a:xfrm>
            <a:off x="188686" y="4376454"/>
            <a:ext cx="2603188" cy="846386"/>
          </a:xfrm>
          <a:prstGeom prst="rect">
            <a:avLst/>
          </a:prstGeom>
          <a:solidFill>
            <a:schemeClr val="bg1">
              <a:lumMod val="95000"/>
            </a:schemeClr>
          </a:solid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222A35"/>
                </a:solidFill>
                <a:effectLst/>
                <a:uLnTx/>
                <a:uFillTx/>
                <a:latin typeface="Open Sans" panose="020B0606030504020204" pitchFamily="34" charset="0"/>
                <a:ea typeface="Open Sans" panose="020B0606030504020204" pitchFamily="34" charset="0"/>
                <a:cs typeface="Open Sans" panose="020B0606030504020204" pitchFamily="34" charset="0"/>
              </a:rPr>
              <a:t>TechSci Research – North America</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dirty="0">
                <a:ln>
                  <a:noFill/>
                </a:ln>
                <a:solidFill>
                  <a:srgbClr val="222A35"/>
                </a:solidFill>
                <a:effectLst/>
                <a:uLnTx/>
                <a:uFillTx/>
                <a:latin typeface="Open Sans" panose="020B0606030504020204" pitchFamily="34" charset="0"/>
                <a:ea typeface="Open Sans" panose="020B0606030504020204" pitchFamily="34" charset="0"/>
                <a:cs typeface="Open Sans" panose="020B0606030504020204" pitchFamily="34" charset="0"/>
              </a:rPr>
              <a:t>708 Third Avenue, Manhattan,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dirty="0">
                <a:ln>
                  <a:noFill/>
                </a:ln>
                <a:solidFill>
                  <a:srgbClr val="222A35"/>
                </a:solidFill>
                <a:effectLst/>
                <a:uLnTx/>
                <a:uFillTx/>
                <a:latin typeface="Open Sans" panose="020B0606030504020204" pitchFamily="34" charset="0"/>
                <a:ea typeface="Open Sans" panose="020B0606030504020204" pitchFamily="34" charset="0"/>
                <a:cs typeface="Open Sans" panose="020B0606030504020204" pitchFamily="34" charset="0"/>
              </a:rPr>
              <a:t>New York, United States</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dirty="0">
                <a:ln>
                  <a:noFill/>
                </a:ln>
                <a:solidFill>
                  <a:srgbClr val="222A35"/>
                </a:solidFill>
                <a:effectLst/>
                <a:uLnTx/>
                <a:uFillTx/>
                <a:latin typeface="Open Sans" panose="020B0606030504020204" pitchFamily="34" charset="0"/>
                <a:ea typeface="Open Sans" panose="020B0606030504020204" pitchFamily="34" charset="0"/>
                <a:cs typeface="Open Sans" panose="020B0606030504020204" pitchFamily="34" charset="0"/>
              </a:rPr>
              <a:t>Tel: +1- 646- 360- 1656</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dirty="0">
                <a:ln>
                  <a:noFill/>
                </a:ln>
                <a:solidFill>
                  <a:srgbClr val="222A35"/>
                </a:solidFill>
                <a:effectLst/>
                <a:uLnTx/>
                <a:uFillTx/>
                <a:latin typeface="Open Sans" panose="020B0606030504020204" pitchFamily="34" charset="0"/>
                <a:ea typeface="Open Sans" panose="020B0606030504020204" pitchFamily="34" charset="0"/>
                <a:cs typeface="Open Sans" panose="020B0606030504020204" pitchFamily="34" charset="0"/>
              </a:rPr>
              <a:t>Email: sales@techsciresearch.com  www.techsciresearch.com</a:t>
            </a:r>
          </a:p>
        </p:txBody>
      </p:sp>
      <p:sp>
        <p:nvSpPr>
          <p:cNvPr id="44" name="Rectangle 43">
            <a:extLst>
              <a:ext uri="{FF2B5EF4-FFF2-40B4-BE49-F238E27FC236}">
                <a16:creationId xmlns:a16="http://schemas.microsoft.com/office/drawing/2014/main" id="{A069EC92-F45C-4527-B652-FC16964171D9}"/>
              </a:ext>
            </a:extLst>
          </p:cNvPr>
          <p:cNvSpPr/>
          <p:nvPr/>
        </p:nvSpPr>
        <p:spPr>
          <a:xfrm>
            <a:off x="204778" y="5378013"/>
            <a:ext cx="5564872" cy="266355"/>
          </a:xfrm>
          <a:prstGeom prst="rect">
            <a:avLst/>
          </a:prstGeom>
        </p:spPr>
        <p:txBody>
          <a:bodyPr wrap="square">
            <a:spAutoFit/>
          </a:bodyPr>
          <a:lstStyle/>
          <a:p>
            <a:pPr marL="0" marR="0" lvl="0" indent="0" algn="just" defTabSz="457200" rtl="0" eaLnBrk="1" fontAlgn="auto" latinLnBrk="0" hangingPunct="1">
              <a:lnSpc>
                <a:spcPts val="1500"/>
              </a:lnSpc>
              <a:spcBef>
                <a:spcPts val="0"/>
              </a:spcBef>
              <a:spcAft>
                <a:spcPts val="0"/>
              </a:spcAft>
              <a:buClrTx/>
              <a:buSzTx/>
              <a:buFontTx/>
              <a:buNone/>
              <a:tabLst/>
              <a:defRPr/>
            </a:pPr>
            <a:r>
              <a:rPr kumimoji="0" lang="en-IN" sz="900" b="1"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Disclaimer </a:t>
            </a:r>
          </a:p>
        </p:txBody>
      </p:sp>
      <p:sp>
        <p:nvSpPr>
          <p:cNvPr id="22" name="TextBox 21">
            <a:extLst>
              <a:ext uri="{FF2B5EF4-FFF2-40B4-BE49-F238E27FC236}">
                <a16:creationId xmlns:a16="http://schemas.microsoft.com/office/drawing/2014/main" id="{25D4E136-3B63-4D2C-BBBA-B508E79A153C}"/>
              </a:ext>
            </a:extLst>
          </p:cNvPr>
          <p:cNvSpPr txBox="1"/>
          <p:nvPr/>
        </p:nvSpPr>
        <p:spPr>
          <a:xfrm>
            <a:off x="3007410" y="4384831"/>
            <a:ext cx="2603188" cy="846386"/>
          </a:xfrm>
          <a:prstGeom prst="rect">
            <a:avLst/>
          </a:prstGeom>
          <a:solidFill>
            <a:schemeClr val="bg1">
              <a:lumMod val="95000"/>
            </a:schemeClr>
          </a:solid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222A35"/>
                </a:solidFill>
                <a:effectLst/>
                <a:uLnTx/>
                <a:uFillTx/>
                <a:latin typeface="Open Sans" panose="020B0606030504020204" pitchFamily="34" charset="0"/>
                <a:ea typeface="Open Sans" panose="020B0606030504020204" pitchFamily="34" charset="0"/>
                <a:cs typeface="Open Sans" panose="020B0606030504020204" pitchFamily="34" charset="0"/>
              </a:rPr>
              <a:t>TechSci Research – Europe</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dirty="0">
                <a:ln>
                  <a:noFill/>
                </a:ln>
                <a:solidFill>
                  <a:srgbClr val="222A35"/>
                </a:solidFill>
                <a:effectLst/>
                <a:uLnTx/>
                <a:uFillTx/>
                <a:latin typeface="Open Sans" panose="020B0606030504020204" pitchFamily="34" charset="0"/>
                <a:ea typeface="Open Sans" panose="020B0606030504020204" pitchFamily="34" charset="0"/>
                <a:cs typeface="Open Sans" panose="020B0606030504020204" pitchFamily="34" charset="0"/>
              </a:rPr>
              <a:t>54, Old brook,  Bretton,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dirty="0">
                <a:ln>
                  <a:noFill/>
                </a:ln>
                <a:solidFill>
                  <a:srgbClr val="222A35"/>
                </a:solidFill>
                <a:effectLst/>
                <a:uLnTx/>
                <a:uFillTx/>
                <a:latin typeface="Open Sans" panose="020B0606030504020204" pitchFamily="34" charset="0"/>
                <a:ea typeface="Open Sans" panose="020B0606030504020204" pitchFamily="34" charset="0"/>
                <a:cs typeface="Open Sans" panose="020B0606030504020204" pitchFamily="34" charset="0"/>
              </a:rPr>
              <a:t>Peterborough,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dirty="0">
                <a:ln>
                  <a:noFill/>
                </a:ln>
                <a:solidFill>
                  <a:srgbClr val="222A35"/>
                </a:solidFill>
                <a:effectLst/>
                <a:uLnTx/>
                <a:uFillTx/>
                <a:latin typeface="Open Sans" panose="020B0606030504020204" pitchFamily="34" charset="0"/>
                <a:ea typeface="Open Sans" panose="020B0606030504020204" pitchFamily="34" charset="0"/>
                <a:cs typeface="Open Sans" panose="020B0606030504020204" pitchFamily="34" charset="0"/>
              </a:rPr>
              <a:t>United Kingdom</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dirty="0">
                <a:ln>
                  <a:noFill/>
                </a:ln>
                <a:solidFill>
                  <a:srgbClr val="222A35"/>
                </a:solidFill>
                <a:effectLst/>
                <a:uLnTx/>
                <a:uFillTx/>
                <a:latin typeface="Open Sans" panose="020B0606030504020204" pitchFamily="34" charset="0"/>
                <a:ea typeface="Open Sans" panose="020B0606030504020204" pitchFamily="34" charset="0"/>
                <a:cs typeface="Open Sans" panose="020B0606030504020204" pitchFamily="34" charset="0"/>
              </a:rPr>
              <a:t>Email: sales@techsciresearch.com  www.techsciresearch.com</a:t>
            </a:r>
          </a:p>
        </p:txBody>
      </p:sp>
      <p:sp>
        <p:nvSpPr>
          <p:cNvPr id="25" name="TextBox 24">
            <a:extLst>
              <a:ext uri="{FF2B5EF4-FFF2-40B4-BE49-F238E27FC236}">
                <a16:creationId xmlns:a16="http://schemas.microsoft.com/office/drawing/2014/main" id="{9E238F4D-2A7D-4BC0-875E-A46B20126945}"/>
              </a:ext>
            </a:extLst>
          </p:cNvPr>
          <p:cNvSpPr txBox="1"/>
          <p:nvPr/>
        </p:nvSpPr>
        <p:spPr>
          <a:xfrm>
            <a:off x="5810294" y="4392995"/>
            <a:ext cx="2603188" cy="846386"/>
          </a:xfrm>
          <a:prstGeom prst="rect">
            <a:avLst/>
          </a:prstGeom>
          <a:solidFill>
            <a:schemeClr val="bg1">
              <a:lumMod val="95000"/>
            </a:schemeClr>
          </a:solid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222A35"/>
                </a:solidFill>
                <a:effectLst/>
                <a:uLnTx/>
                <a:uFillTx/>
                <a:latin typeface="Open Sans" panose="020B0606030504020204" pitchFamily="34" charset="0"/>
                <a:ea typeface="Open Sans" panose="020B0606030504020204" pitchFamily="34" charset="0"/>
                <a:cs typeface="Open Sans" panose="020B0606030504020204" pitchFamily="34" charset="0"/>
              </a:rPr>
              <a:t>TechSci Research – Asia-Pacific</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dirty="0">
                <a:ln>
                  <a:noFill/>
                </a:ln>
                <a:solidFill>
                  <a:srgbClr val="222A35"/>
                </a:solidFill>
                <a:effectLst/>
                <a:uLnTx/>
                <a:uFillTx/>
                <a:latin typeface="Open Sans" panose="020B0606030504020204" pitchFamily="34" charset="0"/>
                <a:ea typeface="Open Sans" panose="020B0606030504020204" pitchFamily="34" charset="0"/>
                <a:cs typeface="Open Sans" panose="020B0606030504020204" pitchFamily="34" charset="0"/>
              </a:rPr>
              <a:t>B – 44, Sector – 57, Noida, National Capital Region, U.P. - India</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dirty="0">
                <a:ln>
                  <a:noFill/>
                </a:ln>
                <a:solidFill>
                  <a:srgbClr val="222A35"/>
                </a:solidFill>
                <a:effectLst/>
                <a:uLnTx/>
                <a:uFillTx/>
                <a:latin typeface="Open Sans" panose="020B0606030504020204" pitchFamily="34" charset="0"/>
                <a:ea typeface="Open Sans" panose="020B0606030504020204" pitchFamily="34" charset="0"/>
                <a:cs typeface="Open Sans" panose="020B0606030504020204" pitchFamily="34" charset="0"/>
              </a:rPr>
              <a:t>Tel: +91-120-4523900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dirty="0">
                <a:ln>
                  <a:noFill/>
                </a:ln>
                <a:solidFill>
                  <a:srgbClr val="222A35"/>
                </a:solidFill>
                <a:effectLst/>
                <a:uLnTx/>
                <a:uFillTx/>
                <a:latin typeface="Open Sans" panose="020B0606030504020204" pitchFamily="34" charset="0"/>
                <a:ea typeface="Open Sans" panose="020B0606030504020204" pitchFamily="34" charset="0"/>
                <a:cs typeface="Open Sans" panose="020B0606030504020204" pitchFamily="34" charset="0"/>
              </a:rPr>
              <a:t>Email: sales@techsciresearch.com  www.techsciresearch.com</a:t>
            </a:r>
          </a:p>
        </p:txBody>
      </p:sp>
    </p:spTree>
    <p:extLst>
      <p:ext uri="{BB962C8B-B14F-4D97-AF65-F5344CB8AC3E}">
        <p14:creationId xmlns:p14="http://schemas.microsoft.com/office/powerpoint/2010/main" val="13602798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94482A7-C403-40C0-86F6-52771DC559E5}"/>
              </a:ext>
            </a:extLst>
          </p:cNvPr>
          <p:cNvSpPr/>
          <p:nvPr/>
        </p:nvSpPr>
        <p:spPr>
          <a:xfrm>
            <a:off x="0" y="1848572"/>
            <a:ext cx="9144000" cy="4724662"/>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 name="Text Placeholder 3">
            <a:extLst>
              <a:ext uri="{FF2B5EF4-FFF2-40B4-BE49-F238E27FC236}">
                <a16:creationId xmlns:a16="http://schemas.microsoft.com/office/drawing/2014/main" id="{DEB78807-E433-4742-9524-88A4342EE456}"/>
              </a:ext>
            </a:extLst>
          </p:cNvPr>
          <p:cNvSpPr>
            <a:spLocks noGrp="1"/>
          </p:cNvSpPr>
          <p:nvPr>
            <p:ph type="body" sz="quarter" idx="14"/>
          </p:nvPr>
        </p:nvSpPr>
        <p:spPr/>
        <p:txBody>
          <a:bodyPr>
            <a:normAutofit/>
          </a:bodyPr>
          <a:lstStyle/>
          <a:p>
            <a:pPr>
              <a:spcBef>
                <a:spcPts val="0"/>
              </a:spcBef>
            </a:pPr>
            <a:r>
              <a:rPr lang="en-US" sz="1600" spc="0" dirty="0">
                <a:solidFill>
                  <a:schemeClr val="tx1">
                    <a:lumMod val="85000"/>
                    <a:lumOff val="15000"/>
                  </a:schemeClr>
                </a:solidFill>
                <a:latin typeface="Montserrat" panose="02000505000000020004" pitchFamily="2" charset="0"/>
              </a:rPr>
              <a:t>Research Methodology</a:t>
            </a:r>
          </a:p>
        </p:txBody>
      </p:sp>
      <p:sp>
        <p:nvSpPr>
          <p:cNvPr id="3" name="Subtitle 5">
            <a:extLst>
              <a:ext uri="{FF2B5EF4-FFF2-40B4-BE49-F238E27FC236}">
                <a16:creationId xmlns:a16="http://schemas.microsoft.com/office/drawing/2014/main" id="{4BA1D114-0C66-4168-83D8-C1DCC6E4CDC4}"/>
              </a:ext>
            </a:extLst>
          </p:cNvPr>
          <p:cNvSpPr txBox="1">
            <a:spLocks/>
          </p:cNvSpPr>
          <p:nvPr/>
        </p:nvSpPr>
        <p:spPr>
          <a:xfrm>
            <a:off x="121520" y="805542"/>
            <a:ext cx="8679580" cy="1333959"/>
          </a:xfrm>
          <a:prstGeom prst="rect">
            <a:avLst/>
          </a:prstGeom>
        </p:spPr>
        <p:txBody>
          <a:bodyPr>
            <a:noAutofit/>
          </a:bodyPr>
          <a:lstStyle>
            <a:lvl1pPr marL="171450" indent="-171450" algn="just" defTabSz="914400" rtl="0" eaLnBrk="1" latinLnBrk="0" hangingPunct="1">
              <a:lnSpc>
                <a:spcPct val="200000"/>
              </a:lnSpc>
              <a:spcBef>
                <a:spcPts val="1000"/>
              </a:spcBef>
              <a:buFontTx/>
              <a:buBlip>
                <a:blip r:embed="rId2"/>
              </a:buBlip>
              <a:defRPr lang="en-US" sz="1000"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just" defTabSz="914400" rtl="0" eaLnBrk="1" fontAlgn="auto" latinLnBrk="0" hangingPunct="1">
              <a:lnSpc>
                <a:spcPct val="150000"/>
              </a:lnSpc>
              <a:spcBef>
                <a:spcPts val="1000"/>
              </a:spcBef>
              <a:spcAft>
                <a:spcPts val="0"/>
              </a:spcAft>
              <a:buClrTx/>
              <a:buSzTx/>
              <a:buFontTx/>
              <a:buNone/>
              <a:tabLst/>
              <a:defRPr/>
            </a:pPr>
            <a:r>
              <a:rPr kumimoji="0" lang="en-IN" sz="1000" b="0"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TechSci Research used its own forecast tool, which is based on the growth of various allied industries in respective regions. TechSci Research also used the impact analysis during short, medium- and long-term period to estimate the demand and to reach accurate market numbers. It should be noted that the figures compiled are only for the organized market including market share data. </a:t>
            </a:r>
          </a:p>
        </p:txBody>
      </p:sp>
      <p:graphicFrame>
        <p:nvGraphicFramePr>
          <p:cNvPr id="7" name="Table 6">
            <a:extLst>
              <a:ext uri="{FF2B5EF4-FFF2-40B4-BE49-F238E27FC236}">
                <a16:creationId xmlns:a16="http://schemas.microsoft.com/office/drawing/2014/main" id="{BF300EC7-DEEE-499C-85C1-5B22DE34F68C}"/>
              </a:ext>
            </a:extLst>
          </p:cNvPr>
          <p:cNvGraphicFramePr>
            <a:graphicFrameLocks noGrp="1"/>
          </p:cNvGraphicFramePr>
          <p:nvPr>
            <p:extLst>
              <p:ext uri="{D42A27DB-BD31-4B8C-83A1-F6EECF244321}">
                <p14:modId xmlns:p14="http://schemas.microsoft.com/office/powerpoint/2010/main" val="28180573"/>
              </p:ext>
            </p:extLst>
          </p:nvPr>
        </p:nvGraphicFramePr>
        <p:xfrm>
          <a:off x="369170" y="1848572"/>
          <a:ext cx="8184280" cy="5715762"/>
        </p:xfrm>
        <a:graphic>
          <a:graphicData uri="http://schemas.openxmlformats.org/drawingml/2006/table">
            <a:tbl>
              <a:tblPr firstRow="1" bandRow="1"/>
              <a:tblGrid>
                <a:gridCol w="3837805">
                  <a:extLst>
                    <a:ext uri="{9D8B030D-6E8A-4147-A177-3AD203B41FA5}">
                      <a16:colId xmlns:a16="http://schemas.microsoft.com/office/drawing/2014/main" val="2767272257"/>
                    </a:ext>
                  </a:extLst>
                </a:gridCol>
                <a:gridCol w="4346475">
                  <a:extLst>
                    <a:ext uri="{9D8B030D-6E8A-4147-A177-3AD203B41FA5}">
                      <a16:colId xmlns:a16="http://schemas.microsoft.com/office/drawing/2014/main" val="349298002"/>
                    </a:ext>
                  </a:extLst>
                </a:gridCol>
              </a:tblGrid>
              <a:tr h="202040">
                <a:tc>
                  <a:txBody>
                    <a:bodyPr/>
                    <a:lstStyle/>
                    <a:p>
                      <a:pPr marL="0" marR="0" indent="0" algn="l" defTabSz="914400" rtl="0" eaLnBrk="1" fontAlgn="auto" latinLnBrk="0" hangingPunct="1">
                        <a:lnSpc>
                          <a:spcPct val="200000"/>
                        </a:lnSpc>
                        <a:spcBef>
                          <a:spcPts val="0"/>
                        </a:spcBef>
                        <a:spcAft>
                          <a:spcPts val="0"/>
                        </a:spcAft>
                        <a:buClrTx/>
                        <a:buSzTx/>
                        <a:buFontTx/>
                        <a:buNone/>
                        <a:tabLst/>
                        <a:defRPr/>
                      </a:pPr>
                      <a:r>
                        <a:rPr lang="en-IN" sz="1000" b="1" kern="1200" dirty="0">
                          <a:solidFill>
                            <a:schemeClr val="bg1"/>
                          </a:solidFill>
                          <a:latin typeface="Open Sans" panose="020B0606030504020204" pitchFamily="34" charset="0"/>
                          <a:ea typeface="Open Sans" panose="020B0606030504020204" pitchFamily="34" charset="0"/>
                          <a:cs typeface="Open Sans" panose="020B0606030504020204" pitchFamily="34" charset="0"/>
                        </a:rPr>
                        <a:t>          Partial List of Companies and Suppliers Interviewed </a:t>
                      </a:r>
                    </a:p>
                  </a:txBody>
                  <a:tcPr anchor="ctr">
                    <a:lnL w="12700" cmpd="sng">
                      <a:noFill/>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200000"/>
                        </a:lnSpc>
                        <a:spcBef>
                          <a:spcPts val="0"/>
                        </a:spcBef>
                        <a:spcAft>
                          <a:spcPts val="0"/>
                        </a:spcAft>
                        <a:buClrTx/>
                        <a:buSzTx/>
                        <a:buFontTx/>
                        <a:buNone/>
                        <a:tabLst/>
                        <a:defRPr/>
                      </a:pPr>
                      <a:r>
                        <a:rPr lang="en-US" sz="1000" b="1" kern="1200" noProof="0" dirty="0">
                          <a:solidFill>
                            <a:schemeClr val="bg1"/>
                          </a:solidFill>
                          <a:latin typeface="Open Sans" panose="020B0606030504020204" pitchFamily="34" charset="0"/>
                          <a:ea typeface="Open Sans" panose="020B0606030504020204" pitchFamily="34" charset="0"/>
                          <a:cs typeface="Open Sans" panose="020B0606030504020204" pitchFamily="34" charset="0"/>
                        </a:rPr>
                        <a:t>           Key Secondary End Uses</a:t>
                      </a:r>
                      <a:endParaRPr lang="en-IN" sz="1000" b="1" kern="1200" noProof="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txBody>
                  <a:tcPr anchor="ctr">
                    <a:lnL w="12700" cap="flat" cmpd="sng" algn="ctr">
                      <a:noFill/>
                      <a:prstDash val="solid"/>
                      <a:round/>
                      <a:headEnd type="none" w="med" len="med"/>
                      <a:tailEnd type="none" w="med" len="med"/>
                    </a:lnL>
                    <a:lnR w="12700" cmpd="sng">
                      <a:noFill/>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50844330"/>
                  </a:ext>
                </a:extLst>
              </a:tr>
              <a:tr h="4298239">
                <a:tc>
                  <a:txBody>
                    <a:bodyPr/>
                    <a:lstStyle>
                      <a:lvl1pPr marL="0" algn="l" defTabSz="914400" rtl="0" eaLnBrk="1" latinLnBrk="0" hangingPunct="1">
                        <a:defRPr sz="1800" b="1" kern="1200">
                          <a:solidFill>
                            <a:schemeClr val="tx1"/>
                          </a:solidFill>
                          <a:latin typeface="Calibri" panose="020F0502020204030204"/>
                        </a:defRPr>
                      </a:lvl1pPr>
                      <a:lvl2pPr marL="457200" algn="l" defTabSz="914400" rtl="0" eaLnBrk="1" latinLnBrk="0" hangingPunct="1">
                        <a:defRPr sz="1800" b="1" kern="1200">
                          <a:solidFill>
                            <a:schemeClr val="tx1"/>
                          </a:solidFill>
                          <a:latin typeface="Calibri" panose="020F0502020204030204"/>
                        </a:defRPr>
                      </a:lvl2pPr>
                      <a:lvl3pPr marL="914400" algn="l" defTabSz="914400" rtl="0" eaLnBrk="1" latinLnBrk="0" hangingPunct="1">
                        <a:defRPr sz="1800" b="1" kern="1200">
                          <a:solidFill>
                            <a:schemeClr val="tx1"/>
                          </a:solidFill>
                          <a:latin typeface="Calibri" panose="020F0502020204030204"/>
                        </a:defRPr>
                      </a:lvl3pPr>
                      <a:lvl4pPr marL="1371600" algn="l" defTabSz="914400" rtl="0" eaLnBrk="1" latinLnBrk="0" hangingPunct="1">
                        <a:defRPr sz="1800" b="1" kern="1200">
                          <a:solidFill>
                            <a:schemeClr val="tx1"/>
                          </a:solidFill>
                          <a:latin typeface="Calibri" panose="020F0502020204030204"/>
                        </a:defRPr>
                      </a:lvl4pPr>
                      <a:lvl5pPr marL="1828800" algn="l" defTabSz="914400" rtl="0" eaLnBrk="1" latinLnBrk="0" hangingPunct="1">
                        <a:defRPr sz="1800" b="1" kern="1200">
                          <a:solidFill>
                            <a:schemeClr val="tx1"/>
                          </a:solidFill>
                          <a:latin typeface="Calibri" panose="020F0502020204030204"/>
                        </a:defRPr>
                      </a:lvl5pPr>
                      <a:lvl6pPr marL="2286000" algn="l" defTabSz="914400" rtl="0" eaLnBrk="1" latinLnBrk="0" hangingPunct="1">
                        <a:defRPr sz="1800" b="1" kern="1200">
                          <a:solidFill>
                            <a:schemeClr val="tx1"/>
                          </a:solidFill>
                          <a:latin typeface="Calibri" panose="020F0502020204030204"/>
                        </a:defRPr>
                      </a:lvl6pPr>
                      <a:lvl7pPr marL="2743200" algn="l" defTabSz="914400" rtl="0" eaLnBrk="1" latinLnBrk="0" hangingPunct="1">
                        <a:defRPr sz="1800" b="1" kern="1200">
                          <a:solidFill>
                            <a:schemeClr val="tx1"/>
                          </a:solidFill>
                          <a:latin typeface="Calibri" panose="020F0502020204030204"/>
                        </a:defRPr>
                      </a:lvl7pPr>
                      <a:lvl8pPr marL="3200400" algn="l" defTabSz="914400" rtl="0" eaLnBrk="1" latinLnBrk="0" hangingPunct="1">
                        <a:defRPr sz="1800" b="1" kern="1200">
                          <a:solidFill>
                            <a:schemeClr val="tx1"/>
                          </a:solidFill>
                          <a:latin typeface="Calibri" panose="020F0502020204030204"/>
                        </a:defRPr>
                      </a:lvl8pPr>
                      <a:lvl9pPr marL="3657600" algn="l" defTabSz="914400" rtl="0" eaLnBrk="1" latinLnBrk="0" hangingPunct="1">
                        <a:defRPr sz="1800" b="1" kern="1200">
                          <a:solidFill>
                            <a:schemeClr val="tx1"/>
                          </a:solidFill>
                          <a:latin typeface="Calibri" panose="020F0502020204030204"/>
                        </a:defRPr>
                      </a:lvl9pPr>
                    </a:lstStyle>
                    <a:p>
                      <a:pPr marL="628650" marR="0" lvl="1" indent="-171450" algn="l" defTabSz="914400" rtl="0" eaLnBrk="1" fontAlgn="auto" latinLnBrk="0" hangingPunct="1">
                        <a:lnSpc>
                          <a:spcPct val="250000"/>
                        </a:lnSpc>
                        <a:spcBef>
                          <a:spcPts val="0"/>
                        </a:spcBef>
                        <a:spcAft>
                          <a:spcPts val="0"/>
                        </a:spcAft>
                        <a:buClrTx/>
                        <a:buSzTx/>
                        <a:buFont typeface="Wingdings" panose="05000000000000000000" pitchFamily="2" charset="2"/>
                        <a:buChar char="§"/>
                        <a:tabLst/>
                        <a:defRPr/>
                      </a:pPr>
                      <a:r>
                        <a:rPr lang="fr-FR" sz="1000" b="0" kern="1200" noProof="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Atul</a:t>
                      </a:r>
                      <a:r>
                        <a:rPr lang="fr-FR" sz="1000" b="0" kern="1200" noProof="0" dirty="0">
                          <a:solidFill>
                            <a:schemeClr val="bg1"/>
                          </a:solidFill>
                          <a:latin typeface="Open Sans" panose="020B0606030504020204" pitchFamily="34" charset="0"/>
                          <a:ea typeface="Open Sans" panose="020B0606030504020204" pitchFamily="34" charset="0"/>
                          <a:cs typeface="Open Sans" panose="020B0606030504020204" pitchFamily="34" charset="0"/>
                        </a:rPr>
                        <a:t> Ltd.</a:t>
                      </a:r>
                    </a:p>
                    <a:p>
                      <a:pPr marL="628650" marR="0" lvl="1" indent="-171450" algn="l" defTabSz="914400" rtl="0" eaLnBrk="1" fontAlgn="auto" latinLnBrk="0" hangingPunct="1">
                        <a:lnSpc>
                          <a:spcPct val="250000"/>
                        </a:lnSpc>
                        <a:spcBef>
                          <a:spcPts val="0"/>
                        </a:spcBef>
                        <a:spcAft>
                          <a:spcPts val="0"/>
                        </a:spcAft>
                        <a:buClrTx/>
                        <a:buSzTx/>
                        <a:buFont typeface="Wingdings" panose="05000000000000000000" pitchFamily="2" charset="2"/>
                        <a:buChar char="§"/>
                        <a:tabLst/>
                        <a:defRPr/>
                      </a:pPr>
                      <a:r>
                        <a:rPr lang="en-IN" sz="1000" b="0" kern="1200" noProof="0" dirty="0">
                          <a:solidFill>
                            <a:schemeClr val="bg1"/>
                          </a:solidFill>
                          <a:latin typeface="Open Sans" panose="020B0606030504020204" pitchFamily="34" charset="0"/>
                          <a:ea typeface="Open Sans" panose="020B0606030504020204" pitchFamily="34" charset="0"/>
                          <a:cs typeface="Open Sans" panose="020B0606030504020204" pitchFamily="34" charset="0"/>
                        </a:rPr>
                        <a:t>Olin Corporation</a:t>
                      </a:r>
                    </a:p>
                    <a:p>
                      <a:pPr marL="628650" marR="0" lvl="1" indent="-171450" algn="l" defTabSz="914400" rtl="0" eaLnBrk="1" fontAlgn="auto" latinLnBrk="0" hangingPunct="1">
                        <a:lnSpc>
                          <a:spcPct val="250000"/>
                        </a:lnSpc>
                        <a:spcBef>
                          <a:spcPts val="0"/>
                        </a:spcBef>
                        <a:spcAft>
                          <a:spcPts val="0"/>
                        </a:spcAft>
                        <a:buClrTx/>
                        <a:buSzTx/>
                        <a:buFont typeface="Wingdings" panose="05000000000000000000" pitchFamily="2" charset="2"/>
                        <a:buChar char="§"/>
                        <a:tabLst/>
                        <a:defRPr/>
                      </a:pPr>
                      <a:r>
                        <a:rPr lang="en-IN" sz="1000" b="0" kern="1200" noProof="0" dirty="0">
                          <a:solidFill>
                            <a:schemeClr val="bg1"/>
                          </a:solidFill>
                          <a:latin typeface="Open Sans" panose="020B0606030504020204" pitchFamily="34" charset="0"/>
                          <a:ea typeface="Open Sans" panose="020B0606030504020204" pitchFamily="34" charset="0"/>
                          <a:cs typeface="Open Sans" panose="020B0606030504020204" pitchFamily="34" charset="0"/>
                        </a:rPr>
                        <a:t>Hexion Inc.</a:t>
                      </a:r>
                    </a:p>
                    <a:p>
                      <a:pPr marL="628650" marR="0" lvl="1" indent="-171450" algn="l" defTabSz="914400" rtl="0" eaLnBrk="1" fontAlgn="auto" latinLnBrk="0" hangingPunct="1">
                        <a:lnSpc>
                          <a:spcPct val="250000"/>
                        </a:lnSpc>
                        <a:spcBef>
                          <a:spcPts val="0"/>
                        </a:spcBef>
                        <a:spcAft>
                          <a:spcPts val="0"/>
                        </a:spcAft>
                        <a:buClrTx/>
                        <a:buSzTx/>
                        <a:buFont typeface="Wingdings" panose="05000000000000000000" pitchFamily="2" charset="2"/>
                        <a:buChar char="§"/>
                        <a:tabLst/>
                        <a:defRPr/>
                      </a:pPr>
                      <a:r>
                        <a:rPr lang="en-IN" sz="1000" b="0" kern="1200" noProof="0" dirty="0">
                          <a:solidFill>
                            <a:schemeClr val="bg1"/>
                          </a:solidFill>
                          <a:latin typeface="Open Sans" panose="020B0606030504020204" pitchFamily="34" charset="0"/>
                          <a:ea typeface="Open Sans" panose="020B0606030504020204" pitchFamily="34" charset="0"/>
                          <a:cs typeface="Open Sans" panose="020B0606030504020204" pitchFamily="34" charset="0"/>
                        </a:rPr>
                        <a:t>Huntsman Corporation</a:t>
                      </a:r>
                    </a:p>
                    <a:p>
                      <a:pPr marL="628650" marR="0" lvl="1" indent="-171450" algn="l" defTabSz="914400" rtl="0" eaLnBrk="1" fontAlgn="auto" latinLnBrk="0" hangingPunct="1">
                        <a:lnSpc>
                          <a:spcPct val="250000"/>
                        </a:lnSpc>
                        <a:spcBef>
                          <a:spcPts val="0"/>
                        </a:spcBef>
                        <a:spcAft>
                          <a:spcPts val="0"/>
                        </a:spcAft>
                        <a:buClrTx/>
                        <a:buSzTx/>
                        <a:buFont typeface="Wingdings" panose="05000000000000000000" pitchFamily="2" charset="2"/>
                        <a:buChar char="§"/>
                        <a:tabLst/>
                        <a:defRPr/>
                      </a:pPr>
                      <a:r>
                        <a:rPr lang="en-IN" sz="1000" b="0" kern="1200" noProof="0" dirty="0">
                          <a:solidFill>
                            <a:schemeClr val="bg1"/>
                          </a:solidFill>
                          <a:latin typeface="Open Sans" panose="020B0606030504020204" pitchFamily="34" charset="0"/>
                          <a:ea typeface="Open Sans" panose="020B0606030504020204" pitchFamily="34" charset="0"/>
                          <a:cs typeface="Open Sans" panose="020B0606030504020204" pitchFamily="34" charset="0"/>
                        </a:rPr>
                        <a:t>Jiangsu </a:t>
                      </a:r>
                      <a:r>
                        <a:rPr lang="en-IN" sz="1000" b="0" kern="1200" noProof="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Sanmu</a:t>
                      </a:r>
                      <a:r>
                        <a:rPr lang="en-IN" sz="1000" b="0" kern="1200" noProof="0" dirty="0">
                          <a:solidFill>
                            <a:schemeClr val="bg1"/>
                          </a:solidFill>
                          <a:latin typeface="Open Sans" panose="020B0606030504020204" pitchFamily="34" charset="0"/>
                          <a:ea typeface="Open Sans" panose="020B0606030504020204" pitchFamily="34" charset="0"/>
                          <a:cs typeface="Open Sans" panose="020B0606030504020204" pitchFamily="34" charset="0"/>
                        </a:rPr>
                        <a:t> Group </a:t>
                      </a:r>
                    </a:p>
                    <a:p>
                      <a:pPr marL="628650" marR="0" lvl="1" indent="-171450" algn="l" defTabSz="914400" rtl="0" eaLnBrk="1" fontAlgn="auto" latinLnBrk="0" hangingPunct="1">
                        <a:lnSpc>
                          <a:spcPct val="250000"/>
                        </a:lnSpc>
                        <a:spcBef>
                          <a:spcPts val="0"/>
                        </a:spcBef>
                        <a:spcAft>
                          <a:spcPts val="0"/>
                        </a:spcAft>
                        <a:buClrTx/>
                        <a:buSzTx/>
                        <a:buFont typeface="Wingdings" panose="05000000000000000000" pitchFamily="2" charset="2"/>
                        <a:buChar char="§"/>
                        <a:tabLst/>
                        <a:defRPr/>
                      </a:pPr>
                      <a:r>
                        <a:rPr lang="en-IN" sz="1000" b="0" kern="1200" noProof="0" dirty="0">
                          <a:solidFill>
                            <a:schemeClr val="bg1"/>
                          </a:solidFill>
                          <a:latin typeface="Open Sans" panose="020B0606030504020204" pitchFamily="34" charset="0"/>
                          <a:ea typeface="Open Sans" panose="020B0606030504020204" pitchFamily="34" charset="0"/>
                          <a:cs typeface="Open Sans" panose="020B0606030504020204" pitchFamily="34" charset="0"/>
                        </a:rPr>
                        <a:t>The Dow Chemical Company</a:t>
                      </a:r>
                    </a:p>
                    <a:p>
                      <a:pPr marL="628650" marR="0" lvl="1" indent="-171450" algn="l" defTabSz="914400" rtl="0" eaLnBrk="1" fontAlgn="auto" latinLnBrk="0" hangingPunct="1">
                        <a:lnSpc>
                          <a:spcPct val="250000"/>
                        </a:lnSpc>
                        <a:spcBef>
                          <a:spcPts val="0"/>
                        </a:spcBef>
                        <a:spcAft>
                          <a:spcPts val="0"/>
                        </a:spcAft>
                        <a:buClrTx/>
                        <a:buSzTx/>
                        <a:buFont typeface="Wingdings" panose="05000000000000000000" pitchFamily="2" charset="2"/>
                        <a:buChar char="§"/>
                        <a:tabLst/>
                        <a:defRPr/>
                      </a:pPr>
                      <a:r>
                        <a:rPr lang="en-IN" sz="1000" b="0" kern="1200" noProof="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Kukdo</a:t>
                      </a:r>
                      <a:r>
                        <a:rPr lang="en-IN" sz="1000" b="0" kern="1200" noProof="0" dirty="0">
                          <a:solidFill>
                            <a:schemeClr val="bg1"/>
                          </a:solidFill>
                          <a:latin typeface="Open Sans" panose="020B0606030504020204" pitchFamily="34" charset="0"/>
                          <a:ea typeface="Open Sans" panose="020B0606030504020204" pitchFamily="34" charset="0"/>
                          <a:cs typeface="Open Sans" panose="020B0606030504020204" pitchFamily="34" charset="0"/>
                        </a:rPr>
                        <a:t> Chemical (Kunshan) Co., Ltd.</a:t>
                      </a:r>
                    </a:p>
                    <a:p>
                      <a:pPr marL="628650" marR="0" lvl="1" indent="-171450" algn="l" defTabSz="914400" rtl="0" eaLnBrk="1" fontAlgn="auto" latinLnBrk="0" hangingPunct="1">
                        <a:lnSpc>
                          <a:spcPct val="250000"/>
                        </a:lnSpc>
                        <a:spcBef>
                          <a:spcPts val="0"/>
                        </a:spcBef>
                        <a:spcAft>
                          <a:spcPts val="0"/>
                        </a:spcAft>
                        <a:buClrTx/>
                        <a:buSzTx/>
                        <a:buFont typeface="Wingdings" panose="05000000000000000000" pitchFamily="2" charset="2"/>
                        <a:buChar char="§"/>
                        <a:tabLst/>
                        <a:defRPr/>
                      </a:pPr>
                      <a:r>
                        <a:rPr lang="en-IN" sz="1000" b="0" kern="1200" noProof="0" dirty="0">
                          <a:solidFill>
                            <a:schemeClr val="bg1"/>
                          </a:solidFill>
                          <a:latin typeface="Open Sans" panose="020B0606030504020204" pitchFamily="34" charset="0"/>
                          <a:ea typeface="Open Sans" panose="020B0606030504020204" pitchFamily="34" charset="0"/>
                          <a:cs typeface="Open Sans" panose="020B0606030504020204" pitchFamily="34" charset="0"/>
                        </a:rPr>
                        <a:t>Aditya Birla Chemicals (Thailand) Ltd. </a:t>
                      </a:r>
                    </a:p>
                    <a:p>
                      <a:pPr marL="628650" marR="0" lvl="1" indent="-171450" algn="l" defTabSz="914400" rtl="0" eaLnBrk="1" fontAlgn="auto" latinLnBrk="0" hangingPunct="1">
                        <a:lnSpc>
                          <a:spcPct val="250000"/>
                        </a:lnSpc>
                        <a:spcBef>
                          <a:spcPts val="0"/>
                        </a:spcBef>
                        <a:spcAft>
                          <a:spcPts val="0"/>
                        </a:spcAft>
                        <a:buClrTx/>
                        <a:buSzTx/>
                        <a:buFont typeface="Wingdings" panose="05000000000000000000" pitchFamily="2" charset="2"/>
                        <a:buChar char="§"/>
                        <a:tabLst/>
                        <a:defRPr/>
                      </a:pPr>
                      <a:r>
                        <a:rPr lang="en-IN" sz="1000" b="0" kern="1200" noProof="0" dirty="0">
                          <a:solidFill>
                            <a:schemeClr val="bg1"/>
                          </a:solidFill>
                          <a:latin typeface="Open Sans" panose="020B0606030504020204" pitchFamily="34" charset="0"/>
                          <a:ea typeface="Open Sans" panose="020B0606030504020204" pitchFamily="34" charset="0"/>
                          <a:cs typeface="Open Sans" panose="020B0606030504020204" pitchFamily="34" charset="0"/>
                        </a:rPr>
                        <a:t>Kumho P&amp;B Chemicals</a:t>
                      </a:r>
                    </a:p>
                    <a:p>
                      <a:pPr marL="628650" marR="0" lvl="1" indent="-171450" algn="l" defTabSz="914400" rtl="0" eaLnBrk="1" fontAlgn="auto" latinLnBrk="0" hangingPunct="1">
                        <a:lnSpc>
                          <a:spcPct val="250000"/>
                        </a:lnSpc>
                        <a:spcBef>
                          <a:spcPts val="0"/>
                        </a:spcBef>
                        <a:spcAft>
                          <a:spcPts val="0"/>
                        </a:spcAft>
                        <a:buClrTx/>
                        <a:buSzTx/>
                        <a:buFont typeface="Wingdings" panose="05000000000000000000" pitchFamily="2" charset="2"/>
                        <a:buChar char="§"/>
                        <a:tabLst/>
                        <a:defRPr/>
                      </a:pPr>
                      <a:r>
                        <a:rPr lang="es-ES" sz="1000" b="0" kern="1200" noProof="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Nan</a:t>
                      </a:r>
                      <a:r>
                        <a:rPr lang="es-ES" sz="1000" b="0" kern="1200" noProof="0" dirty="0">
                          <a:solidFill>
                            <a:schemeClr val="bg1"/>
                          </a:solidFill>
                          <a:latin typeface="Open Sans" panose="020B0606030504020204" pitchFamily="34" charset="0"/>
                          <a:ea typeface="Open Sans" panose="020B0606030504020204" pitchFamily="34" charset="0"/>
                          <a:cs typeface="Open Sans" panose="020B0606030504020204" pitchFamily="34" charset="0"/>
                        </a:rPr>
                        <a:t> Ya </a:t>
                      </a:r>
                      <a:r>
                        <a:rPr lang="es-ES" sz="1000" b="0" kern="1200" noProof="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Epoxy</a:t>
                      </a:r>
                      <a:r>
                        <a:rPr lang="es-ES" sz="1000" b="0" kern="1200" noProof="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es-ES" sz="1000" b="0" kern="1200" noProof="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Resin</a:t>
                      </a:r>
                      <a:r>
                        <a:rPr lang="es-ES" sz="1000" b="0" kern="1200" noProof="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es-ES" sz="1000" b="0" kern="1200" noProof="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Kunshan</a:t>
                      </a:r>
                      <a:r>
                        <a:rPr lang="es-ES" sz="1000" b="0" kern="1200" noProof="0" dirty="0">
                          <a:solidFill>
                            <a:schemeClr val="bg1"/>
                          </a:solidFill>
                          <a:latin typeface="Open Sans" panose="020B0606030504020204" pitchFamily="34" charset="0"/>
                          <a:ea typeface="Open Sans" panose="020B0606030504020204" pitchFamily="34" charset="0"/>
                          <a:cs typeface="Open Sans" panose="020B0606030504020204" pitchFamily="34" charset="0"/>
                        </a:rPr>
                        <a:t> Co. Ltd. </a:t>
                      </a:r>
                      <a:endParaRPr lang="en-IN" sz="1000" b="0" kern="1200" noProof="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pPr marL="628650" marR="0" lvl="1" indent="-171450" algn="l" defTabSz="914400" rtl="0" eaLnBrk="1" fontAlgn="auto" latinLnBrk="0" hangingPunct="1">
                        <a:lnSpc>
                          <a:spcPct val="250000"/>
                        </a:lnSpc>
                        <a:spcBef>
                          <a:spcPts val="0"/>
                        </a:spcBef>
                        <a:spcAft>
                          <a:spcPts val="0"/>
                        </a:spcAft>
                        <a:buClrTx/>
                        <a:buSzTx/>
                        <a:buFont typeface="Wingdings" panose="05000000000000000000" pitchFamily="2" charset="2"/>
                        <a:buChar char="§"/>
                        <a:tabLst/>
                        <a:defRPr/>
                      </a:pPr>
                      <a:endParaRPr lang="en-IN" sz="1000" b="0" kern="1200" noProof="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pPr marL="628650" marR="0" lvl="1" indent="-171450" algn="l" defTabSz="914400" rtl="0" eaLnBrk="1" fontAlgn="auto" latinLnBrk="0" hangingPunct="1">
                        <a:lnSpc>
                          <a:spcPct val="250000"/>
                        </a:lnSpc>
                        <a:spcBef>
                          <a:spcPts val="0"/>
                        </a:spcBef>
                        <a:spcAft>
                          <a:spcPts val="0"/>
                        </a:spcAft>
                        <a:buClrTx/>
                        <a:buSzTx/>
                        <a:buFont typeface="Wingdings" panose="05000000000000000000" pitchFamily="2" charset="2"/>
                        <a:buChar char="§"/>
                        <a:tabLst/>
                        <a:defRPr/>
                      </a:pPr>
                      <a:endParaRPr lang="en-IN" sz="1000" b="0" kern="1200" noProof="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pPr marL="628650" marR="0" lvl="1" indent="-171450" algn="l" defTabSz="914400" rtl="0" eaLnBrk="1" fontAlgn="auto" latinLnBrk="0" hangingPunct="1">
                        <a:lnSpc>
                          <a:spcPct val="250000"/>
                        </a:lnSpc>
                        <a:spcBef>
                          <a:spcPts val="0"/>
                        </a:spcBef>
                        <a:spcAft>
                          <a:spcPts val="0"/>
                        </a:spcAft>
                        <a:buClrTx/>
                        <a:buSzTx/>
                        <a:buFont typeface="Wingdings" panose="05000000000000000000" pitchFamily="2" charset="2"/>
                        <a:buChar char="§"/>
                        <a:tabLst/>
                        <a:defRPr/>
                      </a:pPr>
                      <a:endParaRPr lang="en-IN" sz="1000" b="0" kern="1200" noProof="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pPr marL="628650" marR="0" lvl="1" indent="-171450" algn="l" defTabSz="914400" rtl="0" eaLnBrk="1" fontAlgn="auto" latinLnBrk="0" hangingPunct="1">
                        <a:lnSpc>
                          <a:spcPct val="250000"/>
                        </a:lnSpc>
                        <a:spcBef>
                          <a:spcPts val="0"/>
                        </a:spcBef>
                        <a:spcAft>
                          <a:spcPts val="0"/>
                        </a:spcAft>
                        <a:buClrTx/>
                        <a:buSzTx/>
                        <a:buFont typeface="Wingdings" panose="05000000000000000000" pitchFamily="2" charset="2"/>
                        <a:buChar char="§"/>
                        <a:tabLst/>
                        <a:defRPr/>
                      </a:pPr>
                      <a:endParaRPr lang="fr-FR" sz="1000" b="0" kern="1200" noProof="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txBody>
                  <a:tcPr marL="182880">
                    <a:lnL w="12700" cmpd="sng">
                      <a:noFill/>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tx1"/>
                          </a:solidFill>
                          <a:latin typeface="Calibri" panose="020F0502020204030204"/>
                        </a:defRPr>
                      </a:lvl1pPr>
                      <a:lvl2pPr marL="457200" algn="l" defTabSz="914400" rtl="0" eaLnBrk="1" latinLnBrk="0" hangingPunct="1">
                        <a:defRPr sz="1800" b="1" kern="1200">
                          <a:solidFill>
                            <a:schemeClr val="tx1"/>
                          </a:solidFill>
                          <a:latin typeface="Calibri" panose="020F0502020204030204"/>
                        </a:defRPr>
                      </a:lvl2pPr>
                      <a:lvl3pPr marL="914400" algn="l" defTabSz="914400" rtl="0" eaLnBrk="1" latinLnBrk="0" hangingPunct="1">
                        <a:defRPr sz="1800" b="1" kern="1200">
                          <a:solidFill>
                            <a:schemeClr val="tx1"/>
                          </a:solidFill>
                          <a:latin typeface="Calibri" panose="020F0502020204030204"/>
                        </a:defRPr>
                      </a:lvl3pPr>
                      <a:lvl4pPr marL="1371600" algn="l" defTabSz="914400" rtl="0" eaLnBrk="1" latinLnBrk="0" hangingPunct="1">
                        <a:defRPr sz="1800" b="1" kern="1200">
                          <a:solidFill>
                            <a:schemeClr val="tx1"/>
                          </a:solidFill>
                          <a:latin typeface="Calibri" panose="020F0502020204030204"/>
                        </a:defRPr>
                      </a:lvl4pPr>
                      <a:lvl5pPr marL="1828800" algn="l" defTabSz="914400" rtl="0" eaLnBrk="1" latinLnBrk="0" hangingPunct="1">
                        <a:defRPr sz="1800" b="1" kern="1200">
                          <a:solidFill>
                            <a:schemeClr val="tx1"/>
                          </a:solidFill>
                          <a:latin typeface="Calibri" panose="020F0502020204030204"/>
                        </a:defRPr>
                      </a:lvl5pPr>
                      <a:lvl6pPr marL="2286000" algn="l" defTabSz="914400" rtl="0" eaLnBrk="1" latinLnBrk="0" hangingPunct="1">
                        <a:defRPr sz="1800" b="1" kern="1200">
                          <a:solidFill>
                            <a:schemeClr val="tx1"/>
                          </a:solidFill>
                          <a:latin typeface="Calibri" panose="020F0502020204030204"/>
                        </a:defRPr>
                      </a:lvl6pPr>
                      <a:lvl7pPr marL="2743200" algn="l" defTabSz="914400" rtl="0" eaLnBrk="1" latinLnBrk="0" hangingPunct="1">
                        <a:defRPr sz="1800" b="1" kern="1200">
                          <a:solidFill>
                            <a:schemeClr val="tx1"/>
                          </a:solidFill>
                          <a:latin typeface="Calibri" panose="020F0502020204030204"/>
                        </a:defRPr>
                      </a:lvl7pPr>
                      <a:lvl8pPr marL="3200400" algn="l" defTabSz="914400" rtl="0" eaLnBrk="1" latinLnBrk="0" hangingPunct="1">
                        <a:defRPr sz="1800" b="1" kern="1200">
                          <a:solidFill>
                            <a:schemeClr val="tx1"/>
                          </a:solidFill>
                          <a:latin typeface="Calibri" panose="020F0502020204030204"/>
                        </a:defRPr>
                      </a:lvl8pPr>
                      <a:lvl9pPr marL="3657600" algn="l" defTabSz="914400" rtl="0" eaLnBrk="1" latinLnBrk="0" hangingPunct="1">
                        <a:defRPr sz="1800" b="1" kern="1200">
                          <a:solidFill>
                            <a:schemeClr val="tx1"/>
                          </a:solidFill>
                          <a:latin typeface="Calibri" panose="020F0502020204030204"/>
                        </a:defRPr>
                      </a:lvl9pPr>
                    </a:lstStyle>
                    <a:p>
                      <a:pPr marL="628650" marR="0" lvl="1" indent="-171450" algn="l" defTabSz="914400" rtl="0" eaLnBrk="1" fontAlgn="auto" latinLnBrk="0" hangingPunct="1">
                        <a:lnSpc>
                          <a:spcPct val="200000"/>
                        </a:lnSpc>
                        <a:spcBef>
                          <a:spcPts val="0"/>
                        </a:spcBef>
                        <a:spcAft>
                          <a:spcPts val="0"/>
                        </a:spcAft>
                        <a:buClrTx/>
                        <a:buSzTx/>
                        <a:buFont typeface="Wingdings" panose="05000000000000000000" pitchFamily="2" charset="2"/>
                        <a:buChar char="§"/>
                        <a:tabLst/>
                        <a:defRPr/>
                      </a:pPr>
                      <a:r>
                        <a:rPr lang="en-US" sz="1000" b="0" kern="1200" noProof="0" dirty="0">
                          <a:solidFill>
                            <a:schemeClr val="bg1"/>
                          </a:solidFill>
                          <a:latin typeface="Open Sans" panose="020B0606030504020204" pitchFamily="34" charset="0"/>
                          <a:ea typeface="Open Sans" panose="020B0606030504020204" pitchFamily="34" charset="0"/>
                          <a:cs typeface="Open Sans" panose="020B0606030504020204" pitchFamily="34" charset="0"/>
                        </a:rPr>
                        <a:t>World Bank</a:t>
                      </a:r>
                    </a:p>
                    <a:p>
                      <a:pPr marL="628650" marR="0" lvl="1" indent="-171450" algn="l" defTabSz="914400" rtl="0" eaLnBrk="1" fontAlgn="auto" latinLnBrk="0" hangingPunct="1">
                        <a:lnSpc>
                          <a:spcPct val="200000"/>
                        </a:lnSpc>
                        <a:spcBef>
                          <a:spcPts val="0"/>
                        </a:spcBef>
                        <a:spcAft>
                          <a:spcPts val="0"/>
                        </a:spcAft>
                        <a:buClrTx/>
                        <a:buSzTx/>
                        <a:buFont typeface="Wingdings" panose="05000000000000000000" pitchFamily="2" charset="2"/>
                        <a:buChar char="§"/>
                        <a:tabLst/>
                        <a:defRPr/>
                      </a:pPr>
                      <a:r>
                        <a:rPr lang="en-IN" sz="1000" b="0" kern="1200" noProof="0" dirty="0">
                          <a:solidFill>
                            <a:schemeClr val="bg1"/>
                          </a:solidFill>
                          <a:latin typeface="Open Sans" panose="020B0606030504020204" pitchFamily="34" charset="0"/>
                          <a:ea typeface="Open Sans" panose="020B0606030504020204" pitchFamily="34" charset="0"/>
                          <a:cs typeface="Open Sans" panose="020B0606030504020204" pitchFamily="34" charset="0"/>
                        </a:rPr>
                        <a:t>TechSci Research Proprietary Database &amp; Knowledge Repository</a:t>
                      </a:r>
                    </a:p>
                    <a:p>
                      <a:pPr marL="628650" marR="0" lvl="1" indent="-171450" algn="l" defTabSz="914400" rtl="0" eaLnBrk="1" fontAlgn="auto" latinLnBrk="0" hangingPunct="1">
                        <a:lnSpc>
                          <a:spcPct val="200000"/>
                        </a:lnSpc>
                        <a:spcBef>
                          <a:spcPts val="0"/>
                        </a:spcBef>
                        <a:spcAft>
                          <a:spcPts val="0"/>
                        </a:spcAft>
                        <a:buClrTx/>
                        <a:buSzTx/>
                        <a:buFont typeface="Wingdings" panose="05000000000000000000" pitchFamily="2" charset="2"/>
                        <a:buChar char="§"/>
                        <a:tabLst/>
                        <a:defRPr/>
                      </a:pPr>
                      <a:r>
                        <a:rPr lang="en-IN" sz="1000" b="0" kern="1200" noProof="0" dirty="0">
                          <a:solidFill>
                            <a:schemeClr val="bg1"/>
                          </a:solidFill>
                          <a:latin typeface="Open Sans" panose="020B0606030504020204" pitchFamily="34" charset="0"/>
                          <a:ea typeface="Open Sans" panose="020B0606030504020204" pitchFamily="34" charset="0"/>
                          <a:cs typeface="Open Sans" panose="020B0606030504020204" pitchFamily="34" charset="0"/>
                        </a:rPr>
                        <a:t>Company Annual Reports </a:t>
                      </a:r>
                    </a:p>
                    <a:p>
                      <a:pPr marL="628650" marR="0" lvl="1" indent="-171450" algn="l" defTabSz="914400" rtl="0" eaLnBrk="1" fontAlgn="auto" latinLnBrk="0" hangingPunct="1">
                        <a:lnSpc>
                          <a:spcPct val="200000"/>
                        </a:lnSpc>
                        <a:spcBef>
                          <a:spcPts val="0"/>
                        </a:spcBef>
                        <a:spcAft>
                          <a:spcPts val="0"/>
                        </a:spcAft>
                        <a:buClrTx/>
                        <a:buSzTx/>
                        <a:buFont typeface="Wingdings" panose="05000000000000000000" pitchFamily="2" charset="2"/>
                        <a:buChar char="§"/>
                        <a:tabLst/>
                        <a:defRPr/>
                      </a:pPr>
                      <a:r>
                        <a:rPr lang="en-IN" sz="1000" b="0" kern="1200" noProof="0" dirty="0">
                          <a:solidFill>
                            <a:schemeClr val="bg1"/>
                          </a:solidFill>
                          <a:latin typeface="Open Sans" panose="020B0606030504020204" pitchFamily="34" charset="0"/>
                          <a:ea typeface="Open Sans" panose="020B0606030504020204" pitchFamily="34" charset="0"/>
                          <a:cs typeface="Open Sans" panose="020B0606030504020204" pitchFamily="34" charset="0"/>
                        </a:rPr>
                        <a:t>Industry</a:t>
                      </a:r>
                      <a:r>
                        <a:rPr lang="en-IN" sz="1000" b="0" kern="1200" baseline="0" noProof="0" dirty="0">
                          <a:solidFill>
                            <a:schemeClr val="bg1"/>
                          </a:solidFill>
                          <a:latin typeface="Open Sans" panose="020B0606030504020204" pitchFamily="34" charset="0"/>
                          <a:ea typeface="Open Sans" panose="020B0606030504020204" pitchFamily="34" charset="0"/>
                          <a:cs typeface="Open Sans" panose="020B0606030504020204" pitchFamily="34" charset="0"/>
                        </a:rPr>
                        <a:t> Magazines</a:t>
                      </a:r>
                    </a:p>
                    <a:p>
                      <a:pPr marL="628650" marR="0" lvl="1" indent="-171450" algn="l" defTabSz="914400" rtl="0" eaLnBrk="1" fontAlgn="auto" latinLnBrk="0" hangingPunct="1">
                        <a:lnSpc>
                          <a:spcPct val="200000"/>
                        </a:lnSpc>
                        <a:spcBef>
                          <a:spcPts val="0"/>
                        </a:spcBef>
                        <a:spcAft>
                          <a:spcPts val="0"/>
                        </a:spcAft>
                        <a:buClrTx/>
                        <a:buSzTx/>
                        <a:buFont typeface="Wingdings" panose="05000000000000000000" pitchFamily="2" charset="2"/>
                        <a:buChar char="§"/>
                        <a:tabLst/>
                        <a:defRPr/>
                      </a:pPr>
                      <a:r>
                        <a:rPr lang="en-IN" sz="1000" b="0" kern="1200" noProof="0" dirty="0">
                          <a:solidFill>
                            <a:schemeClr val="bg1"/>
                          </a:solidFill>
                          <a:latin typeface="Open Sans" panose="020B0606030504020204" pitchFamily="34" charset="0"/>
                          <a:ea typeface="Open Sans" panose="020B0606030504020204" pitchFamily="34" charset="0"/>
                          <a:cs typeface="Open Sans" panose="020B0606030504020204" pitchFamily="34" charset="0"/>
                        </a:rPr>
                        <a:t>Industry Reports</a:t>
                      </a:r>
                    </a:p>
                    <a:p>
                      <a:pPr marL="628650" marR="0" lvl="1" indent="-171450" algn="l" defTabSz="914400" rtl="0" eaLnBrk="1" fontAlgn="auto" latinLnBrk="0" hangingPunct="1">
                        <a:lnSpc>
                          <a:spcPct val="200000"/>
                        </a:lnSpc>
                        <a:spcBef>
                          <a:spcPts val="0"/>
                        </a:spcBef>
                        <a:spcAft>
                          <a:spcPts val="0"/>
                        </a:spcAft>
                        <a:buClrTx/>
                        <a:buSzTx/>
                        <a:buFont typeface="Wingdings" panose="05000000000000000000" pitchFamily="2" charset="2"/>
                        <a:buChar char="§"/>
                        <a:tabLst/>
                        <a:defRPr/>
                      </a:pPr>
                      <a:r>
                        <a:rPr lang="en-IN" sz="1000" b="0" kern="1200" noProof="0" dirty="0">
                          <a:solidFill>
                            <a:schemeClr val="bg1"/>
                          </a:solidFill>
                          <a:latin typeface="Open Sans" panose="020B0606030504020204" pitchFamily="34" charset="0"/>
                          <a:ea typeface="Open Sans" panose="020B0606030504020204" pitchFamily="34" charset="0"/>
                          <a:cs typeface="Open Sans" panose="020B0606030504020204" pitchFamily="34" charset="0"/>
                        </a:rPr>
                        <a:t>News Dailies</a:t>
                      </a:r>
                    </a:p>
                    <a:p>
                      <a:pPr marL="628650" marR="0" lvl="1" indent="-171450" algn="l" defTabSz="914400" rtl="0" eaLnBrk="1" fontAlgn="auto" latinLnBrk="0" hangingPunct="1">
                        <a:lnSpc>
                          <a:spcPct val="200000"/>
                        </a:lnSpc>
                        <a:spcBef>
                          <a:spcPts val="0"/>
                        </a:spcBef>
                        <a:spcAft>
                          <a:spcPts val="0"/>
                        </a:spcAft>
                        <a:buClrTx/>
                        <a:buSzTx/>
                        <a:buFont typeface="Wingdings" panose="05000000000000000000" pitchFamily="2" charset="2"/>
                        <a:buChar char="§"/>
                        <a:tabLst/>
                        <a:defRPr/>
                      </a:pPr>
                      <a:r>
                        <a:rPr lang="en-IN" sz="1000" b="0" kern="1200" noProof="0" dirty="0">
                          <a:solidFill>
                            <a:schemeClr val="bg1"/>
                          </a:solidFill>
                          <a:latin typeface="Open Sans" panose="020B0606030504020204" pitchFamily="34" charset="0"/>
                          <a:ea typeface="Open Sans" panose="020B0606030504020204" pitchFamily="34" charset="0"/>
                          <a:cs typeface="Open Sans" panose="020B0606030504020204" pitchFamily="34" charset="0"/>
                        </a:rPr>
                        <a:t>Credible Paid Databases</a:t>
                      </a:r>
                    </a:p>
                    <a:p>
                      <a:pPr marL="628650" marR="0" lvl="1" indent="-171450" algn="l" defTabSz="914400" rtl="0" eaLnBrk="1" fontAlgn="auto" latinLnBrk="0" hangingPunct="1">
                        <a:lnSpc>
                          <a:spcPct val="200000"/>
                        </a:lnSpc>
                        <a:spcBef>
                          <a:spcPts val="0"/>
                        </a:spcBef>
                        <a:spcAft>
                          <a:spcPts val="0"/>
                        </a:spcAft>
                        <a:buClrTx/>
                        <a:buSzTx/>
                        <a:buFont typeface="Wingdings" panose="05000000000000000000" pitchFamily="2" charset="2"/>
                        <a:buChar char="§"/>
                        <a:tabLst/>
                        <a:defRPr/>
                      </a:pPr>
                      <a:r>
                        <a:rPr lang="en-IN" sz="1000" b="0" kern="1200" noProof="0" dirty="0">
                          <a:solidFill>
                            <a:schemeClr val="bg1"/>
                          </a:solidFill>
                          <a:latin typeface="Open Sans" panose="020B0606030504020204" pitchFamily="34" charset="0"/>
                          <a:ea typeface="Open Sans" panose="020B0606030504020204" pitchFamily="34" charset="0"/>
                          <a:cs typeface="Open Sans" panose="020B0606030504020204" pitchFamily="34" charset="0"/>
                        </a:rPr>
                        <a:t>The International Chemical Secretariat</a:t>
                      </a:r>
                    </a:p>
                    <a:p>
                      <a:pPr marL="628650" marR="0" lvl="1" indent="-171450" algn="l" defTabSz="914400" rtl="0" eaLnBrk="1" fontAlgn="auto" latinLnBrk="0" hangingPunct="1">
                        <a:lnSpc>
                          <a:spcPct val="200000"/>
                        </a:lnSpc>
                        <a:spcBef>
                          <a:spcPts val="0"/>
                        </a:spcBef>
                        <a:spcAft>
                          <a:spcPts val="0"/>
                        </a:spcAft>
                        <a:buClrTx/>
                        <a:buSzTx/>
                        <a:buFont typeface="Wingdings" panose="05000000000000000000" pitchFamily="2" charset="2"/>
                        <a:buChar char="§"/>
                        <a:tabLst/>
                        <a:defRPr/>
                      </a:pPr>
                      <a:r>
                        <a:rPr lang="en-IN" sz="1000" b="0" kern="1200" noProof="0" dirty="0">
                          <a:solidFill>
                            <a:schemeClr val="bg1"/>
                          </a:solidFill>
                          <a:latin typeface="Open Sans" panose="020B0606030504020204" pitchFamily="34" charset="0"/>
                          <a:ea typeface="Open Sans" panose="020B0606030504020204" pitchFamily="34" charset="0"/>
                          <a:cs typeface="Open Sans" panose="020B0606030504020204" pitchFamily="34" charset="0"/>
                        </a:rPr>
                        <a:t>Europe Thermal Paper Association</a:t>
                      </a:r>
                    </a:p>
                    <a:p>
                      <a:pPr marL="628650" marR="0" lvl="1" indent="-171450" algn="l" defTabSz="914400" rtl="0" eaLnBrk="1" fontAlgn="auto" latinLnBrk="0" hangingPunct="1">
                        <a:lnSpc>
                          <a:spcPct val="200000"/>
                        </a:lnSpc>
                        <a:spcBef>
                          <a:spcPts val="0"/>
                        </a:spcBef>
                        <a:spcAft>
                          <a:spcPts val="0"/>
                        </a:spcAft>
                        <a:buClrTx/>
                        <a:buSzTx/>
                        <a:buFont typeface="Wingdings" panose="05000000000000000000" pitchFamily="2" charset="2"/>
                        <a:buChar char="§"/>
                        <a:tabLst/>
                        <a:defRPr/>
                      </a:pPr>
                      <a:r>
                        <a:rPr lang="en-IN" sz="1000" b="0" kern="1200" noProof="0" dirty="0">
                          <a:solidFill>
                            <a:schemeClr val="bg1"/>
                          </a:solidFill>
                          <a:latin typeface="Open Sans" panose="020B0606030504020204" pitchFamily="34" charset="0"/>
                          <a:ea typeface="Open Sans" panose="020B0606030504020204" pitchFamily="34" charset="0"/>
                          <a:cs typeface="Open Sans" panose="020B0606030504020204" pitchFamily="34" charset="0"/>
                        </a:rPr>
                        <a:t>Plast Europe</a:t>
                      </a:r>
                    </a:p>
                    <a:p>
                      <a:pPr marL="628650" marR="0" lvl="1" indent="-171450" algn="l" defTabSz="914400" rtl="0" eaLnBrk="1" fontAlgn="auto" latinLnBrk="0" hangingPunct="1">
                        <a:lnSpc>
                          <a:spcPct val="200000"/>
                        </a:lnSpc>
                        <a:spcBef>
                          <a:spcPts val="0"/>
                        </a:spcBef>
                        <a:spcAft>
                          <a:spcPts val="0"/>
                        </a:spcAft>
                        <a:buClrTx/>
                        <a:buSzTx/>
                        <a:buFont typeface="Wingdings" panose="05000000000000000000" pitchFamily="2" charset="2"/>
                        <a:buChar char="§"/>
                        <a:tabLst/>
                        <a:defRPr/>
                      </a:pPr>
                      <a:r>
                        <a:rPr lang="en-IN" sz="1000" b="0" kern="1200" noProof="0" dirty="0">
                          <a:solidFill>
                            <a:schemeClr val="bg1"/>
                          </a:solidFill>
                          <a:latin typeface="Open Sans" panose="020B0606030504020204" pitchFamily="34" charset="0"/>
                          <a:ea typeface="Open Sans" panose="020B0606030504020204" pitchFamily="34" charset="0"/>
                          <a:cs typeface="Open Sans" panose="020B0606030504020204" pitchFamily="34" charset="0"/>
                        </a:rPr>
                        <a:t>European Chemicals Agency</a:t>
                      </a:r>
                    </a:p>
                    <a:p>
                      <a:pPr marL="628650" marR="0" lvl="1" indent="-171450" algn="l" defTabSz="914400" rtl="0" eaLnBrk="1" fontAlgn="auto" latinLnBrk="0" hangingPunct="1">
                        <a:lnSpc>
                          <a:spcPct val="200000"/>
                        </a:lnSpc>
                        <a:spcBef>
                          <a:spcPts val="0"/>
                        </a:spcBef>
                        <a:spcAft>
                          <a:spcPts val="0"/>
                        </a:spcAft>
                        <a:buClrTx/>
                        <a:buSzTx/>
                        <a:buFont typeface="Wingdings" panose="05000000000000000000" pitchFamily="2" charset="2"/>
                        <a:buChar char="§"/>
                        <a:tabLst/>
                        <a:defRPr/>
                      </a:pPr>
                      <a:r>
                        <a:rPr lang="en-IN" sz="1000" b="0" kern="1200" noProof="0" dirty="0">
                          <a:solidFill>
                            <a:schemeClr val="bg1"/>
                          </a:solidFill>
                          <a:latin typeface="Open Sans" panose="020B0606030504020204" pitchFamily="34" charset="0"/>
                          <a:ea typeface="Open Sans" panose="020B0606030504020204" pitchFamily="34" charset="0"/>
                          <a:cs typeface="Open Sans" panose="020B0606030504020204" pitchFamily="34" charset="0"/>
                        </a:rPr>
                        <a:t>Food Packaging Forum</a:t>
                      </a:r>
                    </a:p>
                    <a:p>
                      <a:pPr marL="628650" marR="0" lvl="1" indent="-171450" algn="l" defTabSz="914400" rtl="0" eaLnBrk="1" fontAlgn="auto" latinLnBrk="0" hangingPunct="1">
                        <a:lnSpc>
                          <a:spcPct val="200000"/>
                        </a:lnSpc>
                        <a:spcBef>
                          <a:spcPts val="0"/>
                        </a:spcBef>
                        <a:spcAft>
                          <a:spcPts val="0"/>
                        </a:spcAft>
                        <a:buClrTx/>
                        <a:buSzTx/>
                        <a:buFont typeface="Wingdings" panose="05000000000000000000" pitchFamily="2" charset="2"/>
                        <a:buChar char="§"/>
                        <a:tabLst/>
                        <a:defRPr/>
                      </a:pPr>
                      <a:endParaRPr lang="en-IN" sz="1000" b="0" kern="1200" noProof="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txBody>
                  <a:tcPr>
                    <a:lnL w="12700" cap="flat" cmpd="sng" algn="ctr">
                      <a:noFill/>
                      <a:prstDash val="solid"/>
                      <a:round/>
                      <a:headEnd type="none" w="med" len="med"/>
                      <a:tailEnd type="none" w="med" len="med"/>
                    </a:lnL>
                    <a:lnR w="12700" cmpd="sng">
                      <a:noFill/>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92538018"/>
                  </a:ext>
                </a:extLst>
              </a:tr>
            </a:tbl>
          </a:graphicData>
        </a:graphic>
      </p:graphicFrame>
    </p:spTree>
    <p:extLst>
      <p:ext uri="{BB962C8B-B14F-4D97-AF65-F5344CB8AC3E}">
        <p14:creationId xmlns:p14="http://schemas.microsoft.com/office/powerpoint/2010/main" val="4431835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63977FA2-2584-483B-BEA5-C4C09F2B1DB2}"/>
              </a:ext>
            </a:extLst>
          </p:cNvPr>
          <p:cNvSpPr/>
          <p:nvPr/>
        </p:nvSpPr>
        <p:spPr>
          <a:xfrm>
            <a:off x="167217" y="3014253"/>
            <a:ext cx="2736426" cy="461665"/>
          </a:xfrm>
          <a:prstGeom prst="rect">
            <a:avLst/>
          </a:prstGeom>
        </p:spPr>
        <p:txBody>
          <a:bodyPr wrap="square">
            <a:spAutoFit/>
          </a:bodyPr>
          <a:lstStyle/>
          <a:p>
            <a:pPr marL="0" marR="0" lvl="0" indent="0" algn="ctr" defTabSz="914400" fontAlgn="auto">
              <a:spcBef>
                <a:spcPct val="0"/>
              </a:spcBef>
              <a:spcAft>
                <a:spcPts val="600"/>
              </a:spcAft>
              <a:buClrTx/>
              <a:buSzTx/>
              <a:buNone/>
              <a:tabLst/>
              <a:defRPr/>
            </a:pPr>
            <a:r>
              <a:rPr kumimoji="0" lang="en-US" sz="2400" i="0" u="none" strike="noStrike" cap="none" spc="-136" normalizeH="0" baseline="0" noProof="0" dirty="0">
                <a:ln>
                  <a:noFill/>
                </a:ln>
                <a:solidFill>
                  <a:schemeClr val="bg1"/>
                </a:solidFill>
                <a:uLnTx/>
                <a:uFillTx/>
                <a:latin typeface="Montserrat" panose="00000500000000000000" pitchFamily="2" charset="0"/>
                <a:ea typeface="+mj-ea"/>
                <a:cs typeface="+mj-cs"/>
              </a:rPr>
              <a:t>COVID-19 IMPACT</a:t>
            </a:r>
          </a:p>
        </p:txBody>
      </p:sp>
      <p:cxnSp>
        <p:nvCxnSpPr>
          <p:cNvPr id="11" name="Straight Connector 10">
            <a:extLst>
              <a:ext uri="{FF2B5EF4-FFF2-40B4-BE49-F238E27FC236}">
                <a16:creationId xmlns:a16="http://schemas.microsoft.com/office/drawing/2014/main" id="{E46E7EE7-1768-4614-9001-7E82684FA105}"/>
              </a:ext>
            </a:extLst>
          </p:cNvPr>
          <p:cNvCxnSpPr/>
          <p:nvPr/>
        </p:nvCxnSpPr>
        <p:spPr>
          <a:xfrm>
            <a:off x="0" y="4191000"/>
            <a:ext cx="307086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16A7AA16-C025-4673-A9A9-D4A803D907FA}"/>
              </a:ext>
            </a:extLst>
          </p:cNvPr>
          <p:cNvCxnSpPr/>
          <p:nvPr/>
        </p:nvCxnSpPr>
        <p:spPr>
          <a:xfrm>
            <a:off x="0" y="4395978"/>
            <a:ext cx="307086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91E3F824-2743-43B8-AB46-776988FBFED4}"/>
              </a:ext>
            </a:extLst>
          </p:cNvPr>
          <p:cNvCxnSpPr/>
          <p:nvPr/>
        </p:nvCxnSpPr>
        <p:spPr>
          <a:xfrm>
            <a:off x="0" y="4609338"/>
            <a:ext cx="307086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F64FD4E6-CF0E-4020-9E3B-707F9EF1FAB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21627" y="353479"/>
            <a:ext cx="1998988" cy="627133"/>
          </a:xfrm>
          <a:prstGeom prst="rect">
            <a:avLst/>
          </a:prstGeom>
        </p:spPr>
      </p:pic>
      <p:pic>
        <p:nvPicPr>
          <p:cNvPr id="3" name="Picture 2" descr="A picture containing text, gear&#10;&#10;Description automatically generated">
            <a:extLst>
              <a:ext uri="{FF2B5EF4-FFF2-40B4-BE49-F238E27FC236}">
                <a16:creationId xmlns:a16="http://schemas.microsoft.com/office/drawing/2014/main" id="{C140BFE7-D386-43AB-8DD6-F0557C60A5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70860" y="2600324"/>
            <a:ext cx="6096001" cy="3648076"/>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9078605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6F02AD8A-CDBD-4EB8-B717-08A5FC2FFE77}"/>
              </a:ext>
            </a:extLst>
          </p:cNvPr>
          <p:cNvGrpSpPr/>
          <p:nvPr/>
        </p:nvGrpSpPr>
        <p:grpSpPr>
          <a:xfrm>
            <a:off x="805293" y="1172048"/>
            <a:ext cx="7027038" cy="310341"/>
            <a:chOff x="1275127" y="953653"/>
            <a:chExt cx="6232477" cy="310518"/>
          </a:xfrm>
        </p:grpSpPr>
        <p:sp>
          <p:nvSpPr>
            <p:cNvPr id="12" name="Oval 133">
              <a:extLst>
                <a:ext uri="{FF2B5EF4-FFF2-40B4-BE49-F238E27FC236}">
                  <a16:creationId xmlns:a16="http://schemas.microsoft.com/office/drawing/2014/main" id="{9A6D386B-262B-48E0-9E42-9DFBBF108395}"/>
                </a:ext>
              </a:extLst>
            </p:cNvPr>
            <p:cNvSpPr>
              <a:spLocks noChangeArrowheads="1"/>
            </p:cNvSpPr>
            <p:nvPr/>
          </p:nvSpPr>
          <p:spPr bwMode="auto">
            <a:xfrm>
              <a:off x="1275127" y="1015998"/>
              <a:ext cx="228691" cy="229875"/>
            </a:xfrm>
            <a:prstGeom prst="ellipse">
              <a:avLst/>
            </a:prstGeom>
            <a:solidFill>
              <a:schemeClr val="bg1"/>
            </a:solidFill>
            <a:ln w="9525">
              <a:solidFill>
                <a:schemeClr val="tx2"/>
              </a:solidFill>
              <a:round/>
              <a:headEnd/>
              <a:tailEnd/>
            </a:ln>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E7E6E6">
                    <a:lumMod val="25000"/>
                  </a:srgbClr>
                </a:solidFill>
                <a:effectLst/>
                <a:uLnTx/>
                <a:uFillTx/>
                <a:latin typeface="Calibri" panose="020F0502020204030204"/>
                <a:ea typeface="+mn-ea"/>
                <a:cs typeface="+mn-cs"/>
              </a:endParaRPr>
            </a:p>
          </p:txBody>
        </p:sp>
        <p:sp>
          <p:nvSpPr>
            <p:cNvPr id="13" name="TextBox 12">
              <a:extLst>
                <a:ext uri="{FF2B5EF4-FFF2-40B4-BE49-F238E27FC236}">
                  <a16:creationId xmlns:a16="http://schemas.microsoft.com/office/drawing/2014/main" id="{5B018743-4B7B-4B45-B39F-AFFC133A056F}"/>
                </a:ext>
              </a:extLst>
            </p:cNvPr>
            <p:cNvSpPr txBox="1"/>
            <p:nvPr/>
          </p:nvSpPr>
          <p:spPr>
            <a:xfrm>
              <a:off x="1522361" y="1015998"/>
              <a:ext cx="632728" cy="163953"/>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050" b="0" i="0" u="none" strike="noStrike" kern="1200" cap="none" spc="0" normalizeH="0" baseline="0" noProof="0" dirty="0">
                  <a:ln>
                    <a:noFill/>
                  </a:ln>
                  <a:solidFill>
                    <a:srgbClr val="E7E6E6">
                      <a:lumMod val="25000"/>
                    </a:srgbClr>
                  </a:solidFill>
                  <a:effectLst/>
                  <a:uLnTx/>
                  <a:uFillTx/>
                  <a:latin typeface="Verdana" panose="020B0604030504040204" pitchFamily="34" charset="0"/>
                  <a:ea typeface="Verdana" panose="020B0604030504040204" pitchFamily="34" charset="0"/>
                  <a:cs typeface="Verdana" panose="020B0604030504040204" pitchFamily="34" charset="0"/>
                </a:rPr>
                <a:t>Low</a:t>
              </a:r>
            </a:p>
          </p:txBody>
        </p:sp>
        <p:grpSp>
          <p:nvGrpSpPr>
            <p:cNvPr id="14" name="Group 132">
              <a:extLst>
                <a:ext uri="{FF2B5EF4-FFF2-40B4-BE49-F238E27FC236}">
                  <a16:creationId xmlns:a16="http://schemas.microsoft.com/office/drawing/2014/main" id="{7539C91C-1449-44D4-926A-A74B5BE83316}"/>
                </a:ext>
              </a:extLst>
            </p:cNvPr>
            <p:cNvGrpSpPr>
              <a:grpSpLocks/>
            </p:cNvGrpSpPr>
            <p:nvPr/>
          </p:nvGrpSpPr>
          <p:grpSpPr bwMode="auto">
            <a:xfrm>
              <a:off x="2144290" y="972071"/>
              <a:ext cx="269875" cy="292100"/>
              <a:chOff x="2901" y="2705"/>
              <a:chExt cx="184" cy="184"/>
            </a:xfrm>
            <a:effectLst>
              <a:outerShdw blurRad="50800" dist="38100" dir="8100000" algn="tr" rotWithShape="0">
                <a:prstClr val="black">
                  <a:alpha val="40000"/>
                </a:prstClr>
              </a:outerShdw>
            </a:effectLst>
          </p:grpSpPr>
          <p:sp>
            <p:nvSpPr>
              <p:cNvPr id="26" name="Oval 133">
                <a:extLst>
                  <a:ext uri="{FF2B5EF4-FFF2-40B4-BE49-F238E27FC236}">
                    <a16:creationId xmlns:a16="http://schemas.microsoft.com/office/drawing/2014/main" id="{2A683A42-0F7B-484C-9099-68D4796229DD}"/>
                  </a:ext>
                </a:extLst>
              </p:cNvPr>
              <p:cNvSpPr>
                <a:spLocks noChangeArrowheads="1"/>
              </p:cNvSpPr>
              <p:nvPr/>
            </p:nvSpPr>
            <p:spPr bwMode="auto">
              <a:xfrm>
                <a:off x="2901" y="2705"/>
                <a:ext cx="184" cy="184"/>
              </a:xfrm>
              <a:prstGeom prst="ellipse">
                <a:avLst/>
              </a:prstGeom>
              <a:solidFill>
                <a:schemeClr val="bg1"/>
              </a:solidFill>
              <a:ln w="9525">
                <a:solidFill>
                  <a:schemeClr val="tx2"/>
                </a:solidFill>
                <a:round/>
                <a:headEnd/>
                <a:tailEnd/>
              </a:ln>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E7E6E6">
                      <a:lumMod val="25000"/>
                    </a:srgbClr>
                  </a:solidFill>
                  <a:effectLst/>
                  <a:uLnTx/>
                  <a:uFillTx/>
                  <a:latin typeface="Calibri" panose="020F0502020204030204"/>
                  <a:ea typeface="+mn-ea"/>
                  <a:cs typeface="+mn-cs"/>
                </a:endParaRPr>
              </a:p>
            </p:txBody>
          </p:sp>
          <p:sp>
            <p:nvSpPr>
              <p:cNvPr id="27" name="Arc 134">
                <a:extLst>
                  <a:ext uri="{FF2B5EF4-FFF2-40B4-BE49-F238E27FC236}">
                    <a16:creationId xmlns:a16="http://schemas.microsoft.com/office/drawing/2014/main" id="{F3788866-6925-48B9-BE96-B077568ECF9F}"/>
                  </a:ext>
                </a:extLst>
              </p:cNvPr>
              <p:cNvSpPr>
                <a:spLocks/>
              </p:cNvSpPr>
              <p:nvPr/>
            </p:nvSpPr>
            <p:spPr bwMode="auto">
              <a:xfrm>
                <a:off x="2993" y="2707"/>
                <a:ext cx="92" cy="92"/>
              </a:xfrm>
              <a:custGeom>
                <a:avLst/>
                <a:gdLst>
                  <a:gd name="T0" fmla="*/ 0 w 21598"/>
                  <a:gd name="T1" fmla="*/ 0 h 21600"/>
                  <a:gd name="T2" fmla="*/ 92 w 21598"/>
                  <a:gd name="T3" fmla="*/ 91 h 21600"/>
                  <a:gd name="T4" fmla="*/ 0 w 21598"/>
                  <a:gd name="T5" fmla="*/ 92 h 21600"/>
                  <a:gd name="T6" fmla="*/ 0 60000 65536"/>
                  <a:gd name="T7" fmla="*/ 0 60000 65536"/>
                  <a:gd name="T8" fmla="*/ 0 60000 65536"/>
                  <a:gd name="T9" fmla="*/ 0 w 21598"/>
                  <a:gd name="T10" fmla="*/ 0 h 21600"/>
                  <a:gd name="T11" fmla="*/ 21598 w 21598"/>
                  <a:gd name="T12" fmla="*/ 21600 h 21600"/>
                </a:gdLst>
                <a:ahLst/>
                <a:cxnLst>
                  <a:cxn ang="T6">
                    <a:pos x="T0" y="T1"/>
                  </a:cxn>
                  <a:cxn ang="T7">
                    <a:pos x="T2" y="T3"/>
                  </a:cxn>
                  <a:cxn ang="T8">
                    <a:pos x="T4" y="T5"/>
                  </a:cxn>
                </a:cxnLst>
                <a:rect l="T9" t="T10" r="T11" b="T12"/>
                <a:pathLst>
                  <a:path w="21598" h="21600" fill="none" extrusionOk="0">
                    <a:moveTo>
                      <a:pt x="-1" y="0"/>
                    </a:moveTo>
                    <a:cubicBezTo>
                      <a:pt x="11806" y="0"/>
                      <a:pt x="21425" y="9479"/>
                      <a:pt x="21597" y="21285"/>
                    </a:cubicBezTo>
                  </a:path>
                  <a:path w="21598" h="21600" stroke="0" extrusionOk="0">
                    <a:moveTo>
                      <a:pt x="-1" y="0"/>
                    </a:moveTo>
                    <a:cubicBezTo>
                      <a:pt x="11806" y="0"/>
                      <a:pt x="21425" y="9479"/>
                      <a:pt x="21597" y="21285"/>
                    </a:cubicBezTo>
                    <a:lnTo>
                      <a:pt x="0" y="21600"/>
                    </a:lnTo>
                    <a:close/>
                  </a:path>
                </a:pathLst>
              </a:custGeom>
              <a:solidFill>
                <a:srgbClr val="0099CC"/>
              </a:solidFill>
              <a:ln w="12700">
                <a:solidFill>
                  <a:schemeClr val="tx2"/>
                </a:solidFill>
                <a:round/>
                <a:headEnd/>
                <a:tailEnd/>
              </a:ln>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E7E6E6">
                      <a:lumMod val="25000"/>
                    </a:srgbClr>
                  </a:solidFill>
                  <a:effectLst/>
                  <a:uLnTx/>
                  <a:uFillTx/>
                  <a:latin typeface="Calibri" panose="020F0502020204030204"/>
                  <a:ea typeface="+mn-ea"/>
                  <a:cs typeface="+mn-cs"/>
                </a:endParaRPr>
              </a:p>
            </p:txBody>
          </p:sp>
        </p:grpSp>
        <p:sp>
          <p:nvSpPr>
            <p:cNvPr id="15" name="TextBox 14">
              <a:extLst>
                <a:ext uri="{FF2B5EF4-FFF2-40B4-BE49-F238E27FC236}">
                  <a16:creationId xmlns:a16="http://schemas.microsoft.com/office/drawing/2014/main" id="{4D3710C7-6B86-4FFB-924B-6498F1DEA40A}"/>
                </a:ext>
              </a:extLst>
            </p:cNvPr>
            <p:cNvSpPr txBox="1"/>
            <p:nvPr/>
          </p:nvSpPr>
          <p:spPr>
            <a:xfrm>
              <a:off x="2466951" y="996509"/>
              <a:ext cx="1360059" cy="163953"/>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050" b="0" i="0" u="none" strike="noStrike" kern="1200" cap="none" spc="0" normalizeH="0" baseline="0" noProof="0" dirty="0">
                  <a:ln>
                    <a:noFill/>
                  </a:ln>
                  <a:solidFill>
                    <a:srgbClr val="E7E6E6">
                      <a:lumMod val="25000"/>
                    </a:srgbClr>
                  </a:solidFill>
                  <a:effectLst/>
                  <a:uLnTx/>
                  <a:uFillTx/>
                  <a:latin typeface="Verdana" panose="020B0604030504040204" pitchFamily="34" charset="0"/>
                  <a:ea typeface="Verdana" panose="020B0604030504040204" pitchFamily="34" charset="0"/>
                  <a:cs typeface="Verdana" panose="020B0604030504040204" pitchFamily="34" charset="0"/>
                </a:rPr>
                <a:t>Medium- Low</a:t>
              </a:r>
            </a:p>
          </p:txBody>
        </p:sp>
        <p:grpSp>
          <p:nvGrpSpPr>
            <p:cNvPr id="16" name="Group 119">
              <a:extLst>
                <a:ext uri="{FF2B5EF4-FFF2-40B4-BE49-F238E27FC236}">
                  <a16:creationId xmlns:a16="http://schemas.microsoft.com/office/drawing/2014/main" id="{CAD371E3-A0B9-4B7B-AC7D-0804093B1CB2}"/>
                </a:ext>
              </a:extLst>
            </p:cNvPr>
            <p:cNvGrpSpPr>
              <a:grpSpLocks/>
            </p:cNvGrpSpPr>
            <p:nvPr/>
          </p:nvGrpSpPr>
          <p:grpSpPr bwMode="auto">
            <a:xfrm>
              <a:off x="3768987" y="953653"/>
              <a:ext cx="269875" cy="292100"/>
              <a:chOff x="2901" y="2441"/>
              <a:chExt cx="184" cy="184"/>
            </a:xfrm>
            <a:effectLst>
              <a:outerShdw blurRad="50800" dist="38100" dir="8100000" algn="tr" rotWithShape="0">
                <a:prstClr val="black">
                  <a:alpha val="40000"/>
                </a:prstClr>
              </a:outerShdw>
            </a:effectLst>
          </p:grpSpPr>
          <p:sp>
            <p:nvSpPr>
              <p:cNvPr id="24" name="Oval 120">
                <a:extLst>
                  <a:ext uri="{FF2B5EF4-FFF2-40B4-BE49-F238E27FC236}">
                    <a16:creationId xmlns:a16="http://schemas.microsoft.com/office/drawing/2014/main" id="{21EE7395-AEA6-4820-A3C1-D20CCDB7A58B}"/>
                  </a:ext>
                </a:extLst>
              </p:cNvPr>
              <p:cNvSpPr>
                <a:spLocks noChangeArrowheads="1"/>
              </p:cNvSpPr>
              <p:nvPr/>
            </p:nvSpPr>
            <p:spPr bwMode="auto">
              <a:xfrm>
                <a:off x="2901" y="2441"/>
                <a:ext cx="184" cy="184"/>
              </a:xfrm>
              <a:prstGeom prst="ellipse">
                <a:avLst/>
              </a:prstGeom>
              <a:solidFill>
                <a:schemeClr val="bg1"/>
              </a:solidFill>
              <a:ln w="9525">
                <a:solidFill>
                  <a:schemeClr val="tx2"/>
                </a:solidFill>
                <a:round/>
                <a:headEnd/>
                <a:tailEnd/>
              </a:ln>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E7E6E6">
                      <a:lumMod val="25000"/>
                    </a:srgbClr>
                  </a:solidFill>
                  <a:effectLst/>
                  <a:uLnTx/>
                  <a:uFillTx/>
                  <a:latin typeface="Calibri" panose="020F0502020204030204"/>
                  <a:ea typeface="+mn-ea"/>
                  <a:cs typeface="+mn-cs"/>
                </a:endParaRPr>
              </a:p>
            </p:txBody>
          </p:sp>
          <p:sp>
            <p:nvSpPr>
              <p:cNvPr id="25" name="Arc 121">
                <a:extLst>
                  <a:ext uri="{FF2B5EF4-FFF2-40B4-BE49-F238E27FC236}">
                    <a16:creationId xmlns:a16="http://schemas.microsoft.com/office/drawing/2014/main" id="{1D48A809-8426-41F3-965C-D4BAFDD05983}"/>
                  </a:ext>
                </a:extLst>
              </p:cNvPr>
              <p:cNvSpPr>
                <a:spLocks/>
              </p:cNvSpPr>
              <p:nvPr/>
            </p:nvSpPr>
            <p:spPr bwMode="auto">
              <a:xfrm>
                <a:off x="2993" y="2444"/>
                <a:ext cx="92" cy="178"/>
              </a:xfrm>
              <a:custGeom>
                <a:avLst/>
                <a:gdLst>
                  <a:gd name="T0" fmla="*/ 2 w 21600"/>
                  <a:gd name="T1" fmla="*/ 0 h 43195"/>
                  <a:gd name="T2" fmla="*/ 0 w 21600"/>
                  <a:gd name="T3" fmla="*/ 178 h 43195"/>
                  <a:gd name="T4" fmla="*/ 0 w 21600"/>
                  <a:gd name="T5" fmla="*/ 89 h 43195"/>
                  <a:gd name="T6" fmla="*/ 0 60000 65536"/>
                  <a:gd name="T7" fmla="*/ 0 60000 65536"/>
                  <a:gd name="T8" fmla="*/ 0 60000 65536"/>
                  <a:gd name="T9" fmla="*/ 0 w 21600"/>
                  <a:gd name="T10" fmla="*/ 0 h 43195"/>
                  <a:gd name="T11" fmla="*/ 21600 w 21600"/>
                  <a:gd name="T12" fmla="*/ 43195 h 43195"/>
                </a:gdLst>
                <a:ahLst/>
                <a:cxnLst>
                  <a:cxn ang="T6">
                    <a:pos x="T0" y="T1"/>
                  </a:cxn>
                  <a:cxn ang="T7">
                    <a:pos x="T2" y="T3"/>
                  </a:cxn>
                  <a:cxn ang="T8">
                    <a:pos x="T4" y="T5"/>
                  </a:cxn>
                </a:cxnLst>
                <a:rect l="T9" t="T10" r="T11" b="T12"/>
                <a:pathLst>
                  <a:path w="21600" h="43195" fill="none" extrusionOk="0">
                    <a:moveTo>
                      <a:pt x="469" y="0"/>
                    </a:moveTo>
                    <a:cubicBezTo>
                      <a:pt x="12213" y="255"/>
                      <a:pt x="21600" y="9848"/>
                      <a:pt x="21600" y="21595"/>
                    </a:cubicBezTo>
                    <a:cubicBezTo>
                      <a:pt x="21600" y="33524"/>
                      <a:pt x="11929" y="43194"/>
                      <a:pt x="0" y="43195"/>
                    </a:cubicBezTo>
                  </a:path>
                  <a:path w="21600" h="43195" stroke="0" extrusionOk="0">
                    <a:moveTo>
                      <a:pt x="469" y="0"/>
                    </a:moveTo>
                    <a:cubicBezTo>
                      <a:pt x="12213" y="255"/>
                      <a:pt x="21600" y="9848"/>
                      <a:pt x="21600" y="21595"/>
                    </a:cubicBezTo>
                    <a:cubicBezTo>
                      <a:pt x="21600" y="33524"/>
                      <a:pt x="11929" y="43194"/>
                      <a:pt x="0" y="43195"/>
                    </a:cubicBezTo>
                    <a:lnTo>
                      <a:pt x="0" y="21595"/>
                    </a:lnTo>
                    <a:close/>
                  </a:path>
                </a:pathLst>
              </a:custGeom>
              <a:solidFill>
                <a:srgbClr val="0099CC"/>
              </a:solidFill>
              <a:ln w="12700">
                <a:solidFill>
                  <a:schemeClr val="tx2"/>
                </a:solidFill>
                <a:round/>
                <a:headEnd/>
                <a:tailEnd/>
              </a:ln>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E7E6E6">
                      <a:lumMod val="25000"/>
                    </a:srgbClr>
                  </a:solidFill>
                  <a:effectLst/>
                  <a:uLnTx/>
                  <a:uFillTx/>
                  <a:latin typeface="Calibri" panose="020F0502020204030204"/>
                  <a:ea typeface="+mn-ea"/>
                  <a:cs typeface="+mn-cs"/>
                </a:endParaRPr>
              </a:p>
            </p:txBody>
          </p:sp>
        </p:grpSp>
        <p:sp>
          <p:nvSpPr>
            <p:cNvPr id="17" name="TextBox 16">
              <a:extLst>
                <a:ext uri="{FF2B5EF4-FFF2-40B4-BE49-F238E27FC236}">
                  <a16:creationId xmlns:a16="http://schemas.microsoft.com/office/drawing/2014/main" id="{01F12997-B6EB-47CC-A55A-DA84CD9F1A44}"/>
                </a:ext>
              </a:extLst>
            </p:cNvPr>
            <p:cNvSpPr txBox="1"/>
            <p:nvPr/>
          </p:nvSpPr>
          <p:spPr>
            <a:xfrm>
              <a:off x="4115778" y="975000"/>
              <a:ext cx="778736" cy="163953"/>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050" b="0" i="0" u="none" strike="noStrike" kern="1200" cap="none" spc="0" normalizeH="0" baseline="0" noProof="0" dirty="0">
                  <a:ln>
                    <a:noFill/>
                  </a:ln>
                  <a:solidFill>
                    <a:srgbClr val="E7E6E6">
                      <a:lumMod val="25000"/>
                    </a:srgbClr>
                  </a:solidFill>
                  <a:effectLst/>
                  <a:uLnTx/>
                  <a:uFillTx/>
                  <a:latin typeface="Verdana" panose="020B0604030504040204" pitchFamily="34" charset="0"/>
                  <a:ea typeface="Verdana" panose="020B0604030504040204" pitchFamily="34" charset="0"/>
                  <a:cs typeface="Verdana" panose="020B0604030504040204" pitchFamily="34" charset="0"/>
                </a:rPr>
                <a:t>Medium</a:t>
              </a:r>
            </a:p>
          </p:txBody>
        </p:sp>
        <p:grpSp>
          <p:nvGrpSpPr>
            <p:cNvPr id="18" name="Group 82">
              <a:extLst>
                <a:ext uri="{FF2B5EF4-FFF2-40B4-BE49-F238E27FC236}">
                  <a16:creationId xmlns:a16="http://schemas.microsoft.com/office/drawing/2014/main" id="{730A67FC-5D3B-473A-A022-EC04453251D0}"/>
                </a:ext>
              </a:extLst>
            </p:cNvPr>
            <p:cNvGrpSpPr>
              <a:grpSpLocks/>
            </p:cNvGrpSpPr>
            <p:nvPr/>
          </p:nvGrpSpPr>
          <p:grpSpPr bwMode="auto">
            <a:xfrm>
              <a:off x="4974134" y="962177"/>
              <a:ext cx="269875" cy="292100"/>
              <a:chOff x="2901" y="2177"/>
              <a:chExt cx="184" cy="184"/>
            </a:xfrm>
            <a:effectLst>
              <a:outerShdw blurRad="50800" dist="38100" dir="8100000" algn="tr" rotWithShape="0">
                <a:prstClr val="black">
                  <a:alpha val="40000"/>
                </a:prstClr>
              </a:outerShdw>
            </a:effectLst>
          </p:grpSpPr>
          <p:sp>
            <p:nvSpPr>
              <p:cNvPr id="22" name="Oval 83">
                <a:extLst>
                  <a:ext uri="{FF2B5EF4-FFF2-40B4-BE49-F238E27FC236}">
                    <a16:creationId xmlns:a16="http://schemas.microsoft.com/office/drawing/2014/main" id="{F1D3D651-4F32-4E3B-9691-63040662AA7B}"/>
                  </a:ext>
                </a:extLst>
              </p:cNvPr>
              <p:cNvSpPr>
                <a:spLocks noChangeArrowheads="1"/>
              </p:cNvSpPr>
              <p:nvPr/>
            </p:nvSpPr>
            <p:spPr bwMode="auto">
              <a:xfrm>
                <a:off x="2901" y="2177"/>
                <a:ext cx="184" cy="184"/>
              </a:xfrm>
              <a:prstGeom prst="ellipse">
                <a:avLst/>
              </a:prstGeom>
              <a:solidFill>
                <a:schemeClr val="bg1"/>
              </a:solidFill>
              <a:ln w="9525">
                <a:solidFill>
                  <a:schemeClr val="tx2"/>
                </a:solidFill>
                <a:round/>
                <a:headEnd/>
                <a:tailEnd/>
              </a:ln>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E7E6E6">
                      <a:lumMod val="25000"/>
                    </a:srgbClr>
                  </a:solidFill>
                  <a:effectLst/>
                  <a:uLnTx/>
                  <a:uFillTx/>
                  <a:latin typeface="Calibri" panose="020F0502020204030204"/>
                  <a:ea typeface="+mn-ea"/>
                  <a:cs typeface="+mn-cs"/>
                </a:endParaRPr>
              </a:p>
            </p:txBody>
          </p:sp>
          <p:sp>
            <p:nvSpPr>
              <p:cNvPr id="23" name="Arc 84">
                <a:extLst>
                  <a:ext uri="{FF2B5EF4-FFF2-40B4-BE49-F238E27FC236}">
                    <a16:creationId xmlns:a16="http://schemas.microsoft.com/office/drawing/2014/main" id="{FD4C7726-3F62-456A-ADDB-F7D2EC922F6E}"/>
                  </a:ext>
                </a:extLst>
              </p:cNvPr>
              <p:cNvSpPr>
                <a:spLocks/>
              </p:cNvSpPr>
              <p:nvPr/>
            </p:nvSpPr>
            <p:spPr bwMode="auto">
              <a:xfrm>
                <a:off x="2901" y="2177"/>
                <a:ext cx="184" cy="184"/>
              </a:xfrm>
              <a:custGeom>
                <a:avLst/>
                <a:gdLst>
                  <a:gd name="T0" fmla="*/ 92 w 43200"/>
                  <a:gd name="T1" fmla="*/ 0 h 43200"/>
                  <a:gd name="T2" fmla="*/ 0 w 43200"/>
                  <a:gd name="T3" fmla="*/ 91 h 43200"/>
                  <a:gd name="T4" fmla="*/ 92 w 43200"/>
                  <a:gd name="T5" fmla="*/ 92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21599" y="0"/>
                    </a:moveTo>
                    <a:cubicBezTo>
                      <a:pt x="33529" y="0"/>
                      <a:pt x="43200" y="9670"/>
                      <a:pt x="43200" y="21600"/>
                    </a:cubicBezTo>
                    <a:cubicBezTo>
                      <a:pt x="43200" y="33529"/>
                      <a:pt x="33529" y="43200"/>
                      <a:pt x="21600" y="43200"/>
                    </a:cubicBezTo>
                    <a:cubicBezTo>
                      <a:pt x="9670" y="43200"/>
                      <a:pt x="0" y="33529"/>
                      <a:pt x="0" y="21600"/>
                    </a:cubicBezTo>
                    <a:cubicBezTo>
                      <a:pt x="-1" y="21555"/>
                      <a:pt x="0" y="21510"/>
                      <a:pt x="0" y="21465"/>
                    </a:cubicBezTo>
                  </a:path>
                  <a:path w="43200" h="43200" stroke="0" extrusionOk="0">
                    <a:moveTo>
                      <a:pt x="21599" y="0"/>
                    </a:moveTo>
                    <a:cubicBezTo>
                      <a:pt x="33529" y="0"/>
                      <a:pt x="43200" y="9670"/>
                      <a:pt x="43200" y="21600"/>
                    </a:cubicBezTo>
                    <a:cubicBezTo>
                      <a:pt x="43200" y="33529"/>
                      <a:pt x="33529" y="43200"/>
                      <a:pt x="21600" y="43200"/>
                    </a:cubicBezTo>
                    <a:cubicBezTo>
                      <a:pt x="9670" y="43200"/>
                      <a:pt x="0" y="33529"/>
                      <a:pt x="0" y="21600"/>
                    </a:cubicBezTo>
                    <a:cubicBezTo>
                      <a:pt x="-1" y="21555"/>
                      <a:pt x="0" y="21510"/>
                      <a:pt x="0" y="21465"/>
                    </a:cubicBezTo>
                    <a:lnTo>
                      <a:pt x="21600" y="21600"/>
                    </a:lnTo>
                    <a:close/>
                  </a:path>
                </a:pathLst>
              </a:custGeom>
              <a:solidFill>
                <a:srgbClr val="0099CC"/>
              </a:solidFill>
              <a:ln w="12700">
                <a:solidFill>
                  <a:schemeClr val="tx2"/>
                </a:solidFill>
                <a:round/>
                <a:headEnd/>
                <a:tailEnd/>
              </a:ln>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E7E6E6">
                      <a:lumMod val="25000"/>
                    </a:srgbClr>
                  </a:solidFill>
                  <a:effectLst/>
                  <a:uLnTx/>
                  <a:uFillTx/>
                  <a:latin typeface="Calibri" panose="020F0502020204030204"/>
                  <a:ea typeface="+mn-ea"/>
                  <a:cs typeface="+mn-cs"/>
                </a:endParaRPr>
              </a:p>
            </p:txBody>
          </p:sp>
        </p:grpSp>
        <p:sp>
          <p:nvSpPr>
            <p:cNvPr id="19" name="TextBox 18">
              <a:extLst>
                <a:ext uri="{FF2B5EF4-FFF2-40B4-BE49-F238E27FC236}">
                  <a16:creationId xmlns:a16="http://schemas.microsoft.com/office/drawing/2014/main" id="{4023AE77-A9CD-42CF-B09D-6670095F612F}"/>
                </a:ext>
              </a:extLst>
            </p:cNvPr>
            <p:cNvSpPr txBox="1"/>
            <p:nvPr/>
          </p:nvSpPr>
          <p:spPr>
            <a:xfrm>
              <a:off x="5309753" y="1014320"/>
              <a:ext cx="1216946" cy="163953"/>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050" b="0" i="0" u="none" strike="noStrike" kern="1200" cap="none" spc="0" normalizeH="0" baseline="0" noProof="0" dirty="0">
                  <a:ln>
                    <a:noFill/>
                  </a:ln>
                  <a:solidFill>
                    <a:srgbClr val="E7E6E6">
                      <a:lumMod val="25000"/>
                    </a:srgbClr>
                  </a:solidFill>
                  <a:effectLst/>
                  <a:uLnTx/>
                  <a:uFillTx/>
                  <a:latin typeface="Verdana" panose="020B0604030504040204" pitchFamily="34" charset="0"/>
                  <a:ea typeface="Verdana" panose="020B0604030504040204" pitchFamily="34" charset="0"/>
                  <a:cs typeface="Verdana" panose="020B0604030504040204" pitchFamily="34" charset="0"/>
                </a:rPr>
                <a:t>Medium - High</a:t>
              </a:r>
            </a:p>
          </p:txBody>
        </p:sp>
        <p:sp>
          <p:nvSpPr>
            <p:cNvPr id="20" name="Oval 83">
              <a:extLst>
                <a:ext uri="{FF2B5EF4-FFF2-40B4-BE49-F238E27FC236}">
                  <a16:creationId xmlns:a16="http://schemas.microsoft.com/office/drawing/2014/main" id="{9F82DE50-DBCA-4472-A2F0-1AE3A376D011}"/>
                </a:ext>
              </a:extLst>
            </p:cNvPr>
            <p:cNvSpPr>
              <a:spLocks noChangeArrowheads="1"/>
            </p:cNvSpPr>
            <p:nvPr/>
          </p:nvSpPr>
          <p:spPr bwMode="auto">
            <a:xfrm>
              <a:off x="6554166" y="953653"/>
              <a:ext cx="269875" cy="292100"/>
            </a:xfrm>
            <a:prstGeom prst="ellipse">
              <a:avLst/>
            </a:prstGeom>
            <a:solidFill>
              <a:srgbClr val="0099CC"/>
            </a:solidFill>
            <a:ln w="9525">
              <a:solidFill>
                <a:schemeClr val="tx2"/>
              </a:solidFill>
              <a:round/>
              <a:headEnd/>
              <a:tailEnd/>
            </a:ln>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E7E6E6">
                    <a:lumMod val="25000"/>
                  </a:srgbClr>
                </a:solidFill>
                <a:effectLst/>
                <a:uLnTx/>
                <a:uFillTx/>
                <a:latin typeface="Calibri" panose="020F0502020204030204"/>
                <a:ea typeface="+mn-ea"/>
                <a:cs typeface="+mn-cs"/>
              </a:endParaRPr>
            </a:p>
          </p:txBody>
        </p:sp>
        <p:sp>
          <p:nvSpPr>
            <p:cNvPr id="21" name="TextBox 20">
              <a:extLst>
                <a:ext uri="{FF2B5EF4-FFF2-40B4-BE49-F238E27FC236}">
                  <a16:creationId xmlns:a16="http://schemas.microsoft.com/office/drawing/2014/main" id="{B0A928DD-F30B-4171-A165-8BAFB66EB9C0}"/>
                </a:ext>
              </a:extLst>
            </p:cNvPr>
            <p:cNvSpPr txBox="1"/>
            <p:nvPr/>
          </p:nvSpPr>
          <p:spPr>
            <a:xfrm>
              <a:off x="6906244" y="987498"/>
              <a:ext cx="601360" cy="163953"/>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050" b="0" i="0" u="none" strike="noStrike" kern="1200" cap="none" spc="0" normalizeH="0" baseline="0" noProof="0" dirty="0">
                  <a:ln>
                    <a:noFill/>
                  </a:ln>
                  <a:solidFill>
                    <a:srgbClr val="E7E6E6">
                      <a:lumMod val="25000"/>
                    </a:srgbClr>
                  </a:solidFill>
                  <a:effectLst/>
                  <a:uLnTx/>
                  <a:uFillTx/>
                  <a:latin typeface="Verdana" panose="020B0604030504040204" pitchFamily="34" charset="0"/>
                  <a:ea typeface="Verdana" panose="020B0604030504040204" pitchFamily="34" charset="0"/>
                  <a:cs typeface="Verdana" panose="020B0604030504040204" pitchFamily="34" charset="0"/>
                </a:rPr>
                <a:t>High</a:t>
              </a:r>
            </a:p>
          </p:txBody>
        </p:sp>
      </p:grpSp>
      <p:sp>
        <p:nvSpPr>
          <p:cNvPr id="34" name="TextBox 33">
            <a:extLst>
              <a:ext uri="{FF2B5EF4-FFF2-40B4-BE49-F238E27FC236}">
                <a16:creationId xmlns:a16="http://schemas.microsoft.com/office/drawing/2014/main" id="{D4D85F7B-29C0-4F33-8BC3-17301D571C4D}"/>
              </a:ext>
            </a:extLst>
          </p:cNvPr>
          <p:cNvSpPr txBox="1"/>
          <p:nvPr/>
        </p:nvSpPr>
        <p:spPr>
          <a:xfrm>
            <a:off x="6332828" y="4124732"/>
            <a:ext cx="1837840" cy="200055"/>
          </a:xfrm>
          <a:prstGeom prst="rect">
            <a:avLst/>
          </a:prstGeom>
          <a:noFill/>
        </p:spPr>
        <p:txBody>
          <a:bodyPr wrap="squar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a:t>
            </a:r>
            <a:r>
              <a:rPr kumimoji="0" lang="en-IN" sz="700" b="0" i="1" u="none" strike="noStrike" kern="1200" cap="none" spc="0" normalizeH="0" baseline="0" noProof="0" dirty="0">
                <a:ln>
                  <a:noFill/>
                </a:ln>
                <a:solidFill>
                  <a:srgbClr val="7F7F7F"/>
                </a:solidFill>
                <a:effectLst/>
                <a:uLnTx/>
                <a:uFillTx/>
                <a:latin typeface="Verdana" panose="020B0604030504040204" pitchFamily="34" charset="0"/>
                <a:ea typeface="Verdana" panose="020B0604030504040204" pitchFamily="34" charset="0"/>
                <a:cs typeface="Verdana" panose="020B0604030504040204" pitchFamily="34" charset="0"/>
              </a:rPr>
              <a:t>TechSci</a:t>
            </a:r>
            <a:r>
              <a:rPr kumimoji="0" lang="en-IN" sz="7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 Research</a:t>
            </a:r>
          </a:p>
        </p:txBody>
      </p:sp>
      <p:grpSp>
        <p:nvGrpSpPr>
          <p:cNvPr id="57" name="Group 56">
            <a:extLst>
              <a:ext uri="{FF2B5EF4-FFF2-40B4-BE49-F238E27FC236}">
                <a16:creationId xmlns:a16="http://schemas.microsoft.com/office/drawing/2014/main" id="{33E071D1-DE98-4D3F-B16C-567619B8C21E}"/>
              </a:ext>
            </a:extLst>
          </p:cNvPr>
          <p:cNvGrpSpPr/>
          <p:nvPr/>
        </p:nvGrpSpPr>
        <p:grpSpPr>
          <a:xfrm>
            <a:off x="2850097" y="4427483"/>
            <a:ext cx="5910563" cy="2838523"/>
            <a:chOff x="415695" y="3903096"/>
            <a:chExt cx="3702505" cy="3626685"/>
          </a:xfrm>
        </p:grpSpPr>
        <p:sp>
          <p:nvSpPr>
            <p:cNvPr id="58" name="Rectangle: Diagonal Corners Rounded 57">
              <a:extLst>
                <a:ext uri="{FF2B5EF4-FFF2-40B4-BE49-F238E27FC236}">
                  <a16:creationId xmlns:a16="http://schemas.microsoft.com/office/drawing/2014/main" id="{88B6F366-47F3-4CBE-89FC-EF248CA72DEA}"/>
                </a:ext>
              </a:extLst>
            </p:cNvPr>
            <p:cNvSpPr/>
            <p:nvPr/>
          </p:nvSpPr>
          <p:spPr>
            <a:xfrm>
              <a:off x="415695" y="3903096"/>
              <a:ext cx="3702505" cy="2610380"/>
            </a:xfrm>
            <a:prstGeom prst="round2DiagRect">
              <a:avLst/>
            </a:prstGeom>
            <a:no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9" name="Rectangle 58">
              <a:extLst>
                <a:ext uri="{FF2B5EF4-FFF2-40B4-BE49-F238E27FC236}">
                  <a16:creationId xmlns:a16="http://schemas.microsoft.com/office/drawing/2014/main" id="{C0B842AF-32FE-4583-A5FE-EA6CC62854AB}"/>
                </a:ext>
              </a:extLst>
            </p:cNvPr>
            <p:cNvSpPr/>
            <p:nvPr/>
          </p:nvSpPr>
          <p:spPr>
            <a:xfrm>
              <a:off x="477167" y="4041352"/>
              <a:ext cx="3471160" cy="34884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28588" marR="0" lvl="0" indent="-128588" algn="just"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000" b="0" i="0" u="none" strike="noStrike" kern="1200" cap="none" spc="0" normalizeH="0" baseline="0" noProof="0" dirty="0">
                  <a:ln>
                    <a:noFill/>
                  </a:ln>
                  <a:solidFill>
                    <a:prstClr val="black">
                      <a:lumMod val="85000"/>
                      <a:lumOff val="15000"/>
                    </a:prstClr>
                  </a:solidFill>
                  <a:effectLst/>
                  <a:uLnTx/>
                  <a:uFillTx/>
                  <a:latin typeface="Verdana" panose="020B0604030504040204" pitchFamily="34" charset="0"/>
                  <a:ea typeface="Verdana" panose="020B0604030504040204" pitchFamily="34" charset="0"/>
                  <a:cs typeface="Verdana" panose="020B0604030504040204" pitchFamily="34" charset="0"/>
                </a:rPr>
                <a:t>Due to </a:t>
              </a:r>
              <a:r>
                <a:rPr lang="en-IN" sz="1000" dirty="0">
                  <a:solidFill>
                    <a:prstClr val="black">
                      <a:lumMod val="85000"/>
                      <a:lumOff val="15000"/>
                    </a:prstClr>
                  </a:solidFill>
                  <a:latin typeface="Verdana" panose="020B0604030504040204" pitchFamily="34" charset="0"/>
                  <a:ea typeface="Verdana" panose="020B0604030504040204" pitchFamily="34" charset="0"/>
                  <a:cs typeface="Verdana" panose="020B0604030504040204" pitchFamily="34" charset="0"/>
                </a:rPr>
                <a:t>the </a:t>
              </a:r>
              <a:r>
                <a:rPr kumimoji="0" lang="en-IN" sz="1000" b="0" i="0" u="none" strike="noStrike" kern="1200" cap="none" spc="0" normalizeH="0" baseline="0" noProof="0" dirty="0">
                  <a:ln>
                    <a:noFill/>
                  </a:ln>
                  <a:solidFill>
                    <a:prstClr val="black">
                      <a:lumMod val="85000"/>
                      <a:lumOff val="15000"/>
                    </a:prstClr>
                  </a:solidFill>
                  <a:effectLst/>
                  <a:uLnTx/>
                  <a:uFillTx/>
                  <a:latin typeface="Verdana" panose="020B0604030504040204" pitchFamily="34" charset="0"/>
                  <a:ea typeface="Verdana" panose="020B0604030504040204" pitchFamily="34" charset="0"/>
                  <a:cs typeface="Verdana" panose="020B0604030504040204" pitchFamily="34" charset="0"/>
                </a:rPr>
                <a:t>onset of COVID-19, disruption in business cycle has impacted the supply chain of both finished product demand and raw material availability. The virus outbreak has affected transportation sector worldwide. Advisories restricting travel following concerns over the Coronavirus pandemic may lead to delays in the commercial decision making in the short term but the long-term impact remains unknown as the longevity of the crisis is uncertain.</a:t>
              </a:r>
            </a:p>
            <a:p>
              <a:pPr marL="128588" marR="0" lvl="0" indent="-128588" algn="just"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000" b="0" i="0" u="none" strike="noStrike" kern="1200" cap="none" spc="0" normalizeH="0" baseline="0" noProof="0" dirty="0">
                  <a:ln>
                    <a:noFill/>
                  </a:ln>
                  <a:solidFill>
                    <a:prstClr val="black">
                      <a:lumMod val="85000"/>
                      <a:lumOff val="15000"/>
                    </a:prstClr>
                  </a:solidFill>
                  <a:effectLst/>
                  <a:uLnTx/>
                  <a:uFillTx/>
                  <a:latin typeface="Verdana" panose="020B0604030504040204" pitchFamily="34" charset="0"/>
                  <a:ea typeface="Verdana" panose="020B0604030504040204" pitchFamily="34" charset="0"/>
                  <a:cs typeface="Verdana" panose="020B0604030504040204" pitchFamily="34" charset="0"/>
                </a:rPr>
                <a:t>All major companies operating in the market are expected to witness decline in revenues for 2</a:t>
              </a:r>
              <a:r>
                <a:rPr kumimoji="0" lang="en-IN" sz="1000" b="0" i="0" u="none" strike="noStrike" kern="1200" cap="none" spc="0" normalizeH="0" baseline="30000" noProof="0" dirty="0">
                  <a:ln>
                    <a:noFill/>
                  </a:ln>
                  <a:solidFill>
                    <a:prstClr val="black">
                      <a:lumMod val="85000"/>
                      <a:lumOff val="15000"/>
                    </a:prstClr>
                  </a:solidFill>
                  <a:effectLst/>
                  <a:uLnTx/>
                  <a:uFillTx/>
                  <a:latin typeface="Verdana" panose="020B0604030504040204" pitchFamily="34" charset="0"/>
                  <a:ea typeface="Verdana" panose="020B0604030504040204" pitchFamily="34" charset="0"/>
                  <a:cs typeface="Verdana" panose="020B0604030504040204" pitchFamily="34" charset="0"/>
                </a:rPr>
                <a:t>nd</a:t>
              </a:r>
              <a:r>
                <a:rPr kumimoji="0" lang="en-IN" sz="1000" b="0" i="0" u="none" strike="noStrike" kern="1200" cap="none" spc="0" normalizeH="0" baseline="0" noProof="0" dirty="0">
                  <a:ln>
                    <a:noFill/>
                  </a:ln>
                  <a:solidFill>
                    <a:prstClr val="black">
                      <a:lumMod val="85000"/>
                      <a:lumOff val="15000"/>
                    </a:prstClr>
                  </a:solidFill>
                  <a:effectLst/>
                  <a:uLnTx/>
                  <a:uFillTx/>
                  <a:latin typeface="Verdana" panose="020B0604030504040204" pitchFamily="34" charset="0"/>
                  <a:ea typeface="Verdana" panose="020B0604030504040204" pitchFamily="34" charset="0"/>
                  <a:cs typeface="Verdana" panose="020B0604030504040204" pitchFamily="34" charset="0"/>
                </a:rPr>
                <a:t> and 3</a:t>
              </a:r>
              <a:r>
                <a:rPr kumimoji="0" lang="en-IN" sz="1000" b="0" i="0" u="none" strike="noStrike" kern="1200" cap="none" spc="0" normalizeH="0" baseline="30000" noProof="0" dirty="0">
                  <a:ln>
                    <a:noFill/>
                  </a:ln>
                  <a:solidFill>
                    <a:prstClr val="black">
                      <a:lumMod val="85000"/>
                      <a:lumOff val="15000"/>
                    </a:prstClr>
                  </a:solidFill>
                  <a:effectLst/>
                  <a:uLnTx/>
                  <a:uFillTx/>
                  <a:latin typeface="Verdana" panose="020B0604030504040204" pitchFamily="34" charset="0"/>
                  <a:ea typeface="Verdana" panose="020B0604030504040204" pitchFamily="34" charset="0"/>
                  <a:cs typeface="Verdana" panose="020B0604030504040204" pitchFamily="34" charset="0"/>
                </a:rPr>
                <a:t>rd</a:t>
              </a:r>
              <a:r>
                <a:rPr kumimoji="0" lang="en-IN" sz="1000" b="0" i="0" u="none" strike="noStrike" kern="1200" cap="none" spc="0" normalizeH="0" baseline="0" noProof="0" dirty="0">
                  <a:ln>
                    <a:noFill/>
                  </a:ln>
                  <a:solidFill>
                    <a:prstClr val="black">
                      <a:lumMod val="85000"/>
                      <a:lumOff val="15000"/>
                    </a:prstClr>
                  </a:solidFill>
                  <a:effectLst/>
                  <a:uLnTx/>
                  <a:uFillTx/>
                  <a:latin typeface="Verdana" panose="020B0604030504040204" pitchFamily="34" charset="0"/>
                  <a:ea typeface="Verdana" panose="020B0604030504040204" pitchFamily="34" charset="0"/>
                  <a:cs typeface="Verdana" panose="020B0604030504040204" pitchFamily="34" charset="0"/>
                </a:rPr>
                <a:t> quarter of 2020.</a:t>
              </a:r>
              <a:endParaRPr kumimoji="0" lang="en-IN" sz="1000" b="0" i="0" u="none" strike="noStrike" kern="1200" cap="none" spc="0" normalizeH="0" baseline="0" noProof="0" dirty="0">
                <a:ln>
                  <a:noFill/>
                </a:ln>
                <a:solidFill>
                  <a:srgbClr val="E7E6E6">
                    <a:lumMod val="25000"/>
                  </a:srgbClr>
                </a:solidFill>
                <a:effectLst/>
                <a:uLnTx/>
                <a:uFillTx/>
                <a:latin typeface="Verdana" panose="020B0604030504040204" pitchFamily="34" charset="0"/>
                <a:ea typeface="Verdana" panose="020B0604030504040204" pitchFamily="34" charset="0"/>
                <a:cs typeface="Verdana" panose="020B0604030504040204" pitchFamily="34" charset="0"/>
              </a:endParaRPr>
            </a:p>
            <a:p>
              <a:pPr marL="171450" marR="0" lvl="0" indent="-171450" algn="just"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endParaRPr kumimoji="0" lang="en-IN" sz="1000" b="0" i="0" u="none" strike="noStrike" kern="1200" cap="none" spc="0" normalizeH="0" baseline="0" noProof="0" dirty="0">
                <a:ln>
                  <a:noFill/>
                </a:ln>
                <a:solidFill>
                  <a:srgbClr val="E7E6E6">
                    <a:lumMod val="25000"/>
                  </a:srgbClr>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grpSp>
      <p:grpSp>
        <p:nvGrpSpPr>
          <p:cNvPr id="60" name="Group 59">
            <a:extLst>
              <a:ext uri="{FF2B5EF4-FFF2-40B4-BE49-F238E27FC236}">
                <a16:creationId xmlns:a16="http://schemas.microsoft.com/office/drawing/2014/main" id="{6A2C7793-2235-42F9-889D-84C666A44A8C}"/>
              </a:ext>
            </a:extLst>
          </p:cNvPr>
          <p:cNvGrpSpPr/>
          <p:nvPr/>
        </p:nvGrpSpPr>
        <p:grpSpPr>
          <a:xfrm rot="20960462">
            <a:off x="294910" y="4396427"/>
            <a:ext cx="2477222" cy="2359011"/>
            <a:chOff x="505523" y="3871435"/>
            <a:chExt cx="2729158" cy="2736363"/>
          </a:xfrm>
        </p:grpSpPr>
        <p:pic>
          <p:nvPicPr>
            <p:cNvPr id="61" name="Picture 60">
              <a:extLst>
                <a:ext uri="{FF2B5EF4-FFF2-40B4-BE49-F238E27FC236}">
                  <a16:creationId xmlns:a16="http://schemas.microsoft.com/office/drawing/2014/main" id="{626FF8D2-6C12-4359-9AFC-D56636365F8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7078788">
              <a:off x="451547" y="3925411"/>
              <a:ext cx="2736363" cy="2628411"/>
            </a:xfrm>
            <a:prstGeom prst="rect">
              <a:avLst/>
            </a:prstGeom>
          </p:spPr>
        </p:pic>
        <p:sp>
          <p:nvSpPr>
            <p:cNvPr id="62" name="Oval 61">
              <a:extLst>
                <a:ext uri="{FF2B5EF4-FFF2-40B4-BE49-F238E27FC236}">
                  <a16:creationId xmlns:a16="http://schemas.microsoft.com/office/drawing/2014/main" id="{0990A7BF-3E62-499F-9A1B-AC7B1545A1C7}"/>
                </a:ext>
              </a:extLst>
            </p:cNvPr>
            <p:cNvSpPr/>
            <p:nvPr/>
          </p:nvSpPr>
          <p:spPr>
            <a:xfrm rot="934180">
              <a:off x="2719081" y="4197523"/>
              <a:ext cx="515600" cy="1989554"/>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3" name="TextBox 62">
              <a:extLst>
                <a:ext uri="{FF2B5EF4-FFF2-40B4-BE49-F238E27FC236}">
                  <a16:creationId xmlns:a16="http://schemas.microsoft.com/office/drawing/2014/main" id="{307DF251-E35C-4202-9895-4001ACBA7FD5}"/>
                </a:ext>
              </a:extLst>
            </p:cNvPr>
            <p:cNvSpPr txBox="1"/>
            <p:nvPr/>
          </p:nvSpPr>
          <p:spPr>
            <a:xfrm rot="16916281">
              <a:off x="2116131" y="4842371"/>
              <a:ext cx="1767690" cy="44080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SPOTLIGHT</a:t>
              </a:r>
            </a:p>
          </p:txBody>
        </p:sp>
      </p:grpSp>
      <p:sp>
        <p:nvSpPr>
          <p:cNvPr id="64" name="Title 1">
            <a:extLst>
              <a:ext uri="{FF2B5EF4-FFF2-40B4-BE49-F238E27FC236}">
                <a16:creationId xmlns:a16="http://schemas.microsoft.com/office/drawing/2014/main" id="{9A0F46C4-3AF7-4FA2-A91F-76023ADBF9B1}"/>
              </a:ext>
            </a:extLst>
          </p:cNvPr>
          <p:cNvSpPr txBox="1">
            <a:spLocks/>
          </p:cNvSpPr>
          <p:nvPr/>
        </p:nvSpPr>
        <p:spPr>
          <a:xfrm>
            <a:off x="-13867" y="219588"/>
            <a:ext cx="8921930" cy="310341"/>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457200" rtl="0" eaLnBrk="1" fontAlgn="auto" latinLnBrk="0" hangingPunct="1">
              <a:lnSpc>
                <a:spcPts val="1700"/>
              </a:lnSpc>
              <a:spcBef>
                <a:spcPct val="0"/>
              </a:spcBef>
              <a:spcAft>
                <a:spcPts val="0"/>
              </a:spcAft>
              <a:buClrTx/>
              <a:buSzTx/>
              <a:buFontTx/>
              <a:buNone/>
              <a:tabLst/>
              <a:defRPr/>
            </a:pPr>
            <a:r>
              <a:rPr kumimoji="0" lang="en-IN" sz="1600" b="1" i="0" u="none" strike="noStrike" kern="1200" cap="none" spc="0" normalizeH="0" baseline="0" noProof="0" dirty="0">
                <a:ln>
                  <a:noFill/>
                </a:ln>
                <a:solidFill>
                  <a:prstClr val="black"/>
                </a:solidFill>
                <a:effectLst/>
                <a:uLnTx/>
                <a:uFillTx/>
                <a:latin typeface="Montserrat"/>
                <a:ea typeface="+mj-ea"/>
                <a:cs typeface="Arial" panose="020B0604020202020204" pitchFamily="34" charset="0"/>
              </a:rPr>
              <a:t> Impact Assessment : COVID-19</a:t>
            </a:r>
          </a:p>
        </p:txBody>
      </p:sp>
      <p:sp>
        <p:nvSpPr>
          <p:cNvPr id="36" name="Title 1">
            <a:extLst>
              <a:ext uri="{FF2B5EF4-FFF2-40B4-BE49-F238E27FC236}">
                <a16:creationId xmlns:a16="http://schemas.microsoft.com/office/drawing/2014/main" id="{1D79F948-EC38-409C-9A19-DDC1B63B322A}"/>
              </a:ext>
            </a:extLst>
          </p:cNvPr>
          <p:cNvSpPr txBox="1">
            <a:spLocks/>
          </p:cNvSpPr>
          <p:nvPr/>
        </p:nvSpPr>
        <p:spPr>
          <a:xfrm>
            <a:off x="77378" y="739830"/>
            <a:ext cx="6845752" cy="220894"/>
          </a:xfrm>
          <a:prstGeom prst="rect">
            <a:avLst/>
          </a:prstGeom>
          <a:noFill/>
        </p:spPr>
        <p:txBody>
          <a:bodyPr vert="horz" wrap="square" lIns="68580" tIns="34290" rIns="68580" bIns="3429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342900" rtl="0" eaLnBrk="1" fontAlgn="auto" latinLnBrk="0" hangingPunct="1">
              <a:lnSpc>
                <a:spcPts val="1275"/>
              </a:lnSpc>
              <a:spcBef>
                <a:spcPct val="0"/>
              </a:spcBef>
              <a:spcAft>
                <a:spcPts val="0"/>
              </a:spcAft>
              <a:buClrTx/>
              <a:buSzTx/>
              <a:buFontTx/>
              <a:buNone/>
              <a:tabLst/>
              <a:defRPr/>
            </a:pPr>
            <a:r>
              <a:rPr kumimoji="0" lang="en-IN" sz="1000" b="1" i="0"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Impact Analysis : Value Chain</a:t>
            </a:r>
          </a:p>
        </p:txBody>
      </p:sp>
      <p:graphicFrame>
        <p:nvGraphicFramePr>
          <p:cNvPr id="5" name="Table 4">
            <a:extLst>
              <a:ext uri="{FF2B5EF4-FFF2-40B4-BE49-F238E27FC236}">
                <a16:creationId xmlns:a16="http://schemas.microsoft.com/office/drawing/2014/main" id="{CA4DC97A-75F6-468F-AE55-4EB48FC94049}"/>
              </a:ext>
            </a:extLst>
          </p:cNvPr>
          <p:cNvGraphicFramePr>
            <a:graphicFrameLocks noGrp="1"/>
          </p:cNvGraphicFramePr>
          <p:nvPr/>
        </p:nvGraphicFramePr>
        <p:xfrm>
          <a:off x="763778" y="1680335"/>
          <a:ext cx="7366639" cy="2406843"/>
        </p:xfrm>
        <a:graphic>
          <a:graphicData uri="http://schemas.openxmlformats.org/drawingml/2006/table">
            <a:tbl>
              <a:tblPr firstRow="1" bandRow="1"/>
              <a:tblGrid>
                <a:gridCol w="3900987">
                  <a:extLst>
                    <a:ext uri="{9D8B030D-6E8A-4147-A177-3AD203B41FA5}">
                      <a16:colId xmlns:a16="http://schemas.microsoft.com/office/drawing/2014/main" val="20000"/>
                    </a:ext>
                  </a:extLst>
                </a:gridCol>
                <a:gridCol w="3465652">
                  <a:extLst>
                    <a:ext uri="{9D8B030D-6E8A-4147-A177-3AD203B41FA5}">
                      <a16:colId xmlns:a16="http://schemas.microsoft.com/office/drawing/2014/main" val="3972175628"/>
                    </a:ext>
                  </a:extLst>
                </a:gridCol>
              </a:tblGrid>
              <a:tr h="434893">
                <a:tc>
                  <a:txBody>
                    <a:bodyPr/>
                    <a:lstStyle>
                      <a:lvl1pPr marL="0" algn="l" defTabSz="914400" rtl="0" eaLnBrk="1" latinLnBrk="0" hangingPunct="1">
                        <a:defRPr sz="1800" b="1" kern="1200">
                          <a:solidFill>
                            <a:schemeClr val="lt1"/>
                          </a:solidFill>
                          <a:latin typeface="Verdana"/>
                          <a:ea typeface=""/>
                          <a:cs typeface=""/>
                        </a:defRPr>
                      </a:lvl1pPr>
                      <a:lvl2pPr marL="457200" algn="l" defTabSz="914400" rtl="0" eaLnBrk="1" latinLnBrk="0" hangingPunct="1">
                        <a:defRPr sz="1800" b="1" kern="1200">
                          <a:solidFill>
                            <a:schemeClr val="lt1"/>
                          </a:solidFill>
                          <a:latin typeface="Verdana"/>
                          <a:ea typeface=""/>
                          <a:cs typeface=""/>
                        </a:defRPr>
                      </a:lvl2pPr>
                      <a:lvl3pPr marL="914400" algn="l" defTabSz="914400" rtl="0" eaLnBrk="1" latinLnBrk="0" hangingPunct="1">
                        <a:defRPr sz="1800" b="1" kern="1200">
                          <a:solidFill>
                            <a:schemeClr val="lt1"/>
                          </a:solidFill>
                          <a:latin typeface="Verdana"/>
                          <a:ea typeface=""/>
                          <a:cs typeface=""/>
                        </a:defRPr>
                      </a:lvl3pPr>
                      <a:lvl4pPr marL="1371600" algn="l" defTabSz="914400" rtl="0" eaLnBrk="1" latinLnBrk="0" hangingPunct="1">
                        <a:defRPr sz="1800" b="1" kern="1200">
                          <a:solidFill>
                            <a:schemeClr val="lt1"/>
                          </a:solidFill>
                          <a:latin typeface="Verdana"/>
                          <a:ea typeface=""/>
                          <a:cs typeface=""/>
                        </a:defRPr>
                      </a:lvl4pPr>
                      <a:lvl5pPr marL="1828800" algn="l" defTabSz="914400" rtl="0" eaLnBrk="1" latinLnBrk="0" hangingPunct="1">
                        <a:defRPr sz="1800" b="1" kern="1200">
                          <a:solidFill>
                            <a:schemeClr val="lt1"/>
                          </a:solidFill>
                          <a:latin typeface="Verdana"/>
                          <a:ea typeface=""/>
                          <a:cs typeface=""/>
                        </a:defRPr>
                      </a:lvl5pPr>
                      <a:lvl6pPr marL="2286000" algn="l" defTabSz="914400" rtl="0" eaLnBrk="1" latinLnBrk="0" hangingPunct="1">
                        <a:defRPr sz="1800" b="1" kern="1200">
                          <a:solidFill>
                            <a:schemeClr val="lt1"/>
                          </a:solidFill>
                          <a:latin typeface="Verdana"/>
                          <a:ea typeface=""/>
                          <a:cs typeface=""/>
                        </a:defRPr>
                      </a:lvl6pPr>
                      <a:lvl7pPr marL="2743200" algn="l" defTabSz="914400" rtl="0" eaLnBrk="1" latinLnBrk="0" hangingPunct="1">
                        <a:defRPr sz="1800" b="1" kern="1200">
                          <a:solidFill>
                            <a:schemeClr val="lt1"/>
                          </a:solidFill>
                          <a:latin typeface="Verdana"/>
                          <a:ea typeface=""/>
                          <a:cs typeface=""/>
                        </a:defRPr>
                      </a:lvl7pPr>
                      <a:lvl8pPr marL="3200400" algn="l" defTabSz="914400" rtl="0" eaLnBrk="1" latinLnBrk="0" hangingPunct="1">
                        <a:defRPr sz="1800" b="1" kern="1200">
                          <a:solidFill>
                            <a:schemeClr val="lt1"/>
                          </a:solidFill>
                          <a:latin typeface="Verdana"/>
                          <a:ea typeface=""/>
                          <a:cs typeface=""/>
                        </a:defRPr>
                      </a:lvl8pPr>
                      <a:lvl9pPr marL="3657600" algn="l" defTabSz="914400" rtl="0" eaLnBrk="1" latinLnBrk="0" hangingPunct="1">
                        <a:defRPr sz="1800" b="1" kern="1200">
                          <a:solidFill>
                            <a:schemeClr val="lt1"/>
                          </a:solidFill>
                          <a:latin typeface="Verdana"/>
                          <a:ea typeface=""/>
                          <a:cs typeface=""/>
                        </a:defRPr>
                      </a:lvl9pPr>
                    </a:lstStyle>
                    <a:p>
                      <a:pPr marL="0" marR="0" algn="ctr">
                        <a:lnSpc>
                          <a:spcPct val="100000"/>
                        </a:lnSpc>
                        <a:spcBef>
                          <a:spcPts val="0"/>
                        </a:spcBef>
                        <a:spcAft>
                          <a:spcPts val="1000"/>
                        </a:spcAft>
                      </a:pPr>
                      <a:r>
                        <a:rPr lang="en-IN" sz="1000" dirty="0">
                          <a:solidFill>
                            <a:sysClr val="windowText" lastClr="000000"/>
                          </a:solidFill>
                          <a:effectLst/>
                          <a:latin typeface="Verdana" panose="020B0604030504040204" pitchFamily="34" charset="0"/>
                          <a:ea typeface="Verdana" panose="020B0604030504040204" pitchFamily="34" charset="0"/>
                          <a:cs typeface="Verdana" panose="020B0604030504040204" pitchFamily="34" charset="0"/>
                        </a:rPr>
                        <a:t>Value Chain</a:t>
                      </a:r>
                    </a:p>
                  </a:txBody>
                  <a:tcPr marL="53288" marR="53288"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1000"/>
                        </a:spcAft>
                        <a:buClrTx/>
                        <a:buSzTx/>
                        <a:buFontTx/>
                        <a:buNone/>
                        <a:tabLst/>
                        <a:defRPr/>
                      </a:pPr>
                      <a:r>
                        <a:rPr lang="en-IN" sz="1000" b="1" dirty="0">
                          <a:solidFill>
                            <a:sysClr val="windowText" lastClr="000000"/>
                          </a:solidFill>
                          <a:effectLst/>
                          <a:latin typeface="Verdana" panose="020B0604030504040204" pitchFamily="34" charset="0"/>
                          <a:ea typeface="Verdana" panose="020B0604030504040204" pitchFamily="34" charset="0"/>
                          <a:cs typeface="Verdana" panose="020B0604030504040204" pitchFamily="34" charset="0"/>
                        </a:rPr>
                        <a:t>Impact</a:t>
                      </a:r>
                      <a:endParaRPr lang="en-IN" sz="1000" dirty="0">
                        <a:solidFill>
                          <a:sysClr val="windowText" lastClr="000000"/>
                        </a:solidFill>
                        <a:effectLst/>
                        <a:latin typeface="Verdana" panose="020B0604030504040204" pitchFamily="34" charset="0"/>
                        <a:ea typeface="Verdana" panose="020B0604030504040204" pitchFamily="34" charset="0"/>
                        <a:cs typeface="Verdana" panose="020B0604030504040204" pitchFamily="34" charset="0"/>
                      </a:endParaRPr>
                    </a:p>
                  </a:txBody>
                  <a:tcPr marL="53288" marR="53288"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0"/>
                  </a:ext>
                </a:extLst>
              </a:tr>
              <a:tr h="665579">
                <a:tc>
                  <a:txBody>
                    <a:bodyPr/>
                    <a:lstStyle/>
                    <a:p>
                      <a:pPr marL="0" marR="0" lvl="0" indent="0" algn="ctr" defTabSz="914400" rtl="0" eaLnBrk="1" fontAlgn="auto" latinLnBrk="0" hangingPunct="1">
                        <a:lnSpc>
                          <a:spcPct val="100000"/>
                        </a:lnSpc>
                        <a:spcBef>
                          <a:spcPts val="0"/>
                        </a:spcBef>
                        <a:spcAft>
                          <a:spcPts val="1000"/>
                        </a:spcAft>
                        <a:buClrTx/>
                        <a:buSzTx/>
                        <a:buFontTx/>
                        <a:buNone/>
                        <a:tabLst/>
                        <a:defRPr/>
                      </a:pPr>
                      <a:r>
                        <a:rPr lang="en-IN" sz="1000" b="0" kern="1200" dirty="0">
                          <a:solidFill>
                            <a:sysClr val="windowText" lastClr="000000"/>
                          </a:solidFill>
                          <a:latin typeface="Verdana" panose="020B0604030504040204" pitchFamily="34" charset="0"/>
                          <a:ea typeface="Verdana" panose="020B0604030504040204" pitchFamily="34" charset="0"/>
                          <a:cs typeface="Verdana" panose="020B0604030504040204" pitchFamily="34" charset="0"/>
                        </a:rPr>
                        <a:t>Raw Material Availability &amp; Price</a:t>
                      </a:r>
                    </a:p>
                  </a:txBody>
                  <a:tcPr marL="53288" marR="53288"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IN" sz="1000" b="0" dirty="0">
                        <a:solidFill>
                          <a:sysClr val="windowText" lastClr="000000"/>
                        </a:solidFill>
                        <a:latin typeface="Verdana" panose="020B0604030504040204" pitchFamily="34" charset="0"/>
                        <a:ea typeface="Verdana" panose="020B0604030504040204" pitchFamily="34" charset="0"/>
                        <a:cs typeface="Verdana" panose="020B0604030504040204" pitchFamily="34" charset="0"/>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55828704"/>
                  </a:ext>
                </a:extLst>
              </a:tr>
              <a:tr h="665579">
                <a:tc>
                  <a:txBody>
                    <a:bodyPr/>
                    <a:lstStyle/>
                    <a:p>
                      <a:pPr marL="0" marR="0" lvl="0" indent="0" algn="ctr" defTabSz="914400" rtl="0" eaLnBrk="1" fontAlgn="auto" latinLnBrk="0" hangingPunct="1">
                        <a:lnSpc>
                          <a:spcPct val="100000"/>
                        </a:lnSpc>
                        <a:spcBef>
                          <a:spcPts val="0"/>
                        </a:spcBef>
                        <a:spcAft>
                          <a:spcPts val="1000"/>
                        </a:spcAft>
                        <a:buClrTx/>
                        <a:buSzTx/>
                        <a:buFontTx/>
                        <a:buNone/>
                        <a:tabLst/>
                        <a:defRPr/>
                      </a:pPr>
                      <a:r>
                        <a:rPr lang="en-IN" sz="1000" b="0" kern="1200" dirty="0">
                          <a:solidFill>
                            <a:sysClr val="windowText" lastClr="000000"/>
                          </a:solidFill>
                          <a:latin typeface="Verdana" panose="020B0604030504040204" pitchFamily="34" charset="0"/>
                          <a:ea typeface="Verdana" panose="020B0604030504040204" pitchFamily="34" charset="0"/>
                          <a:cs typeface="Verdana" panose="020B0604030504040204" pitchFamily="34" charset="0"/>
                        </a:rPr>
                        <a:t>Finished Product Availability</a:t>
                      </a:r>
                    </a:p>
                  </a:txBody>
                  <a:tcPr marL="53288" marR="53288"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IN" sz="1000" b="0" dirty="0">
                        <a:solidFill>
                          <a:sysClr val="windowText" lastClr="000000"/>
                        </a:solidFill>
                        <a:latin typeface="Verdana" panose="020B0604030504040204" pitchFamily="34" charset="0"/>
                        <a:ea typeface="Verdana" panose="020B0604030504040204" pitchFamily="34" charset="0"/>
                        <a:cs typeface="Verdana" panose="020B0604030504040204" pitchFamily="34" charset="0"/>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328830516"/>
                  </a:ext>
                </a:extLst>
              </a:tr>
              <a:tr h="640792">
                <a:tc>
                  <a:txBody>
                    <a:bodyPr/>
                    <a:lstStyle/>
                    <a:p>
                      <a:pPr marL="0" marR="0" lvl="0" indent="0" algn="ctr" defTabSz="914400" rtl="0" eaLnBrk="1" fontAlgn="auto" latinLnBrk="0" hangingPunct="1">
                        <a:lnSpc>
                          <a:spcPct val="100000"/>
                        </a:lnSpc>
                        <a:spcBef>
                          <a:spcPts val="0"/>
                        </a:spcBef>
                        <a:spcAft>
                          <a:spcPts val="1000"/>
                        </a:spcAft>
                        <a:buClrTx/>
                        <a:buSzTx/>
                        <a:buFontTx/>
                        <a:buNone/>
                        <a:tabLst/>
                        <a:defRPr/>
                      </a:pPr>
                      <a:r>
                        <a:rPr lang="en-IN" sz="1000" b="0" kern="1200" dirty="0">
                          <a:solidFill>
                            <a:sysClr val="windowText" lastClr="000000"/>
                          </a:solidFill>
                          <a:latin typeface="Verdana" panose="020B0604030504040204" pitchFamily="34" charset="0"/>
                          <a:ea typeface="Verdana" panose="020B0604030504040204" pitchFamily="34" charset="0"/>
                          <a:cs typeface="Verdana" panose="020B0604030504040204" pitchFamily="34" charset="0"/>
                        </a:rPr>
                        <a:t>Finished Product Demand</a:t>
                      </a:r>
                    </a:p>
                  </a:txBody>
                  <a:tcPr marL="53288" marR="53288"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IN" sz="1000" b="0" dirty="0">
                        <a:solidFill>
                          <a:sysClr val="windowText" lastClr="000000"/>
                        </a:solidFill>
                        <a:latin typeface="Verdana" panose="020B0604030504040204" pitchFamily="34" charset="0"/>
                        <a:ea typeface="Verdana" panose="020B0604030504040204" pitchFamily="34" charset="0"/>
                        <a:cs typeface="Verdana" panose="020B0604030504040204" pitchFamily="34" charset="0"/>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32090710"/>
                  </a:ext>
                </a:extLst>
              </a:tr>
            </a:tbl>
          </a:graphicData>
        </a:graphic>
      </p:graphicFrame>
      <p:pic>
        <p:nvPicPr>
          <p:cNvPr id="7" name="Picture 6">
            <a:extLst>
              <a:ext uri="{FF2B5EF4-FFF2-40B4-BE49-F238E27FC236}">
                <a16:creationId xmlns:a16="http://schemas.microsoft.com/office/drawing/2014/main" id="{283F3A53-E7AA-4B94-8415-210872BB5521}"/>
              </a:ext>
            </a:extLst>
          </p:cNvPr>
          <p:cNvPicPr>
            <a:picLocks noChangeAspect="1"/>
          </p:cNvPicPr>
          <p:nvPr/>
        </p:nvPicPr>
        <p:blipFill>
          <a:blip r:embed="rId3"/>
          <a:stretch>
            <a:fillRect/>
          </a:stretch>
        </p:blipFill>
        <p:spPr>
          <a:xfrm>
            <a:off x="6096937" y="3582597"/>
            <a:ext cx="608664" cy="426688"/>
          </a:xfrm>
          <a:prstGeom prst="rect">
            <a:avLst/>
          </a:prstGeom>
        </p:spPr>
      </p:pic>
      <p:pic>
        <p:nvPicPr>
          <p:cNvPr id="8" name="Picture 7">
            <a:extLst>
              <a:ext uri="{FF2B5EF4-FFF2-40B4-BE49-F238E27FC236}">
                <a16:creationId xmlns:a16="http://schemas.microsoft.com/office/drawing/2014/main" id="{447F837E-1E8C-48FF-A658-46D0C3FCAFFE}"/>
              </a:ext>
            </a:extLst>
          </p:cNvPr>
          <p:cNvPicPr>
            <a:picLocks noChangeAspect="1"/>
          </p:cNvPicPr>
          <p:nvPr/>
        </p:nvPicPr>
        <p:blipFill>
          <a:blip r:embed="rId4"/>
          <a:stretch>
            <a:fillRect/>
          </a:stretch>
        </p:blipFill>
        <p:spPr>
          <a:xfrm>
            <a:off x="6138480" y="2902605"/>
            <a:ext cx="587893" cy="426688"/>
          </a:xfrm>
          <a:prstGeom prst="rect">
            <a:avLst/>
          </a:prstGeom>
        </p:spPr>
      </p:pic>
      <p:pic>
        <p:nvPicPr>
          <p:cNvPr id="29" name="Picture 28">
            <a:extLst>
              <a:ext uri="{FF2B5EF4-FFF2-40B4-BE49-F238E27FC236}">
                <a16:creationId xmlns:a16="http://schemas.microsoft.com/office/drawing/2014/main" id="{1EFB5979-7186-4EA2-AAE2-797D554AFECB}"/>
              </a:ext>
            </a:extLst>
          </p:cNvPr>
          <p:cNvPicPr>
            <a:picLocks noChangeAspect="1"/>
          </p:cNvPicPr>
          <p:nvPr/>
        </p:nvPicPr>
        <p:blipFill>
          <a:blip r:embed="rId5"/>
          <a:stretch>
            <a:fillRect/>
          </a:stretch>
        </p:blipFill>
        <p:spPr>
          <a:xfrm>
            <a:off x="6117706" y="2198212"/>
            <a:ext cx="498767" cy="426688"/>
          </a:xfrm>
          <a:prstGeom prst="rect">
            <a:avLst/>
          </a:prstGeom>
        </p:spPr>
      </p:pic>
    </p:spTree>
    <p:extLst>
      <p:ext uri="{BB962C8B-B14F-4D97-AF65-F5344CB8AC3E}">
        <p14:creationId xmlns:p14="http://schemas.microsoft.com/office/powerpoint/2010/main" val="37854567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able 8">
            <a:extLst>
              <a:ext uri="{FF2B5EF4-FFF2-40B4-BE49-F238E27FC236}">
                <a16:creationId xmlns:a16="http://schemas.microsoft.com/office/drawing/2014/main" id="{9050B6D3-D481-4410-B499-92B95F9C7433}"/>
              </a:ext>
            </a:extLst>
          </p:cNvPr>
          <p:cNvGraphicFramePr>
            <a:graphicFrameLocks noGrp="1"/>
          </p:cNvGraphicFramePr>
          <p:nvPr>
            <p:extLst>
              <p:ext uri="{D42A27DB-BD31-4B8C-83A1-F6EECF244321}">
                <p14:modId xmlns:p14="http://schemas.microsoft.com/office/powerpoint/2010/main" val="4182395524"/>
              </p:ext>
            </p:extLst>
          </p:nvPr>
        </p:nvGraphicFramePr>
        <p:xfrm>
          <a:off x="763778" y="1680335"/>
          <a:ext cx="7366639" cy="2372252"/>
        </p:xfrm>
        <a:graphic>
          <a:graphicData uri="http://schemas.openxmlformats.org/drawingml/2006/table">
            <a:tbl>
              <a:tblPr firstRow="1" bandRow="1"/>
              <a:tblGrid>
                <a:gridCol w="3900987">
                  <a:extLst>
                    <a:ext uri="{9D8B030D-6E8A-4147-A177-3AD203B41FA5}">
                      <a16:colId xmlns:a16="http://schemas.microsoft.com/office/drawing/2014/main" val="20000"/>
                    </a:ext>
                  </a:extLst>
                </a:gridCol>
                <a:gridCol w="3465652">
                  <a:extLst>
                    <a:ext uri="{9D8B030D-6E8A-4147-A177-3AD203B41FA5}">
                      <a16:colId xmlns:a16="http://schemas.microsoft.com/office/drawing/2014/main" val="3972175628"/>
                    </a:ext>
                  </a:extLst>
                </a:gridCol>
              </a:tblGrid>
              <a:tr h="340021">
                <a:tc>
                  <a:txBody>
                    <a:bodyPr/>
                    <a:lstStyle>
                      <a:lvl1pPr marL="0" algn="l" defTabSz="914400" rtl="0" eaLnBrk="1" latinLnBrk="0" hangingPunct="1">
                        <a:defRPr sz="1800" b="1" kern="1200">
                          <a:solidFill>
                            <a:schemeClr val="lt1"/>
                          </a:solidFill>
                          <a:latin typeface="Verdana"/>
                          <a:ea typeface=""/>
                          <a:cs typeface=""/>
                        </a:defRPr>
                      </a:lvl1pPr>
                      <a:lvl2pPr marL="457200" algn="l" defTabSz="914400" rtl="0" eaLnBrk="1" latinLnBrk="0" hangingPunct="1">
                        <a:defRPr sz="1800" b="1" kern="1200">
                          <a:solidFill>
                            <a:schemeClr val="lt1"/>
                          </a:solidFill>
                          <a:latin typeface="Verdana"/>
                          <a:ea typeface=""/>
                          <a:cs typeface=""/>
                        </a:defRPr>
                      </a:lvl2pPr>
                      <a:lvl3pPr marL="914400" algn="l" defTabSz="914400" rtl="0" eaLnBrk="1" latinLnBrk="0" hangingPunct="1">
                        <a:defRPr sz="1800" b="1" kern="1200">
                          <a:solidFill>
                            <a:schemeClr val="lt1"/>
                          </a:solidFill>
                          <a:latin typeface="Verdana"/>
                          <a:ea typeface=""/>
                          <a:cs typeface=""/>
                        </a:defRPr>
                      </a:lvl3pPr>
                      <a:lvl4pPr marL="1371600" algn="l" defTabSz="914400" rtl="0" eaLnBrk="1" latinLnBrk="0" hangingPunct="1">
                        <a:defRPr sz="1800" b="1" kern="1200">
                          <a:solidFill>
                            <a:schemeClr val="lt1"/>
                          </a:solidFill>
                          <a:latin typeface="Verdana"/>
                          <a:ea typeface=""/>
                          <a:cs typeface=""/>
                        </a:defRPr>
                      </a:lvl4pPr>
                      <a:lvl5pPr marL="1828800" algn="l" defTabSz="914400" rtl="0" eaLnBrk="1" latinLnBrk="0" hangingPunct="1">
                        <a:defRPr sz="1800" b="1" kern="1200">
                          <a:solidFill>
                            <a:schemeClr val="lt1"/>
                          </a:solidFill>
                          <a:latin typeface="Verdana"/>
                          <a:ea typeface=""/>
                          <a:cs typeface=""/>
                        </a:defRPr>
                      </a:lvl5pPr>
                      <a:lvl6pPr marL="2286000" algn="l" defTabSz="914400" rtl="0" eaLnBrk="1" latinLnBrk="0" hangingPunct="1">
                        <a:defRPr sz="1800" b="1" kern="1200">
                          <a:solidFill>
                            <a:schemeClr val="lt1"/>
                          </a:solidFill>
                          <a:latin typeface="Verdana"/>
                          <a:ea typeface=""/>
                          <a:cs typeface=""/>
                        </a:defRPr>
                      </a:lvl6pPr>
                      <a:lvl7pPr marL="2743200" algn="l" defTabSz="914400" rtl="0" eaLnBrk="1" latinLnBrk="0" hangingPunct="1">
                        <a:defRPr sz="1800" b="1" kern="1200">
                          <a:solidFill>
                            <a:schemeClr val="lt1"/>
                          </a:solidFill>
                          <a:latin typeface="Verdana"/>
                          <a:ea typeface=""/>
                          <a:cs typeface=""/>
                        </a:defRPr>
                      </a:lvl7pPr>
                      <a:lvl8pPr marL="3200400" algn="l" defTabSz="914400" rtl="0" eaLnBrk="1" latinLnBrk="0" hangingPunct="1">
                        <a:defRPr sz="1800" b="1" kern="1200">
                          <a:solidFill>
                            <a:schemeClr val="lt1"/>
                          </a:solidFill>
                          <a:latin typeface="Verdana"/>
                          <a:ea typeface=""/>
                          <a:cs typeface=""/>
                        </a:defRPr>
                      </a:lvl8pPr>
                      <a:lvl9pPr marL="3657600" algn="l" defTabSz="914400" rtl="0" eaLnBrk="1" latinLnBrk="0" hangingPunct="1">
                        <a:defRPr sz="1800" b="1" kern="1200">
                          <a:solidFill>
                            <a:schemeClr val="lt1"/>
                          </a:solidFill>
                          <a:latin typeface="Verdana"/>
                          <a:ea typeface=""/>
                          <a:cs typeface=""/>
                        </a:defRPr>
                      </a:lvl9pPr>
                    </a:lstStyle>
                    <a:p>
                      <a:pPr marL="0" marR="0" algn="ctr">
                        <a:lnSpc>
                          <a:spcPct val="100000"/>
                        </a:lnSpc>
                        <a:spcBef>
                          <a:spcPts val="0"/>
                        </a:spcBef>
                        <a:spcAft>
                          <a:spcPts val="1000"/>
                        </a:spcAft>
                      </a:pPr>
                      <a:r>
                        <a:rPr lang="en-IN" sz="1000" dirty="0">
                          <a:solidFill>
                            <a:sysClr val="windowText" lastClr="000000"/>
                          </a:solidFill>
                          <a:effectLst/>
                          <a:latin typeface="Verdana" panose="020B0604030504040204" pitchFamily="34" charset="0"/>
                          <a:ea typeface="Verdana" panose="020B0604030504040204" pitchFamily="34" charset="0"/>
                          <a:cs typeface="Verdana" panose="020B0604030504040204" pitchFamily="34" charset="0"/>
                        </a:rPr>
                        <a:t>Application  </a:t>
                      </a:r>
                    </a:p>
                  </a:txBody>
                  <a:tcPr marL="53288" marR="53288"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1000"/>
                        </a:spcAft>
                        <a:buClrTx/>
                        <a:buSzTx/>
                        <a:buFontTx/>
                        <a:buNone/>
                        <a:tabLst/>
                        <a:defRPr/>
                      </a:pPr>
                      <a:r>
                        <a:rPr lang="en-IN" sz="1000" b="1" dirty="0">
                          <a:solidFill>
                            <a:sysClr val="windowText" lastClr="000000"/>
                          </a:solidFill>
                          <a:effectLst/>
                          <a:latin typeface="Verdana" panose="020B0604030504040204" pitchFamily="34" charset="0"/>
                          <a:ea typeface="Verdana" panose="020B0604030504040204" pitchFamily="34" charset="0"/>
                          <a:cs typeface="Verdana" panose="020B0604030504040204" pitchFamily="34" charset="0"/>
                        </a:rPr>
                        <a:t>Impact</a:t>
                      </a:r>
                      <a:endParaRPr lang="en-IN" sz="1000" dirty="0">
                        <a:solidFill>
                          <a:sysClr val="windowText" lastClr="000000"/>
                        </a:solidFill>
                        <a:effectLst/>
                        <a:latin typeface="Verdana" panose="020B0604030504040204" pitchFamily="34" charset="0"/>
                        <a:ea typeface="Verdana" panose="020B0604030504040204" pitchFamily="34" charset="0"/>
                        <a:cs typeface="Verdana" panose="020B0604030504040204" pitchFamily="34" charset="0"/>
                      </a:endParaRPr>
                    </a:p>
                  </a:txBody>
                  <a:tcPr marL="53288" marR="53288"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0"/>
                  </a:ext>
                </a:extLst>
              </a:tr>
              <a:tr h="520383">
                <a:tc>
                  <a:txBody>
                    <a:bodyPr/>
                    <a:lstStyle/>
                    <a:p>
                      <a:pPr marL="0" marR="0" lvl="0" indent="0" algn="ctr" defTabSz="914400" rtl="0" eaLnBrk="1" fontAlgn="auto" latinLnBrk="0" hangingPunct="1">
                        <a:lnSpc>
                          <a:spcPct val="100000"/>
                        </a:lnSpc>
                        <a:spcBef>
                          <a:spcPts val="0"/>
                        </a:spcBef>
                        <a:spcAft>
                          <a:spcPts val="1000"/>
                        </a:spcAft>
                        <a:buClrTx/>
                        <a:buSzTx/>
                        <a:buFontTx/>
                        <a:buNone/>
                        <a:tabLst/>
                        <a:defRPr/>
                      </a:pPr>
                      <a:r>
                        <a:rPr lang="en-IN" sz="1000" b="0" kern="1200" dirty="0">
                          <a:solidFill>
                            <a:sysClr val="windowText" lastClr="000000"/>
                          </a:solidFill>
                          <a:latin typeface="Verdana" panose="020B0604030504040204" pitchFamily="34" charset="0"/>
                          <a:ea typeface="Verdana" panose="020B0604030504040204" pitchFamily="34" charset="0"/>
                          <a:cs typeface="Verdana" panose="020B0604030504040204" pitchFamily="34" charset="0"/>
                        </a:rPr>
                        <a:t>Paints &amp; Coatings</a:t>
                      </a:r>
                    </a:p>
                  </a:txBody>
                  <a:tcPr marL="53288" marR="53288"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IN" sz="1000" b="0" dirty="0">
                        <a:solidFill>
                          <a:sysClr val="windowText" lastClr="000000"/>
                        </a:solidFill>
                        <a:latin typeface="Verdana" panose="020B0604030504040204" pitchFamily="34" charset="0"/>
                        <a:ea typeface="Verdana" panose="020B0604030504040204" pitchFamily="34" charset="0"/>
                        <a:cs typeface="Verdana" panose="020B0604030504040204" pitchFamily="34" charset="0"/>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55828704"/>
                  </a:ext>
                </a:extLst>
              </a:tr>
              <a:tr h="520383">
                <a:tc>
                  <a:txBody>
                    <a:bodyPr/>
                    <a:lstStyle/>
                    <a:p>
                      <a:pPr marL="0" marR="0" lvl="0" indent="0" algn="ctr" defTabSz="914400" rtl="0" eaLnBrk="1" fontAlgn="auto" latinLnBrk="0" hangingPunct="1">
                        <a:lnSpc>
                          <a:spcPct val="100000"/>
                        </a:lnSpc>
                        <a:spcBef>
                          <a:spcPts val="0"/>
                        </a:spcBef>
                        <a:spcAft>
                          <a:spcPts val="1000"/>
                        </a:spcAft>
                        <a:buClrTx/>
                        <a:buSzTx/>
                        <a:buFontTx/>
                        <a:buNone/>
                        <a:tabLst/>
                        <a:defRPr/>
                      </a:pPr>
                      <a:r>
                        <a:rPr lang="en-IN" sz="1000" b="0" kern="1200" dirty="0">
                          <a:solidFill>
                            <a:sysClr val="windowText" lastClr="000000"/>
                          </a:solidFill>
                          <a:latin typeface="Verdana" panose="020B0604030504040204" pitchFamily="34" charset="0"/>
                          <a:ea typeface="Verdana" panose="020B0604030504040204" pitchFamily="34" charset="0"/>
                          <a:cs typeface="Verdana" panose="020B0604030504040204" pitchFamily="34" charset="0"/>
                        </a:rPr>
                        <a:t>Adhesives</a:t>
                      </a:r>
                    </a:p>
                  </a:txBody>
                  <a:tcPr marL="53288" marR="53288"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IN" sz="1000" b="0" dirty="0">
                        <a:solidFill>
                          <a:sysClr val="windowText" lastClr="000000"/>
                        </a:solidFill>
                        <a:latin typeface="Verdana" panose="020B0604030504040204" pitchFamily="34" charset="0"/>
                        <a:ea typeface="Verdana" panose="020B0604030504040204" pitchFamily="34" charset="0"/>
                        <a:cs typeface="Verdana" panose="020B0604030504040204" pitchFamily="34" charset="0"/>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328830516"/>
                  </a:ext>
                </a:extLst>
              </a:tr>
              <a:tr h="490461">
                <a:tc>
                  <a:txBody>
                    <a:bodyPr/>
                    <a:lstStyle/>
                    <a:p>
                      <a:pPr marL="0" marR="0" lvl="0" indent="0" algn="ctr" defTabSz="914400" rtl="0" eaLnBrk="1" fontAlgn="auto" latinLnBrk="0" hangingPunct="1">
                        <a:lnSpc>
                          <a:spcPct val="100000"/>
                        </a:lnSpc>
                        <a:spcBef>
                          <a:spcPts val="0"/>
                        </a:spcBef>
                        <a:spcAft>
                          <a:spcPts val="1000"/>
                        </a:spcAft>
                        <a:buClrTx/>
                        <a:buSzTx/>
                        <a:buFontTx/>
                        <a:buNone/>
                        <a:tabLst/>
                        <a:defRPr/>
                      </a:pPr>
                      <a:r>
                        <a:rPr lang="en-IN" sz="1000" b="0" kern="1200" dirty="0">
                          <a:solidFill>
                            <a:sysClr val="windowText" lastClr="000000"/>
                          </a:solidFill>
                          <a:latin typeface="Verdana" panose="020B0604030504040204" pitchFamily="34" charset="0"/>
                          <a:ea typeface="Verdana" panose="020B0604030504040204" pitchFamily="34" charset="0"/>
                          <a:cs typeface="Verdana" panose="020B0604030504040204" pitchFamily="34" charset="0"/>
                        </a:rPr>
                        <a:t>Electrical &amp; Electronics</a:t>
                      </a:r>
                    </a:p>
                  </a:txBody>
                  <a:tcPr marL="53288" marR="53288"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IN" sz="1000" b="0" dirty="0">
                        <a:solidFill>
                          <a:sysClr val="windowText" lastClr="000000"/>
                        </a:solidFill>
                        <a:latin typeface="Verdana" panose="020B0604030504040204" pitchFamily="34" charset="0"/>
                        <a:ea typeface="Verdana" panose="020B0604030504040204" pitchFamily="34" charset="0"/>
                        <a:cs typeface="Verdana" panose="020B0604030504040204" pitchFamily="34" charset="0"/>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32090710"/>
                  </a:ext>
                </a:extLst>
              </a:tr>
              <a:tr h="501004">
                <a:tc>
                  <a:txBody>
                    <a:bodyPr/>
                    <a:lstStyle/>
                    <a:p>
                      <a:pPr marL="0" marR="0" lvl="0" indent="0" algn="ctr" defTabSz="914400" rtl="0" eaLnBrk="1" fontAlgn="auto" latinLnBrk="0" hangingPunct="1">
                        <a:lnSpc>
                          <a:spcPct val="100000"/>
                        </a:lnSpc>
                        <a:spcBef>
                          <a:spcPts val="0"/>
                        </a:spcBef>
                        <a:spcAft>
                          <a:spcPts val="1000"/>
                        </a:spcAft>
                        <a:buClrTx/>
                        <a:buSzTx/>
                        <a:buFontTx/>
                        <a:buNone/>
                        <a:tabLst/>
                        <a:defRPr/>
                      </a:pPr>
                      <a:r>
                        <a:rPr lang="en-IN" sz="1000" b="0" kern="1200" dirty="0">
                          <a:solidFill>
                            <a:sysClr val="windowText" lastClr="000000"/>
                          </a:solidFill>
                          <a:latin typeface="Verdana" panose="020B0604030504040204" pitchFamily="34" charset="0"/>
                          <a:ea typeface="Verdana" panose="020B0604030504040204" pitchFamily="34" charset="0"/>
                          <a:cs typeface="Verdana" panose="020B0604030504040204" pitchFamily="34" charset="0"/>
                        </a:rPr>
                        <a:t>Composites</a:t>
                      </a:r>
                    </a:p>
                  </a:txBody>
                  <a:tcPr marL="53288" marR="53288"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IN" sz="1000" b="0" dirty="0">
                        <a:solidFill>
                          <a:sysClr val="windowText" lastClr="000000"/>
                        </a:solidFill>
                        <a:latin typeface="Verdana" panose="020B0604030504040204" pitchFamily="34" charset="0"/>
                        <a:ea typeface="Verdana" panose="020B0604030504040204" pitchFamily="34" charset="0"/>
                        <a:cs typeface="Verdana" panose="020B0604030504040204" pitchFamily="34" charset="0"/>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198657824"/>
                  </a:ext>
                </a:extLst>
              </a:tr>
            </a:tbl>
          </a:graphicData>
        </a:graphic>
      </p:graphicFrame>
      <p:grpSp>
        <p:nvGrpSpPr>
          <p:cNvPr id="11" name="Group 10">
            <a:extLst>
              <a:ext uri="{FF2B5EF4-FFF2-40B4-BE49-F238E27FC236}">
                <a16:creationId xmlns:a16="http://schemas.microsoft.com/office/drawing/2014/main" id="{6F02AD8A-CDBD-4EB8-B717-08A5FC2FFE77}"/>
              </a:ext>
            </a:extLst>
          </p:cNvPr>
          <p:cNvGrpSpPr/>
          <p:nvPr/>
        </p:nvGrpSpPr>
        <p:grpSpPr>
          <a:xfrm>
            <a:off x="1157122" y="919860"/>
            <a:ext cx="7027038" cy="310341"/>
            <a:chOff x="1275127" y="953653"/>
            <a:chExt cx="6232477" cy="310518"/>
          </a:xfrm>
        </p:grpSpPr>
        <p:sp>
          <p:nvSpPr>
            <p:cNvPr id="12" name="Oval 133">
              <a:extLst>
                <a:ext uri="{FF2B5EF4-FFF2-40B4-BE49-F238E27FC236}">
                  <a16:creationId xmlns:a16="http://schemas.microsoft.com/office/drawing/2014/main" id="{9A6D386B-262B-48E0-9E42-9DFBBF108395}"/>
                </a:ext>
              </a:extLst>
            </p:cNvPr>
            <p:cNvSpPr>
              <a:spLocks noChangeArrowheads="1"/>
            </p:cNvSpPr>
            <p:nvPr/>
          </p:nvSpPr>
          <p:spPr bwMode="auto">
            <a:xfrm>
              <a:off x="1275127" y="1015998"/>
              <a:ext cx="228691" cy="229875"/>
            </a:xfrm>
            <a:prstGeom prst="ellipse">
              <a:avLst/>
            </a:prstGeom>
            <a:solidFill>
              <a:schemeClr val="bg1"/>
            </a:solidFill>
            <a:ln w="9525">
              <a:solidFill>
                <a:schemeClr val="tx2"/>
              </a:solidFill>
              <a:round/>
              <a:headEnd/>
              <a:tailEnd/>
            </a:ln>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E7E6E6">
                    <a:lumMod val="25000"/>
                  </a:srgbClr>
                </a:solidFill>
                <a:effectLst/>
                <a:uLnTx/>
                <a:uFillTx/>
                <a:latin typeface="Calibri" panose="020F0502020204030204"/>
                <a:ea typeface="+mn-ea"/>
                <a:cs typeface="+mn-cs"/>
              </a:endParaRPr>
            </a:p>
          </p:txBody>
        </p:sp>
        <p:sp>
          <p:nvSpPr>
            <p:cNvPr id="13" name="TextBox 12">
              <a:extLst>
                <a:ext uri="{FF2B5EF4-FFF2-40B4-BE49-F238E27FC236}">
                  <a16:creationId xmlns:a16="http://schemas.microsoft.com/office/drawing/2014/main" id="{5B018743-4B7B-4B45-B39F-AFFC133A056F}"/>
                </a:ext>
              </a:extLst>
            </p:cNvPr>
            <p:cNvSpPr txBox="1"/>
            <p:nvPr/>
          </p:nvSpPr>
          <p:spPr>
            <a:xfrm>
              <a:off x="1522361" y="1015998"/>
              <a:ext cx="632728" cy="163953"/>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050" b="0" i="0" u="none" strike="noStrike" kern="1200" cap="none" spc="0" normalizeH="0" baseline="0" noProof="0" dirty="0">
                  <a:ln>
                    <a:noFill/>
                  </a:ln>
                  <a:solidFill>
                    <a:srgbClr val="E7E6E6">
                      <a:lumMod val="25000"/>
                    </a:srgbClr>
                  </a:solidFill>
                  <a:effectLst/>
                  <a:uLnTx/>
                  <a:uFillTx/>
                  <a:latin typeface="Verdana" panose="020B0604030504040204" pitchFamily="34" charset="0"/>
                  <a:ea typeface="Verdana" panose="020B0604030504040204" pitchFamily="34" charset="0"/>
                  <a:cs typeface="Verdana" panose="020B0604030504040204" pitchFamily="34" charset="0"/>
                </a:rPr>
                <a:t>Low</a:t>
              </a:r>
            </a:p>
          </p:txBody>
        </p:sp>
        <p:grpSp>
          <p:nvGrpSpPr>
            <p:cNvPr id="14" name="Group 132">
              <a:extLst>
                <a:ext uri="{FF2B5EF4-FFF2-40B4-BE49-F238E27FC236}">
                  <a16:creationId xmlns:a16="http://schemas.microsoft.com/office/drawing/2014/main" id="{7539C91C-1449-44D4-926A-A74B5BE83316}"/>
                </a:ext>
              </a:extLst>
            </p:cNvPr>
            <p:cNvGrpSpPr>
              <a:grpSpLocks/>
            </p:cNvGrpSpPr>
            <p:nvPr/>
          </p:nvGrpSpPr>
          <p:grpSpPr bwMode="auto">
            <a:xfrm>
              <a:off x="2144290" y="972071"/>
              <a:ext cx="269875" cy="292100"/>
              <a:chOff x="2901" y="2705"/>
              <a:chExt cx="184" cy="184"/>
            </a:xfrm>
            <a:effectLst>
              <a:outerShdw blurRad="50800" dist="38100" dir="8100000" algn="tr" rotWithShape="0">
                <a:prstClr val="black">
                  <a:alpha val="40000"/>
                </a:prstClr>
              </a:outerShdw>
            </a:effectLst>
          </p:grpSpPr>
          <p:sp>
            <p:nvSpPr>
              <p:cNvPr id="26" name="Oval 133">
                <a:extLst>
                  <a:ext uri="{FF2B5EF4-FFF2-40B4-BE49-F238E27FC236}">
                    <a16:creationId xmlns:a16="http://schemas.microsoft.com/office/drawing/2014/main" id="{2A683A42-0F7B-484C-9099-68D4796229DD}"/>
                  </a:ext>
                </a:extLst>
              </p:cNvPr>
              <p:cNvSpPr>
                <a:spLocks noChangeArrowheads="1"/>
              </p:cNvSpPr>
              <p:nvPr/>
            </p:nvSpPr>
            <p:spPr bwMode="auto">
              <a:xfrm>
                <a:off x="2901" y="2705"/>
                <a:ext cx="184" cy="184"/>
              </a:xfrm>
              <a:prstGeom prst="ellipse">
                <a:avLst/>
              </a:prstGeom>
              <a:solidFill>
                <a:schemeClr val="bg1"/>
              </a:solidFill>
              <a:ln w="9525">
                <a:solidFill>
                  <a:schemeClr val="tx2"/>
                </a:solidFill>
                <a:round/>
                <a:headEnd/>
                <a:tailEnd/>
              </a:ln>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E7E6E6">
                      <a:lumMod val="25000"/>
                    </a:srgbClr>
                  </a:solidFill>
                  <a:effectLst/>
                  <a:uLnTx/>
                  <a:uFillTx/>
                  <a:latin typeface="Calibri" panose="020F0502020204030204"/>
                  <a:ea typeface="+mn-ea"/>
                  <a:cs typeface="+mn-cs"/>
                </a:endParaRPr>
              </a:p>
            </p:txBody>
          </p:sp>
          <p:sp>
            <p:nvSpPr>
              <p:cNvPr id="27" name="Arc 134">
                <a:extLst>
                  <a:ext uri="{FF2B5EF4-FFF2-40B4-BE49-F238E27FC236}">
                    <a16:creationId xmlns:a16="http://schemas.microsoft.com/office/drawing/2014/main" id="{F3788866-6925-48B9-BE96-B077568ECF9F}"/>
                  </a:ext>
                </a:extLst>
              </p:cNvPr>
              <p:cNvSpPr>
                <a:spLocks/>
              </p:cNvSpPr>
              <p:nvPr/>
            </p:nvSpPr>
            <p:spPr bwMode="auto">
              <a:xfrm>
                <a:off x="2993" y="2707"/>
                <a:ext cx="92" cy="92"/>
              </a:xfrm>
              <a:custGeom>
                <a:avLst/>
                <a:gdLst>
                  <a:gd name="T0" fmla="*/ 0 w 21598"/>
                  <a:gd name="T1" fmla="*/ 0 h 21600"/>
                  <a:gd name="T2" fmla="*/ 92 w 21598"/>
                  <a:gd name="T3" fmla="*/ 91 h 21600"/>
                  <a:gd name="T4" fmla="*/ 0 w 21598"/>
                  <a:gd name="T5" fmla="*/ 92 h 21600"/>
                  <a:gd name="T6" fmla="*/ 0 60000 65536"/>
                  <a:gd name="T7" fmla="*/ 0 60000 65536"/>
                  <a:gd name="T8" fmla="*/ 0 60000 65536"/>
                  <a:gd name="T9" fmla="*/ 0 w 21598"/>
                  <a:gd name="T10" fmla="*/ 0 h 21600"/>
                  <a:gd name="T11" fmla="*/ 21598 w 21598"/>
                  <a:gd name="T12" fmla="*/ 21600 h 21600"/>
                </a:gdLst>
                <a:ahLst/>
                <a:cxnLst>
                  <a:cxn ang="T6">
                    <a:pos x="T0" y="T1"/>
                  </a:cxn>
                  <a:cxn ang="T7">
                    <a:pos x="T2" y="T3"/>
                  </a:cxn>
                  <a:cxn ang="T8">
                    <a:pos x="T4" y="T5"/>
                  </a:cxn>
                </a:cxnLst>
                <a:rect l="T9" t="T10" r="T11" b="T12"/>
                <a:pathLst>
                  <a:path w="21598" h="21600" fill="none" extrusionOk="0">
                    <a:moveTo>
                      <a:pt x="-1" y="0"/>
                    </a:moveTo>
                    <a:cubicBezTo>
                      <a:pt x="11806" y="0"/>
                      <a:pt x="21425" y="9479"/>
                      <a:pt x="21597" y="21285"/>
                    </a:cubicBezTo>
                  </a:path>
                  <a:path w="21598" h="21600" stroke="0" extrusionOk="0">
                    <a:moveTo>
                      <a:pt x="-1" y="0"/>
                    </a:moveTo>
                    <a:cubicBezTo>
                      <a:pt x="11806" y="0"/>
                      <a:pt x="21425" y="9479"/>
                      <a:pt x="21597" y="21285"/>
                    </a:cubicBezTo>
                    <a:lnTo>
                      <a:pt x="0" y="21600"/>
                    </a:lnTo>
                    <a:close/>
                  </a:path>
                </a:pathLst>
              </a:custGeom>
              <a:solidFill>
                <a:srgbClr val="0099CC"/>
              </a:solidFill>
              <a:ln w="12700">
                <a:solidFill>
                  <a:schemeClr val="tx2"/>
                </a:solidFill>
                <a:round/>
                <a:headEnd/>
                <a:tailEnd/>
              </a:ln>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E7E6E6">
                      <a:lumMod val="25000"/>
                    </a:srgbClr>
                  </a:solidFill>
                  <a:effectLst/>
                  <a:uLnTx/>
                  <a:uFillTx/>
                  <a:latin typeface="Calibri" panose="020F0502020204030204"/>
                  <a:ea typeface="+mn-ea"/>
                  <a:cs typeface="+mn-cs"/>
                </a:endParaRPr>
              </a:p>
            </p:txBody>
          </p:sp>
        </p:grpSp>
        <p:sp>
          <p:nvSpPr>
            <p:cNvPr id="15" name="TextBox 14">
              <a:extLst>
                <a:ext uri="{FF2B5EF4-FFF2-40B4-BE49-F238E27FC236}">
                  <a16:creationId xmlns:a16="http://schemas.microsoft.com/office/drawing/2014/main" id="{4D3710C7-6B86-4FFB-924B-6498F1DEA40A}"/>
                </a:ext>
              </a:extLst>
            </p:cNvPr>
            <p:cNvSpPr txBox="1"/>
            <p:nvPr/>
          </p:nvSpPr>
          <p:spPr>
            <a:xfrm>
              <a:off x="2466951" y="996509"/>
              <a:ext cx="1360059" cy="163953"/>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050" b="0" i="0" u="none" strike="noStrike" kern="1200" cap="none" spc="0" normalizeH="0" baseline="0" noProof="0" dirty="0">
                  <a:ln>
                    <a:noFill/>
                  </a:ln>
                  <a:solidFill>
                    <a:srgbClr val="E7E6E6">
                      <a:lumMod val="25000"/>
                    </a:srgbClr>
                  </a:solidFill>
                  <a:effectLst/>
                  <a:uLnTx/>
                  <a:uFillTx/>
                  <a:latin typeface="Verdana" panose="020B0604030504040204" pitchFamily="34" charset="0"/>
                  <a:ea typeface="Verdana" panose="020B0604030504040204" pitchFamily="34" charset="0"/>
                  <a:cs typeface="Verdana" panose="020B0604030504040204" pitchFamily="34" charset="0"/>
                </a:rPr>
                <a:t>Medium- Low</a:t>
              </a:r>
            </a:p>
          </p:txBody>
        </p:sp>
        <p:grpSp>
          <p:nvGrpSpPr>
            <p:cNvPr id="16" name="Group 119">
              <a:extLst>
                <a:ext uri="{FF2B5EF4-FFF2-40B4-BE49-F238E27FC236}">
                  <a16:creationId xmlns:a16="http://schemas.microsoft.com/office/drawing/2014/main" id="{CAD371E3-A0B9-4B7B-AC7D-0804093B1CB2}"/>
                </a:ext>
              </a:extLst>
            </p:cNvPr>
            <p:cNvGrpSpPr>
              <a:grpSpLocks/>
            </p:cNvGrpSpPr>
            <p:nvPr/>
          </p:nvGrpSpPr>
          <p:grpSpPr bwMode="auto">
            <a:xfrm>
              <a:off x="3768987" y="953653"/>
              <a:ext cx="269875" cy="292100"/>
              <a:chOff x="2901" y="2441"/>
              <a:chExt cx="184" cy="184"/>
            </a:xfrm>
            <a:effectLst>
              <a:outerShdw blurRad="50800" dist="38100" dir="8100000" algn="tr" rotWithShape="0">
                <a:prstClr val="black">
                  <a:alpha val="40000"/>
                </a:prstClr>
              </a:outerShdw>
            </a:effectLst>
          </p:grpSpPr>
          <p:sp>
            <p:nvSpPr>
              <p:cNvPr id="24" name="Oval 120">
                <a:extLst>
                  <a:ext uri="{FF2B5EF4-FFF2-40B4-BE49-F238E27FC236}">
                    <a16:creationId xmlns:a16="http://schemas.microsoft.com/office/drawing/2014/main" id="{21EE7395-AEA6-4820-A3C1-D20CCDB7A58B}"/>
                  </a:ext>
                </a:extLst>
              </p:cNvPr>
              <p:cNvSpPr>
                <a:spLocks noChangeArrowheads="1"/>
              </p:cNvSpPr>
              <p:nvPr/>
            </p:nvSpPr>
            <p:spPr bwMode="auto">
              <a:xfrm>
                <a:off x="2901" y="2441"/>
                <a:ext cx="184" cy="184"/>
              </a:xfrm>
              <a:prstGeom prst="ellipse">
                <a:avLst/>
              </a:prstGeom>
              <a:solidFill>
                <a:schemeClr val="bg1"/>
              </a:solidFill>
              <a:ln w="9525">
                <a:solidFill>
                  <a:schemeClr val="tx2"/>
                </a:solidFill>
                <a:round/>
                <a:headEnd/>
                <a:tailEnd/>
              </a:ln>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E7E6E6">
                      <a:lumMod val="25000"/>
                    </a:srgbClr>
                  </a:solidFill>
                  <a:effectLst/>
                  <a:uLnTx/>
                  <a:uFillTx/>
                  <a:latin typeface="Calibri" panose="020F0502020204030204"/>
                  <a:ea typeface="+mn-ea"/>
                  <a:cs typeface="+mn-cs"/>
                </a:endParaRPr>
              </a:p>
            </p:txBody>
          </p:sp>
          <p:sp>
            <p:nvSpPr>
              <p:cNvPr id="25" name="Arc 121">
                <a:extLst>
                  <a:ext uri="{FF2B5EF4-FFF2-40B4-BE49-F238E27FC236}">
                    <a16:creationId xmlns:a16="http://schemas.microsoft.com/office/drawing/2014/main" id="{1D48A809-8426-41F3-965C-D4BAFDD05983}"/>
                  </a:ext>
                </a:extLst>
              </p:cNvPr>
              <p:cNvSpPr>
                <a:spLocks/>
              </p:cNvSpPr>
              <p:nvPr/>
            </p:nvSpPr>
            <p:spPr bwMode="auto">
              <a:xfrm>
                <a:off x="2993" y="2444"/>
                <a:ext cx="92" cy="178"/>
              </a:xfrm>
              <a:custGeom>
                <a:avLst/>
                <a:gdLst>
                  <a:gd name="T0" fmla="*/ 2 w 21600"/>
                  <a:gd name="T1" fmla="*/ 0 h 43195"/>
                  <a:gd name="T2" fmla="*/ 0 w 21600"/>
                  <a:gd name="T3" fmla="*/ 178 h 43195"/>
                  <a:gd name="T4" fmla="*/ 0 w 21600"/>
                  <a:gd name="T5" fmla="*/ 89 h 43195"/>
                  <a:gd name="T6" fmla="*/ 0 60000 65536"/>
                  <a:gd name="T7" fmla="*/ 0 60000 65536"/>
                  <a:gd name="T8" fmla="*/ 0 60000 65536"/>
                  <a:gd name="T9" fmla="*/ 0 w 21600"/>
                  <a:gd name="T10" fmla="*/ 0 h 43195"/>
                  <a:gd name="T11" fmla="*/ 21600 w 21600"/>
                  <a:gd name="T12" fmla="*/ 43195 h 43195"/>
                </a:gdLst>
                <a:ahLst/>
                <a:cxnLst>
                  <a:cxn ang="T6">
                    <a:pos x="T0" y="T1"/>
                  </a:cxn>
                  <a:cxn ang="T7">
                    <a:pos x="T2" y="T3"/>
                  </a:cxn>
                  <a:cxn ang="T8">
                    <a:pos x="T4" y="T5"/>
                  </a:cxn>
                </a:cxnLst>
                <a:rect l="T9" t="T10" r="T11" b="T12"/>
                <a:pathLst>
                  <a:path w="21600" h="43195" fill="none" extrusionOk="0">
                    <a:moveTo>
                      <a:pt x="469" y="0"/>
                    </a:moveTo>
                    <a:cubicBezTo>
                      <a:pt x="12213" y="255"/>
                      <a:pt x="21600" y="9848"/>
                      <a:pt x="21600" y="21595"/>
                    </a:cubicBezTo>
                    <a:cubicBezTo>
                      <a:pt x="21600" y="33524"/>
                      <a:pt x="11929" y="43194"/>
                      <a:pt x="0" y="43195"/>
                    </a:cubicBezTo>
                  </a:path>
                  <a:path w="21600" h="43195" stroke="0" extrusionOk="0">
                    <a:moveTo>
                      <a:pt x="469" y="0"/>
                    </a:moveTo>
                    <a:cubicBezTo>
                      <a:pt x="12213" y="255"/>
                      <a:pt x="21600" y="9848"/>
                      <a:pt x="21600" y="21595"/>
                    </a:cubicBezTo>
                    <a:cubicBezTo>
                      <a:pt x="21600" y="33524"/>
                      <a:pt x="11929" y="43194"/>
                      <a:pt x="0" y="43195"/>
                    </a:cubicBezTo>
                    <a:lnTo>
                      <a:pt x="0" y="21595"/>
                    </a:lnTo>
                    <a:close/>
                  </a:path>
                </a:pathLst>
              </a:custGeom>
              <a:solidFill>
                <a:srgbClr val="0099CC"/>
              </a:solidFill>
              <a:ln w="12700">
                <a:solidFill>
                  <a:schemeClr val="tx2"/>
                </a:solidFill>
                <a:round/>
                <a:headEnd/>
                <a:tailEnd/>
              </a:ln>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E7E6E6">
                      <a:lumMod val="25000"/>
                    </a:srgbClr>
                  </a:solidFill>
                  <a:effectLst/>
                  <a:uLnTx/>
                  <a:uFillTx/>
                  <a:latin typeface="Calibri" panose="020F0502020204030204"/>
                  <a:ea typeface="+mn-ea"/>
                  <a:cs typeface="+mn-cs"/>
                </a:endParaRPr>
              </a:p>
            </p:txBody>
          </p:sp>
        </p:grpSp>
        <p:sp>
          <p:nvSpPr>
            <p:cNvPr id="17" name="TextBox 16">
              <a:extLst>
                <a:ext uri="{FF2B5EF4-FFF2-40B4-BE49-F238E27FC236}">
                  <a16:creationId xmlns:a16="http://schemas.microsoft.com/office/drawing/2014/main" id="{01F12997-B6EB-47CC-A55A-DA84CD9F1A44}"/>
                </a:ext>
              </a:extLst>
            </p:cNvPr>
            <p:cNvSpPr txBox="1"/>
            <p:nvPr/>
          </p:nvSpPr>
          <p:spPr>
            <a:xfrm>
              <a:off x="4115778" y="975000"/>
              <a:ext cx="778736" cy="163953"/>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050" b="0" i="0" u="none" strike="noStrike" kern="1200" cap="none" spc="0" normalizeH="0" baseline="0" noProof="0" dirty="0">
                  <a:ln>
                    <a:noFill/>
                  </a:ln>
                  <a:solidFill>
                    <a:srgbClr val="E7E6E6">
                      <a:lumMod val="25000"/>
                    </a:srgbClr>
                  </a:solidFill>
                  <a:effectLst/>
                  <a:uLnTx/>
                  <a:uFillTx/>
                  <a:latin typeface="Verdana" panose="020B0604030504040204" pitchFamily="34" charset="0"/>
                  <a:ea typeface="Verdana" panose="020B0604030504040204" pitchFamily="34" charset="0"/>
                  <a:cs typeface="Verdana" panose="020B0604030504040204" pitchFamily="34" charset="0"/>
                </a:rPr>
                <a:t>Medium</a:t>
              </a:r>
            </a:p>
          </p:txBody>
        </p:sp>
        <p:grpSp>
          <p:nvGrpSpPr>
            <p:cNvPr id="18" name="Group 82">
              <a:extLst>
                <a:ext uri="{FF2B5EF4-FFF2-40B4-BE49-F238E27FC236}">
                  <a16:creationId xmlns:a16="http://schemas.microsoft.com/office/drawing/2014/main" id="{730A67FC-5D3B-473A-A022-EC04453251D0}"/>
                </a:ext>
              </a:extLst>
            </p:cNvPr>
            <p:cNvGrpSpPr>
              <a:grpSpLocks/>
            </p:cNvGrpSpPr>
            <p:nvPr/>
          </p:nvGrpSpPr>
          <p:grpSpPr bwMode="auto">
            <a:xfrm>
              <a:off x="4974134" y="962177"/>
              <a:ext cx="269875" cy="292100"/>
              <a:chOff x="2901" y="2177"/>
              <a:chExt cx="184" cy="184"/>
            </a:xfrm>
            <a:effectLst>
              <a:outerShdw blurRad="50800" dist="38100" dir="8100000" algn="tr" rotWithShape="0">
                <a:prstClr val="black">
                  <a:alpha val="40000"/>
                </a:prstClr>
              </a:outerShdw>
            </a:effectLst>
          </p:grpSpPr>
          <p:sp>
            <p:nvSpPr>
              <p:cNvPr id="22" name="Oval 83">
                <a:extLst>
                  <a:ext uri="{FF2B5EF4-FFF2-40B4-BE49-F238E27FC236}">
                    <a16:creationId xmlns:a16="http://schemas.microsoft.com/office/drawing/2014/main" id="{F1D3D651-4F32-4E3B-9691-63040662AA7B}"/>
                  </a:ext>
                </a:extLst>
              </p:cNvPr>
              <p:cNvSpPr>
                <a:spLocks noChangeArrowheads="1"/>
              </p:cNvSpPr>
              <p:nvPr/>
            </p:nvSpPr>
            <p:spPr bwMode="auto">
              <a:xfrm>
                <a:off x="2901" y="2177"/>
                <a:ext cx="184" cy="184"/>
              </a:xfrm>
              <a:prstGeom prst="ellipse">
                <a:avLst/>
              </a:prstGeom>
              <a:solidFill>
                <a:schemeClr val="bg1"/>
              </a:solidFill>
              <a:ln w="9525">
                <a:solidFill>
                  <a:schemeClr val="tx2"/>
                </a:solidFill>
                <a:round/>
                <a:headEnd/>
                <a:tailEnd/>
              </a:ln>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E7E6E6">
                      <a:lumMod val="25000"/>
                    </a:srgbClr>
                  </a:solidFill>
                  <a:effectLst/>
                  <a:uLnTx/>
                  <a:uFillTx/>
                  <a:latin typeface="Calibri" panose="020F0502020204030204"/>
                  <a:ea typeface="+mn-ea"/>
                  <a:cs typeface="+mn-cs"/>
                </a:endParaRPr>
              </a:p>
            </p:txBody>
          </p:sp>
          <p:sp>
            <p:nvSpPr>
              <p:cNvPr id="23" name="Arc 84">
                <a:extLst>
                  <a:ext uri="{FF2B5EF4-FFF2-40B4-BE49-F238E27FC236}">
                    <a16:creationId xmlns:a16="http://schemas.microsoft.com/office/drawing/2014/main" id="{FD4C7726-3F62-456A-ADDB-F7D2EC922F6E}"/>
                  </a:ext>
                </a:extLst>
              </p:cNvPr>
              <p:cNvSpPr>
                <a:spLocks/>
              </p:cNvSpPr>
              <p:nvPr/>
            </p:nvSpPr>
            <p:spPr bwMode="auto">
              <a:xfrm>
                <a:off x="2901" y="2177"/>
                <a:ext cx="184" cy="184"/>
              </a:xfrm>
              <a:custGeom>
                <a:avLst/>
                <a:gdLst>
                  <a:gd name="T0" fmla="*/ 92 w 43200"/>
                  <a:gd name="T1" fmla="*/ 0 h 43200"/>
                  <a:gd name="T2" fmla="*/ 0 w 43200"/>
                  <a:gd name="T3" fmla="*/ 91 h 43200"/>
                  <a:gd name="T4" fmla="*/ 92 w 43200"/>
                  <a:gd name="T5" fmla="*/ 92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21599" y="0"/>
                    </a:moveTo>
                    <a:cubicBezTo>
                      <a:pt x="33529" y="0"/>
                      <a:pt x="43200" y="9670"/>
                      <a:pt x="43200" y="21600"/>
                    </a:cubicBezTo>
                    <a:cubicBezTo>
                      <a:pt x="43200" y="33529"/>
                      <a:pt x="33529" y="43200"/>
                      <a:pt x="21600" y="43200"/>
                    </a:cubicBezTo>
                    <a:cubicBezTo>
                      <a:pt x="9670" y="43200"/>
                      <a:pt x="0" y="33529"/>
                      <a:pt x="0" y="21600"/>
                    </a:cubicBezTo>
                    <a:cubicBezTo>
                      <a:pt x="-1" y="21555"/>
                      <a:pt x="0" y="21510"/>
                      <a:pt x="0" y="21465"/>
                    </a:cubicBezTo>
                  </a:path>
                  <a:path w="43200" h="43200" stroke="0" extrusionOk="0">
                    <a:moveTo>
                      <a:pt x="21599" y="0"/>
                    </a:moveTo>
                    <a:cubicBezTo>
                      <a:pt x="33529" y="0"/>
                      <a:pt x="43200" y="9670"/>
                      <a:pt x="43200" y="21600"/>
                    </a:cubicBezTo>
                    <a:cubicBezTo>
                      <a:pt x="43200" y="33529"/>
                      <a:pt x="33529" y="43200"/>
                      <a:pt x="21600" y="43200"/>
                    </a:cubicBezTo>
                    <a:cubicBezTo>
                      <a:pt x="9670" y="43200"/>
                      <a:pt x="0" y="33529"/>
                      <a:pt x="0" y="21600"/>
                    </a:cubicBezTo>
                    <a:cubicBezTo>
                      <a:pt x="-1" y="21555"/>
                      <a:pt x="0" y="21510"/>
                      <a:pt x="0" y="21465"/>
                    </a:cubicBezTo>
                    <a:lnTo>
                      <a:pt x="21600" y="21600"/>
                    </a:lnTo>
                    <a:close/>
                  </a:path>
                </a:pathLst>
              </a:custGeom>
              <a:solidFill>
                <a:srgbClr val="0099CC"/>
              </a:solidFill>
              <a:ln w="12700">
                <a:solidFill>
                  <a:schemeClr val="tx2"/>
                </a:solidFill>
                <a:round/>
                <a:headEnd/>
                <a:tailEnd/>
              </a:ln>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E7E6E6">
                      <a:lumMod val="25000"/>
                    </a:srgbClr>
                  </a:solidFill>
                  <a:effectLst/>
                  <a:uLnTx/>
                  <a:uFillTx/>
                  <a:latin typeface="Calibri" panose="020F0502020204030204"/>
                  <a:ea typeface="+mn-ea"/>
                  <a:cs typeface="+mn-cs"/>
                </a:endParaRPr>
              </a:p>
            </p:txBody>
          </p:sp>
        </p:grpSp>
        <p:sp>
          <p:nvSpPr>
            <p:cNvPr id="19" name="TextBox 18">
              <a:extLst>
                <a:ext uri="{FF2B5EF4-FFF2-40B4-BE49-F238E27FC236}">
                  <a16:creationId xmlns:a16="http://schemas.microsoft.com/office/drawing/2014/main" id="{4023AE77-A9CD-42CF-B09D-6670095F612F}"/>
                </a:ext>
              </a:extLst>
            </p:cNvPr>
            <p:cNvSpPr txBox="1"/>
            <p:nvPr/>
          </p:nvSpPr>
          <p:spPr>
            <a:xfrm>
              <a:off x="5309753" y="1014320"/>
              <a:ext cx="1216946" cy="163953"/>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050" b="0" i="0" u="none" strike="noStrike" kern="1200" cap="none" spc="0" normalizeH="0" baseline="0" noProof="0" dirty="0">
                  <a:ln>
                    <a:noFill/>
                  </a:ln>
                  <a:solidFill>
                    <a:srgbClr val="E7E6E6">
                      <a:lumMod val="25000"/>
                    </a:srgbClr>
                  </a:solidFill>
                  <a:effectLst/>
                  <a:uLnTx/>
                  <a:uFillTx/>
                  <a:latin typeface="Verdana" panose="020B0604030504040204" pitchFamily="34" charset="0"/>
                  <a:ea typeface="Verdana" panose="020B0604030504040204" pitchFamily="34" charset="0"/>
                  <a:cs typeface="Verdana" panose="020B0604030504040204" pitchFamily="34" charset="0"/>
                </a:rPr>
                <a:t>Medium - High</a:t>
              </a:r>
            </a:p>
          </p:txBody>
        </p:sp>
        <p:sp>
          <p:nvSpPr>
            <p:cNvPr id="20" name="Oval 83">
              <a:extLst>
                <a:ext uri="{FF2B5EF4-FFF2-40B4-BE49-F238E27FC236}">
                  <a16:creationId xmlns:a16="http://schemas.microsoft.com/office/drawing/2014/main" id="{9F82DE50-DBCA-4472-A2F0-1AE3A376D011}"/>
                </a:ext>
              </a:extLst>
            </p:cNvPr>
            <p:cNvSpPr>
              <a:spLocks noChangeArrowheads="1"/>
            </p:cNvSpPr>
            <p:nvPr/>
          </p:nvSpPr>
          <p:spPr bwMode="auto">
            <a:xfrm>
              <a:off x="6554166" y="953653"/>
              <a:ext cx="269875" cy="292100"/>
            </a:xfrm>
            <a:prstGeom prst="ellipse">
              <a:avLst/>
            </a:prstGeom>
            <a:solidFill>
              <a:srgbClr val="0099CC"/>
            </a:solidFill>
            <a:ln w="9525">
              <a:solidFill>
                <a:schemeClr val="tx2"/>
              </a:solidFill>
              <a:round/>
              <a:headEnd/>
              <a:tailEnd/>
            </a:ln>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E7E6E6">
                    <a:lumMod val="25000"/>
                  </a:srgbClr>
                </a:solidFill>
                <a:effectLst/>
                <a:uLnTx/>
                <a:uFillTx/>
                <a:latin typeface="Calibri" panose="020F0502020204030204"/>
                <a:ea typeface="+mn-ea"/>
                <a:cs typeface="+mn-cs"/>
              </a:endParaRPr>
            </a:p>
          </p:txBody>
        </p:sp>
        <p:sp>
          <p:nvSpPr>
            <p:cNvPr id="21" name="TextBox 20">
              <a:extLst>
                <a:ext uri="{FF2B5EF4-FFF2-40B4-BE49-F238E27FC236}">
                  <a16:creationId xmlns:a16="http://schemas.microsoft.com/office/drawing/2014/main" id="{B0A928DD-F30B-4171-A165-8BAFB66EB9C0}"/>
                </a:ext>
              </a:extLst>
            </p:cNvPr>
            <p:cNvSpPr txBox="1"/>
            <p:nvPr/>
          </p:nvSpPr>
          <p:spPr>
            <a:xfrm>
              <a:off x="6906244" y="987498"/>
              <a:ext cx="601360" cy="163953"/>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050" b="0" i="0" u="none" strike="noStrike" kern="1200" cap="none" spc="0" normalizeH="0" baseline="0" noProof="0" dirty="0">
                  <a:ln>
                    <a:noFill/>
                  </a:ln>
                  <a:solidFill>
                    <a:srgbClr val="E7E6E6">
                      <a:lumMod val="25000"/>
                    </a:srgbClr>
                  </a:solidFill>
                  <a:effectLst/>
                  <a:uLnTx/>
                  <a:uFillTx/>
                  <a:latin typeface="Verdana" panose="020B0604030504040204" pitchFamily="34" charset="0"/>
                  <a:ea typeface="Verdana" panose="020B0604030504040204" pitchFamily="34" charset="0"/>
                  <a:cs typeface="Verdana" panose="020B0604030504040204" pitchFamily="34" charset="0"/>
                </a:rPr>
                <a:t>High</a:t>
              </a:r>
            </a:p>
          </p:txBody>
        </p:sp>
      </p:grpSp>
      <p:sp>
        <p:nvSpPr>
          <p:cNvPr id="34" name="TextBox 33">
            <a:extLst>
              <a:ext uri="{FF2B5EF4-FFF2-40B4-BE49-F238E27FC236}">
                <a16:creationId xmlns:a16="http://schemas.microsoft.com/office/drawing/2014/main" id="{D4D85F7B-29C0-4F33-8BC3-17301D571C4D}"/>
              </a:ext>
            </a:extLst>
          </p:cNvPr>
          <p:cNvSpPr txBox="1"/>
          <p:nvPr/>
        </p:nvSpPr>
        <p:spPr>
          <a:xfrm>
            <a:off x="6401268" y="4088659"/>
            <a:ext cx="1837840" cy="200055"/>
          </a:xfrm>
          <a:prstGeom prst="rect">
            <a:avLst/>
          </a:prstGeom>
          <a:noFill/>
        </p:spPr>
        <p:txBody>
          <a:bodyPr wrap="squar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a:t>
            </a:r>
            <a:r>
              <a:rPr kumimoji="0" lang="en-IN" sz="700" b="0" i="1" u="none" strike="noStrike" kern="1200" cap="none" spc="0" normalizeH="0" baseline="0" noProof="0" dirty="0">
                <a:ln>
                  <a:noFill/>
                </a:ln>
                <a:solidFill>
                  <a:srgbClr val="7F7F7F"/>
                </a:solidFill>
                <a:effectLst/>
                <a:uLnTx/>
                <a:uFillTx/>
                <a:latin typeface="Verdana" panose="020B0604030504040204" pitchFamily="34" charset="0"/>
                <a:ea typeface="Verdana" panose="020B0604030504040204" pitchFamily="34" charset="0"/>
                <a:cs typeface="Verdana" panose="020B0604030504040204" pitchFamily="34" charset="0"/>
              </a:rPr>
              <a:t>TechSci</a:t>
            </a:r>
            <a:r>
              <a:rPr kumimoji="0" lang="en-IN" sz="7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 Research</a:t>
            </a:r>
          </a:p>
        </p:txBody>
      </p:sp>
      <p:grpSp>
        <p:nvGrpSpPr>
          <p:cNvPr id="57" name="Group 56">
            <a:extLst>
              <a:ext uri="{FF2B5EF4-FFF2-40B4-BE49-F238E27FC236}">
                <a16:creationId xmlns:a16="http://schemas.microsoft.com/office/drawing/2014/main" id="{33E071D1-DE98-4D3F-B16C-567619B8C21E}"/>
              </a:ext>
            </a:extLst>
          </p:cNvPr>
          <p:cNvGrpSpPr/>
          <p:nvPr/>
        </p:nvGrpSpPr>
        <p:grpSpPr>
          <a:xfrm>
            <a:off x="3267612" y="4322251"/>
            <a:ext cx="5592510" cy="2337281"/>
            <a:chOff x="579486" y="2329846"/>
            <a:chExt cx="3538713" cy="4183632"/>
          </a:xfrm>
        </p:grpSpPr>
        <p:sp>
          <p:nvSpPr>
            <p:cNvPr id="58" name="Rectangle: Diagonal Corners Rounded 57">
              <a:extLst>
                <a:ext uri="{FF2B5EF4-FFF2-40B4-BE49-F238E27FC236}">
                  <a16:creationId xmlns:a16="http://schemas.microsoft.com/office/drawing/2014/main" id="{88B6F366-47F3-4CBE-89FC-EF248CA72DEA}"/>
                </a:ext>
              </a:extLst>
            </p:cNvPr>
            <p:cNvSpPr/>
            <p:nvPr/>
          </p:nvSpPr>
          <p:spPr>
            <a:xfrm>
              <a:off x="579486" y="2329846"/>
              <a:ext cx="3538713" cy="4183632"/>
            </a:xfrm>
            <a:prstGeom prst="round2DiagRect">
              <a:avLst/>
            </a:prstGeom>
            <a:no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9" name="Rectangle 58">
              <a:extLst>
                <a:ext uri="{FF2B5EF4-FFF2-40B4-BE49-F238E27FC236}">
                  <a16:creationId xmlns:a16="http://schemas.microsoft.com/office/drawing/2014/main" id="{C0B842AF-32FE-4583-A5FE-EA6CC62854AB}"/>
                </a:ext>
              </a:extLst>
            </p:cNvPr>
            <p:cNvSpPr/>
            <p:nvPr/>
          </p:nvSpPr>
          <p:spPr>
            <a:xfrm>
              <a:off x="645249" y="2401571"/>
              <a:ext cx="3471160" cy="26933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1450" marR="0" lvl="0" indent="-171450" algn="just"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srgbClr val="E7E6E6">
                      <a:lumMod val="25000"/>
                    </a:srgbClr>
                  </a:solidFill>
                  <a:effectLst/>
                  <a:uLnTx/>
                  <a:uFillTx/>
                  <a:latin typeface="Verdana" panose="020B0604030504040204" pitchFamily="34" charset="0"/>
                  <a:ea typeface="Verdana" panose="020B0604030504040204" pitchFamily="34" charset="0"/>
                  <a:cs typeface="Verdana" panose="020B0604030504040204" pitchFamily="34" charset="0"/>
                </a:rPr>
                <a:t>Due to COVID-19, slowdown in automotive &amp; construction sector has been witnessed. Furthermore, emergence of fresh COVID-19 cases in the US, India, China and Southeast Asian countries have impacted the supply-chain in many related industries. Consequently, resulted in degrowth in demand from Polycarbonate industry, further resulted in lower demand for Epoxy Resin</a:t>
              </a:r>
            </a:p>
            <a:p>
              <a:pPr marL="171450" marR="0" lvl="0" indent="-171450" algn="just"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srgbClr val="E7E6E6">
                      <a:lumMod val="25000"/>
                    </a:srgbClr>
                  </a:solidFill>
                  <a:effectLst/>
                  <a:uLnTx/>
                  <a:uFillTx/>
                  <a:latin typeface="Verdana" panose="020B0604030504040204" pitchFamily="34" charset="0"/>
                  <a:ea typeface="Verdana" panose="020B0604030504040204" pitchFamily="34" charset="0"/>
                  <a:cs typeface="Verdana" panose="020B0604030504040204" pitchFamily="34" charset="0"/>
                </a:rPr>
                <a:t>The construction industry has also been severely impacted in 2020 and is likely to witness significant decline in revenues due to lockdown conditions</a:t>
              </a:r>
              <a:r>
                <a:rPr lang="en-IN" sz="1000" dirty="0">
                  <a:solidFill>
                    <a:srgbClr val="E7E6E6">
                      <a:lumMod val="25000"/>
                    </a:srgbClr>
                  </a:solidFill>
                  <a:latin typeface="Verdana" panose="020B0604030504040204" pitchFamily="34" charset="0"/>
                  <a:ea typeface="Verdana" panose="020B0604030504040204" pitchFamily="34" charset="0"/>
                  <a:cs typeface="Verdana" panose="020B0604030504040204" pitchFamily="34" charset="0"/>
                </a:rPr>
                <a:t>. Further resulted in lower demand for related industries such as Paint &amp; Coating and Resin industry which</a:t>
              </a:r>
              <a:r>
                <a:rPr lang="en-US" sz="1000" dirty="0">
                  <a:solidFill>
                    <a:srgbClr val="E7E6E6">
                      <a:lumMod val="25000"/>
                    </a:srgbClr>
                  </a:solidFill>
                  <a:latin typeface="Verdana" panose="020B0604030504040204" pitchFamily="34" charset="0"/>
                  <a:ea typeface="Verdana" panose="020B0604030504040204" pitchFamily="34" charset="0"/>
                  <a:cs typeface="Verdana" panose="020B0604030504040204" pitchFamily="34" charset="0"/>
                </a:rPr>
                <a:t> has created a temporary slump in demand of Epoxy Resin.</a:t>
              </a:r>
              <a:endParaRPr kumimoji="0" lang="en-IN" sz="1000" b="0" i="0" u="none" strike="noStrike" kern="1200" cap="none" spc="0" normalizeH="0" baseline="0" noProof="0" dirty="0">
                <a:ln>
                  <a:noFill/>
                </a:ln>
                <a:solidFill>
                  <a:srgbClr val="E7E6E6">
                    <a:lumMod val="25000"/>
                  </a:srgbClr>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grpSp>
      <p:grpSp>
        <p:nvGrpSpPr>
          <p:cNvPr id="60" name="Group 59">
            <a:extLst>
              <a:ext uri="{FF2B5EF4-FFF2-40B4-BE49-F238E27FC236}">
                <a16:creationId xmlns:a16="http://schemas.microsoft.com/office/drawing/2014/main" id="{6A2C7793-2235-42F9-889D-84C666A44A8C}"/>
              </a:ext>
            </a:extLst>
          </p:cNvPr>
          <p:cNvGrpSpPr/>
          <p:nvPr/>
        </p:nvGrpSpPr>
        <p:grpSpPr>
          <a:xfrm rot="20960462">
            <a:off x="294910" y="4396427"/>
            <a:ext cx="2477222" cy="2359011"/>
            <a:chOff x="505523" y="3871435"/>
            <a:chExt cx="2729158" cy="2736363"/>
          </a:xfrm>
        </p:grpSpPr>
        <p:pic>
          <p:nvPicPr>
            <p:cNvPr id="61" name="Picture 60">
              <a:extLst>
                <a:ext uri="{FF2B5EF4-FFF2-40B4-BE49-F238E27FC236}">
                  <a16:creationId xmlns:a16="http://schemas.microsoft.com/office/drawing/2014/main" id="{626FF8D2-6C12-4359-9AFC-D56636365F8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7078788">
              <a:off x="451547" y="3925411"/>
              <a:ext cx="2736363" cy="2628411"/>
            </a:xfrm>
            <a:prstGeom prst="rect">
              <a:avLst/>
            </a:prstGeom>
          </p:spPr>
        </p:pic>
        <p:sp>
          <p:nvSpPr>
            <p:cNvPr id="62" name="Oval 61">
              <a:extLst>
                <a:ext uri="{FF2B5EF4-FFF2-40B4-BE49-F238E27FC236}">
                  <a16:creationId xmlns:a16="http://schemas.microsoft.com/office/drawing/2014/main" id="{0990A7BF-3E62-499F-9A1B-AC7B1545A1C7}"/>
                </a:ext>
              </a:extLst>
            </p:cNvPr>
            <p:cNvSpPr/>
            <p:nvPr/>
          </p:nvSpPr>
          <p:spPr>
            <a:xfrm rot="934180">
              <a:off x="2719081" y="4197523"/>
              <a:ext cx="515600" cy="1989554"/>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3" name="TextBox 62">
              <a:extLst>
                <a:ext uri="{FF2B5EF4-FFF2-40B4-BE49-F238E27FC236}">
                  <a16:creationId xmlns:a16="http://schemas.microsoft.com/office/drawing/2014/main" id="{307DF251-E35C-4202-9895-4001ACBA7FD5}"/>
                </a:ext>
              </a:extLst>
            </p:cNvPr>
            <p:cNvSpPr txBox="1"/>
            <p:nvPr/>
          </p:nvSpPr>
          <p:spPr>
            <a:xfrm rot="16916281">
              <a:off x="2116131" y="4842371"/>
              <a:ext cx="1767690" cy="44080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SPOTLIGHT</a:t>
              </a:r>
            </a:p>
          </p:txBody>
        </p:sp>
      </p:grpSp>
      <p:sp>
        <p:nvSpPr>
          <p:cNvPr id="64" name="Title 1">
            <a:extLst>
              <a:ext uri="{FF2B5EF4-FFF2-40B4-BE49-F238E27FC236}">
                <a16:creationId xmlns:a16="http://schemas.microsoft.com/office/drawing/2014/main" id="{9A0F46C4-3AF7-4FA2-A91F-76023ADBF9B1}"/>
              </a:ext>
            </a:extLst>
          </p:cNvPr>
          <p:cNvSpPr txBox="1">
            <a:spLocks/>
          </p:cNvSpPr>
          <p:nvPr/>
        </p:nvSpPr>
        <p:spPr>
          <a:xfrm>
            <a:off x="-13867" y="219588"/>
            <a:ext cx="8921930" cy="310341"/>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457200" rtl="0" eaLnBrk="1" fontAlgn="auto" latinLnBrk="0" hangingPunct="1">
              <a:lnSpc>
                <a:spcPts val="1700"/>
              </a:lnSpc>
              <a:spcBef>
                <a:spcPct val="0"/>
              </a:spcBef>
              <a:spcAft>
                <a:spcPts val="0"/>
              </a:spcAft>
              <a:buClrTx/>
              <a:buSzTx/>
              <a:buFontTx/>
              <a:buNone/>
              <a:tabLst/>
              <a:defRPr/>
            </a:pPr>
            <a:r>
              <a:rPr kumimoji="0" lang="en-IN" sz="1600" b="1" i="0" u="none" strike="noStrike" kern="1200" cap="none" spc="0" normalizeH="0" baseline="0" noProof="0" dirty="0">
                <a:ln>
                  <a:noFill/>
                </a:ln>
                <a:solidFill>
                  <a:prstClr val="black"/>
                </a:solidFill>
                <a:effectLst/>
                <a:uLnTx/>
                <a:uFillTx/>
                <a:latin typeface="Montserrat"/>
                <a:ea typeface="+mj-ea"/>
                <a:cs typeface="Arial" panose="020B0604020202020204" pitchFamily="34" charset="0"/>
              </a:rPr>
              <a:t> Impact Assessment : COVID-19</a:t>
            </a:r>
          </a:p>
        </p:txBody>
      </p:sp>
      <p:pic>
        <p:nvPicPr>
          <p:cNvPr id="70" name="Picture 69">
            <a:extLst>
              <a:ext uri="{FF2B5EF4-FFF2-40B4-BE49-F238E27FC236}">
                <a16:creationId xmlns:a16="http://schemas.microsoft.com/office/drawing/2014/main" id="{0FD5D978-AED7-442B-9910-D930DF3F9994}"/>
              </a:ext>
            </a:extLst>
          </p:cNvPr>
          <p:cNvPicPr>
            <a:picLocks noChangeAspect="1"/>
          </p:cNvPicPr>
          <p:nvPr/>
        </p:nvPicPr>
        <p:blipFill>
          <a:blip r:embed="rId3"/>
          <a:stretch>
            <a:fillRect/>
          </a:stretch>
        </p:blipFill>
        <p:spPr>
          <a:xfrm>
            <a:off x="6096937" y="3112416"/>
            <a:ext cx="608664" cy="426688"/>
          </a:xfrm>
          <a:prstGeom prst="rect">
            <a:avLst/>
          </a:prstGeom>
        </p:spPr>
      </p:pic>
      <p:pic>
        <p:nvPicPr>
          <p:cNvPr id="35" name="Picture 34">
            <a:extLst>
              <a:ext uri="{FF2B5EF4-FFF2-40B4-BE49-F238E27FC236}">
                <a16:creationId xmlns:a16="http://schemas.microsoft.com/office/drawing/2014/main" id="{513D2903-942D-443B-8869-D1C75AC02546}"/>
              </a:ext>
            </a:extLst>
          </p:cNvPr>
          <p:cNvPicPr>
            <a:picLocks noChangeAspect="1"/>
          </p:cNvPicPr>
          <p:nvPr/>
        </p:nvPicPr>
        <p:blipFill>
          <a:blip r:embed="rId3"/>
          <a:stretch>
            <a:fillRect/>
          </a:stretch>
        </p:blipFill>
        <p:spPr>
          <a:xfrm>
            <a:off x="6096936" y="3593690"/>
            <a:ext cx="608664" cy="426688"/>
          </a:xfrm>
          <a:prstGeom prst="rect">
            <a:avLst/>
          </a:prstGeom>
        </p:spPr>
      </p:pic>
      <p:pic>
        <p:nvPicPr>
          <p:cNvPr id="3" name="Picture 2">
            <a:extLst>
              <a:ext uri="{FF2B5EF4-FFF2-40B4-BE49-F238E27FC236}">
                <a16:creationId xmlns:a16="http://schemas.microsoft.com/office/drawing/2014/main" id="{A03BC6B8-E7BC-42FF-9E28-3A875988324A}"/>
              </a:ext>
            </a:extLst>
          </p:cNvPr>
          <p:cNvPicPr>
            <a:picLocks noChangeAspect="1"/>
          </p:cNvPicPr>
          <p:nvPr/>
        </p:nvPicPr>
        <p:blipFill>
          <a:blip r:embed="rId4"/>
          <a:stretch>
            <a:fillRect/>
          </a:stretch>
        </p:blipFill>
        <p:spPr>
          <a:xfrm>
            <a:off x="6096936" y="2596736"/>
            <a:ext cx="498767" cy="426688"/>
          </a:xfrm>
          <a:prstGeom prst="rect">
            <a:avLst/>
          </a:prstGeom>
        </p:spPr>
      </p:pic>
      <p:pic>
        <p:nvPicPr>
          <p:cNvPr id="7" name="Picture 6">
            <a:extLst>
              <a:ext uri="{FF2B5EF4-FFF2-40B4-BE49-F238E27FC236}">
                <a16:creationId xmlns:a16="http://schemas.microsoft.com/office/drawing/2014/main" id="{9AD88E59-06DC-4C3B-8C10-73744D79F401}"/>
              </a:ext>
            </a:extLst>
          </p:cNvPr>
          <p:cNvPicPr>
            <a:picLocks noChangeAspect="1"/>
          </p:cNvPicPr>
          <p:nvPr/>
        </p:nvPicPr>
        <p:blipFill>
          <a:blip r:embed="rId4"/>
          <a:stretch>
            <a:fillRect/>
          </a:stretch>
        </p:blipFill>
        <p:spPr>
          <a:xfrm>
            <a:off x="6082931" y="2075605"/>
            <a:ext cx="498767" cy="426688"/>
          </a:xfrm>
          <a:prstGeom prst="rect">
            <a:avLst/>
          </a:prstGeom>
        </p:spPr>
      </p:pic>
    </p:spTree>
    <p:extLst>
      <p:ext uri="{BB962C8B-B14F-4D97-AF65-F5344CB8AC3E}">
        <p14:creationId xmlns:p14="http://schemas.microsoft.com/office/powerpoint/2010/main" val="2147992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63977FA2-2584-483B-BEA5-C4C09F2B1DB2}"/>
              </a:ext>
            </a:extLst>
          </p:cNvPr>
          <p:cNvSpPr/>
          <p:nvPr/>
        </p:nvSpPr>
        <p:spPr>
          <a:xfrm>
            <a:off x="167217" y="3014253"/>
            <a:ext cx="2736426" cy="830997"/>
          </a:xfrm>
          <a:prstGeom prst="rect">
            <a:avLst/>
          </a:prstGeom>
        </p:spPr>
        <p:txBody>
          <a:bodyPr wrap="square">
            <a:spAutoFit/>
          </a:bodyPr>
          <a:lstStyle/>
          <a:p>
            <a:pPr algn="ctr" defTabSz="914400">
              <a:spcBef>
                <a:spcPct val="0"/>
              </a:spcBef>
              <a:spcAft>
                <a:spcPts val="600"/>
              </a:spcAft>
              <a:defRPr/>
            </a:pPr>
            <a:r>
              <a:rPr lang="en-US" sz="2400" spc="-136" dirty="0">
                <a:solidFill>
                  <a:schemeClr val="bg1"/>
                </a:solidFill>
                <a:latin typeface="Montserrat" panose="00000500000000000000" pitchFamily="2" charset="0"/>
                <a:ea typeface="+mj-ea"/>
                <a:cs typeface="+mj-cs"/>
              </a:rPr>
              <a:t>EXECUTIVE SUMMARY</a:t>
            </a:r>
          </a:p>
        </p:txBody>
      </p:sp>
      <p:cxnSp>
        <p:nvCxnSpPr>
          <p:cNvPr id="11" name="Straight Connector 10">
            <a:extLst>
              <a:ext uri="{FF2B5EF4-FFF2-40B4-BE49-F238E27FC236}">
                <a16:creationId xmlns:a16="http://schemas.microsoft.com/office/drawing/2014/main" id="{E46E7EE7-1768-4614-9001-7E82684FA105}"/>
              </a:ext>
            </a:extLst>
          </p:cNvPr>
          <p:cNvCxnSpPr/>
          <p:nvPr/>
        </p:nvCxnSpPr>
        <p:spPr>
          <a:xfrm>
            <a:off x="0" y="4191000"/>
            <a:ext cx="307086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16A7AA16-C025-4673-A9A9-D4A803D907FA}"/>
              </a:ext>
            </a:extLst>
          </p:cNvPr>
          <p:cNvCxnSpPr/>
          <p:nvPr/>
        </p:nvCxnSpPr>
        <p:spPr>
          <a:xfrm>
            <a:off x="0" y="4395978"/>
            <a:ext cx="307086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91E3F824-2743-43B8-AB46-776988FBFED4}"/>
              </a:ext>
            </a:extLst>
          </p:cNvPr>
          <p:cNvCxnSpPr/>
          <p:nvPr/>
        </p:nvCxnSpPr>
        <p:spPr>
          <a:xfrm>
            <a:off x="0" y="4609338"/>
            <a:ext cx="307086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F64FD4E6-CF0E-4020-9E3B-707F9EF1FAB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21627" y="353479"/>
            <a:ext cx="1998988" cy="627133"/>
          </a:xfrm>
          <a:prstGeom prst="rect">
            <a:avLst/>
          </a:prstGeom>
        </p:spPr>
      </p:pic>
      <p:pic>
        <p:nvPicPr>
          <p:cNvPr id="4" name="Picture 3" descr="A picture containing text, document, desk&#10;&#10;Description automatically generated">
            <a:extLst>
              <a:ext uri="{FF2B5EF4-FFF2-40B4-BE49-F238E27FC236}">
                <a16:creationId xmlns:a16="http://schemas.microsoft.com/office/drawing/2014/main" id="{749B2159-50DD-4A6C-ABF2-39DEC2E65F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70860" y="2600324"/>
            <a:ext cx="6096002" cy="3648076"/>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9982564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1">
            <a:extLst>
              <a:ext uri="{FF2B5EF4-FFF2-40B4-BE49-F238E27FC236}">
                <a16:creationId xmlns:a16="http://schemas.microsoft.com/office/drawing/2014/main" id="{2D5D546D-05B1-4F38-B40D-C85337B730FA}"/>
              </a:ext>
            </a:extLst>
          </p:cNvPr>
          <p:cNvSpPr txBox="1">
            <a:spLocks/>
          </p:cNvSpPr>
          <p:nvPr/>
        </p:nvSpPr>
        <p:spPr>
          <a:xfrm>
            <a:off x="198120" y="366049"/>
            <a:ext cx="8921930" cy="296684"/>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457200" rtl="0" eaLnBrk="1" fontAlgn="auto" latinLnBrk="0" hangingPunct="1">
              <a:lnSpc>
                <a:spcPts val="1700"/>
              </a:lnSpc>
              <a:spcBef>
                <a:spcPct val="0"/>
              </a:spcBef>
              <a:spcAft>
                <a:spcPts val="0"/>
              </a:spcAft>
              <a:buClrTx/>
              <a:buSzTx/>
              <a:buFontTx/>
              <a:buNone/>
              <a:tabLst/>
              <a:defRPr/>
            </a:pPr>
            <a:r>
              <a:rPr kumimoji="0" lang="en-IN" sz="14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Executive Summary</a:t>
            </a:r>
          </a:p>
        </p:txBody>
      </p:sp>
      <p:sp>
        <p:nvSpPr>
          <p:cNvPr id="14" name="TextBox 13">
            <a:extLst>
              <a:ext uri="{FF2B5EF4-FFF2-40B4-BE49-F238E27FC236}">
                <a16:creationId xmlns:a16="http://schemas.microsoft.com/office/drawing/2014/main" id="{071A111D-62F1-449A-B9A6-51CDB38A3149}"/>
              </a:ext>
            </a:extLst>
          </p:cNvPr>
          <p:cNvSpPr txBox="1"/>
          <p:nvPr/>
        </p:nvSpPr>
        <p:spPr>
          <a:xfrm>
            <a:off x="1953373" y="3460318"/>
            <a:ext cx="2337955" cy="215444"/>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TechSci Research</a:t>
            </a:r>
          </a:p>
        </p:txBody>
      </p:sp>
      <p:sp>
        <p:nvSpPr>
          <p:cNvPr id="15" name="TextBox 14">
            <a:extLst>
              <a:ext uri="{FF2B5EF4-FFF2-40B4-BE49-F238E27FC236}">
                <a16:creationId xmlns:a16="http://schemas.microsoft.com/office/drawing/2014/main" id="{ACC2A883-E066-4C8B-9D5C-5736EBE6A8E1}"/>
              </a:ext>
            </a:extLst>
          </p:cNvPr>
          <p:cNvSpPr txBox="1"/>
          <p:nvPr/>
        </p:nvSpPr>
        <p:spPr>
          <a:xfrm>
            <a:off x="148937" y="877019"/>
            <a:ext cx="4238335" cy="52290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Global Epoxy Resin Market Size, By Volume, 2015, 2020, 2021E &amp; 2030F (Thousand Tonnes)</a:t>
            </a:r>
          </a:p>
        </p:txBody>
      </p:sp>
      <p:sp>
        <p:nvSpPr>
          <p:cNvPr id="22" name="TextBox 21">
            <a:extLst>
              <a:ext uri="{FF2B5EF4-FFF2-40B4-BE49-F238E27FC236}">
                <a16:creationId xmlns:a16="http://schemas.microsoft.com/office/drawing/2014/main" id="{240631A2-F6E1-4736-A13F-2A7FC60ED00F}"/>
              </a:ext>
            </a:extLst>
          </p:cNvPr>
          <p:cNvSpPr txBox="1"/>
          <p:nvPr/>
        </p:nvSpPr>
        <p:spPr>
          <a:xfrm>
            <a:off x="186920" y="3632294"/>
            <a:ext cx="4129257" cy="52290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Global Epoxy Resin Market Share, By Application , By Volume, 2020</a:t>
            </a:r>
          </a:p>
        </p:txBody>
      </p:sp>
      <p:sp>
        <p:nvSpPr>
          <p:cNvPr id="24" name="TextBox 23">
            <a:extLst>
              <a:ext uri="{FF2B5EF4-FFF2-40B4-BE49-F238E27FC236}">
                <a16:creationId xmlns:a16="http://schemas.microsoft.com/office/drawing/2014/main" id="{D2ADCE91-3DC6-4FF1-A0FF-BA07445C1853}"/>
              </a:ext>
            </a:extLst>
          </p:cNvPr>
          <p:cNvSpPr txBox="1"/>
          <p:nvPr/>
        </p:nvSpPr>
        <p:spPr>
          <a:xfrm>
            <a:off x="5480015" y="3460318"/>
            <a:ext cx="3095493" cy="215444"/>
          </a:xfrm>
          <a:prstGeom prst="rect">
            <a:avLst/>
          </a:prstGeom>
          <a:noFill/>
        </p:spPr>
        <p:txBody>
          <a:bodyPr wrap="square" rtlCol="0">
            <a:spAutoFit/>
          </a:bodyPr>
          <a:lstStyle>
            <a:defPPr>
              <a:defRPr lang="en-US"/>
            </a:defPPr>
            <a:lvl1pPr algn="r">
              <a:defRPr sz="800" i="1">
                <a:solidFill>
                  <a:srgbClr val="7F7F7F"/>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TechSci Research</a:t>
            </a:r>
          </a:p>
        </p:txBody>
      </p:sp>
      <p:sp>
        <p:nvSpPr>
          <p:cNvPr id="28" name="TextBox 27">
            <a:extLst>
              <a:ext uri="{FF2B5EF4-FFF2-40B4-BE49-F238E27FC236}">
                <a16:creationId xmlns:a16="http://schemas.microsoft.com/office/drawing/2014/main" id="{80FDE981-455F-4E43-A13F-4B50E02F77EE}"/>
              </a:ext>
            </a:extLst>
          </p:cNvPr>
          <p:cNvSpPr txBox="1"/>
          <p:nvPr/>
        </p:nvSpPr>
        <p:spPr>
          <a:xfrm>
            <a:off x="4827824" y="3623244"/>
            <a:ext cx="3800497" cy="52290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Global Epoxy Resin Market Share, By Region, By Volume, 2020</a:t>
            </a:r>
            <a:endParaRPr kumimoji="0" lang="en-US" sz="1000" b="1" i="0" u="none" strike="noStrike" kern="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graphicFrame>
        <p:nvGraphicFramePr>
          <p:cNvPr id="98" name="Chart 97">
            <a:extLst>
              <a:ext uri="{FF2B5EF4-FFF2-40B4-BE49-F238E27FC236}">
                <a16:creationId xmlns:a16="http://schemas.microsoft.com/office/drawing/2014/main" id="{6793309A-1340-4053-8BB6-425902125348}"/>
              </a:ext>
            </a:extLst>
          </p:cNvPr>
          <p:cNvGraphicFramePr/>
          <p:nvPr>
            <p:extLst>
              <p:ext uri="{D42A27DB-BD31-4B8C-83A1-F6EECF244321}">
                <p14:modId xmlns:p14="http://schemas.microsoft.com/office/powerpoint/2010/main" val="3445361712"/>
              </p:ext>
            </p:extLst>
          </p:nvPr>
        </p:nvGraphicFramePr>
        <p:xfrm>
          <a:off x="334831" y="4131669"/>
          <a:ext cx="3780889" cy="2368631"/>
        </p:xfrm>
        <a:graphic>
          <a:graphicData uri="http://schemas.openxmlformats.org/drawingml/2006/chart">
            <c:chart xmlns:c="http://schemas.openxmlformats.org/drawingml/2006/chart" xmlns:r="http://schemas.openxmlformats.org/officeDocument/2006/relationships" r:id="rId2"/>
          </a:graphicData>
        </a:graphic>
      </p:graphicFrame>
      <p:sp>
        <p:nvSpPr>
          <p:cNvPr id="100" name="TextBox 99">
            <a:extLst>
              <a:ext uri="{FF2B5EF4-FFF2-40B4-BE49-F238E27FC236}">
                <a16:creationId xmlns:a16="http://schemas.microsoft.com/office/drawing/2014/main" id="{5D37ABA4-DA77-487D-A5DE-E20FB3B3D749}"/>
              </a:ext>
            </a:extLst>
          </p:cNvPr>
          <p:cNvSpPr txBox="1"/>
          <p:nvPr/>
        </p:nvSpPr>
        <p:spPr>
          <a:xfrm>
            <a:off x="6136106" y="6494178"/>
            <a:ext cx="2492215" cy="215444"/>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TechSci Research</a:t>
            </a:r>
          </a:p>
        </p:txBody>
      </p:sp>
      <p:graphicFrame>
        <p:nvGraphicFramePr>
          <p:cNvPr id="30" name="Chart 29">
            <a:extLst>
              <a:ext uri="{FF2B5EF4-FFF2-40B4-BE49-F238E27FC236}">
                <a16:creationId xmlns:a16="http://schemas.microsoft.com/office/drawing/2014/main" id="{5B457AEE-6172-4530-AE4E-A44CD6AD0519}"/>
              </a:ext>
            </a:extLst>
          </p:cNvPr>
          <p:cNvGraphicFramePr/>
          <p:nvPr>
            <p:extLst>
              <p:ext uri="{D42A27DB-BD31-4B8C-83A1-F6EECF244321}">
                <p14:modId xmlns:p14="http://schemas.microsoft.com/office/powerpoint/2010/main" val="2109741020"/>
              </p:ext>
            </p:extLst>
          </p:nvPr>
        </p:nvGraphicFramePr>
        <p:xfrm>
          <a:off x="4964988" y="4257353"/>
          <a:ext cx="4834449" cy="2052616"/>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31" name="Chart 30">
            <a:extLst>
              <a:ext uri="{FF2B5EF4-FFF2-40B4-BE49-F238E27FC236}">
                <a16:creationId xmlns:a16="http://schemas.microsoft.com/office/drawing/2014/main" id="{EBAE3E60-5FB5-4313-AD27-641DDB5CC594}"/>
              </a:ext>
            </a:extLst>
          </p:cNvPr>
          <p:cNvGraphicFramePr/>
          <p:nvPr>
            <p:extLst>
              <p:ext uri="{D42A27DB-BD31-4B8C-83A1-F6EECF244321}">
                <p14:modId xmlns:p14="http://schemas.microsoft.com/office/powerpoint/2010/main" val="2433685278"/>
              </p:ext>
            </p:extLst>
          </p:nvPr>
        </p:nvGraphicFramePr>
        <p:xfrm>
          <a:off x="415000" y="1906048"/>
          <a:ext cx="3876328" cy="1406025"/>
        </p:xfrm>
        <a:graphic>
          <a:graphicData uri="http://schemas.openxmlformats.org/drawingml/2006/chart">
            <c:chart xmlns:c="http://schemas.openxmlformats.org/drawingml/2006/chart" xmlns:r="http://schemas.openxmlformats.org/officeDocument/2006/relationships" r:id="rId4"/>
          </a:graphicData>
        </a:graphic>
      </p:graphicFrame>
      <p:sp>
        <p:nvSpPr>
          <p:cNvPr id="32" name="Oval 8">
            <a:extLst>
              <a:ext uri="{FF2B5EF4-FFF2-40B4-BE49-F238E27FC236}">
                <a16:creationId xmlns:a16="http://schemas.microsoft.com/office/drawing/2014/main" id="{41B89F7B-4555-404C-BE86-AAA6D07DAB66}"/>
              </a:ext>
            </a:extLst>
          </p:cNvPr>
          <p:cNvSpPr/>
          <p:nvPr/>
        </p:nvSpPr>
        <p:spPr>
          <a:xfrm>
            <a:off x="2483065" y="1535976"/>
            <a:ext cx="1517821" cy="504209"/>
          </a:xfrm>
          <a:custGeom>
            <a:avLst/>
            <a:gdLst>
              <a:gd name="connsiteX0" fmla="*/ 0 w 1901804"/>
              <a:gd name="connsiteY0" fmla="*/ 227941 h 455881"/>
              <a:gd name="connsiteX1" fmla="*/ 950902 w 1901804"/>
              <a:gd name="connsiteY1" fmla="*/ 0 h 455881"/>
              <a:gd name="connsiteX2" fmla="*/ 1901804 w 1901804"/>
              <a:gd name="connsiteY2" fmla="*/ 227941 h 455881"/>
              <a:gd name="connsiteX3" fmla="*/ 950902 w 1901804"/>
              <a:gd name="connsiteY3" fmla="*/ 455882 h 455881"/>
              <a:gd name="connsiteX4" fmla="*/ 0 w 1901804"/>
              <a:gd name="connsiteY4" fmla="*/ 227941 h 455881"/>
              <a:gd name="connsiteX0" fmla="*/ 0 w 1703022"/>
              <a:gd name="connsiteY0" fmla="*/ 214728 h 455955"/>
              <a:gd name="connsiteX1" fmla="*/ 752120 w 1703022"/>
              <a:gd name="connsiteY1" fmla="*/ 39 h 455955"/>
              <a:gd name="connsiteX2" fmla="*/ 1703022 w 1703022"/>
              <a:gd name="connsiteY2" fmla="*/ 227980 h 455955"/>
              <a:gd name="connsiteX3" fmla="*/ 752120 w 1703022"/>
              <a:gd name="connsiteY3" fmla="*/ 455921 h 455955"/>
              <a:gd name="connsiteX4" fmla="*/ 0 w 1703022"/>
              <a:gd name="connsiteY4" fmla="*/ 214728 h 455955"/>
              <a:gd name="connsiteX0" fmla="*/ 0 w 1543996"/>
              <a:gd name="connsiteY0" fmla="*/ 214895 h 456206"/>
              <a:gd name="connsiteX1" fmla="*/ 752120 w 1543996"/>
              <a:gd name="connsiteY1" fmla="*/ 206 h 456206"/>
              <a:gd name="connsiteX2" fmla="*/ 1543996 w 1543996"/>
              <a:gd name="connsiteY2" fmla="*/ 188391 h 456206"/>
              <a:gd name="connsiteX3" fmla="*/ 752120 w 1543996"/>
              <a:gd name="connsiteY3" fmla="*/ 456088 h 456206"/>
              <a:gd name="connsiteX4" fmla="*/ 0 w 1543996"/>
              <a:gd name="connsiteY4" fmla="*/ 214895 h 456206"/>
              <a:gd name="connsiteX0" fmla="*/ 0 w 1437978"/>
              <a:gd name="connsiteY0" fmla="*/ 214895 h 456206"/>
              <a:gd name="connsiteX1" fmla="*/ 646102 w 1437978"/>
              <a:gd name="connsiteY1" fmla="*/ 206 h 456206"/>
              <a:gd name="connsiteX2" fmla="*/ 1437978 w 1437978"/>
              <a:gd name="connsiteY2" fmla="*/ 188391 h 456206"/>
              <a:gd name="connsiteX3" fmla="*/ 646102 w 1437978"/>
              <a:gd name="connsiteY3" fmla="*/ 456088 h 456206"/>
              <a:gd name="connsiteX4" fmla="*/ 0 w 1437978"/>
              <a:gd name="connsiteY4" fmla="*/ 214895 h 456206"/>
              <a:gd name="connsiteX0" fmla="*/ 0 w 1331960"/>
              <a:gd name="connsiteY0" fmla="*/ 214895 h 456206"/>
              <a:gd name="connsiteX1" fmla="*/ 646102 w 1331960"/>
              <a:gd name="connsiteY1" fmla="*/ 206 h 456206"/>
              <a:gd name="connsiteX2" fmla="*/ 1331960 w 1331960"/>
              <a:gd name="connsiteY2" fmla="*/ 188391 h 456206"/>
              <a:gd name="connsiteX3" fmla="*/ 646102 w 1331960"/>
              <a:gd name="connsiteY3" fmla="*/ 456088 h 456206"/>
              <a:gd name="connsiteX4" fmla="*/ 0 w 1331960"/>
              <a:gd name="connsiteY4" fmla="*/ 214895 h 456206"/>
              <a:gd name="connsiteX0" fmla="*/ 0 w 1331960"/>
              <a:gd name="connsiteY0" fmla="*/ 254578 h 495858"/>
              <a:gd name="connsiteX1" fmla="*/ 646102 w 1331960"/>
              <a:gd name="connsiteY1" fmla="*/ 132 h 495858"/>
              <a:gd name="connsiteX2" fmla="*/ 1331960 w 1331960"/>
              <a:gd name="connsiteY2" fmla="*/ 228074 h 495858"/>
              <a:gd name="connsiteX3" fmla="*/ 646102 w 1331960"/>
              <a:gd name="connsiteY3" fmla="*/ 495771 h 495858"/>
              <a:gd name="connsiteX4" fmla="*/ 0 w 1331960"/>
              <a:gd name="connsiteY4" fmla="*/ 254578 h 495858"/>
              <a:gd name="connsiteX0" fmla="*/ 0 w 1331960"/>
              <a:gd name="connsiteY0" fmla="*/ 281058 h 522341"/>
              <a:gd name="connsiteX1" fmla="*/ 646102 w 1331960"/>
              <a:gd name="connsiteY1" fmla="*/ 107 h 522341"/>
              <a:gd name="connsiteX2" fmla="*/ 1331960 w 1331960"/>
              <a:gd name="connsiteY2" fmla="*/ 254554 h 522341"/>
              <a:gd name="connsiteX3" fmla="*/ 646102 w 1331960"/>
              <a:gd name="connsiteY3" fmla="*/ 522251 h 522341"/>
              <a:gd name="connsiteX4" fmla="*/ 0 w 1331960"/>
              <a:gd name="connsiteY4" fmla="*/ 281058 h 522341"/>
              <a:gd name="connsiteX0" fmla="*/ 0 w 1331960"/>
              <a:gd name="connsiteY0" fmla="*/ 281058 h 482608"/>
              <a:gd name="connsiteX1" fmla="*/ 646102 w 1331960"/>
              <a:gd name="connsiteY1" fmla="*/ 107 h 482608"/>
              <a:gd name="connsiteX2" fmla="*/ 1331960 w 1331960"/>
              <a:gd name="connsiteY2" fmla="*/ 254554 h 482608"/>
              <a:gd name="connsiteX3" fmla="*/ 646102 w 1331960"/>
              <a:gd name="connsiteY3" fmla="*/ 482495 h 482608"/>
              <a:gd name="connsiteX4" fmla="*/ 0 w 1331960"/>
              <a:gd name="connsiteY4" fmla="*/ 281058 h 482608"/>
              <a:gd name="connsiteX0" fmla="*/ 0 w 1384969"/>
              <a:gd name="connsiteY0" fmla="*/ 254447 h 482388"/>
              <a:gd name="connsiteX1" fmla="*/ 699111 w 1384969"/>
              <a:gd name="connsiteY1" fmla="*/ 0 h 482388"/>
              <a:gd name="connsiteX2" fmla="*/ 1384969 w 1384969"/>
              <a:gd name="connsiteY2" fmla="*/ 254447 h 482388"/>
              <a:gd name="connsiteX3" fmla="*/ 699111 w 1384969"/>
              <a:gd name="connsiteY3" fmla="*/ 482388 h 482388"/>
              <a:gd name="connsiteX4" fmla="*/ 0 w 1384969"/>
              <a:gd name="connsiteY4" fmla="*/ 254447 h 482388"/>
              <a:gd name="connsiteX0" fmla="*/ 0 w 1384969"/>
              <a:gd name="connsiteY0" fmla="*/ 254534 h 482539"/>
              <a:gd name="connsiteX1" fmla="*/ 699111 w 1384969"/>
              <a:gd name="connsiteY1" fmla="*/ 87 h 482539"/>
              <a:gd name="connsiteX2" fmla="*/ 1384969 w 1384969"/>
              <a:gd name="connsiteY2" fmla="*/ 232672 h 482539"/>
              <a:gd name="connsiteX3" fmla="*/ 699111 w 1384969"/>
              <a:gd name="connsiteY3" fmla="*/ 482475 h 482539"/>
              <a:gd name="connsiteX4" fmla="*/ 0 w 1384969"/>
              <a:gd name="connsiteY4" fmla="*/ 254534 h 482539"/>
              <a:gd name="connsiteX0" fmla="*/ 0 w 1410343"/>
              <a:gd name="connsiteY0" fmla="*/ 232584 h 482388"/>
              <a:gd name="connsiteX1" fmla="*/ 724485 w 1410343"/>
              <a:gd name="connsiteY1" fmla="*/ 0 h 482388"/>
              <a:gd name="connsiteX2" fmla="*/ 1410343 w 1410343"/>
              <a:gd name="connsiteY2" fmla="*/ 232585 h 482388"/>
              <a:gd name="connsiteX3" fmla="*/ 724485 w 1410343"/>
              <a:gd name="connsiteY3" fmla="*/ 482388 h 482388"/>
              <a:gd name="connsiteX4" fmla="*/ 0 w 1410343"/>
              <a:gd name="connsiteY4" fmla="*/ 232584 h 482388"/>
              <a:gd name="connsiteX0" fmla="*/ 0 w 1397657"/>
              <a:gd name="connsiteY0" fmla="*/ 199964 h 482728"/>
              <a:gd name="connsiteX1" fmla="*/ 711799 w 1397657"/>
              <a:gd name="connsiteY1" fmla="*/ 173 h 482728"/>
              <a:gd name="connsiteX2" fmla="*/ 1397657 w 1397657"/>
              <a:gd name="connsiteY2" fmla="*/ 232758 h 482728"/>
              <a:gd name="connsiteX3" fmla="*/ 711799 w 1397657"/>
              <a:gd name="connsiteY3" fmla="*/ 482561 h 482728"/>
              <a:gd name="connsiteX4" fmla="*/ 0 w 1397657"/>
              <a:gd name="connsiteY4" fmla="*/ 199964 h 482728"/>
              <a:gd name="connsiteX0" fmla="*/ 0 w 1372284"/>
              <a:gd name="connsiteY0" fmla="*/ 199791 h 482388"/>
              <a:gd name="connsiteX1" fmla="*/ 711799 w 1372284"/>
              <a:gd name="connsiteY1" fmla="*/ 0 h 482388"/>
              <a:gd name="connsiteX2" fmla="*/ 1372284 w 1372284"/>
              <a:gd name="connsiteY2" fmla="*/ 199792 h 482388"/>
              <a:gd name="connsiteX3" fmla="*/ 711799 w 1372284"/>
              <a:gd name="connsiteY3" fmla="*/ 482388 h 482388"/>
              <a:gd name="connsiteX4" fmla="*/ 0 w 1372284"/>
              <a:gd name="connsiteY4" fmla="*/ 199791 h 4823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2284" h="482388">
                <a:moveTo>
                  <a:pt x="0" y="199791"/>
                </a:moveTo>
                <a:cubicBezTo>
                  <a:pt x="0" y="119393"/>
                  <a:pt x="483085" y="0"/>
                  <a:pt x="711799" y="0"/>
                </a:cubicBezTo>
                <a:cubicBezTo>
                  <a:pt x="940513" y="0"/>
                  <a:pt x="1372284" y="73904"/>
                  <a:pt x="1372284" y="199792"/>
                </a:cubicBezTo>
                <a:cubicBezTo>
                  <a:pt x="1372284" y="325680"/>
                  <a:pt x="940513" y="482388"/>
                  <a:pt x="711799" y="482388"/>
                </a:cubicBezTo>
                <a:cubicBezTo>
                  <a:pt x="483085" y="482388"/>
                  <a:pt x="0" y="280189"/>
                  <a:pt x="0" y="199791"/>
                </a:cubicBezTo>
                <a:close/>
              </a:path>
            </a:pathLst>
          </a:custGeom>
          <a:noFill/>
          <a:ln>
            <a:noFill/>
          </a:ln>
        </p:spPr>
        <p:style>
          <a:lnRef idx="1">
            <a:schemeClr val="accent2"/>
          </a:lnRef>
          <a:fillRef idx="2">
            <a:schemeClr val="accent2"/>
          </a:fillRef>
          <a:effectRef idx="1">
            <a:schemeClr val="accent2"/>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rPr>
              <a:t>CAGR 2021E-2030F</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rPr>
              <a:t>5.68%</a:t>
            </a:r>
          </a:p>
        </p:txBody>
      </p:sp>
      <p:sp>
        <p:nvSpPr>
          <p:cNvPr id="33" name="Oval 8">
            <a:extLst>
              <a:ext uri="{FF2B5EF4-FFF2-40B4-BE49-F238E27FC236}">
                <a16:creationId xmlns:a16="http://schemas.microsoft.com/office/drawing/2014/main" id="{D50A5FC3-645B-44BF-A17E-DBAD8919BAA2}"/>
              </a:ext>
            </a:extLst>
          </p:cNvPr>
          <p:cNvSpPr/>
          <p:nvPr/>
        </p:nvSpPr>
        <p:spPr>
          <a:xfrm>
            <a:off x="621865" y="1535976"/>
            <a:ext cx="1433475" cy="519730"/>
          </a:xfrm>
          <a:custGeom>
            <a:avLst/>
            <a:gdLst>
              <a:gd name="connsiteX0" fmla="*/ 0 w 1901804"/>
              <a:gd name="connsiteY0" fmla="*/ 227941 h 455881"/>
              <a:gd name="connsiteX1" fmla="*/ 950902 w 1901804"/>
              <a:gd name="connsiteY1" fmla="*/ 0 h 455881"/>
              <a:gd name="connsiteX2" fmla="*/ 1901804 w 1901804"/>
              <a:gd name="connsiteY2" fmla="*/ 227941 h 455881"/>
              <a:gd name="connsiteX3" fmla="*/ 950902 w 1901804"/>
              <a:gd name="connsiteY3" fmla="*/ 455882 h 455881"/>
              <a:gd name="connsiteX4" fmla="*/ 0 w 1901804"/>
              <a:gd name="connsiteY4" fmla="*/ 227941 h 455881"/>
              <a:gd name="connsiteX0" fmla="*/ 0 w 1703022"/>
              <a:gd name="connsiteY0" fmla="*/ 214728 h 455955"/>
              <a:gd name="connsiteX1" fmla="*/ 752120 w 1703022"/>
              <a:gd name="connsiteY1" fmla="*/ 39 h 455955"/>
              <a:gd name="connsiteX2" fmla="*/ 1703022 w 1703022"/>
              <a:gd name="connsiteY2" fmla="*/ 227980 h 455955"/>
              <a:gd name="connsiteX3" fmla="*/ 752120 w 1703022"/>
              <a:gd name="connsiteY3" fmla="*/ 455921 h 455955"/>
              <a:gd name="connsiteX4" fmla="*/ 0 w 1703022"/>
              <a:gd name="connsiteY4" fmla="*/ 214728 h 455955"/>
              <a:gd name="connsiteX0" fmla="*/ 0 w 1543996"/>
              <a:gd name="connsiteY0" fmla="*/ 214895 h 456206"/>
              <a:gd name="connsiteX1" fmla="*/ 752120 w 1543996"/>
              <a:gd name="connsiteY1" fmla="*/ 206 h 456206"/>
              <a:gd name="connsiteX2" fmla="*/ 1543996 w 1543996"/>
              <a:gd name="connsiteY2" fmla="*/ 188391 h 456206"/>
              <a:gd name="connsiteX3" fmla="*/ 752120 w 1543996"/>
              <a:gd name="connsiteY3" fmla="*/ 456088 h 456206"/>
              <a:gd name="connsiteX4" fmla="*/ 0 w 1543996"/>
              <a:gd name="connsiteY4" fmla="*/ 214895 h 456206"/>
              <a:gd name="connsiteX0" fmla="*/ 0 w 1437978"/>
              <a:gd name="connsiteY0" fmla="*/ 214895 h 456206"/>
              <a:gd name="connsiteX1" fmla="*/ 646102 w 1437978"/>
              <a:gd name="connsiteY1" fmla="*/ 206 h 456206"/>
              <a:gd name="connsiteX2" fmla="*/ 1437978 w 1437978"/>
              <a:gd name="connsiteY2" fmla="*/ 188391 h 456206"/>
              <a:gd name="connsiteX3" fmla="*/ 646102 w 1437978"/>
              <a:gd name="connsiteY3" fmla="*/ 456088 h 456206"/>
              <a:gd name="connsiteX4" fmla="*/ 0 w 1437978"/>
              <a:gd name="connsiteY4" fmla="*/ 214895 h 456206"/>
              <a:gd name="connsiteX0" fmla="*/ 0 w 1331960"/>
              <a:gd name="connsiteY0" fmla="*/ 214895 h 456206"/>
              <a:gd name="connsiteX1" fmla="*/ 646102 w 1331960"/>
              <a:gd name="connsiteY1" fmla="*/ 206 h 456206"/>
              <a:gd name="connsiteX2" fmla="*/ 1331960 w 1331960"/>
              <a:gd name="connsiteY2" fmla="*/ 188391 h 456206"/>
              <a:gd name="connsiteX3" fmla="*/ 646102 w 1331960"/>
              <a:gd name="connsiteY3" fmla="*/ 456088 h 456206"/>
              <a:gd name="connsiteX4" fmla="*/ 0 w 1331960"/>
              <a:gd name="connsiteY4" fmla="*/ 214895 h 456206"/>
              <a:gd name="connsiteX0" fmla="*/ 0 w 1331960"/>
              <a:gd name="connsiteY0" fmla="*/ 254578 h 495858"/>
              <a:gd name="connsiteX1" fmla="*/ 646102 w 1331960"/>
              <a:gd name="connsiteY1" fmla="*/ 132 h 495858"/>
              <a:gd name="connsiteX2" fmla="*/ 1331960 w 1331960"/>
              <a:gd name="connsiteY2" fmla="*/ 228074 h 495858"/>
              <a:gd name="connsiteX3" fmla="*/ 646102 w 1331960"/>
              <a:gd name="connsiteY3" fmla="*/ 495771 h 495858"/>
              <a:gd name="connsiteX4" fmla="*/ 0 w 1331960"/>
              <a:gd name="connsiteY4" fmla="*/ 254578 h 495858"/>
              <a:gd name="connsiteX0" fmla="*/ 0 w 1331960"/>
              <a:gd name="connsiteY0" fmla="*/ 281058 h 522341"/>
              <a:gd name="connsiteX1" fmla="*/ 646102 w 1331960"/>
              <a:gd name="connsiteY1" fmla="*/ 107 h 522341"/>
              <a:gd name="connsiteX2" fmla="*/ 1331960 w 1331960"/>
              <a:gd name="connsiteY2" fmla="*/ 254554 h 522341"/>
              <a:gd name="connsiteX3" fmla="*/ 646102 w 1331960"/>
              <a:gd name="connsiteY3" fmla="*/ 522251 h 522341"/>
              <a:gd name="connsiteX4" fmla="*/ 0 w 1331960"/>
              <a:gd name="connsiteY4" fmla="*/ 281058 h 522341"/>
              <a:gd name="connsiteX0" fmla="*/ 0 w 1331960"/>
              <a:gd name="connsiteY0" fmla="*/ 281058 h 482608"/>
              <a:gd name="connsiteX1" fmla="*/ 646102 w 1331960"/>
              <a:gd name="connsiteY1" fmla="*/ 107 h 482608"/>
              <a:gd name="connsiteX2" fmla="*/ 1331960 w 1331960"/>
              <a:gd name="connsiteY2" fmla="*/ 254554 h 482608"/>
              <a:gd name="connsiteX3" fmla="*/ 646102 w 1331960"/>
              <a:gd name="connsiteY3" fmla="*/ 482495 h 482608"/>
              <a:gd name="connsiteX4" fmla="*/ 0 w 1331960"/>
              <a:gd name="connsiteY4" fmla="*/ 281058 h 482608"/>
              <a:gd name="connsiteX0" fmla="*/ 0 w 1384969"/>
              <a:gd name="connsiteY0" fmla="*/ 254447 h 482388"/>
              <a:gd name="connsiteX1" fmla="*/ 699111 w 1384969"/>
              <a:gd name="connsiteY1" fmla="*/ 0 h 482388"/>
              <a:gd name="connsiteX2" fmla="*/ 1384969 w 1384969"/>
              <a:gd name="connsiteY2" fmla="*/ 254447 h 482388"/>
              <a:gd name="connsiteX3" fmla="*/ 699111 w 1384969"/>
              <a:gd name="connsiteY3" fmla="*/ 482388 h 482388"/>
              <a:gd name="connsiteX4" fmla="*/ 0 w 1384969"/>
              <a:gd name="connsiteY4" fmla="*/ 254447 h 482388"/>
              <a:gd name="connsiteX0" fmla="*/ 0 w 1384969"/>
              <a:gd name="connsiteY0" fmla="*/ 254534 h 482539"/>
              <a:gd name="connsiteX1" fmla="*/ 699111 w 1384969"/>
              <a:gd name="connsiteY1" fmla="*/ 87 h 482539"/>
              <a:gd name="connsiteX2" fmla="*/ 1384969 w 1384969"/>
              <a:gd name="connsiteY2" fmla="*/ 232672 h 482539"/>
              <a:gd name="connsiteX3" fmla="*/ 699111 w 1384969"/>
              <a:gd name="connsiteY3" fmla="*/ 482475 h 482539"/>
              <a:gd name="connsiteX4" fmla="*/ 0 w 1384969"/>
              <a:gd name="connsiteY4" fmla="*/ 254534 h 482539"/>
              <a:gd name="connsiteX0" fmla="*/ 0 w 1410343"/>
              <a:gd name="connsiteY0" fmla="*/ 232584 h 482388"/>
              <a:gd name="connsiteX1" fmla="*/ 724485 w 1410343"/>
              <a:gd name="connsiteY1" fmla="*/ 0 h 482388"/>
              <a:gd name="connsiteX2" fmla="*/ 1410343 w 1410343"/>
              <a:gd name="connsiteY2" fmla="*/ 232585 h 482388"/>
              <a:gd name="connsiteX3" fmla="*/ 724485 w 1410343"/>
              <a:gd name="connsiteY3" fmla="*/ 482388 h 482388"/>
              <a:gd name="connsiteX4" fmla="*/ 0 w 1410343"/>
              <a:gd name="connsiteY4" fmla="*/ 232584 h 482388"/>
              <a:gd name="connsiteX0" fmla="*/ 0 w 1397657"/>
              <a:gd name="connsiteY0" fmla="*/ 199964 h 482728"/>
              <a:gd name="connsiteX1" fmla="*/ 711799 w 1397657"/>
              <a:gd name="connsiteY1" fmla="*/ 173 h 482728"/>
              <a:gd name="connsiteX2" fmla="*/ 1397657 w 1397657"/>
              <a:gd name="connsiteY2" fmla="*/ 232758 h 482728"/>
              <a:gd name="connsiteX3" fmla="*/ 711799 w 1397657"/>
              <a:gd name="connsiteY3" fmla="*/ 482561 h 482728"/>
              <a:gd name="connsiteX4" fmla="*/ 0 w 1397657"/>
              <a:gd name="connsiteY4" fmla="*/ 199964 h 482728"/>
              <a:gd name="connsiteX0" fmla="*/ 0 w 1372284"/>
              <a:gd name="connsiteY0" fmla="*/ 199791 h 482388"/>
              <a:gd name="connsiteX1" fmla="*/ 711799 w 1372284"/>
              <a:gd name="connsiteY1" fmla="*/ 0 h 482388"/>
              <a:gd name="connsiteX2" fmla="*/ 1372284 w 1372284"/>
              <a:gd name="connsiteY2" fmla="*/ 199792 h 482388"/>
              <a:gd name="connsiteX3" fmla="*/ 711799 w 1372284"/>
              <a:gd name="connsiteY3" fmla="*/ 482388 h 482388"/>
              <a:gd name="connsiteX4" fmla="*/ 0 w 1372284"/>
              <a:gd name="connsiteY4" fmla="*/ 199791 h 4823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2284" h="482388">
                <a:moveTo>
                  <a:pt x="0" y="199791"/>
                </a:moveTo>
                <a:cubicBezTo>
                  <a:pt x="0" y="119393"/>
                  <a:pt x="483085" y="0"/>
                  <a:pt x="711799" y="0"/>
                </a:cubicBezTo>
                <a:cubicBezTo>
                  <a:pt x="940513" y="0"/>
                  <a:pt x="1372284" y="73904"/>
                  <a:pt x="1372284" y="199792"/>
                </a:cubicBezTo>
                <a:cubicBezTo>
                  <a:pt x="1372284" y="325680"/>
                  <a:pt x="940513" y="482388"/>
                  <a:pt x="711799" y="482388"/>
                </a:cubicBezTo>
                <a:cubicBezTo>
                  <a:pt x="483085" y="482388"/>
                  <a:pt x="0" y="280189"/>
                  <a:pt x="0" y="199791"/>
                </a:cubicBezTo>
                <a:close/>
              </a:path>
            </a:pathLst>
          </a:custGeom>
          <a:noFill/>
          <a:ln>
            <a:noFill/>
          </a:ln>
        </p:spPr>
        <p:style>
          <a:lnRef idx="1">
            <a:schemeClr val="accent2"/>
          </a:lnRef>
          <a:fillRef idx="2">
            <a:schemeClr val="accent2"/>
          </a:fillRef>
          <a:effectRef idx="1">
            <a:schemeClr val="accent2"/>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rPr>
              <a:t>CAGR 2015-2020</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rPr>
              <a:t>0.70%</a:t>
            </a:r>
          </a:p>
        </p:txBody>
      </p:sp>
      <p:sp>
        <p:nvSpPr>
          <p:cNvPr id="2" name="TextBox 1">
            <a:extLst>
              <a:ext uri="{FF2B5EF4-FFF2-40B4-BE49-F238E27FC236}">
                <a16:creationId xmlns:a16="http://schemas.microsoft.com/office/drawing/2014/main" id="{157EA6F7-1AAE-495E-9A61-55992A2678B0}"/>
              </a:ext>
            </a:extLst>
          </p:cNvPr>
          <p:cNvSpPr txBox="1"/>
          <p:nvPr/>
        </p:nvSpPr>
        <p:spPr>
          <a:xfrm>
            <a:off x="4597166" y="872927"/>
            <a:ext cx="4238335" cy="52290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Global Epoxy Resin Market Size, By Type, By Volume, 2020 (Thousand Tonnes)</a:t>
            </a:r>
          </a:p>
        </p:txBody>
      </p:sp>
      <p:sp>
        <p:nvSpPr>
          <p:cNvPr id="6" name="TextBox 4">
            <a:extLst>
              <a:ext uri="{FF2B5EF4-FFF2-40B4-BE49-F238E27FC236}">
                <a16:creationId xmlns:a16="http://schemas.microsoft.com/office/drawing/2014/main" id="{DC2550A9-5765-4E11-8096-B747BB7F70B4}"/>
              </a:ext>
            </a:extLst>
          </p:cNvPr>
          <p:cNvSpPr txBox="1"/>
          <p:nvPr/>
        </p:nvSpPr>
        <p:spPr>
          <a:xfrm>
            <a:off x="334831" y="6439008"/>
            <a:ext cx="4903238" cy="338554"/>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Others include Polycarbonate, Polyetherimide, Polysulphone resin, etc.</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TechSci Research</a:t>
            </a:r>
          </a:p>
        </p:txBody>
      </p:sp>
      <p:graphicFrame>
        <p:nvGraphicFramePr>
          <p:cNvPr id="19" name="Chart 18">
            <a:extLst>
              <a:ext uri="{FF2B5EF4-FFF2-40B4-BE49-F238E27FC236}">
                <a16:creationId xmlns:a16="http://schemas.microsoft.com/office/drawing/2014/main" id="{04C37380-992E-4887-8C53-4721BA847276}"/>
              </a:ext>
            </a:extLst>
          </p:cNvPr>
          <p:cNvGraphicFramePr/>
          <p:nvPr>
            <p:extLst>
              <p:ext uri="{D42A27DB-BD31-4B8C-83A1-F6EECF244321}">
                <p14:modId xmlns:p14="http://schemas.microsoft.com/office/powerpoint/2010/main" val="1775732372"/>
              </p:ext>
            </p:extLst>
          </p:nvPr>
        </p:nvGraphicFramePr>
        <p:xfrm>
          <a:off x="4814997" y="1330380"/>
          <a:ext cx="4834449" cy="2052616"/>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25624803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63977FA2-2584-483B-BEA5-C4C09F2B1DB2}"/>
              </a:ext>
            </a:extLst>
          </p:cNvPr>
          <p:cNvSpPr/>
          <p:nvPr/>
        </p:nvSpPr>
        <p:spPr>
          <a:xfrm>
            <a:off x="167217" y="3014253"/>
            <a:ext cx="2736426" cy="1200329"/>
          </a:xfrm>
          <a:prstGeom prst="rect">
            <a:avLst/>
          </a:prstGeom>
        </p:spPr>
        <p:txBody>
          <a:bodyPr wrap="square">
            <a:spAutoFit/>
          </a:bodyPr>
          <a:lstStyle/>
          <a:p>
            <a:pPr algn="ctr" defTabSz="914400">
              <a:spcBef>
                <a:spcPct val="0"/>
              </a:spcBef>
              <a:spcAft>
                <a:spcPts val="600"/>
              </a:spcAft>
              <a:defRPr/>
            </a:pPr>
            <a:r>
              <a:rPr lang="en-US" sz="2400" spc="-136" dirty="0">
                <a:solidFill>
                  <a:schemeClr val="bg1"/>
                </a:solidFill>
                <a:latin typeface="Montserrat" panose="00000500000000000000" pitchFamily="2" charset="0"/>
                <a:ea typeface="+mj-ea"/>
                <a:cs typeface="+mj-cs"/>
              </a:rPr>
              <a:t>GLOBAL EPOXY RESIN MARKET OUTLOOK</a:t>
            </a:r>
          </a:p>
        </p:txBody>
      </p:sp>
      <p:cxnSp>
        <p:nvCxnSpPr>
          <p:cNvPr id="11" name="Straight Connector 10">
            <a:extLst>
              <a:ext uri="{FF2B5EF4-FFF2-40B4-BE49-F238E27FC236}">
                <a16:creationId xmlns:a16="http://schemas.microsoft.com/office/drawing/2014/main" id="{E46E7EE7-1768-4614-9001-7E82684FA105}"/>
              </a:ext>
            </a:extLst>
          </p:cNvPr>
          <p:cNvCxnSpPr/>
          <p:nvPr/>
        </p:nvCxnSpPr>
        <p:spPr>
          <a:xfrm>
            <a:off x="0" y="4191000"/>
            <a:ext cx="307086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16A7AA16-C025-4673-A9A9-D4A803D907FA}"/>
              </a:ext>
            </a:extLst>
          </p:cNvPr>
          <p:cNvCxnSpPr/>
          <p:nvPr/>
        </p:nvCxnSpPr>
        <p:spPr>
          <a:xfrm>
            <a:off x="0" y="4395978"/>
            <a:ext cx="307086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91E3F824-2743-43B8-AB46-776988FBFED4}"/>
              </a:ext>
            </a:extLst>
          </p:cNvPr>
          <p:cNvCxnSpPr/>
          <p:nvPr/>
        </p:nvCxnSpPr>
        <p:spPr>
          <a:xfrm>
            <a:off x="0" y="4609338"/>
            <a:ext cx="307086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F64FD4E6-CF0E-4020-9E3B-707F9EF1FAB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21627" y="353479"/>
            <a:ext cx="1998988" cy="627133"/>
          </a:xfrm>
          <a:prstGeom prst="rect">
            <a:avLst/>
          </a:prstGeom>
        </p:spPr>
      </p:pic>
      <p:pic>
        <p:nvPicPr>
          <p:cNvPr id="5" name="Picture 4">
            <a:extLst>
              <a:ext uri="{FF2B5EF4-FFF2-40B4-BE49-F238E27FC236}">
                <a16:creationId xmlns:a16="http://schemas.microsoft.com/office/drawing/2014/main" id="{8C26AC79-5F00-4C68-893D-8B9A3E0712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70860" y="2600323"/>
            <a:ext cx="6096003" cy="364807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868745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3">
            <a:extLst>
              <a:ext uri="{FF2B5EF4-FFF2-40B4-BE49-F238E27FC236}">
                <a16:creationId xmlns:a16="http://schemas.microsoft.com/office/drawing/2014/main" id="{AFFB3F0E-CCCC-48D1-ABB1-EC10822E2F79}"/>
              </a:ext>
            </a:extLst>
          </p:cNvPr>
          <p:cNvSpPr txBox="1">
            <a:spLocks/>
          </p:cNvSpPr>
          <p:nvPr/>
        </p:nvSpPr>
        <p:spPr>
          <a:xfrm>
            <a:off x="121920" y="243647"/>
            <a:ext cx="6109252" cy="45640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spcBef>
                <a:spcPts val="0"/>
              </a:spcBef>
              <a:buFont typeface="Arial" panose="020B0604020202020204" pitchFamily="34" charset="0"/>
              <a:buNone/>
            </a:pPr>
            <a:r>
              <a:rPr lang="en-IN" sz="1600" b="1" dirty="0">
                <a:solidFill>
                  <a:srgbClr val="0F4061"/>
                </a:solidFill>
                <a:latin typeface="Montserrat" panose="02000505000000020004" pitchFamily="2" charset="0"/>
                <a:cs typeface="Arial" panose="020B0604020202020204" pitchFamily="34" charset="0"/>
              </a:rPr>
              <a:t>Global Epoxy Resin Demand Overview</a:t>
            </a:r>
            <a:endParaRPr lang="en-US" sz="1600" b="1" dirty="0">
              <a:solidFill>
                <a:srgbClr val="0F4061"/>
              </a:solidFill>
              <a:latin typeface="Montserrat" panose="02000505000000020004" pitchFamily="2" charset="0"/>
              <a:cs typeface="Arial" panose="020B0604020202020204" pitchFamily="34" charset="0"/>
            </a:endParaRPr>
          </a:p>
        </p:txBody>
      </p:sp>
      <p:graphicFrame>
        <p:nvGraphicFramePr>
          <p:cNvPr id="9" name="Table 8">
            <a:extLst>
              <a:ext uri="{FF2B5EF4-FFF2-40B4-BE49-F238E27FC236}">
                <a16:creationId xmlns:a16="http://schemas.microsoft.com/office/drawing/2014/main" id="{D6889CD5-F40B-4508-97B3-1AFD70E52619}"/>
              </a:ext>
            </a:extLst>
          </p:cNvPr>
          <p:cNvGraphicFramePr>
            <a:graphicFrameLocks noGrp="1"/>
          </p:cNvGraphicFramePr>
          <p:nvPr>
            <p:extLst>
              <p:ext uri="{D42A27DB-BD31-4B8C-83A1-F6EECF244321}">
                <p14:modId xmlns:p14="http://schemas.microsoft.com/office/powerpoint/2010/main" val="2950840146"/>
              </p:ext>
            </p:extLst>
          </p:nvPr>
        </p:nvGraphicFramePr>
        <p:xfrm>
          <a:off x="291548" y="1016463"/>
          <a:ext cx="8450208" cy="2014334"/>
        </p:xfrm>
        <a:graphic>
          <a:graphicData uri="http://schemas.openxmlformats.org/drawingml/2006/table">
            <a:tbl>
              <a:tblPr>
                <a:tableStyleId>{5C22544A-7EE6-4342-B048-85BDC9FD1C3A}</a:tableStyleId>
              </a:tblPr>
              <a:tblGrid>
                <a:gridCol w="3569728">
                  <a:extLst>
                    <a:ext uri="{9D8B030D-6E8A-4147-A177-3AD203B41FA5}">
                      <a16:colId xmlns:a16="http://schemas.microsoft.com/office/drawing/2014/main" val="1611981692"/>
                    </a:ext>
                  </a:extLst>
                </a:gridCol>
                <a:gridCol w="976096">
                  <a:extLst>
                    <a:ext uri="{9D8B030D-6E8A-4147-A177-3AD203B41FA5}">
                      <a16:colId xmlns:a16="http://schemas.microsoft.com/office/drawing/2014/main" val="3462637515"/>
                    </a:ext>
                  </a:extLst>
                </a:gridCol>
                <a:gridCol w="976096">
                  <a:extLst>
                    <a:ext uri="{9D8B030D-6E8A-4147-A177-3AD203B41FA5}">
                      <a16:colId xmlns:a16="http://schemas.microsoft.com/office/drawing/2014/main" val="1912165851"/>
                    </a:ext>
                  </a:extLst>
                </a:gridCol>
                <a:gridCol w="976096">
                  <a:extLst>
                    <a:ext uri="{9D8B030D-6E8A-4147-A177-3AD203B41FA5}">
                      <a16:colId xmlns:a16="http://schemas.microsoft.com/office/drawing/2014/main" val="4226174903"/>
                    </a:ext>
                  </a:extLst>
                </a:gridCol>
                <a:gridCol w="976096">
                  <a:extLst>
                    <a:ext uri="{9D8B030D-6E8A-4147-A177-3AD203B41FA5}">
                      <a16:colId xmlns:a16="http://schemas.microsoft.com/office/drawing/2014/main" val="172123759"/>
                    </a:ext>
                  </a:extLst>
                </a:gridCol>
                <a:gridCol w="976096">
                  <a:extLst>
                    <a:ext uri="{9D8B030D-6E8A-4147-A177-3AD203B41FA5}">
                      <a16:colId xmlns:a16="http://schemas.microsoft.com/office/drawing/2014/main" val="2362864956"/>
                    </a:ext>
                  </a:extLst>
                </a:gridCol>
              </a:tblGrid>
              <a:tr h="384828">
                <a:tc>
                  <a:txBody>
                    <a:bodyPr/>
                    <a:lstStyle/>
                    <a:p>
                      <a:pPr marL="91440" algn="l" fontAlgn="ctr"/>
                      <a:r>
                        <a:rPr lang="en-US" sz="1000" b="1"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Parameters </a:t>
                      </a:r>
                      <a:endParaRPr lang="en-US" sz="1000" b="1"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000" b="1"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2015</a:t>
                      </a:r>
                      <a:endParaRPr lang="en-US" sz="1000" b="1"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000" b="1"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2020</a:t>
                      </a:r>
                      <a:endParaRPr lang="en-US" sz="1000" b="1"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000" b="1"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2021E</a:t>
                      </a:r>
                      <a:endParaRPr lang="en-US" sz="1000" b="1"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000" b="1"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2025F</a:t>
                      </a:r>
                      <a:endParaRPr lang="en-US" sz="1000" b="1"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000" b="1"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2030F</a:t>
                      </a: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80387211"/>
                  </a:ext>
                </a:extLst>
              </a:tr>
              <a:tr h="384828">
                <a:tc>
                  <a:txBody>
                    <a:bodyPr/>
                    <a:lstStyle/>
                    <a:p>
                      <a:pPr marL="91440" algn="l" fontAlgn="b"/>
                      <a:r>
                        <a:rPr lang="en-US" sz="1000" b="1"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Global Epoxy Resin Capacity</a:t>
                      </a:r>
                      <a:endParaRPr lang="en-US" sz="1000" b="1"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ctr" fontAlgn="ctr"/>
                      <a:r>
                        <a:rPr lang="en-US" sz="1000" b="0" i="0" u="none" strike="noStrike">
                          <a:solidFill>
                            <a:srgbClr val="000000"/>
                          </a:solidFill>
                          <a:effectLst/>
                          <a:latin typeface="Arial" panose="020B0604020202020204" pitchFamily="34" charset="0"/>
                        </a:rPr>
                        <a:t>3488.50</a:t>
                      </a:r>
                    </a:p>
                  </a:txBody>
                  <a:tcPr marL="0" marR="0" marT="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fontAlgn="ctr"/>
                      <a:r>
                        <a:rPr lang="en-US" sz="1000" b="0" i="0" u="none" strike="noStrike">
                          <a:solidFill>
                            <a:srgbClr val="000000"/>
                          </a:solidFill>
                          <a:effectLst/>
                          <a:latin typeface="Arial" panose="020B0604020202020204" pitchFamily="34" charset="0"/>
                        </a:rPr>
                        <a:t>4062.00</a:t>
                      </a:r>
                    </a:p>
                  </a:txBody>
                  <a:tcPr marL="0" marR="0" marT="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fontAlgn="ctr"/>
                      <a:r>
                        <a:rPr lang="en-US" sz="1000" b="0" i="0" u="none" strike="noStrike">
                          <a:solidFill>
                            <a:srgbClr val="000000"/>
                          </a:solidFill>
                          <a:effectLst/>
                          <a:latin typeface="Arial" panose="020B0604020202020204" pitchFamily="34" charset="0"/>
                        </a:rPr>
                        <a:t>4107.00</a:t>
                      </a:r>
                    </a:p>
                  </a:txBody>
                  <a:tcPr marL="0" marR="0" marT="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fontAlgn="ctr"/>
                      <a:r>
                        <a:rPr lang="en-US" sz="1000" b="0" i="0" u="none" strike="noStrike">
                          <a:solidFill>
                            <a:srgbClr val="000000"/>
                          </a:solidFill>
                          <a:effectLst/>
                          <a:latin typeface="Arial" panose="020B0604020202020204" pitchFamily="34" charset="0"/>
                        </a:rPr>
                        <a:t>4252.00</a:t>
                      </a:r>
                    </a:p>
                  </a:txBody>
                  <a:tcPr marL="0" marR="0" marT="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fontAlgn="ctr"/>
                      <a:r>
                        <a:rPr lang="en-US" sz="1000" b="0" i="0" u="none" strike="noStrike">
                          <a:solidFill>
                            <a:srgbClr val="000000"/>
                          </a:solidFill>
                          <a:effectLst/>
                          <a:latin typeface="Arial" panose="020B0604020202020204" pitchFamily="34" charset="0"/>
                        </a:rPr>
                        <a:t>4252.00</a:t>
                      </a:r>
                    </a:p>
                  </a:txBody>
                  <a:tcPr marL="0" marR="0" marT="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944150505"/>
                  </a:ext>
                </a:extLst>
              </a:tr>
              <a:tr h="384828">
                <a:tc>
                  <a:txBody>
                    <a:bodyPr/>
                    <a:lstStyle/>
                    <a:p>
                      <a:pPr marL="91440" algn="l" fontAlgn="b"/>
                      <a:r>
                        <a:rPr lang="en-US" sz="1000" b="1"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Global Epoxy Resin Production</a:t>
                      </a:r>
                      <a:endParaRPr lang="en-US" sz="1000" b="1"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ctr" fontAlgn="ctr"/>
                      <a:r>
                        <a:rPr lang="en-US" sz="1000" b="0" i="0" u="none" strike="noStrike">
                          <a:solidFill>
                            <a:srgbClr val="000000"/>
                          </a:solidFill>
                          <a:effectLst/>
                          <a:latin typeface="Arial" panose="020B0604020202020204" pitchFamily="34" charset="0"/>
                        </a:rPr>
                        <a:t>2571.70</a:t>
                      </a:r>
                    </a:p>
                  </a:txBody>
                  <a:tcPr marL="0" marR="0" marT="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fontAlgn="ctr"/>
                      <a:r>
                        <a:rPr lang="en-US" sz="1000" b="0" i="0" u="none" strike="noStrike">
                          <a:solidFill>
                            <a:srgbClr val="000000"/>
                          </a:solidFill>
                          <a:effectLst/>
                          <a:latin typeface="Arial" panose="020B0604020202020204" pitchFamily="34" charset="0"/>
                        </a:rPr>
                        <a:t>2852.94</a:t>
                      </a:r>
                    </a:p>
                  </a:txBody>
                  <a:tcPr marL="0" marR="0" marT="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fontAlgn="ctr"/>
                      <a:r>
                        <a:rPr lang="en-US" sz="1000" b="0" i="0" u="none" strike="noStrike">
                          <a:solidFill>
                            <a:srgbClr val="000000"/>
                          </a:solidFill>
                          <a:effectLst/>
                          <a:latin typeface="Arial" panose="020B0604020202020204" pitchFamily="34" charset="0"/>
                        </a:rPr>
                        <a:t>3053.08</a:t>
                      </a:r>
                    </a:p>
                  </a:txBody>
                  <a:tcPr marL="0" marR="0" marT="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fontAlgn="ctr"/>
                      <a:r>
                        <a:rPr lang="en-US" sz="1000" b="0" i="0" u="none" strike="noStrike">
                          <a:solidFill>
                            <a:srgbClr val="000000"/>
                          </a:solidFill>
                          <a:effectLst/>
                          <a:latin typeface="Arial" panose="020B0604020202020204" pitchFamily="34" charset="0"/>
                        </a:rPr>
                        <a:t>3497.87</a:t>
                      </a:r>
                    </a:p>
                  </a:txBody>
                  <a:tcPr marL="0" marR="0" marT="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fontAlgn="ctr"/>
                      <a:r>
                        <a:rPr lang="en-US" sz="1000" b="0" i="0" u="none" strike="noStrike" dirty="0">
                          <a:solidFill>
                            <a:srgbClr val="000000"/>
                          </a:solidFill>
                          <a:effectLst/>
                          <a:latin typeface="Arial" panose="020B0604020202020204" pitchFamily="34" charset="0"/>
                        </a:rPr>
                        <a:t>3937.40</a:t>
                      </a:r>
                    </a:p>
                  </a:txBody>
                  <a:tcPr marL="0" marR="0" marT="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512299399"/>
                  </a:ext>
                </a:extLst>
              </a:tr>
              <a:tr h="384828">
                <a:tc>
                  <a:txBody>
                    <a:bodyPr/>
                    <a:lstStyle/>
                    <a:p>
                      <a:pPr marL="91440" algn="l" fontAlgn="b"/>
                      <a:r>
                        <a:rPr lang="en-US" sz="1000" b="1"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Global Epoxy Resin Demand</a:t>
                      </a:r>
                      <a:endParaRPr lang="en-US" sz="1000" b="1"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ctr" fontAlgn="ctr"/>
                      <a:r>
                        <a:rPr lang="en-US" sz="1000" b="0" i="0" u="none" strike="noStrike" dirty="0">
                          <a:solidFill>
                            <a:srgbClr val="000000"/>
                          </a:solidFill>
                          <a:effectLst/>
                          <a:latin typeface="Arial" panose="020B0604020202020204" pitchFamily="34" charset="0"/>
                        </a:rPr>
                        <a:t>2566.09</a:t>
                      </a:r>
                    </a:p>
                  </a:txBody>
                  <a:tcPr marL="0" marR="0" marT="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fontAlgn="ctr"/>
                      <a:r>
                        <a:rPr lang="en-US" sz="1000" b="0" i="0" u="none" strike="noStrike">
                          <a:solidFill>
                            <a:srgbClr val="000000"/>
                          </a:solidFill>
                          <a:effectLst/>
                          <a:latin typeface="Arial" panose="020B0604020202020204" pitchFamily="34" charset="0"/>
                        </a:rPr>
                        <a:t>2781.63</a:t>
                      </a:r>
                    </a:p>
                  </a:txBody>
                  <a:tcPr marL="0" marR="0" marT="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fontAlgn="ctr"/>
                      <a:r>
                        <a:rPr lang="en-US" sz="1000" b="0" i="0" u="none" strike="noStrike">
                          <a:solidFill>
                            <a:srgbClr val="000000"/>
                          </a:solidFill>
                          <a:effectLst/>
                          <a:latin typeface="Arial" panose="020B0604020202020204" pitchFamily="34" charset="0"/>
                        </a:rPr>
                        <a:t>2871.58</a:t>
                      </a:r>
                    </a:p>
                  </a:txBody>
                  <a:tcPr marL="0" marR="0" marT="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fontAlgn="ctr"/>
                      <a:r>
                        <a:rPr lang="en-US" sz="1000" b="0" i="0" u="none" strike="noStrike">
                          <a:solidFill>
                            <a:srgbClr val="000000"/>
                          </a:solidFill>
                          <a:effectLst/>
                          <a:latin typeface="Arial" panose="020B0604020202020204" pitchFamily="34" charset="0"/>
                        </a:rPr>
                        <a:t>3605.54</a:t>
                      </a:r>
                    </a:p>
                  </a:txBody>
                  <a:tcPr marL="0" marR="0" marT="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fontAlgn="ctr"/>
                      <a:r>
                        <a:rPr lang="en-US" sz="1000" b="0" i="0" u="none" strike="noStrike" dirty="0">
                          <a:solidFill>
                            <a:srgbClr val="000000"/>
                          </a:solidFill>
                          <a:effectLst/>
                          <a:latin typeface="Arial" panose="020B0604020202020204" pitchFamily="34" charset="0"/>
                        </a:rPr>
                        <a:t>4629.52</a:t>
                      </a:r>
                    </a:p>
                  </a:txBody>
                  <a:tcPr marL="0" marR="0" marT="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855370871"/>
                  </a:ext>
                </a:extLst>
              </a:tr>
              <a:tr h="475022">
                <a:tc>
                  <a:txBody>
                    <a:bodyPr/>
                    <a:lstStyle/>
                    <a:p>
                      <a:pPr marL="91440" algn="l" fontAlgn="b"/>
                      <a:r>
                        <a:rPr lang="en-US" sz="1000" b="1"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Global Epoxy Resin Demand (Y-O-Y Growth Rate, %)</a:t>
                      </a:r>
                      <a:endParaRPr lang="en-US" sz="1000" b="1"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ctr" fontAlgn="ctr"/>
                      <a:r>
                        <a:rPr lang="en-US" sz="1000" b="0" i="0" u="none" strike="noStrike">
                          <a:solidFill>
                            <a:srgbClr val="000000"/>
                          </a:solidFill>
                          <a:effectLst/>
                          <a:latin typeface="Arial" panose="020B0604020202020204" pitchFamily="34" charset="0"/>
                        </a:rPr>
                        <a:t>0.00%</a:t>
                      </a:r>
                    </a:p>
                  </a:txBody>
                  <a:tcPr marL="0" marR="0" marT="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fontAlgn="ctr"/>
                      <a:r>
                        <a:rPr lang="en-US" sz="1000" b="0" i="0" u="none" strike="noStrike">
                          <a:solidFill>
                            <a:srgbClr val="000000"/>
                          </a:solidFill>
                          <a:effectLst/>
                          <a:latin typeface="Arial" panose="020B0604020202020204" pitchFamily="34" charset="0"/>
                        </a:rPr>
                        <a:t>-10.51%</a:t>
                      </a:r>
                    </a:p>
                  </a:txBody>
                  <a:tcPr marL="0" marR="0" marT="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fontAlgn="ctr"/>
                      <a:r>
                        <a:rPr lang="en-US" sz="1000" b="0" i="0" u="none" strike="noStrike">
                          <a:solidFill>
                            <a:srgbClr val="000000"/>
                          </a:solidFill>
                          <a:effectLst/>
                          <a:latin typeface="Arial" panose="020B0604020202020204" pitchFamily="34" charset="0"/>
                        </a:rPr>
                        <a:t>3.23%</a:t>
                      </a:r>
                    </a:p>
                  </a:txBody>
                  <a:tcPr marL="0" marR="0" marT="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fontAlgn="ctr"/>
                      <a:r>
                        <a:rPr lang="en-US" sz="1000" b="0" i="0" u="none" strike="noStrike">
                          <a:solidFill>
                            <a:srgbClr val="000000"/>
                          </a:solidFill>
                          <a:effectLst/>
                          <a:latin typeface="Arial" panose="020B0604020202020204" pitchFamily="34" charset="0"/>
                        </a:rPr>
                        <a:t>5.36%</a:t>
                      </a:r>
                    </a:p>
                  </a:txBody>
                  <a:tcPr marL="0" marR="0" marT="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fontAlgn="ctr"/>
                      <a:r>
                        <a:rPr lang="en-US" sz="1000" b="0" i="0" u="none" strike="noStrike" dirty="0">
                          <a:solidFill>
                            <a:srgbClr val="000000"/>
                          </a:solidFill>
                          <a:effectLst/>
                          <a:latin typeface="Arial" panose="020B0604020202020204" pitchFamily="34" charset="0"/>
                        </a:rPr>
                        <a:t>4.93%</a:t>
                      </a:r>
                    </a:p>
                  </a:txBody>
                  <a:tcPr marL="0" marR="0" marT="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174275942"/>
                  </a:ext>
                </a:extLst>
              </a:tr>
            </a:tbl>
          </a:graphicData>
        </a:graphic>
      </p:graphicFrame>
      <p:sp>
        <p:nvSpPr>
          <p:cNvPr id="11" name="TextBox 10">
            <a:extLst>
              <a:ext uri="{FF2B5EF4-FFF2-40B4-BE49-F238E27FC236}">
                <a16:creationId xmlns:a16="http://schemas.microsoft.com/office/drawing/2014/main" id="{2A03650A-45E2-4555-8FEE-22341307E354}"/>
              </a:ext>
            </a:extLst>
          </p:cNvPr>
          <p:cNvSpPr txBox="1"/>
          <p:nvPr/>
        </p:nvSpPr>
        <p:spPr>
          <a:xfrm>
            <a:off x="5475348" y="3075254"/>
            <a:ext cx="3095493" cy="200055"/>
          </a:xfrm>
          <a:prstGeom prst="rect">
            <a:avLst/>
          </a:prstGeom>
          <a:noFill/>
        </p:spPr>
        <p:txBody>
          <a:bodyPr wrap="square" rtlCol="0">
            <a:spAutoFit/>
          </a:bodyPr>
          <a:lstStyle>
            <a:defPPr>
              <a:defRPr lang="en-US"/>
            </a:defPPr>
            <a:lvl1pPr algn="r">
              <a:defRPr sz="800" i="1">
                <a:solidFill>
                  <a:srgbClr val="7F7F7F"/>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ChemAnalyst </a:t>
            </a:r>
          </a:p>
        </p:txBody>
      </p:sp>
      <p:sp>
        <p:nvSpPr>
          <p:cNvPr id="12" name="Text Placeholder 3">
            <a:extLst>
              <a:ext uri="{FF2B5EF4-FFF2-40B4-BE49-F238E27FC236}">
                <a16:creationId xmlns:a16="http://schemas.microsoft.com/office/drawing/2014/main" id="{753AB76B-E22E-46B1-ACBC-EDE39DA2C102}"/>
              </a:ext>
            </a:extLst>
          </p:cNvPr>
          <p:cNvSpPr txBox="1">
            <a:spLocks/>
          </p:cNvSpPr>
          <p:nvPr/>
        </p:nvSpPr>
        <p:spPr>
          <a:xfrm>
            <a:off x="246606" y="690995"/>
            <a:ext cx="7174611" cy="292068"/>
          </a:xfrm>
          <a:prstGeom prst="rect">
            <a:avLst/>
          </a:prstGeom>
          <a:noFill/>
        </p:spPr>
        <p:txBody>
          <a:bodyPr wrap="square" rtlCol="0">
            <a:spAutoFit/>
          </a:bodyPr>
          <a:lstStyle>
            <a:defPPr>
              <a:defRPr lang="en-US"/>
            </a:defPPr>
            <a:lvl1pPr lvl="0" defTabSz="914400">
              <a:lnSpc>
                <a:spcPct val="150000"/>
              </a:lnSpc>
              <a:defRPr sz="1000" b="1">
                <a:solidFill>
                  <a:prstClr val="black"/>
                </a:solidFill>
                <a:latin typeface="Verdana" panose="020B0604030504040204" pitchFamily="34" charset="0"/>
                <a:ea typeface="Verdana" panose="020B0604030504040204" pitchFamily="34" charset="0"/>
                <a:cs typeface="Verdan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dirty="0"/>
              <a:t>Table 1: Global Epoxy Resin Demand-Supply Scenario, 2015-2030F (Thousand Tonnes)</a:t>
            </a:r>
          </a:p>
        </p:txBody>
      </p:sp>
      <p:sp>
        <p:nvSpPr>
          <p:cNvPr id="14" name="TextBox 13">
            <a:extLst>
              <a:ext uri="{FF2B5EF4-FFF2-40B4-BE49-F238E27FC236}">
                <a16:creationId xmlns:a16="http://schemas.microsoft.com/office/drawing/2014/main" id="{9DB4B946-BD4E-4925-BF4E-C02B473D5207}"/>
              </a:ext>
            </a:extLst>
          </p:cNvPr>
          <p:cNvSpPr txBox="1"/>
          <p:nvPr/>
        </p:nvSpPr>
        <p:spPr>
          <a:xfrm>
            <a:off x="4863550" y="3396857"/>
            <a:ext cx="4137232" cy="522900"/>
          </a:xfrm>
          <a:prstGeom prst="rect">
            <a:avLst/>
          </a:prstGeom>
          <a:noFill/>
        </p:spPr>
        <p:txBody>
          <a:bodyPr wrap="square" rtlCol="0">
            <a:spAutoFit/>
          </a:bodyPr>
          <a:lstStyle/>
          <a:p>
            <a:pPr lvl="0">
              <a:lnSpc>
                <a:spcPct val="150000"/>
              </a:lnSpc>
              <a:defRPr/>
            </a:pP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Global BPA (Bisphenol A) Capacity Vs Production, By Volume, 2015-2020 (Million Metric Tonnes)</a:t>
            </a:r>
          </a:p>
        </p:txBody>
      </p:sp>
      <p:graphicFrame>
        <p:nvGraphicFramePr>
          <p:cNvPr id="15" name="Chart 14">
            <a:extLst>
              <a:ext uri="{FF2B5EF4-FFF2-40B4-BE49-F238E27FC236}">
                <a16:creationId xmlns:a16="http://schemas.microsoft.com/office/drawing/2014/main" id="{7B0758E4-6B87-4FD8-83E2-14E7DCC757C6}"/>
              </a:ext>
            </a:extLst>
          </p:cNvPr>
          <p:cNvGraphicFramePr/>
          <p:nvPr>
            <p:extLst>
              <p:ext uri="{D42A27DB-BD31-4B8C-83A1-F6EECF244321}">
                <p14:modId xmlns:p14="http://schemas.microsoft.com/office/powerpoint/2010/main" val="645879557"/>
              </p:ext>
            </p:extLst>
          </p:nvPr>
        </p:nvGraphicFramePr>
        <p:xfrm>
          <a:off x="4830377" y="3641369"/>
          <a:ext cx="4022075" cy="2362441"/>
        </p:xfrm>
        <a:graphic>
          <a:graphicData uri="http://schemas.openxmlformats.org/drawingml/2006/chart">
            <c:chart xmlns:c="http://schemas.openxmlformats.org/drawingml/2006/chart" xmlns:r="http://schemas.openxmlformats.org/officeDocument/2006/relationships" r:id="rId3"/>
          </a:graphicData>
        </a:graphic>
      </p:graphicFrame>
      <p:sp>
        <p:nvSpPr>
          <p:cNvPr id="16" name="TextBox 15">
            <a:extLst>
              <a:ext uri="{FF2B5EF4-FFF2-40B4-BE49-F238E27FC236}">
                <a16:creationId xmlns:a16="http://schemas.microsoft.com/office/drawing/2014/main" id="{16814844-EB48-46AA-BBBF-A1A3B3C2EE53}"/>
              </a:ext>
            </a:extLst>
          </p:cNvPr>
          <p:cNvSpPr txBox="1"/>
          <p:nvPr/>
        </p:nvSpPr>
        <p:spPr>
          <a:xfrm>
            <a:off x="298569" y="3347213"/>
            <a:ext cx="4515221" cy="3270126"/>
          </a:xfrm>
          <a:prstGeom prst="rect">
            <a:avLst/>
          </a:prstGeom>
          <a:solidFill>
            <a:schemeClr val="bg2">
              <a:lumMod val="25000"/>
            </a:schemeClr>
          </a:solidFill>
        </p:spPr>
        <p:txBody>
          <a:bodyPr wrap="square" rtlCol="0">
            <a:spAutoFit/>
          </a:bodyPr>
          <a:lstStyle/>
          <a:p>
            <a:pPr algn="just"/>
            <a:r>
              <a:rPr lang="en-US" sz="1050" dirty="0">
                <a:solidFill>
                  <a:schemeClr val="bg1"/>
                </a:solidFill>
                <a:latin typeface="Arial" panose="020B0604020202020204" pitchFamily="34" charset="0"/>
                <a:ea typeface="Verdana" panose="020B0604030504040204" pitchFamily="34" charset="0"/>
                <a:cs typeface="Arial" panose="020B0604020202020204" pitchFamily="34" charset="0"/>
              </a:rPr>
              <a:t>The global epoxy resin market size was 3542 thousand </a:t>
            </a:r>
            <a:r>
              <a:rPr lang="en-US" sz="1050" dirty="0" err="1">
                <a:solidFill>
                  <a:schemeClr val="bg1"/>
                </a:solidFill>
                <a:latin typeface="Arial" panose="020B0604020202020204" pitchFamily="34" charset="0"/>
                <a:ea typeface="Verdana" panose="020B0604030504040204" pitchFamily="34" charset="0"/>
                <a:cs typeface="Arial" panose="020B0604020202020204" pitchFamily="34" charset="0"/>
              </a:rPr>
              <a:t>tonnes</a:t>
            </a:r>
            <a:r>
              <a:rPr lang="en-US" sz="1050" dirty="0">
                <a:solidFill>
                  <a:schemeClr val="bg1"/>
                </a:solidFill>
                <a:latin typeface="Arial" panose="020B0604020202020204" pitchFamily="34" charset="0"/>
                <a:ea typeface="Verdana" panose="020B0604030504040204" pitchFamily="34" charset="0"/>
                <a:cs typeface="Arial" panose="020B0604020202020204" pitchFamily="34" charset="0"/>
              </a:rPr>
              <a:t> in 2015 and is projected to register a CAGR of 5.45% by volume, between 2021 and 2030. The market is driven by its increasing demand in various applications such as coatings, adhesives, and composites. </a:t>
            </a:r>
            <a:r>
              <a:rPr lang="en-IN" sz="1050" dirty="0">
                <a:solidFill>
                  <a:schemeClr val="bg1"/>
                </a:solidFill>
                <a:latin typeface="Arial" panose="020B0604020202020204" pitchFamily="34" charset="0"/>
                <a:ea typeface="Verdana" panose="020B0604030504040204" pitchFamily="34" charset="0"/>
                <a:cs typeface="Arial" panose="020B0604020202020204" pitchFamily="34" charset="0"/>
              </a:rPr>
              <a:t>The major surge in consumption of Epoxy Resin is witnessed by its increasing utilization in production of adhesives and paints across expanding construction industry globally. </a:t>
            </a:r>
          </a:p>
          <a:p>
            <a:pPr algn="just"/>
            <a:r>
              <a:rPr lang="en-IN" sz="1050" dirty="0">
                <a:solidFill>
                  <a:schemeClr val="bg1"/>
                </a:solidFill>
                <a:latin typeface="Arial" panose="020B0604020202020204" pitchFamily="34" charset="0"/>
                <a:ea typeface="Verdana" panose="020B0604030504040204" pitchFamily="34" charset="0"/>
                <a:cs typeface="Arial" panose="020B0604020202020204" pitchFamily="34" charset="0"/>
              </a:rPr>
              <a:t>Backed by emerging new applications of Epoxy Resin the rising demand and overall consumption of its raw material, BPA was seen since past few years. This has also promoted the Epoxy Resin market worldwide and hence pushed producers to revamp their production capacities for both end-product as well as raw material. </a:t>
            </a:r>
          </a:p>
          <a:p>
            <a:pPr algn="just"/>
            <a:r>
              <a:rPr lang="en-IN" sz="1050" dirty="0">
                <a:solidFill>
                  <a:schemeClr val="bg1"/>
                </a:solidFill>
                <a:latin typeface="Arial" panose="020B0604020202020204" pitchFamily="34" charset="0"/>
                <a:ea typeface="Verdana" panose="020B0604030504040204" pitchFamily="34" charset="0"/>
                <a:cs typeface="Arial" panose="020B0604020202020204" pitchFamily="34" charset="0"/>
              </a:rPr>
              <a:t>Bisphenol-A (BPA) is used as a key raw material in the production of polycarbonate (PC) with the second largest outlet being epoxy resins. Other uses are  flame retardants (mainly tetra-bromo bisphenol-A), unsaturated polyester resins and polyacrylate, polyetherimide and </a:t>
            </a:r>
            <a:r>
              <a:rPr lang="en-IN" sz="1050" dirty="0" err="1">
                <a:solidFill>
                  <a:schemeClr val="bg1"/>
                </a:solidFill>
                <a:latin typeface="Arial" panose="020B0604020202020204" pitchFamily="34" charset="0"/>
                <a:ea typeface="Verdana" panose="020B0604030504040204" pitchFamily="34" charset="0"/>
                <a:cs typeface="Arial" panose="020B0604020202020204" pitchFamily="34" charset="0"/>
              </a:rPr>
              <a:t>polysulphone</a:t>
            </a:r>
            <a:r>
              <a:rPr lang="en-IN" sz="1050" dirty="0">
                <a:solidFill>
                  <a:schemeClr val="bg1"/>
                </a:solidFill>
                <a:latin typeface="Arial" panose="020B0604020202020204" pitchFamily="34" charset="0"/>
                <a:ea typeface="Verdana" panose="020B0604030504040204" pitchFamily="34" charset="0"/>
                <a:cs typeface="Arial" panose="020B0604020202020204" pitchFamily="34" charset="0"/>
              </a:rPr>
              <a:t> resins. The market for BPA had been growing at an average rate of 7-8% every year over the past few years, driven primarily by the increasing demand for PC  &amp; Epoxy resins. </a:t>
            </a:r>
            <a:endParaRPr lang="en-IN" sz="700" dirty="0"/>
          </a:p>
        </p:txBody>
      </p:sp>
    </p:spTree>
    <p:extLst>
      <p:ext uri="{BB962C8B-B14F-4D97-AF65-F5344CB8AC3E}">
        <p14:creationId xmlns:p14="http://schemas.microsoft.com/office/powerpoint/2010/main" val="4340156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81012" y="623188"/>
            <a:ext cx="866140" cy="243840"/>
          </a:xfrm>
          <a:custGeom>
            <a:avLst/>
            <a:gdLst/>
            <a:ahLst/>
            <a:cxnLst/>
            <a:rect l="l" t="t" r="r" b="b"/>
            <a:pathLst>
              <a:path w="866140" h="243840">
                <a:moveTo>
                  <a:pt x="0" y="243839"/>
                </a:moveTo>
                <a:lnTo>
                  <a:pt x="865632" y="243839"/>
                </a:lnTo>
                <a:lnTo>
                  <a:pt x="865632" y="0"/>
                </a:lnTo>
                <a:lnTo>
                  <a:pt x="0" y="0"/>
                </a:lnTo>
                <a:lnTo>
                  <a:pt x="0" y="243839"/>
                </a:lnTo>
                <a:close/>
              </a:path>
            </a:pathLst>
          </a:custGeom>
          <a:solidFill>
            <a:srgbClr val="385622"/>
          </a:solidFill>
        </p:spPr>
        <p:txBody>
          <a:bodyPr wrap="square" lIns="0" tIns="0" rIns="0" bIns="0" rtlCol="0"/>
          <a:lstStyle/>
          <a:p>
            <a:endParaRPr/>
          </a:p>
        </p:txBody>
      </p:sp>
      <p:sp>
        <p:nvSpPr>
          <p:cNvPr id="3" name="object 3"/>
          <p:cNvSpPr/>
          <p:nvPr/>
        </p:nvSpPr>
        <p:spPr>
          <a:xfrm>
            <a:off x="1246632" y="623188"/>
            <a:ext cx="7701915" cy="243840"/>
          </a:xfrm>
          <a:custGeom>
            <a:avLst/>
            <a:gdLst/>
            <a:ahLst/>
            <a:cxnLst/>
            <a:rect l="l" t="t" r="r" b="b"/>
            <a:pathLst>
              <a:path w="7701915" h="243840">
                <a:moveTo>
                  <a:pt x="0" y="243839"/>
                </a:moveTo>
                <a:lnTo>
                  <a:pt x="7701533" y="243839"/>
                </a:lnTo>
                <a:lnTo>
                  <a:pt x="7701533" y="0"/>
                </a:lnTo>
                <a:lnTo>
                  <a:pt x="0" y="0"/>
                </a:lnTo>
                <a:lnTo>
                  <a:pt x="0" y="243839"/>
                </a:lnTo>
                <a:close/>
              </a:path>
            </a:pathLst>
          </a:custGeom>
          <a:solidFill>
            <a:srgbClr val="385622"/>
          </a:solidFill>
        </p:spPr>
        <p:txBody>
          <a:bodyPr wrap="square" lIns="0" tIns="0" rIns="0" bIns="0" rtlCol="0"/>
          <a:lstStyle/>
          <a:p>
            <a:endParaRPr/>
          </a:p>
        </p:txBody>
      </p:sp>
      <p:sp>
        <p:nvSpPr>
          <p:cNvPr id="4" name="object 4"/>
          <p:cNvSpPr txBox="1"/>
          <p:nvPr/>
        </p:nvSpPr>
        <p:spPr>
          <a:xfrm>
            <a:off x="618540" y="653542"/>
            <a:ext cx="4770755" cy="179070"/>
          </a:xfrm>
          <a:prstGeom prst="rect">
            <a:avLst/>
          </a:prstGeom>
        </p:spPr>
        <p:txBody>
          <a:bodyPr vert="horz" wrap="square" lIns="0" tIns="13335" rIns="0" bIns="0" rtlCol="0">
            <a:spAutoFit/>
          </a:bodyPr>
          <a:lstStyle/>
          <a:p>
            <a:pPr marL="12700">
              <a:lnSpc>
                <a:spcPct val="100000"/>
              </a:lnSpc>
              <a:spcBef>
                <a:spcPts val="105"/>
              </a:spcBef>
              <a:tabLst>
                <a:tab pos="4201795" algn="l"/>
              </a:tabLst>
            </a:pPr>
            <a:r>
              <a:rPr sz="1000" b="1" dirty="0">
                <a:solidFill>
                  <a:srgbClr val="FFFFFF"/>
                </a:solidFill>
                <a:latin typeface="Arial"/>
                <a:cs typeface="Arial"/>
              </a:rPr>
              <a:t>S.</a:t>
            </a:r>
            <a:r>
              <a:rPr sz="1000" b="1" spc="-5" dirty="0">
                <a:solidFill>
                  <a:srgbClr val="FFFFFF"/>
                </a:solidFill>
                <a:latin typeface="Arial"/>
                <a:cs typeface="Arial"/>
              </a:rPr>
              <a:t> </a:t>
            </a:r>
            <a:r>
              <a:rPr sz="1000" b="1" dirty="0">
                <a:solidFill>
                  <a:srgbClr val="FFFFFF"/>
                </a:solidFill>
                <a:latin typeface="Arial"/>
                <a:cs typeface="Arial"/>
              </a:rPr>
              <a:t>No.	Contents</a:t>
            </a:r>
            <a:endParaRPr sz="1000">
              <a:latin typeface="Arial"/>
              <a:cs typeface="Arial"/>
            </a:endParaRPr>
          </a:p>
        </p:txBody>
      </p:sp>
      <p:sp>
        <p:nvSpPr>
          <p:cNvPr id="5" name="object 5"/>
          <p:cNvSpPr/>
          <p:nvPr/>
        </p:nvSpPr>
        <p:spPr>
          <a:xfrm>
            <a:off x="381012" y="2100630"/>
            <a:ext cx="366395" cy="315595"/>
          </a:xfrm>
          <a:custGeom>
            <a:avLst/>
            <a:gdLst/>
            <a:ahLst/>
            <a:cxnLst/>
            <a:rect l="l" t="t" r="r" b="b"/>
            <a:pathLst>
              <a:path w="366395" h="315594">
                <a:moveTo>
                  <a:pt x="0" y="315417"/>
                </a:moveTo>
                <a:lnTo>
                  <a:pt x="366102" y="315417"/>
                </a:lnTo>
                <a:lnTo>
                  <a:pt x="366102" y="0"/>
                </a:lnTo>
                <a:lnTo>
                  <a:pt x="0" y="0"/>
                </a:lnTo>
                <a:lnTo>
                  <a:pt x="0" y="315417"/>
                </a:lnTo>
                <a:close/>
              </a:path>
            </a:pathLst>
          </a:custGeom>
          <a:solidFill>
            <a:srgbClr val="538235"/>
          </a:solidFill>
        </p:spPr>
        <p:txBody>
          <a:bodyPr wrap="square" lIns="0" tIns="0" rIns="0" bIns="0" rtlCol="0"/>
          <a:lstStyle/>
          <a:p>
            <a:endParaRPr/>
          </a:p>
        </p:txBody>
      </p:sp>
      <p:sp>
        <p:nvSpPr>
          <p:cNvPr id="6" name="object 6"/>
          <p:cNvSpPr/>
          <p:nvPr/>
        </p:nvSpPr>
        <p:spPr>
          <a:xfrm>
            <a:off x="747102" y="2100630"/>
            <a:ext cx="8201659" cy="315595"/>
          </a:xfrm>
          <a:custGeom>
            <a:avLst/>
            <a:gdLst/>
            <a:ahLst/>
            <a:cxnLst/>
            <a:rect l="l" t="t" r="r" b="b"/>
            <a:pathLst>
              <a:path w="8201659" h="315594">
                <a:moveTo>
                  <a:pt x="0" y="315417"/>
                </a:moveTo>
                <a:lnTo>
                  <a:pt x="8201152" y="315417"/>
                </a:lnTo>
                <a:lnTo>
                  <a:pt x="8201152" y="0"/>
                </a:lnTo>
                <a:lnTo>
                  <a:pt x="0" y="0"/>
                </a:lnTo>
                <a:lnTo>
                  <a:pt x="0" y="315417"/>
                </a:lnTo>
                <a:close/>
              </a:path>
            </a:pathLst>
          </a:custGeom>
          <a:solidFill>
            <a:srgbClr val="538235"/>
          </a:solidFill>
        </p:spPr>
        <p:txBody>
          <a:bodyPr wrap="square" lIns="0" tIns="0" rIns="0" bIns="0" rtlCol="0"/>
          <a:lstStyle/>
          <a:p>
            <a:endParaRPr/>
          </a:p>
        </p:txBody>
      </p:sp>
      <p:sp>
        <p:nvSpPr>
          <p:cNvPr id="7" name="object 7"/>
          <p:cNvSpPr txBox="1"/>
          <p:nvPr/>
        </p:nvSpPr>
        <p:spPr>
          <a:xfrm>
            <a:off x="381012" y="867054"/>
            <a:ext cx="8567420" cy="320040"/>
          </a:xfrm>
          <a:prstGeom prst="rect">
            <a:avLst/>
          </a:prstGeom>
          <a:solidFill>
            <a:srgbClr val="538235"/>
          </a:solidFill>
        </p:spPr>
        <p:txBody>
          <a:bodyPr vert="horz" wrap="square" lIns="0" tIns="66040" rIns="0" bIns="0" rtlCol="0">
            <a:spAutoFit/>
          </a:bodyPr>
          <a:lstStyle/>
          <a:p>
            <a:pPr marL="91440">
              <a:lnSpc>
                <a:spcPct val="100000"/>
              </a:lnSpc>
              <a:spcBef>
                <a:spcPts val="520"/>
              </a:spcBef>
              <a:tabLst>
                <a:tab pos="375285" algn="l"/>
              </a:tabLst>
            </a:pPr>
            <a:r>
              <a:rPr sz="1500" b="1" spc="-7" baseline="2777" dirty="0">
                <a:solidFill>
                  <a:srgbClr val="FFFFFF"/>
                </a:solidFill>
                <a:latin typeface="Arial"/>
                <a:cs typeface="Arial"/>
              </a:rPr>
              <a:t>1.	</a:t>
            </a:r>
            <a:r>
              <a:rPr sz="1000" b="1" spc="-5" dirty="0">
                <a:solidFill>
                  <a:srgbClr val="FFFFFF"/>
                </a:solidFill>
                <a:latin typeface="Arial"/>
                <a:cs typeface="Arial"/>
              </a:rPr>
              <a:t>Executive</a:t>
            </a:r>
            <a:r>
              <a:rPr sz="1000" b="1" spc="-50" dirty="0">
                <a:solidFill>
                  <a:srgbClr val="FFFFFF"/>
                </a:solidFill>
                <a:latin typeface="Arial"/>
                <a:cs typeface="Arial"/>
              </a:rPr>
              <a:t> </a:t>
            </a:r>
            <a:r>
              <a:rPr sz="1000" b="1" spc="-5" dirty="0">
                <a:solidFill>
                  <a:srgbClr val="FFFFFF"/>
                </a:solidFill>
                <a:latin typeface="Arial"/>
                <a:cs typeface="Arial"/>
              </a:rPr>
              <a:t>Summary</a:t>
            </a:r>
            <a:r>
              <a:rPr sz="1000" b="1" spc="-50" dirty="0">
                <a:solidFill>
                  <a:srgbClr val="FFFFFF"/>
                </a:solidFill>
                <a:latin typeface="Arial"/>
                <a:cs typeface="Arial"/>
              </a:rPr>
              <a:t> </a:t>
            </a:r>
            <a:r>
              <a:rPr sz="1000" b="1" spc="-5" dirty="0">
                <a:solidFill>
                  <a:srgbClr val="FFFFFF"/>
                </a:solidFill>
                <a:latin typeface="Arial"/>
                <a:cs typeface="Arial"/>
              </a:rPr>
              <a:t>(Brief</a:t>
            </a:r>
            <a:r>
              <a:rPr sz="1000" b="1" spc="5" dirty="0">
                <a:solidFill>
                  <a:srgbClr val="FFFFFF"/>
                </a:solidFill>
                <a:latin typeface="Arial"/>
                <a:cs typeface="Arial"/>
              </a:rPr>
              <a:t> insight</a:t>
            </a:r>
            <a:r>
              <a:rPr sz="1000" b="1" spc="-90" dirty="0">
                <a:solidFill>
                  <a:srgbClr val="FFFFFF"/>
                </a:solidFill>
                <a:latin typeface="Arial"/>
                <a:cs typeface="Arial"/>
              </a:rPr>
              <a:t> </a:t>
            </a:r>
            <a:r>
              <a:rPr sz="1000" b="1" spc="5" dirty="0">
                <a:solidFill>
                  <a:srgbClr val="FFFFFF"/>
                </a:solidFill>
                <a:latin typeface="Arial"/>
                <a:cs typeface="Arial"/>
              </a:rPr>
              <a:t>about</a:t>
            </a:r>
            <a:r>
              <a:rPr sz="1000" b="1" spc="-40" dirty="0">
                <a:solidFill>
                  <a:srgbClr val="FFFFFF"/>
                </a:solidFill>
                <a:latin typeface="Arial"/>
                <a:cs typeface="Arial"/>
              </a:rPr>
              <a:t> </a:t>
            </a:r>
            <a:r>
              <a:rPr sz="1000" b="1" spc="5" dirty="0">
                <a:solidFill>
                  <a:srgbClr val="FFFFFF"/>
                </a:solidFill>
                <a:latin typeface="Arial"/>
                <a:cs typeface="Arial"/>
              </a:rPr>
              <a:t>the</a:t>
            </a:r>
            <a:r>
              <a:rPr sz="1000" b="1" spc="-25" dirty="0">
                <a:solidFill>
                  <a:srgbClr val="FFFFFF"/>
                </a:solidFill>
                <a:latin typeface="Arial"/>
                <a:cs typeface="Arial"/>
              </a:rPr>
              <a:t> </a:t>
            </a:r>
            <a:r>
              <a:rPr sz="1000" b="1" dirty="0">
                <a:solidFill>
                  <a:srgbClr val="FFFFFF"/>
                </a:solidFill>
                <a:latin typeface="Arial"/>
                <a:cs typeface="Arial"/>
              </a:rPr>
              <a:t>company</a:t>
            </a:r>
            <a:r>
              <a:rPr sz="1000" b="1" spc="-50" dirty="0">
                <a:solidFill>
                  <a:srgbClr val="FFFFFF"/>
                </a:solidFill>
                <a:latin typeface="Arial"/>
                <a:cs typeface="Arial"/>
              </a:rPr>
              <a:t> </a:t>
            </a:r>
            <a:r>
              <a:rPr sz="1000" b="1" dirty="0">
                <a:solidFill>
                  <a:srgbClr val="FFFFFF"/>
                </a:solidFill>
                <a:latin typeface="Arial"/>
                <a:cs typeface="Arial"/>
              </a:rPr>
              <a:t>and</a:t>
            </a:r>
            <a:r>
              <a:rPr sz="1000" b="1" spc="-10" dirty="0">
                <a:solidFill>
                  <a:srgbClr val="FFFFFF"/>
                </a:solidFill>
                <a:latin typeface="Arial"/>
                <a:cs typeface="Arial"/>
              </a:rPr>
              <a:t> </a:t>
            </a:r>
            <a:r>
              <a:rPr sz="1000" b="1" dirty="0">
                <a:solidFill>
                  <a:srgbClr val="FFFFFF"/>
                </a:solidFill>
                <a:latin typeface="Arial"/>
                <a:cs typeface="Arial"/>
              </a:rPr>
              <a:t>project)</a:t>
            </a:r>
            <a:endParaRPr sz="1000">
              <a:latin typeface="Arial"/>
              <a:cs typeface="Arial"/>
            </a:endParaRPr>
          </a:p>
        </p:txBody>
      </p:sp>
      <p:sp>
        <p:nvSpPr>
          <p:cNvPr id="8" name="object 8"/>
          <p:cNvSpPr txBox="1"/>
          <p:nvPr/>
        </p:nvSpPr>
        <p:spPr>
          <a:xfrm>
            <a:off x="906272" y="1209293"/>
            <a:ext cx="2014220" cy="850265"/>
          </a:xfrm>
          <a:prstGeom prst="rect">
            <a:avLst/>
          </a:prstGeom>
        </p:spPr>
        <p:txBody>
          <a:bodyPr vert="horz" wrap="square" lIns="0" tIns="13970" rIns="0" bIns="0" rtlCol="0">
            <a:spAutoFit/>
          </a:bodyPr>
          <a:lstStyle/>
          <a:p>
            <a:pPr marL="325755" lvl="1" indent="-313690">
              <a:lnSpc>
                <a:spcPct val="100000"/>
              </a:lnSpc>
              <a:spcBef>
                <a:spcPts val="110"/>
              </a:spcBef>
              <a:buAutoNum type="arabicPeriod"/>
              <a:tabLst>
                <a:tab pos="326390" algn="l"/>
              </a:tabLst>
            </a:pPr>
            <a:r>
              <a:rPr sz="900" dirty="0">
                <a:latin typeface="Arial"/>
                <a:cs typeface="Arial"/>
              </a:rPr>
              <a:t>Overview of </a:t>
            </a:r>
            <a:r>
              <a:rPr sz="900" spc="5" dirty="0">
                <a:latin typeface="Arial"/>
                <a:cs typeface="Arial"/>
              </a:rPr>
              <a:t>the</a:t>
            </a:r>
            <a:r>
              <a:rPr sz="900" spc="-80" dirty="0">
                <a:latin typeface="Arial"/>
                <a:cs typeface="Arial"/>
              </a:rPr>
              <a:t> </a:t>
            </a:r>
            <a:r>
              <a:rPr sz="900" spc="5" dirty="0">
                <a:latin typeface="Arial"/>
                <a:cs typeface="Arial"/>
              </a:rPr>
              <a:t>Company</a:t>
            </a:r>
            <a:endParaRPr sz="900">
              <a:latin typeface="Arial"/>
              <a:cs typeface="Arial"/>
            </a:endParaRPr>
          </a:p>
          <a:p>
            <a:pPr marL="325755" lvl="1" indent="-313690">
              <a:lnSpc>
                <a:spcPct val="100000"/>
              </a:lnSpc>
              <a:spcBef>
                <a:spcPts val="720"/>
              </a:spcBef>
              <a:buAutoNum type="arabicPeriod"/>
              <a:tabLst>
                <a:tab pos="326390" algn="l"/>
              </a:tabLst>
            </a:pPr>
            <a:r>
              <a:rPr sz="900" spc="-5" dirty="0">
                <a:latin typeface="Arial"/>
                <a:cs typeface="Arial"/>
              </a:rPr>
              <a:t>Brief </a:t>
            </a:r>
            <a:r>
              <a:rPr sz="900" spc="5" dirty="0">
                <a:latin typeface="Arial"/>
                <a:cs typeface="Arial"/>
              </a:rPr>
              <a:t>Profile </a:t>
            </a:r>
            <a:r>
              <a:rPr sz="900" dirty="0">
                <a:latin typeface="Arial"/>
                <a:cs typeface="Arial"/>
              </a:rPr>
              <a:t>of Board of</a:t>
            </a:r>
            <a:r>
              <a:rPr sz="900" spc="-150" dirty="0">
                <a:latin typeface="Arial"/>
                <a:cs typeface="Arial"/>
              </a:rPr>
              <a:t> </a:t>
            </a:r>
            <a:r>
              <a:rPr sz="900" dirty="0">
                <a:latin typeface="Arial"/>
                <a:cs typeface="Arial"/>
              </a:rPr>
              <a:t>Directors</a:t>
            </a:r>
            <a:endParaRPr sz="900">
              <a:latin typeface="Arial"/>
              <a:cs typeface="Arial"/>
            </a:endParaRPr>
          </a:p>
          <a:p>
            <a:pPr marL="325755" lvl="1" indent="-313690">
              <a:lnSpc>
                <a:spcPct val="100000"/>
              </a:lnSpc>
              <a:spcBef>
                <a:spcPts val="720"/>
              </a:spcBef>
              <a:buAutoNum type="arabicPeriod"/>
              <a:tabLst>
                <a:tab pos="326390" algn="l"/>
              </a:tabLst>
            </a:pPr>
            <a:r>
              <a:rPr sz="900" spc="-5" dirty="0">
                <a:latin typeface="Arial"/>
                <a:cs typeface="Arial"/>
              </a:rPr>
              <a:t>Brief </a:t>
            </a:r>
            <a:r>
              <a:rPr sz="900" dirty="0">
                <a:latin typeface="Arial"/>
                <a:cs typeface="Arial"/>
              </a:rPr>
              <a:t>Project</a:t>
            </a:r>
            <a:r>
              <a:rPr sz="900" spc="-30" dirty="0">
                <a:latin typeface="Arial"/>
                <a:cs typeface="Arial"/>
              </a:rPr>
              <a:t> </a:t>
            </a:r>
            <a:r>
              <a:rPr sz="900" spc="5" dirty="0">
                <a:latin typeface="Arial"/>
                <a:cs typeface="Arial"/>
              </a:rPr>
              <a:t>summary</a:t>
            </a:r>
            <a:endParaRPr sz="900">
              <a:latin typeface="Arial"/>
              <a:cs typeface="Arial"/>
            </a:endParaRPr>
          </a:p>
          <a:p>
            <a:pPr marL="325755" lvl="1" indent="-313690">
              <a:lnSpc>
                <a:spcPct val="100000"/>
              </a:lnSpc>
              <a:spcBef>
                <a:spcPts val="720"/>
              </a:spcBef>
              <a:buAutoNum type="arabicPeriod"/>
              <a:tabLst>
                <a:tab pos="326390" algn="l"/>
              </a:tabLst>
            </a:pPr>
            <a:r>
              <a:rPr sz="900" spc="-10" dirty="0">
                <a:latin typeface="Arial"/>
                <a:cs typeface="Arial"/>
              </a:rPr>
              <a:t>Key </a:t>
            </a:r>
            <a:r>
              <a:rPr sz="900" spc="5" dirty="0">
                <a:latin typeface="Arial"/>
                <a:cs typeface="Arial"/>
              </a:rPr>
              <a:t>Highlights </a:t>
            </a:r>
            <a:r>
              <a:rPr sz="900" dirty="0">
                <a:latin typeface="Arial"/>
                <a:cs typeface="Arial"/>
              </a:rPr>
              <a:t>of The</a:t>
            </a:r>
            <a:r>
              <a:rPr sz="900" spc="-114" dirty="0">
                <a:latin typeface="Arial"/>
                <a:cs typeface="Arial"/>
              </a:rPr>
              <a:t> </a:t>
            </a:r>
            <a:r>
              <a:rPr sz="900" dirty="0">
                <a:latin typeface="Arial"/>
                <a:cs typeface="Arial"/>
              </a:rPr>
              <a:t>Project</a:t>
            </a:r>
            <a:endParaRPr sz="900">
              <a:latin typeface="Arial"/>
              <a:cs typeface="Arial"/>
            </a:endParaRPr>
          </a:p>
        </p:txBody>
      </p:sp>
      <p:sp>
        <p:nvSpPr>
          <p:cNvPr id="9" name="object 9"/>
          <p:cNvSpPr txBox="1"/>
          <p:nvPr/>
        </p:nvSpPr>
        <p:spPr>
          <a:xfrm>
            <a:off x="472744" y="2146807"/>
            <a:ext cx="117475" cy="179070"/>
          </a:xfrm>
          <a:prstGeom prst="rect">
            <a:avLst/>
          </a:prstGeom>
        </p:spPr>
        <p:txBody>
          <a:bodyPr vert="horz" wrap="square" lIns="0" tIns="13335" rIns="0" bIns="0" rtlCol="0">
            <a:spAutoFit/>
          </a:bodyPr>
          <a:lstStyle/>
          <a:p>
            <a:pPr>
              <a:lnSpc>
                <a:spcPct val="100000"/>
              </a:lnSpc>
              <a:spcBef>
                <a:spcPts val="105"/>
              </a:spcBef>
            </a:pPr>
            <a:r>
              <a:rPr sz="1000" b="1" spc="-10" dirty="0">
                <a:solidFill>
                  <a:srgbClr val="FFFFFF"/>
                </a:solidFill>
                <a:latin typeface="Arial"/>
                <a:cs typeface="Arial"/>
              </a:rPr>
              <a:t>2.</a:t>
            </a:r>
            <a:endParaRPr sz="1000">
              <a:latin typeface="Arial"/>
              <a:cs typeface="Arial"/>
            </a:endParaRPr>
          </a:p>
        </p:txBody>
      </p:sp>
      <p:sp>
        <p:nvSpPr>
          <p:cNvPr id="10" name="object 10"/>
          <p:cNvSpPr txBox="1"/>
          <p:nvPr/>
        </p:nvSpPr>
        <p:spPr>
          <a:xfrm>
            <a:off x="756818" y="2094356"/>
            <a:ext cx="7979409" cy="295275"/>
          </a:xfrm>
          <a:prstGeom prst="rect">
            <a:avLst/>
          </a:prstGeom>
        </p:spPr>
        <p:txBody>
          <a:bodyPr vert="horz" wrap="square" lIns="0" tIns="50165" rIns="0" bIns="0" rtlCol="0">
            <a:spAutoFit/>
          </a:bodyPr>
          <a:lstStyle/>
          <a:p>
            <a:pPr marR="5080">
              <a:lnSpc>
                <a:spcPct val="76000"/>
              </a:lnSpc>
              <a:spcBef>
                <a:spcPts val="395"/>
              </a:spcBef>
            </a:pPr>
            <a:r>
              <a:rPr sz="1000" b="1" dirty="0">
                <a:solidFill>
                  <a:srgbClr val="FFFFFF"/>
                </a:solidFill>
                <a:latin typeface="Arial"/>
                <a:cs typeface="Arial"/>
              </a:rPr>
              <a:t>Product Profile </a:t>
            </a:r>
            <a:r>
              <a:rPr sz="1000" dirty="0">
                <a:solidFill>
                  <a:srgbClr val="FFFFFF"/>
                </a:solidFill>
                <a:latin typeface="Arial"/>
                <a:cs typeface="Arial"/>
              </a:rPr>
              <a:t>(Product </a:t>
            </a:r>
            <a:r>
              <a:rPr sz="1000" spc="5" dirty="0">
                <a:solidFill>
                  <a:srgbClr val="FFFFFF"/>
                </a:solidFill>
                <a:latin typeface="Arial"/>
                <a:cs typeface="Arial"/>
              </a:rPr>
              <a:t>profile </a:t>
            </a:r>
            <a:r>
              <a:rPr sz="1000" spc="-5" dirty="0">
                <a:solidFill>
                  <a:srgbClr val="FFFFFF"/>
                </a:solidFill>
                <a:latin typeface="Arial"/>
                <a:cs typeface="Arial"/>
              </a:rPr>
              <a:t>of each of </a:t>
            </a:r>
            <a:r>
              <a:rPr sz="1000" dirty="0">
                <a:solidFill>
                  <a:srgbClr val="FFFFFF"/>
                </a:solidFill>
                <a:latin typeface="Arial"/>
                <a:cs typeface="Arial"/>
              </a:rPr>
              <a:t>the epoxy </a:t>
            </a:r>
            <a:r>
              <a:rPr sz="1000" spc="-5" dirty="0">
                <a:solidFill>
                  <a:srgbClr val="FFFFFF"/>
                </a:solidFill>
                <a:latin typeface="Arial"/>
                <a:cs typeface="Arial"/>
              </a:rPr>
              <a:t>resin </a:t>
            </a:r>
            <a:r>
              <a:rPr sz="1000" dirty="0">
                <a:solidFill>
                  <a:srgbClr val="FFFFFF"/>
                </a:solidFill>
                <a:latin typeface="Arial"/>
                <a:cs typeface="Arial"/>
              </a:rPr>
              <a:t>- </a:t>
            </a:r>
            <a:r>
              <a:rPr sz="1000" spc="-5" dirty="0">
                <a:solidFill>
                  <a:srgbClr val="FFFFFF"/>
                </a:solidFill>
                <a:latin typeface="Arial"/>
                <a:cs typeface="Arial"/>
              </a:rPr>
              <a:t>Bisphenol-A and Bisphenol-F </a:t>
            </a:r>
            <a:r>
              <a:rPr sz="1000" dirty="0">
                <a:solidFill>
                  <a:srgbClr val="FFFFFF"/>
                </a:solidFill>
                <a:latin typeface="Arial"/>
                <a:cs typeface="Arial"/>
              </a:rPr>
              <a:t>epoxy </a:t>
            </a:r>
            <a:r>
              <a:rPr sz="1000" spc="-5" dirty="0">
                <a:solidFill>
                  <a:srgbClr val="FFFFFF"/>
                </a:solidFill>
                <a:latin typeface="Arial"/>
                <a:cs typeface="Arial"/>
              </a:rPr>
              <a:t>resin, </a:t>
            </a:r>
            <a:r>
              <a:rPr sz="1000" dirty="0">
                <a:solidFill>
                  <a:srgbClr val="FFFFFF"/>
                </a:solidFill>
                <a:latin typeface="Arial"/>
                <a:cs typeface="Arial"/>
              </a:rPr>
              <a:t>cycloaliphatic epoxy </a:t>
            </a:r>
            <a:r>
              <a:rPr sz="1000" spc="-5" dirty="0">
                <a:solidFill>
                  <a:srgbClr val="FFFFFF"/>
                </a:solidFill>
                <a:latin typeface="Arial"/>
                <a:cs typeface="Arial"/>
              </a:rPr>
              <a:t>resins, </a:t>
            </a:r>
            <a:r>
              <a:rPr sz="1000" spc="5" dirty="0">
                <a:solidFill>
                  <a:srgbClr val="FFFFFF"/>
                </a:solidFill>
                <a:latin typeface="Arial"/>
                <a:cs typeface="Arial"/>
              </a:rPr>
              <a:t>dimer </a:t>
            </a:r>
            <a:r>
              <a:rPr sz="1000" dirty="0">
                <a:solidFill>
                  <a:srgbClr val="FFFFFF"/>
                </a:solidFill>
                <a:latin typeface="Arial"/>
                <a:cs typeface="Arial"/>
              </a:rPr>
              <a:t>acid  </a:t>
            </a:r>
            <a:r>
              <a:rPr sz="1000" spc="5" dirty="0">
                <a:solidFill>
                  <a:srgbClr val="FFFFFF"/>
                </a:solidFill>
                <a:latin typeface="Arial"/>
                <a:cs typeface="Arial"/>
              </a:rPr>
              <a:t>modified</a:t>
            </a:r>
            <a:r>
              <a:rPr sz="1000" spc="-95" dirty="0">
                <a:solidFill>
                  <a:srgbClr val="FFFFFF"/>
                </a:solidFill>
                <a:latin typeface="Arial"/>
                <a:cs typeface="Arial"/>
              </a:rPr>
              <a:t> </a:t>
            </a:r>
            <a:r>
              <a:rPr sz="1000" dirty="0">
                <a:solidFill>
                  <a:srgbClr val="FFFFFF"/>
                </a:solidFill>
                <a:latin typeface="Arial"/>
                <a:cs typeface="Arial"/>
              </a:rPr>
              <a:t>epoxy</a:t>
            </a:r>
            <a:r>
              <a:rPr sz="1000" spc="-40" dirty="0">
                <a:solidFill>
                  <a:srgbClr val="FFFFFF"/>
                </a:solidFill>
                <a:latin typeface="Arial"/>
                <a:cs typeface="Arial"/>
              </a:rPr>
              <a:t> </a:t>
            </a:r>
            <a:r>
              <a:rPr sz="1000" spc="-5" dirty="0">
                <a:solidFill>
                  <a:srgbClr val="FFFFFF"/>
                </a:solidFill>
                <a:latin typeface="Arial"/>
                <a:cs typeface="Arial"/>
              </a:rPr>
              <a:t>resin</a:t>
            </a:r>
            <a:r>
              <a:rPr sz="1000" spc="5" dirty="0">
                <a:solidFill>
                  <a:srgbClr val="FFFFFF"/>
                </a:solidFill>
                <a:latin typeface="Arial"/>
                <a:cs typeface="Arial"/>
              </a:rPr>
              <a:t> </a:t>
            </a:r>
            <a:r>
              <a:rPr sz="1000" spc="-5" dirty="0">
                <a:solidFill>
                  <a:srgbClr val="FFFFFF"/>
                </a:solidFill>
                <a:latin typeface="Arial"/>
                <a:cs typeface="Arial"/>
              </a:rPr>
              <a:t>and</a:t>
            </a:r>
            <a:r>
              <a:rPr sz="1000" spc="-25" dirty="0">
                <a:solidFill>
                  <a:srgbClr val="FFFFFF"/>
                </a:solidFill>
                <a:latin typeface="Arial"/>
                <a:cs typeface="Arial"/>
              </a:rPr>
              <a:t> </a:t>
            </a:r>
            <a:r>
              <a:rPr sz="1000" dirty="0">
                <a:solidFill>
                  <a:srgbClr val="FFFFFF"/>
                </a:solidFill>
                <a:latin typeface="Arial"/>
                <a:cs typeface="Arial"/>
              </a:rPr>
              <a:t>multifunctional</a:t>
            </a:r>
            <a:r>
              <a:rPr sz="1000" spc="-95" dirty="0">
                <a:solidFill>
                  <a:srgbClr val="FFFFFF"/>
                </a:solidFill>
                <a:latin typeface="Arial"/>
                <a:cs typeface="Arial"/>
              </a:rPr>
              <a:t> </a:t>
            </a:r>
            <a:r>
              <a:rPr sz="1000" dirty="0">
                <a:solidFill>
                  <a:srgbClr val="FFFFFF"/>
                </a:solidFill>
                <a:latin typeface="Arial"/>
                <a:cs typeface="Arial"/>
              </a:rPr>
              <a:t>epoxy</a:t>
            </a:r>
            <a:r>
              <a:rPr sz="1000" spc="-35" dirty="0">
                <a:solidFill>
                  <a:srgbClr val="FFFFFF"/>
                </a:solidFill>
                <a:latin typeface="Arial"/>
                <a:cs typeface="Arial"/>
              </a:rPr>
              <a:t> </a:t>
            </a:r>
            <a:r>
              <a:rPr sz="1000" spc="-5" dirty="0">
                <a:solidFill>
                  <a:srgbClr val="FFFFFF"/>
                </a:solidFill>
                <a:latin typeface="Arial"/>
                <a:cs typeface="Arial"/>
              </a:rPr>
              <a:t>resins</a:t>
            </a:r>
            <a:r>
              <a:rPr sz="1000" spc="5" dirty="0">
                <a:solidFill>
                  <a:srgbClr val="FFFFFF"/>
                </a:solidFill>
                <a:latin typeface="Arial"/>
                <a:cs typeface="Arial"/>
              </a:rPr>
              <a:t> </a:t>
            </a:r>
            <a:r>
              <a:rPr sz="1000" dirty="0">
                <a:solidFill>
                  <a:srgbClr val="FFFFFF"/>
                </a:solidFill>
                <a:latin typeface="Arial"/>
                <a:cs typeface="Arial"/>
              </a:rPr>
              <a:t>(Epoxy</a:t>
            </a:r>
            <a:r>
              <a:rPr sz="1000" spc="-60" dirty="0">
                <a:solidFill>
                  <a:srgbClr val="FFFFFF"/>
                </a:solidFill>
                <a:latin typeface="Arial"/>
                <a:cs typeface="Arial"/>
              </a:rPr>
              <a:t> </a:t>
            </a:r>
            <a:r>
              <a:rPr sz="1000" spc="-5" dirty="0">
                <a:solidFill>
                  <a:srgbClr val="FFFFFF"/>
                </a:solidFill>
                <a:latin typeface="Arial"/>
                <a:cs typeface="Arial"/>
              </a:rPr>
              <a:t>phenol</a:t>
            </a:r>
            <a:r>
              <a:rPr sz="1000" spc="15" dirty="0">
                <a:solidFill>
                  <a:srgbClr val="FFFFFF"/>
                </a:solidFill>
                <a:latin typeface="Arial"/>
                <a:cs typeface="Arial"/>
              </a:rPr>
              <a:t> </a:t>
            </a:r>
            <a:r>
              <a:rPr sz="1000" spc="5" dirty="0">
                <a:solidFill>
                  <a:srgbClr val="FFFFFF"/>
                </a:solidFill>
                <a:latin typeface="Arial"/>
                <a:cs typeface="Arial"/>
              </a:rPr>
              <a:t>Novolac</a:t>
            </a:r>
            <a:r>
              <a:rPr sz="1000" spc="-85" dirty="0">
                <a:solidFill>
                  <a:srgbClr val="FFFFFF"/>
                </a:solidFill>
                <a:latin typeface="Arial"/>
                <a:cs typeface="Arial"/>
              </a:rPr>
              <a:t> </a:t>
            </a:r>
            <a:r>
              <a:rPr sz="1000" spc="-5" dirty="0">
                <a:solidFill>
                  <a:srgbClr val="FFFFFF"/>
                </a:solidFill>
                <a:latin typeface="Arial"/>
                <a:cs typeface="Arial"/>
              </a:rPr>
              <a:t>resins</a:t>
            </a:r>
            <a:r>
              <a:rPr sz="1000" spc="10" dirty="0">
                <a:solidFill>
                  <a:srgbClr val="FFFFFF"/>
                </a:solidFill>
                <a:latin typeface="Arial"/>
                <a:cs typeface="Arial"/>
              </a:rPr>
              <a:t> </a:t>
            </a:r>
            <a:r>
              <a:rPr sz="1000" spc="-5" dirty="0">
                <a:solidFill>
                  <a:srgbClr val="FFFFFF"/>
                </a:solidFill>
                <a:latin typeface="Arial"/>
                <a:cs typeface="Arial"/>
              </a:rPr>
              <a:t>and</a:t>
            </a:r>
            <a:r>
              <a:rPr sz="1000" spc="-25" dirty="0">
                <a:solidFill>
                  <a:srgbClr val="FFFFFF"/>
                </a:solidFill>
                <a:latin typeface="Arial"/>
                <a:cs typeface="Arial"/>
              </a:rPr>
              <a:t> </a:t>
            </a:r>
            <a:r>
              <a:rPr sz="1000" dirty="0">
                <a:solidFill>
                  <a:srgbClr val="FFFFFF"/>
                </a:solidFill>
                <a:latin typeface="Arial"/>
                <a:cs typeface="Arial"/>
              </a:rPr>
              <a:t>Epoxy</a:t>
            </a:r>
            <a:r>
              <a:rPr sz="1000" spc="-60" dirty="0">
                <a:solidFill>
                  <a:srgbClr val="FFFFFF"/>
                </a:solidFill>
                <a:latin typeface="Arial"/>
                <a:cs typeface="Arial"/>
              </a:rPr>
              <a:t> </a:t>
            </a:r>
            <a:r>
              <a:rPr sz="1000" spc="-5" dirty="0">
                <a:solidFill>
                  <a:srgbClr val="FFFFFF"/>
                </a:solidFill>
                <a:latin typeface="Arial"/>
                <a:cs typeface="Arial"/>
              </a:rPr>
              <a:t>cresol</a:t>
            </a:r>
            <a:r>
              <a:rPr sz="1000" spc="30" dirty="0">
                <a:solidFill>
                  <a:srgbClr val="FFFFFF"/>
                </a:solidFill>
                <a:latin typeface="Arial"/>
                <a:cs typeface="Arial"/>
              </a:rPr>
              <a:t> </a:t>
            </a:r>
            <a:r>
              <a:rPr sz="1000" spc="5" dirty="0">
                <a:solidFill>
                  <a:srgbClr val="FFFFFF"/>
                </a:solidFill>
                <a:latin typeface="Arial"/>
                <a:cs typeface="Arial"/>
              </a:rPr>
              <a:t>Novolac</a:t>
            </a:r>
            <a:r>
              <a:rPr sz="1000" spc="-80" dirty="0">
                <a:solidFill>
                  <a:srgbClr val="FFFFFF"/>
                </a:solidFill>
                <a:latin typeface="Arial"/>
                <a:cs typeface="Arial"/>
              </a:rPr>
              <a:t> </a:t>
            </a:r>
            <a:r>
              <a:rPr sz="1000" spc="-5" dirty="0">
                <a:solidFill>
                  <a:srgbClr val="FFFFFF"/>
                </a:solidFill>
                <a:latin typeface="Arial"/>
                <a:cs typeface="Arial"/>
              </a:rPr>
              <a:t>resins)</a:t>
            </a:r>
            <a:endParaRPr sz="1000">
              <a:latin typeface="Arial"/>
              <a:cs typeface="Arial"/>
            </a:endParaRPr>
          </a:p>
        </p:txBody>
      </p:sp>
      <p:sp>
        <p:nvSpPr>
          <p:cNvPr id="11" name="object 11"/>
          <p:cNvSpPr txBox="1"/>
          <p:nvPr/>
        </p:nvSpPr>
        <p:spPr>
          <a:xfrm>
            <a:off x="880872" y="2398953"/>
            <a:ext cx="7270750" cy="906144"/>
          </a:xfrm>
          <a:prstGeom prst="rect">
            <a:avLst/>
          </a:prstGeom>
        </p:spPr>
        <p:txBody>
          <a:bodyPr vert="horz" wrap="square" lIns="0" tIns="53975" rIns="0" bIns="0" rtlCol="0">
            <a:spAutoFit/>
          </a:bodyPr>
          <a:lstStyle/>
          <a:p>
            <a:pPr marL="351155" lvl="1" indent="-313690">
              <a:lnSpc>
                <a:spcPct val="100000"/>
              </a:lnSpc>
              <a:spcBef>
                <a:spcPts val="425"/>
              </a:spcBef>
              <a:buAutoNum type="arabicPeriod"/>
              <a:tabLst>
                <a:tab pos="351790" algn="l"/>
              </a:tabLst>
            </a:pPr>
            <a:r>
              <a:rPr sz="900" dirty="0">
                <a:latin typeface="Arial"/>
                <a:cs typeface="Arial"/>
              </a:rPr>
              <a:t>Product Overview (Introduction and</a:t>
            </a:r>
            <a:r>
              <a:rPr sz="900" spc="-170" dirty="0">
                <a:latin typeface="Arial"/>
                <a:cs typeface="Arial"/>
              </a:rPr>
              <a:t> </a:t>
            </a:r>
            <a:r>
              <a:rPr sz="900" dirty="0">
                <a:latin typeface="Arial"/>
                <a:cs typeface="Arial"/>
              </a:rPr>
              <a:t>Characteristics)</a:t>
            </a:r>
          </a:p>
          <a:p>
            <a:pPr marL="351155">
              <a:lnSpc>
                <a:spcPts val="985"/>
              </a:lnSpc>
              <a:spcBef>
                <a:spcPts val="334"/>
              </a:spcBef>
            </a:pPr>
            <a:r>
              <a:rPr sz="900" dirty="0">
                <a:latin typeface="Arial"/>
                <a:cs typeface="Arial"/>
              </a:rPr>
              <a:t>Production</a:t>
            </a:r>
            <a:r>
              <a:rPr sz="900" spc="-60" dirty="0">
                <a:latin typeface="Arial"/>
                <a:cs typeface="Arial"/>
              </a:rPr>
              <a:t> </a:t>
            </a:r>
            <a:r>
              <a:rPr sz="900" spc="-5" dirty="0">
                <a:latin typeface="Arial"/>
                <a:cs typeface="Arial"/>
              </a:rPr>
              <a:t>Routes</a:t>
            </a:r>
            <a:r>
              <a:rPr sz="900" spc="-10" dirty="0">
                <a:latin typeface="Arial"/>
                <a:cs typeface="Arial"/>
              </a:rPr>
              <a:t> </a:t>
            </a:r>
            <a:r>
              <a:rPr sz="900" dirty="0">
                <a:latin typeface="Arial"/>
                <a:cs typeface="Arial"/>
              </a:rPr>
              <a:t>and</a:t>
            </a:r>
            <a:r>
              <a:rPr sz="900" spc="-5" dirty="0">
                <a:latin typeface="Arial"/>
                <a:cs typeface="Arial"/>
              </a:rPr>
              <a:t> Related </a:t>
            </a:r>
            <a:r>
              <a:rPr sz="900" dirty="0">
                <a:latin typeface="Arial"/>
                <a:cs typeface="Arial"/>
              </a:rPr>
              <a:t>Details</a:t>
            </a:r>
            <a:r>
              <a:rPr sz="900" spc="-30" dirty="0">
                <a:latin typeface="Arial"/>
                <a:cs typeface="Arial"/>
              </a:rPr>
              <a:t> </a:t>
            </a:r>
            <a:r>
              <a:rPr sz="900" spc="5" dirty="0">
                <a:latin typeface="Arial"/>
                <a:cs typeface="Arial"/>
              </a:rPr>
              <a:t>((Analysis</a:t>
            </a:r>
            <a:r>
              <a:rPr sz="900" spc="-80" dirty="0">
                <a:latin typeface="Arial"/>
                <a:cs typeface="Arial"/>
              </a:rPr>
              <a:t> </a:t>
            </a:r>
            <a:r>
              <a:rPr sz="900" dirty="0">
                <a:latin typeface="Arial"/>
                <a:cs typeface="Arial"/>
              </a:rPr>
              <a:t>of</a:t>
            </a:r>
            <a:r>
              <a:rPr sz="900" spc="5" dirty="0">
                <a:latin typeface="Arial"/>
                <a:cs typeface="Arial"/>
              </a:rPr>
              <a:t> all</a:t>
            </a:r>
            <a:r>
              <a:rPr sz="900" spc="-15" dirty="0">
                <a:latin typeface="Arial"/>
                <a:cs typeface="Arial"/>
              </a:rPr>
              <a:t> </a:t>
            </a:r>
            <a:r>
              <a:rPr sz="900" spc="10" dirty="0">
                <a:latin typeface="Arial"/>
                <a:cs typeface="Arial"/>
              </a:rPr>
              <a:t>major</a:t>
            </a:r>
            <a:r>
              <a:rPr sz="900" spc="-70" dirty="0">
                <a:latin typeface="Arial"/>
                <a:cs typeface="Arial"/>
              </a:rPr>
              <a:t> </a:t>
            </a:r>
            <a:r>
              <a:rPr sz="900" spc="5" dirty="0">
                <a:latin typeface="Arial"/>
                <a:cs typeface="Arial"/>
              </a:rPr>
              <a:t>production</a:t>
            </a:r>
            <a:r>
              <a:rPr sz="900" spc="-80" dirty="0">
                <a:latin typeface="Arial"/>
                <a:cs typeface="Arial"/>
              </a:rPr>
              <a:t> </a:t>
            </a:r>
            <a:r>
              <a:rPr sz="900" dirty="0">
                <a:latin typeface="Arial"/>
                <a:cs typeface="Arial"/>
              </a:rPr>
              <a:t>routes</a:t>
            </a:r>
            <a:r>
              <a:rPr sz="900" spc="-5" dirty="0">
                <a:latin typeface="Arial"/>
                <a:cs typeface="Arial"/>
              </a:rPr>
              <a:t> </a:t>
            </a:r>
            <a:r>
              <a:rPr sz="900" spc="5" dirty="0">
                <a:latin typeface="Arial"/>
                <a:cs typeface="Arial"/>
              </a:rPr>
              <a:t>from</a:t>
            </a:r>
            <a:r>
              <a:rPr sz="900" spc="-50" dirty="0">
                <a:latin typeface="Arial"/>
                <a:cs typeface="Arial"/>
              </a:rPr>
              <a:t> </a:t>
            </a:r>
            <a:r>
              <a:rPr sz="900" dirty="0">
                <a:latin typeface="Arial"/>
                <a:cs typeface="Arial"/>
              </a:rPr>
              <a:t>secondary</a:t>
            </a:r>
            <a:r>
              <a:rPr sz="900" spc="-5" dirty="0">
                <a:latin typeface="Arial"/>
                <a:cs typeface="Arial"/>
              </a:rPr>
              <a:t> </a:t>
            </a:r>
            <a:r>
              <a:rPr sz="900" dirty="0">
                <a:latin typeface="Arial"/>
                <a:cs typeface="Arial"/>
              </a:rPr>
              <a:t>literature</a:t>
            </a:r>
            <a:r>
              <a:rPr sz="900" spc="-80" dirty="0">
                <a:latin typeface="Arial"/>
                <a:cs typeface="Arial"/>
              </a:rPr>
              <a:t> </a:t>
            </a:r>
            <a:r>
              <a:rPr sz="900" spc="5" dirty="0">
                <a:latin typeface="Arial"/>
                <a:cs typeface="Arial"/>
              </a:rPr>
              <a:t>such</a:t>
            </a:r>
            <a:r>
              <a:rPr sz="900" spc="-10" dirty="0">
                <a:latin typeface="Arial"/>
                <a:cs typeface="Arial"/>
              </a:rPr>
              <a:t> </a:t>
            </a:r>
            <a:r>
              <a:rPr sz="900" dirty="0">
                <a:latin typeface="Arial"/>
                <a:cs typeface="Arial"/>
              </a:rPr>
              <a:t>as</a:t>
            </a:r>
            <a:r>
              <a:rPr sz="900" spc="-5" dirty="0">
                <a:latin typeface="Arial"/>
                <a:cs typeface="Arial"/>
              </a:rPr>
              <a:t> </a:t>
            </a:r>
            <a:r>
              <a:rPr sz="900" dirty="0">
                <a:latin typeface="Arial"/>
                <a:cs typeface="Arial"/>
              </a:rPr>
              <a:t>annual</a:t>
            </a:r>
            <a:r>
              <a:rPr sz="900" spc="-15" dirty="0">
                <a:latin typeface="Arial"/>
                <a:cs typeface="Arial"/>
              </a:rPr>
              <a:t> </a:t>
            </a:r>
            <a:r>
              <a:rPr sz="900" spc="5" dirty="0">
                <a:latin typeface="Arial"/>
                <a:cs typeface="Arial"/>
              </a:rPr>
              <a:t>report,</a:t>
            </a:r>
            <a:r>
              <a:rPr sz="900" spc="-45" dirty="0">
                <a:latin typeface="Arial"/>
                <a:cs typeface="Arial"/>
              </a:rPr>
              <a:t> </a:t>
            </a:r>
            <a:r>
              <a:rPr sz="900" spc="5" dirty="0">
                <a:latin typeface="Arial"/>
                <a:cs typeface="Arial"/>
              </a:rPr>
              <a:t>journal,</a:t>
            </a:r>
            <a:endParaRPr sz="900" dirty="0">
              <a:latin typeface="Arial"/>
              <a:cs typeface="Arial"/>
            </a:endParaRPr>
          </a:p>
          <a:p>
            <a:pPr marL="351155" lvl="1" indent="-313690">
              <a:lnSpc>
                <a:spcPts val="985"/>
              </a:lnSpc>
              <a:buAutoNum type="arabicPeriod" startAt="2"/>
              <a:tabLst>
                <a:tab pos="351790" algn="l"/>
              </a:tabLst>
            </a:pPr>
            <a:r>
              <a:rPr sz="900" spc="-5" dirty="0">
                <a:latin typeface="Arial"/>
                <a:cs typeface="Arial"/>
              </a:rPr>
              <a:t>patent </a:t>
            </a:r>
            <a:r>
              <a:rPr sz="900" dirty="0">
                <a:latin typeface="Arial"/>
                <a:cs typeface="Arial"/>
              </a:rPr>
              <a:t>documents and investor</a:t>
            </a:r>
            <a:r>
              <a:rPr sz="900" spc="-130" dirty="0">
                <a:latin typeface="Arial"/>
                <a:cs typeface="Arial"/>
              </a:rPr>
              <a:t> </a:t>
            </a:r>
            <a:r>
              <a:rPr sz="900" dirty="0">
                <a:latin typeface="Arial"/>
                <a:cs typeface="Arial"/>
              </a:rPr>
              <a:t>presentation)</a:t>
            </a:r>
          </a:p>
          <a:p>
            <a:pPr marL="351155" lvl="1" indent="-313690">
              <a:lnSpc>
                <a:spcPct val="100000"/>
              </a:lnSpc>
              <a:spcBef>
                <a:spcPts val="340"/>
              </a:spcBef>
              <a:buAutoNum type="arabicPeriod" startAt="2"/>
              <a:tabLst>
                <a:tab pos="351790" algn="l"/>
              </a:tabLst>
            </a:pPr>
            <a:r>
              <a:rPr sz="900" spc="-5" dirty="0">
                <a:latin typeface="Arial"/>
                <a:cs typeface="Arial"/>
              </a:rPr>
              <a:t>Properties</a:t>
            </a:r>
            <a:r>
              <a:rPr sz="900" spc="-35" dirty="0">
                <a:latin typeface="Arial"/>
                <a:cs typeface="Arial"/>
              </a:rPr>
              <a:t> </a:t>
            </a:r>
            <a:r>
              <a:rPr sz="900" spc="5" dirty="0">
                <a:latin typeface="Arial"/>
                <a:cs typeface="Arial"/>
              </a:rPr>
              <a:t>&amp;</a:t>
            </a:r>
            <a:r>
              <a:rPr sz="900" dirty="0">
                <a:latin typeface="Arial"/>
                <a:cs typeface="Arial"/>
              </a:rPr>
              <a:t> Applications</a:t>
            </a:r>
            <a:r>
              <a:rPr sz="900" spc="-85" dirty="0">
                <a:latin typeface="Arial"/>
                <a:cs typeface="Arial"/>
              </a:rPr>
              <a:t> </a:t>
            </a:r>
            <a:r>
              <a:rPr sz="900" spc="5" dirty="0">
                <a:latin typeface="Arial"/>
                <a:cs typeface="Arial"/>
              </a:rPr>
              <a:t>(Analysis</a:t>
            </a:r>
            <a:r>
              <a:rPr sz="900" spc="-55" dirty="0">
                <a:latin typeface="Arial"/>
                <a:cs typeface="Arial"/>
              </a:rPr>
              <a:t> </a:t>
            </a:r>
            <a:r>
              <a:rPr sz="900" dirty="0">
                <a:latin typeface="Arial"/>
                <a:cs typeface="Arial"/>
              </a:rPr>
              <a:t>of</a:t>
            </a:r>
            <a:r>
              <a:rPr sz="900" spc="-25" dirty="0">
                <a:latin typeface="Arial"/>
                <a:cs typeface="Arial"/>
              </a:rPr>
              <a:t> </a:t>
            </a:r>
            <a:r>
              <a:rPr sz="900" dirty="0">
                <a:latin typeface="Arial"/>
                <a:cs typeface="Arial"/>
              </a:rPr>
              <a:t>properties</a:t>
            </a:r>
            <a:r>
              <a:rPr sz="900" spc="-35" dirty="0">
                <a:latin typeface="Arial"/>
                <a:cs typeface="Arial"/>
              </a:rPr>
              <a:t> </a:t>
            </a:r>
            <a:r>
              <a:rPr sz="900" dirty="0">
                <a:latin typeface="Arial"/>
                <a:cs typeface="Arial"/>
              </a:rPr>
              <a:t>and</a:t>
            </a:r>
            <a:r>
              <a:rPr sz="900" spc="-10" dirty="0">
                <a:latin typeface="Arial"/>
                <a:cs typeface="Arial"/>
              </a:rPr>
              <a:t> </a:t>
            </a:r>
            <a:r>
              <a:rPr sz="900" spc="5" dirty="0">
                <a:latin typeface="Arial"/>
                <a:cs typeface="Arial"/>
              </a:rPr>
              <a:t>application</a:t>
            </a:r>
            <a:r>
              <a:rPr sz="900" spc="-85" dirty="0">
                <a:latin typeface="Arial"/>
                <a:cs typeface="Arial"/>
              </a:rPr>
              <a:t> </a:t>
            </a:r>
            <a:r>
              <a:rPr sz="900" dirty="0">
                <a:latin typeface="Arial"/>
                <a:cs typeface="Arial"/>
              </a:rPr>
              <a:t>of</a:t>
            </a:r>
            <a:r>
              <a:rPr sz="900" spc="-5" dirty="0">
                <a:latin typeface="Arial"/>
                <a:cs typeface="Arial"/>
              </a:rPr>
              <a:t> </a:t>
            </a:r>
            <a:r>
              <a:rPr sz="900" spc="5" dirty="0">
                <a:latin typeface="Arial"/>
                <a:cs typeface="Arial"/>
              </a:rPr>
              <a:t>all</a:t>
            </a:r>
            <a:r>
              <a:rPr sz="900" spc="-20" dirty="0">
                <a:latin typeface="Arial"/>
                <a:cs typeface="Arial"/>
              </a:rPr>
              <a:t> </a:t>
            </a:r>
            <a:r>
              <a:rPr sz="900" spc="5" dirty="0">
                <a:latin typeface="Arial"/>
                <a:cs typeface="Arial"/>
              </a:rPr>
              <a:t>available</a:t>
            </a:r>
            <a:r>
              <a:rPr sz="900" spc="-85" dirty="0">
                <a:latin typeface="Arial"/>
                <a:cs typeface="Arial"/>
              </a:rPr>
              <a:t> </a:t>
            </a:r>
            <a:r>
              <a:rPr sz="900" spc="-5" dirty="0">
                <a:latin typeface="Arial"/>
                <a:cs typeface="Arial"/>
              </a:rPr>
              <a:t>grades</a:t>
            </a:r>
            <a:r>
              <a:rPr sz="900" spc="-15" dirty="0">
                <a:latin typeface="Arial"/>
                <a:cs typeface="Arial"/>
              </a:rPr>
              <a:t> </a:t>
            </a:r>
            <a:r>
              <a:rPr sz="900" dirty="0">
                <a:latin typeface="Arial"/>
                <a:cs typeface="Arial"/>
              </a:rPr>
              <a:t>of </a:t>
            </a:r>
            <a:r>
              <a:rPr sz="900" spc="-5" dirty="0">
                <a:latin typeface="Arial"/>
                <a:cs typeface="Arial"/>
              </a:rPr>
              <a:t>Epoxy</a:t>
            </a:r>
            <a:r>
              <a:rPr sz="900" spc="-15" dirty="0">
                <a:latin typeface="Arial"/>
                <a:cs typeface="Arial"/>
              </a:rPr>
              <a:t> </a:t>
            </a:r>
            <a:r>
              <a:rPr sz="900" spc="-5" dirty="0">
                <a:latin typeface="Arial"/>
                <a:cs typeface="Arial"/>
              </a:rPr>
              <a:t>Resin)</a:t>
            </a:r>
            <a:endParaRPr sz="900" dirty="0">
              <a:latin typeface="Arial"/>
              <a:cs typeface="Arial"/>
            </a:endParaRPr>
          </a:p>
          <a:p>
            <a:pPr marL="351155" lvl="1" indent="-313690">
              <a:lnSpc>
                <a:spcPct val="100000"/>
              </a:lnSpc>
              <a:spcBef>
                <a:spcPts val="720"/>
              </a:spcBef>
              <a:buAutoNum type="arabicPeriod" startAt="2"/>
              <a:tabLst>
                <a:tab pos="351790" algn="l"/>
              </a:tabLst>
            </a:pPr>
            <a:r>
              <a:rPr sz="900" dirty="0">
                <a:latin typeface="Arial"/>
                <a:cs typeface="Arial"/>
              </a:rPr>
              <a:t>End</a:t>
            </a:r>
            <a:r>
              <a:rPr sz="900" spc="-15" dirty="0">
                <a:latin typeface="Arial"/>
                <a:cs typeface="Arial"/>
              </a:rPr>
              <a:t> </a:t>
            </a:r>
            <a:r>
              <a:rPr sz="900" dirty="0">
                <a:latin typeface="Arial"/>
                <a:cs typeface="Arial"/>
              </a:rPr>
              <a:t>of</a:t>
            </a:r>
            <a:r>
              <a:rPr sz="900" spc="-5" dirty="0">
                <a:latin typeface="Arial"/>
                <a:cs typeface="Arial"/>
              </a:rPr>
              <a:t> </a:t>
            </a:r>
            <a:r>
              <a:rPr sz="900" spc="5" dirty="0">
                <a:latin typeface="Arial"/>
                <a:cs typeface="Arial"/>
              </a:rPr>
              <a:t>Life</a:t>
            </a:r>
            <a:r>
              <a:rPr sz="900" spc="-40" dirty="0">
                <a:latin typeface="Arial"/>
                <a:cs typeface="Arial"/>
              </a:rPr>
              <a:t> </a:t>
            </a:r>
            <a:r>
              <a:rPr sz="900" dirty="0">
                <a:latin typeface="Arial"/>
                <a:cs typeface="Arial"/>
              </a:rPr>
              <a:t>and</a:t>
            </a:r>
            <a:r>
              <a:rPr sz="900" spc="-15" dirty="0">
                <a:latin typeface="Arial"/>
                <a:cs typeface="Arial"/>
              </a:rPr>
              <a:t> </a:t>
            </a:r>
            <a:r>
              <a:rPr sz="900" dirty="0">
                <a:latin typeface="Arial"/>
                <a:cs typeface="Arial"/>
              </a:rPr>
              <a:t>Sustainability</a:t>
            </a:r>
            <a:r>
              <a:rPr sz="900" spc="-80" dirty="0">
                <a:latin typeface="Arial"/>
                <a:cs typeface="Arial"/>
              </a:rPr>
              <a:t> </a:t>
            </a:r>
            <a:r>
              <a:rPr sz="900" dirty="0">
                <a:latin typeface="Arial"/>
                <a:cs typeface="Arial"/>
              </a:rPr>
              <a:t>(Health,</a:t>
            </a:r>
            <a:r>
              <a:rPr sz="900" spc="-50" dirty="0">
                <a:latin typeface="Arial"/>
                <a:cs typeface="Arial"/>
              </a:rPr>
              <a:t> </a:t>
            </a:r>
            <a:r>
              <a:rPr sz="900" spc="-5" dirty="0">
                <a:latin typeface="Arial"/>
                <a:cs typeface="Arial"/>
              </a:rPr>
              <a:t>Safety</a:t>
            </a:r>
            <a:r>
              <a:rPr sz="900" spc="-15" dirty="0">
                <a:latin typeface="Arial"/>
                <a:cs typeface="Arial"/>
              </a:rPr>
              <a:t> </a:t>
            </a:r>
            <a:r>
              <a:rPr sz="900" spc="5" dirty="0">
                <a:latin typeface="Arial"/>
                <a:cs typeface="Arial"/>
              </a:rPr>
              <a:t>&amp;</a:t>
            </a:r>
            <a:r>
              <a:rPr sz="900" dirty="0">
                <a:latin typeface="Arial"/>
                <a:cs typeface="Arial"/>
              </a:rPr>
              <a:t> Environment</a:t>
            </a:r>
            <a:r>
              <a:rPr sz="900" spc="-75" dirty="0">
                <a:latin typeface="Arial"/>
                <a:cs typeface="Arial"/>
              </a:rPr>
              <a:t> </a:t>
            </a:r>
            <a:r>
              <a:rPr sz="900" dirty="0">
                <a:latin typeface="Arial"/>
                <a:cs typeface="Arial"/>
              </a:rPr>
              <a:t>(HSE) Aspects</a:t>
            </a:r>
            <a:r>
              <a:rPr sz="900" spc="-15" dirty="0">
                <a:latin typeface="Arial"/>
                <a:cs typeface="Arial"/>
              </a:rPr>
              <a:t> </a:t>
            </a:r>
            <a:r>
              <a:rPr sz="900" dirty="0">
                <a:latin typeface="Arial"/>
                <a:cs typeface="Arial"/>
              </a:rPr>
              <a:t>of</a:t>
            </a:r>
            <a:r>
              <a:rPr sz="900" spc="-25" dirty="0">
                <a:latin typeface="Arial"/>
                <a:cs typeface="Arial"/>
              </a:rPr>
              <a:t> </a:t>
            </a:r>
            <a:r>
              <a:rPr sz="900" spc="5" dirty="0">
                <a:latin typeface="Arial"/>
                <a:cs typeface="Arial"/>
              </a:rPr>
              <a:t>the</a:t>
            </a:r>
            <a:r>
              <a:rPr sz="900" spc="-15" dirty="0">
                <a:latin typeface="Arial"/>
                <a:cs typeface="Arial"/>
              </a:rPr>
              <a:t> </a:t>
            </a:r>
            <a:r>
              <a:rPr sz="900" dirty="0">
                <a:latin typeface="Arial"/>
                <a:cs typeface="Arial"/>
              </a:rPr>
              <a:t>proposed</a:t>
            </a:r>
            <a:r>
              <a:rPr sz="900" spc="-40" dirty="0">
                <a:latin typeface="Arial"/>
                <a:cs typeface="Arial"/>
              </a:rPr>
              <a:t> </a:t>
            </a:r>
            <a:r>
              <a:rPr sz="900" dirty="0">
                <a:latin typeface="Arial"/>
                <a:cs typeface="Arial"/>
              </a:rPr>
              <a:t>project)</a:t>
            </a:r>
          </a:p>
        </p:txBody>
      </p:sp>
      <p:sp>
        <p:nvSpPr>
          <p:cNvPr id="12" name="object 12"/>
          <p:cNvSpPr txBox="1"/>
          <p:nvPr/>
        </p:nvSpPr>
        <p:spPr>
          <a:xfrm>
            <a:off x="381012" y="3345192"/>
            <a:ext cx="8567420" cy="228600"/>
          </a:xfrm>
          <a:prstGeom prst="rect">
            <a:avLst/>
          </a:prstGeom>
          <a:solidFill>
            <a:srgbClr val="538235"/>
          </a:solidFill>
        </p:spPr>
        <p:txBody>
          <a:bodyPr vert="horz" wrap="square" lIns="0" tIns="21590" rIns="0" bIns="0" rtlCol="0">
            <a:spAutoFit/>
          </a:bodyPr>
          <a:lstStyle/>
          <a:p>
            <a:pPr marL="91440">
              <a:lnSpc>
                <a:spcPct val="100000"/>
              </a:lnSpc>
              <a:spcBef>
                <a:spcPts val="170"/>
              </a:spcBef>
              <a:tabLst>
                <a:tab pos="375285" algn="l"/>
              </a:tabLst>
            </a:pPr>
            <a:r>
              <a:rPr sz="1500" b="1" spc="-7" baseline="2777" dirty="0">
                <a:solidFill>
                  <a:srgbClr val="FFFFFF"/>
                </a:solidFill>
                <a:latin typeface="Arial"/>
                <a:cs typeface="Arial"/>
              </a:rPr>
              <a:t>3.	</a:t>
            </a:r>
            <a:r>
              <a:rPr sz="1000" b="1" spc="-5" dirty="0">
                <a:solidFill>
                  <a:srgbClr val="FFFFFF"/>
                </a:solidFill>
                <a:latin typeface="Arial"/>
                <a:cs typeface="Arial"/>
              </a:rPr>
              <a:t>Market </a:t>
            </a:r>
            <a:r>
              <a:rPr sz="1000" b="1" spc="5" dirty="0">
                <a:solidFill>
                  <a:srgbClr val="FFFFFF"/>
                </a:solidFill>
                <a:latin typeface="Arial"/>
                <a:cs typeface="Arial"/>
              </a:rPr>
              <a:t>Outlook </a:t>
            </a:r>
            <a:r>
              <a:rPr sz="1000" b="1" dirty="0">
                <a:solidFill>
                  <a:srgbClr val="FFFFFF"/>
                </a:solidFill>
                <a:latin typeface="Arial"/>
                <a:cs typeface="Arial"/>
              </a:rPr>
              <a:t>and </a:t>
            </a:r>
            <a:r>
              <a:rPr sz="1000" b="1" spc="-5" dirty="0">
                <a:solidFill>
                  <a:srgbClr val="FFFFFF"/>
                </a:solidFill>
                <a:latin typeface="Arial"/>
                <a:cs typeface="Arial"/>
              </a:rPr>
              <a:t>Relevance </a:t>
            </a:r>
            <a:r>
              <a:rPr sz="1000" b="1" spc="5" dirty="0">
                <a:solidFill>
                  <a:srgbClr val="FFFFFF"/>
                </a:solidFill>
                <a:latin typeface="Arial"/>
                <a:cs typeface="Arial"/>
              </a:rPr>
              <a:t>of the</a:t>
            </a:r>
            <a:r>
              <a:rPr sz="1000" b="1" spc="-195" dirty="0">
                <a:solidFill>
                  <a:srgbClr val="FFFFFF"/>
                </a:solidFill>
                <a:latin typeface="Arial"/>
                <a:cs typeface="Arial"/>
              </a:rPr>
              <a:t> </a:t>
            </a:r>
            <a:r>
              <a:rPr sz="1000" b="1" dirty="0">
                <a:solidFill>
                  <a:srgbClr val="FFFFFF"/>
                </a:solidFill>
                <a:latin typeface="Arial"/>
                <a:cs typeface="Arial"/>
              </a:rPr>
              <a:t>Project</a:t>
            </a:r>
            <a:endParaRPr sz="1000">
              <a:latin typeface="Arial"/>
              <a:cs typeface="Arial"/>
            </a:endParaRPr>
          </a:p>
        </p:txBody>
      </p:sp>
      <p:sp>
        <p:nvSpPr>
          <p:cNvPr id="13" name="object 13"/>
          <p:cNvSpPr txBox="1"/>
          <p:nvPr/>
        </p:nvSpPr>
        <p:spPr>
          <a:xfrm>
            <a:off x="744118" y="3598621"/>
            <a:ext cx="979805" cy="2019300"/>
          </a:xfrm>
          <a:prstGeom prst="rect">
            <a:avLst/>
          </a:prstGeom>
        </p:spPr>
        <p:txBody>
          <a:bodyPr vert="horz" wrap="square" lIns="0" tIns="14605" rIns="0" bIns="0" rtlCol="0">
            <a:spAutoFit/>
          </a:bodyPr>
          <a:lstStyle/>
          <a:p>
            <a:pPr marL="12700">
              <a:lnSpc>
                <a:spcPct val="100000"/>
              </a:lnSpc>
              <a:spcBef>
                <a:spcPts val="115"/>
              </a:spcBef>
            </a:pPr>
            <a:r>
              <a:rPr sz="900" dirty="0">
                <a:latin typeface="Arial"/>
                <a:cs typeface="Arial"/>
              </a:rPr>
              <a:t>3.1. Demand</a:t>
            </a:r>
            <a:r>
              <a:rPr sz="900" spc="-110" dirty="0">
                <a:latin typeface="Arial"/>
                <a:cs typeface="Arial"/>
              </a:rPr>
              <a:t> </a:t>
            </a:r>
            <a:r>
              <a:rPr sz="900" dirty="0">
                <a:latin typeface="Arial"/>
                <a:cs typeface="Arial"/>
              </a:rPr>
              <a:t>Supp</a:t>
            </a:r>
            <a:endParaRPr sz="900">
              <a:latin typeface="Arial"/>
              <a:cs typeface="Arial"/>
            </a:endParaRPr>
          </a:p>
          <a:p>
            <a:pPr>
              <a:lnSpc>
                <a:spcPct val="100000"/>
              </a:lnSpc>
              <a:spcBef>
                <a:spcPts val="20"/>
              </a:spcBef>
            </a:pPr>
            <a:endParaRPr sz="1400">
              <a:latin typeface="Arial"/>
              <a:cs typeface="Arial"/>
            </a:endParaRPr>
          </a:p>
          <a:p>
            <a:pPr marL="518159">
              <a:lnSpc>
                <a:spcPct val="100000"/>
              </a:lnSpc>
            </a:pPr>
            <a:r>
              <a:rPr sz="900" spc="5" dirty="0">
                <a:latin typeface="Arial"/>
                <a:cs typeface="Arial"/>
              </a:rPr>
              <a:t>3.1.1.</a:t>
            </a:r>
            <a:endParaRPr sz="900">
              <a:latin typeface="Arial"/>
              <a:cs typeface="Arial"/>
            </a:endParaRPr>
          </a:p>
          <a:p>
            <a:pPr>
              <a:lnSpc>
                <a:spcPct val="100000"/>
              </a:lnSpc>
            </a:pPr>
            <a:endParaRPr sz="1000">
              <a:latin typeface="Arial"/>
              <a:cs typeface="Arial"/>
            </a:endParaRPr>
          </a:p>
          <a:p>
            <a:pPr marL="518159">
              <a:lnSpc>
                <a:spcPct val="100000"/>
              </a:lnSpc>
              <a:spcBef>
                <a:spcPts val="765"/>
              </a:spcBef>
            </a:pPr>
            <a:r>
              <a:rPr sz="900" spc="5" dirty="0">
                <a:latin typeface="Arial"/>
                <a:cs typeface="Arial"/>
              </a:rPr>
              <a:t>3.1.2.</a:t>
            </a:r>
            <a:endParaRPr sz="900">
              <a:latin typeface="Arial"/>
              <a:cs typeface="Arial"/>
            </a:endParaRPr>
          </a:p>
          <a:p>
            <a:pPr>
              <a:lnSpc>
                <a:spcPct val="100000"/>
              </a:lnSpc>
              <a:spcBef>
                <a:spcPts val="30"/>
              </a:spcBef>
            </a:pPr>
            <a:endParaRPr sz="1250">
              <a:latin typeface="Arial"/>
              <a:cs typeface="Arial"/>
            </a:endParaRPr>
          </a:p>
          <a:p>
            <a:pPr marL="518159">
              <a:lnSpc>
                <a:spcPct val="100000"/>
              </a:lnSpc>
            </a:pPr>
            <a:r>
              <a:rPr sz="900" spc="5" dirty="0">
                <a:latin typeface="Arial"/>
                <a:cs typeface="Arial"/>
              </a:rPr>
              <a:t>3.1.3.</a:t>
            </a:r>
            <a:endParaRPr sz="900">
              <a:latin typeface="Arial"/>
              <a:cs typeface="Arial"/>
            </a:endParaRPr>
          </a:p>
          <a:p>
            <a:pPr>
              <a:lnSpc>
                <a:spcPct val="100000"/>
              </a:lnSpc>
              <a:spcBef>
                <a:spcPts val="50"/>
              </a:spcBef>
            </a:pPr>
            <a:endParaRPr sz="950">
              <a:latin typeface="Arial"/>
              <a:cs typeface="Arial"/>
            </a:endParaRPr>
          </a:p>
          <a:p>
            <a:pPr marL="518159">
              <a:lnSpc>
                <a:spcPct val="100000"/>
              </a:lnSpc>
            </a:pPr>
            <a:r>
              <a:rPr sz="900" spc="5" dirty="0">
                <a:latin typeface="Arial"/>
                <a:cs typeface="Arial"/>
              </a:rPr>
              <a:t>3.1.4.</a:t>
            </a:r>
            <a:endParaRPr sz="900">
              <a:latin typeface="Arial"/>
              <a:cs typeface="Arial"/>
            </a:endParaRPr>
          </a:p>
          <a:p>
            <a:pPr marL="518159">
              <a:lnSpc>
                <a:spcPct val="100000"/>
              </a:lnSpc>
              <a:spcBef>
                <a:spcPts val="819"/>
              </a:spcBef>
            </a:pPr>
            <a:r>
              <a:rPr sz="900" spc="5" dirty="0">
                <a:latin typeface="Arial"/>
                <a:cs typeface="Arial"/>
              </a:rPr>
              <a:t>3.1.5.</a:t>
            </a:r>
            <a:endParaRPr sz="900">
              <a:latin typeface="Arial"/>
              <a:cs typeface="Arial"/>
            </a:endParaRPr>
          </a:p>
          <a:p>
            <a:pPr>
              <a:lnSpc>
                <a:spcPct val="100000"/>
              </a:lnSpc>
              <a:spcBef>
                <a:spcPts val="50"/>
              </a:spcBef>
            </a:pPr>
            <a:endParaRPr sz="950">
              <a:latin typeface="Arial"/>
              <a:cs typeface="Arial"/>
            </a:endParaRPr>
          </a:p>
          <a:p>
            <a:pPr marL="518159">
              <a:lnSpc>
                <a:spcPct val="100000"/>
              </a:lnSpc>
            </a:pPr>
            <a:r>
              <a:rPr sz="900" spc="5" dirty="0">
                <a:latin typeface="Arial"/>
                <a:cs typeface="Arial"/>
              </a:rPr>
              <a:t>3.1.6.</a:t>
            </a:r>
            <a:endParaRPr sz="900">
              <a:latin typeface="Arial"/>
              <a:cs typeface="Arial"/>
            </a:endParaRPr>
          </a:p>
        </p:txBody>
      </p:sp>
      <p:sp>
        <p:nvSpPr>
          <p:cNvPr id="14" name="object 14"/>
          <p:cNvSpPr txBox="1"/>
          <p:nvPr/>
        </p:nvSpPr>
        <p:spPr>
          <a:xfrm>
            <a:off x="1232001" y="5764110"/>
            <a:ext cx="335915" cy="128270"/>
          </a:xfrm>
          <a:prstGeom prst="rect">
            <a:avLst/>
          </a:prstGeom>
          <a:solidFill>
            <a:srgbClr val="FFFF00"/>
          </a:solidFill>
        </p:spPr>
        <p:txBody>
          <a:bodyPr vert="horz" wrap="square" lIns="0" tIns="0" rIns="0" bIns="0" rtlCol="0">
            <a:spAutoFit/>
          </a:bodyPr>
          <a:lstStyle/>
          <a:p>
            <a:pPr marL="30480">
              <a:lnSpc>
                <a:spcPts val="969"/>
              </a:lnSpc>
            </a:pPr>
            <a:r>
              <a:rPr sz="900" spc="5" dirty="0">
                <a:latin typeface="Arial"/>
                <a:cs typeface="Arial"/>
              </a:rPr>
              <a:t>3</a:t>
            </a:r>
            <a:r>
              <a:rPr sz="900" spc="10" dirty="0">
                <a:latin typeface="Arial"/>
                <a:cs typeface="Arial"/>
              </a:rPr>
              <a:t>.</a:t>
            </a:r>
            <a:r>
              <a:rPr sz="900" spc="5" dirty="0">
                <a:latin typeface="Arial"/>
                <a:cs typeface="Arial"/>
              </a:rPr>
              <a:t>1</a:t>
            </a:r>
            <a:r>
              <a:rPr sz="900" spc="10" dirty="0">
                <a:latin typeface="Arial"/>
                <a:cs typeface="Arial"/>
              </a:rPr>
              <a:t>.</a:t>
            </a:r>
            <a:r>
              <a:rPr sz="900" spc="5" dirty="0">
                <a:latin typeface="Arial"/>
                <a:cs typeface="Arial"/>
              </a:rPr>
              <a:t>7.</a:t>
            </a:r>
            <a:endParaRPr sz="900">
              <a:latin typeface="Arial"/>
              <a:cs typeface="Arial"/>
            </a:endParaRPr>
          </a:p>
        </p:txBody>
      </p:sp>
      <p:sp>
        <p:nvSpPr>
          <p:cNvPr id="15" name="object 15"/>
          <p:cNvSpPr/>
          <p:nvPr/>
        </p:nvSpPr>
        <p:spPr>
          <a:xfrm>
            <a:off x="1787270" y="5759487"/>
            <a:ext cx="628015" cy="128270"/>
          </a:xfrm>
          <a:custGeom>
            <a:avLst/>
            <a:gdLst/>
            <a:ahLst/>
            <a:cxnLst/>
            <a:rect l="l" t="t" r="r" b="b"/>
            <a:pathLst>
              <a:path w="628014" h="128270">
                <a:moveTo>
                  <a:pt x="0" y="128016"/>
                </a:moveTo>
                <a:lnTo>
                  <a:pt x="627888" y="128016"/>
                </a:lnTo>
                <a:lnTo>
                  <a:pt x="627888" y="0"/>
                </a:lnTo>
                <a:lnTo>
                  <a:pt x="0" y="0"/>
                </a:lnTo>
                <a:lnTo>
                  <a:pt x="0" y="128016"/>
                </a:lnTo>
                <a:close/>
              </a:path>
            </a:pathLst>
          </a:custGeom>
          <a:solidFill>
            <a:srgbClr val="FFFF00"/>
          </a:solidFill>
        </p:spPr>
        <p:txBody>
          <a:bodyPr wrap="square" lIns="0" tIns="0" rIns="0" bIns="0" rtlCol="0"/>
          <a:lstStyle/>
          <a:p>
            <a:endParaRPr/>
          </a:p>
        </p:txBody>
      </p:sp>
      <p:sp>
        <p:nvSpPr>
          <p:cNvPr id="16" name="object 16"/>
          <p:cNvSpPr/>
          <p:nvPr/>
        </p:nvSpPr>
        <p:spPr>
          <a:xfrm>
            <a:off x="2415158" y="5759487"/>
            <a:ext cx="5230495" cy="128270"/>
          </a:xfrm>
          <a:custGeom>
            <a:avLst/>
            <a:gdLst/>
            <a:ahLst/>
            <a:cxnLst/>
            <a:rect l="l" t="t" r="r" b="b"/>
            <a:pathLst>
              <a:path w="5230495" h="128270">
                <a:moveTo>
                  <a:pt x="0" y="128016"/>
                </a:moveTo>
                <a:lnTo>
                  <a:pt x="5230368" y="128016"/>
                </a:lnTo>
                <a:lnTo>
                  <a:pt x="5230368" y="0"/>
                </a:lnTo>
                <a:lnTo>
                  <a:pt x="0" y="0"/>
                </a:lnTo>
                <a:lnTo>
                  <a:pt x="0" y="128016"/>
                </a:lnTo>
                <a:close/>
              </a:path>
            </a:pathLst>
          </a:custGeom>
          <a:solidFill>
            <a:srgbClr val="FFFF00"/>
          </a:solidFill>
        </p:spPr>
        <p:txBody>
          <a:bodyPr wrap="square" lIns="0" tIns="0" rIns="0" bIns="0" rtlCol="0"/>
          <a:lstStyle/>
          <a:p>
            <a:endParaRPr/>
          </a:p>
        </p:txBody>
      </p:sp>
      <p:graphicFrame>
        <p:nvGraphicFramePr>
          <p:cNvPr id="17" name="object 17"/>
          <p:cNvGraphicFramePr>
            <a:graphicFrameLocks noGrp="1"/>
          </p:cNvGraphicFramePr>
          <p:nvPr/>
        </p:nvGraphicFramePr>
        <p:xfrm>
          <a:off x="1692020" y="3567303"/>
          <a:ext cx="7249160" cy="3098821"/>
        </p:xfrm>
        <a:graphic>
          <a:graphicData uri="http://schemas.openxmlformats.org/drawingml/2006/table">
            <a:tbl>
              <a:tblPr firstRow="1" bandRow="1">
                <a:tableStyleId>{2D5ABB26-0587-4C30-8999-92F81FD0307C}</a:tableStyleId>
              </a:tblPr>
              <a:tblGrid>
                <a:gridCol w="6573520">
                  <a:extLst>
                    <a:ext uri="{9D8B030D-6E8A-4147-A177-3AD203B41FA5}">
                      <a16:colId xmlns:a16="http://schemas.microsoft.com/office/drawing/2014/main" val="20000"/>
                    </a:ext>
                  </a:extLst>
                </a:gridCol>
                <a:gridCol w="675640">
                  <a:extLst>
                    <a:ext uri="{9D8B030D-6E8A-4147-A177-3AD203B41FA5}">
                      <a16:colId xmlns:a16="http://schemas.microsoft.com/office/drawing/2014/main" val="20001"/>
                    </a:ext>
                  </a:extLst>
                </a:gridCol>
              </a:tblGrid>
              <a:tr h="241427">
                <a:tc>
                  <a:txBody>
                    <a:bodyPr/>
                    <a:lstStyle/>
                    <a:p>
                      <a:pPr marL="11430">
                        <a:lnSpc>
                          <a:spcPct val="100000"/>
                        </a:lnSpc>
                        <a:spcBef>
                          <a:spcPts val="310"/>
                        </a:spcBef>
                      </a:pPr>
                      <a:r>
                        <a:rPr sz="900" spc="10" dirty="0">
                          <a:latin typeface="Arial"/>
                          <a:cs typeface="Arial"/>
                        </a:rPr>
                        <a:t>ly</a:t>
                      </a:r>
                      <a:r>
                        <a:rPr sz="900" spc="-45" dirty="0">
                          <a:latin typeface="Arial"/>
                          <a:cs typeface="Arial"/>
                        </a:rPr>
                        <a:t> </a:t>
                      </a:r>
                      <a:r>
                        <a:rPr sz="900" spc="5" dirty="0">
                          <a:latin typeface="Arial"/>
                          <a:cs typeface="Arial"/>
                        </a:rPr>
                        <a:t>Outlook</a:t>
                      </a:r>
                      <a:r>
                        <a:rPr sz="900" spc="-75" dirty="0">
                          <a:latin typeface="Arial"/>
                          <a:cs typeface="Arial"/>
                        </a:rPr>
                        <a:t> </a:t>
                      </a:r>
                      <a:r>
                        <a:rPr sz="900" spc="5" dirty="0">
                          <a:latin typeface="Arial"/>
                          <a:cs typeface="Arial"/>
                        </a:rPr>
                        <a:t>– Global</a:t>
                      </a:r>
                      <a:r>
                        <a:rPr sz="900" spc="-75" dirty="0">
                          <a:latin typeface="Arial"/>
                          <a:cs typeface="Arial"/>
                        </a:rPr>
                        <a:t> </a:t>
                      </a:r>
                      <a:r>
                        <a:rPr sz="900" dirty="0">
                          <a:latin typeface="Arial"/>
                          <a:cs typeface="Arial"/>
                        </a:rPr>
                        <a:t>Ester Resin</a:t>
                      </a:r>
                      <a:r>
                        <a:rPr sz="900" spc="-15" dirty="0">
                          <a:latin typeface="Arial"/>
                          <a:cs typeface="Arial"/>
                        </a:rPr>
                        <a:t> </a:t>
                      </a:r>
                      <a:r>
                        <a:rPr sz="900" spc="-5" dirty="0">
                          <a:latin typeface="Arial"/>
                          <a:cs typeface="Arial"/>
                        </a:rPr>
                        <a:t>Market</a:t>
                      </a:r>
                      <a:endParaRPr sz="900">
                        <a:latin typeface="Arial"/>
                        <a:cs typeface="Arial"/>
                      </a:endParaRPr>
                    </a:p>
                  </a:txBody>
                  <a:tcPr marL="0" marR="0" marT="39370" marB="0">
                    <a:lnR w="12700">
                      <a:solidFill>
                        <a:srgbClr val="FFFFFF"/>
                      </a:solidFill>
                      <a:prstDash val="solid"/>
                    </a:lnR>
                    <a:lnB w="12700">
                      <a:solidFill>
                        <a:srgbClr val="FFFFFF"/>
                      </a:solidFill>
                      <a:prstDash val="solid"/>
                    </a:lnB>
                  </a:tcPr>
                </a:tc>
                <a:tc>
                  <a:txBody>
                    <a:bodyPr/>
                    <a:lstStyle/>
                    <a:p>
                      <a:pPr marL="1270" algn="ctr">
                        <a:lnSpc>
                          <a:spcPct val="100000"/>
                        </a:lnSpc>
                        <a:spcBef>
                          <a:spcPts val="345"/>
                        </a:spcBef>
                      </a:pPr>
                      <a:r>
                        <a:rPr sz="1000" dirty="0">
                          <a:latin typeface="Arial"/>
                          <a:cs typeface="Arial"/>
                        </a:rPr>
                        <a:t>.</a:t>
                      </a:r>
                      <a:endParaRPr sz="1000">
                        <a:latin typeface="Arial"/>
                        <a:cs typeface="Arial"/>
                      </a:endParaRPr>
                    </a:p>
                  </a:txBody>
                  <a:tcPr marL="0" marR="0" marT="4381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tcPr>
                </a:tc>
                <a:extLst>
                  <a:ext uri="{0D108BD9-81ED-4DB2-BD59-A6C34878D82A}">
                    <a16:rowId xmlns:a16="http://schemas.microsoft.com/office/drawing/2014/main" val="10000"/>
                  </a:ext>
                </a:extLst>
              </a:tr>
              <a:tr h="437514">
                <a:tc>
                  <a:txBody>
                    <a:bodyPr/>
                    <a:lstStyle/>
                    <a:p>
                      <a:pPr marL="89535" marR="188595">
                        <a:lnSpc>
                          <a:spcPct val="83500"/>
                        </a:lnSpc>
                        <a:spcBef>
                          <a:spcPts val="360"/>
                        </a:spcBef>
                      </a:pPr>
                      <a:r>
                        <a:rPr sz="900" spc="5" dirty="0">
                          <a:latin typeface="Arial"/>
                          <a:cs typeface="Arial"/>
                        </a:rPr>
                        <a:t>Capacity </a:t>
                      </a:r>
                      <a:r>
                        <a:rPr sz="900" dirty="0">
                          <a:latin typeface="Arial"/>
                          <a:cs typeface="Arial"/>
                        </a:rPr>
                        <a:t>By </a:t>
                      </a:r>
                      <a:r>
                        <a:rPr sz="900" spc="5" dirty="0">
                          <a:latin typeface="Arial"/>
                          <a:cs typeface="Arial"/>
                        </a:rPr>
                        <a:t>Company (Company wise plant </a:t>
                      </a:r>
                      <a:r>
                        <a:rPr sz="900" dirty="0">
                          <a:latin typeface="Arial"/>
                          <a:cs typeface="Arial"/>
                        </a:rPr>
                        <a:t>capacities </a:t>
                      </a:r>
                      <a:r>
                        <a:rPr sz="900" spc="-5" dirty="0">
                          <a:latin typeface="Arial"/>
                          <a:cs typeface="Arial"/>
                        </a:rPr>
                        <a:t>(Covered </a:t>
                      </a:r>
                      <a:r>
                        <a:rPr sz="900" spc="5" dirty="0">
                          <a:latin typeface="Arial"/>
                          <a:cs typeface="Arial"/>
                        </a:rPr>
                        <a:t>up to </a:t>
                      </a:r>
                      <a:r>
                        <a:rPr sz="900" dirty="0">
                          <a:latin typeface="Arial"/>
                          <a:cs typeface="Arial"/>
                        </a:rPr>
                        <a:t>70%installed </a:t>
                      </a:r>
                      <a:r>
                        <a:rPr sz="900" spc="5" dirty="0">
                          <a:latin typeface="Arial"/>
                          <a:cs typeface="Arial"/>
                        </a:rPr>
                        <a:t>capacity, last five </a:t>
                      </a:r>
                      <a:r>
                        <a:rPr sz="900" dirty="0">
                          <a:latin typeface="Arial"/>
                          <a:cs typeface="Arial"/>
                        </a:rPr>
                        <a:t>years and  forecasted</a:t>
                      </a:r>
                      <a:r>
                        <a:rPr sz="900" spc="-35" dirty="0">
                          <a:latin typeface="Arial"/>
                          <a:cs typeface="Arial"/>
                        </a:rPr>
                        <a:t> </a:t>
                      </a:r>
                      <a:r>
                        <a:rPr sz="900" dirty="0">
                          <a:latin typeface="Arial"/>
                          <a:cs typeface="Arial"/>
                        </a:rPr>
                        <a:t>up</a:t>
                      </a:r>
                      <a:r>
                        <a:rPr sz="900" spc="15" dirty="0">
                          <a:latin typeface="Arial"/>
                          <a:cs typeface="Arial"/>
                        </a:rPr>
                        <a:t> </a:t>
                      </a:r>
                      <a:r>
                        <a:rPr sz="900" spc="5" dirty="0">
                          <a:latin typeface="Arial"/>
                          <a:cs typeface="Arial"/>
                        </a:rPr>
                        <a:t>to</a:t>
                      </a:r>
                      <a:r>
                        <a:rPr sz="900" spc="-30" dirty="0">
                          <a:latin typeface="Arial"/>
                          <a:cs typeface="Arial"/>
                        </a:rPr>
                        <a:t> </a:t>
                      </a:r>
                      <a:r>
                        <a:rPr sz="900" dirty="0">
                          <a:latin typeface="Arial"/>
                          <a:cs typeface="Arial"/>
                        </a:rPr>
                        <a:t>2030)</a:t>
                      </a:r>
                      <a:r>
                        <a:rPr sz="900" spc="-25" dirty="0">
                          <a:latin typeface="Arial"/>
                          <a:cs typeface="Arial"/>
                        </a:rPr>
                        <a:t> </a:t>
                      </a:r>
                      <a:r>
                        <a:rPr sz="900" spc="10" dirty="0">
                          <a:latin typeface="Arial"/>
                          <a:cs typeface="Arial"/>
                        </a:rPr>
                        <a:t>firm</a:t>
                      </a:r>
                      <a:r>
                        <a:rPr sz="900" spc="-45" dirty="0">
                          <a:latin typeface="Arial"/>
                          <a:cs typeface="Arial"/>
                        </a:rPr>
                        <a:t> </a:t>
                      </a:r>
                      <a:r>
                        <a:rPr sz="900" dirty="0">
                          <a:latin typeface="Arial"/>
                          <a:cs typeface="Arial"/>
                        </a:rPr>
                        <a:t>planned</a:t>
                      </a:r>
                      <a:r>
                        <a:rPr sz="900" spc="-10" dirty="0">
                          <a:latin typeface="Arial"/>
                          <a:cs typeface="Arial"/>
                        </a:rPr>
                        <a:t> </a:t>
                      </a:r>
                      <a:r>
                        <a:rPr sz="900" dirty="0">
                          <a:latin typeface="Arial"/>
                          <a:cs typeface="Arial"/>
                        </a:rPr>
                        <a:t>capacities</a:t>
                      </a:r>
                      <a:r>
                        <a:rPr sz="900" spc="-50" dirty="0">
                          <a:latin typeface="Arial"/>
                          <a:cs typeface="Arial"/>
                        </a:rPr>
                        <a:t> </a:t>
                      </a:r>
                      <a:r>
                        <a:rPr sz="900" dirty="0">
                          <a:latin typeface="Arial"/>
                          <a:cs typeface="Arial"/>
                        </a:rPr>
                        <a:t>and</a:t>
                      </a:r>
                      <a:r>
                        <a:rPr sz="900" spc="-10" dirty="0">
                          <a:latin typeface="Arial"/>
                          <a:cs typeface="Arial"/>
                        </a:rPr>
                        <a:t> </a:t>
                      </a:r>
                      <a:r>
                        <a:rPr sz="900" dirty="0">
                          <a:latin typeface="Arial"/>
                          <a:cs typeface="Arial"/>
                        </a:rPr>
                        <a:t>speculative</a:t>
                      </a:r>
                      <a:r>
                        <a:rPr sz="900" spc="-55" dirty="0">
                          <a:latin typeface="Arial"/>
                          <a:cs typeface="Arial"/>
                        </a:rPr>
                        <a:t> </a:t>
                      </a:r>
                      <a:r>
                        <a:rPr sz="900" dirty="0">
                          <a:latin typeface="Arial"/>
                          <a:cs typeface="Arial"/>
                        </a:rPr>
                        <a:t>capacities.</a:t>
                      </a:r>
                      <a:r>
                        <a:rPr sz="900" spc="-45" dirty="0">
                          <a:latin typeface="Arial"/>
                          <a:cs typeface="Arial"/>
                        </a:rPr>
                        <a:t> </a:t>
                      </a:r>
                      <a:r>
                        <a:rPr sz="900" spc="5" dirty="0">
                          <a:latin typeface="Arial"/>
                          <a:cs typeface="Arial"/>
                        </a:rPr>
                        <a:t>List</a:t>
                      </a:r>
                      <a:r>
                        <a:rPr sz="900" spc="-40" dirty="0">
                          <a:latin typeface="Arial"/>
                          <a:cs typeface="Arial"/>
                        </a:rPr>
                        <a:t> </a:t>
                      </a:r>
                      <a:r>
                        <a:rPr sz="900" dirty="0">
                          <a:latin typeface="Arial"/>
                          <a:cs typeface="Arial"/>
                        </a:rPr>
                        <a:t>of</a:t>
                      </a:r>
                      <a:r>
                        <a:rPr sz="900" spc="5" dirty="0">
                          <a:latin typeface="Arial"/>
                          <a:cs typeface="Arial"/>
                        </a:rPr>
                        <a:t> </a:t>
                      </a:r>
                      <a:r>
                        <a:rPr sz="900" spc="10" dirty="0">
                          <a:latin typeface="Arial"/>
                          <a:cs typeface="Arial"/>
                        </a:rPr>
                        <a:t>major</a:t>
                      </a:r>
                      <a:r>
                        <a:rPr sz="900" spc="-70" dirty="0">
                          <a:latin typeface="Arial"/>
                          <a:cs typeface="Arial"/>
                        </a:rPr>
                        <a:t> </a:t>
                      </a:r>
                      <a:r>
                        <a:rPr sz="900" dirty="0">
                          <a:latin typeface="Arial"/>
                          <a:cs typeface="Arial"/>
                        </a:rPr>
                        <a:t>planned</a:t>
                      </a:r>
                      <a:r>
                        <a:rPr sz="900" spc="-5" dirty="0">
                          <a:latin typeface="Arial"/>
                          <a:cs typeface="Arial"/>
                        </a:rPr>
                        <a:t> expansions</a:t>
                      </a:r>
                      <a:r>
                        <a:rPr sz="900" spc="-10" dirty="0">
                          <a:latin typeface="Arial"/>
                          <a:cs typeface="Arial"/>
                        </a:rPr>
                        <a:t> </a:t>
                      </a:r>
                      <a:r>
                        <a:rPr sz="900" dirty="0">
                          <a:latin typeface="Arial"/>
                          <a:cs typeface="Arial"/>
                        </a:rPr>
                        <a:t>and</a:t>
                      </a:r>
                      <a:r>
                        <a:rPr sz="900" spc="-5" dirty="0">
                          <a:latin typeface="Arial"/>
                          <a:cs typeface="Arial"/>
                        </a:rPr>
                        <a:t> </a:t>
                      </a:r>
                      <a:r>
                        <a:rPr sz="900" dirty="0">
                          <a:latin typeface="Arial"/>
                          <a:cs typeface="Arial"/>
                        </a:rPr>
                        <a:t>closures</a:t>
                      </a:r>
                      <a:r>
                        <a:rPr sz="900" spc="-25" dirty="0">
                          <a:latin typeface="Arial"/>
                          <a:cs typeface="Arial"/>
                        </a:rPr>
                        <a:t> </a:t>
                      </a:r>
                      <a:r>
                        <a:rPr sz="900" dirty="0">
                          <a:latin typeface="Arial"/>
                          <a:cs typeface="Arial"/>
                        </a:rPr>
                        <a:t>for  global</a:t>
                      </a:r>
                      <a:r>
                        <a:rPr sz="900" spc="-50" dirty="0">
                          <a:latin typeface="Arial"/>
                          <a:cs typeface="Arial"/>
                        </a:rPr>
                        <a:t> </a:t>
                      </a:r>
                      <a:r>
                        <a:rPr sz="900" spc="5" dirty="0">
                          <a:latin typeface="Arial"/>
                          <a:cs typeface="Arial"/>
                        </a:rPr>
                        <a:t>market)</a:t>
                      </a:r>
                      <a:endParaRPr sz="900">
                        <a:latin typeface="Arial"/>
                        <a:cs typeface="Arial"/>
                      </a:endParaRPr>
                    </a:p>
                  </a:txBody>
                  <a:tcPr marL="0" marR="0" marB="0">
                    <a:lnR w="12700">
                      <a:solidFill>
                        <a:srgbClr val="FFFFFF"/>
                      </a:solidFill>
                      <a:prstDash val="solid"/>
                    </a:lnR>
                    <a:lnT w="12700">
                      <a:solidFill>
                        <a:srgbClr val="FFFFFF"/>
                      </a:solidFill>
                      <a:prstDash val="solid"/>
                    </a:lnT>
                    <a:lnB w="12700">
                      <a:solidFill>
                        <a:srgbClr val="FFFFFF"/>
                      </a:solidFill>
                      <a:prstDash val="solid"/>
                    </a:lnB>
                  </a:tcPr>
                </a:tc>
                <a:tc>
                  <a:txBody>
                    <a:bodyPr/>
                    <a:lstStyle/>
                    <a:p>
                      <a:pPr>
                        <a:lnSpc>
                          <a:spcPct val="100000"/>
                        </a:lnSpc>
                      </a:pPr>
                      <a:endParaRPr sz="900" dirty="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tcPr>
                </a:tc>
                <a:extLst>
                  <a:ext uri="{0D108BD9-81ED-4DB2-BD59-A6C34878D82A}">
                    <a16:rowId xmlns:a16="http://schemas.microsoft.com/office/drawing/2014/main" val="10001"/>
                  </a:ext>
                </a:extLst>
              </a:tr>
              <a:tr h="323215">
                <a:tc>
                  <a:txBody>
                    <a:bodyPr/>
                    <a:lstStyle/>
                    <a:p>
                      <a:pPr marL="89535">
                        <a:lnSpc>
                          <a:spcPts val="985"/>
                        </a:lnSpc>
                        <a:spcBef>
                          <a:spcPts val="185"/>
                        </a:spcBef>
                      </a:pPr>
                      <a:r>
                        <a:rPr sz="900" spc="5" dirty="0">
                          <a:latin typeface="Arial"/>
                          <a:cs typeface="Arial"/>
                        </a:rPr>
                        <a:t>Capacity</a:t>
                      </a:r>
                      <a:r>
                        <a:rPr sz="900" spc="-60" dirty="0">
                          <a:latin typeface="Arial"/>
                          <a:cs typeface="Arial"/>
                        </a:rPr>
                        <a:t> </a:t>
                      </a:r>
                      <a:r>
                        <a:rPr sz="900" dirty="0">
                          <a:latin typeface="Arial"/>
                          <a:cs typeface="Arial"/>
                        </a:rPr>
                        <a:t>By</a:t>
                      </a:r>
                      <a:r>
                        <a:rPr sz="900" spc="-10" dirty="0">
                          <a:latin typeface="Arial"/>
                          <a:cs typeface="Arial"/>
                        </a:rPr>
                        <a:t> </a:t>
                      </a:r>
                      <a:r>
                        <a:rPr sz="900" spc="5" dirty="0">
                          <a:latin typeface="Arial"/>
                          <a:cs typeface="Arial"/>
                        </a:rPr>
                        <a:t>Location</a:t>
                      </a:r>
                      <a:r>
                        <a:rPr sz="900" spc="-40" dirty="0">
                          <a:latin typeface="Arial"/>
                          <a:cs typeface="Arial"/>
                        </a:rPr>
                        <a:t> </a:t>
                      </a:r>
                      <a:r>
                        <a:rPr sz="900" dirty="0">
                          <a:latin typeface="Arial"/>
                          <a:cs typeface="Arial"/>
                        </a:rPr>
                        <a:t>/</a:t>
                      </a:r>
                      <a:r>
                        <a:rPr sz="900" spc="-25" dirty="0">
                          <a:latin typeface="Arial"/>
                          <a:cs typeface="Arial"/>
                        </a:rPr>
                        <a:t> </a:t>
                      </a:r>
                      <a:r>
                        <a:rPr sz="900" dirty="0">
                          <a:latin typeface="Arial"/>
                          <a:cs typeface="Arial"/>
                        </a:rPr>
                        <a:t>Country</a:t>
                      </a:r>
                      <a:r>
                        <a:rPr sz="900" spc="-40" dirty="0">
                          <a:latin typeface="Arial"/>
                          <a:cs typeface="Arial"/>
                        </a:rPr>
                        <a:t> </a:t>
                      </a:r>
                      <a:r>
                        <a:rPr sz="900" spc="5" dirty="0">
                          <a:latin typeface="Arial"/>
                          <a:cs typeface="Arial"/>
                        </a:rPr>
                        <a:t>(This</a:t>
                      </a:r>
                      <a:r>
                        <a:rPr sz="900" spc="-35" dirty="0">
                          <a:latin typeface="Arial"/>
                          <a:cs typeface="Arial"/>
                        </a:rPr>
                        <a:t> </a:t>
                      </a:r>
                      <a:r>
                        <a:rPr sz="900" dirty="0">
                          <a:latin typeface="Arial"/>
                          <a:cs typeface="Arial"/>
                        </a:rPr>
                        <a:t>section</a:t>
                      </a:r>
                      <a:r>
                        <a:rPr sz="900" spc="-35" dirty="0">
                          <a:latin typeface="Arial"/>
                          <a:cs typeface="Arial"/>
                        </a:rPr>
                        <a:t> </a:t>
                      </a:r>
                      <a:r>
                        <a:rPr sz="900" dirty="0">
                          <a:latin typeface="Arial"/>
                          <a:cs typeface="Arial"/>
                        </a:rPr>
                        <a:t>covers</a:t>
                      </a:r>
                      <a:r>
                        <a:rPr sz="900" spc="-15" dirty="0">
                          <a:latin typeface="Arial"/>
                          <a:cs typeface="Arial"/>
                        </a:rPr>
                        <a:t> </a:t>
                      </a:r>
                      <a:r>
                        <a:rPr sz="900" spc="5" dirty="0">
                          <a:latin typeface="Arial"/>
                          <a:cs typeface="Arial"/>
                        </a:rPr>
                        <a:t>country</a:t>
                      </a:r>
                      <a:r>
                        <a:rPr sz="900" spc="-55" dirty="0">
                          <a:latin typeface="Arial"/>
                          <a:cs typeface="Arial"/>
                        </a:rPr>
                        <a:t> </a:t>
                      </a:r>
                      <a:r>
                        <a:rPr sz="900" spc="5" dirty="0">
                          <a:latin typeface="Arial"/>
                          <a:cs typeface="Arial"/>
                        </a:rPr>
                        <a:t>wise</a:t>
                      </a:r>
                      <a:r>
                        <a:rPr sz="900" spc="-20" dirty="0">
                          <a:latin typeface="Arial"/>
                          <a:cs typeface="Arial"/>
                        </a:rPr>
                        <a:t> </a:t>
                      </a:r>
                      <a:r>
                        <a:rPr sz="900" spc="5" dirty="0">
                          <a:latin typeface="Arial"/>
                          <a:cs typeface="Arial"/>
                        </a:rPr>
                        <a:t>plant</a:t>
                      </a:r>
                      <a:r>
                        <a:rPr sz="900" spc="-45" dirty="0">
                          <a:latin typeface="Arial"/>
                          <a:cs typeface="Arial"/>
                        </a:rPr>
                        <a:t> </a:t>
                      </a:r>
                      <a:r>
                        <a:rPr sz="900" spc="5" dirty="0">
                          <a:latin typeface="Arial"/>
                          <a:cs typeface="Arial"/>
                        </a:rPr>
                        <a:t>capacity</a:t>
                      </a:r>
                      <a:r>
                        <a:rPr sz="900" spc="-60" dirty="0">
                          <a:latin typeface="Arial"/>
                          <a:cs typeface="Arial"/>
                        </a:rPr>
                        <a:t> </a:t>
                      </a:r>
                      <a:r>
                        <a:rPr sz="900" spc="5" dirty="0">
                          <a:latin typeface="Arial"/>
                          <a:cs typeface="Arial"/>
                        </a:rPr>
                        <a:t>for</a:t>
                      </a:r>
                      <a:r>
                        <a:rPr sz="900" spc="-25" dirty="0">
                          <a:latin typeface="Arial"/>
                          <a:cs typeface="Arial"/>
                        </a:rPr>
                        <a:t> </a:t>
                      </a:r>
                      <a:r>
                        <a:rPr sz="900" spc="5" dirty="0">
                          <a:latin typeface="Arial"/>
                          <a:cs typeface="Arial"/>
                        </a:rPr>
                        <a:t>last</a:t>
                      </a:r>
                      <a:r>
                        <a:rPr sz="900" spc="-25" dirty="0">
                          <a:latin typeface="Arial"/>
                          <a:cs typeface="Arial"/>
                        </a:rPr>
                        <a:t> </a:t>
                      </a:r>
                      <a:r>
                        <a:rPr sz="900" spc="5" dirty="0">
                          <a:latin typeface="Arial"/>
                          <a:cs typeface="Arial"/>
                        </a:rPr>
                        <a:t>five</a:t>
                      </a:r>
                      <a:r>
                        <a:rPr sz="900" spc="-40" dirty="0">
                          <a:latin typeface="Arial"/>
                          <a:cs typeface="Arial"/>
                        </a:rPr>
                        <a:t> </a:t>
                      </a:r>
                      <a:r>
                        <a:rPr sz="900" spc="5" dirty="0">
                          <a:latin typeface="Arial"/>
                          <a:cs typeface="Arial"/>
                        </a:rPr>
                        <a:t>historic</a:t>
                      </a:r>
                      <a:r>
                        <a:rPr sz="900" spc="-80" dirty="0">
                          <a:latin typeface="Arial"/>
                          <a:cs typeface="Arial"/>
                        </a:rPr>
                        <a:t> </a:t>
                      </a:r>
                      <a:r>
                        <a:rPr sz="900" dirty="0">
                          <a:latin typeface="Arial"/>
                          <a:cs typeface="Arial"/>
                        </a:rPr>
                        <a:t>years</a:t>
                      </a:r>
                      <a:r>
                        <a:rPr sz="900" spc="-15" dirty="0">
                          <a:latin typeface="Arial"/>
                          <a:cs typeface="Arial"/>
                        </a:rPr>
                        <a:t> </a:t>
                      </a:r>
                      <a:r>
                        <a:rPr sz="900" dirty="0">
                          <a:latin typeface="Arial"/>
                          <a:cs typeface="Arial"/>
                        </a:rPr>
                        <a:t>and</a:t>
                      </a:r>
                      <a:r>
                        <a:rPr sz="900" spc="-10" dirty="0">
                          <a:latin typeface="Arial"/>
                          <a:cs typeface="Arial"/>
                        </a:rPr>
                        <a:t> </a:t>
                      </a:r>
                      <a:r>
                        <a:rPr sz="900" dirty="0">
                          <a:latin typeface="Arial"/>
                          <a:cs typeface="Arial"/>
                        </a:rPr>
                        <a:t>forecasted</a:t>
                      </a:r>
                      <a:r>
                        <a:rPr sz="900" spc="-35" dirty="0">
                          <a:latin typeface="Arial"/>
                          <a:cs typeface="Arial"/>
                        </a:rPr>
                        <a:t> </a:t>
                      </a:r>
                      <a:r>
                        <a:rPr sz="900" spc="30" dirty="0">
                          <a:latin typeface="Arial"/>
                          <a:cs typeface="Arial"/>
                        </a:rPr>
                        <a:t>up</a:t>
                      </a:r>
                      <a:r>
                        <a:rPr sz="900" spc="-15" dirty="0">
                          <a:latin typeface="Arial"/>
                          <a:cs typeface="Arial"/>
                        </a:rPr>
                        <a:t> </a:t>
                      </a:r>
                      <a:r>
                        <a:rPr sz="900" spc="10" dirty="0">
                          <a:latin typeface="Arial"/>
                          <a:cs typeface="Arial"/>
                        </a:rPr>
                        <a:t>to</a:t>
                      </a:r>
                      <a:endParaRPr sz="900">
                        <a:latin typeface="Arial"/>
                        <a:cs typeface="Arial"/>
                      </a:endParaRPr>
                    </a:p>
                    <a:p>
                      <a:pPr marL="89535">
                        <a:lnSpc>
                          <a:spcPts val="985"/>
                        </a:lnSpc>
                      </a:pPr>
                      <a:r>
                        <a:rPr sz="900" dirty="0">
                          <a:latin typeface="Arial"/>
                          <a:cs typeface="Arial"/>
                        </a:rPr>
                        <a:t>2030)</a:t>
                      </a:r>
                      <a:endParaRPr sz="900">
                        <a:latin typeface="Arial"/>
                        <a:cs typeface="Arial"/>
                      </a:endParaRPr>
                    </a:p>
                  </a:txBody>
                  <a:tcPr marL="0" marR="0" marT="23495" marB="0">
                    <a:lnR w="12700">
                      <a:solidFill>
                        <a:srgbClr val="FFFFFF"/>
                      </a:solidFill>
                      <a:prstDash val="solid"/>
                    </a:lnR>
                    <a:lnT w="12700">
                      <a:solidFill>
                        <a:srgbClr val="FFFFFF"/>
                      </a:solidFill>
                      <a:prstDash val="solid"/>
                    </a:lnT>
                    <a:lnB w="12700">
                      <a:solidFill>
                        <a:srgbClr val="FFFFFF"/>
                      </a:solidFill>
                      <a:prstDash val="solid"/>
                    </a:lnB>
                  </a:tcPr>
                </a:tc>
                <a:tc>
                  <a:txBody>
                    <a:bodyPr/>
                    <a:lstStyle/>
                    <a:p>
                      <a:pPr>
                        <a:lnSpc>
                          <a:spcPct val="100000"/>
                        </a:lnSpc>
                      </a:pPr>
                      <a:endParaRPr sz="9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tcPr>
                </a:tc>
                <a:extLst>
                  <a:ext uri="{0D108BD9-81ED-4DB2-BD59-A6C34878D82A}">
                    <a16:rowId xmlns:a16="http://schemas.microsoft.com/office/drawing/2014/main" val="10002"/>
                  </a:ext>
                </a:extLst>
              </a:tr>
              <a:tr h="323214">
                <a:tc>
                  <a:txBody>
                    <a:bodyPr/>
                    <a:lstStyle/>
                    <a:p>
                      <a:pPr marL="89535">
                        <a:lnSpc>
                          <a:spcPts val="985"/>
                        </a:lnSpc>
                        <a:spcBef>
                          <a:spcPts val="185"/>
                        </a:spcBef>
                      </a:pPr>
                      <a:r>
                        <a:rPr sz="900" spc="5" dirty="0">
                          <a:latin typeface="Arial"/>
                          <a:cs typeface="Arial"/>
                        </a:rPr>
                        <a:t>Capacity</a:t>
                      </a:r>
                      <a:r>
                        <a:rPr sz="900" spc="-60" dirty="0">
                          <a:latin typeface="Arial"/>
                          <a:cs typeface="Arial"/>
                        </a:rPr>
                        <a:t> </a:t>
                      </a:r>
                      <a:r>
                        <a:rPr sz="900" dirty="0">
                          <a:latin typeface="Arial"/>
                          <a:cs typeface="Arial"/>
                        </a:rPr>
                        <a:t>By</a:t>
                      </a:r>
                      <a:r>
                        <a:rPr sz="900" spc="-10" dirty="0">
                          <a:latin typeface="Arial"/>
                          <a:cs typeface="Arial"/>
                        </a:rPr>
                        <a:t> </a:t>
                      </a:r>
                      <a:r>
                        <a:rPr sz="900" dirty="0">
                          <a:latin typeface="Arial"/>
                          <a:cs typeface="Arial"/>
                        </a:rPr>
                        <a:t>Process</a:t>
                      </a:r>
                      <a:r>
                        <a:rPr sz="900" spc="-10" dirty="0">
                          <a:latin typeface="Arial"/>
                          <a:cs typeface="Arial"/>
                        </a:rPr>
                        <a:t> </a:t>
                      </a:r>
                      <a:r>
                        <a:rPr sz="900" dirty="0">
                          <a:latin typeface="Arial"/>
                          <a:cs typeface="Arial"/>
                        </a:rPr>
                        <a:t>/ Technology</a:t>
                      </a:r>
                      <a:r>
                        <a:rPr sz="900" spc="-40" dirty="0">
                          <a:latin typeface="Arial"/>
                          <a:cs typeface="Arial"/>
                        </a:rPr>
                        <a:t> </a:t>
                      </a:r>
                      <a:r>
                        <a:rPr sz="900" spc="5" dirty="0">
                          <a:latin typeface="Arial"/>
                          <a:cs typeface="Arial"/>
                        </a:rPr>
                        <a:t>(This</a:t>
                      </a:r>
                      <a:r>
                        <a:rPr sz="900" spc="-35" dirty="0">
                          <a:latin typeface="Arial"/>
                          <a:cs typeface="Arial"/>
                        </a:rPr>
                        <a:t> </a:t>
                      </a:r>
                      <a:r>
                        <a:rPr sz="900" dirty="0">
                          <a:latin typeface="Arial"/>
                          <a:cs typeface="Arial"/>
                        </a:rPr>
                        <a:t>section</a:t>
                      </a:r>
                      <a:r>
                        <a:rPr sz="900" spc="-35" dirty="0">
                          <a:latin typeface="Arial"/>
                          <a:cs typeface="Arial"/>
                        </a:rPr>
                        <a:t> </a:t>
                      </a:r>
                      <a:r>
                        <a:rPr sz="900" dirty="0">
                          <a:latin typeface="Arial"/>
                          <a:cs typeface="Arial"/>
                        </a:rPr>
                        <a:t>covers</a:t>
                      </a:r>
                      <a:r>
                        <a:rPr sz="900" spc="-10" dirty="0">
                          <a:latin typeface="Arial"/>
                          <a:cs typeface="Arial"/>
                        </a:rPr>
                        <a:t> </a:t>
                      </a:r>
                      <a:r>
                        <a:rPr sz="900" spc="5" dirty="0">
                          <a:latin typeface="Arial"/>
                          <a:cs typeface="Arial"/>
                        </a:rPr>
                        <a:t>production</a:t>
                      </a:r>
                      <a:r>
                        <a:rPr sz="900" spc="-90" dirty="0">
                          <a:latin typeface="Arial"/>
                          <a:cs typeface="Arial"/>
                        </a:rPr>
                        <a:t> </a:t>
                      </a:r>
                      <a:r>
                        <a:rPr sz="900" dirty="0">
                          <a:latin typeface="Arial"/>
                          <a:cs typeface="Arial"/>
                        </a:rPr>
                        <a:t>process</a:t>
                      </a:r>
                      <a:r>
                        <a:rPr sz="900" spc="-10" dirty="0">
                          <a:latin typeface="Arial"/>
                          <a:cs typeface="Arial"/>
                        </a:rPr>
                        <a:t> </a:t>
                      </a:r>
                      <a:r>
                        <a:rPr sz="900" dirty="0">
                          <a:latin typeface="Arial"/>
                          <a:cs typeface="Arial"/>
                        </a:rPr>
                        <a:t>and</a:t>
                      </a:r>
                      <a:r>
                        <a:rPr sz="900" spc="-10" dirty="0">
                          <a:latin typeface="Arial"/>
                          <a:cs typeface="Arial"/>
                        </a:rPr>
                        <a:t> </a:t>
                      </a:r>
                      <a:r>
                        <a:rPr sz="900" dirty="0">
                          <a:latin typeface="Arial"/>
                          <a:cs typeface="Arial"/>
                        </a:rPr>
                        <a:t>technology</a:t>
                      </a:r>
                      <a:r>
                        <a:rPr sz="900" spc="-35" dirty="0">
                          <a:latin typeface="Arial"/>
                          <a:cs typeface="Arial"/>
                        </a:rPr>
                        <a:t> </a:t>
                      </a:r>
                      <a:r>
                        <a:rPr sz="900" dirty="0">
                          <a:latin typeface="Arial"/>
                          <a:cs typeface="Arial"/>
                        </a:rPr>
                        <a:t>licensor</a:t>
                      </a:r>
                      <a:r>
                        <a:rPr sz="900" spc="-55" dirty="0">
                          <a:latin typeface="Arial"/>
                          <a:cs typeface="Arial"/>
                        </a:rPr>
                        <a:t> </a:t>
                      </a:r>
                      <a:r>
                        <a:rPr sz="900" spc="5" dirty="0">
                          <a:latin typeface="Arial"/>
                          <a:cs typeface="Arial"/>
                        </a:rPr>
                        <a:t>wise</a:t>
                      </a:r>
                      <a:r>
                        <a:rPr sz="900" spc="-15" dirty="0">
                          <a:latin typeface="Arial"/>
                          <a:cs typeface="Arial"/>
                        </a:rPr>
                        <a:t> </a:t>
                      </a:r>
                      <a:r>
                        <a:rPr sz="900" spc="10" dirty="0">
                          <a:latin typeface="Arial"/>
                          <a:cs typeface="Arial"/>
                        </a:rPr>
                        <a:t>major</a:t>
                      </a:r>
                      <a:r>
                        <a:rPr sz="900" spc="-70" dirty="0">
                          <a:latin typeface="Arial"/>
                          <a:cs typeface="Arial"/>
                        </a:rPr>
                        <a:t> </a:t>
                      </a:r>
                      <a:r>
                        <a:rPr sz="900" dirty="0">
                          <a:latin typeface="Arial"/>
                          <a:cs typeface="Arial"/>
                        </a:rPr>
                        <a:t>capacities</a:t>
                      </a:r>
                    </a:p>
                    <a:p>
                      <a:pPr marL="89535">
                        <a:lnSpc>
                          <a:spcPts val="985"/>
                        </a:lnSpc>
                      </a:pPr>
                      <a:r>
                        <a:rPr sz="900" spc="-5" dirty="0">
                          <a:latin typeface="Arial"/>
                          <a:cs typeface="Arial"/>
                        </a:rPr>
                        <a:t>operated </a:t>
                      </a:r>
                      <a:r>
                        <a:rPr sz="900" dirty="0">
                          <a:latin typeface="Arial"/>
                          <a:cs typeface="Arial"/>
                        </a:rPr>
                        <a:t>around </a:t>
                      </a:r>
                      <a:r>
                        <a:rPr sz="900" spc="5" dirty="0">
                          <a:latin typeface="Arial"/>
                          <a:cs typeface="Arial"/>
                        </a:rPr>
                        <a:t>the</a:t>
                      </a:r>
                      <a:r>
                        <a:rPr sz="900" spc="-70" dirty="0">
                          <a:latin typeface="Arial"/>
                          <a:cs typeface="Arial"/>
                        </a:rPr>
                        <a:t> </a:t>
                      </a:r>
                      <a:r>
                        <a:rPr sz="900" spc="-5" dirty="0">
                          <a:latin typeface="Arial"/>
                          <a:cs typeface="Arial"/>
                        </a:rPr>
                        <a:t>globe)</a:t>
                      </a:r>
                      <a:endParaRPr sz="900" dirty="0">
                        <a:latin typeface="Arial"/>
                        <a:cs typeface="Arial"/>
                      </a:endParaRPr>
                    </a:p>
                  </a:txBody>
                  <a:tcPr marL="0" marR="0" marT="23495" marB="0">
                    <a:lnR w="12700">
                      <a:solidFill>
                        <a:srgbClr val="FFFFFF"/>
                      </a:solidFill>
                      <a:prstDash val="solid"/>
                    </a:lnR>
                    <a:lnT w="12700">
                      <a:solidFill>
                        <a:srgbClr val="FFFFFF"/>
                      </a:solidFill>
                      <a:prstDash val="solid"/>
                    </a:lnT>
                    <a:lnB w="12700">
                      <a:solidFill>
                        <a:srgbClr val="FFFFFF"/>
                      </a:solidFill>
                      <a:prstDash val="solid"/>
                    </a:lnB>
                  </a:tcPr>
                </a:tc>
                <a:tc>
                  <a:txBody>
                    <a:bodyPr/>
                    <a:lstStyle/>
                    <a:p>
                      <a:pPr>
                        <a:lnSpc>
                          <a:spcPct val="100000"/>
                        </a:lnSpc>
                      </a:pPr>
                      <a:endParaRPr sz="9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tcPr>
                </a:tc>
                <a:extLst>
                  <a:ext uri="{0D108BD9-81ED-4DB2-BD59-A6C34878D82A}">
                    <a16:rowId xmlns:a16="http://schemas.microsoft.com/office/drawing/2014/main" val="10003"/>
                  </a:ext>
                </a:extLst>
              </a:tr>
              <a:tr h="241300">
                <a:tc>
                  <a:txBody>
                    <a:bodyPr/>
                    <a:lstStyle/>
                    <a:p>
                      <a:pPr marL="89535">
                        <a:lnSpc>
                          <a:spcPct val="100000"/>
                        </a:lnSpc>
                        <a:spcBef>
                          <a:spcPts val="315"/>
                        </a:spcBef>
                      </a:pPr>
                      <a:r>
                        <a:rPr sz="900" dirty="0">
                          <a:latin typeface="Arial"/>
                          <a:cs typeface="Arial"/>
                        </a:rPr>
                        <a:t>Production</a:t>
                      </a:r>
                      <a:r>
                        <a:rPr sz="900" spc="-65" dirty="0">
                          <a:latin typeface="Arial"/>
                          <a:cs typeface="Arial"/>
                        </a:rPr>
                        <a:t> </a:t>
                      </a:r>
                      <a:r>
                        <a:rPr sz="900" dirty="0">
                          <a:latin typeface="Arial"/>
                          <a:cs typeface="Arial"/>
                        </a:rPr>
                        <a:t>(Actual</a:t>
                      </a:r>
                      <a:r>
                        <a:rPr sz="900" spc="-45" dirty="0">
                          <a:latin typeface="Arial"/>
                          <a:cs typeface="Arial"/>
                        </a:rPr>
                        <a:t> </a:t>
                      </a:r>
                      <a:r>
                        <a:rPr sz="900" spc="5" dirty="0">
                          <a:latin typeface="Arial"/>
                          <a:cs typeface="Arial"/>
                        </a:rPr>
                        <a:t>production</a:t>
                      </a:r>
                      <a:r>
                        <a:rPr sz="900" spc="-80" dirty="0">
                          <a:latin typeface="Arial"/>
                          <a:cs typeface="Arial"/>
                        </a:rPr>
                        <a:t> </a:t>
                      </a:r>
                      <a:r>
                        <a:rPr sz="900" spc="5" dirty="0">
                          <a:latin typeface="Arial"/>
                          <a:cs typeface="Arial"/>
                        </a:rPr>
                        <a:t>company</a:t>
                      </a:r>
                      <a:r>
                        <a:rPr sz="900" spc="-60" dirty="0">
                          <a:latin typeface="Arial"/>
                          <a:cs typeface="Arial"/>
                        </a:rPr>
                        <a:t> </a:t>
                      </a:r>
                      <a:r>
                        <a:rPr sz="900" spc="5" dirty="0">
                          <a:latin typeface="Arial"/>
                          <a:cs typeface="Arial"/>
                        </a:rPr>
                        <a:t>wise</a:t>
                      </a:r>
                      <a:r>
                        <a:rPr sz="900" spc="-35" dirty="0">
                          <a:latin typeface="Arial"/>
                          <a:cs typeface="Arial"/>
                        </a:rPr>
                        <a:t> </a:t>
                      </a:r>
                      <a:r>
                        <a:rPr sz="900" dirty="0">
                          <a:latin typeface="Arial"/>
                          <a:cs typeface="Arial"/>
                        </a:rPr>
                        <a:t>for</a:t>
                      </a:r>
                      <a:r>
                        <a:rPr sz="900" spc="-30" dirty="0">
                          <a:latin typeface="Arial"/>
                          <a:cs typeface="Arial"/>
                        </a:rPr>
                        <a:t> </a:t>
                      </a:r>
                      <a:r>
                        <a:rPr sz="900" spc="5" dirty="0">
                          <a:latin typeface="Arial"/>
                          <a:cs typeface="Arial"/>
                        </a:rPr>
                        <a:t>five</a:t>
                      </a:r>
                      <a:r>
                        <a:rPr sz="900" spc="-35" dirty="0">
                          <a:latin typeface="Arial"/>
                          <a:cs typeface="Arial"/>
                        </a:rPr>
                        <a:t> </a:t>
                      </a:r>
                      <a:r>
                        <a:rPr sz="900" spc="-5" dirty="0">
                          <a:latin typeface="Arial"/>
                          <a:cs typeface="Arial"/>
                        </a:rPr>
                        <a:t>years</a:t>
                      </a:r>
                      <a:r>
                        <a:rPr sz="900" spc="-15" dirty="0">
                          <a:latin typeface="Arial"/>
                          <a:cs typeface="Arial"/>
                        </a:rPr>
                        <a:t> </a:t>
                      </a:r>
                      <a:r>
                        <a:rPr sz="900" spc="5" dirty="0">
                          <a:latin typeface="Arial"/>
                          <a:cs typeface="Arial"/>
                        </a:rPr>
                        <a:t>historic</a:t>
                      </a:r>
                      <a:r>
                        <a:rPr sz="900" spc="-80" dirty="0">
                          <a:latin typeface="Arial"/>
                          <a:cs typeface="Arial"/>
                        </a:rPr>
                        <a:t> </a:t>
                      </a:r>
                      <a:r>
                        <a:rPr sz="900" dirty="0">
                          <a:latin typeface="Arial"/>
                          <a:cs typeface="Arial"/>
                        </a:rPr>
                        <a:t>period</a:t>
                      </a:r>
                      <a:r>
                        <a:rPr sz="900" spc="-15" dirty="0">
                          <a:latin typeface="Arial"/>
                          <a:cs typeface="Arial"/>
                        </a:rPr>
                        <a:t> </a:t>
                      </a:r>
                      <a:r>
                        <a:rPr sz="900" dirty="0">
                          <a:latin typeface="Arial"/>
                          <a:cs typeface="Arial"/>
                        </a:rPr>
                        <a:t>and</a:t>
                      </a:r>
                      <a:r>
                        <a:rPr sz="900" spc="-10" dirty="0">
                          <a:latin typeface="Arial"/>
                          <a:cs typeface="Arial"/>
                        </a:rPr>
                        <a:t> </a:t>
                      </a:r>
                      <a:r>
                        <a:rPr sz="900" dirty="0">
                          <a:latin typeface="Arial"/>
                          <a:cs typeface="Arial"/>
                        </a:rPr>
                        <a:t>forecasted</a:t>
                      </a:r>
                      <a:r>
                        <a:rPr sz="900" spc="-40" dirty="0">
                          <a:latin typeface="Arial"/>
                          <a:cs typeface="Arial"/>
                        </a:rPr>
                        <a:t> </a:t>
                      </a:r>
                      <a:r>
                        <a:rPr sz="900" spc="5" dirty="0">
                          <a:latin typeface="Arial"/>
                          <a:cs typeface="Arial"/>
                        </a:rPr>
                        <a:t>production</a:t>
                      </a:r>
                      <a:r>
                        <a:rPr sz="900" spc="-65" dirty="0">
                          <a:latin typeface="Arial"/>
                          <a:cs typeface="Arial"/>
                        </a:rPr>
                        <a:t> </a:t>
                      </a:r>
                      <a:r>
                        <a:rPr sz="900" dirty="0">
                          <a:latin typeface="Arial"/>
                          <a:cs typeface="Arial"/>
                        </a:rPr>
                        <a:t>up</a:t>
                      </a:r>
                      <a:r>
                        <a:rPr sz="900" spc="-10" dirty="0">
                          <a:latin typeface="Arial"/>
                          <a:cs typeface="Arial"/>
                        </a:rPr>
                        <a:t> </a:t>
                      </a:r>
                      <a:r>
                        <a:rPr sz="900" spc="5" dirty="0">
                          <a:latin typeface="Arial"/>
                          <a:cs typeface="Arial"/>
                        </a:rPr>
                        <a:t>to</a:t>
                      </a:r>
                      <a:r>
                        <a:rPr sz="900" spc="-40" dirty="0">
                          <a:latin typeface="Arial"/>
                          <a:cs typeface="Arial"/>
                        </a:rPr>
                        <a:t> </a:t>
                      </a:r>
                      <a:r>
                        <a:rPr sz="900" dirty="0">
                          <a:latin typeface="Arial"/>
                          <a:cs typeface="Arial"/>
                        </a:rPr>
                        <a:t>2030)</a:t>
                      </a:r>
                      <a:endParaRPr sz="900">
                        <a:latin typeface="Arial"/>
                        <a:cs typeface="Arial"/>
                      </a:endParaRPr>
                    </a:p>
                  </a:txBody>
                  <a:tcPr marL="0" marR="0" marT="40005" marB="0">
                    <a:lnR w="12700">
                      <a:solidFill>
                        <a:srgbClr val="FFFFFF"/>
                      </a:solidFill>
                      <a:prstDash val="solid"/>
                    </a:lnR>
                    <a:lnT w="12700">
                      <a:solidFill>
                        <a:srgbClr val="FFFFFF"/>
                      </a:solidFill>
                      <a:prstDash val="solid"/>
                    </a:lnT>
                    <a:lnB w="12700">
                      <a:solidFill>
                        <a:srgbClr val="FFFFFF"/>
                      </a:solidFill>
                      <a:prstDash val="solid"/>
                    </a:lnB>
                  </a:tcPr>
                </a:tc>
                <a:tc>
                  <a:txBody>
                    <a:bodyPr/>
                    <a:lstStyle/>
                    <a:p>
                      <a:pPr>
                        <a:lnSpc>
                          <a:spcPct val="100000"/>
                        </a:lnSpc>
                      </a:pPr>
                      <a:endParaRPr sz="9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tcPr>
                </a:tc>
                <a:extLst>
                  <a:ext uri="{0D108BD9-81ED-4DB2-BD59-A6C34878D82A}">
                    <a16:rowId xmlns:a16="http://schemas.microsoft.com/office/drawing/2014/main" val="10004"/>
                  </a:ext>
                </a:extLst>
              </a:tr>
              <a:tr h="241300">
                <a:tc>
                  <a:txBody>
                    <a:bodyPr/>
                    <a:lstStyle/>
                    <a:p>
                      <a:pPr marL="89535">
                        <a:lnSpc>
                          <a:spcPct val="100000"/>
                        </a:lnSpc>
                        <a:spcBef>
                          <a:spcPts val="315"/>
                        </a:spcBef>
                      </a:pPr>
                      <a:r>
                        <a:rPr sz="900" dirty="0">
                          <a:latin typeface="Arial"/>
                          <a:cs typeface="Arial"/>
                        </a:rPr>
                        <a:t>Operating</a:t>
                      </a:r>
                      <a:r>
                        <a:rPr sz="900" spc="-65" dirty="0">
                          <a:latin typeface="Arial"/>
                          <a:cs typeface="Arial"/>
                        </a:rPr>
                        <a:t> </a:t>
                      </a:r>
                      <a:r>
                        <a:rPr sz="900" dirty="0">
                          <a:latin typeface="Arial"/>
                          <a:cs typeface="Arial"/>
                        </a:rPr>
                        <a:t>Efficiency</a:t>
                      </a:r>
                      <a:r>
                        <a:rPr sz="900" spc="-60" dirty="0">
                          <a:latin typeface="Arial"/>
                          <a:cs typeface="Arial"/>
                        </a:rPr>
                        <a:t> </a:t>
                      </a:r>
                      <a:r>
                        <a:rPr sz="900" dirty="0">
                          <a:latin typeface="Arial"/>
                          <a:cs typeface="Arial"/>
                        </a:rPr>
                        <a:t>(Annual</a:t>
                      </a:r>
                      <a:r>
                        <a:rPr sz="900" spc="-45" dirty="0">
                          <a:latin typeface="Arial"/>
                          <a:cs typeface="Arial"/>
                        </a:rPr>
                        <a:t> </a:t>
                      </a:r>
                      <a:r>
                        <a:rPr sz="900" spc="5" dirty="0">
                          <a:latin typeface="Arial"/>
                          <a:cs typeface="Arial"/>
                        </a:rPr>
                        <a:t>capacity</a:t>
                      </a:r>
                      <a:r>
                        <a:rPr sz="900" spc="-60" dirty="0">
                          <a:latin typeface="Arial"/>
                          <a:cs typeface="Arial"/>
                        </a:rPr>
                        <a:t> </a:t>
                      </a:r>
                      <a:r>
                        <a:rPr sz="900" spc="5" dirty="0">
                          <a:latin typeface="Arial"/>
                          <a:cs typeface="Arial"/>
                        </a:rPr>
                        <a:t>utilization</a:t>
                      </a:r>
                      <a:r>
                        <a:rPr sz="900" spc="-80" dirty="0">
                          <a:latin typeface="Arial"/>
                          <a:cs typeface="Arial"/>
                        </a:rPr>
                        <a:t> </a:t>
                      </a:r>
                      <a:r>
                        <a:rPr sz="900" spc="5" dirty="0">
                          <a:latin typeface="Arial"/>
                          <a:cs typeface="Arial"/>
                        </a:rPr>
                        <a:t>rate</a:t>
                      </a:r>
                      <a:r>
                        <a:rPr sz="900" spc="-40" dirty="0">
                          <a:latin typeface="Arial"/>
                          <a:cs typeface="Arial"/>
                        </a:rPr>
                        <a:t> </a:t>
                      </a:r>
                      <a:r>
                        <a:rPr sz="900" dirty="0">
                          <a:latin typeface="Arial"/>
                          <a:cs typeface="Arial"/>
                        </a:rPr>
                        <a:t>of</a:t>
                      </a:r>
                      <a:r>
                        <a:rPr sz="900" spc="-5" dirty="0">
                          <a:latin typeface="Arial"/>
                          <a:cs typeface="Arial"/>
                        </a:rPr>
                        <a:t> </a:t>
                      </a:r>
                      <a:r>
                        <a:rPr sz="900" dirty="0">
                          <a:latin typeface="Arial"/>
                          <a:cs typeface="Arial"/>
                        </a:rPr>
                        <a:t>installed</a:t>
                      </a:r>
                      <a:r>
                        <a:rPr sz="900" spc="-65" dirty="0">
                          <a:latin typeface="Arial"/>
                          <a:cs typeface="Arial"/>
                        </a:rPr>
                        <a:t> </a:t>
                      </a:r>
                      <a:r>
                        <a:rPr sz="900" dirty="0">
                          <a:latin typeface="Arial"/>
                          <a:cs typeface="Arial"/>
                        </a:rPr>
                        <a:t>capacitates</a:t>
                      </a:r>
                      <a:r>
                        <a:rPr sz="900" spc="-55" dirty="0">
                          <a:latin typeface="Arial"/>
                          <a:cs typeface="Arial"/>
                        </a:rPr>
                        <a:t> </a:t>
                      </a:r>
                      <a:r>
                        <a:rPr sz="900" spc="5" dirty="0">
                          <a:latin typeface="Arial"/>
                          <a:cs typeface="Arial"/>
                        </a:rPr>
                        <a:t>in</a:t>
                      </a:r>
                      <a:r>
                        <a:rPr sz="900" spc="-40" dirty="0">
                          <a:latin typeface="Arial"/>
                          <a:cs typeface="Arial"/>
                        </a:rPr>
                        <a:t> </a:t>
                      </a:r>
                      <a:r>
                        <a:rPr sz="900" spc="-5" dirty="0">
                          <a:latin typeface="Arial"/>
                          <a:cs typeface="Arial"/>
                        </a:rPr>
                        <a:t>percentage)</a:t>
                      </a:r>
                      <a:endParaRPr sz="900">
                        <a:latin typeface="Arial"/>
                        <a:cs typeface="Arial"/>
                      </a:endParaRPr>
                    </a:p>
                  </a:txBody>
                  <a:tcPr marL="0" marR="0" marT="40005" marB="0">
                    <a:lnR w="12700">
                      <a:solidFill>
                        <a:srgbClr val="FFFFFF"/>
                      </a:solidFill>
                      <a:prstDash val="solid"/>
                    </a:lnR>
                    <a:lnT w="12700">
                      <a:solidFill>
                        <a:srgbClr val="FFFFFF"/>
                      </a:solidFill>
                      <a:prstDash val="solid"/>
                    </a:lnT>
                    <a:lnB w="12700">
                      <a:solidFill>
                        <a:srgbClr val="FFFFFF"/>
                      </a:solidFill>
                      <a:prstDash val="solid"/>
                    </a:lnB>
                  </a:tcPr>
                </a:tc>
                <a:tc>
                  <a:txBody>
                    <a:bodyPr/>
                    <a:lstStyle/>
                    <a:p>
                      <a:pPr>
                        <a:lnSpc>
                          <a:spcPct val="100000"/>
                        </a:lnSpc>
                      </a:pPr>
                      <a:endParaRPr sz="9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tcPr>
                </a:tc>
                <a:extLst>
                  <a:ext uri="{0D108BD9-81ED-4DB2-BD59-A6C34878D82A}">
                    <a16:rowId xmlns:a16="http://schemas.microsoft.com/office/drawing/2014/main" val="10005"/>
                  </a:ext>
                </a:extLst>
              </a:tr>
              <a:tr h="323303">
                <a:tc>
                  <a:txBody>
                    <a:bodyPr/>
                    <a:lstStyle/>
                    <a:p>
                      <a:pPr marL="89535" marR="448945">
                        <a:lnSpc>
                          <a:spcPts val="890"/>
                        </a:lnSpc>
                        <a:spcBef>
                          <a:spcPts val="380"/>
                        </a:spcBef>
                      </a:pPr>
                      <a:r>
                        <a:rPr sz="900" dirty="0">
                          <a:latin typeface="Arial"/>
                          <a:cs typeface="Arial"/>
                        </a:rPr>
                        <a:t>Demand</a:t>
                      </a:r>
                      <a:r>
                        <a:rPr sz="900" spc="-35" dirty="0">
                          <a:latin typeface="Arial"/>
                          <a:cs typeface="Arial"/>
                        </a:rPr>
                        <a:t> </a:t>
                      </a:r>
                      <a:r>
                        <a:rPr sz="900" dirty="0">
                          <a:latin typeface="Arial"/>
                          <a:cs typeface="Arial"/>
                        </a:rPr>
                        <a:t>By Type</a:t>
                      </a:r>
                      <a:r>
                        <a:rPr sz="900" spc="-10" dirty="0">
                          <a:latin typeface="Arial"/>
                          <a:cs typeface="Arial"/>
                        </a:rPr>
                        <a:t> </a:t>
                      </a:r>
                      <a:r>
                        <a:rPr sz="900" spc="5" dirty="0">
                          <a:latin typeface="Arial"/>
                          <a:cs typeface="Arial"/>
                        </a:rPr>
                        <a:t>(This</a:t>
                      </a:r>
                      <a:r>
                        <a:rPr sz="900" spc="-25" dirty="0">
                          <a:latin typeface="Arial"/>
                          <a:cs typeface="Arial"/>
                        </a:rPr>
                        <a:t> </a:t>
                      </a:r>
                      <a:r>
                        <a:rPr sz="900" dirty="0">
                          <a:latin typeface="Arial"/>
                          <a:cs typeface="Arial"/>
                        </a:rPr>
                        <a:t>section</a:t>
                      </a:r>
                      <a:r>
                        <a:rPr sz="900" spc="-35" dirty="0">
                          <a:latin typeface="Arial"/>
                          <a:cs typeface="Arial"/>
                        </a:rPr>
                        <a:t> </a:t>
                      </a:r>
                      <a:r>
                        <a:rPr sz="900" spc="5" dirty="0">
                          <a:latin typeface="Arial"/>
                          <a:cs typeface="Arial"/>
                        </a:rPr>
                        <a:t>will</a:t>
                      </a:r>
                      <a:r>
                        <a:rPr sz="900" spc="-40" dirty="0">
                          <a:latin typeface="Arial"/>
                          <a:cs typeface="Arial"/>
                        </a:rPr>
                        <a:t> </a:t>
                      </a:r>
                      <a:r>
                        <a:rPr sz="900" spc="5" dirty="0">
                          <a:latin typeface="Arial"/>
                          <a:cs typeface="Arial"/>
                        </a:rPr>
                        <a:t>provide</a:t>
                      </a:r>
                      <a:r>
                        <a:rPr sz="900" spc="-30" dirty="0">
                          <a:latin typeface="Arial"/>
                          <a:cs typeface="Arial"/>
                        </a:rPr>
                        <a:t> </a:t>
                      </a:r>
                      <a:r>
                        <a:rPr sz="900" spc="5" dirty="0">
                          <a:latin typeface="Arial"/>
                          <a:cs typeface="Arial"/>
                        </a:rPr>
                        <a:t>the</a:t>
                      </a:r>
                      <a:r>
                        <a:rPr sz="900" spc="-35" dirty="0">
                          <a:latin typeface="Arial"/>
                          <a:cs typeface="Arial"/>
                        </a:rPr>
                        <a:t> </a:t>
                      </a:r>
                      <a:r>
                        <a:rPr sz="900" dirty="0">
                          <a:latin typeface="Arial"/>
                          <a:cs typeface="Arial"/>
                        </a:rPr>
                        <a:t>overall</a:t>
                      </a:r>
                      <a:r>
                        <a:rPr sz="900" spc="-15" dirty="0">
                          <a:latin typeface="Arial"/>
                          <a:cs typeface="Arial"/>
                        </a:rPr>
                        <a:t> </a:t>
                      </a:r>
                      <a:r>
                        <a:rPr sz="900" dirty="0">
                          <a:latin typeface="Arial"/>
                          <a:cs typeface="Arial"/>
                        </a:rPr>
                        <a:t>demand</a:t>
                      </a:r>
                      <a:r>
                        <a:rPr sz="900" spc="-35" dirty="0">
                          <a:latin typeface="Arial"/>
                          <a:cs typeface="Arial"/>
                        </a:rPr>
                        <a:t> </a:t>
                      </a:r>
                      <a:r>
                        <a:rPr sz="900" dirty="0">
                          <a:latin typeface="Arial"/>
                          <a:cs typeface="Arial"/>
                        </a:rPr>
                        <a:t>of</a:t>
                      </a:r>
                      <a:r>
                        <a:rPr sz="900" spc="5" dirty="0">
                          <a:latin typeface="Arial"/>
                          <a:cs typeface="Arial"/>
                        </a:rPr>
                        <a:t> </a:t>
                      </a:r>
                      <a:r>
                        <a:rPr sz="900" spc="-5" dirty="0">
                          <a:latin typeface="Arial"/>
                          <a:cs typeface="Arial"/>
                        </a:rPr>
                        <a:t>Epoxy</a:t>
                      </a:r>
                      <a:r>
                        <a:rPr sz="900" spc="-10" dirty="0">
                          <a:latin typeface="Arial"/>
                          <a:cs typeface="Arial"/>
                        </a:rPr>
                        <a:t> </a:t>
                      </a:r>
                      <a:r>
                        <a:rPr sz="900" dirty="0">
                          <a:latin typeface="Arial"/>
                          <a:cs typeface="Arial"/>
                        </a:rPr>
                        <a:t>resin</a:t>
                      </a:r>
                      <a:r>
                        <a:rPr sz="900" spc="-5" dirty="0">
                          <a:latin typeface="Arial"/>
                          <a:cs typeface="Arial"/>
                        </a:rPr>
                        <a:t> </a:t>
                      </a:r>
                      <a:r>
                        <a:rPr sz="900" dirty="0">
                          <a:latin typeface="Arial"/>
                          <a:cs typeface="Arial"/>
                        </a:rPr>
                        <a:t>subsystem</a:t>
                      </a:r>
                      <a:r>
                        <a:rPr sz="900" spc="-50" dirty="0">
                          <a:latin typeface="Arial"/>
                          <a:cs typeface="Arial"/>
                        </a:rPr>
                        <a:t> </a:t>
                      </a:r>
                      <a:r>
                        <a:rPr sz="900" spc="5" dirty="0">
                          <a:latin typeface="Arial"/>
                          <a:cs typeface="Arial"/>
                        </a:rPr>
                        <a:t>into</a:t>
                      </a:r>
                      <a:r>
                        <a:rPr sz="900" spc="-35" dirty="0">
                          <a:latin typeface="Arial"/>
                          <a:cs typeface="Arial"/>
                        </a:rPr>
                        <a:t> </a:t>
                      </a:r>
                      <a:r>
                        <a:rPr sz="900" dirty="0">
                          <a:latin typeface="Arial"/>
                          <a:cs typeface="Arial"/>
                        </a:rPr>
                        <a:t>standard</a:t>
                      </a:r>
                      <a:r>
                        <a:rPr sz="900" spc="-30" dirty="0">
                          <a:latin typeface="Arial"/>
                          <a:cs typeface="Arial"/>
                        </a:rPr>
                        <a:t> </a:t>
                      </a:r>
                      <a:r>
                        <a:rPr sz="900" spc="-10" dirty="0">
                          <a:latin typeface="Arial"/>
                          <a:cs typeface="Arial"/>
                        </a:rPr>
                        <a:t>epoxy</a:t>
                      </a:r>
                      <a:r>
                        <a:rPr sz="900" spc="20" dirty="0">
                          <a:latin typeface="Arial"/>
                          <a:cs typeface="Arial"/>
                        </a:rPr>
                        <a:t> </a:t>
                      </a:r>
                      <a:r>
                        <a:rPr sz="900" dirty="0">
                          <a:latin typeface="Arial"/>
                          <a:cs typeface="Arial"/>
                        </a:rPr>
                        <a:t>resin</a:t>
                      </a:r>
                      <a:r>
                        <a:rPr sz="900" spc="-10" dirty="0">
                          <a:latin typeface="Arial"/>
                          <a:cs typeface="Arial"/>
                        </a:rPr>
                        <a:t> </a:t>
                      </a:r>
                      <a:r>
                        <a:rPr sz="900" dirty="0">
                          <a:latin typeface="Arial"/>
                          <a:cs typeface="Arial"/>
                        </a:rPr>
                        <a:t>and  </a:t>
                      </a:r>
                      <a:r>
                        <a:rPr sz="900" spc="-5" dirty="0">
                          <a:latin typeface="Arial"/>
                          <a:cs typeface="Arial"/>
                        </a:rPr>
                        <a:t>specialized </a:t>
                      </a:r>
                      <a:r>
                        <a:rPr sz="900" spc="5" dirty="0">
                          <a:latin typeface="Arial"/>
                          <a:cs typeface="Arial"/>
                        </a:rPr>
                        <a:t>type </a:t>
                      </a:r>
                      <a:r>
                        <a:rPr sz="900" dirty="0">
                          <a:latin typeface="Arial"/>
                          <a:cs typeface="Arial"/>
                        </a:rPr>
                        <a:t>of </a:t>
                      </a:r>
                      <a:r>
                        <a:rPr sz="900" spc="-10" dirty="0">
                          <a:latin typeface="Arial"/>
                          <a:cs typeface="Arial"/>
                        </a:rPr>
                        <a:t>epoxy</a:t>
                      </a:r>
                      <a:r>
                        <a:rPr sz="900" spc="-55" dirty="0">
                          <a:latin typeface="Arial"/>
                          <a:cs typeface="Arial"/>
                        </a:rPr>
                        <a:t> </a:t>
                      </a:r>
                      <a:r>
                        <a:rPr sz="900" dirty="0">
                          <a:latin typeface="Arial"/>
                          <a:cs typeface="Arial"/>
                        </a:rPr>
                        <a:t>resin)</a:t>
                      </a:r>
                      <a:endParaRPr sz="900">
                        <a:latin typeface="Arial"/>
                        <a:cs typeface="Arial"/>
                      </a:endParaRPr>
                    </a:p>
                  </a:txBody>
                  <a:tcPr marL="0" marR="0" marT="48260" marB="0">
                    <a:lnR w="12700">
                      <a:solidFill>
                        <a:srgbClr val="FFFFFF"/>
                      </a:solidFill>
                      <a:prstDash val="solid"/>
                    </a:lnR>
                    <a:lnT w="12700">
                      <a:solidFill>
                        <a:srgbClr val="FFFFFF"/>
                      </a:solidFill>
                      <a:prstDash val="solid"/>
                    </a:lnT>
                    <a:lnB w="12700">
                      <a:solidFill>
                        <a:srgbClr val="FFFFFF"/>
                      </a:solidFill>
                      <a:prstDash val="solid"/>
                    </a:lnB>
                  </a:tcPr>
                </a:tc>
                <a:tc>
                  <a:txBody>
                    <a:bodyPr/>
                    <a:lstStyle/>
                    <a:p>
                      <a:pPr>
                        <a:lnSpc>
                          <a:spcPct val="100000"/>
                        </a:lnSpc>
                      </a:pPr>
                      <a:endParaRPr sz="9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tcPr>
                </a:tc>
                <a:extLst>
                  <a:ext uri="{0D108BD9-81ED-4DB2-BD59-A6C34878D82A}">
                    <a16:rowId xmlns:a16="http://schemas.microsoft.com/office/drawing/2014/main" val="10006"/>
                  </a:ext>
                </a:extLst>
              </a:tr>
              <a:tr h="241325">
                <a:tc>
                  <a:txBody>
                    <a:bodyPr/>
                    <a:lstStyle/>
                    <a:p>
                      <a:pPr marL="89535">
                        <a:lnSpc>
                          <a:spcPct val="100000"/>
                        </a:lnSpc>
                        <a:spcBef>
                          <a:spcPts val="320"/>
                        </a:spcBef>
                      </a:pPr>
                      <a:r>
                        <a:rPr sz="900" dirty="0">
                          <a:latin typeface="Arial"/>
                          <a:cs typeface="Arial"/>
                        </a:rPr>
                        <a:t>Demand</a:t>
                      </a:r>
                      <a:r>
                        <a:rPr sz="900" spc="-40" dirty="0">
                          <a:latin typeface="Arial"/>
                          <a:cs typeface="Arial"/>
                        </a:rPr>
                        <a:t> </a:t>
                      </a:r>
                      <a:r>
                        <a:rPr sz="900" dirty="0">
                          <a:latin typeface="Arial"/>
                          <a:cs typeface="Arial"/>
                        </a:rPr>
                        <a:t>By</a:t>
                      </a:r>
                      <a:r>
                        <a:rPr sz="900" spc="-5" dirty="0">
                          <a:latin typeface="Arial"/>
                          <a:cs typeface="Arial"/>
                        </a:rPr>
                        <a:t> </a:t>
                      </a:r>
                      <a:r>
                        <a:rPr sz="900" spc="5" dirty="0">
                          <a:latin typeface="Arial"/>
                          <a:cs typeface="Arial"/>
                        </a:rPr>
                        <a:t>Grade</a:t>
                      </a:r>
                      <a:r>
                        <a:rPr sz="900" spc="-35" dirty="0">
                          <a:latin typeface="Arial"/>
                          <a:cs typeface="Arial"/>
                        </a:rPr>
                        <a:t> </a:t>
                      </a:r>
                      <a:r>
                        <a:rPr sz="900" spc="5" dirty="0">
                          <a:latin typeface="Arial"/>
                          <a:cs typeface="Arial"/>
                        </a:rPr>
                        <a:t>(This</a:t>
                      </a:r>
                      <a:r>
                        <a:rPr sz="900" spc="-35" dirty="0">
                          <a:latin typeface="Arial"/>
                          <a:cs typeface="Arial"/>
                        </a:rPr>
                        <a:t> </a:t>
                      </a:r>
                      <a:r>
                        <a:rPr sz="900" dirty="0">
                          <a:latin typeface="Arial"/>
                          <a:cs typeface="Arial"/>
                        </a:rPr>
                        <a:t>report</a:t>
                      </a:r>
                      <a:r>
                        <a:rPr sz="900" spc="-20" dirty="0">
                          <a:latin typeface="Arial"/>
                          <a:cs typeface="Arial"/>
                        </a:rPr>
                        <a:t> </a:t>
                      </a:r>
                      <a:r>
                        <a:rPr sz="900" spc="5" dirty="0">
                          <a:latin typeface="Arial"/>
                          <a:cs typeface="Arial"/>
                        </a:rPr>
                        <a:t>will</a:t>
                      </a:r>
                      <a:r>
                        <a:rPr sz="900" spc="-45" dirty="0">
                          <a:latin typeface="Arial"/>
                          <a:cs typeface="Arial"/>
                        </a:rPr>
                        <a:t> </a:t>
                      </a:r>
                      <a:r>
                        <a:rPr sz="900" spc="-5" dirty="0">
                          <a:latin typeface="Arial"/>
                          <a:cs typeface="Arial"/>
                        </a:rPr>
                        <a:t>cover</a:t>
                      </a:r>
                      <a:r>
                        <a:rPr sz="900" spc="20" dirty="0">
                          <a:latin typeface="Arial"/>
                          <a:cs typeface="Arial"/>
                        </a:rPr>
                        <a:t> </a:t>
                      </a:r>
                      <a:r>
                        <a:rPr sz="900" spc="5" dirty="0">
                          <a:latin typeface="Arial"/>
                          <a:cs typeface="Arial"/>
                        </a:rPr>
                        <a:t>all</a:t>
                      </a:r>
                      <a:r>
                        <a:rPr sz="900" spc="-40" dirty="0">
                          <a:latin typeface="Arial"/>
                          <a:cs typeface="Arial"/>
                        </a:rPr>
                        <a:t> </a:t>
                      </a:r>
                      <a:r>
                        <a:rPr sz="900" spc="10" dirty="0">
                          <a:latin typeface="Arial"/>
                          <a:cs typeface="Arial"/>
                        </a:rPr>
                        <a:t>major</a:t>
                      </a:r>
                      <a:r>
                        <a:rPr sz="900" spc="-55" dirty="0">
                          <a:latin typeface="Arial"/>
                          <a:cs typeface="Arial"/>
                        </a:rPr>
                        <a:t> </a:t>
                      </a:r>
                      <a:r>
                        <a:rPr sz="900" spc="-5" dirty="0">
                          <a:latin typeface="Arial"/>
                          <a:cs typeface="Arial"/>
                        </a:rPr>
                        <a:t>grades</a:t>
                      </a:r>
                      <a:r>
                        <a:rPr sz="900" spc="-10" dirty="0">
                          <a:latin typeface="Arial"/>
                          <a:cs typeface="Arial"/>
                        </a:rPr>
                        <a:t> </a:t>
                      </a:r>
                      <a:r>
                        <a:rPr sz="900" spc="5" dirty="0">
                          <a:latin typeface="Arial"/>
                          <a:cs typeface="Arial"/>
                        </a:rPr>
                        <a:t>including</a:t>
                      </a:r>
                      <a:r>
                        <a:rPr sz="900" spc="-80" dirty="0">
                          <a:latin typeface="Arial"/>
                          <a:cs typeface="Arial"/>
                        </a:rPr>
                        <a:t> </a:t>
                      </a:r>
                      <a:r>
                        <a:rPr sz="900" spc="-5" dirty="0">
                          <a:latin typeface="Arial"/>
                          <a:cs typeface="Arial"/>
                        </a:rPr>
                        <a:t>halogenated</a:t>
                      </a:r>
                      <a:r>
                        <a:rPr sz="900" spc="-15" dirty="0">
                          <a:latin typeface="Arial"/>
                          <a:cs typeface="Arial"/>
                        </a:rPr>
                        <a:t> </a:t>
                      </a:r>
                      <a:r>
                        <a:rPr sz="900" dirty="0">
                          <a:latin typeface="Arial"/>
                          <a:cs typeface="Arial"/>
                        </a:rPr>
                        <a:t>grade</a:t>
                      </a:r>
                      <a:r>
                        <a:rPr sz="900" spc="-35" dirty="0">
                          <a:latin typeface="Arial"/>
                          <a:cs typeface="Arial"/>
                        </a:rPr>
                        <a:t> </a:t>
                      </a:r>
                      <a:r>
                        <a:rPr sz="900" spc="5" dirty="0">
                          <a:latin typeface="Arial"/>
                          <a:cs typeface="Arial"/>
                        </a:rPr>
                        <a:t>including</a:t>
                      </a:r>
                      <a:r>
                        <a:rPr sz="900" spc="-80" dirty="0">
                          <a:latin typeface="Arial"/>
                          <a:cs typeface="Arial"/>
                        </a:rPr>
                        <a:t> </a:t>
                      </a:r>
                      <a:r>
                        <a:rPr sz="900" dirty="0">
                          <a:latin typeface="Arial"/>
                          <a:cs typeface="Arial"/>
                        </a:rPr>
                        <a:t>liquid/solid/solution</a:t>
                      </a:r>
                      <a:endParaRPr sz="900">
                        <a:latin typeface="Arial"/>
                        <a:cs typeface="Arial"/>
                      </a:endParaRPr>
                    </a:p>
                  </a:txBody>
                  <a:tcPr marL="0" marR="0" marT="40640" marB="0">
                    <a:lnR w="12700">
                      <a:solidFill>
                        <a:srgbClr val="FFFFFF"/>
                      </a:solidFill>
                      <a:prstDash val="solid"/>
                    </a:lnR>
                    <a:lnT w="12700">
                      <a:solidFill>
                        <a:srgbClr val="FFFFFF"/>
                      </a:solidFill>
                      <a:prstDash val="solid"/>
                    </a:lnT>
                    <a:lnB w="12700">
                      <a:solidFill>
                        <a:srgbClr val="FFFFFF"/>
                      </a:solidFill>
                      <a:prstDash val="solid"/>
                    </a:lnB>
                  </a:tcPr>
                </a:tc>
                <a:tc>
                  <a:txBody>
                    <a:bodyPr/>
                    <a:lstStyle/>
                    <a:p>
                      <a:pPr>
                        <a:lnSpc>
                          <a:spcPct val="100000"/>
                        </a:lnSpc>
                      </a:pPr>
                      <a:endParaRPr sz="9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tcPr>
                </a:tc>
                <a:extLst>
                  <a:ext uri="{0D108BD9-81ED-4DB2-BD59-A6C34878D82A}">
                    <a16:rowId xmlns:a16="http://schemas.microsoft.com/office/drawing/2014/main" val="10007"/>
                  </a:ext>
                </a:extLst>
              </a:tr>
              <a:tr h="241325">
                <a:tc>
                  <a:txBody>
                    <a:bodyPr/>
                    <a:lstStyle/>
                    <a:p>
                      <a:pPr marL="73660">
                        <a:lnSpc>
                          <a:spcPct val="100000"/>
                        </a:lnSpc>
                        <a:spcBef>
                          <a:spcPts val="355"/>
                        </a:spcBef>
                      </a:pPr>
                      <a:r>
                        <a:rPr sz="900" spc="5" dirty="0">
                          <a:latin typeface="Arial"/>
                          <a:cs typeface="Arial"/>
                        </a:rPr>
                        <a:t>Demand</a:t>
                      </a:r>
                      <a:r>
                        <a:rPr sz="900" spc="-35" dirty="0">
                          <a:latin typeface="Arial"/>
                          <a:cs typeface="Arial"/>
                        </a:rPr>
                        <a:t> </a:t>
                      </a:r>
                      <a:r>
                        <a:rPr sz="900" dirty="0">
                          <a:latin typeface="Arial"/>
                          <a:cs typeface="Arial"/>
                        </a:rPr>
                        <a:t>By</a:t>
                      </a:r>
                      <a:r>
                        <a:rPr sz="900" spc="-20" dirty="0">
                          <a:latin typeface="Arial"/>
                          <a:cs typeface="Arial"/>
                        </a:rPr>
                        <a:t> </a:t>
                      </a:r>
                      <a:r>
                        <a:rPr sz="900" spc="-5" dirty="0">
                          <a:latin typeface="Arial"/>
                          <a:cs typeface="Arial"/>
                        </a:rPr>
                        <a:t>Sales</a:t>
                      </a:r>
                      <a:r>
                        <a:rPr sz="900" spc="-10" dirty="0">
                          <a:latin typeface="Arial"/>
                          <a:cs typeface="Arial"/>
                        </a:rPr>
                        <a:t> </a:t>
                      </a:r>
                      <a:r>
                        <a:rPr sz="900" spc="-5" dirty="0">
                          <a:latin typeface="Arial"/>
                          <a:cs typeface="Arial"/>
                        </a:rPr>
                        <a:t>Channel</a:t>
                      </a:r>
                      <a:r>
                        <a:rPr sz="900" spc="5" dirty="0">
                          <a:latin typeface="Arial"/>
                          <a:cs typeface="Arial"/>
                        </a:rPr>
                        <a:t> </a:t>
                      </a:r>
                      <a:r>
                        <a:rPr sz="900" dirty="0">
                          <a:latin typeface="Arial"/>
                          <a:cs typeface="Arial"/>
                        </a:rPr>
                        <a:t>(Direct,</a:t>
                      </a:r>
                      <a:r>
                        <a:rPr sz="900" spc="-15" dirty="0">
                          <a:latin typeface="Arial"/>
                          <a:cs typeface="Arial"/>
                        </a:rPr>
                        <a:t> </a:t>
                      </a:r>
                      <a:r>
                        <a:rPr sz="900" dirty="0">
                          <a:latin typeface="Arial"/>
                          <a:cs typeface="Arial"/>
                        </a:rPr>
                        <a:t>Indirect)</a:t>
                      </a:r>
                      <a:r>
                        <a:rPr sz="900" spc="-75" dirty="0">
                          <a:latin typeface="Arial"/>
                          <a:cs typeface="Arial"/>
                        </a:rPr>
                        <a:t> </a:t>
                      </a:r>
                      <a:r>
                        <a:rPr sz="900" spc="5" dirty="0">
                          <a:latin typeface="Arial"/>
                          <a:cs typeface="Arial"/>
                        </a:rPr>
                        <a:t>(Company</a:t>
                      </a:r>
                      <a:r>
                        <a:rPr sz="900" spc="-55" dirty="0">
                          <a:latin typeface="Arial"/>
                          <a:cs typeface="Arial"/>
                        </a:rPr>
                        <a:t> </a:t>
                      </a:r>
                      <a:r>
                        <a:rPr sz="900" dirty="0">
                          <a:latin typeface="Arial"/>
                          <a:cs typeface="Arial"/>
                        </a:rPr>
                        <a:t>sales</a:t>
                      </a:r>
                      <a:r>
                        <a:rPr sz="900" spc="-5" dirty="0">
                          <a:latin typeface="Arial"/>
                          <a:cs typeface="Arial"/>
                        </a:rPr>
                        <a:t> </a:t>
                      </a:r>
                      <a:r>
                        <a:rPr sz="900" spc="5" dirty="0">
                          <a:latin typeface="Arial"/>
                          <a:cs typeface="Arial"/>
                        </a:rPr>
                        <a:t>to</a:t>
                      </a:r>
                      <a:r>
                        <a:rPr sz="900" spc="-35" dirty="0">
                          <a:latin typeface="Arial"/>
                          <a:cs typeface="Arial"/>
                        </a:rPr>
                        <a:t> </a:t>
                      </a:r>
                      <a:r>
                        <a:rPr sz="900" spc="-10" dirty="0">
                          <a:latin typeface="Arial"/>
                          <a:cs typeface="Arial"/>
                        </a:rPr>
                        <a:t>end</a:t>
                      </a:r>
                      <a:r>
                        <a:rPr sz="900" spc="10" dirty="0">
                          <a:latin typeface="Arial"/>
                          <a:cs typeface="Arial"/>
                        </a:rPr>
                        <a:t> </a:t>
                      </a:r>
                      <a:r>
                        <a:rPr sz="900" spc="-5" dirty="0">
                          <a:latin typeface="Arial"/>
                          <a:cs typeface="Arial"/>
                        </a:rPr>
                        <a:t>users</a:t>
                      </a:r>
                      <a:r>
                        <a:rPr sz="900" spc="-10" dirty="0">
                          <a:latin typeface="Arial"/>
                          <a:cs typeface="Arial"/>
                        </a:rPr>
                        <a:t> </a:t>
                      </a:r>
                      <a:r>
                        <a:rPr sz="900" spc="5" dirty="0">
                          <a:latin typeface="Arial"/>
                          <a:cs typeface="Arial"/>
                        </a:rPr>
                        <a:t>via</a:t>
                      </a:r>
                      <a:r>
                        <a:rPr sz="900" spc="-5" dirty="0">
                          <a:latin typeface="Arial"/>
                          <a:cs typeface="Arial"/>
                        </a:rPr>
                        <a:t> </a:t>
                      </a:r>
                      <a:r>
                        <a:rPr sz="900" dirty="0">
                          <a:latin typeface="Arial"/>
                          <a:cs typeface="Arial"/>
                        </a:rPr>
                        <a:t>Direct</a:t>
                      </a:r>
                      <a:r>
                        <a:rPr sz="900" spc="-20" dirty="0">
                          <a:latin typeface="Arial"/>
                          <a:cs typeface="Arial"/>
                        </a:rPr>
                        <a:t> </a:t>
                      </a:r>
                      <a:r>
                        <a:rPr sz="900" dirty="0">
                          <a:latin typeface="Arial"/>
                          <a:cs typeface="Arial"/>
                        </a:rPr>
                        <a:t>Route</a:t>
                      </a:r>
                      <a:r>
                        <a:rPr sz="900" spc="-35" dirty="0">
                          <a:latin typeface="Arial"/>
                          <a:cs typeface="Arial"/>
                        </a:rPr>
                        <a:t> </a:t>
                      </a:r>
                      <a:r>
                        <a:rPr sz="900" dirty="0">
                          <a:latin typeface="Arial"/>
                          <a:cs typeface="Arial"/>
                        </a:rPr>
                        <a:t>or through</a:t>
                      </a:r>
                      <a:r>
                        <a:rPr sz="900" spc="-35" dirty="0">
                          <a:latin typeface="Arial"/>
                          <a:cs typeface="Arial"/>
                        </a:rPr>
                        <a:t> </a:t>
                      </a:r>
                      <a:r>
                        <a:rPr sz="900" dirty="0">
                          <a:latin typeface="Arial"/>
                          <a:cs typeface="Arial"/>
                        </a:rPr>
                        <a:t>Traders/</a:t>
                      </a:r>
                      <a:r>
                        <a:rPr sz="900" spc="-20" dirty="0">
                          <a:latin typeface="Arial"/>
                          <a:cs typeface="Arial"/>
                        </a:rPr>
                        <a:t> </a:t>
                      </a:r>
                      <a:r>
                        <a:rPr sz="900" dirty="0">
                          <a:latin typeface="Arial"/>
                          <a:cs typeface="Arial"/>
                        </a:rPr>
                        <a:t>Distributor)</a:t>
                      </a:r>
                      <a:endParaRPr sz="900">
                        <a:latin typeface="Arial"/>
                        <a:cs typeface="Arial"/>
                      </a:endParaRPr>
                    </a:p>
                  </a:txBody>
                  <a:tcPr marL="0" marR="0" marT="45085" marB="0">
                    <a:lnR w="12700">
                      <a:solidFill>
                        <a:srgbClr val="FFFFFF"/>
                      </a:solidFill>
                      <a:prstDash val="solid"/>
                    </a:lnR>
                    <a:lnT w="12700">
                      <a:solidFill>
                        <a:srgbClr val="FFFFFF"/>
                      </a:solidFill>
                      <a:prstDash val="solid"/>
                    </a:lnT>
                    <a:lnB w="12700">
                      <a:solidFill>
                        <a:srgbClr val="FFFFFF"/>
                      </a:solidFill>
                      <a:prstDash val="solid"/>
                    </a:lnB>
                  </a:tcPr>
                </a:tc>
                <a:tc>
                  <a:txBody>
                    <a:bodyPr/>
                    <a:lstStyle/>
                    <a:p>
                      <a:pPr>
                        <a:lnSpc>
                          <a:spcPct val="100000"/>
                        </a:lnSpc>
                      </a:pPr>
                      <a:endParaRPr sz="9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tcPr>
                </a:tc>
                <a:extLst>
                  <a:ext uri="{0D108BD9-81ED-4DB2-BD59-A6C34878D82A}">
                    <a16:rowId xmlns:a16="http://schemas.microsoft.com/office/drawing/2014/main" val="10008"/>
                  </a:ext>
                </a:extLst>
              </a:tr>
              <a:tr h="243573">
                <a:tc>
                  <a:txBody>
                    <a:bodyPr/>
                    <a:lstStyle/>
                    <a:p>
                      <a:pPr marL="73660">
                        <a:lnSpc>
                          <a:spcPts val="900"/>
                        </a:lnSpc>
                      </a:pPr>
                      <a:r>
                        <a:rPr sz="900" spc="5" dirty="0">
                          <a:latin typeface="Arial"/>
                          <a:cs typeface="Arial"/>
                        </a:rPr>
                        <a:t>Demand</a:t>
                      </a:r>
                      <a:r>
                        <a:rPr sz="900" spc="-35" dirty="0">
                          <a:latin typeface="Arial"/>
                          <a:cs typeface="Arial"/>
                        </a:rPr>
                        <a:t> </a:t>
                      </a:r>
                      <a:r>
                        <a:rPr sz="900" dirty="0">
                          <a:latin typeface="Arial"/>
                          <a:cs typeface="Arial"/>
                        </a:rPr>
                        <a:t>By</a:t>
                      </a:r>
                      <a:r>
                        <a:rPr sz="900" spc="-5" dirty="0">
                          <a:latin typeface="Arial"/>
                          <a:cs typeface="Arial"/>
                        </a:rPr>
                        <a:t> </a:t>
                      </a:r>
                      <a:r>
                        <a:rPr sz="900" spc="5" dirty="0">
                          <a:latin typeface="Arial"/>
                          <a:cs typeface="Arial"/>
                        </a:rPr>
                        <a:t>Application</a:t>
                      </a:r>
                      <a:r>
                        <a:rPr sz="900" spc="-85" dirty="0">
                          <a:latin typeface="Arial"/>
                          <a:cs typeface="Arial"/>
                        </a:rPr>
                        <a:t> </a:t>
                      </a:r>
                      <a:r>
                        <a:rPr sz="900" dirty="0">
                          <a:latin typeface="Arial"/>
                          <a:cs typeface="Arial"/>
                        </a:rPr>
                        <a:t>(Segment-wise</a:t>
                      </a:r>
                      <a:r>
                        <a:rPr sz="900" spc="-85" dirty="0">
                          <a:latin typeface="Arial"/>
                          <a:cs typeface="Arial"/>
                        </a:rPr>
                        <a:t> </a:t>
                      </a:r>
                      <a:r>
                        <a:rPr sz="900" spc="5" dirty="0">
                          <a:latin typeface="Arial"/>
                          <a:cs typeface="Arial"/>
                        </a:rPr>
                        <a:t>derivation</a:t>
                      </a:r>
                      <a:r>
                        <a:rPr sz="900" spc="-60" dirty="0">
                          <a:latin typeface="Arial"/>
                          <a:cs typeface="Arial"/>
                        </a:rPr>
                        <a:t> </a:t>
                      </a:r>
                      <a:r>
                        <a:rPr sz="900" spc="5" dirty="0">
                          <a:latin typeface="Arial"/>
                          <a:cs typeface="Arial"/>
                        </a:rPr>
                        <a:t>for</a:t>
                      </a:r>
                      <a:r>
                        <a:rPr sz="900" spc="-25" dirty="0">
                          <a:latin typeface="Arial"/>
                          <a:cs typeface="Arial"/>
                        </a:rPr>
                        <a:t> </a:t>
                      </a:r>
                      <a:r>
                        <a:rPr sz="900" spc="5" dirty="0">
                          <a:latin typeface="Arial"/>
                          <a:cs typeface="Arial"/>
                        </a:rPr>
                        <a:t>product</a:t>
                      </a:r>
                      <a:r>
                        <a:rPr sz="900" spc="-20" dirty="0">
                          <a:latin typeface="Arial"/>
                          <a:cs typeface="Arial"/>
                        </a:rPr>
                        <a:t> </a:t>
                      </a:r>
                      <a:r>
                        <a:rPr sz="900" spc="5" dirty="0">
                          <a:latin typeface="Arial"/>
                          <a:cs typeface="Arial"/>
                        </a:rPr>
                        <a:t>demand</a:t>
                      </a:r>
                      <a:r>
                        <a:rPr sz="900" spc="-35" dirty="0">
                          <a:latin typeface="Arial"/>
                          <a:cs typeface="Arial"/>
                        </a:rPr>
                        <a:t> </a:t>
                      </a:r>
                      <a:r>
                        <a:rPr sz="900" spc="5" dirty="0">
                          <a:latin typeface="Arial"/>
                          <a:cs typeface="Arial"/>
                        </a:rPr>
                        <a:t>profile</a:t>
                      </a:r>
                      <a:r>
                        <a:rPr sz="900" spc="-80" dirty="0">
                          <a:latin typeface="Arial"/>
                          <a:cs typeface="Arial"/>
                        </a:rPr>
                        <a:t> </a:t>
                      </a:r>
                      <a:r>
                        <a:rPr sz="900" dirty="0">
                          <a:latin typeface="Arial"/>
                          <a:cs typeface="Arial"/>
                        </a:rPr>
                        <a:t>based</a:t>
                      </a:r>
                      <a:r>
                        <a:rPr sz="900" spc="20" dirty="0">
                          <a:latin typeface="Arial"/>
                          <a:cs typeface="Arial"/>
                        </a:rPr>
                        <a:t> </a:t>
                      </a:r>
                      <a:r>
                        <a:rPr sz="900" spc="5" dirty="0">
                          <a:latin typeface="Arial"/>
                          <a:cs typeface="Arial"/>
                        </a:rPr>
                        <a:t>on</a:t>
                      </a:r>
                      <a:r>
                        <a:rPr sz="900" spc="-10" dirty="0">
                          <a:latin typeface="Arial"/>
                          <a:cs typeface="Arial"/>
                        </a:rPr>
                        <a:t> </a:t>
                      </a:r>
                      <a:r>
                        <a:rPr sz="900" spc="5" dirty="0">
                          <a:latin typeface="Arial"/>
                          <a:cs typeface="Arial"/>
                        </a:rPr>
                        <a:t>past</a:t>
                      </a:r>
                      <a:r>
                        <a:rPr sz="900" spc="-20" dirty="0">
                          <a:latin typeface="Arial"/>
                          <a:cs typeface="Arial"/>
                        </a:rPr>
                        <a:t> </a:t>
                      </a:r>
                      <a:r>
                        <a:rPr sz="900" spc="-5" dirty="0">
                          <a:latin typeface="Arial"/>
                          <a:cs typeface="Arial"/>
                        </a:rPr>
                        <a:t>user</a:t>
                      </a:r>
                      <a:r>
                        <a:rPr sz="900" spc="5" dirty="0">
                          <a:latin typeface="Arial"/>
                          <a:cs typeface="Arial"/>
                        </a:rPr>
                        <a:t> industry</a:t>
                      </a:r>
                      <a:r>
                        <a:rPr sz="900" spc="-55" dirty="0">
                          <a:latin typeface="Arial"/>
                          <a:cs typeface="Arial"/>
                        </a:rPr>
                        <a:t> </a:t>
                      </a:r>
                      <a:r>
                        <a:rPr sz="900" spc="5" dirty="0">
                          <a:latin typeface="Arial"/>
                          <a:cs typeface="Arial"/>
                        </a:rPr>
                        <a:t>data,</a:t>
                      </a:r>
                      <a:r>
                        <a:rPr sz="900" spc="-25" dirty="0">
                          <a:latin typeface="Arial"/>
                          <a:cs typeface="Arial"/>
                        </a:rPr>
                        <a:t> </a:t>
                      </a:r>
                      <a:r>
                        <a:rPr sz="900" spc="5" dirty="0">
                          <a:latin typeface="Arial"/>
                          <a:cs typeface="Arial"/>
                        </a:rPr>
                        <a:t>capacity</a:t>
                      </a:r>
                      <a:endParaRPr sz="900">
                        <a:latin typeface="Arial"/>
                        <a:cs typeface="Arial"/>
                      </a:endParaRPr>
                    </a:p>
                    <a:p>
                      <a:pPr marL="9525">
                        <a:lnSpc>
                          <a:spcPts val="919"/>
                        </a:lnSpc>
                      </a:pPr>
                      <a:r>
                        <a:rPr sz="900" dirty="0">
                          <a:latin typeface="Arial"/>
                          <a:cs typeface="Arial"/>
                        </a:rPr>
                        <a:t>utilization </a:t>
                      </a:r>
                      <a:r>
                        <a:rPr sz="900" spc="5" dirty="0">
                          <a:latin typeface="Arial"/>
                          <a:cs typeface="Arial"/>
                        </a:rPr>
                        <a:t>&amp; </a:t>
                      </a:r>
                      <a:r>
                        <a:rPr sz="900" dirty="0">
                          <a:latin typeface="Arial"/>
                          <a:cs typeface="Arial"/>
                        </a:rPr>
                        <a:t>year-wise growth</a:t>
                      </a:r>
                      <a:r>
                        <a:rPr sz="900" spc="-170" dirty="0">
                          <a:latin typeface="Arial"/>
                          <a:cs typeface="Arial"/>
                        </a:rPr>
                        <a:t> </a:t>
                      </a:r>
                      <a:r>
                        <a:rPr sz="900" dirty="0">
                          <a:latin typeface="Arial"/>
                          <a:cs typeface="Arial"/>
                        </a:rPr>
                        <a:t>rates)</a:t>
                      </a:r>
                      <a:endParaRPr sz="900">
                        <a:latin typeface="Arial"/>
                        <a:cs typeface="Arial"/>
                      </a:endParaRPr>
                    </a:p>
                  </a:txBody>
                  <a:tcPr marL="0" marR="0" marT="0" marB="0">
                    <a:lnR w="12700">
                      <a:solidFill>
                        <a:srgbClr val="FFFFFF"/>
                      </a:solidFill>
                      <a:prstDash val="solid"/>
                    </a:lnR>
                    <a:lnT w="12700">
                      <a:solidFill>
                        <a:srgbClr val="FFFFFF"/>
                      </a:solidFill>
                      <a:prstDash val="solid"/>
                    </a:lnT>
                    <a:lnB w="12700">
                      <a:solidFill>
                        <a:srgbClr val="FFFFFF"/>
                      </a:solidFill>
                      <a:prstDash val="solid"/>
                    </a:lnB>
                  </a:tcPr>
                </a:tc>
                <a:tc>
                  <a:txBody>
                    <a:bodyPr/>
                    <a:lstStyle/>
                    <a:p>
                      <a:pPr>
                        <a:lnSpc>
                          <a:spcPct val="100000"/>
                        </a:lnSpc>
                      </a:pPr>
                      <a:endParaRPr sz="9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tcPr>
                </a:tc>
                <a:extLst>
                  <a:ext uri="{0D108BD9-81ED-4DB2-BD59-A6C34878D82A}">
                    <a16:rowId xmlns:a16="http://schemas.microsoft.com/office/drawing/2014/main" val="10009"/>
                  </a:ext>
                </a:extLst>
              </a:tr>
              <a:tr h="241325">
                <a:tc>
                  <a:txBody>
                    <a:bodyPr/>
                    <a:lstStyle/>
                    <a:p>
                      <a:pPr marL="73660">
                        <a:lnSpc>
                          <a:spcPct val="100000"/>
                        </a:lnSpc>
                        <a:spcBef>
                          <a:spcPts val="355"/>
                        </a:spcBef>
                      </a:pPr>
                      <a:r>
                        <a:rPr sz="900" dirty="0">
                          <a:latin typeface="Arial"/>
                          <a:cs typeface="Arial"/>
                        </a:rPr>
                        <a:t>Sales</a:t>
                      </a:r>
                      <a:r>
                        <a:rPr sz="900" spc="-10" dirty="0">
                          <a:latin typeface="Arial"/>
                          <a:cs typeface="Arial"/>
                        </a:rPr>
                        <a:t> </a:t>
                      </a:r>
                      <a:r>
                        <a:rPr sz="900" dirty="0">
                          <a:latin typeface="Arial"/>
                          <a:cs typeface="Arial"/>
                        </a:rPr>
                        <a:t>By</a:t>
                      </a:r>
                      <a:r>
                        <a:rPr sz="900" spc="-10" dirty="0">
                          <a:latin typeface="Arial"/>
                          <a:cs typeface="Arial"/>
                        </a:rPr>
                        <a:t> </a:t>
                      </a:r>
                      <a:r>
                        <a:rPr sz="900" spc="10" dirty="0">
                          <a:latin typeface="Arial"/>
                          <a:cs typeface="Arial"/>
                        </a:rPr>
                        <a:t>Company</a:t>
                      </a:r>
                      <a:r>
                        <a:rPr sz="900" spc="-60" dirty="0">
                          <a:latin typeface="Arial"/>
                          <a:cs typeface="Arial"/>
                        </a:rPr>
                        <a:t> </a:t>
                      </a:r>
                      <a:r>
                        <a:rPr sz="900" spc="10" dirty="0">
                          <a:latin typeface="Arial"/>
                          <a:cs typeface="Arial"/>
                        </a:rPr>
                        <a:t>(Company</a:t>
                      </a:r>
                      <a:r>
                        <a:rPr sz="900" spc="-85" dirty="0">
                          <a:latin typeface="Arial"/>
                          <a:cs typeface="Arial"/>
                        </a:rPr>
                        <a:t> </a:t>
                      </a:r>
                      <a:r>
                        <a:rPr sz="900" spc="5" dirty="0">
                          <a:latin typeface="Arial"/>
                          <a:cs typeface="Arial"/>
                        </a:rPr>
                        <a:t>share</a:t>
                      </a:r>
                      <a:r>
                        <a:rPr sz="900" spc="-5" dirty="0">
                          <a:latin typeface="Arial"/>
                          <a:cs typeface="Arial"/>
                        </a:rPr>
                        <a:t> </a:t>
                      </a:r>
                      <a:r>
                        <a:rPr sz="900" spc="5" dirty="0">
                          <a:latin typeface="Arial"/>
                          <a:cs typeface="Arial"/>
                        </a:rPr>
                        <a:t>(Volume</a:t>
                      </a:r>
                      <a:r>
                        <a:rPr sz="900" spc="-60" dirty="0">
                          <a:latin typeface="Arial"/>
                          <a:cs typeface="Arial"/>
                        </a:rPr>
                        <a:t> </a:t>
                      </a:r>
                      <a:r>
                        <a:rPr sz="900" spc="5" dirty="0">
                          <a:latin typeface="Arial"/>
                          <a:cs typeface="Arial"/>
                        </a:rPr>
                        <a:t>sold</a:t>
                      </a:r>
                      <a:r>
                        <a:rPr sz="900" spc="-35" dirty="0">
                          <a:latin typeface="Arial"/>
                          <a:cs typeface="Arial"/>
                        </a:rPr>
                        <a:t> </a:t>
                      </a:r>
                      <a:r>
                        <a:rPr sz="900" spc="5" dirty="0">
                          <a:latin typeface="Arial"/>
                          <a:cs typeface="Arial"/>
                        </a:rPr>
                        <a:t>by</a:t>
                      </a:r>
                      <a:r>
                        <a:rPr sz="900" spc="-10" dirty="0">
                          <a:latin typeface="Arial"/>
                          <a:cs typeface="Arial"/>
                        </a:rPr>
                        <a:t> </a:t>
                      </a:r>
                      <a:r>
                        <a:rPr sz="900" spc="5" dirty="0">
                          <a:latin typeface="Arial"/>
                          <a:cs typeface="Arial"/>
                        </a:rPr>
                        <a:t>the</a:t>
                      </a:r>
                      <a:r>
                        <a:rPr sz="900" spc="-30" dirty="0">
                          <a:latin typeface="Arial"/>
                          <a:cs typeface="Arial"/>
                        </a:rPr>
                        <a:t> </a:t>
                      </a:r>
                      <a:r>
                        <a:rPr sz="900" spc="10" dirty="0">
                          <a:latin typeface="Arial"/>
                          <a:cs typeface="Arial"/>
                        </a:rPr>
                        <a:t>major</a:t>
                      </a:r>
                      <a:r>
                        <a:rPr sz="900" spc="-75" dirty="0">
                          <a:latin typeface="Arial"/>
                          <a:cs typeface="Arial"/>
                        </a:rPr>
                        <a:t> </a:t>
                      </a:r>
                      <a:r>
                        <a:rPr sz="900" spc="5" dirty="0">
                          <a:latin typeface="Arial"/>
                          <a:cs typeface="Arial"/>
                        </a:rPr>
                        <a:t>companies,</a:t>
                      </a:r>
                      <a:r>
                        <a:rPr sz="900" spc="-70" dirty="0">
                          <a:latin typeface="Arial"/>
                          <a:cs typeface="Arial"/>
                        </a:rPr>
                        <a:t> </a:t>
                      </a:r>
                      <a:r>
                        <a:rPr sz="900" spc="5" dirty="0">
                          <a:latin typeface="Arial"/>
                          <a:cs typeface="Arial"/>
                        </a:rPr>
                        <a:t>2020</a:t>
                      </a:r>
                      <a:r>
                        <a:rPr sz="900" spc="-15" dirty="0">
                          <a:latin typeface="Arial"/>
                          <a:cs typeface="Arial"/>
                        </a:rPr>
                        <a:t> </a:t>
                      </a:r>
                      <a:r>
                        <a:rPr sz="900" spc="5" dirty="0">
                          <a:latin typeface="Arial"/>
                          <a:cs typeface="Arial"/>
                        </a:rPr>
                        <a:t>Actual</a:t>
                      </a:r>
                      <a:r>
                        <a:rPr sz="900" spc="-25" dirty="0">
                          <a:latin typeface="Arial"/>
                          <a:cs typeface="Arial"/>
                        </a:rPr>
                        <a:t> </a:t>
                      </a:r>
                      <a:r>
                        <a:rPr sz="900" spc="5" dirty="0">
                          <a:latin typeface="Arial"/>
                          <a:cs typeface="Arial"/>
                        </a:rPr>
                        <a:t>and</a:t>
                      </a:r>
                      <a:r>
                        <a:rPr sz="900" spc="-5" dirty="0">
                          <a:latin typeface="Arial"/>
                          <a:cs typeface="Arial"/>
                        </a:rPr>
                        <a:t> </a:t>
                      </a:r>
                      <a:r>
                        <a:rPr sz="900" spc="5" dirty="0">
                          <a:latin typeface="Arial"/>
                          <a:cs typeface="Arial"/>
                        </a:rPr>
                        <a:t>2021</a:t>
                      </a:r>
                      <a:r>
                        <a:rPr sz="900" spc="-40" dirty="0">
                          <a:latin typeface="Arial"/>
                          <a:cs typeface="Arial"/>
                        </a:rPr>
                        <a:t> </a:t>
                      </a:r>
                      <a:r>
                        <a:rPr sz="900" spc="5" dirty="0">
                          <a:latin typeface="Arial"/>
                          <a:cs typeface="Arial"/>
                        </a:rPr>
                        <a:t>Estimated)</a:t>
                      </a:r>
                      <a:endParaRPr sz="900">
                        <a:latin typeface="Arial"/>
                        <a:cs typeface="Arial"/>
                      </a:endParaRPr>
                    </a:p>
                  </a:txBody>
                  <a:tcPr marL="0" marR="0" marT="45085" marB="0">
                    <a:lnR w="12700">
                      <a:solidFill>
                        <a:srgbClr val="FFFFFF"/>
                      </a:solidFill>
                      <a:prstDash val="solid"/>
                    </a:lnR>
                    <a:lnT w="12700">
                      <a:solidFill>
                        <a:srgbClr val="FFFFFF"/>
                      </a:solidFill>
                      <a:prstDash val="solid"/>
                    </a:lnT>
                    <a:lnB w="12700">
                      <a:solidFill>
                        <a:srgbClr val="FFFFFF"/>
                      </a:solidFill>
                      <a:prstDash val="solid"/>
                    </a:lnB>
                  </a:tcPr>
                </a:tc>
                <a:tc>
                  <a:txBody>
                    <a:bodyPr/>
                    <a:lstStyle/>
                    <a:p>
                      <a:pPr>
                        <a:lnSpc>
                          <a:spcPct val="100000"/>
                        </a:lnSpc>
                      </a:pPr>
                      <a:endParaRPr sz="900" dirty="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tcPr>
                </a:tc>
                <a:extLst>
                  <a:ext uri="{0D108BD9-81ED-4DB2-BD59-A6C34878D82A}">
                    <a16:rowId xmlns:a16="http://schemas.microsoft.com/office/drawing/2014/main" val="10010"/>
                  </a:ext>
                </a:extLst>
              </a:tr>
            </a:tbl>
          </a:graphicData>
        </a:graphic>
      </p:graphicFrame>
      <p:sp>
        <p:nvSpPr>
          <p:cNvPr id="20" name="object 20"/>
          <p:cNvSpPr txBox="1"/>
          <p:nvPr/>
        </p:nvSpPr>
        <p:spPr>
          <a:xfrm>
            <a:off x="4588509" y="6607861"/>
            <a:ext cx="147320" cy="165735"/>
          </a:xfrm>
          <a:prstGeom prst="rect">
            <a:avLst/>
          </a:prstGeom>
        </p:spPr>
        <p:txBody>
          <a:bodyPr vert="horz" wrap="square" lIns="0" tIns="0" rIns="0" bIns="0" rtlCol="0">
            <a:spAutoFit/>
          </a:bodyPr>
          <a:lstStyle/>
          <a:p>
            <a:pPr marL="38100">
              <a:lnSpc>
                <a:spcPts val="1150"/>
              </a:lnSpc>
            </a:pPr>
            <a:fld id="{81D60167-4931-47E6-BA6A-407CBD079E47}" type="slidenum">
              <a:rPr sz="1100" b="1" dirty="0">
                <a:latin typeface="Calibri"/>
                <a:cs typeface="Calibri"/>
              </a:rPr>
              <a:t>2</a:t>
            </a:fld>
            <a:endParaRPr sz="1100">
              <a:latin typeface="Calibri"/>
              <a:cs typeface="Calibri"/>
            </a:endParaRPr>
          </a:p>
        </p:txBody>
      </p:sp>
      <p:sp>
        <p:nvSpPr>
          <p:cNvPr id="18" name="object 18"/>
          <p:cNvSpPr txBox="1"/>
          <p:nvPr/>
        </p:nvSpPr>
        <p:spPr>
          <a:xfrm>
            <a:off x="1250086" y="5977229"/>
            <a:ext cx="382905" cy="650240"/>
          </a:xfrm>
          <a:prstGeom prst="rect">
            <a:avLst/>
          </a:prstGeom>
        </p:spPr>
        <p:txBody>
          <a:bodyPr vert="horz" wrap="square" lIns="0" tIns="13970" rIns="0" bIns="0" rtlCol="0">
            <a:spAutoFit/>
          </a:bodyPr>
          <a:lstStyle/>
          <a:p>
            <a:pPr marL="12700">
              <a:lnSpc>
                <a:spcPct val="100000"/>
              </a:lnSpc>
              <a:spcBef>
                <a:spcPts val="110"/>
              </a:spcBef>
            </a:pPr>
            <a:r>
              <a:rPr sz="900" spc="5" dirty="0">
                <a:latin typeface="Arial"/>
                <a:cs typeface="Arial"/>
              </a:rPr>
              <a:t>3.1.8.</a:t>
            </a:r>
            <a:endParaRPr sz="900">
              <a:latin typeface="Arial"/>
              <a:cs typeface="Arial"/>
            </a:endParaRPr>
          </a:p>
          <a:p>
            <a:pPr marL="12700">
              <a:lnSpc>
                <a:spcPct val="100000"/>
              </a:lnSpc>
              <a:spcBef>
                <a:spcPts val="830"/>
              </a:spcBef>
            </a:pPr>
            <a:r>
              <a:rPr sz="900" spc="5" dirty="0">
                <a:latin typeface="Arial"/>
                <a:cs typeface="Arial"/>
              </a:rPr>
              <a:t>3.1.9.</a:t>
            </a:r>
            <a:endParaRPr sz="900">
              <a:latin typeface="Arial"/>
              <a:cs typeface="Arial"/>
            </a:endParaRPr>
          </a:p>
          <a:p>
            <a:pPr marL="12700">
              <a:lnSpc>
                <a:spcPct val="100000"/>
              </a:lnSpc>
              <a:spcBef>
                <a:spcPts val="830"/>
              </a:spcBef>
            </a:pPr>
            <a:r>
              <a:rPr sz="900" spc="5" dirty="0">
                <a:latin typeface="Arial"/>
                <a:cs typeface="Arial"/>
              </a:rPr>
              <a:t>3</a:t>
            </a:r>
            <a:r>
              <a:rPr sz="900" spc="10" dirty="0">
                <a:latin typeface="Arial"/>
                <a:cs typeface="Arial"/>
              </a:rPr>
              <a:t>.</a:t>
            </a:r>
            <a:r>
              <a:rPr sz="900" spc="5" dirty="0">
                <a:latin typeface="Arial"/>
                <a:cs typeface="Arial"/>
              </a:rPr>
              <a:t>1</a:t>
            </a:r>
            <a:r>
              <a:rPr sz="900" spc="10" dirty="0">
                <a:latin typeface="Arial"/>
                <a:cs typeface="Arial"/>
              </a:rPr>
              <a:t>.</a:t>
            </a:r>
            <a:r>
              <a:rPr sz="900" spc="5" dirty="0">
                <a:latin typeface="Arial"/>
                <a:cs typeface="Arial"/>
              </a:rPr>
              <a:t>10.</a:t>
            </a:r>
            <a:endParaRPr sz="900">
              <a:latin typeface="Arial"/>
              <a:cs typeface="Arial"/>
            </a:endParaRPr>
          </a:p>
        </p:txBody>
      </p:sp>
      <p:sp>
        <p:nvSpPr>
          <p:cNvPr id="19" name="object 19"/>
          <p:cNvSpPr txBox="1">
            <a:spLocks noGrp="1"/>
          </p:cNvSpPr>
          <p:nvPr>
            <p:ph type="title"/>
          </p:nvPr>
        </p:nvSpPr>
        <p:spPr>
          <a:xfrm>
            <a:off x="211327" y="186893"/>
            <a:ext cx="2013585" cy="271145"/>
          </a:xfrm>
          <a:prstGeom prst="rect">
            <a:avLst/>
          </a:prstGeom>
        </p:spPr>
        <p:txBody>
          <a:bodyPr vert="horz" wrap="square" lIns="0" tIns="13970" rIns="0" bIns="0" rtlCol="0">
            <a:spAutoFit/>
          </a:bodyPr>
          <a:lstStyle/>
          <a:p>
            <a:pPr marL="12700">
              <a:lnSpc>
                <a:spcPct val="100000"/>
              </a:lnSpc>
              <a:spcBef>
                <a:spcPts val="110"/>
              </a:spcBef>
            </a:pPr>
            <a:r>
              <a:rPr sz="1600" b="0" spc="-25" dirty="0">
                <a:solidFill>
                  <a:srgbClr val="252525"/>
                </a:solidFill>
                <a:latin typeface="Calibri"/>
                <a:cs typeface="Calibri"/>
              </a:rPr>
              <a:t>Table </a:t>
            </a:r>
            <a:r>
              <a:rPr sz="1600" b="0" spc="-5" dirty="0">
                <a:solidFill>
                  <a:srgbClr val="252525"/>
                </a:solidFill>
                <a:latin typeface="Calibri"/>
                <a:cs typeface="Calibri"/>
              </a:rPr>
              <a:t>of </a:t>
            </a:r>
            <a:r>
              <a:rPr sz="1600" b="0" spc="-15" dirty="0">
                <a:solidFill>
                  <a:srgbClr val="252525"/>
                </a:solidFill>
                <a:latin typeface="Calibri"/>
                <a:cs typeface="Calibri"/>
              </a:rPr>
              <a:t>Contents </a:t>
            </a:r>
            <a:r>
              <a:rPr sz="1600" b="0" dirty="0">
                <a:solidFill>
                  <a:srgbClr val="252525"/>
                </a:solidFill>
                <a:latin typeface="Calibri"/>
                <a:cs typeface="Calibri"/>
              </a:rPr>
              <a:t>:</a:t>
            </a:r>
            <a:r>
              <a:rPr sz="1600" b="0" spc="10" dirty="0">
                <a:solidFill>
                  <a:srgbClr val="252525"/>
                </a:solidFill>
                <a:latin typeface="Calibri"/>
                <a:cs typeface="Calibri"/>
              </a:rPr>
              <a:t> </a:t>
            </a:r>
            <a:r>
              <a:rPr sz="1600" b="0" dirty="0">
                <a:solidFill>
                  <a:srgbClr val="252525"/>
                </a:solidFill>
                <a:latin typeface="Calibri"/>
                <a:cs typeface="Calibri"/>
              </a:rPr>
              <a:t>TEFR</a:t>
            </a:r>
            <a:endParaRPr sz="1600">
              <a:latin typeface="Calibri"/>
              <a:cs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hart 9">
            <a:extLst>
              <a:ext uri="{FF2B5EF4-FFF2-40B4-BE49-F238E27FC236}">
                <a16:creationId xmlns:a16="http://schemas.microsoft.com/office/drawing/2014/main" id="{843F760E-5747-446A-9AB7-FAC82979088D}"/>
              </a:ext>
            </a:extLst>
          </p:cNvPr>
          <p:cNvGraphicFramePr/>
          <p:nvPr>
            <p:extLst>
              <p:ext uri="{D42A27DB-BD31-4B8C-83A1-F6EECF244321}">
                <p14:modId xmlns:p14="http://schemas.microsoft.com/office/powerpoint/2010/main" val="2148879032"/>
              </p:ext>
            </p:extLst>
          </p:nvPr>
        </p:nvGraphicFramePr>
        <p:xfrm>
          <a:off x="423438" y="802166"/>
          <a:ext cx="8297124" cy="2722391"/>
        </p:xfrm>
        <a:graphic>
          <a:graphicData uri="http://schemas.openxmlformats.org/drawingml/2006/chart">
            <c:chart xmlns:c="http://schemas.openxmlformats.org/drawingml/2006/chart" xmlns:r="http://schemas.openxmlformats.org/officeDocument/2006/relationships" r:id="rId3"/>
          </a:graphicData>
        </a:graphic>
      </p:graphicFrame>
      <p:sp>
        <p:nvSpPr>
          <p:cNvPr id="13" name="Text Placeholder 3">
            <a:extLst>
              <a:ext uri="{FF2B5EF4-FFF2-40B4-BE49-F238E27FC236}">
                <a16:creationId xmlns:a16="http://schemas.microsoft.com/office/drawing/2014/main" id="{B5600752-DF1C-4E6C-A270-FB826CCE93D1}"/>
              </a:ext>
            </a:extLst>
          </p:cNvPr>
          <p:cNvSpPr txBox="1">
            <a:spLocks/>
          </p:cNvSpPr>
          <p:nvPr/>
        </p:nvSpPr>
        <p:spPr>
          <a:xfrm>
            <a:off x="53536" y="130464"/>
            <a:ext cx="5602420" cy="608533"/>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spcBef>
                <a:spcPts val="0"/>
              </a:spcBef>
              <a:buFont typeface="Arial" panose="020B0604020202020204" pitchFamily="34" charset="0"/>
              <a:buNone/>
            </a:pPr>
            <a:r>
              <a:rPr lang="en-IN" sz="1600" b="1" dirty="0">
                <a:solidFill>
                  <a:srgbClr val="0F4061"/>
                </a:solidFill>
                <a:latin typeface="Montserrat" panose="02000505000000020004" pitchFamily="2" charset="0"/>
                <a:cs typeface="Arial" panose="020B0604020202020204" pitchFamily="34" charset="0"/>
              </a:rPr>
              <a:t>Global Epoxy Resin Market</a:t>
            </a:r>
          </a:p>
          <a:p>
            <a:pPr marL="0" indent="0">
              <a:spcBef>
                <a:spcPts val="0"/>
              </a:spcBef>
              <a:buFont typeface="Arial" panose="020B0604020202020204" pitchFamily="34" charset="0"/>
              <a:buNone/>
            </a:pPr>
            <a:r>
              <a:rPr lang="en-US" sz="1400" dirty="0">
                <a:solidFill>
                  <a:schemeClr val="tx1">
                    <a:lumMod val="85000"/>
                    <a:lumOff val="15000"/>
                  </a:schemeClr>
                </a:solidFill>
                <a:latin typeface="Montserrat" panose="02000505000000020004" pitchFamily="2" charset="0"/>
                <a:cs typeface="Arial" panose="020B0604020202020204" pitchFamily="34" charset="0"/>
              </a:rPr>
              <a:t>Market Size, By Volume</a:t>
            </a:r>
          </a:p>
        </p:txBody>
      </p:sp>
      <p:sp>
        <p:nvSpPr>
          <p:cNvPr id="17" name="TextBox 16">
            <a:extLst>
              <a:ext uri="{FF2B5EF4-FFF2-40B4-BE49-F238E27FC236}">
                <a16:creationId xmlns:a16="http://schemas.microsoft.com/office/drawing/2014/main" id="{E5C9800A-9619-463E-B9B3-CD9C6F99034F}"/>
              </a:ext>
            </a:extLst>
          </p:cNvPr>
          <p:cNvSpPr txBox="1"/>
          <p:nvPr/>
        </p:nvSpPr>
        <p:spPr>
          <a:xfrm>
            <a:off x="241921" y="738997"/>
            <a:ext cx="8806286" cy="292068"/>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E7E6E6">
                    <a:lumMod val="25000"/>
                  </a:srgbClr>
                </a:solidFill>
                <a:effectLst/>
                <a:uLnTx/>
                <a:uFillTx/>
                <a:latin typeface="Verdana" panose="020B0604030504040204" pitchFamily="34" charset="0"/>
                <a:ea typeface="Verdana" panose="020B0604030504040204" pitchFamily="34" charset="0"/>
                <a:cs typeface="Verdana" panose="020B0604030504040204" pitchFamily="34" charset="0"/>
              </a:rPr>
              <a:t>Figure 1: Global Epoxy Resin </a:t>
            </a:r>
            <a:r>
              <a:rPr kumimoji="0" lang="en-IN" sz="1000" b="1" i="0" u="none" strike="noStrike" kern="1200" cap="none" spc="0" normalizeH="0" baseline="0" noProof="0" dirty="0">
                <a:ln>
                  <a:noFill/>
                </a:ln>
                <a:solidFill>
                  <a:srgbClr val="E7E6E6">
                    <a:lumMod val="25000"/>
                  </a:srgbClr>
                </a:solidFill>
                <a:effectLst/>
                <a:uLnTx/>
                <a:uFillTx/>
                <a:latin typeface="Verdana" panose="020B0604030504040204" pitchFamily="34" charset="0"/>
                <a:ea typeface="Verdana" panose="020B0604030504040204" pitchFamily="34" charset="0"/>
                <a:cs typeface="Verdana" panose="020B0604030504040204" pitchFamily="34" charset="0"/>
              </a:rPr>
              <a:t>Market </a:t>
            </a:r>
            <a:r>
              <a:rPr kumimoji="0" lang="en-US" sz="1000" b="1" i="0" u="none" strike="noStrike" kern="1200" cap="none" spc="0" normalizeH="0" baseline="0" noProof="0" dirty="0">
                <a:ln>
                  <a:noFill/>
                </a:ln>
                <a:solidFill>
                  <a:srgbClr val="E7E6E6">
                    <a:lumMod val="25000"/>
                  </a:srgbClr>
                </a:solidFill>
                <a:effectLst/>
                <a:uLnTx/>
                <a:uFillTx/>
                <a:latin typeface="Verdana" panose="020B0604030504040204" pitchFamily="34" charset="0"/>
                <a:ea typeface="Verdana" panose="020B0604030504040204" pitchFamily="34" charset="0"/>
                <a:cs typeface="Verdana" panose="020B0604030504040204" pitchFamily="34" charset="0"/>
              </a:rPr>
              <a:t>Size, By Volume (Thousand Tonnes), 2015–2030F</a:t>
            </a:r>
          </a:p>
        </p:txBody>
      </p:sp>
      <p:sp>
        <p:nvSpPr>
          <p:cNvPr id="18" name="Rectangle 17">
            <a:extLst>
              <a:ext uri="{FF2B5EF4-FFF2-40B4-BE49-F238E27FC236}">
                <a16:creationId xmlns:a16="http://schemas.microsoft.com/office/drawing/2014/main" id="{1D730254-3145-4141-8D78-939EAB627760}"/>
              </a:ext>
            </a:extLst>
          </p:cNvPr>
          <p:cNvSpPr/>
          <p:nvPr/>
        </p:nvSpPr>
        <p:spPr>
          <a:xfrm>
            <a:off x="1500816" y="2726347"/>
            <a:ext cx="1962739" cy="1038837"/>
          </a:xfrm>
          <a:prstGeom prst="rect">
            <a:avLst/>
          </a:prstGeom>
          <a:solidFill>
            <a:schemeClr val="bg1"/>
          </a:solidFill>
          <a:ln>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033BFFF4-1677-4D9F-9CC7-5F84BBF3A64C}"/>
              </a:ext>
            </a:extLst>
          </p:cNvPr>
          <p:cNvSpPr/>
          <p:nvPr/>
        </p:nvSpPr>
        <p:spPr>
          <a:xfrm>
            <a:off x="6184565" y="2721097"/>
            <a:ext cx="1962739" cy="1030358"/>
          </a:xfrm>
          <a:prstGeom prst="rect">
            <a:avLst/>
          </a:prstGeom>
          <a:solidFill>
            <a:schemeClr val="bg1"/>
          </a:solidFill>
          <a:ln>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F34BAEE9-1511-4BD0-937D-95AF4949E350}"/>
              </a:ext>
            </a:extLst>
          </p:cNvPr>
          <p:cNvSpPr/>
          <p:nvPr/>
        </p:nvSpPr>
        <p:spPr>
          <a:xfrm>
            <a:off x="1652622" y="2997059"/>
            <a:ext cx="1651379" cy="49741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5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2015-2020</a:t>
            </a:r>
          </a:p>
          <a:p>
            <a:pPr marL="0" marR="0" lvl="0" indent="0" algn="ctr" defTabSz="457200" rtl="0" eaLnBrk="1" fontAlgn="auto" latinLnBrk="0" hangingPunct="1">
              <a:lnSpc>
                <a:spcPct val="15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CAGR </a:t>
            </a:r>
          </a:p>
          <a:p>
            <a:pPr marL="0" marR="0" lvl="0" indent="0" algn="ctr" defTabSz="457200" rtl="0" eaLnBrk="1" fontAlgn="auto" latinLnBrk="0" hangingPunct="1">
              <a:lnSpc>
                <a:spcPct val="150000"/>
              </a:lnSpc>
              <a:spcBef>
                <a:spcPts val="0"/>
              </a:spcBef>
              <a:spcAft>
                <a:spcPts val="0"/>
              </a:spcAft>
              <a:buClrTx/>
              <a:buSzTx/>
              <a:buFontTx/>
              <a:buNone/>
              <a:tabLst/>
              <a:defRPr/>
            </a:pPr>
            <a:r>
              <a:rPr lang="en-US" sz="900" b="1" dirty="0">
                <a:solidFill>
                  <a:prstClr val="black"/>
                </a:solidFill>
                <a:latin typeface="Verdana" panose="020B0604030504040204" pitchFamily="34" charset="0"/>
                <a:ea typeface="Verdana" panose="020B0604030504040204" pitchFamily="34" charset="0"/>
                <a:cs typeface="Verdana" panose="020B0604030504040204" pitchFamily="34" charset="0"/>
              </a:rPr>
              <a:t>1</a:t>
            </a:r>
            <a:r>
              <a:rPr kumimoji="0" lang="en-US" sz="9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.63% By Volume</a:t>
            </a:r>
          </a:p>
        </p:txBody>
      </p:sp>
      <p:sp>
        <p:nvSpPr>
          <p:cNvPr id="21" name="Rectangle 20">
            <a:extLst>
              <a:ext uri="{FF2B5EF4-FFF2-40B4-BE49-F238E27FC236}">
                <a16:creationId xmlns:a16="http://schemas.microsoft.com/office/drawing/2014/main" id="{E43EA67B-C4A8-4F81-B62A-CB14D828864B}"/>
              </a:ext>
            </a:extLst>
          </p:cNvPr>
          <p:cNvSpPr/>
          <p:nvPr/>
        </p:nvSpPr>
        <p:spPr>
          <a:xfrm>
            <a:off x="6340244" y="2977482"/>
            <a:ext cx="1651379" cy="49741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5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2021E-2030F</a:t>
            </a:r>
          </a:p>
          <a:p>
            <a:pPr marL="0" marR="0" lvl="0" indent="0" algn="ctr" defTabSz="457200" rtl="0" eaLnBrk="1" fontAlgn="auto" latinLnBrk="0" hangingPunct="1">
              <a:lnSpc>
                <a:spcPct val="15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CAGR </a:t>
            </a:r>
          </a:p>
          <a:p>
            <a:pPr marL="0" marR="0" lvl="0" indent="0" algn="ctr" defTabSz="457200" rtl="0" eaLnBrk="1" fontAlgn="auto" latinLnBrk="0" hangingPunct="1">
              <a:lnSpc>
                <a:spcPct val="150000"/>
              </a:lnSpc>
              <a:spcBef>
                <a:spcPts val="0"/>
              </a:spcBef>
              <a:spcAft>
                <a:spcPts val="0"/>
              </a:spcAft>
              <a:buClrTx/>
              <a:buSzTx/>
              <a:buFontTx/>
              <a:buNone/>
              <a:tabLst/>
              <a:defRPr/>
            </a:pPr>
            <a:r>
              <a:rPr lang="en-US" sz="900" b="1" dirty="0">
                <a:solidFill>
                  <a:prstClr val="black"/>
                </a:solidFill>
                <a:latin typeface="Verdana" panose="020B0604030504040204" pitchFamily="34" charset="0"/>
                <a:ea typeface="Verdana" panose="020B0604030504040204" pitchFamily="34" charset="0"/>
                <a:cs typeface="Verdana" panose="020B0604030504040204" pitchFamily="34" charset="0"/>
              </a:rPr>
              <a:t>5.45</a:t>
            </a:r>
            <a:r>
              <a:rPr kumimoji="0" lang="en-US" sz="9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By Volume</a:t>
            </a:r>
          </a:p>
        </p:txBody>
      </p:sp>
      <p:sp>
        <p:nvSpPr>
          <p:cNvPr id="22" name="TextBox 4">
            <a:extLst>
              <a:ext uri="{FF2B5EF4-FFF2-40B4-BE49-F238E27FC236}">
                <a16:creationId xmlns:a16="http://schemas.microsoft.com/office/drawing/2014/main" id="{E532F394-0226-48F9-908D-4CFAB9452123}"/>
              </a:ext>
            </a:extLst>
          </p:cNvPr>
          <p:cNvSpPr txBox="1"/>
          <p:nvPr/>
        </p:nvSpPr>
        <p:spPr>
          <a:xfrm>
            <a:off x="6676078" y="3862227"/>
            <a:ext cx="2337955" cy="20005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TechSci Research</a:t>
            </a:r>
          </a:p>
        </p:txBody>
      </p:sp>
      <p:sp>
        <p:nvSpPr>
          <p:cNvPr id="23" name="TextBox 22">
            <a:extLst>
              <a:ext uri="{FF2B5EF4-FFF2-40B4-BE49-F238E27FC236}">
                <a16:creationId xmlns:a16="http://schemas.microsoft.com/office/drawing/2014/main" id="{BABC4614-0FB6-4A9F-B5BA-061C00EA226D}"/>
              </a:ext>
            </a:extLst>
          </p:cNvPr>
          <p:cNvSpPr txBox="1"/>
          <p:nvPr/>
        </p:nvSpPr>
        <p:spPr>
          <a:xfrm>
            <a:off x="241921" y="4102854"/>
            <a:ext cx="8513686" cy="2391596"/>
          </a:xfrm>
          <a:prstGeom prst="rect">
            <a:avLst/>
          </a:prstGeom>
          <a:solidFill>
            <a:schemeClr val="tx2">
              <a:lumMod val="75000"/>
            </a:schemeClr>
          </a:solidFill>
        </p:spPr>
        <p:txBody>
          <a:bodyPr wrap="square" rtlCol="0">
            <a:spAutoFit/>
          </a:bodyPr>
          <a:lstStyle/>
          <a:p>
            <a:endParaRPr lang="en-IN" dirty="0"/>
          </a:p>
        </p:txBody>
      </p:sp>
      <p:sp>
        <p:nvSpPr>
          <p:cNvPr id="24" name="TextBox 23">
            <a:extLst>
              <a:ext uri="{FF2B5EF4-FFF2-40B4-BE49-F238E27FC236}">
                <a16:creationId xmlns:a16="http://schemas.microsoft.com/office/drawing/2014/main" id="{DAD1CC8D-ED8F-4652-9D50-766F842C1516}"/>
              </a:ext>
            </a:extLst>
          </p:cNvPr>
          <p:cNvSpPr txBox="1"/>
          <p:nvPr/>
        </p:nvSpPr>
        <p:spPr>
          <a:xfrm>
            <a:off x="304535" y="4276256"/>
            <a:ext cx="8388457" cy="1938992"/>
          </a:xfrm>
          <a:prstGeom prst="rect">
            <a:avLst/>
          </a:prstGeom>
          <a:noFill/>
        </p:spPr>
        <p:txBody>
          <a:bodyPr wrap="square" rtlCol="0">
            <a:spAutoFit/>
          </a:bodyPr>
          <a:lstStyle/>
          <a:p>
            <a:pPr algn="just"/>
            <a:r>
              <a:rPr lang="en-US" sz="1200" dirty="0">
                <a:solidFill>
                  <a:schemeClr val="bg1"/>
                </a:solidFill>
                <a:latin typeface="Verdana" panose="020B0604030504040204" pitchFamily="34" charset="0"/>
                <a:ea typeface="Verdana" panose="020B0604030504040204" pitchFamily="34" charset="0"/>
                <a:cs typeface="Verdana" panose="020B0604030504040204" pitchFamily="34" charset="0"/>
              </a:rPr>
              <a:t>Global demand of Epoxy Resin is witnessed to grow at a significant CAGR in recent years and further anticipated to expand in coming years. The growth in the overall market is significantly pushed by increase in investments in construction and infrastructure improvement sector worldwide. Moreover, the demand for paints &amp; coatings and adhesives applications have been increased in past few years which are the major driving factors for the market growth worldwide. The growth in 2020 is however declined by nearly 10% due to COVID-19 pandemic across the globe which have severely disrupted the supply chain and overall consumption from downstream industries. The total consumption globally is expected to rise by CAGR of around 5.68% by 2030 on account of rising focus on building &amp; construction across various emerging nations as well as infrastructure projects across developed nations such as European countries, USA and others. These factors would directly propel the demand for epoxy resin in coming years as well. </a:t>
            </a:r>
          </a:p>
        </p:txBody>
      </p:sp>
    </p:spTree>
    <p:extLst>
      <p:ext uri="{BB962C8B-B14F-4D97-AF65-F5344CB8AC3E}">
        <p14:creationId xmlns:p14="http://schemas.microsoft.com/office/powerpoint/2010/main" val="40416988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ctangle 40">
            <a:extLst>
              <a:ext uri="{FF2B5EF4-FFF2-40B4-BE49-F238E27FC236}">
                <a16:creationId xmlns:a16="http://schemas.microsoft.com/office/drawing/2014/main" id="{684EA538-8FD1-451C-8E1C-8FCE891298A5}"/>
              </a:ext>
            </a:extLst>
          </p:cNvPr>
          <p:cNvSpPr/>
          <p:nvPr/>
        </p:nvSpPr>
        <p:spPr>
          <a:xfrm>
            <a:off x="143345" y="211462"/>
            <a:ext cx="7837044" cy="4613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90000"/>
              </a:lnSpc>
              <a:spcBef>
                <a:spcPts val="1000"/>
              </a:spcBef>
              <a:spcAft>
                <a:spcPts val="0"/>
              </a:spcAft>
              <a:buClrTx/>
              <a:buSzTx/>
              <a:buFontTx/>
              <a:buNone/>
              <a:tabLst/>
              <a:defRPr/>
            </a:pPr>
            <a:r>
              <a:rPr kumimoji="0" lang="it-IT" sz="1400" b="1" i="0" u="none" strike="noStrike" kern="1200" cap="none" spc="0" normalizeH="0" baseline="0" noProof="0" dirty="0">
                <a:ln>
                  <a:noFill/>
                </a:ln>
                <a:solidFill>
                  <a:sysClr val="windowText" lastClr="000000"/>
                </a:solidFill>
                <a:effectLst/>
                <a:uLnTx/>
                <a:uFillTx/>
                <a:latin typeface="Arial" panose="020B0604020202020204" pitchFamily="34" charset="0"/>
                <a:ea typeface="+mn-ea"/>
                <a:cs typeface="Arial" panose="020B0604020202020204" pitchFamily="34" charset="0"/>
              </a:rPr>
              <a:t>Global Epoxy Resin Market – SWOT Analysis</a:t>
            </a:r>
          </a:p>
        </p:txBody>
      </p:sp>
      <p:grpSp>
        <p:nvGrpSpPr>
          <p:cNvPr id="21" name="Group 20">
            <a:extLst>
              <a:ext uri="{FF2B5EF4-FFF2-40B4-BE49-F238E27FC236}">
                <a16:creationId xmlns:a16="http://schemas.microsoft.com/office/drawing/2014/main" id="{4DA80BEC-7E5A-452C-B187-574CA1BB4F20}"/>
              </a:ext>
            </a:extLst>
          </p:cNvPr>
          <p:cNvGrpSpPr/>
          <p:nvPr/>
        </p:nvGrpSpPr>
        <p:grpSpPr>
          <a:xfrm>
            <a:off x="1082537" y="809623"/>
            <a:ext cx="6978925" cy="5386250"/>
            <a:chOff x="-3230291" y="1379580"/>
            <a:chExt cx="13696067" cy="4660537"/>
          </a:xfrm>
        </p:grpSpPr>
        <p:sp>
          <p:nvSpPr>
            <p:cNvPr id="24" name="Rectangle 23">
              <a:extLst>
                <a:ext uri="{FF2B5EF4-FFF2-40B4-BE49-F238E27FC236}">
                  <a16:creationId xmlns:a16="http://schemas.microsoft.com/office/drawing/2014/main" id="{068D055E-E2C4-409F-8F50-65C159AEFDE3}"/>
                </a:ext>
              </a:extLst>
            </p:cNvPr>
            <p:cNvSpPr/>
            <p:nvPr/>
          </p:nvSpPr>
          <p:spPr>
            <a:xfrm>
              <a:off x="-3230291" y="3083546"/>
              <a:ext cx="6077567" cy="431801"/>
            </a:xfrm>
            <a:prstGeom prst="rect">
              <a:avLst/>
            </a:prstGeom>
            <a:solidFill>
              <a:srgbClr val="C687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Verdana" panose="020B0604030504040204" pitchFamily="34" charset="0"/>
                  <a:ea typeface="Verdana" panose="020B0604030504040204" pitchFamily="34" charset="0"/>
                  <a:cs typeface="Verdana" panose="020B0604030504040204" pitchFamily="34" charset="0"/>
                </a:rPr>
                <a:t>STRENGTHS</a:t>
              </a:r>
            </a:p>
          </p:txBody>
        </p:sp>
        <p:sp>
          <p:nvSpPr>
            <p:cNvPr id="25" name="Rectangle 24">
              <a:extLst>
                <a:ext uri="{FF2B5EF4-FFF2-40B4-BE49-F238E27FC236}">
                  <a16:creationId xmlns:a16="http://schemas.microsoft.com/office/drawing/2014/main" id="{C7B0D34F-2199-4A06-B55E-43CB1E462298}"/>
                </a:ext>
              </a:extLst>
            </p:cNvPr>
            <p:cNvSpPr/>
            <p:nvPr/>
          </p:nvSpPr>
          <p:spPr>
            <a:xfrm>
              <a:off x="-3230289" y="4006059"/>
              <a:ext cx="6077567" cy="431801"/>
            </a:xfrm>
            <a:prstGeom prst="rect">
              <a:avLst/>
            </a:prstGeom>
            <a:solidFill>
              <a:srgbClr val="4A80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Verdana" panose="020B0604030504040204" pitchFamily="34" charset="0"/>
                  <a:ea typeface="Verdana" panose="020B0604030504040204" pitchFamily="34" charset="0"/>
                  <a:cs typeface="Verdana" panose="020B0604030504040204" pitchFamily="34" charset="0"/>
                </a:rPr>
                <a:t>OPPORTUNITIES</a:t>
              </a:r>
            </a:p>
          </p:txBody>
        </p:sp>
        <p:sp>
          <p:nvSpPr>
            <p:cNvPr id="26" name="Rectangle 25">
              <a:extLst>
                <a:ext uri="{FF2B5EF4-FFF2-40B4-BE49-F238E27FC236}">
                  <a16:creationId xmlns:a16="http://schemas.microsoft.com/office/drawing/2014/main" id="{8D70142B-247F-4B43-A090-F56E0AF81C48}"/>
                </a:ext>
              </a:extLst>
            </p:cNvPr>
            <p:cNvSpPr/>
            <p:nvPr/>
          </p:nvSpPr>
          <p:spPr>
            <a:xfrm>
              <a:off x="4388209" y="3032393"/>
              <a:ext cx="5986990" cy="431801"/>
            </a:xfrm>
            <a:prstGeom prst="rect">
              <a:avLst/>
            </a:prstGeom>
            <a:solidFill>
              <a:srgbClr val="005E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Verdana" panose="020B0604030504040204" pitchFamily="34" charset="0"/>
                  <a:ea typeface="Verdana" panose="020B0604030504040204" pitchFamily="34" charset="0"/>
                  <a:cs typeface="Verdana" panose="020B0604030504040204" pitchFamily="34" charset="0"/>
                </a:rPr>
                <a:t>WEAKNESSES</a:t>
              </a:r>
            </a:p>
          </p:txBody>
        </p:sp>
        <p:sp>
          <p:nvSpPr>
            <p:cNvPr id="27" name="Rectangle 26">
              <a:extLst>
                <a:ext uri="{FF2B5EF4-FFF2-40B4-BE49-F238E27FC236}">
                  <a16:creationId xmlns:a16="http://schemas.microsoft.com/office/drawing/2014/main" id="{1B182E4B-ED9E-4BB9-AC87-B6AB7F761A74}"/>
                </a:ext>
              </a:extLst>
            </p:cNvPr>
            <p:cNvSpPr/>
            <p:nvPr/>
          </p:nvSpPr>
          <p:spPr>
            <a:xfrm>
              <a:off x="4388209" y="4006059"/>
              <a:ext cx="6077567" cy="431801"/>
            </a:xfrm>
            <a:prstGeom prst="rect">
              <a:avLst/>
            </a:prstGeom>
            <a:solidFill>
              <a:srgbClr val="5E00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Verdana" panose="020B0604030504040204" pitchFamily="34" charset="0"/>
                  <a:ea typeface="Verdana" panose="020B0604030504040204" pitchFamily="34" charset="0"/>
                  <a:cs typeface="Verdana" panose="020B0604030504040204" pitchFamily="34" charset="0"/>
                </a:rPr>
                <a:t>THREATS</a:t>
              </a:r>
            </a:p>
          </p:txBody>
        </p:sp>
        <p:sp>
          <p:nvSpPr>
            <p:cNvPr id="28" name="Rectangle 27">
              <a:extLst>
                <a:ext uri="{FF2B5EF4-FFF2-40B4-BE49-F238E27FC236}">
                  <a16:creationId xmlns:a16="http://schemas.microsoft.com/office/drawing/2014/main" id="{92498F42-E0B6-451E-9C35-E834B7A5AD33}"/>
                </a:ext>
              </a:extLst>
            </p:cNvPr>
            <p:cNvSpPr/>
            <p:nvPr/>
          </p:nvSpPr>
          <p:spPr>
            <a:xfrm>
              <a:off x="-3230289" y="1379580"/>
              <a:ext cx="5053532" cy="1649900"/>
            </a:xfrm>
            <a:prstGeom prst="rect">
              <a:avLst/>
            </a:prstGeom>
            <a:noFill/>
            <a:ln>
              <a:solidFill>
                <a:srgbClr val="C687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marR="0" lvl="0" indent="-171450" algn="just" defTabSz="457200" rtl="0" eaLnBrk="1" fontAlgn="auto" latinLnBrk="0" hangingPunct="1">
                <a:lnSpc>
                  <a:spcPts val="1500"/>
                </a:lnSpc>
                <a:spcBef>
                  <a:spcPts val="0"/>
                </a:spcBef>
                <a:spcAft>
                  <a:spcPts val="0"/>
                </a:spcAft>
                <a:buClrTx/>
                <a:buSzTx/>
                <a:buFont typeface="Arial" panose="020B0604020202020204" pitchFamily="34" charset="0"/>
                <a:buChar char="•"/>
                <a:tabLst/>
                <a:defRPr/>
              </a:pPr>
              <a:r>
                <a:rPr kumimoji="0" lang="en-IN"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Epoxy Resin market is expected to expand in coming years due to some of the strengths parameters that industry comprises. It includes easy availability of cheaper raw materials i.e., ECH and BPA. Other characteristics include epoxy resin’s environment friendly nature having ability to get polymerized completely.</a:t>
              </a:r>
            </a:p>
          </p:txBody>
        </p:sp>
        <p:sp>
          <p:nvSpPr>
            <p:cNvPr id="31" name="Rectangle 30">
              <a:extLst>
                <a:ext uri="{FF2B5EF4-FFF2-40B4-BE49-F238E27FC236}">
                  <a16:creationId xmlns:a16="http://schemas.microsoft.com/office/drawing/2014/main" id="{FB8709FA-698B-4E0E-A698-B6AF17B2827C}"/>
                </a:ext>
              </a:extLst>
            </p:cNvPr>
            <p:cNvSpPr/>
            <p:nvPr/>
          </p:nvSpPr>
          <p:spPr>
            <a:xfrm>
              <a:off x="5158676" y="1425447"/>
              <a:ext cx="4889360" cy="1557110"/>
            </a:xfrm>
            <a:prstGeom prst="rect">
              <a:avLst/>
            </a:prstGeom>
            <a:noFill/>
            <a:ln>
              <a:solidFill>
                <a:srgbClr val="0060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1000" dirty="0">
                  <a:solidFill>
                    <a:schemeClr val="tx1"/>
                  </a:solidFill>
                  <a:latin typeface="Verdana" panose="020B0604030504040204" pitchFamily="34" charset="0"/>
                  <a:ea typeface="Verdana" panose="020B0604030504040204" pitchFamily="34" charset="0"/>
                  <a:cs typeface="Verdana" panose="020B0604030504040204" pitchFamily="34" charset="0"/>
                </a:rPr>
                <a:t>The major raw material used for the manufacturing of epoxy resin that is bisphenol-A (BPA) is highly toxic in nature and hence have been banned across various countries to be used in various products such as baby bottles etc. As exposure of BPA can cause multiple problems viz., diabetes, carcinogenic effects and others. </a:t>
              </a:r>
            </a:p>
          </p:txBody>
        </p:sp>
        <p:sp>
          <p:nvSpPr>
            <p:cNvPr id="33" name="Rectangle 32">
              <a:extLst>
                <a:ext uri="{FF2B5EF4-FFF2-40B4-BE49-F238E27FC236}">
                  <a16:creationId xmlns:a16="http://schemas.microsoft.com/office/drawing/2014/main" id="{ABB14B63-0367-40BB-811F-67855135C7EA}"/>
                </a:ext>
              </a:extLst>
            </p:cNvPr>
            <p:cNvSpPr/>
            <p:nvPr/>
          </p:nvSpPr>
          <p:spPr>
            <a:xfrm>
              <a:off x="5196068" y="4499182"/>
              <a:ext cx="4851969" cy="1540933"/>
            </a:xfrm>
            <a:prstGeom prst="rect">
              <a:avLst/>
            </a:prstGeom>
            <a:noFill/>
            <a:ln>
              <a:solidFill>
                <a:srgbClr val="72004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IN" sz="1000" dirty="0">
                  <a:solidFill>
                    <a:schemeClr val="tx1"/>
                  </a:solidFill>
                  <a:latin typeface="Verdana" panose="020B0604030504040204" pitchFamily="34" charset="0"/>
                  <a:ea typeface="Verdana" panose="020B0604030504040204" pitchFamily="34" charset="0"/>
                  <a:cs typeface="Verdana" panose="020B0604030504040204" pitchFamily="34" charset="0"/>
                </a:rPr>
                <a:t>The global Epoxy Resin market is highly fragmented with acute competition from domestic as well as global players.</a:t>
              </a:r>
            </a:p>
            <a:p>
              <a:pPr algn="just"/>
              <a:r>
                <a:rPr lang="en-IN" sz="1000" dirty="0">
                  <a:solidFill>
                    <a:schemeClr val="tx1"/>
                  </a:solidFill>
                  <a:latin typeface="Verdana" panose="020B0604030504040204" pitchFamily="34" charset="0"/>
                  <a:ea typeface="Verdana" panose="020B0604030504040204" pitchFamily="34" charset="0"/>
                  <a:cs typeface="Verdana" panose="020B0604030504040204" pitchFamily="34" charset="0"/>
                </a:rPr>
                <a:t>Also, one of the major threat observed across the market is toxic nature of BPA which is influencing producers and consumers to move towards BPA-free products, also pushing them to look for possible alternatives due to possible health effects.</a:t>
              </a:r>
              <a:endParaRPr lang="en-US" sz="1000" dirty="0">
                <a:solidFill>
                  <a:schemeClr val="tx1"/>
                </a:solidFill>
                <a:latin typeface="Verdana" panose="020B0604030504040204" pitchFamily="34" charset="0"/>
                <a:ea typeface="Verdana" panose="020B0604030504040204" pitchFamily="34" charset="0"/>
                <a:cs typeface="Verdana" panose="020B0604030504040204" pitchFamily="34" charset="0"/>
              </a:endParaRPr>
            </a:p>
          </p:txBody>
        </p:sp>
        <p:sp>
          <p:nvSpPr>
            <p:cNvPr id="34" name="Rectangle 33">
              <a:extLst>
                <a:ext uri="{FF2B5EF4-FFF2-40B4-BE49-F238E27FC236}">
                  <a16:creationId xmlns:a16="http://schemas.microsoft.com/office/drawing/2014/main" id="{17B65748-BF81-4BD4-B778-827C09EA165D}"/>
                </a:ext>
              </a:extLst>
            </p:cNvPr>
            <p:cNvSpPr/>
            <p:nvPr/>
          </p:nvSpPr>
          <p:spPr>
            <a:xfrm>
              <a:off x="-3230291" y="4499184"/>
              <a:ext cx="5269716" cy="1540933"/>
            </a:xfrm>
            <a:prstGeom prst="rect">
              <a:avLst/>
            </a:prstGeom>
            <a:noFill/>
            <a:ln>
              <a:solidFill>
                <a:srgbClr val="4A80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marR="0" lvl="0" indent="-171450" algn="l"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endParaRPr kumimoji="0" lang="en-IN"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35" name="Diamond 34">
              <a:extLst>
                <a:ext uri="{FF2B5EF4-FFF2-40B4-BE49-F238E27FC236}">
                  <a16:creationId xmlns:a16="http://schemas.microsoft.com/office/drawing/2014/main" id="{E4181BD7-2599-49F5-A8E2-16617845B06C}"/>
                </a:ext>
              </a:extLst>
            </p:cNvPr>
            <p:cNvSpPr/>
            <p:nvPr/>
          </p:nvSpPr>
          <p:spPr>
            <a:xfrm>
              <a:off x="1823245" y="3735127"/>
              <a:ext cx="1794500" cy="1540933"/>
            </a:xfrm>
            <a:prstGeom prst="diamond">
              <a:avLst/>
            </a:prstGeom>
            <a:gradFill flip="none" rotWithShape="1">
              <a:gsLst>
                <a:gs pos="0">
                  <a:srgbClr val="6CAC57">
                    <a:shade val="30000"/>
                    <a:satMod val="115000"/>
                  </a:srgbClr>
                </a:gs>
                <a:gs pos="50000">
                  <a:srgbClr val="6CAC57">
                    <a:shade val="67500"/>
                    <a:satMod val="115000"/>
                  </a:srgbClr>
                </a:gs>
                <a:gs pos="100000">
                  <a:srgbClr val="6CAC57">
                    <a:shade val="100000"/>
                    <a:satMod val="115000"/>
                  </a:srgb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O</a:t>
              </a:r>
            </a:p>
          </p:txBody>
        </p:sp>
        <p:sp>
          <p:nvSpPr>
            <p:cNvPr id="36" name="Diamond 35">
              <a:extLst>
                <a:ext uri="{FF2B5EF4-FFF2-40B4-BE49-F238E27FC236}">
                  <a16:creationId xmlns:a16="http://schemas.microsoft.com/office/drawing/2014/main" id="{BE7EB7C4-37E9-4836-9356-CED54CC74E0A}"/>
                </a:ext>
              </a:extLst>
            </p:cNvPr>
            <p:cNvSpPr/>
            <p:nvPr/>
          </p:nvSpPr>
          <p:spPr>
            <a:xfrm>
              <a:off x="1823245" y="2194194"/>
              <a:ext cx="1794500" cy="1540933"/>
            </a:xfrm>
            <a:prstGeom prst="diamond">
              <a:avLst/>
            </a:prstGeom>
            <a:gradFill flip="none" rotWithShape="1">
              <a:gsLst>
                <a:gs pos="0">
                  <a:srgbClr val="FFB400">
                    <a:shade val="30000"/>
                    <a:satMod val="115000"/>
                  </a:srgbClr>
                </a:gs>
                <a:gs pos="50000">
                  <a:srgbClr val="FFB400">
                    <a:shade val="67500"/>
                    <a:satMod val="115000"/>
                  </a:srgbClr>
                </a:gs>
                <a:gs pos="100000">
                  <a:srgbClr val="FFB400">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S</a:t>
              </a:r>
            </a:p>
          </p:txBody>
        </p:sp>
        <p:sp>
          <p:nvSpPr>
            <p:cNvPr id="37" name="Diamond 36">
              <a:extLst>
                <a:ext uri="{FF2B5EF4-FFF2-40B4-BE49-F238E27FC236}">
                  <a16:creationId xmlns:a16="http://schemas.microsoft.com/office/drawing/2014/main" id="{A4FCB1DA-5199-4232-AAB8-EF6068B8EC05}"/>
                </a:ext>
              </a:extLst>
            </p:cNvPr>
            <p:cNvSpPr/>
            <p:nvPr/>
          </p:nvSpPr>
          <p:spPr>
            <a:xfrm>
              <a:off x="3617743" y="2194194"/>
              <a:ext cx="1794500" cy="1540933"/>
            </a:xfrm>
            <a:prstGeom prst="diamond">
              <a:avLst/>
            </a:prstGeom>
            <a:gradFill flip="none" rotWithShape="1">
              <a:gsLst>
                <a:gs pos="0">
                  <a:srgbClr val="007A87">
                    <a:shade val="30000"/>
                    <a:satMod val="115000"/>
                  </a:srgbClr>
                </a:gs>
                <a:gs pos="50000">
                  <a:srgbClr val="007A87">
                    <a:shade val="67500"/>
                    <a:satMod val="115000"/>
                  </a:srgbClr>
                </a:gs>
                <a:gs pos="100000">
                  <a:srgbClr val="007A87">
                    <a:shade val="100000"/>
                    <a:satMod val="115000"/>
                  </a:srgbClr>
                </a:gs>
              </a:gsLst>
              <a:path path="circle">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W</a:t>
              </a:r>
            </a:p>
          </p:txBody>
        </p:sp>
        <p:sp>
          <p:nvSpPr>
            <p:cNvPr id="38" name="Diamond 37">
              <a:extLst>
                <a:ext uri="{FF2B5EF4-FFF2-40B4-BE49-F238E27FC236}">
                  <a16:creationId xmlns:a16="http://schemas.microsoft.com/office/drawing/2014/main" id="{C1BC7014-18F1-4954-B735-1E70B72E0E87}"/>
                </a:ext>
              </a:extLst>
            </p:cNvPr>
            <p:cNvSpPr/>
            <p:nvPr/>
          </p:nvSpPr>
          <p:spPr>
            <a:xfrm>
              <a:off x="3617743" y="3735127"/>
              <a:ext cx="1794500" cy="1540933"/>
            </a:xfrm>
            <a:prstGeom prst="diamond">
              <a:avLst/>
            </a:prstGeom>
            <a:gradFill flip="none" rotWithShape="1">
              <a:gsLst>
                <a:gs pos="0">
                  <a:srgbClr val="7B0051">
                    <a:shade val="30000"/>
                    <a:satMod val="115000"/>
                  </a:srgbClr>
                </a:gs>
                <a:gs pos="50000">
                  <a:srgbClr val="7B0051">
                    <a:shade val="67500"/>
                    <a:satMod val="115000"/>
                  </a:srgbClr>
                </a:gs>
                <a:gs pos="100000">
                  <a:srgbClr val="7B0051">
                    <a:shade val="100000"/>
                    <a:satMod val="115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T</a:t>
              </a:r>
            </a:p>
          </p:txBody>
        </p:sp>
      </p:grpSp>
      <p:sp>
        <p:nvSpPr>
          <p:cNvPr id="19" name="TextBox 18">
            <a:extLst>
              <a:ext uri="{FF2B5EF4-FFF2-40B4-BE49-F238E27FC236}">
                <a16:creationId xmlns:a16="http://schemas.microsoft.com/office/drawing/2014/main" id="{234C4C9A-8E2C-4168-BAA6-B55506148B49}"/>
              </a:ext>
            </a:extLst>
          </p:cNvPr>
          <p:cNvSpPr txBox="1"/>
          <p:nvPr/>
        </p:nvSpPr>
        <p:spPr>
          <a:xfrm>
            <a:off x="1082537" y="4471755"/>
            <a:ext cx="2685218" cy="1477328"/>
          </a:xfrm>
          <a:prstGeom prst="rect">
            <a:avLst/>
          </a:prstGeom>
          <a:noFill/>
        </p:spPr>
        <p:txBody>
          <a:bodyPr wrap="square" anchor="ctr">
            <a:spAutoFit/>
          </a:bodyPr>
          <a:lstStyle/>
          <a:p>
            <a:pPr algn="just"/>
            <a:r>
              <a:rPr lang="en-US" sz="1000" dirty="0">
                <a:latin typeface="Verdana" panose="020B0604030504040204" pitchFamily="34" charset="0"/>
                <a:ea typeface="Verdana" panose="020B0604030504040204" pitchFamily="34" charset="0"/>
                <a:cs typeface="Verdana" panose="020B0604030504040204" pitchFamily="34" charset="0"/>
              </a:rPr>
              <a:t>The future of Epoxy Resin market looks attractive backed by increasing opportunities across downstream sectors mainly construction, electrical &amp; electronics, turbines etc. Owing to its favorable properties of being lightweight and excellent adhesion the market for Epoxy Resin anticipated to mature in forthcoming years as well. </a:t>
            </a:r>
          </a:p>
        </p:txBody>
      </p:sp>
    </p:spTree>
    <p:extLst>
      <p:ext uri="{BB962C8B-B14F-4D97-AF65-F5344CB8AC3E}">
        <p14:creationId xmlns:p14="http://schemas.microsoft.com/office/powerpoint/2010/main" val="661917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3A7F4A6B-3C27-4472-AAA2-6AE0B8B7BB99}"/>
              </a:ext>
            </a:extLst>
          </p:cNvPr>
          <p:cNvSpPr>
            <a:spLocks noGrp="1"/>
          </p:cNvSpPr>
          <p:nvPr>
            <p:ph type="body" sz="quarter" idx="14"/>
          </p:nvPr>
        </p:nvSpPr>
        <p:spPr>
          <a:xfrm>
            <a:off x="0" y="186472"/>
            <a:ext cx="6109252" cy="456400"/>
          </a:xfrm>
        </p:spPr>
        <p:txBody>
          <a:bodyPr>
            <a:normAutofit/>
          </a:bodyPr>
          <a:lstStyle/>
          <a:p>
            <a:r>
              <a:rPr lang="en-IN" dirty="0">
                <a:solidFill>
                  <a:srgbClr val="0F4061"/>
                </a:solidFill>
              </a:rPr>
              <a:t>Global Epoxy Resin Capacity, </a:t>
            </a:r>
            <a:r>
              <a:rPr lang="en-US" dirty="0">
                <a:solidFill>
                  <a:srgbClr val="0F4061"/>
                </a:solidFill>
              </a:rPr>
              <a:t>By Company</a:t>
            </a:r>
          </a:p>
        </p:txBody>
      </p:sp>
      <p:graphicFrame>
        <p:nvGraphicFramePr>
          <p:cNvPr id="3" name="Table 2">
            <a:extLst>
              <a:ext uri="{FF2B5EF4-FFF2-40B4-BE49-F238E27FC236}">
                <a16:creationId xmlns:a16="http://schemas.microsoft.com/office/drawing/2014/main" id="{5D3743F4-3F5D-4412-A061-98C93C9B393A}"/>
              </a:ext>
            </a:extLst>
          </p:cNvPr>
          <p:cNvGraphicFramePr>
            <a:graphicFrameLocks noGrp="1"/>
          </p:cNvGraphicFramePr>
          <p:nvPr>
            <p:extLst>
              <p:ext uri="{D42A27DB-BD31-4B8C-83A1-F6EECF244321}">
                <p14:modId xmlns:p14="http://schemas.microsoft.com/office/powerpoint/2010/main" val="4077096728"/>
              </p:ext>
            </p:extLst>
          </p:nvPr>
        </p:nvGraphicFramePr>
        <p:xfrm>
          <a:off x="365760" y="1223781"/>
          <a:ext cx="8305799" cy="4464817"/>
        </p:xfrm>
        <a:graphic>
          <a:graphicData uri="http://schemas.openxmlformats.org/drawingml/2006/table">
            <a:tbl>
              <a:tblPr/>
              <a:tblGrid>
                <a:gridCol w="2126340">
                  <a:extLst>
                    <a:ext uri="{9D8B030D-6E8A-4147-A177-3AD203B41FA5}">
                      <a16:colId xmlns:a16="http://schemas.microsoft.com/office/drawing/2014/main" val="1552749016"/>
                    </a:ext>
                  </a:extLst>
                </a:gridCol>
                <a:gridCol w="608139">
                  <a:extLst>
                    <a:ext uri="{9D8B030D-6E8A-4147-A177-3AD203B41FA5}">
                      <a16:colId xmlns:a16="http://schemas.microsoft.com/office/drawing/2014/main" val="3926946828"/>
                    </a:ext>
                  </a:extLst>
                </a:gridCol>
                <a:gridCol w="826642">
                  <a:extLst>
                    <a:ext uri="{9D8B030D-6E8A-4147-A177-3AD203B41FA5}">
                      <a16:colId xmlns:a16="http://schemas.microsoft.com/office/drawing/2014/main" val="4045250766"/>
                    </a:ext>
                  </a:extLst>
                </a:gridCol>
                <a:gridCol w="566188">
                  <a:extLst>
                    <a:ext uri="{9D8B030D-6E8A-4147-A177-3AD203B41FA5}">
                      <a16:colId xmlns:a16="http://schemas.microsoft.com/office/drawing/2014/main" val="1381478910"/>
                    </a:ext>
                  </a:extLst>
                </a:gridCol>
                <a:gridCol w="696415">
                  <a:extLst>
                    <a:ext uri="{9D8B030D-6E8A-4147-A177-3AD203B41FA5}">
                      <a16:colId xmlns:a16="http://schemas.microsoft.com/office/drawing/2014/main" val="2797647573"/>
                    </a:ext>
                  </a:extLst>
                </a:gridCol>
                <a:gridCol w="696415">
                  <a:extLst>
                    <a:ext uri="{9D8B030D-6E8A-4147-A177-3AD203B41FA5}">
                      <a16:colId xmlns:a16="http://schemas.microsoft.com/office/drawing/2014/main" val="2203059177"/>
                    </a:ext>
                  </a:extLst>
                </a:gridCol>
                <a:gridCol w="696415">
                  <a:extLst>
                    <a:ext uri="{9D8B030D-6E8A-4147-A177-3AD203B41FA5}">
                      <a16:colId xmlns:a16="http://schemas.microsoft.com/office/drawing/2014/main" val="927006817"/>
                    </a:ext>
                  </a:extLst>
                </a:gridCol>
                <a:gridCol w="696415">
                  <a:extLst>
                    <a:ext uri="{9D8B030D-6E8A-4147-A177-3AD203B41FA5}">
                      <a16:colId xmlns:a16="http://schemas.microsoft.com/office/drawing/2014/main" val="417093797"/>
                    </a:ext>
                  </a:extLst>
                </a:gridCol>
                <a:gridCol w="696415">
                  <a:extLst>
                    <a:ext uri="{9D8B030D-6E8A-4147-A177-3AD203B41FA5}">
                      <a16:colId xmlns:a16="http://schemas.microsoft.com/office/drawing/2014/main" val="1108806684"/>
                    </a:ext>
                  </a:extLst>
                </a:gridCol>
                <a:gridCol w="696415">
                  <a:extLst>
                    <a:ext uri="{9D8B030D-6E8A-4147-A177-3AD203B41FA5}">
                      <a16:colId xmlns:a16="http://schemas.microsoft.com/office/drawing/2014/main" val="1976392978"/>
                    </a:ext>
                  </a:extLst>
                </a:gridCol>
              </a:tblGrid>
              <a:tr h="483099">
                <a:tc>
                  <a:txBody>
                    <a:bodyPr/>
                    <a:lstStyle/>
                    <a:p>
                      <a:pPr marL="182880" algn="ctr" fontAlgn="ctr"/>
                      <a:r>
                        <a:rPr lang="en-US" sz="10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Company</a:t>
                      </a:r>
                    </a:p>
                  </a:txBody>
                  <a:tcPr marL="0" marR="0" marT="0" marB="0" anchor="ctr">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F4061"/>
                    </a:solidFill>
                  </a:tcPr>
                </a:tc>
                <a:tc>
                  <a:txBody>
                    <a:bodyPr/>
                    <a:lstStyle/>
                    <a:p>
                      <a:pPr algn="ctr" fontAlgn="b"/>
                      <a:r>
                        <a:rPr lang="en-US" sz="10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2015</a:t>
                      </a:r>
                    </a:p>
                  </a:txBody>
                  <a:tcPr marL="0"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F4061"/>
                    </a:solidFill>
                  </a:tcPr>
                </a:tc>
                <a:tc>
                  <a:txBody>
                    <a:bodyPr/>
                    <a:lstStyle/>
                    <a:p>
                      <a:pPr algn="ctr" fontAlgn="b"/>
                      <a:r>
                        <a:rPr lang="en-US" sz="10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2016</a:t>
                      </a:r>
                    </a:p>
                  </a:txBody>
                  <a:tcPr marL="0"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F4061"/>
                    </a:solidFill>
                  </a:tcPr>
                </a:tc>
                <a:tc>
                  <a:txBody>
                    <a:bodyPr/>
                    <a:lstStyle/>
                    <a:p>
                      <a:pPr algn="ctr" fontAlgn="b"/>
                      <a:r>
                        <a:rPr lang="en-US" sz="10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2017</a:t>
                      </a:r>
                    </a:p>
                  </a:txBody>
                  <a:tcPr marL="0"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F4061"/>
                    </a:solidFill>
                  </a:tcPr>
                </a:tc>
                <a:tc>
                  <a:txBody>
                    <a:bodyPr/>
                    <a:lstStyle/>
                    <a:p>
                      <a:pPr algn="ctr" fontAlgn="b"/>
                      <a:r>
                        <a:rPr lang="en-US" sz="10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2018</a:t>
                      </a:r>
                    </a:p>
                  </a:txBody>
                  <a:tcPr marL="0"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F4061"/>
                    </a:solidFill>
                  </a:tcPr>
                </a:tc>
                <a:tc>
                  <a:txBody>
                    <a:bodyPr/>
                    <a:lstStyle/>
                    <a:p>
                      <a:pPr algn="ctr" fontAlgn="b"/>
                      <a:r>
                        <a:rPr lang="en-US" sz="10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2019</a:t>
                      </a:r>
                    </a:p>
                  </a:txBody>
                  <a:tcPr marL="0"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F4061"/>
                    </a:solidFill>
                  </a:tcPr>
                </a:tc>
                <a:tc>
                  <a:txBody>
                    <a:bodyPr/>
                    <a:lstStyle/>
                    <a:p>
                      <a:pPr algn="ctr" fontAlgn="b"/>
                      <a:r>
                        <a:rPr lang="en-US" sz="10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2020</a:t>
                      </a:r>
                    </a:p>
                  </a:txBody>
                  <a:tcPr marL="0"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F4061"/>
                    </a:solidFill>
                  </a:tcPr>
                </a:tc>
                <a:tc>
                  <a:txBody>
                    <a:bodyPr/>
                    <a:lstStyle/>
                    <a:p>
                      <a:pPr algn="ctr" fontAlgn="b"/>
                      <a:r>
                        <a:rPr lang="en-US" sz="10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2021E</a:t>
                      </a:r>
                    </a:p>
                  </a:txBody>
                  <a:tcPr marL="0"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F4061"/>
                    </a:solidFill>
                  </a:tcPr>
                </a:tc>
                <a:tc>
                  <a:txBody>
                    <a:bodyPr/>
                    <a:lstStyle/>
                    <a:p>
                      <a:pPr algn="ctr" fontAlgn="b"/>
                      <a:r>
                        <a:rPr lang="en-US" sz="10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2025F</a:t>
                      </a:r>
                    </a:p>
                  </a:txBody>
                  <a:tcPr marL="0"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F4061"/>
                    </a:solidFill>
                  </a:tcPr>
                </a:tc>
                <a:tc>
                  <a:txBody>
                    <a:bodyPr/>
                    <a:lstStyle/>
                    <a:p>
                      <a:pPr algn="ctr" fontAlgn="b"/>
                      <a:r>
                        <a:rPr lang="en-US" sz="10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2030F</a:t>
                      </a:r>
                    </a:p>
                  </a:txBody>
                  <a:tcPr marL="0"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F4061"/>
                    </a:solidFill>
                  </a:tcPr>
                </a:tc>
                <a:extLst>
                  <a:ext uri="{0D108BD9-81ED-4DB2-BD59-A6C34878D82A}">
                    <a16:rowId xmlns:a16="http://schemas.microsoft.com/office/drawing/2014/main" val="506155128"/>
                  </a:ext>
                </a:extLst>
              </a:tr>
              <a:tr h="392921">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Aditya Birla Group</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IN" sz="1000" b="0" i="0" u="none" strike="noStrike" dirty="0">
                          <a:solidFill>
                            <a:srgbClr val="000000"/>
                          </a:solidFill>
                          <a:effectLst/>
                          <a:latin typeface="Verdana" panose="020B0604030504040204" pitchFamily="34" charset="0"/>
                        </a:rPr>
                        <a:t>81</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IN" sz="1000" b="0" i="0" u="none" strike="noStrike" dirty="0">
                          <a:solidFill>
                            <a:srgbClr val="000000"/>
                          </a:solidFill>
                          <a:effectLst/>
                          <a:latin typeface="Verdana" panose="020B0604030504040204" pitchFamily="34" charset="0"/>
                        </a:rPr>
                        <a:t>81</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IN" sz="1000" b="0" i="0" u="none" strike="noStrike" dirty="0">
                          <a:solidFill>
                            <a:srgbClr val="000000"/>
                          </a:solidFill>
                          <a:effectLst/>
                          <a:latin typeface="Verdana" panose="020B0604030504040204" pitchFamily="34" charset="0"/>
                        </a:rPr>
                        <a:t>81</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IN" sz="1000" b="0" i="0" u="none" strike="noStrike">
                          <a:solidFill>
                            <a:srgbClr val="000000"/>
                          </a:solidFill>
                          <a:effectLst/>
                          <a:latin typeface="Verdana" panose="020B0604030504040204" pitchFamily="34" charset="0"/>
                        </a:rPr>
                        <a:t>161</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IN" sz="1000" b="0" i="0" u="none" strike="noStrike">
                          <a:solidFill>
                            <a:srgbClr val="000000"/>
                          </a:solidFill>
                          <a:effectLst/>
                          <a:latin typeface="Verdana" panose="020B0604030504040204" pitchFamily="34" charset="0"/>
                        </a:rPr>
                        <a:t>161</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IN" sz="1000" b="0" i="0" u="none" strike="noStrike">
                          <a:solidFill>
                            <a:srgbClr val="000000"/>
                          </a:solidFill>
                          <a:effectLst/>
                          <a:latin typeface="Verdana" panose="020B0604030504040204" pitchFamily="34" charset="0"/>
                        </a:rPr>
                        <a:t>161</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IN" sz="1000" b="0" i="0" u="none" strike="noStrike">
                          <a:solidFill>
                            <a:srgbClr val="000000"/>
                          </a:solidFill>
                          <a:effectLst/>
                          <a:latin typeface="Verdana" panose="020B0604030504040204" pitchFamily="34" charset="0"/>
                        </a:rPr>
                        <a:t>161</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IN" sz="1000" b="0" i="0" u="none" strike="noStrike">
                          <a:solidFill>
                            <a:srgbClr val="000000"/>
                          </a:solidFill>
                          <a:effectLst/>
                          <a:latin typeface="Verdana" panose="020B0604030504040204" pitchFamily="34" charset="0"/>
                        </a:rPr>
                        <a:t>161</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IN" sz="1000" b="0" i="0" u="none" strike="noStrike" dirty="0">
                          <a:solidFill>
                            <a:srgbClr val="000000"/>
                          </a:solidFill>
                          <a:effectLst/>
                          <a:latin typeface="Verdana" panose="020B0604030504040204" pitchFamily="34" charset="0"/>
                        </a:rPr>
                        <a:t>161</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1867429"/>
                  </a:ext>
                </a:extLst>
              </a:tr>
              <a:tr h="392921">
                <a:tc>
                  <a:txBody>
                    <a:bodyPr/>
                    <a:lstStyle/>
                    <a:p>
                      <a:pPr algn="ctr" fontAlgn="b"/>
                      <a:r>
                        <a:rPr lang="en-IN" sz="1000" b="0" i="0" u="none" strike="noStrike" dirty="0" err="1">
                          <a:solidFill>
                            <a:srgbClr val="000000"/>
                          </a:solidFill>
                          <a:effectLst/>
                          <a:latin typeface="Verdana" panose="020B0604030504040204" pitchFamily="34" charset="0"/>
                          <a:ea typeface="Verdana" panose="020B0604030504040204" pitchFamily="34" charset="0"/>
                          <a:cs typeface="Verdana" panose="020B0604030504040204" pitchFamily="34" charset="0"/>
                        </a:rPr>
                        <a:t>Alchemie</a:t>
                      </a:r>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 Ltd.</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60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60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60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60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60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60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60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60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60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346063409"/>
                  </a:ext>
                </a:extLst>
              </a:tr>
              <a:tr h="392921">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Anhui </a:t>
                      </a:r>
                      <a:r>
                        <a:rPr lang="en-IN" sz="1000" b="0" i="0" u="none" strike="noStrike" dirty="0" err="1">
                          <a:solidFill>
                            <a:srgbClr val="000000"/>
                          </a:solidFill>
                          <a:effectLst/>
                          <a:latin typeface="Verdana" panose="020B0604030504040204" pitchFamily="34" charset="0"/>
                          <a:ea typeface="Verdana" panose="020B0604030504040204" pitchFamily="34" charset="0"/>
                          <a:cs typeface="Verdana" panose="020B0604030504040204" pitchFamily="34" charset="0"/>
                        </a:rPr>
                        <a:t>Shanfu</a:t>
                      </a:r>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 New Material Technology Co., Ltd.</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58</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58</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58</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58</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58</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58</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58</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58</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58</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92047530"/>
                  </a:ext>
                </a:extLst>
              </a:tr>
              <a:tr h="445429">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Ark Golden India Pvt. Ltd.</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12</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12</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12</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12</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12</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12</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12</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67364063"/>
                  </a:ext>
                </a:extLst>
              </a:tr>
              <a:tr h="392921">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Atul Ltd.</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30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30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30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30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30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30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40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40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40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39421968"/>
                  </a:ext>
                </a:extLst>
              </a:tr>
              <a:tr h="392921">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Chang Chung Plastics Co., Ltd.</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06785963"/>
                  </a:ext>
                </a:extLst>
              </a:tr>
              <a:tr h="392921">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Changchun Chemical (Jiangsu) Co., Ltd.</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150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150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150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150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150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150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150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150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150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737098267"/>
                  </a:ext>
                </a:extLst>
              </a:tr>
              <a:tr h="392921">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Ciech Sarzyna</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30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30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30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30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30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30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30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30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30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378382925"/>
                  </a:ext>
                </a:extLst>
              </a:tr>
              <a:tr h="392921">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Dalian Qihua New Material Co., Ltd.</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50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50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50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50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50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50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50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50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50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08904242"/>
                  </a:ext>
                </a:extLst>
              </a:tr>
              <a:tr h="392921">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Dow Inc.</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226</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226</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226</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226</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226</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226</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226</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226</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226</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63417061"/>
                  </a:ext>
                </a:extLst>
              </a:tr>
            </a:tbl>
          </a:graphicData>
        </a:graphic>
      </p:graphicFrame>
      <p:sp>
        <p:nvSpPr>
          <p:cNvPr id="5" name="TextBox 4">
            <a:extLst>
              <a:ext uri="{FF2B5EF4-FFF2-40B4-BE49-F238E27FC236}">
                <a16:creationId xmlns:a16="http://schemas.microsoft.com/office/drawing/2014/main" id="{1E0E1011-80E0-49F5-AE26-B5372A2BBAAC}"/>
              </a:ext>
            </a:extLst>
          </p:cNvPr>
          <p:cNvSpPr txBox="1"/>
          <p:nvPr/>
        </p:nvSpPr>
        <p:spPr>
          <a:xfrm>
            <a:off x="71013" y="733593"/>
            <a:ext cx="8806286" cy="292068"/>
          </a:xfrm>
          <a:prstGeom prst="rect">
            <a:avLst/>
          </a:prstGeom>
          <a:noFill/>
        </p:spPr>
        <p:txBody>
          <a:bodyPr wrap="square" rtlCol="0">
            <a:spAutoFit/>
          </a:bodyPr>
          <a:lstStyle/>
          <a:p>
            <a:pPr>
              <a:lnSpc>
                <a:spcPct val="150000"/>
              </a:lnSpc>
            </a:pPr>
            <a:r>
              <a:rPr lang="en-US" sz="1000" b="1"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Table 1: Global Epoxy Resin Capacity, By Company (Thousand </a:t>
            </a:r>
            <a:r>
              <a:rPr lang="en-US" sz="1000" b="1" dirty="0" err="1">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Tonnes</a:t>
            </a:r>
            <a:r>
              <a:rPr lang="en-US" sz="1000" b="1"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 2015-2030F</a:t>
            </a:r>
          </a:p>
        </p:txBody>
      </p:sp>
      <p:sp>
        <p:nvSpPr>
          <p:cNvPr id="13" name="Rectangle 12">
            <a:extLst>
              <a:ext uri="{FF2B5EF4-FFF2-40B4-BE49-F238E27FC236}">
                <a16:creationId xmlns:a16="http://schemas.microsoft.com/office/drawing/2014/main" id="{4F083375-C285-44CE-B889-1DC828C07543}"/>
              </a:ext>
            </a:extLst>
          </p:cNvPr>
          <p:cNvSpPr/>
          <p:nvPr/>
        </p:nvSpPr>
        <p:spPr>
          <a:xfrm>
            <a:off x="5841315" y="6337949"/>
            <a:ext cx="3035984" cy="200055"/>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sz="700" i="1" dirty="0">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rPr>
              <a:t>Source: ChemAnalyst  Analysis</a:t>
            </a:r>
          </a:p>
        </p:txBody>
      </p:sp>
    </p:spTree>
    <p:extLst>
      <p:ext uri="{BB962C8B-B14F-4D97-AF65-F5344CB8AC3E}">
        <p14:creationId xmlns:p14="http://schemas.microsoft.com/office/powerpoint/2010/main" val="8267532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3A7F4A6B-3C27-4472-AAA2-6AE0B8B7BB99}"/>
              </a:ext>
            </a:extLst>
          </p:cNvPr>
          <p:cNvSpPr>
            <a:spLocks noGrp="1"/>
          </p:cNvSpPr>
          <p:nvPr>
            <p:ph type="body" sz="quarter" idx="14"/>
          </p:nvPr>
        </p:nvSpPr>
        <p:spPr>
          <a:xfrm>
            <a:off x="0" y="186472"/>
            <a:ext cx="6109252" cy="456400"/>
          </a:xfrm>
        </p:spPr>
        <p:txBody>
          <a:bodyPr>
            <a:normAutofit/>
          </a:bodyPr>
          <a:lstStyle/>
          <a:p>
            <a:r>
              <a:rPr lang="en-IN" dirty="0">
                <a:solidFill>
                  <a:srgbClr val="0F4061"/>
                </a:solidFill>
              </a:rPr>
              <a:t>Global Epoxy Resin Capacity, </a:t>
            </a:r>
            <a:r>
              <a:rPr lang="en-US" dirty="0">
                <a:solidFill>
                  <a:srgbClr val="0F4061"/>
                </a:solidFill>
              </a:rPr>
              <a:t>By Company</a:t>
            </a:r>
          </a:p>
        </p:txBody>
      </p:sp>
      <p:graphicFrame>
        <p:nvGraphicFramePr>
          <p:cNvPr id="3" name="Table 2">
            <a:extLst>
              <a:ext uri="{FF2B5EF4-FFF2-40B4-BE49-F238E27FC236}">
                <a16:creationId xmlns:a16="http://schemas.microsoft.com/office/drawing/2014/main" id="{5D3743F4-3F5D-4412-A061-98C93C9B393A}"/>
              </a:ext>
            </a:extLst>
          </p:cNvPr>
          <p:cNvGraphicFramePr>
            <a:graphicFrameLocks noGrp="1"/>
          </p:cNvGraphicFramePr>
          <p:nvPr>
            <p:extLst>
              <p:ext uri="{D42A27DB-BD31-4B8C-83A1-F6EECF244321}">
                <p14:modId xmlns:p14="http://schemas.microsoft.com/office/powerpoint/2010/main" val="1683850562"/>
              </p:ext>
            </p:extLst>
          </p:nvPr>
        </p:nvGraphicFramePr>
        <p:xfrm>
          <a:off x="359355" y="1177954"/>
          <a:ext cx="8229601" cy="5360050"/>
        </p:xfrm>
        <a:graphic>
          <a:graphicData uri="http://schemas.openxmlformats.org/drawingml/2006/table">
            <a:tbl>
              <a:tblPr/>
              <a:tblGrid>
                <a:gridCol w="2106832">
                  <a:extLst>
                    <a:ext uri="{9D8B030D-6E8A-4147-A177-3AD203B41FA5}">
                      <a16:colId xmlns:a16="http://schemas.microsoft.com/office/drawing/2014/main" val="1552749016"/>
                    </a:ext>
                  </a:extLst>
                </a:gridCol>
                <a:gridCol w="602560">
                  <a:extLst>
                    <a:ext uri="{9D8B030D-6E8A-4147-A177-3AD203B41FA5}">
                      <a16:colId xmlns:a16="http://schemas.microsoft.com/office/drawing/2014/main" val="3926946828"/>
                    </a:ext>
                  </a:extLst>
                </a:gridCol>
                <a:gridCol w="819059">
                  <a:extLst>
                    <a:ext uri="{9D8B030D-6E8A-4147-A177-3AD203B41FA5}">
                      <a16:colId xmlns:a16="http://schemas.microsoft.com/office/drawing/2014/main" val="4045250766"/>
                    </a:ext>
                  </a:extLst>
                </a:gridCol>
                <a:gridCol w="560994">
                  <a:extLst>
                    <a:ext uri="{9D8B030D-6E8A-4147-A177-3AD203B41FA5}">
                      <a16:colId xmlns:a16="http://schemas.microsoft.com/office/drawing/2014/main" val="1381478910"/>
                    </a:ext>
                  </a:extLst>
                </a:gridCol>
                <a:gridCol w="690026">
                  <a:extLst>
                    <a:ext uri="{9D8B030D-6E8A-4147-A177-3AD203B41FA5}">
                      <a16:colId xmlns:a16="http://schemas.microsoft.com/office/drawing/2014/main" val="2797647573"/>
                    </a:ext>
                  </a:extLst>
                </a:gridCol>
                <a:gridCol w="690026">
                  <a:extLst>
                    <a:ext uri="{9D8B030D-6E8A-4147-A177-3AD203B41FA5}">
                      <a16:colId xmlns:a16="http://schemas.microsoft.com/office/drawing/2014/main" val="2203059177"/>
                    </a:ext>
                  </a:extLst>
                </a:gridCol>
                <a:gridCol w="690026">
                  <a:extLst>
                    <a:ext uri="{9D8B030D-6E8A-4147-A177-3AD203B41FA5}">
                      <a16:colId xmlns:a16="http://schemas.microsoft.com/office/drawing/2014/main" val="927006817"/>
                    </a:ext>
                  </a:extLst>
                </a:gridCol>
                <a:gridCol w="690026">
                  <a:extLst>
                    <a:ext uri="{9D8B030D-6E8A-4147-A177-3AD203B41FA5}">
                      <a16:colId xmlns:a16="http://schemas.microsoft.com/office/drawing/2014/main" val="417093797"/>
                    </a:ext>
                  </a:extLst>
                </a:gridCol>
                <a:gridCol w="690026">
                  <a:extLst>
                    <a:ext uri="{9D8B030D-6E8A-4147-A177-3AD203B41FA5}">
                      <a16:colId xmlns:a16="http://schemas.microsoft.com/office/drawing/2014/main" val="1108806684"/>
                    </a:ext>
                  </a:extLst>
                </a:gridCol>
                <a:gridCol w="690026">
                  <a:extLst>
                    <a:ext uri="{9D8B030D-6E8A-4147-A177-3AD203B41FA5}">
                      <a16:colId xmlns:a16="http://schemas.microsoft.com/office/drawing/2014/main" val="1976392978"/>
                    </a:ext>
                  </a:extLst>
                </a:gridCol>
              </a:tblGrid>
              <a:tr h="458828">
                <a:tc>
                  <a:txBody>
                    <a:bodyPr/>
                    <a:lstStyle/>
                    <a:p>
                      <a:pPr marL="182880" algn="ctr" defTabSz="685800" rtl="0" eaLnBrk="1" fontAlgn="ctr" latinLnBrk="0" hangingPunct="1"/>
                      <a:r>
                        <a:rPr lang="en-US" sz="1000" b="1" i="0" u="none" strike="noStrike" kern="1200" dirty="0">
                          <a:solidFill>
                            <a:schemeClr val="bg1"/>
                          </a:solidFill>
                          <a:effectLst/>
                          <a:latin typeface="Verdana" panose="020B0604030504040204" pitchFamily="34" charset="0"/>
                          <a:ea typeface="Verdana" panose="020B0604030504040204" pitchFamily="34" charset="0"/>
                          <a:cs typeface="Verdana" panose="020B0604030504040204" pitchFamily="34" charset="0"/>
                        </a:rPr>
                        <a:t>Company</a:t>
                      </a:r>
                    </a:p>
                  </a:txBody>
                  <a:tcPr marL="0" marR="0" marT="0" marB="0" anchor="ctr">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F4061"/>
                    </a:solidFill>
                  </a:tcPr>
                </a:tc>
                <a:tc>
                  <a:txBody>
                    <a:bodyPr/>
                    <a:lstStyle/>
                    <a:p>
                      <a:pPr marL="182880" algn="ctr" defTabSz="685800" rtl="0" eaLnBrk="1" fontAlgn="ctr" latinLnBrk="0" hangingPunct="1"/>
                      <a:r>
                        <a:rPr lang="en-US" sz="1000" b="1" i="0" u="none" strike="noStrike" kern="1200" dirty="0">
                          <a:solidFill>
                            <a:schemeClr val="bg1"/>
                          </a:solidFill>
                          <a:effectLst/>
                          <a:latin typeface="Verdana" panose="020B0604030504040204" pitchFamily="34" charset="0"/>
                          <a:ea typeface="Verdana" panose="020B0604030504040204" pitchFamily="34" charset="0"/>
                          <a:cs typeface="Verdana" panose="020B0604030504040204" pitchFamily="34" charset="0"/>
                        </a:rPr>
                        <a:t>2015</a:t>
                      </a:r>
                    </a:p>
                  </a:txBody>
                  <a:tcPr marL="0"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F4061"/>
                    </a:solidFill>
                  </a:tcPr>
                </a:tc>
                <a:tc>
                  <a:txBody>
                    <a:bodyPr/>
                    <a:lstStyle/>
                    <a:p>
                      <a:pPr marL="182880" algn="ctr" defTabSz="685800" rtl="0" eaLnBrk="1" fontAlgn="ctr" latinLnBrk="0" hangingPunct="1"/>
                      <a:r>
                        <a:rPr lang="en-US" sz="1000" b="1" i="0" u="none" strike="noStrike" kern="1200" dirty="0">
                          <a:solidFill>
                            <a:schemeClr val="bg1"/>
                          </a:solidFill>
                          <a:effectLst/>
                          <a:latin typeface="Verdana" panose="020B0604030504040204" pitchFamily="34" charset="0"/>
                          <a:ea typeface="Verdana" panose="020B0604030504040204" pitchFamily="34" charset="0"/>
                          <a:cs typeface="Verdana" panose="020B0604030504040204" pitchFamily="34" charset="0"/>
                        </a:rPr>
                        <a:t>2016</a:t>
                      </a:r>
                    </a:p>
                  </a:txBody>
                  <a:tcPr marL="0"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F4061"/>
                    </a:solidFill>
                  </a:tcPr>
                </a:tc>
                <a:tc>
                  <a:txBody>
                    <a:bodyPr/>
                    <a:lstStyle/>
                    <a:p>
                      <a:pPr marL="182880" algn="ctr" defTabSz="685800" rtl="0" eaLnBrk="1" fontAlgn="ctr" latinLnBrk="0" hangingPunct="1"/>
                      <a:r>
                        <a:rPr lang="en-US" sz="1000" b="1" i="0" u="none" strike="noStrike" kern="1200" dirty="0">
                          <a:solidFill>
                            <a:schemeClr val="bg1"/>
                          </a:solidFill>
                          <a:effectLst/>
                          <a:latin typeface="Verdana" panose="020B0604030504040204" pitchFamily="34" charset="0"/>
                          <a:ea typeface="Verdana" panose="020B0604030504040204" pitchFamily="34" charset="0"/>
                          <a:cs typeface="Verdana" panose="020B0604030504040204" pitchFamily="34" charset="0"/>
                        </a:rPr>
                        <a:t>2017</a:t>
                      </a:r>
                    </a:p>
                  </a:txBody>
                  <a:tcPr marL="0"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F4061"/>
                    </a:solidFill>
                  </a:tcPr>
                </a:tc>
                <a:tc>
                  <a:txBody>
                    <a:bodyPr/>
                    <a:lstStyle/>
                    <a:p>
                      <a:pPr marL="182880" algn="ctr" defTabSz="685800" rtl="0" eaLnBrk="1" fontAlgn="ctr" latinLnBrk="0" hangingPunct="1"/>
                      <a:r>
                        <a:rPr lang="en-US" sz="1000" b="1" i="0" u="none" strike="noStrike" kern="1200" dirty="0">
                          <a:solidFill>
                            <a:schemeClr val="bg1"/>
                          </a:solidFill>
                          <a:effectLst/>
                          <a:latin typeface="Verdana" panose="020B0604030504040204" pitchFamily="34" charset="0"/>
                          <a:ea typeface="Verdana" panose="020B0604030504040204" pitchFamily="34" charset="0"/>
                          <a:cs typeface="Verdana" panose="020B0604030504040204" pitchFamily="34" charset="0"/>
                        </a:rPr>
                        <a:t>2018</a:t>
                      </a:r>
                    </a:p>
                  </a:txBody>
                  <a:tcPr marL="0"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F4061"/>
                    </a:solidFill>
                  </a:tcPr>
                </a:tc>
                <a:tc>
                  <a:txBody>
                    <a:bodyPr/>
                    <a:lstStyle/>
                    <a:p>
                      <a:pPr marL="182880" algn="ctr" defTabSz="685800" rtl="0" eaLnBrk="1" fontAlgn="ctr" latinLnBrk="0" hangingPunct="1"/>
                      <a:r>
                        <a:rPr lang="en-US" sz="1000" b="1" i="0" u="none" strike="noStrike" kern="1200" dirty="0">
                          <a:solidFill>
                            <a:schemeClr val="bg1"/>
                          </a:solidFill>
                          <a:effectLst/>
                          <a:latin typeface="Verdana" panose="020B0604030504040204" pitchFamily="34" charset="0"/>
                          <a:ea typeface="Verdana" panose="020B0604030504040204" pitchFamily="34" charset="0"/>
                          <a:cs typeface="Verdana" panose="020B0604030504040204" pitchFamily="34" charset="0"/>
                        </a:rPr>
                        <a:t>2019</a:t>
                      </a:r>
                    </a:p>
                  </a:txBody>
                  <a:tcPr marL="0"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F4061"/>
                    </a:solidFill>
                  </a:tcPr>
                </a:tc>
                <a:tc>
                  <a:txBody>
                    <a:bodyPr/>
                    <a:lstStyle/>
                    <a:p>
                      <a:pPr marL="182880" algn="ctr" defTabSz="685800" rtl="0" eaLnBrk="1" fontAlgn="ctr" latinLnBrk="0" hangingPunct="1"/>
                      <a:r>
                        <a:rPr lang="en-US" sz="1000" b="1" i="0" u="none" strike="noStrike" kern="1200" dirty="0">
                          <a:solidFill>
                            <a:schemeClr val="bg1"/>
                          </a:solidFill>
                          <a:effectLst/>
                          <a:latin typeface="Verdana" panose="020B0604030504040204" pitchFamily="34" charset="0"/>
                          <a:ea typeface="Verdana" panose="020B0604030504040204" pitchFamily="34" charset="0"/>
                          <a:cs typeface="Verdana" panose="020B0604030504040204" pitchFamily="34" charset="0"/>
                        </a:rPr>
                        <a:t>2020</a:t>
                      </a:r>
                    </a:p>
                  </a:txBody>
                  <a:tcPr marL="0"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F4061"/>
                    </a:solidFill>
                  </a:tcPr>
                </a:tc>
                <a:tc>
                  <a:txBody>
                    <a:bodyPr/>
                    <a:lstStyle/>
                    <a:p>
                      <a:pPr marL="182880" algn="ctr" defTabSz="685800" rtl="0" eaLnBrk="1" fontAlgn="ctr" latinLnBrk="0" hangingPunct="1"/>
                      <a:r>
                        <a:rPr lang="en-US" sz="1000" b="1" i="0" u="none" strike="noStrike" kern="1200" dirty="0">
                          <a:solidFill>
                            <a:schemeClr val="bg1"/>
                          </a:solidFill>
                          <a:effectLst/>
                          <a:latin typeface="Verdana" panose="020B0604030504040204" pitchFamily="34" charset="0"/>
                          <a:ea typeface="Verdana" panose="020B0604030504040204" pitchFamily="34" charset="0"/>
                          <a:cs typeface="Verdana" panose="020B0604030504040204" pitchFamily="34" charset="0"/>
                        </a:rPr>
                        <a:t>2021E</a:t>
                      </a:r>
                    </a:p>
                  </a:txBody>
                  <a:tcPr marL="0"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F4061"/>
                    </a:solidFill>
                  </a:tcPr>
                </a:tc>
                <a:tc>
                  <a:txBody>
                    <a:bodyPr/>
                    <a:lstStyle/>
                    <a:p>
                      <a:pPr marL="182880" algn="ctr" defTabSz="685800" rtl="0" eaLnBrk="1" fontAlgn="ctr" latinLnBrk="0" hangingPunct="1"/>
                      <a:r>
                        <a:rPr lang="en-US" sz="1000" b="1" i="0" u="none" strike="noStrike" kern="1200" dirty="0">
                          <a:solidFill>
                            <a:schemeClr val="bg1"/>
                          </a:solidFill>
                          <a:effectLst/>
                          <a:latin typeface="Verdana" panose="020B0604030504040204" pitchFamily="34" charset="0"/>
                          <a:ea typeface="Verdana" panose="020B0604030504040204" pitchFamily="34" charset="0"/>
                          <a:cs typeface="Verdana" panose="020B0604030504040204" pitchFamily="34" charset="0"/>
                        </a:rPr>
                        <a:t>2025F</a:t>
                      </a:r>
                    </a:p>
                  </a:txBody>
                  <a:tcPr marL="0"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F4061"/>
                    </a:solidFill>
                  </a:tcPr>
                </a:tc>
                <a:tc>
                  <a:txBody>
                    <a:bodyPr/>
                    <a:lstStyle/>
                    <a:p>
                      <a:pPr marL="182880" algn="ctr" defTabSz="685800" rtl="0" eaLnBrk="1" fontAlgn="ctr" latinLnBrk="0" hangingPunct="1"/>
                      <a:r>
                        <a:rPr lang="en-US" sz="1000" b="1" i="0" u="none" strike="noStrike" kern="1200" dirty="0">
                          <a:solidFill>
                            <a:schemeClr val="bg1"/>
                          </a:solidFill>
                          <a:effectLst/>
                          <a:latin typeface="Verdana" panose="020B0604030504040204" pitchFamily="34" charset="0"/>
                          <a:ea typeface="Verdana" panose="020B0604030504040204" pitchFamily="34" charset="0"/>
                          <a:cs typeface="Verdana" panose="020B0604030504040204" pitchFamily="34" charset="0"/>
                        </a:rPr>
                        <a:t>2030F</a:t>
                      </a:r>
                    </a:p>
                  </a:txBody>
                  <a:tcPr marL="0"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F4061"/>
                    </a:solidFill>
                  </a:tcPr>
                </a:tc>
                <a:extLst>
                  <a:ext uri="{0D108BD9-81ED-4DB2-BD59-A6C34878D82A}">
                    <a16:rowId xmlns:a16="http://schemas.microsoft.com/office/drawing/2014/main" val="506155128"/>
                  </a:ext>
                </a:extLst>
              </a:tr>
              <a:tr h="373181">
                <a:tc>
                  <a:txBody>
                    <a:bodyPr/>
                    <a:lstStyle/>
                    <a:p>
                      <a:pPr marL="182880" algn="ctr" defTabSz="685800" rtl="0" eaLnBrk="1" fontAlgn="ctr" latinLnBrk="0" hangingPunct="1"/>
                      <a:r>
                        <a:rPr lang="en-IN" sz="1000" b="0" i="0" u="none" strike="noStrike" kern="1200" dirty="0">
                          <a:solidFill>
                            <a:schemeClr val="tx1"/>
                          </a:solidFill>
                          <a:effectLst/>
                          <a:latin typeface="Verdana" panose="020B0604030504040204" pitchFamily="34" charset="0"/>
                          <a:ea typeface="Verdana" panose="020B0604030504040204" pitchFamily="34" charset="0"/>
                          <a:cs typeface="Verdana" panose="020B0604030504040204" pitchFamily="34" charset="0"/>
                        </a:rPr>
                        <a:t>Hexion Inc.</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182880" algn="ctr" defTabSz="685800" rtl="0" eaLnBrk="1" fontAlgn="ctr" latinLnBrk="0" hangingPunct="1"/>
                      <a:r>
                        <a:rPr lang="en-IN" sz="1000" b="0" i="0" u="none" strike="noStrike" kern="1200" dirty="0">
                          <a:solidFill>
                            <a:schemeClr val="tx1"/>
                          </a:solidFill>
                          <a:effectLst/>
                          <a:latin typeface="Verdana" panose="020B0604030504040204" pitchFamily="34" charset="0"/>
                          <a:ea typeface="Verdana" panose="020B0604030504040204" pitchFamily="34" charset="0"/>
                          <a:cs typeface="Verdana" panose="020B0604030504040204" pitchFamily="34" charset="0"/>
                        </a:rPr>
                        <a:t>342</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182880" algn="ctr" defTabSz="685800" rtl="0" eaLnBrk="1" fontAlgn="ctr" latinLnBrk="0" hangingPunct="1"/>
                      <a:r>
                        <a:rPr lang="en-IN" sz="1000" b="0" i="0" u="none" strike="noStrike" kern="1200" dirty="0">
                          <a:solidFill>
                            <a:schemeClr val="tx1"/>
                          </a:solidFill>
                          <a:effectLst/>
                          <a:latin typeface="Verdana" panose="020B0604030504040204" pitchFamily="34" charset="0"/>
                          <a:ea typeface="Verdana" panose="020B0604030504040204" pitchFamily="34" charset="0"/>
                          <a:cs typeface="Verdana" panose="020B0604030504040204" pitchFamily="34" charset="0"/>
                        </a:rPr>
                        <a:t>342</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182880" algn="ctr" defTabSz="685800" rtl="0" eaLnBrk="1" fontAlgn="ctr" latinLnBrk="0" hangingPunct="1"/>
                      <a:r>
                        <a:rPr lang="en-IN" sz="1000" b="0" i="0" u="none" strike="noStrike" kern="1200" dirty="0">
                          <a:solidFill>
                            <a:schemeClr val="tx1"/>
                          </a:solidFill>
                          <a:effectLst/>
                          <a:latin typeface="Verdana" panose="020B0604030504040204" pitchFamily="34" charset="0"/>
                          <a:ea typeface="Verdana" panose="020B0604030504040204" pitchFamily="34" charset="0"/>
                          <a:cs typeface="Verdana" panose="020B0604030504040204" pitchFamily="34" charset="0"/>
                        </a:rPr>
                        <a:t>342</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182880" algn="ctr" defTabSz="685800" rtl="0" eaLnBrk="1" fontAlgn="ctr" latinLnBrk="0" hangingPunct="1"/>
                      <a:r>
                        <a:rPr lang="en-IN" sz="1000" b="0" i="0" u="none" strike="noStrike" kern="1200" dirty="0">
                          <a:solidFill>
                            <a:schemeClr val="tx1"/>
                          </a:solidFill>
                          <a:effectLst/>
                          <a:latin typeface="Verdana" panose="020B0604030504040204" pitchFamily="34" charset="0"/>
                          <a:ea typeface="Verdana" panose="020B0604030504040204" pitchFamily="34" charset="0"/>
                          <a:cs typeface="Verdana" panose="020B0604030504040204" pitchFamily="34" charset="0"/>
                        </a:rPr>
                        <a:t>364</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182880" algn="ctr" defTabSz="685800" rtl="0" eaLnBrk="1" fontAlgn="ctr" latinLnBrk="0" hangingPunct="1"/>
                      <a:r>
                        <a:rPr lang="en-IN" sz="1000" b="0" i="0" u="none" strike="noStrike" kern="1200" dirty="0">
                          <a:solidFill>
                            <a:schemeClr val="tx1"/>
                          </a:solidFill>
                          <a:effectLst/>
                          <a:latin typeface="Verdana" panose="020B0604030504040204" pitchFamily="34" charset="0"/>
                          <a:ea typeface="Verdana" panose="020B0604030504040204" pitchFamily="34" charset="0"/>
                          <a:cs typeface="Verdana" panose="020B0604030504040204" pitchFamily="34" charset="0"/>
                        </a:rPr>
                        <a:t>364</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182880" algn="ctr" defTabSz="685800" rtl="0" eaLnBrk="1" fontAlgn="ctr" latinLnBrk="0" hangingPunct="1"/>
                      <a:r>
                        <a:rPr lang="en-IN" sz="1000" b="0" i="0" u="none" strike="noStrike" kern="1200" dirty="0">
                          <a:solidFill>
                            <a:schemeClr val="tx1"/>
                          </a:solidFill>
                          <a:effectLst/>
                          <a:latin typeface="Verdana" panose="020B0604030504040204" pitchFamily="34" charset="0"/>
                          <a:ea typeface="Verdana" panose="020B0604030504040204" pitchFamily="34" charset="0"/>
                          <a:cs typeface="Verdana" panose="020B0604030504040204" pitchFamily="34" charset="0"/>
                        </a:rPr>
                        <a:t>364</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182880" algn="ctr" defTabSz="685800" rtl="0" eaLnBrk="1" fontAlgn="ctr" latinLnBrk="0" hangingPunct="1"/>
                      <a:r>
                        <a:rPr lang="en-IN" sz="1000" b="0" i="0" u="none" strike="noStrike" kern="1200">
                          <a:solidFill>
                            <a:schemeClr val="tx1"/>
                          </a:solidFill>
                          <a:effectLst/>
                          <a:latin typeface="Verdana" panose="020B0604030504040204" pitchFamily="34" charset="0"/>
                          <a:ea typeface="Verdana" panose="020B0604030504040204" pitchFamily="34" charset="0"/>
                          <a:cs typeface="Verdana" panose="020B0604030504040204" pitchFamily="34" charset="0"/>
                        </a:rPr>
                        <a:t>364</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182880" algn="ctr" defTabSz="685800" rtl="0" eaLnBrk="1" fontAlgn="ctr" latinLnBrk="0" hangingPunct="1"/>
                      <a:r>
                        <a:rPr lang="en-IN" sz="1000" b="0" i="0" u="none" strike="noStrike" kern="1200" dirty="0">
                          <a:solidFill>
                            <a:schemeClr val="tx1"/>
                          </a:solidFill>
                          <a:effectLst/>
                          <a:latin typeface="Verdana" panose="020B0604030504040204" pitchFamily="34" charset="0"/>
                          <a:ea typeface="Verdana" panose="020B0604030504040204" pitchFamily="34" charset="0"/>
                          <a:cs typeface="Verdana" panose="020B0604030504040204" pitchFamily="34" charset="0"/>
                        </a:rPr>
                        <a:t>364</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182880" algn="ctr" defTabSz="685800" rtl="0" eaLnBrk="1" fontAlgn="ctr" latinLnBrk="0" hangingPunct="1"/>
                      <a:r>
                        <a:rPr lang="en-IN" sz="1000" b="0" i="0" u="none" strike="noStrike" kern="1200" dirty="0">
                          <a:solidFill>
                            <a:schemeClr val="tx1"/>
                          </a:solidFill>
                          <a:effectLst/>
                          <a:latin typeface="Verdana" panose="020B0604030504040204" pitchFamily="34" charset="0"/>
                          <a:ea typeface="Verdana" panose="020B0604030504040204" pitchFamily="34" charset="0"/>
                          <a:cs typeface="Verdana" panose="020B0604030504040204" pitchFamily="34" charset="0"/>
                        </a:rPr>
                        <a:t>364</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35597493"/>
                  </a:ext>
                </a:extLst>
              </a:tr>
              <a:tr h="373181">
                <a:tc>
                  <a:txBody>
                    <a:bodyPr/>
                    <a:lstStyle/>
                    <a:p>
                      <a:pPr marL="182880" algn="ctr" defTabSz="685800" rtl="0" eaLnBrk="1" fontAlgn="ctr" latinLnBrk="0" hangingPunct="1"/>
                      <a:r>
                        <a:rPr lang="en-IN" sz="1000" b="0" i="0" u="none" strike="noStrike" kern="1200">
                          <a:solidFill>
                            <a:schemeClr val="tx1"/>
                          </a:solidFill>
                          <a:effectLst/>
                          <a:latin typeface="Verdana" panose="020B0604030504040204" pitchFamily="34" charset="0"/>
                          <a:ea typeface="Verdana" panose="020B0604030504040204" pitchFamily="34" charset="0"/>
                          <a:cs typeface="Verdana" panose="020B0604030504040204" pitchFamily="34" charset="0"/>
                        </a:rPr>
                        <a:t>Hindustan Speciality Chemicals Ltd.</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182880" algn="ctr" defTabSz="685800" rtl="0" eaLnBrk="1" fontAlgn="ctr" latinLnBrk="0" hangingPunct="1"/>
                      <a:r>
                        <a:rPr lang="en-IN" sz="1000" b="0" i="0" u="none" strike="noStrike" kern="1200" dirty="0">
                          <a:solidFill>
                            <a:schemeClr val="tx1"/>
                          </a:solidFill>
                          <a:effectLst/>
                          <a:latin typeface="Verdana" panose="020B0604030504040204" pitchFamily="34" charset="0"/>
                          <a:ea typeface="Verdana" panose="020B0604030504040204" pitchFamily="34" charset="0"/>
                          <a:cs typeface="Verdana" panose="020B0604030504040204" pitchFamily="34" charset="0"/>
                        </a:rPr>
                        <a:t>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182880" algn="ctr" defTabSz="685800" rtl="0" eaLnBrk="1" fontAlgn="ctr" latinLnBrk="0" hangingPunct="1"/>
                      <a:r>
                        <a:rPr lang="en-IN" sz="1000" b="0" i="0" u="none" strike="noStrike" kern="1200" dirty="0">
                          <a:solidFill>
                            <a:schemeClr val="tx1"/>
                          </a:solidFill>
                          <a:effectLst/>
                          <a:latin typeface="Verdana" panose="020B0604030504040204" pitchFamily="34" charset="0"/>
                          <a:ea typeface="Verdana" panose="020B0604030504040204" pitchFamily="34" charset="0"/>
                          <a:cs typeface="Verdana" panose="020B0604030504040204" pitchFamily="34" charset="0"/>
                        </a:rPr>
                        <a:t>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182880" algn="ctr" defTabSz="685800" rtl="0" eaLnBrk="1" fontAlgn="ctr" latinLnBrk="0" hangingPunct="1"/>
                      <a:r>
                        <a:rPr lang="en-IN" sz="1000" b="0" i="0" u="none" strike="noStrike" kern="1200" dirty="0">
                          <a:solidFill>
                            <a:schemeClr val="tx1"/>
                          </a:solidFill>
                          <a:effectLst/>
                          <a:latin typeface="Verdana" panose="020B0604030504040204" pitchFamily="34" charset="0"/>
                          <a:ea typeface="Verdana" panose="020B0604030504040204" pitchFamily="34" charset="0"/>
                          <a:cs typeface="Verdana" panose="020B0604030504040204" pitchFamily="34" charset="0"/>
                        </a:rPr>
                        <a:t>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182880" algn="ctr" defTabSz="685800" rtl="0" eaLnBrk="1" fontAlgn="ctr" latinLnBrk="0" hangingPunct="1"/>
                      <a:r>
                        <a:rPr lang="en-IN" sz="1000" b="0" i="0" u="none" strike="noStrike" kern="1200" dirty="0">
                          <a:solidFill>
                            <a:schemeClr val="tx1"/>
                          </a:solidFill>
                          <a:effectLst/>
                          <a:latin typeface="Verdana" panose="020B0604030504040204" pitchFamily="34" charset="0"/>
                          <a:ea typeface="Verdana" panose="020B0604030504040204" pitchFamily="34" charset="0"/>
                          <a:cs typeface="Verdana" panose="020B0604030504040204" pitchFamily="34" charset="0"/>
                        </a:rPr>
                        <a:t>15</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182880" algn="ctr" defTabSz="685800" rtl="0" eaLnBrk="1" fontAlgn="ctr" latinLnBrk="0" hangingPunct="1"/>
                      <a:r>
                        <a:rPr lang="en-IN" sz="1000" b="0" i="0" u="none" strike="noStrike" kern="1200" dirty="0">
                          <a:solidFill>
                            <a:schemeClr val="tx1"/>
                          </a:solidFill>
                          <a:effectLst/>
                          <a:latin typeface="Verdana" panose="020B0604030504040204" pitchFamily="34" charset="0"/>
                          <a:ea typeface="Verdana" panose="020B0604030504040204" pitchFamily="34" charset="0"/>
                          <a:cs typeface="Verdana" panose="020B0604030504040204" pitchFamily="34" charset="0"/>
                        </a:rPr>
                        <a:t>15</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182880" algn="ctr" defTabSz="685800" rtl="0" eaLnBrk="1" fontAlgn="ctr" latinLnBrk="0" hangingPunct="1"/>
                      <a:r>
                        <a:rPr lang="en-IN" sz="1000" b="0" i="0" u="none" strike="noStrike" kern="1200" dirty="0">
                          <a:solidFill>
                            <a:schemeClr val="tx1"/>
                          </a:solidFill>
                          <a:effectLst/>
                          <a:latin typeface="Verdana" panose="020B0604030504040204" pitchFamily="34" charset="0"/>
                          <a:ea typeface="Verdana" panose="020B0604030504040204" pitchFamily="34" charset="0"/>
                          <a:cs typeface="Verdana" panose="020B0604030504040204" pitchFamily="34" charset="0"/>
                        </a:rPr>
                        <a:t>15</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182880" algn="ctr" defTabSz="685800" rtl="0" eaLnBrk="1" fontAlgn="ctr" latinLnBrk="0" hangingPunct="1"/>
                      <a:r>
                        <a:rPr lang="en-IN" sz="1000" b="0" i="0" u="none" strike="noStrike" kern="1200">
                          <a:solidFill>
                            <a:schemeClr val="tx1"/>
                          </a:solidFill>
                          <a:effectLst/>
                          <a:latin typeface="Verdana" panose="020B0604030504040204" pitchFamily="34" charset="0"/>
                          <a:ea typeface="Verdana" panose="020B0604030504040204" pitchFamily="34" charset="0"/>
                          <a:cs typeface="Verdana" panose="020B0604030504040204" pitchFamily="34" charset="0"/>
                        </a:rPr>
                        <a:t>15</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182880" algn="ctr" defTabSz="685800" rtl="0" eaLnBrk="1" fontAlgn="ctr" latinLnBrk="0" hangingPunct="1"/>
                      <a:r>
                        <a:rPr lang="en-IN" sz="1000" b="0" i="0" u="none" strike="noStrike" kern="1200">
                          <a:solidFill>
                            <a:schemeClr val="tx1"/>
                          </a:solidFill>
                          <a:effectLst/>
                          <a:latin typeface="Verdana" panose="020B0604030504040204" pitchFamily="34" charset="0"/>
                          <a:ea typeface="Verdana" panose="020B0604030504040204" pitchFamily="34" charset="0"/>
                          <a:cs typeface="Verdana" panose="020B0604030504040204" pitchFamily="34" charset="0"/>
                        </a:rPr>
                        <a:t>15</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182880" algn="ctr" defTabSz="685800" rtl="0" eaLnBrk="1" fontAlgn="ctr" latinLnBrk="0" hangingPunct="1"/>
                      <a:r>
                        <a:rPr lang="en-IN" sz="1000" b="0" i="0" u="none" strike="noStrike" kern="1200">
                          <a:solidFill>
                            <a:schemeClr val="tx1"/>
                          </a:solidFill>
                          <a:effectLst/>
                          <a:latin typeface="Verdana" panose="020B0604030504040204" pitchFamily="34" charset="0"/>
                          <a:ea typeface="Verdana" panose="020B0604030504040204" pitchFamily="34" charset="0"/>
                          <a:cs typeface="Verdana" panose="020B0604030504040204" pitchFamily="34" charset="0"/>
                        </a:rPr>
                        <a:t>15</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92047530"/>
                  </a:ext>
                </a:extLst>
              </a:tr>
              <a:tr h="423050">
                <a:tc>
                  <a:txBody>
                    <a:bodyPr/>
                    <a:lstStyle/>
                    <a:p>
                      <a:pPr marL="182880" algn="ctr" defTabSz="685800" rtl="0" eaLnBrk="1" fontAlgn="ctr" latinLnBrk="0" hangingPunct="1"/>
                      <a:r>
                        <a:rPr lang="en-IN" sz="1000" b="0" i="0" u="none" strike="noStrike" kern="1200" dirty="0">
                          <a:solidFill>
                            <a:schemeClr val="tx1"/>
                          </a:solidFill>
                          <a:effectLst/>
                          <a:latin typeface="Verdana" panose="020B0604030504040204" pitchFamily="34" charset="0"/>
                          <a:ea typeface="Verdana" panose="020B0604030504040204" pitchFamily="34" charset="0"/>
                          <a:cs typeface="Verdana" panose="020B0604030504040204" pitchFamily="34" charset="0"/>
                        </a:rPr>
                        <a:t>Huntsman Corporation</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182880" algn="ctr" defTabSz="685800" rtl="0" eaLnBrk="1" fontAlgn="ctr" latinLnBrk="0" hangingPunct="1"/>
                      <a:r>
                        <a:rPr lang="en-IN" sz="1000" b="0" i="0" u="none" strike="noStrike" kern="1200">
                          <a:solidFill>
                            <a:schemeClr val="tx1"/>
                          </a:solidFill>
                          <a:effectLst/>
                          <a:latin typeface="Verdana" panose="020B0604030504040204" pitchFamily="34" charset="0"/>
                          <a:ea typeface="Verdana" panose="020B0604030504040204" pitchFamily="34" charset="0"/>
                          <a:cs typeface="Verdana" panose="020B0604030504040204" pitchFamily="34" charset="0"/>
                        </a:rPr>
                        <a:t>194</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182880" algn="ctr" defTabSz="685800" rtl="0" eaLnBrk="1" fontAlgn="ctr" latinLnBrk="0" hangingPunct="1"/>
                      <a:r>
                        <a:rPr lang="en-IN" sz="1000" b="0" i="0" u="none" strike="noStrike" kern="1200">
                          <a:solidFill>
                            <a:schemeClr val="tx1"/>
                          </a:solidFill>
                          <a:effectLst/>
                          <a:latin typeface="Verdana" panose="020B0604030504040204" pitchFamily="34" charset="0"/>
                          <a:ea typeface="Verdana" panose="020B0604030504040204" pitchFamily="34" charset="0"/>
                          <a:cs typeface="Verdana" panose="020B0604030504040204" pitchFamily="34" charset="0"/>
                        </a:rPr>
                        <a:t>194</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182880" algn="ctr" defTabSz="685800" rtl="0" eaLnBrk="1" fontAlgn="ctr" latinLnBrk="0" hangingPunct="1"/>
                      <a:r>
                        <a:rPr lang="en-IN" sz="1000" b="0" i="0" u="none" strike="noStrike" kern="1200" dirty="0">
                          <a:solidFill>
                            <a:schemeClr val="tx1"/>
                          </a:solidFill>
                          <a:effectLst/>
                          <a:latin typeface="Verdana" panose="020B0604030504040204" pitchFamily="34" charset="0"/>
                          <a:ea typeface="Verdana" panose="020B0604030504040204" pitchFamily="34" charset="0"/>
                          <a:cs typeface="Verdana" panose="020B0604030504040204" pitchFamily="34" charset="0"/>
                        </a:rPr>
                        <a:t>194</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182880" algn="ctr" defTabSz="685800" rtl="0" eaLnBrk="1" fontAlgn="ctr" latinLnBrk="0" hangingPunct="1"/>
                      <a:r>
                        <a:rPr lang="en-IN" sz="1000" b="0" i="0" u="none" strike="noStrike" kern="1200">
                          <a:solidFill>
                            <a:schemeClr val="tx1"/>
                          </a:solidFill>
                          <a:effectLst/>
                          <a:latin typeface="Verdana" panose="020B0604030504040204" pitchFamily="34" charset="0"/>
                          <a:ea typeface="Verdana" panose="020B0604030504040204" pitchFamily="34" charset="0"/>
                          <a:cs typeface="Verdana" panose="020B0604030504040204" pitchFamily="34" charset="0"/>
                        </a:rPr>
                        <a:t>264</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182880" algn="ctr" defTabSz="685800" rtl="0" eaLnBrk="1" fontAlgn="ctr" latinLnBrk="0" hangingPunct="1"/>
                      <a:r>
                        <a:rPr lang="en-IN" sz="1000" b="0" i="0" u="none" strike="noStrike" kern="1200" dirty="0">
                          <a:solidFill>
                            <a:schemeClr val="tx1"/>
                          </a:solidFill>
                          <a:effectLst/>
                          <a:latin typeface="Verdana" panose="020B0604030504040204" pitchFamily="34" charset="0"/>
                          <a:ea typeface="Verdana" panose="020B0604030504040204" pitchFamily="34" charset="0"/>
                          <a:cs typeface="Verdana" panose="020B0604030504040204" pitchFamily="34" charset="0"/>
                        </a:rPr>
                        <a:t>264</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182880" algn="ctr" defTabSz="685800" rtl="0" eaLnBrk="1" fontAlgn="ctr" latinLnBrk="0" hangingPunct="1"/>
                      <a:r>
                        <a:rPr lang="en-IN" sz="1000" b="0" i="0" u="none" strike="noStrike" kern="1200" dirty="0">
                          <a:solidFill>
                            <a:schemeClr val="tx1"/>
                          </a:solidFill>
                          <a:effectLst/>
                          <a:latin typeface="Verdana" panose="020B0604030504040204" pitchFamily="34" charset="0"/>
                          <a:ea typeface="Verdana" panose="020B0604030504040204" pitchFamily="34" charset="0"/>
                          <a:cs typeface="Verdana" panose="020B0604030504040204" pitchFamily="34" charset="0"/>
                        </a:rPr>
                        <a:t>264</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182880" algn="ctr" defTabSz="685800" rtl="0" eaLnBrk="1" fontAlgn="ctr" latinLnBrk="0" hangingPunct="1"/>
                      <a:r>
                        <a:rPr lang="en-IN" sz="1000" b="0" i="0" u="none" strike="noStrike" kern="1200" dirty="0">
                          <a:solidFill>
                            <a:schemeClr val="tx1"/>
                          </a:solidFill>
                          <a:effectLst/>
                          <a:latin typeface="Verdana" panose="020B0604030504040204" pitchFamily="34" charset="0"/>
                          <a:ea typeface="Verdana" panose="020B0604030504040204" pitchFamily="34" charset="0"/>
                          <a:cs typeface="Verdana" panose="020B0604030504040204" pitchFamily="34" charset="0"/>
                        </a:rPr>
                        <a:t>264</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182880" algn="ctr" defTabSz="685800" rtl="0" eaLnBrk="1" fontAlgn="ctr" latinLnBrk="0" hangingPunct="1"/>
                      <a:r>
                        <a:rPr lang="en-IN" sz="1000" b="0" i="0" u="none" strike="noStrike" kern="1200" dirty="0">
                          <a:solidFill>
                            <a:schemeClr val="tx1"/>
                          </a:solidFill>
                          <a:effectLst/>
                          <a:latin typeface="Verdana" panose="020B0604030504040204" pitchFamily="34" charset="0"/>
                          <a:ea typeface="Verdana" panose="020B0604030504040204" pitchFamily="34" charset="0"/>
                          <a:cs typeface="Verdana" panose="020B0604030504040204" pitchFamily="34" charset="0"/>
                        </a:rPr>
                        <a:t>264</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182880" algn="ctr" defTabSz="685800" rtl="0" eaLnBrk="1" fontAlgn="ctr" latinLnBrk="0" hangingPunct="1"/>
                      <a:r>
                        <a:rPr lang="en-IN" sz="1000" b="0" i="0" u="none" strike="noStrike" kern="1200" dirty="0">
                          <a:solidFill>
                            <a:schemeClr val="tx1"/>
                          </a:solidFill>
                          <a:effectLst/>
                          <a:latin typeface="Verdana" panose="020B0604030504040204" pitchFamily="34" charset="0"/>
                          <a:ea typeface="Verdana" panose="020B0604030504040204" pitchFamily="34" charset="0"/>
                          <a:cs typeface="Verdana" panose="020B0604030504040204" pitchFamily="34" charset="0"/>
                        </a:rPr>
                        <a:t>264</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67364063"/>
                  </a:ext>
                </a:extLst>
              </a:tr>
              <a:tr h="373181">
                <a:tc>
                  <a:txBody>
                    <a:bodyPr/>
                    <a:lstStyle/>
                    <a:p>
                      <a:pPr marL="182880" algn="ctr" defTabSz="685800" rtl="0" eaLnBrk="1" fontAlgn="ctr" latinLnBrk="0" hangingPunct="1"/>
                      <a:r>
                        <a:rPr lang="en-IN" sz="1000" b="0" i="0" u="none" strike="noStrike" kern="1200">
                          <a:solidFill>
                            <a:schemeClr val="tx1"/>
                          </a:solidFill>
                          <a:effectLst/>
                          <a:latin typeface="Verdana" panose="020B0604030504040204" pitchFamily="34" charset="0"/>
                          <a:ea typeface="Verdana" panose="020B0604030504040204" pitchFamily="34" charset="0"/>
                          <a:cs typeface="Verdana" panose="020B0604030504040204" pitchFamily="34" charset="0"/>
                        </a:rPr>
                        <a:t>Japan Epoxy Resins</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182880" algn="ctr" defTabSz="685800" rtl="0" eaLnBrk="1" fontAlgn="ctr" latinLnBrk="0" hangingPunct="1"/>
                      <a:r>
                        <a:rPr lang="en-IN" sz="1000" b="0" i="0" u="none" strike="noStrike" kern="1200">
                          <a:solidFill>
                            <a:schemeClr val="tx1"/>
                          </a:solidFill>
                          <a:effectLst/>
                          <a:latin typeface="Verdana" panose="020B0604030504040204" pitchFamily="34" charset="0"/>
                          <a:ea typeface="Verdana" panose="020B0604030504040204" pitchFamily="34" charset="0"/>
                          <a:cs typeface="Verdana" panose="020B0604030504040204" pitchFamily="34" charset="0"/>
                        </a:rPr>
                        <a:t>40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182880" algn="ctr" defTabSz="685800" rtl="0" eaLnBrk="1" fontAlgn="ctr" latinLnBrk="0" hangingPunct="1"/>
                      <a:r>
                        <a:rPr lang="en-IN" sz="1000" b="0" i="0" u="none" strike="noStrike" kern="1200">
                          <a:solidFill>
                            <a:schemeClr val="tx1"/>
                          </a:solidFill>
                          <a:effectLst/>
                          <a:latin typeface="Verdana" panose="020B0604030504040204" pitchFamily="34" charset="0"/>
                          <a:ea typeface="Verdana" panose="020B0604030504040204" pitchFamily="34" charset="0"/>
                          <a:cs typeface="Verdana" panose="020B0604030504040204" pitchFamily="34" charset="0"/>
                        </a:rPr>
                        <a:t>40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182880" algn="ctr" defTabSz="685800" rtl="0" eaLnBrk="1" fontAlgn="ctr" latinLnBrk="0" hangingPunct="1"/>
                      <a:r>
                        <a:rPr lang="en-IN" sz="1000" b="0" i="0" u="none" strike="noStrike" kern="1200" dirty="0">
                          <a:solidFill>
                            <a:schemeClr val="tx1"/>
                          </a:solidFill>
                          <a:effectLst/>
                          <a:latin typeface="Verdana" panose="020B0604030504040204" pitchFamily="34" charset="0"/>
                          <a:ea typeface="Verdana" panose="020B0604030504040204" pitchFamily="34" charset="0"/>
                          <a:cs typeface="Verdana" panose="020B0604030504040204" pitchFamily="34" charset="0"/>
                        </a:rPr>
                        <a:t>40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182880" algn="ctr" defTabSz="685800" rtl="0" eaLnBrk="1" fontAlgn="ctr" latinLnBrk="0" hangingPunct="1"/>
                      <a:r>
                        <a:rPr lang="en-IN" sz="1000" b="0" i="0" u="none" strike="noStrike" kern="1200" dirty="0">
                          <a:solidFill>
                            <a:schemeClr val="tx1"/>
                          </a:solidFill>
                          <a:effectLst/>
                          <a:latin typeface="Verdana" panose="020B0604030504040204" pitchFamily="34" charset="0"/>
                          <a:ea typeface="Verdana" panose="020B0604030504040204" pitchFamily="34" charset="0"/>
                          <a:cs typeface="Verdana" panose="020B0604030504040204" pitchFamily="34" charset="0"/>
                        </a:rPr>
                        <a:t>40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182880" algn="ctr" defTabSz="685800" rtl="0" eaLnBrk="1" fontAlgn="ctr" latinLnBrk="0" hangingPunct="1"/>
                      <a:r>
                        <a:rPr lang="en-IN" sz="1000" b="0" i="0" u="none" strike="noStrike" kern="1200">
                          <a:solidFill>
                            <a:schemeClr val="tx1"/>
                          </a:solidFill>
                          <a:effectLst/>
                          <a:latin typeface="Verdana" panose="020B0604030504040204" pitchFamily="34" charset="0"/>
                          <a:ea typeface="Verdana" panose="020B0604030504040204" pitchFamily="34" charset="0"/>
                          <a:cs typeface="Verdana" panose="020B0604030504040204" pitchFamily="34" charset="0"/>
                        </a:rPr>
                        <a:t>40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182880" algn="ctr" defTabSz="685800" rtl="0" eaLnBrk="1" fontAlgn="ctr" latinLnBrk="0" hangingPunct="1"/>
                      <a:r>
                        <a:rPr lang="en-IN" sz="1000" b="0" i="0" u="none" strike="noStrike" kern="1200" dirty="0">
                          <a:solidFill>
                            <a:schemeClr val="tx1"/>
                          </a:solidFill>
                          <a:effectLst/>
                          <a:latin typeface="Verdana" panose="020B0604030504040204" pitchFamily="34" charset="0"/>
                          <a:ea typeface="Verdana" panose="020B0604030504040204" pitchFamily="34" charset="0"/>
                          <a:cs typeface="Verdana" panose="020B0604030504040204" pitchFamily="34" charset="0"/>
                        </a:rPr>
                        <a:t>40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182880" algn="ctr" defTabSz="685800" rtl="0" eaLnBrk="1" fontAlgn="ctr" latinLnBrk="0" hangingPunct="1"/>
                      <a:r>
                        <a:rPr lang="en-IN" sz="1000" b="0" i="0" u="none" strike="noStrike" kern="1200" dirty="0">
                          <a:solidFill>
                            <a:schemeClr val="tx1"/>
                          </a:solidFill>
                          <a:effectLst/>
                          <a:latin typeface="Verdana" panose="020B0604030504040204" pitchFamily="34" charset="0"/>
                          <a:ea typeface="Verdana" panose="020B0604030504040204" pitchFamily="34" charset="0"/>
                          <a:cs typeface="Verdana" panose="020B0604030504040204" pitchFamily="34" charset="0"/>
                        </a:rPr>
                        <a:t>40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182880" algn="ctr" defTabSz="685800" rtl="0" eaLnBrk="1" fontAlgn="ctr" latinLnBrk="0" hangingPunct="1"/>
                      <a:r>
                        <a:rPr lang="en-IN" sz="1000" b="0" i="0" u="none" strike="noStrike" kern="1200" dirty="0">
                          <a:solidFill>
                            <a:schemeClr val="tx1"/>
                          </a:solidFill>
                          <a:effectLst/>
                          <a:latin typeface="Verdana" panose="020B0604030504040204" pitchFamily="34" charset="0"/>
                          <a:ea typeface="Verdana" panose="020B0604030504040204" pitchFamily="34" charset="0"/>
                          <a:cs typeface="Verdana" panose="020B0604030504040204" pitchFamily="34" charset="0"/>
                        </a:rPr>
                        <a:t>40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182880" algn="ctr" defTabSz="685800" rtl="0" eaLnBrk="1" fontAlgn="ctr" latinLnBrk="0" hangingPunct="1"/>
                      <a:r>
                        <a:rPr lang="en-IN" sz="1000" b="0" i="0" u="none" strike="noStrike" kern="1200" dirty="0">
                          <a:solidFill>
                            <a:schemeClr val="tx1"/>
                          </a:solidFill>
                          <a:effectLst/>
                          <a:latin typeface="Verdana" panose="020B0604030504040204" pitchFamily="34" charset="0"/>
                          <a:ea typeface="Verdana" panose="020B0604030504040204" pitchFamily="34" charset="0"/>
                          <a:cs typeface="Verdana" panose="020B0604030504040204" pitchFamily="34" charset="0"/>
                        </a:rPr>
                        <a:t>40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39421968"/>
                  </a:ext>
                </a:extLst>
              </a:tr>
              <a:tr h="373181">
                <a:tc>
                  <a:txBody>
                    <a:bodyPr/>
                    <a:lstStyle/>
                    <a:p>
                      <a:pPr marL="182880" algn="ctr" defTabSz="685800" rtl="0" eaLnBrk="1" fontAlgn="ctr" latinLnBrk="0" hangingPunct="1"/>
                      <a:r>
                        <a:rPr lang="en-IN" sz="1000" b="0" i="0" u="none" strike="noStrike" kern="1200" dirty="0">
                          <a:solidFill>
                            <a:schemeClr val="tx1"/>
                          </a:solidFill>
                          <a:effectLst/>
                          <a:latin typeface="Verdana" panose="020B0604030504040204" pitchFamily="34" charset="0"/>
                          <a:ea typeface="Verdana" panose="020B0604030504040204" pitchFamily="34" charset="0"/>
                          <a:cs typeface="Verdana" panose="020B0604030504040204" pitchFamily="34" charset="0"/>
                        </a:rPr>
                        <a:t>Jiangsu </a:t>
                      </a:r>
                      <a:r>
                        <a:rPr lang="en-IN" sz="1000" b="0" i="0" u="none" strike="noStrike" kern="1200" dirty="0" err="1">
                          <a:solidFill>
                            <a:schemeClr val="tx1"/>
                          </a:solidFill>
                          <a:effectLst/>
                          <a:latin typeface="Verdana" panose="020B0604030504040204" pitchFamily="34" charset="0"/>
                          <a:ea typeface="Verdana" panose="020B0604030504040204" pitchFamily="34" charset="0"/>
                          <a:cs typeface="Verdana" panose="020B0604030504040204" pitchFamily="34" charset="0"/>
                        </a:rPr>
                        <a:t>Sanmu</a:t>
                      </a:r>
                      <a:r>
                        <a:rPr lang="en-IN" sz="1000" b="0" i="0" u="none" strike="noStrike" kern="1200" dirty="0">
                          <a:solidFill>
                            <a:schemeClr val="tx1"/>
                          </a:solidFill>
                          <a:effectLst/>
                          <a:latin typeface="Verdana" panose="020B0604030504040204" pitchFamily="34" charset="0"/>
                          <a:ea typeface="Verdana" panose="020B0604030504040204" pitchFamily="34" charset="0"/>
                          <a:cs typeface="Verdana" panose="020B0604030504040204" pitchFamily="34" charset="0"/>
                        </a:rPr>
                        <a:t> Group</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182880" algn="ctr" defTabSz="685800" rtl="0" eaLnBrk="1" fontAlgn="ctr" latinLnBrk="0" hangingPunct="1"/>
                      <a:r>
                        <a:rPr lang="en-IN" sz="1000" b="0" i="0" u="none" strike="noStrike" kern="1200">
                          <a:solidFill>
                            <a:schemeClr val="tx1"/>
                          </a:solidFill>
                          <a:effectLst/>
                          <a:latin typeface="Verdana" panose="020B0604030504040204" pitchFamily="34" charset="0"/>
                          <a:ea typeface="Verdana" panose="020B0604030504040204" pitchFamily="34" charset="0"/>
                          <a:cs typeface="Verdana" panose="020B0604030504040204" pitchFamily="34" charset="0"/>
                        </a:rPr>
                        <a:t>270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182880" algn="ctr" defTabSz="685800" rtl="0" eaLnBrk="1" fontAlgn="ctr" latinLnBrk="0" hangingPunct="1"/>
                      <a:r>
                        <a:rPr lang="en-IN" sz="1000" b="0" i="0" u="none" strike="noStrike" kern="1200">
                          <a:solidFill>
                            <a:schemeClr val="tx1"/>
                          </a:solidFill>
                          <a:effectLst/>
                          <a:latin typeface="Verdana" panose="020B0604030504040204" pitchFamily="34" charset="0"/>
                          <a:ea typeface="Verdana" panose="020B0604030504040204" pitchFamily="34" charset="0"/>
                          <a:cs typeface="Verdana" panose="020B0604030504040204" pitchFamily="34" charset="0"/>
                        </a:rPr>
                        <a:t>270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182880" algn="ctr" defTabSz="685800" rtl="0" eaLnBrk="1" fontAlgn="ctr" latinLnBrk="0" hangingPunct="1"/>
                      <a:r>
                        <a:rPr lang="en-IN" sz="1000" b="0" i="0" u="none" strike="noStrike" kern="1200">
                          <a:solidFill>
                            <a:schemeClr val="tx1"/>
                          </a:solidFill>
                          <a:effectLst/>
                          <a:latin typeface="Verdana" panose="020B0604030504040204" pitchFamily="34" charset="0"/>
                          <a:ea typeface="Verdana" panose="020B0604030504040204" pitchFamily="34" charset="0"/>
                          <a:cs typeface="Verdana" panose="020B0604030504040204" pitchFamily="34" charset="0"/>
                        </a:rPr>
                        <a:t>270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182880" algn="ctr" defTabSz="685800" rtl="0" eaLnBrk="1" fontAlgn="ctr" latinLnBrk="0" hangingPunct="1"/>
                      <a:r>
                        <a:rPr lang="en-IN" sz="1000" b="0" i="0" u="none" strike="noStrike" kern="1200">
                          <a:solidFill>
                            <a:schemeClr val="tx1"/>
                          </a:solidFill>
                          <a:effectLst/>
                          <a:latin typeface="Verdana" panose="020B0604030504040204" pitchFamily="34" charset="0"/>
                          <a:ea typeface="Verdana" panose="020B0604030504040204" pitchFamily="34" charset="0"/>
                          <a:cs typeface="Verdana" panose="020B0604030504040204" pitchFamily="34" charset="0"/>
                        </a:rPr>
                        <a:t>270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182880" algn="ctr" defTabSz="685800" rtl="0" eaLnBrk="1" fontAlgn="ctr" latinLnBrk="0" hangingPunct="1"/>
                      <a:r>
                        <a:rPr lang="en-IN" sz="1000" b="0" i="0" u="none" strike="noStrike" kern="1200" dirty="0">
                          <a:solidFill>
                            <a:schemeClr val="tx1"/>
                          </a:solidFill>
                          <a:effectLst/>
                          <a:latin typeface="Verdana" panose="020B0604030504040204" pitchFamily="34" charset="0"/>
                          <a:ea typeface="Verdana" panose="020B0604030504040204" pitchFamily="34" charset="0"/>
                          <a:cs typeface="Verdana" panose="020B0604030504040204" pitchFamily="34" charset="0"/>
                        </a:rPr>
                        <a:t>270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182880" algn="ctr" defTabSz="685800" rtl="0" eaLnBrk="1" fontAlgn="ctr" latinLnBrk="0" hangingPunct="1"/>
                      <a:r>
                        <a:rPr lang="en-IN" sz="1000" b="0" i="0" u="none" strike="noStrike" kern="1200" dirty="0">
                          <a:solidFill>
                            <a:schemeClr val="tx1"/>
                          </a:solidFill>
                          <a:effectLst/>
                          <a:latin typeface="Verdana" panose="020B0604030504040204" pitchFamily="34" charset="0"/>
                          <a:ea typeface="Verdana" panose="020B0604030504040204" pitchFamily="34" charset="0"/>
                          <a:cs typeface="Verdana" panose="020B0604030504040204" pitchFamily="34" charset="0"/>
                        </a:rPr>
                        <a:t>350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182880" algn="ctr" defTabSz="685800" rtl="0" eaLnBrk="1" fontAlgn="ctr" latinLnBrk="0" hangingPunct="1"/>
                      <a:r>
                        <a:rPr lang="en-IN" sz="1000" b="0" i="0" u="none" strike="noStrike" kern="1200" dirty="0">
                          <a:solidFill>
                            <a:schemeClr val="tx1"/>
                          </a:solidFill>
                          <a:effectLst/>
                          <a:latin typeface="Verdana" panose="020B0604030504040204" pitchFamily="34" charset="0"/>
                          <a:ea typeface="Verdana" panose="020B0604030504040204" pitchFamily="34" charset="0"/>
                          <a:cs typeface="Verdana" panose="020B0604030504040204" pitchFamily="34" charset="0"/>
                        </a:rPr>
                        <a:t>350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182880" algn="ctr" defTabSz="685800" rtl="0" eaLnBrk="1" fontAlgn="ctr" latinLnBrk="0" hangingPunct="1"/>
                      <a:r>
                        <a:rPr lang="en-IN" sz="1000" b="0" i="0" u="none" strike="noStrike" kern="1200" dirty="0">
                          <a:solidFill>
                            <a:schemeClr val="tx1"/>
                          </a:solidFill>
                          <a:effectLst/>
                          <a:latin typeface="Verdana" panose="020B0604030504040204" pitchFamily="34" charset="0"/>
                          <a:ea typeface="Verdana" panose="020B0604030504040204" pitchFamily="34" charset="0"/>
                          <a:cs typeface="Verdana" panose="020B0604030504040204" pitchFamily="34" charset="0"/>
                        </a:rPr>
                        <a:t>350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182880" algn="ctr" defTabSz="685800" rtl="0" eaLnBrk="1" fontAlgn="ctr" latinLnBrk="0" hangingPunct="1"/>
                      <a:r>
                        <a:rPr lang="en-IN" sz="1000" b="0" i="0" u="none" strike="noStrike" kern="1200">
                          <a:solidFill>
                            <a:schemeClr val="tx1"/>
                          </a:solidFill>
                          <a:effectLst/>
                          <a:latin typeface="Verdana" panose="020B0604030504040204" pitchFamily="34" charset="0"/>
                          <a:ea typeface="Verdana" panose="020B0604030504040204" pitchFamily="34" charset="0"/>
                          <a:cs typeface="Verdana" panose="020B0604030504040204" pitchFamily="34" charset="0"/>
                        </a:rPr>
                        <a:t>350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06785963"/>
                  </a:ext>
                </a:extLst>
              </a:tr>
              <a:tr h="373181">
                <a:tc>
                  <a:txBody>
                    <a:bodyPr/>
                    <a:lstStyle/>
                    <a:p>
                      <a:pPr marL="182880" algn="ctr" defTabSz="685800" rtl="0" eaLnBrk="1" fontAlgn="ctr" latinLnBrk="0" hangingPunct="1"/>
                      <a:r>
                        <a:rPr lang="en-IN" sz="1000" b="0" i="0" u="none" strike="noStrike" kern="1200">
                          <a:solidFill>
                            <a:schemeClr val="tx1"/>
                          </a:solidFill>
                          <a:effectLst/>
                          <a:latin typeface="Verdana" panose="020B0604030504040204" pitchFamily="34" charset="0"/>
                          <a:ea typeface="Verdana" panose="020B0604030504040204" pitchFamily="34" charset="0"/>
                          <a:cs typeface="Verdana" panose="020B0604030504040204" pitchFamily="34" charset="0"/>
                        </a:rPr>
                        <a:t>Jiangsu Yangnong Kumho Chemical Co., Ltd.</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182880" algn="ctr" defTabSz="685800" rtl="0" eaLnBrk="1" fontAlgn="ctr" latinLnBrk="0" hangingPunct="1"/>
                      <a:r>
                        <a:rPr lang="en-IN" sz="1000" b="0" i="0" u="none" strike="noStrike" kern="1200">
                          <a:solidFill>
                            <a:schemeClr val="tx1"/>
                          </a:solidFill>
                          <a:effectLst/>
                          <a:latin typeface="Verdana" panose="020B0604030504040204" pitchFamily="34" charset="0"/>
                          <a:ea typeface="Verdana" panose="020B0604030504040204" pitchFamily="34" charset="0"/>
                          <a:cs typeface="Verdana" panose="020B0604030504040204" pitchFamily="34" charset="0"/>
                        </a:rPr>
                        <a:t>150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182880" algn="ctr" defTabSz="685800" rtl="0" eaLnBrk="1" fontAlgn="ctr" latinLnBrk="0" hangingPunct="1"/>
                      <a:r>
                        <a:rPr lang="en-IN" sz="1000" b="0" i="0" u="none" strike="noStrike" kern="1200">
                          <a:solidFill>
                            <a:schemeClr val="tx1"/>
                          </a:solidFill>
                          <a:effectLst/>
                          <a:latin typeface="Verdana" panose="020B0604030504040204" pitchFamily="34" charset="0"/>
                          <a:ea typeface="Verdana" panose="020B0604030504040204" pitchFamily="34" charset="0"/>
                          <a:cs typeface="Verdana" panose="020B0604030504040204" pitchFamily="34" charset="0"/>
                        </a:rPr>
                        <a:t>150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182880" algn="ctr" defTabSz="685800" rtl="0" eaLnBrk="1" fontAlgn="ctr" latinLnBrk="0" hangingPunct="1"/>
                      <a:r>
                        <a:rPr lang="en-IN" sz="1000" b="0" i="0" u="none" strike="noStrike" kern="1200">
                          <a:solidFill>
                            <a:schemeClr val="tx1"/>
                          </a:solidFill>
                          <a:effectLst/>
                          <a:latin typeface="Verdana" panose="020B0604030504040204" pitchFamily="34" charset="0"/>
                          <a:ea typeface="Verdana" panose="020B0604030504040204" pitchFamily="34" charset="0"/>
                          <a:cs typeface="Verdana" panose="020B0604030504040204" pitchFamily="34" charset="0"/>
                        </a:rPr>
                        <a:t>150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182880" algn="ctr" defTabSz="685800" rtl="0" eaLnBrk="1" fontAlgn="ctr" latinLnBrk="0" hangingPunct="1"/>
                      <a:r>
                        <a:rPr lang="en-IN" sz="1000" b="0" i="0" u="none" strike="noStrike" kern="1200">
                          <a:solidFill>
                            <a:schemeClr val="tx1"/>
                          </a:solidFill>
                          <a:effectLst/>
                          <a:latin typeface="Verdana" panose="020B0604030504040204" pitchFamily="34" charset="0"/>
                          <a:ea typeface="Verdana" panose="020B0604030504040204" pitchFamily="34" charset="0"/>
                          <a:cs typeface="Verdana" panose="020B0604030504040204" pitchFamily="34" charset="0"/>
                        </a:rPr>
                        <a:t>150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182880" algn="ctr" defTabSz="685800" rtl="0" eaLnBrk="1" fontAlgn="ctr" latinLnBrk="0" hangingPunct="1"/>
                      <a:r>
                        <a:rPr lang="en-IN" sz="1000" b="0" i="0" u="none" strike="noStrike" kern="1200">
                          <a:solidFill>
                            <a:schemeClr val="tx1"/>
                          </a:solidFill>
                          <a:effectLst/>
                          <a:latin typeface="Verdana" panose="020B0604030504040204" pitchFamily="34" charset="0"/>
                          <a:ea typeface="Verdana" panose="020B0604030504040204" pitchFamily="34" charset="0"/>
                          <a:cs typeface="Verdana" panose="020B0604030504040204" pitchFamily="34" charset="0"/>
                        </a:rPr>
                        <a:t>150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182880" algn="ctr" defTabSz="685800" rtl="0" eaLnBrk="1" fontAlgn="ctr" latinLnBrk="0" hangingPunct="1"/>
                      <a:r>
                        <a:rPr lang="en-IN" sz="1000" b="0" i="0" u="none" strike="noStrike" kern="1200" dirty="0">
                          <a:solidFill>
                            <a:schemeClr val="tx1"/>
                          </a:solidFill>
                          <a:effectLst/>
                          <a:latin typeface="Verdana" panose="020B0604030504040204" pitchFamily="34" charset="0"/>
                          <a:ea typeface="Verdana" panose="020B0604030504040204" pitchFamily="34" charset="0"/>
                          <a:cs typeface="Verdana" panose="020B0604030504040204" pitchFamily="34" charset="0"/>
                        </a:rPr>
                        <a:t>150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182880" algn="ctr" defTabSz="685800" rtl="0" eaLnBrk="1" fontAlgn="ctr" latinLnBrk="0" hangingPunct="1"/>
                      <a:r>
                        <a:rPr lang="en-IN" sz="1000" b="0" i="0" u="none" strike="noStrike" kern="1200" dirty="0">
                          <a:solidFill>
                            <a:schemeClr val="tx1"/>
                          </a:solidFill>
                          <a:effectLst/>
                          <a:latin typeface="Verdana" panose="020B0604030504040204" pitchFamily="34" charset="0"/>
                          <a:ea typeface="Verdana" panose="020B0604030504040204" pitchFamily="34" charset="0"/>
                          <a:cs typeface="Verdana" panose="020B0604030504040204" pitchFamily="34" charset="0"/>
                        </a:rPr>
                        <a:t>150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182880" algn="ctr" defTabSz="685800" rtl="0" eaLnBrk="1" fontAlgn="ctr" latinLnBrk="0" hangingPunct="1"/>
                      <a:r>
                        <a:rPr lang="en-IN" sz="1000" b="0" i="0" u="none" strike="noStrike" kern="1200" dirty="0">
                          <a:solidFill>
                            <a:schemeClr val="tx1"/>
                          </a:solidFill>
                          <a:effectLst/>
                          <a:latin typeface="Verdana" panose="020B0604030504040204" pitchFamily="34" charset="0"/>
                          <a:ea typeface="Verdana" panose="020B0604030504040204" pitchFamily="34" charset="0"/>
                          <a:cs typeface="Verdana" panose="020B0604030504040204" pitchFamily="34" charset="0"/>
                        </a:rPr>
                        <a:t>150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182880" algn="ctr" defTabSz="685800" rtl="0" eaLnBrk="1" fontAlgn="ctr" latinLnBrk="0" hangingPunct="1"/>
                      <a:r>
                        <a:rPr lang="en-IN" sz="1000" b="0" i="0" u="none" strike="noStrike" kern="1200" dirty="0">
                          <a:solidFill>
                            <a:schemeClr val="tx1"/>
                          </a:solidFill>
                          <a:effectLst/>
                          <a:latin typeface="Verdana" panose="020B0604030504040204" pitchFamily="34" charset="0"/>
                          <a:ea typeface="Verdana" panose="020B0604030504040204" pitchFamily="34" charset="0"/>
                          <a:cs typeface="Verdana" panose="020B0604030504040204" pitchFamily="34" charset="0"/>
                        </a:rPr>
                        <a:t>150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737098267"/>
                  </a:ext>
                </a:extLst>
              </a:tr>
              <a:tr h="373181">
                <a:tc>
                  <a:txBody>
                    <a:bodyPr/>
                    <a:lstStyle/>
                    <a:p>
                      <a:pPr marL="182880" algn="ctr" defTabSz="685800" rtl="0" eaLnBrk="1" fontAlgn="ctr" latinLnBrk="0" hangingPunct="1"/>
                      <a:r>
                        <a:rPr lang="en-IN" sz="1000" b="0" i="0" u="none" strike="noStrike" kern="1200">
                          <a:solidFill>
                            <a:schemeClr val="tx1"/>
                          </a:solidFill>
                          <a:effectLst/>
                          <a:latin typeface="Verdana" panose="020B0604030504040204" pitchFamily="34" charset="0"/>
                          <a:ea typeface="Verdana" panose="020B0604030504040204" pitchFamily="34" charset="0"/>
                          <a:cs typeface="Verdana" panose="020B0604030504040204" pitchFamily="34" charset="0"/>
                        </a:rPr>
                        <a:t>Kukdo Chemical (Kunshan) Co., Ltd.</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182880" algn="ctr" defTabSz="685800" rtl="0" eaLnBrk="1" fontAlgn="ctr" latinLnBrk="0" hangingPunct="1"/>
                      <a:r>
                        <a:rPr lang="en-IN" sz="1000" b="0" i="0" u="none" strike="noStrike" kern="1200">
                          <a:solidFill>
                            <a:schemeClr val="tx1"/>
                          </a:solidFill>
                          <a:effectLst/>
                          <a:latin typeface="Verdana" panose="020B0604030504040204" pitchFamily="34" charset="0"/>
                          <a:ea typeface="Verdana" panose="020B0604030504040204" pitchFamily="34" charset="0"/>
                          <a:cs typeface="Verdana" panose="020B0604030504040204" pitchFamily="34" charset="0"/>
                        </a:rPr>
                        <a:t>310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182880" algn="ctr" defTabSz="685800" rtl="0" eaLnBrk="1" fontAlgn="ctr" latinLnBrk="0" hangingPunct="1"/>
                      <a:r>
                        <a:rPr lang="en-IN" sz="1000" b="0" i="0" u="none" strike="noStrike" kern="1200">
                          <a:solidFill>
                            <a:schemeClr val="tx1"/>
                          </a:solidFill>
                          <a:effectLst/>
                          <a:latin typeface="Verdana" panose="020B0604030504040204" pitchFamily="34" charset="0"/>
                          <a:ea typeface="Verdana" panose="020B0604030504040204" pitchFamily="34" charset="0"/>
                          <a:cs typeface="Verdana" panose="020B0604030504040204" pitchFamily="34" charset="0"/>
                        </a:rPr>
                        <a:t>310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182880" algn="ctr" defTabSz="685800" rtl="0" eaLnBrk="1" fontAlgn="ctr" latinLnBrk="0" hangingPunct="1"/>
                      <a:r>
                        <a:rPr lang="en-IN" sz="1000" b="0" i="0" u="none" strike="noStrike" kern="1200">
                          <a:solidFill>
                            <a:schemeClr val="tx1"/>
                          </a:solidFill>
                          <a:effectLst/>
                          <a:latin typeface="Verdana" panose="020B0604030504040204" pitchFamily="34" charset="0"/>
                          <a:ea typeface="Verdana" panose="020B0604030504040204" pitchFamily="34" charset="0"/>
                          <a:cs typeface="Verdana" panose="020B0604030504040204" pitchFamily="34" charset="0"/>
                        </a:rPr>
                        <a:t>310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182880" algn="ctr" defTabSz="685800" rtl="0" eaLnBrk="1" fontAlgn="ctr" latinLnBrk="0" hangingPunct="1"/>
                      <a:r>
                        <a:rPr lang="en-IN" sz="1000" b="0" i="0" u="none" strike="noStrike" kern="1200">
                          <a:solidFill>
                            <a:schemeClr val="tx1"/>
                          </a:solidFill>
                          <a:effectLst/>
                          <a:latin typeface="Verdana" panose="020B0604030504040204" pitchFamily="34" charset="0"/>
                          <a:ea typeface="Verdana" panose="020B0604030504040204" pitchFamily="34" charset="0"/>
                          <a:cs typeface="Verdana" panose="020B0604030504040204" pitchFamily="34" charset="0"/>
                        </a:rPr>
                        <a:t>310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182880" algn="ctr" defTabSz="685800" rtl="0" eaLnBrk="1" fontAlgn="ctr" latinLnBrk="0" hangingPunct="1"/>
                      <a:r>
                        <a:rPr lang="en-IN" sz="1000" b="0" i="0" u="none" strike="noStrike" kern="1200">
                          <a:solidFill>
                            <a:schemeClr val="tx1"/>
                          </a:solidFill>
                          <a:effectLst/>
                          <a:latin typeface="Verdana" panose="020B0604030504040204" pitchFamily="34" charset="0"/>
                          <a:ea typeface="Verdana" panose="020B0604030504040204" pitchFamily="34" charset="0"/>
                          <a:cs typeface="Verdana" panose="020B0604030504040204" pitchFamily="34" charset="0"/>
                        </a:rPr>
                        <a:t>310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182880" algn="ctr" defTabSz="685800" rtl="0" eaLnBrk="1" fontAlgn="ctr" latinLnBrk="0" hangingPunct="1"/>
                      <a:r>
                        <a:rPr lang="en-IN" sz="1000" b="0" i="0" u="none" strike="noStrike" kern="1200" dirty="0">
                          <a:solidFill>
                            <a:schemeClr val="tx1"/>
                          </a:solidFill>
                          <a:effectLst/>
                          <a:latin typeface="Verdana" panose="020B0604030504040204" pitchFamily="34" charset="0"/>
                          <a:ea typeface="Verdana" panose="020B0604030504040204" pitchFamily="34" charset="0"/>
                          <a:cs typeface="Verdana" panose="020B0604030504040204" pitchFamily="34" charset="0"/>
                        </a:rPr>
                        <a:t>400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182880" algn="ctr" defTabSz="685800" rtl="0" eaLnBrk="1" fontAlgn="ctr" latinLnBrk="0" hangingPunct="1"/>
                      <a:r>
                        <a:rPr lang="en-IN" sz="1000" b="0" i="0" u="none" strike="noStrike" kern="1200" dirty="0">
                          <a:solidFill>
                            <a:schemeClr val="tx1"/>
                          </a:solidFill>
                          <a:effectLst/>
                          <a:latin typeface="Verdana" panose="020B0604030504040204" pitchFamily="34" charset="0"/>
                          <a:ea typeface="Verdana" panose="020B0604030504040204" pitchFamily="34" charset="0"/>
                          <a:cs typeface="Verdana" panose="020B0604030504040204" pitchFamily="34" charset="0"/>
                        </a:rPr>
                        <a:t>400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182880" algn="ctr" defTabSz="685800" rtl="0" eaLnBrk="1" fontAlgn="ctr" latinLnBrk="0" hangingPunct="1"/>
                      <a:r>
                        <a:rPr lang="en-IN" sz="1000" b="0" i="0" u="none" strike="noStrike" kern="1200" dirty="0">
                          <a:solidFill>
                            <a:schemeClr val="tx1"/>
                          </a:solidFill>
                          <a:effectLst/>
                          <a:latin typeface="Verdana" panose="020B0604030504040204" pitchFamily="34" charset="0"/>
                          <a:ea typeface="Verdana" panose="020B0604030504040204" pitchFamily="34" charset="0"/>
                          <a:cs typeface="Verdana" panose="020B0604030504040204" pitchFamily="34" charset="0"/>
                        </a:rPr>
                        <a:t>460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182880" algn="ctr" defTabSz="685800" rtl="0" eaLnBrk="1" fontAlgn="ctr" latinLnBrk="0" hangingPunct="1"/>
                      <a:r>
                        <a:rPr lang="en-IN" sz="1000" b="0" i="0" u="none" strike="noStrike" kern="1200" dirty="0">
                          <a:solidFill>
                            <a:schemeClr val="tx1"/>
                          </a:solidFill>
                          <a:effectLst/>
                          <a:latin typeface="Verdana" panose="020B0604030504040204" pitchFamily="34" charset="0"/>
                          <a:ea typeface="Verdana" panose="020B0604030504040204" pitchFamily="34" charset="0"/>
                          <a:cs typeface="Verdana" panose="020B0604030504040204" pitchFamily="34" charset="0"/>
                        </a:rPr>
                        <a:t>460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378382925"/>
                  </a:ext>
                </a:extLst>
              </a:tr>
              <a:tr h="373181">
                <a:tc>
                  <a:txBody>
                    <a:bodyPr/>
                    <a:lstStyle/>
                    <a:p>
                      <a:pPr marL="182880" algn="ctr" defTabSz="685800" rtl="0" eaLnBrk="1" fontAlgn="ctr" latinLnBrk="0" hangingPunct="1"/>
                      <a:r>
                        <a:rPr lang="en-IN" sz="1000" b="0" i="0" u="none" strike="noStrike" kern="1200">
                          <a:solidFill>
                            <a:schemeClr val="tx1"/>
                          </a:solidFill>
                          <a:effectLst/>
                          <a:latin typeface="Verdana" panose="020B0604030504040204" pitchFamily="34" charset="0"/>
                          <a:ea typeface="Verdana" panose="020B0604030504040204" pitchFamily="34" charset="0"/>
                          <a:cs typeface="Verdana" panose="020B0604030504040204" pitchFamily="34" charset="0"/>
                        </a:rPr>
                        <a:t>Kumho P&amp;B Chemicals</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182880" algn="ctr" defTabSz="685800" rtl="0" eaLnBrk="1" fontAlgn="ctr" latinLnBrk="0" hangingPunct="1"/>
                      <a:r>
                        <a:rPr lang="en-IN" sz="1000" b="0" i="0" u="none" strike="noStrike" kern="1200">
                          <a:solidFill>
                            <a:schemeClr val="tx1"/>
                          </a:solidFill>
                          <a:effectLst/>
                          <a:latin typeface="Verdana" panose="020B0604030504040204" pitchFamily="34" charset="0"/>
                          <a:ea typeface="Verdana" panose="020B0604030504040204" pitchFamily="34" charset="0"/>
                          <a:cs typeface="Verdana" panose="020B0604030504040204" pitchFamily="34" charset="0"/>
                        </a:rPr>
                        <a:t>135</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182880" algn="ctr" defTabSz="685800" rtl="0" eaLnBrk="1" fontAlgn="ctr" latinLnBrk="0" hangingPunct="1"/>
                      <a:r>
                        <a:rPr lang="en-IN" sz="1000" b="0" i="0" u="none" strike="noStrike" kern="1200">
                          <a:solidFill>
                            <a:schemeClr val="tx1"/>
                          </a:solidFill>
                          <a:effectLst/>
                          <a:latin typeface="Verdana" panose="020B0604030504040204" pitchFamily="34" charset="0"/>
                          <a:ea typeface="Verdana" panose="020B0604030504040204" pitchFamily="34" charset="0"/>
                          <a:cs typeface="Verdana" panose="020B0604030504040204" pitchFamily="34" charset="0"/>
                        </a:rPr>
                        <a:t>135</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182880" algn="ctr" defTabSz="685800" rtl="0" eaLnBrk="1" fontAlgn="ctr" latinLnBrk="0" hangingPunct="1"/>
                      <a:r>
                        <a:rPr lang="en-IN" sz="1000" b="0" i="0" u="none" strike="noStrike" kern="1200">
                          <a:solidFill>
                            <a:schemeClr val="tx1"/>
                          </a:solidFill>
                          <a:effectLst/>
                          <a:latin typeface="Verdana" panose="020B0604030504040204" pitchFamily="34" charset="0"/>
                          <a:ea typeface="Verdana" panose="020B0604030504040204" pitchFamily="34" charset="0"/>
                          <a:cs typeface="Verdana" panose="020B0604030504040204" pitchFamily="34" charset="0"/>
                        </a:rPr>
                        <a:t>135</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182880" algn="ctr" defTabSz="685800" rtl="0" eaLnBrk="1" fontAlgn="ctr" latinLnBrk="0" hangingPunct="1"/>
                      <a:r>
                        <a:rPr lang="en-IN" sz="1000" b="0" i="0" u="none" strike="noStrike" kern="1200">
                          <a:solidFill>
                            <a:schemeClr val="tx1"/>
                          </a:solidFill>
                          <a:effectLst/>
                          <a:latin typeface="Verdana" panose="020B0604030504040204" pitchFamily="34" charset="0"/>
                          <a:ea typeface="Verdana" panose="020B0604030504040204" pitchFamily="34" charset="0"/>
                          <a:cs typeface="Verdana" panose="020B0604030504040204" pitchFamily="34" charset="0"/>
                        </a:rPr>
                        <a:t>135</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182880" algn="ctr" defTabSz="685800" rtl="0" eaLnBrk="1" fontAlgn="ctr" latinLnBrk="0" hangingPunct="1"/>
                      <a:r>
                        <a:rPr lang="en-IN" sz="1000" b="0" i="0" u="none" strike="noStrike" kern="1200">
                          <a:solidFill>
                            <a:schemeClr val="tx1"/>
                          </a:solidFill>
                          <a:effectLst/>
                          <a:latin typeface="Verdana" panose="020B0604030504040204" pitchFamily="34" charset="0"/>
                          <a:ea typeface="Verdana" panose="020B0604030504040204" pitchFamily="34" charset="0"/>
                          <a:cs typeface="Verdana" panose="020B0604030504040204" pitchFamily="34" charset="0"/>
                        </a:rPr>
                        <a:t>135</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182880" algn="ctr" defTabSz="685800" rtl="0" eaLnBrk="1" fontAlgn="ctr" latinLnBrk="0" hangingPunct="1"/>
                      <a:r>
                        <a:rPr lang="en-IN" sz="1000" b="0" i="0" u="none" strike="noStrike" kern="1200">
                          <a:solidFill>
                            <a:schemeClr val="tx1"/>
                          </a:solidFill>
                          <a:effectLst/>
                          <a:latin typeface="Verdana" panose="020B0604030504040204" pitchFamily="34" charset="0"/>
                          <a:ea typeface="Verdana" panose="020B0604030504040204" pitchFamily="34" charset="0"/>
                          <a:cs typeface="Verdana" panose="020B0604030504040204" pitchFamily="34" charset="0"/>
                        </a:rPr>
                        <a:t>135</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182880" algn="ctr" defTabSz="685800" rtl="0" eaLnBrk="1" fontAlgn="ctr" latinLnBrk="0" hangingPunct="1"/>
                      <a:r>
                        <a:rPr lang="en-IN" sz="1000" b="0" i="0" u="none" strike="noStrike" kern="1200" dirty="0">
                          <a:solidFill>
                            <a:schemeClr val="tx1"/>
                          </a:solidFill>
                          <a:effectLst/>
                          <a:latin typeface="Verdana" panose="020B0604030504040204" pitchFamily="34" charset="0"/>
                          <a:ea typeface="Verdana" panose="020B0604030504040204" pitchFamily="34" charset="0"/>
                          <a:cs typeface="Verdana" panose="020B0604030504040204" pitchFamily="34" charset="0"/>
                        </a:rPr>
                        <a:t>135</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182880" algn="ctr" defTabSz="685800" rtl="0" eaLnBrk="1" fontAlgn="ctr" latinLnBrk="0" hangingPunct="1"/>
                      <a:r>
                        <a:rPr lang="en-IN" sz="1000" b="0" i="0" u="none" strike="noStrike" kern="1200" dirty="0">
                          <a:solidFill>
                            <a:schemeClr val="tx1"/>
                          </a:solidFill>
                          <a:effectLst/>
                          <a:latin typeface="Verdana" panose="020B0604030504040204" pitchFamily="34" charset="0"/>
                          <a:ea typeface="Verdana" panose="020B0604030504040204" pitchFamily="34" charset="0"/>
                          <a:cs typeface="Verdana" panose="020B0604030504040204" pitchFamily="34" charset="0"/>
                        </a:rPr>
                        <a:t>135</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182880" algn="ctr" defTabSz="685800" rtl="0" eaLnBrk="1" fontAlgn="ctr" latinLnBrk="0" hangingPunct="1"/>
                      <a:r>
                        <a:rPr lang="en-IN" sz="1000" b="0" i="0" u="none" strike="noStrike" kern="1200" dirty="0">
                          <a:solidFill>
                            <a:schemeClr val="tx1"/>
                          </a:solidFill>
                          <a:effectLst/>
                          <a:latin typeface="Verdana" panose="020B0604030504040204" pitchFamily="34" charset="0"/>
                          <a:ea typeface="Verdana" panose="020B0604030504040204" pitchFamily="34" charset="0"/>
                          <a:cs typeface="Verdana" panose="020B0604030504040204" pitchFamily="34" charset="0"/>
                        </a:rPr>
                        <a:t>135</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08904242"/>
                  </a:ext>
                </a:extLst>
              </a:tr>
              <a:tr h="373181">
                <a:tc>
                  <a:txBody>
                    <a:bodyPr/>
                    <a:lstStyle/>
                    <a:p>
                      <a:pPr marL="182880" algn="ctr" defTabSz="685800" rtl="0" eaLnBrk="1" fontAlgn="ctr" latinLnBrk="0" hangingPunct="1"/>
                      <a:r>
                        <a:rPr lang="en-IN" sz="1000" b="0" i="0" u="none" strike="noStrike" kern="1200" dirty="0">
                          <a:solidFill>
                            <a:schemeClr val="tx1"/>
                          </a:solidFill>
                          <a:effectLst/>
                          <a:latin typeface="Verdana" panose="020B0604030504040204" pitchFamily="34" charset="0"/>
                          <a:ea typeface="Verdana" panose="020B0604030504040204" pitchFamily="34" charset="0"/>
                          <a:cs typeface="Verdana" panose="020B0604030504040204" pitchFamily="34" charset="0"/>
                        </a:rPr>
                        <a:t>LEUNA-</a:t>
                      </a:r>
                      <a:r>
                        <a:rPr lang="en-IN" sz="1000" b="0" i="0" u="none" strike="noStrike" kern="1200" dirty="0" err="1">
                          <a:solidFill>
                            <a:schemeClr val="tx1"/>
                          </a:solidFill>
                          <a:effectLst/>
                          <a:latin typeface="Verdana" panose="020B0604030504040204" pitchFamily="34" charset="0"/>
                          <a:ea typeface="Verdana" panose="020B0604030504040204" pitchFamily="34" charset="0"/>
                          <a:cs typeface="Verdana" panose="020B0604030504040204" pitchFamily="34" charset="0"/>
                        </a:rPr>
                        <a:t>Harze</a:t>
                      </a:r>
                      <a:r>
                        <a:rPr lang="en-IN" sz="1000" b="0" i="0" u="none" strike="noStrike" kern="1200" dirty="0">
                          <a:solidFill>
                            <a:schemeClr val="tx1"/>
                          </a:solidFill>
                          <a:effectLst/>
                          <a:latin typeface="Verdana" panose="020B0604030504040204" pitchFamily="34" charset="0"/>
                          <a:ea typeface="Verdana" panose="020B0604030504040204" pitchFamily="34" charset="0"/>
                          <a:cs typeface="Verdana" panose="020B0604030504040204" pitchFamily="34" charset="0"/>
                        </a:rPr>
                        <a:t> GmbH</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182880" algn="ctr" defTabSz="685800" rtl="0" eaLnBrk="1" fontAlgn="ctr" latinLnBrk="0" hangingPunct="1"/>
                      <a:r>
                        <a:rPr lang="en-IN" sz="1000" b="0" i="0" u="none" strike="noStrike" kern="1200">
                          <a:solidFill>
                            <a:schemeClr val="tx1"/>
                          </a:solidFill>
                          <a:effectLst/>
                          <a:latin typeface="Verdana" panose="020B0604030504040204" pitchFamily="34" charset="0"/>
                          <a:ea typeface="Verdana" panose="020B0604030504040204" pitchFamily="34" charset="0"/>
                          <a:cs typeface="Verdana" panose="020B0604030504040204" pitchFamily="34" charset="0"/>
                        </a:rPr>
                        <a:t>40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182880" algn="ctr" defTabSz="685800" rtl="0" eaLnBrk="1" fontAlgn="ctr" latinLnBrk="0" hangingPunct="1"/>
                      <a:r>
                        <a:rPr lang="en-IN" sz="1000" b="0" i="0" u="none" strike="noStrike" kern="1200" dirty="0">
                          <a:solidFill>
                            <a:schemeClr val="tx1"/>
                          </a:solidFill>
                          <a:effectLst/>
                          <a:latin typeface="Verdana" panose="020B0604030504040204" pitchFamily="34" charset="0"/>
                          <a:ea typeface="Verdana" panose="020B0604030504040204" pitchFamily="34" charset="0"/>
                          <a:cs typeface="Verdana" panose="020B0604030504040204" pitchFamily="34" charset="0"/>
                        </a:rPr>
                        <a:t>40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182880" algn="ctr" defTabSz="685800" rtl="0" eaLnBrk="1" fontAlgn="ctr" latinLnBrk="0" hangingPunct="1"/>
                      <a:r>
                        <a:rPr lang="en-IN" sz="1000" b="0" i="0" u="none" strike="noStrike" kern="1200">
                          <a:solidFill>
                            <a:schemeClr val="tx1"/>
                          </a:solidFill>
                          <a:effectLst/>
                          <a:latin typeface="Verdana" panose="020B0604030504040204" pitchFamily="34" charset="0"/>
                          <a:ea typeface="Verdana" panose="020B0604030504040204" pitchFamily="34" charset="0"/>
                          <a:cs typeface="Verdana" panose="020B0604030504040204" pitchFamily="34" charset="0"/>
                        </a:rPr>
                        <a:t>40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182880" algn="ctr" defTabSz="685800" rtl="0" eaLnBrk="1" fontAlgn="ctr" latinLnBrk="0" hangingPunct="1"/>
                      <a:r>
                        <a:rPr lang="en-IN" sz="1000" b="0" i="0" u="none" strike="noStrike" kern="1200">
                          <a:solidFill>
                            <a:schemeClr val="tx1"/>
                          </a:solidFill>
                          <a:effectLst/>
                          <a:latin typeface="Verdana" panose="020B0604030504040204" pitchFamily="34" charset="0"/>
                          <a:ea typeface="Verdana" panose="020B0604030504040204" pitchFamily="34" charset="0"/>
                          <a:cs typeface="Verdana" panose="020B0604030504040204" pitchFamily="34" charset="0"/>
                        </a:rPr>
                        <a:t>40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182880" algn="ctr" defTabSz="685800" rtl="0" eaLnBrk="1" fontAlgn="ctr" latinLnBrk="0" hangingPunct="1"/>
                      <a:r>
                        <a:rPr lang="en-IN" sz="1000" b="0" i="0" u="none" strike="noStrike" kern="1200">
                          <a:solidFill>
                            <a:schemeClr val="tx1"/>
                          </a:solidFill>
                          <a:effectLst/>
                          <a:latin typeface="Verdana" panose="020B0604030504040204" pitchFamily="34" charset="0"/>
                          <a:ea typeface="Verdana" panose="020B0604030504040204" pitchFamily="34" charset="0"/>
                          <a:cs typeface="Verdana" panose="020B0604030504040204" pitchFamily="34" charset="0"/>
                        </a:rPr>
                        <a:t>40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182880" algn="ctr" defTabSz="685800" rtl="0" eaLnBrk="1" fontAlgn="ctr" latinLnBrk="0" hangingPunct="1"/>
                      <a:r>
                        <a:rPr lang="en-IN" sz="1000" b="0" i="0" u="none" strike="noStrike" kern="1200">
                          <a:solidFill>
                            <a:schemeClr val="tx1"/>
                          </a:solidFill>
                          <a:effectLst/>
                          <a:latin typeface="Verdana" panose="020B0604030504040204" pitchFamily="34" charset="0"/>
                          <a:ea typeface="Verdana" panose="020B0604030504040204" pitchFamily="34" charset="0"/>
                          <a:cs typeface="Verdana" panose="020B0604030504040204" pitchFamily="34" charset="0"/>
                        </a:rPr>
                        <a:t>40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182880" algn="ctr" defTabSz="685800" rtl="0" eaLnBrk="1" fontAlgn="ctr" latinLnBrk="0" hangingPunct="1"/>
                      <a:r>
                        <a:rPr lang="en-IN" sz="1000" b="0" i="0" u="none" strike="noStrike" kern="1200">
                          <a:solidFill>
                            <a:schemeClr val="tx1"/>
                          </a:solidFill>
                          <a:effectLst/>
                          <a:latin typeface="Verdana" panose="020B0604030504040204" pitchFamily="34" charset="0"/>
                          <a:ea typeface="Verdana" panose="020B0604030504040204" pitchFamily="34" charset="0"/>
                          <a:cs typeface="Verdana" panose="020B0604030504040204" pitchFamily="34" charset="0"/>
                        </a:rPr>
                        <a:t>40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182880" algn="ctr" defTabSz="685800" rtl="0" eaLnBrk="1" fontAlgn="ctr" latinLnBrk="0" hangingPunct="1"/>
                      <a:r>
                        <a:rPr lang="en-IN" sz="1000" b="0" i="0" u="none" strike="noStrike" kern="1200" dirty="0">
                          <a:solidFill>
                            <a:schemeClr val="tx1"/>
                          </a:solidFill>
                          <a:effectLst/>
                          <a:latin typeface="Verdana" panose="020B0604030504040204" pitchFamily="34" charset="0"/>
                          <a:ea typeface="Verdana" panose="020B0604030504040204" pitchFamily="34" charset="0"/>
                          <a:cs typeface="Verdana" panose="020B0604030504040204" pitchFamily="34" charset="0"/>
                        </a:rPr>
                        <a:t>40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182880" algn="ctr" defTabSz="685800" rtl="0" eaLnBrk="1" fontAlgn="ctr" latinLnBrk="0" hangingPunct="1"/>
                      <a:r>
                        <a:rPr lang="en-IN" sz="1000" b="0" i="0" u="none" strike="noStrike" kern="1200" dirty="0">
                          <a:solidFill>
                            <a:schemeClr val="tx1"/>
                          </a:solidFill>
                          <a:effectLst/>
                          <a:latin typeface="Verdana" panose="020B0604030504040204" pitchFamily="34" charset="0"/>
                          <a:ea typeface="Verdana" panose="020B0604030504040204" pitchFamily="34" charset="0"/>
                          <a:cs typeface="Verdana" panose="020B0604030504040204" pitchFamily="34" charset="0"/>
                        </a:rPr>
                        <a:t>40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63417061"/>
                  </a:ext>
                </a:extLst>
              </a:tr>
              <a:tr h="373181">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NAMA Chemicals</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120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120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120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120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120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120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120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120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120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48099222"/>
                  </a:ext>
                </a:extLst>
              </a:tr>
              <a:tr h="373181">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Nan </a:t>
                      </a:r>
                      <a:r>
                        <a:rPr lang="en-IN" sz="1000" b="0" i="0" u="none" strike="noStrike" dirty="0" err="1">
                          <a:solidFill>
                            <a:srgbClr val="000000"/>
                          </a:solidFill>
                          <a:effectLst/>
                          <a:latin typeface="Verdana" panose="020B0604030504040204" pitchFamily="34" charset="0"/>
                          <a:ea typeface="Verdana" panose="020B0604030504040204" pitchFamily="34" charset="0"/>
                          <a:cs typeface="Verdana" panose="020B0604030504040204" pitchFamily="34" charset="0"/>
                        </a:rPr>
                        <a:t>Ya</a:t>
                      </a:r>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 Plastics Corporation</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458</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458</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458</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458</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458</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526</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526</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526</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526</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571041684"/>
                  </a:ext>
                </a:extLst>
              </a:tr>
              <a:tr h="373181">
                <a:tc>
                  <a:txBody>
                    <a:bodyPr/>
                    <a:lstStyle/>
                    <a:p>
                      <a:pPr algn="ctr" fontAlgn="b"/>
                      <a:r>
                        <a:rPr lang="en-IN" sz="1000" b="0" i="0" u="none" strike="noStrike" dirty="0">
                          <a:solidFill>
                            <a:srgbClr val="353535"/>
                          </a:solidFill>
                          <a:effectLst/>
                          <a:latin typeface="Verdana" panose="020B0604030504040204" pitchFamily="34" charset="0"/>
                          <a:ea typeface="Verdana" panose="020B0604030504040204" pitchFamily="34" charset="0"/>
                          <a:cs typeface="Verdana" panose="020B0604030504040204" pitchFamily="34" charset="0"/>
                        </a:rPr>
                        <a:t>Nantong </a:t>
                      </a:r>
                      <a:r>
                        <a:rPr lang="en-IN" sz="1000" b="0" i="0" u="none" strike="noStrike" dirty="0" err="1">
                          <a:solidFill>
                            <a:srgbClr val="353535"/>
                          </a:solidFill>
                          <a:effectLst/>
                          <a:latin typeface="Verdana" panose="020B0604030504040204" pitchFamily="34" charset="0"/>
                          <a:ea typeface="Verdana" panose="020B0604030504040204" pitchFamily="34" charset="0"/>
                          <a:cs typeface="Verdana" panose="020B0604030504040204" pitchFamily="34" charset="0"/>
                        </a:rPr>
                        <a:t>Xincheng</a:t>
                      </a:r>
                      <a:r>
                        <a:rPr lang="en-IN" sz="1000" b="0" i="0" u="none" strike="noStrike" dirty="0">
                          <a:solidFill>
                            <a:srgbClr val="353535"/>
                          </a:solidFill>
                          <a:effectLst/>
                          <a:latin typeface="Verdana" panose="020B0604030504040204" pitchFamily="34" charset="0"/>
                          <a:ea typeface="Verdana" panose="020B0604030504040204" pitchFamily="34" charset="0"/>
                          <a:cs typeface="Verdana" panose="020B0604030504040204" pitchFamily="34" charset="0"/>
                        </a:rPr>
                        <a:t> Synthetic Material Co., Ltd.</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160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160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160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160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160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160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160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160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160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93748162"/>
                  </a:ext>
                </a:extLst>
              </a:tr>
              <a:tr h="373181">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Olin Corporation</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1464</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1464</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1464</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1476</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1476</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1476</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1476</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1476</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1476</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48243554"/>
                  </a:ext>
                </a:extLst>
              </a:tr>
            </a:tbl>
          </a:graphicData>
        </a:graphic>
      </p:graphicFrame>
      <p:sp>
        <p:nvSpPr>
          <p:cNvPr id="5" name="TextBox 4">
            <a:extLst>
              <a:ext uri="{FF2B5EF4-FFF2-40B4-BE49-F238E27FC236}">
                <a16:creationId xmlns:a16="http://schemas.microsoft.com/office/drawing/2014/main" id="{1E0E1011-80E0-49F5-AE26-B5372A2BBAAC}"/>
              </a:ext>
            </a:extLst>
          </p:cNvPr>
          <p:cNvSpPr txBox="1"/>
          <p:nvPr/>
        </p:nvSpPr>
        <p:spPr>
          <a:xfrm>
            <a:off x="71013" y="733593"/>
            <a:ext cx="8806286" cy="292068"/>
          </a:xfrm>
          <a:prstGeom prst="rect">
            <a:avLst/>
          </a:prstGeom>
          <a:noFill/>
        </p:spPr>
        <p:txBody>
          <a:bodyPr wrap="square" rtlCol="0">
            <a:spAutoFit/>
          </a:bodyPr>
          <a:lstStyle/>
          <a:p>
            <a:pPr>
              <a:lnSpc>
                <a:spcPct val="150000"/>
              </a:lnSpc>
            </a:pPr>
            <a:r>
              <a:rPr lang="en-US" sz="1000" b="1"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Table 1: Global Epoxy Resin Capacity, By Company (Thousand </a:t>
            </a:r>
            <a:r>
              <a:rPr lang="en-US" sz="1000" b="1" dirty="0" err="1">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Tonnes</a:t>
            </a:r>
            <a:r>
              <a:rPr lang="en-US" sz="1000" b="1"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 2015-2030F</a:t>
            </a:r>
          </a:p>
        </p:txBody>
      </p:sp>
      <p:sp>
        <p:nvSpPr>
          <p:cNvPr id="13" name="Rectangle 12">
            <a:extLst>
              <a:ext uri="{FF2B5EF4-FFF2-40B4-BE49-F238E27FC236}">
                <a16:creationId xmlns:a16="http://schemas.microsoft.com/office/drawing/2014/main" id="{4F083375-C285-44CE-B889-1DC828C07543}"/>
              </a:ext>
            </a:extLst>
          </p:cNvPr>
          <p:cNvSpPr/>
          <p:nvPr/>
        </p:nvSpPr>
        <p:spPr>
          <a:xfrm>
            <a:off x="5722254" y="6538004"/>
            <a:ext cx="3035984" cy="200055"/>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sz="700" i="1" dirty="0">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rPr>
              <a:t>Source: ChemAnalyst  Analysis</a:t>
            </a:r>
          </a:p>
        </p:txBody>
      </p:sp>
    </p:spTree>
    <p:extLst>
      <p:ext uri="{BB962C8B-B14F-4D97-AF65-F5344CB8AC3E}">
        <p14:creationId xmlns:p14="http://schemas.microsoft.com/office/powerpoint/2010/main" val="32775886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3A7F4A6B-3C27-4472-AAA2-6AE0B8B7BB99}"/>
              </a:ext>
            </a:extLst>
          </p:cNvPr>
          <p:cNvSpPr>
            <a:spLocks noGrp="1"/>
          </p:cNvSpPr>
          <p:nvPr>
            <p:ph type="body" sz="quarter" idx="14"/>
          </p:nvPr>
        </p:nvSpPr>
        <p:spPr>
          <a:xfrm>
            <a:off x="0" y="186472"/>
            <a:ext cx="6109252" cy="456400"/>
          </a:xfrm>
        </p:spPr>
        <p:txBody>
          <a:bodyPr>
            <a:normAutofit/>
          </a:bodyPr>
          <a:lstStyle/>
          <a:p>
            <a:r>
              <a:rPr lang="en-IN" dirty="0">
                <a:solidFill>
                  <a:srgbClr val="0F4061"/>
                </a:solidFill>
              </a:rPr>
              <a:t>Global Epoxy Resin Capacity, </a:t>
            </a:r>
            <a:r>
              <a:rPr lang="en-US" dirty="0">
                <a:solidFill>
                  <a:srgbClr val="0F4061"/>
                </a:solidFill>
              </a:rPr>
              <a:t>By Company</a:t>
            </a:r>
          </a:p>
        </p:txBody>
      </p:sp>
      <p:graphicFrame>
        <p:nvGraphicFramePr>
          <p:cNvPr id="3" name="Table 2">
            <a:extLst>
              <a:ext uri="{FF2B5EF4-FFF2-40B4-BE49-F238E27FC236}">
                <a16:creationId xmlns:a16="http://schemas.microsoft.com/office/drawing/2014/main" id="{5D3743F4-3F5D-4412-A061-98C93C9B393A}"/>
              </a:ext>
            </a:extLst>
          </p:cNvPr>
          <p:cNvGraphicFramePr>
            <a:graphicFrameLocks noGrp="1"/>
          </p:cNvGraphicFramePr>
          <p:nvPr>
            <p:extLst>
              <p:ext uri="{D42A27DB-BD31-4B8C-83A1-F6EECF244321}">
                <p14:modId xmlns:p14="http://schemas.microsoft.com/office/powerpoint/2010/main" val="1146026947"/>
              </p:ext>
            </p:extLst>
          </p:nvPr>
        </p:nvGraphicFramePr>
        <p:xfrm>
          <a:off x="365760" y="1223782"/>
          <a:ext cx="8290558" cy="2521052"/>
        </p:xfrm>
        <a:graphic>
          <a:graphicData uri="http://schemas.openxmlformats.org/drawingml/2006/table">
            <a:tbl>
              <a:tblPr/>
              <a:tblGrid>
                <a:gridCol w="2122438">
                  <a:extLst>
                    <a:ext uri="{9D8B030D-6E8A-4147-A177-3AD203B41FA5}">
                      <a16:colId xmlns:a16="http://schemas.microsoft.com/office/drawing/2014/main" val="1552749016"/>
                    </a:ext>
                  </a:extLst>
                </a:gridCol>
                <a:gridCol w="607024">
                  <a:extLst>
                    <a:ext uri="{9D8B030D-6E8A-4147-A177-3AD203B41FA5}">
                      <a16:colId xmlns:a16="http://schemas.microsoft.com/office/drawing/2014/main" val="3926946828"/>
                    </a:ext>
                  </a:extLst>
                </a:gridCol>
                <a:gridCol w="825125">
                  <a:extLst>
                    <a:ext uri="{9D8B030D-6E8A-4147-A177-3AD203B41FA5}">
                      <a16:colId xmlns:a16="http://schemas.microsoft.com/office/drawing/2014/main" val="4045250766"/>
                    </a:ext>
                  </a:extLst>
                </a:gridCol>
                <a:gridCol w="565149">
                  <a:extLst>
                    <a:ext uri="{9D8B030D-6E8A-4147-A177-3AD203B41FA5}">
                      <a16:colId xmlns:a16="http://schemas.microsoft.com/office/drawing/2014/main" val="1381478910"/>
                    </a:ext>
                  </a:extLst>
                </a:gridCol>
                <a:gridCol w="695137">
                  <a:extLst>
                    <a:ext uri="{9D8B030D-6E8A-4147-A177-3AD203B41FA5}">
                      <a16:colId xmlns:a16="http://schemas.microsoft.com/office/drawing/2014/main" val="2797647573"/>
                    </a:ext>
                  </a:extLst>
                </a:gridCol>
                <a:gridCol w="695137">
                  <a:extLst>
                    <a:ext uri="{9D8B030D-6E8A-4147-A177-3AD203B41FA5}">
                      <a16:colId xmlns:a16="http://schemas.microsoft.com/office/drawing/2014/main" val="2203059177"/>
                    </a:ext>
                  </a:extLst>
                </a:gridCol>
                <a:gridCol w="695137">
                  <a:extLst>
                    <a:ext uri="{9D8B030D-6E8A-4147-A177-3AD203B41FA5}">
                      <a16:colId xmlns:a16="http://schemas.microsoft.com/office/drawing/2014/main" val="927006817"/>
                    </a:ext>
                  </a:extLst>
                </a:gridCol>
                <a:gridCol w="695137">
                  <a:extLst>
                    <a:ext uri="{9D8B030D-6E8A-4147-A177-3AD203B41FA5}">
                      <a16:colId xmlns:a16="http://schemas.microsoft.com/office/drawing/2014/main" val="417093797"/>
                    </a:ext>
                  </a:extLst>
                </a:gridCol>
                <a:gridCol w="695137">
                  <a:extLst>
                    <a:ext uri="{9D8B030D-6E8A-4147-A177-3AD203B41FA5}">
                      <a16:colId xmlns:a16="http://schemas.microsoft.com/office/drawing/2014/main" val="1108806684"/>
                    </a:ext>
                  </a:extLst>
                </a:gridCol>
                <a:gridCol w="695137">
                  <a:extLst>
                    <a:ext uri="{9D8B030D-6E8A-4147-A177-3AD203B41FA5}">
                      <a16:colId xmlns:a16="http://schemas.microsoft.com/office/drawing/2014/main" val="1976392978"/>
                    </a:ext>
                  </a:extLst>
                </a:gridCol>
              </a:tblGrid>
              <a:tr h="428750">
                <a:tc>
                  <a:txBody>
                    <a:bodyPr/>
                    <a:lstStyle/>
                    <a:p>
                      <a:pPr marL="182880" algn="ctr" fontAlgn="ctr"/>
                      <a:r>
                        <a:rPr lang="en-US" sz="10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Company</a:t>
                      </a:r>
                    </a:p>
                  </a:txBody>
                  <a:tcPr marL="0" marR="0" marT="0" marB="0" anchor="ctr">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F4061"/>
                    </a:solidFill>
                  </a:tcPr>
                </a:tc>
                <a:tc>
                  <a:txBody>
                    <a:bodyPr/>
                    <a:lstStyle/>
                    <a:p>
                      <a:pPr algn="ctr" fontAlgn="b"/>
                      <a:r>
                        <a:rPr lang="en-US" sz="10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2015</a:t>
                      </a:r>
                    </a:p>
                  </a:txBody>
                  <a:tcPr marL="0"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F4061"/>
                    </a:solidFill>
                  </a:tcPr>
                </a:tc>
                <a:tc>
                  <a:txBody>
                    <a:bodyPr/>
                    <a:lstStyle/>
                    <a:p>
                      <a:pPr algn="ctr" fontAlgn="b"/>
                      <a:r>
                        <a:rPr lang="en-US" sz="10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2016</a:t>
                      </a:r>
                    </a:p>
                  </a:txBody>
                  <a:tcPr marL="0"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F4061"/>
                    </a:solidFill>
                  </a:tcPr>
                </a:tc>
                <a:tc>
                  <a:txBody>
                    <a:bodyPr/>
                    <a:lstStyle/>
                    <a:p>
                      <a:pPr algn="ctr" fontAlgn="b"/>
                      <a:r>
                        <a:rPr lang="en-US" sz="10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2017</a:t>
                      </a:r>
                    </a:p>
                  </a:txBody>
                  <a:tcPr marL="0"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F4061"/>
                    </a:solidFill>
                  </a:tcPr>
                </a:tc>
                <a:tc>
                  <a:txBody>
                    <a:bodyPr/>
                    <a:lstStyle/>
                    <a:p>
                      <a:pPr algn="ctr" fontAlgn="b"/>
                      <a:r>
                        <a:rPr lang="en-US" sz="10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2018</a:t>
                      </a:r>
                    </a:p>
                  </a:txBody>
                  <a:tcPr marL="0"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F4061"/>
                    </a:solidFill>
                  </a:tcPr>
                </a:tc>
                <a:tc>
                  <a:txBody>
                    <a:bodyPr/>
                    <a:lstStyle/>
                    <a:p>
                      <a:pPr algn="ctr" fontAlgn="b"/>
                      <a:r>
                        <a:rPr lang="en-US" sz="10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2019</a:t>
                      </a:r>
                    </a:p>
                  </a:txBody>
                  <a:tcPr marL="0"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F4061"/>
                    </a:solidFill>
                  </a:tcPr>
                </a:tc>
                <a:tc>
                  <a:txBody>
                    <a:bodyPr/>
                    <a:lstStyle/>
                    <a:p>
                      <a:pPr algn="ctr" fontAlgn="b"/>
                      <a:r>
                        <a:rPr lang="en-US" sz="10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2020</a:t>
                      </a:r>
                    </a:p>
                  </a:txBody>
                  <a:tcPr marL="0"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F4061"/>
                    </a:solidFill>
                  </a:tcPr>
                </a:tc>
                <a:tc>
                  <a:txBody>
                    <a:bodyPr/>
                    <a:lstStyle/>
                    <a:p>
                      <a:pPr algn="ctr" fontAlgn="b"/>
                      <a:r>
                        <a:rPr lang="en-US" sz="10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2021E</a:t>
                      </a:r>
                    </a:p>
                  </a:txBody>
                  <a:tcPr marL="0"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F4061"/>
                    </a:solidFill>
                  </a:tcPr>
                </a:tc>
                <a:tc>
                  <a:txBody>
                    <a:bodyPr/>
                    <a:lstStyle/>
                    <a:p>
                      <a:pPr algn="ctr" fontAlgn="b"/>
                      <a:r>
                        <a:rPr lang="en-US" sz="10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2025F</a:t>
                      </a:r>
                    </a:p>
                  </a:txBody>
                  <a:tcPr marL="0"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F4061"/>
                    </a:solidFill>
                  </a:tcPr>
                </a:tc>
                <a:tc>
                  <a:txBody>
                    <a:bodyPr/>
                    <a:lstStyle/>
                    <a:p>
                      <a:pPr algn="ctr" fontAlgn="b"/>
                      <a:r>
                        <a:rPr lang="en-US" sz="10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2030F</a:t>
                      </a:r>
                    </a:p>
                  </a:txBody>
                  <a:tcPr marL="0"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F4061"/>
                    </a:solidFill>
                  </a:tcPr>
                </a:tc>
                <a:extLst>
                  <a:ext uri="{0D108BD9-81ED-4DB2-BD59-A6C34878D82A}">
                    <a16:rowId xmlns:a16="http://schemas.microsoft.com/office/drawing/2014/main" val="506155128"/>
                  </a:ext>
                </a:extLst>
              </a:tr>
              <a:tr h="348717">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Sinopec Baling Petrochemical Co., Ltd.</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125</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125</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125</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125</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125</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125</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125</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125</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125</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39421968"/>
                  </a:ext>
                </a:extLst>
              </a:tr>
              <a:tr h="348717">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SIR Industriale SpA</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06785963"/>
                  </a:ext>
                </a:extLst>
              </a:tr>
              <a:tr h="348717">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Spolchemie A.S. </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60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60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60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60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60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60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60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60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60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737098267"/>
                  </a:ext>
                </a:extLst>
              </a:tr>
              <a:tr h="348717">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Zhuhai </a:t>
                      </a:r>
                      <a:r>
                        <a:rPr lang="en-IN" sz="1000" b="0" i="0" u="none" strike="noStrike" dirty="0" err="1">
                          <a:solidFill>
                            <a:srgbClr val="000000"/>
                          </a:solidFill>
                          <a:effectLst/>
                          <a:latin typeface="Verdana" panose="020B0604030504040204" pitchFamily="34" charset="0"/>
                          <a:ea typeface="Verdana" panose="020B0604030504040204" pitchFamily="34" charset="0"/>
                          <a:cs typeface="Verdana" panose="020B0604030504040204" pitchFamily="34" charset="0"/>
                        </a:rPr>
                        <a:t>Hongchang</a:t>
                      </a:r>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 Electronic Material Co., Ltd.</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117</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117</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117</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117</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117</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117</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117</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117</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117</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378382925"/>
                  </a:ext>
                </a:extLst>
              </a:tr>
              <a:tr h="348717">
                <a:tc>
                  <a:txBody>
                    <a:bodyPr/>
                    <a:lstStyle/>
                    <a:p>
                      <a:pPr marL="0" algn="ctr" defTabSz="685800" rtl="0" eaLnBrk="1" fontAlgn="b" latinLnBrk="0" hangingPunct="1"/>
                      <a:r>
                        <a:rPr lang="en-IN" sz="1000" b="0" i="0" u="none" strike="noStrike" kern="1200"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Others</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rtl="0" fontAlgn="b"/>
                      <a:r>
                        <a:rPr lang="en-IN" sz="1000" b="0" i="0" u="none" strike="noStrike" dirty="0">
                          <a:solidFill>
                            <a:srgbClr val="000000"/>
                          </a:solidFill>
                          <a:effectLst/>
                          <a:latin typeface="Verdana" panose="020B0604030504040204" pitchFamily="34" charset="0"/>
                        </a:rPr>
                        <a:t>276</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rtl="0" fontAlgn="b"/>
                      <a:r>
                        <a:rPr lang="en-IN" sz="1000" b="0" i="0" u="none" strike="noStrike">
                          <a:solidFill>
                            <a:srgbClr val="000000"/>
                          </a:solidFill>
                          <a:effectLst/>
                          <a:latin typeface="Verdana" panose="020B0604030504040204" pitchFamily="34" charset="0"/>
                        </a:rPr>
                        <a:t>276</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rtl="0" fontAlgn="b"/>
                      <a:r>
                        <a:rPr lang="en-IN" sz="1000" b="0" i="0" u="none" strike="noStrike">
                          <a:solidFill>
                            <a:srgbClr val="000000"/>
                          </a:solidFill>
                          <a:effectLst/>
                          <a:latin typeface="Verdana" panose="020B0604030504040204" pitchFamily="34" charset="0"/>
                        </a:rPr>
                        <a:t>339</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rtl="0" fontAlgn="b"/>
                      <a:r>
                        <a:rPr lang="en-IN" sz="1000" b="0" i="0" u="none" strike="noStrike">
                          <a:solidFill>
                            <a:srgbClr val="000000"/>
                          </a:solidFill>
                          <a:effectLst/>
                          <a:latin typeface="Verdana" panose="020B0604030504040204" pitchFamily="34" charset="0"/>
                        </a:rPr>
                        <a:t>276</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rtl="0" fontAlgn="b"/>
                      <a:r>
                        <a:rPr lang="en-IN" sz="1000" b="0" i="0" u="none" strike="noStrike">
                          <a:solidFill>
                            <a:srgbClr val="000000"/>
                          </a:solidFill>
                          <a:effectLst/>
                          <a:latin typeface="Verdana" panose="020B0604030504040204" pitchFamily="34" charset="0"/>
                        </a:rPr>
                        <a:t>276</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rtl="0" fontAlgn="b"/>
                      <a:r>
                        <a:rPr lang="en-IN" sz="1000" b="0" i="0" u="none" strike="noStrike">
                          <a:solidFill>
                            <a:srgbClr val="000000"/>
                          </a:solidFill>
                          <a:effectLst/>
                          <a:latin typeface="Verdana" panose="020B0604030504040204" pitchFamily="34" charset="0"/>
                        </a:rPr>
                        <a:t>276</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rtl="0" fontAlgn="b"/>
                      <a:r>
                        <a:rPr lang="en-IN" sz="1000" b="0" i="0" u="none" strike="noStrike">
                          <a:solidFill>
                            <a:srgbClr val="000000"/>
                          </a:solidFill>
                          <a:effectLst/>
                          <a:latin typeface="Verdana" panose="020B0604030504040204" pitchFamily="34" charset="0"/>
                        </a:rPr>
                        <a:t>276</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rtl="0" fontAlgn="b"/>
                      <a:r>
                        <a:rPr lang="en-IN" sz="1000" b="0" i="0" u="none" strike="noStrike">
                          <a:solidFill>
                            <a:srgbClr val="000000"/>
                          </a:solidFill>
                          <a:effectLst/>
                          <a:latin typeface="Verdana" panose="020B0604030504040204" pitchFamily="34" charset="0"/>
                        </a:rPr>
                        <a:t>276</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rtl="0" fontAlgn="b"/>
                      <a:r>
                        <a:rPr lang="en-IN" sz="1000" b="0" i="0" u="none" strike="noStrike">
                          <a:solidFill>
                            <a:srgbClr val="000000"/>
                          </a:solidFill>
                          <a:effectLst/>
                          <a:latin typeface="Verdana" panose="020B0604030504040204" pitchFamily="34" charset="0"/>
                        </a:rPr>
                        <a:t>276</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08904242"/>
                  </a:ext>
                </a:extLst>
              </a:tr>
              <a:tr h="348717">
                <a:tc>
                  <a:txBody>
                    <a:bodyPr/>
                    <a:lstStyle/>
                    <a:p>
                      <a:pPr marL="0" algn="ctr" defTabSz="685800" rtl="0" eaLnBrk="1" fontAlgn="b" latinLnBrk="0" hangingPunct="1"/>
                      <a:r>
                        <a:rPr lang="en-IN" sz="1000" b="0" i="0" u="none" strike="noStrike" kern="1200">
                          <a:solidFill>
                            <a:srgbClr val="000000"/>
                          </a:solidFill>
                          <a:effectLst/>
                          <a:latin typeface="Verdana" panose="020B0604030504040204" pitchFamily="34" charset="0"/>
                          <a:ea typeface="Verdana" panose="020B0604030504040204" pitchFamily="34" charset="0"/>
                          <a:cs typeface="Verdana" panose="020B0604030504040204" pitchFamily="34" charset="0"/>
                        </a:rPr>
                        <a:t>Total</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rtl="0" fontAlgn="b"/>
                      <a:r>
                        <a:rPr lang="en-IN" sz="1000" b="0" i="0" u="none" strike="noStrike">
                          <a:solidFill>
                            <a:srgbClr val="000000"/>
                          </a:solidFill>
                          <a:effectLst/>
                          <a:latin typeface="Verdana" panose="020B0604030504040204" pitchFamily="34" charset="0"/>
                        </a:rPr>
                        <a:t>5066.5</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rtl="0" fontAlgn="b"/>
                      <a:r>
                        <a:rPr lang="en-IN" sz="1000" b="0" i="0" u="none" strike="noStrike">
                          <a:solidFill>
                            <a:srgbClr val="000000"/>
                          </a:solidFill>
                          <a:effectLst/>
                          <a:latin typeface="Verdana" panose="020B0604030504040204" pitchFamily="34" charset="0"/>
                        </a:rPr>
                        <a:t>5066.5</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rtl="0" fontAlgn="b"/>
                      <a:r>
                        <a:rPr lang="en-IN" sz="1000" b="0" i="0" u="none" strike="noStrike">
                          <a:solidFill>
                            <a:srgbClr val="000000"/>
                          </a:solidFill>
                          <a:effectLst/>
                          <a:latin typeface="Verdana" panose="020B0604030504040204" pitchFamily="34" charset="0"/>
                        </a:rPr>
                        <a:t>5141</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rtl="0" fontAlgn="b"/>
                      <a:r>
                        <a:rPr lang="en-IN" sz="1000" b="0" i="0" u="none" strike="noStrike">
                          <a:solidFill>
                            <a:srgbClr val="000000"/>
                          </a:solidFill>
                          <a:effectLst/>
                          <a:latin typeface="Verdana" panose="020B0604030504040204" pitchFamily="34" charset="0"/>
                        </a:rPr>
                        <a:t>5277</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rtl="0" fontAlgn="b"/>
                      <a:r>
                        <a:rPr lang="en-IN" sz="1000" b="0" i="0" u="none" strike="noStrike">
                          <a:solidFill>
                            <a:srgbClr val="000000"/>
                          </a:solidFill>
                          <a:effectLst/>
                          <a:latin typeface="Verdana" panose="020B0604030504040204" pitchFamily="34" charset="0"/>
                        </a:rPr>
                        <a:t>5277</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rtl="0" fontAlgn="b"/>
                      <a:r>
                        <a:rPr lang="en-IN" sz="1000" b="0" i="0" u="none" strike="noStrike">
                          <a:solidFill>
                            <a:srgbClr val="000000"/>
                          </a:solidFill>
                          <a:effectLst/>
                          <a:latin typeface="Verdana" panose="020B0604030504040204" pitchFamily="34" charset="0"/>
                        </a:rPr>
                        <a:t>5515</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rtl="0" fontAlgn="b"/>
                      <a:r>
                        <a:rPr lang="en-IN" sz="1000" b="0" i="0" u="none" strike="noStrike">
                          <a:solidFill>
                            <a:srgbClr val="000000"/>
                          </a:solidFill>
                          <a:effectLst/>
                          <a:latin typeface="Verdana" panose="020B0604030504040204" pitchFamily="34" charset="0"/>
                        </a:rPr>
                        <a:t>5525</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rtl="0" fontAlgn="b"/>
                      <a:r>
                        <a:rPr lang="en-IN" sz="1000" b="0" i="0" u="none" strike="noStrike">
                          <a:solidFill>
                            <a:srgbClr val="000000"/>
                          </a:solidFill>
                          <a:effectLst/>
                          <a:latin typeface="Verdana" panose="020B0604030504040204" pitchFamily="34" charset="0"/>
                        </a:rPr>
                        <a:t>5585</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rtl="0" fontAlgn="b"/>
                      <a:r>
                        <a:rPr lang="en-IN" sz="1000" b="0" i="0" u="none" strike="noStrike" dirty="0">
                          <a:solidFill>
                            <a:srgbClr val="000000"/>
                          </a:solidFill>
                          <a:effectLst/>
                          <a:latin typeface="Verdana" panose="020B0604030504040204" pitchFamily="34" charset="0"/>
                        </a:rPr>
                        <a:t>5585</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63417061"/>
                  </a:ext>
                </a:extLst>
              </a:tr>
            </a:tbl>
          </a:graphicData>
        </a:graphic>
      </p:graphicFrame>
      <p:sp>
        <p:nvSpPr>
          <p:cNvPr id="5" name="TextBox 4">
            <a:extLst>
              <a:ext uri="{FF2B5EF4-FFF2-40B4-BE49-F238E27FC236}">
                <a16:creationId xmlns:a16="http://schemas.microsoft.com/office/drawing/2014/main" id="{1E0E1011-80E0-49F5-AE26-B5372A2BBAAC}"/>
              </a:ext>
            </a:extLst>
          </p:cNvPr>
          <p:cNvSpPr txBox="1"/>
          <p:nvPr/>
        </p:nvSpPr>
        <p:spPr>
          <a:xfrm>
            <a:off x="71013" y="733593"/>
            <a:ext cx="8806286" cy="292068"/>
          </a:xfrm>
          <a:prstGeom prst="rect">
            <a:avLst/>
          </a:prstGeom>
          <a:noFill/>
        </p:spPr>
        <p:txBody>
          <a:bodyPr wrap="square" rtlCol="0">
            <a:spAutoFit/>
          </a:bodyPr>
          <a:lstStyle/>
          <a:p>
            <a:pPr>
              <a:lnSpc>
                <a:spcPct val="150000"/>
              </a:lnSpc>
            </a:pPr>
            <a:r>
              <a:rPr lang="en-US" sz="1000" b="1"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Table 1: Global Epoxy Resin Capacity, By Company (Thousand </a:t>
            </a:r>
            <a:r>
              <a:rPr lang="en-US" sz="1000" b="1" dirty="0" err="1">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Tonnes</a:t>
            </a:r>
            <a:r>
              <a:rPr lang="en-US" sz="1000" b="1"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 2015-2030F</a:t>
            </a:r>
          </a:p>
        </p:txBody>
      </p:sp>
      <p:sp>
        <p:nvSpPr>
          <p:cNvPr id="13" name="Rectangle 12">
            <a:extLst>
              <a:ext uri="{FF2B5EF4-FFF2-40B4-BE49-F238E27FC236}">
                <a16:creationId xmlns:a16="http://schemas.microsoft.com/office/drawing/2014/main" id="{4F083375-C285-44CE-B889-1DC828C07543}"/>
              </a:ext>
            </a:extLst>
          </p:cNvPr>
          <p:cNvSpPr/>
          <p:nvPr/>
        </p:nvSpPr>
        <p:spPr>
          <a:xfrm>
            <a:off x="5704152" y="6538004"/>
            <a:ext cx="3035984" cy="200055"/>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sz="700" i="1" dirty="0">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rPr>
              <a:t>Source: ChemAnalyst  Analysis</a:t>
            </a:r>
          </a:p>
        </p:txBody>
      </p:sp>
      <p:sp>
        <p:nvSpPr>
          <p:cNvPr id="6" name="TextBox 5">
            <a:extLst>
              <a:ext uri="{FF2B5EF4-FFF2-40B4-BE49-F238E27FC236}">
                <a16:creationId xmlns:a16="http://schemas.microsoft.com/office/drawing/2014/main" id="{2CF8F2F7-91F6-465E-8843-D2ACCD478F0A}"/>
              </a:ext>
            </a:extLst>
          </p:cNvPr>
          <p:cNvSpPr txBox="1"/>
          <p:nvPr/>
        </p:nvSpPr>
        <p:spPr>
          <a:xfrm>
            <a:off x="194121" y="3720345"/>
            <a:ext cx="8755757" cy="2811988"/>
          </a:xfrm>
          <a:prstGeom prst="rect">
            <a:avLst/>
          </a:prstGeom>
          <a:noFill/>
        </p:spPr>
        <p:txBody>
          <a:bodyPr wrap="square" rtlCol="0">
            <a:spAutoFit/>
          </a:bodyPr>
          <a:lstStyle/>
          <a:p>
            <a:pPr algn="just">
              <a:lnSpc>
                <a:spcPct val="200000"/>
              </a:lnSpc>
            </a:pPr>
            <a:r>
              <a:rPr lang="en-IN" sz="1000" dirty="0">
                <a:effectLst/>
                <a:latin typeface="Verdana" panose="020B0604030504040204" pitchFamily="34" charset="0"/>
                <a:ea typeface="Verdana" panose="020B0604030504040204" pitchFamily="34" charset="0"/>
                <a:cs typeface="Verdana" panose="020B0604030504040204" pitchFamily="34" charset="0"/>
              </a:rPr>
              <a:t>The increase in the total capacity of epoxy resin from 5515 thousand tonnes in 2020 to 5585 thousand tonnes in 2030 is led by robust rise in demand of the product fro</a:t>
            </a:r>
            <a:r>
              <a:rPr lang="en-IN" sz="1000" dirty="0">
                <a:latin typeface="Verdana" panose="020B0604030504040204" pitchFamily="34" charset="0"/>
                <a:ea typeface="Verdana" panose="020B0604030504040204" pitchFamily="34" charset="0"/>
                <a:cs typeface="Verdana" panose="020B0604030504040204" pitchFamily="34" charset="0"/>
              </a:rPr>
              <a:t>m multiple downstream industries</a:t>
            </a:r>
            <a:r>
              <a:rPr lang="en-IN" sz="1000" dirty="0">
                <a:effectLst/>
                <a:latin typeface="Verdana" panose="020B0604030504040204" pitchFamily="34" charset="0"/>
                <a:ea typeface="Verdana" panose="020B0604030504040204" pitchFamily="34" charset="0"/>
                <a:cs typeface="Verdana" panose="020B0604030504040204" pitchFamily="34" charset="0"/>
              </a:rPr>
              <a:t>. On account of which, various leading </a:t>
            </a:r>
            <a:r>
              <a:rPr lang="en-IN" sz="1000" dirty="0">
                <a:latin typeface="Verdana" panose="020B0604030504040204" pitchFamily="34" charset="0"/>
                <a:ea typeface="Verdana" panose="020B0604030504040204" pitchFamily="34" charset="0"/>
                <a:cs typeface="Verdana" panose="020B0604030504040204" pitchFamily="34" charset="0"/>
              </a:rPr>
              <a:t>producers are planning to invest in production units either to expand their existing capacities or set up new plant at different location globally</a:t>
            </a:r>
            <a:r>
              <a:rPr lang="en-IN" sz="1000" dirty="0">
                <a:effectLst/>
                <a:latin typeface="Verdana" panose="020B0604030504040204" pitchFamily="34" charset="0"/>
                <a:ea typeface="Verdana" panose="020B0604030504040204" pitchFamily="34" charset="0"/>
                <a:cs typeface="Verdana" panose="020B0604030504040204" pitchFamily="34" charset="0"/>
              </a:rPr>
              <a:t>. Such as</a:t>
            </a:r>
            <a:r>
              <a:rPr lang="en-IN" sz="1000" dirty="0">
                <a:latin typeface="Verdana" panose="020B0604030504040204" pitchFamily="34" charset="0"/>
                <a:ea typeface="Verdana" panose="020B0604030504040204" pitchFamily="34" charset="0"/>
                <a:cs typeface="Verdana" panose="020B0604030504040204" pitchFamily="34" charset="0"/>
              </a:rPr>
              <a:t>, </a:t>
            </a:r>
            <a:r>
              <a:rPr lang="en-IN" sz="1000" dirty="0" err="1">
                <a:latin typeface="Verdana" panose="020B0604030504040204" pitchFamily="34" charset="0"/>
                <a:ea typeface="Verdana" panose="020B0604030504040204" pitchFamily="34" charset="0"/>
                <a:cs typeface="Verdana" panose="020B0604030504040204" pitchFamily="34" charset="0"/>
              </a:rPr>
              <a:t>Jiagnsu</a:t>
            </a:r>
            <a:r>
              <a:rPr lang="en-IN" sz="1000" dirty="0">
                <a:latin typeface="Verdana" panose="020B0604030504040204" pitchFamily="34" charset="0"/>
                <a:ea typeface="Verdana" panose="020B0604030504040204" pitchFamily="34" charset="0"/>
                <a:cs typeface="Verdana" panose="020B0604030504040204" pitchFamily="34" charset="0"/>
              </a:rPr>
              <a:t> </a:t>
            </a:r>
            <a:r>
              <a:rPr lang="en-IN" sz="1000" dirty="0" err="1">
                <a:latin typeface="Verdana" panose="020B0604030504040204" pitchFamily="34" charset="0"/>
                <a:ea typeface="Verdana" panose="020B0604030504040204" pitchFamily="34" charset="0"/>
                <a:cs typeface="Verdana" panose="020B0604030504040204" pitchFamily="34" charset="0"/>
              </a:rPr>
              <a:t>Sanmu</a:t>
            </a:r>
            <a:r>
              <a:rPr lang="en-IN" sz="1000" dirty="0">
                <a:latin typeface="Verdana" panose="020B0604030504040204" pitchFamily="34" charset="0"/>
                <a:ea typeface="Verdana" panose="020B0604030504040204" pitchFamily="34" charset="0"/>
                <a:cs typeface="Verdana" panose="020B0604030504040204" pitchFamily="34" charset="0"/>
              </a:rPr>
              <a:t> Group, one of the leading epoxy resins producers in China have expanded its capacity by 80 KTPA in Jiangsu province in 2020 which earlier have total installed capacity of 270 KTPA in China. In addition, </a:t>
            </a:r>
            <a:r>
              <a:rPr lang="en-IN" sz="1000" dirty="0" err="1">
                <a:latin typeface="Verdana" panose="020B0604030504040204" pitchFamily="34" charset="0"/>
                <a:ea typeface="Verdana" panose="020B0604030504040204" pitchFamily="34" charset="0"/>
                <a:cs typeface="Verdana" panose="020B0604030504040204" pitchFamily="34" charset="0"/>
              </a:rPr>
              <a:t>Kukdo</a:t>
            </a:r>
            <a:r>
              <a:rPr lang="en-IN" sz="1000" dirty="0">
                <a:latin typeface="Verdana" panose="020B0604030504040204" pitchFamily="34" charset="0"/>
                <a:ea typeface="Verdana" panose="020B0604030504040204" pitchFamily="34" charset="0"/>
                <a:cs typeface="Verdana" panose="020B0604030504040204" pitchFamily="34" charset="0"/>
              </a:rPr>
              <a:t> Chemical Co. Ltd., one of the leading Korean based company have expanded its epoxy resin production capacity at two of its plant by total 90 KTPA in 2020, making its total production capacity to 400 KTPA in 2020. Moreover, it has announced its plan of expanding its capacity in India from 40 KTPA to 100 KTPA by 2024 following escalating demand of epoxy resin across the region for various applications most importantly for adhesive and coating applications in construction sector.  </a:t>
            </a:r>
          </a:p>
        </p:txBody>
      </p:sp>
    </p:spTree>
    <p:extLst>
      <p:ext uri="{BB962C8B-B14F-4D97-AF65-F5344CB8AC3E}">
        <p14:creationId xmlns:p14="http://schemas.microsoft.com/office/powerpoint/2010/main" val="30259461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3A7F4A6B-3C27-4472-AAA2-6AE0B8B7BB99}"/>
              </a:ext>
            </a:extLst>
          </p:cNvPr>
          <p:cNvSpPr>
            <a:spLocks noGrp="1"/>
          </p:cNvSpPr>
          <p:nvPr>
            <p:ph type="body" sz="quarter" idx="14"/>
          </p:nvPr>
        </p:nvSpPr>
        <p:spPr>
          <a:xfrm>
            <a:off x="0" y="186472"/>
            <a:ext cx="6109252" cy="456400"/>
          </a:xfrm>
        </p:spPr>
        <p:txBody>
          <a:bodyPr>
            <a:normAutofit/>
          </a:bodyPr>
          <a:lstStyle/>
          <a:p>
            <a:r>
              <a:rPr lang="en-IN" dirty="0">
                <a:solidFill>
                  <a:srgbClr val="0F4061"/>
                </a:solidFill>
              </a:rPr>
              <a:t>Global Epoxy Resin Capacity By Location, </a:t>
            </a:r>
            <a:r>
              <a:rPr lang="en-US" dirty="0">
                <a:solidFill>
                  <a:srgbClr val="0F4061"/>
                </a:solidFill>
              </a:rPr>
              <a:t>By Company</a:t>
            </a:r>
          </a:p>
        </p:txBody>
      </p:sp>
      <p:graphicFrame>
        <p:nvGraphicFramePr>
          <p:cNvPr id="3" name="Table 2">
            <a:extLst>
              <a:ext uri="{FF2B5EF4-FFF2-40B4-BE49-F238E27FC236}">
                <a16:creationId xmlns:a16="http://schemas.microsoft.com/office/drawing/2014/main" id="{5D3743F4-3F5D-4412-A061-98C93C9B393A}"/>
              </a:ext>
            </a:extLst>
          </p:cNvPr>
          <p:cNvGraphicFramePr>
            <a:graphicFrameLocks noGrp="1"/>
          </p:cNvGraphicFramePr>
          <p:nvPr>
            <p:extLst>
              <p:ext uri="{D42A27DB-BD31-4B8C-83A1-F6EECF244321}">
                <p14:modId xmlns:p14="http://schemas.microsoft.com/office/powerpoint/2010/main" val="869066628"/>
              </p:ext>
            </p:extLst>
          </p:nvPr>
        </p:nvGraphicFramePr>
        <p:xfrm>
          <a:off x="346710" y="1139949"/>
          <a:ext cx="8290559" cy="5546528"/>
        </p:xfrm>
        <a:graphic>
          <a:graphicData uri="http://schemas.openxmlformats.org/drawingml/2006/table">
            <a:tbl>
              <a:tblPr/>
              <a:tblGrid>
                <a:gridCol w="960119">
                  <a:extLst>
                    <a:ext uri="{9D8B030D-6E8A-4147-A177-3AD203B41FA5}">
                      <a16:colId xmlns:a16="http://schemas.microsoft.com/office/drawing/2014/main" val="1552749016"/>
                    </a:ext>
                  </a:extLst>
                </a:gridCol>
                <a:gridCol w="822960">
                  <a:extLst>
                    <a:ext uri="{9D8B030D-6E8A-4147-A177-3AD203B41FA5}">
                      <a16:colId xmlns:a16="http://schemas.microsoft.com/office/drawing/2014/main" val="156611515"/>
                    </a:ext>
                  </a:extLst>
                </a:gridCol>
                <a:gridCol w="1234440">
                  <a:extLst>
                    <a:ext uri="{9D8B030D-6E8A-4147-A177-3AD203B41FA5}">
                      <a16:colId xmlns:a16="http://schemas.microsoft.com/office/drawing/2014/main" val="3214822555"/>
                    </a:ext>
                  </a:extLst>
                </a:gridCol>
                <a:gridCol w="1661160">
                  <a:extLst>
                    <a:ext uri="{9D8B030D-6E8A-4147-A177-3AD203B41FA5}">
                      <a16:colId xmlns:a16="http://schemas.microsoft.com/office/drawing/2014/main" val="1646771746"/>
                    </a:ext>
                  </a:extLst>
                </a:gridCol>
                <a:gridCol w="426720">
                  <a:extLst>
                    <a:ext uri="{9D8B030D-6E8A-4147-A177-3AD203B41FA5}">
                      <a16:colId xmlns:a16="http://schemas.microsoft.com/office/drawing/2014/main" val="3926946828"/>
                    </a:ext>
                  </a:extLst>
                </a:gridCol>
                <a:gridCol w="441960">
                  <a:extLst>
                    <a:ext uri="{9D8B030D-6E8A-4147-A177-3AD203B41FA5}">
                      <a16:colId xmlns:a16="http://schemas.microsoft.com/office/drawing/2014/main" val="4045250766"/>
                    </a:ext>
                  </a:extLst>
                </a:gridCol>
                <a:gridCol w="411480">
                  <a:extLst>
                    <a:ext uri="{9D8B030D-6E8A-4147-A177-3AD203B41FA5}">
                      <a16:colId xmlns:a16="http://schemas.microsoft.com/office/drawing/2014/main" val="1381478910"/>
                    </a:ext>
                  </a:extLst>
                </a:gridCol>
                <a:gridCol w="365855">
                  <a:extLst>
                    <a:ext uri="{9D8B030D-6E8A-4147-A177-3AD203B41FA5}">
                      <a16:colId xmlns:a16="http://schemas.microsoft.com/office/drawing/2014/main" val="2797647573"/>
                    </a:ext>
                  </a:extLst>
                </a:gridCol>
                <a:gridCol w="393173">
                  <a:extLst>
                    <a:ext uri="{9D8B030D-6E8A-4147-A177-3AD203B41FA5}">
                      <a16:colId xmlns:a16="http://schemas.microsoft.com/office/drawing/2014/main" val="2203059177"/>
                    </a:ext>
                  </a:extLst>
                </a:gridCol>
                <a:gridCol w="393173">
                  <a:extLst>
                    <a:ext uri="{9D8B030D-6E8A-4147-A177-3AD203B41FA5}">
                      <a16:colId xmlns:a16="http://schemas.microsoft.com/office/drawing/2014/main" val="927006817"/>
                    </a:ext>
                  </a:extLst>
                </a:gridCol>
                <a:gridCol w="393173">
                  <a:extLst>
                    <a:ext uri="{9D8B030D-6E8A-4147-A177-3AD203B41FA5}">
                      <a16:colId xmlns:a16="http://schemas.microsoft.com/office/drawing/2014/main" val="417093797"/>
                    </a:ext>
                  </a:extLst>
                </a:gridCol>
                <a:gridCol w="393173">
                  <a:extLst>
                    <a:ext uri="{9D8B030D-6E8A-4147-A177-3AD203B41FA5}">
                      <a16:colId xmlns:a16="http://schemas.microsoft.com/office/drawing/2014/main" val="1108806684"/>
                    </a:ext>
                  </a:extLst>
                </a:gridCol>
                <a:gridCol w="393173">
                  <a:extLst>
                    <a:ext uri="{9D8B030D-6E8A-4147-A177-3AD203B41FA5}">
                      <a16:colId xmlns:a16="http://schemas.microsoft.com/office/drawing/2014/main" val="1976392978"/>
                    </a:ext>
                  </a:extLst>
                </a:gridCol>
              </a:tblGrid>
              <a:tr h="317543">
                <a:tc>
                  <a:txBody>
                    <a:bodyPr/>
                    <a:lstStyle/>
                    <a:p>
                      <a:pPr algn="ctr" fontAlgn="ctr"/>
                      <a:r>
                        <a:rPr lang="en-IN" sz="10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Region</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50000"/>
                      </a:schemeClr>
                    </a:solidFill>
                  </a:tcPr>
                </a:tc>
                <a:tc>
                  <a:txBody>
                    <a:bodyPr/>
                    <a:lstStyle/>
                    <a:p>
                      <a:pPr algn="ctr" fontAlgn="ctr"/>
                      <a:r>
                        <a:rPr lang="en-IN" sz="1000" b="1" i="0" u="none" strike="noStrike">
                          <a:solidFill>
                            <a:schemeClr val="bg1"/>
                          </a:solidFill>
                          <a:effectLst/>
                          <a:latin typeface="Verdana" panose="020B0604030504040204" pitchFamily="34" charset="0"/>
                          <a:ea typeface="Verdana" panose="020B0604030504040204" pitchFamily="34" charset="0"/>
                          <a:cs typeface="Verdana" panose="020B0604030504040204" pitchFamily="34" charset="0"/>
                        </a:rPr>
                        <a:t>Country</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50000"/>
                      </a:schemeClr>
                    </a:solidFill>
                  </a:tcPr>
                </a:tc>
                <a:tc>
                  <a:txBody>
                    <a:bodyPr/>
                    <a:lstStyle/>
                    <a:p>
                      <a:pPr algn="ctr" fontAlgn="ctr"/>
                      <a:r>
                        <a:rPr lang="en-IN" sz="1000" b="1" i="0" u="none" strike="noStrike">
                          <a:solidFill>
                            <a:schemeClr val="bg1"/>
                          </a:solidFill>
                          <a:effectLst/>
                          <a:latin typeface="Verdana" panose="020B0604030504040204" pitchFamily="34" charset="0"/>
                          <a:ea typeface="Verdana" panose="020B0604030504040204" pitchFamily="34" charset="0"/>
                          <a:cs typeface="Verdana" panose="020B0604030504040204" pitchFamily="34" charset="0"/>
                        </a:rPr>
                        <a:t>Location</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50000"/>
                      </a:schemeClr>
                    </a:solidFill>
                  </a:tcPr>
                </a:tc>
                <a:tc>
                  <a:txBody>
                    <a:bodyPr/>
                    <a:lstStyle/>
                    <a:p>
                      <a:pPr algn="ctr" fontAlgn="ctr"/>
                      <a:r>
                        <a:rPr lang="en-IN" sz="10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Company</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50000"/>
                      </a:schemeClr>
                    </a:solidFill>
                  </a:tcPr>
                </a:tc>
                <a:tc>
                  <a:txBody>
                    <a:bodyPr/>
                    <a:lstStyle/>
                    <a:p>
                      <a:pPr marL="0" algn="ctr" defTabSz="685800" rtl="0" eaLnBrk="1" fontAlgn="ctr" latinLnBrk="0" hangingPunct="1"/>
                      <a:r>
                        <a:rPr lang="en-IN" sz="1000" b="1" i="0" u="none" strike="noStrike" kern="1200" dirty="0">
                          <a:solidFill>
                            <a:schemeClr val="bg1"/>
                          </a:solidFill>
                          <a:effectLst/>
                          <a:latin typeface="Verdana" panose="020B0604030504040204" pitchFamily="34" charset="0"/>
                          <a:ea typeface="Verdana" panose="020B0604030504040204" pitchFamily="34" charset="0"/>
                          <a:cs typeface="Verdana" panose="020B0604030504040204" pitchFamily="34" charset="0"/>
                        </a:rPr>
                        <a:t>2015</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50000"/>
                      </a:schemeClr>
                    </a:solidFill>
                  </a:tcPr>
                </a:tc>
                <a:tc>
                  <a:txBody>
                    <a:bodyPr/>
                    <a:lstStyle/>
                    <a:p>
                      <a:pPr marL="0" algn="ctr" defTabSz="685800" rtl="0" eaLnBrk="1" fontAlgn="ctr" latinLnBrk="0" hangingPunct="1"/>
                      <a:r>
                        <a:rPr lang="en-IN" sz="1000" b="1" i="0" u="none" strike="noStrike" kern="1200" dirty="0">
                          <a:solidFill>
                            <a:schemeClr val="bg1"/>
                          </a:solidFill>
                          <a:effectLst/>
                          <a:latin typeface="Verdana" panose="020B0604030504040204" pitchFamily="34" charset="0"/>
                          <a:ea typeface="Verdana" panose="020B0604030504040204" pitchFamily="34" charset="0"/>
                          <a:cs typeface="Verdana" panose="020B0604030504040204" pitchFamily="34" charset="0"/>
                        </a:rPr>
                        <a:t>2016</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50000"/>
                      </a:schemeClr>
                    </a:solidFill>
                  </a:tcPr>
                </a:tc>
                <a:tc>
                  <a:txBody>
                    <a:bodyPr/>
                    <a:lstStyle/>
                    <a:p>
                      <a:pPr marL="0" algn="ctr" defTabSz="685800" rtl="0" eaLnBrk="1" fontAlgn="ctr" latinLnBrk="0" hangingPunct="1"/>
                      <a:r>
                        <a:rPr lang="en-IN" sz="1000" b="1" i="0" u="none" strike="noStrike" kern="1200" dirty="0">
                          <a:solidFill>
                            <a:schemeClr val="bg1"/>
                          </a:solidFill>
                          <a:effectLst/>
                          <a:latin typeface="Verdana" panose="020B0604030504040204" pitchFamily="34" charset="0"/>
                          <a:ea typeface="Verdana" panose="020B0604030504040204" pitchFamily="34" charset="0"/>
                          <a:cs typeface="Verdana" panose="020B0604030504040204" pitchFamily="34" charset="0"/>
                        </a:rPr>
                        <a:t>2017</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50000"/>
                      </a:schemeClr>
                    </a:solidFill>
                  </a:tcPr>
                </a:tc>
                <a:tc>
                  <a:txBody>
                    <a:bodyPr/>
                    <a:lstStyle/>
                    <a:p>
                      <a:pPr marL="0" algn="ctr" defTabSz="685800" rtl="0" eaLnBrk="1" fontAlgn="ctr" latinLnBrk="0" hangingPunct="1"/>
                      <a:r>
                        <a:rPr lang="en-IN" sz="1000" b="1" i="0" u="none" strike="noStrike" kern="1200" dirty="0">
                          <a:solidFill>
                            <a:schemeClr val="bg1"/>
                          </a:solidFill>
                          <a:effectLst/>
                          <a:latin typeface="Verdana" panose="020B0604030504040204" pitchFamily="34" charset="0"/>
                          <a:ea typeface="Verdana" panose="020B0604030504040204" pitchFamily="34" charset="0"/>
                          <a:cs typeface="Verdana" panose="020B0604030504040204" pitchFamily="34" charset="0"/>
                        </a:rPr>
                        <a:t>2018</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50000"/>
                      </a:schemeClr>
                    </a:solidFill>
                  </a:tcPr>
                </a:tc>
                <a:tc>
                  <a:txBody>
                    <a:bodyPr/>
                    <a:lstStyle/>
                    <a:p>
                      <a:pPr marL="0" algn="ctr" defTabSz="685800" rtl="0" eaLnBrk="1" fontAlgn="ctr" latinLnBrk="0" hangingPunct="1"/>
                      <a:r>
                        <a:rPr lang="en-IN" sz="1000" b="1" i="0" u="none" strike="noStrike" kern="1200" dirty="0">
                          <a:solidFill>
                            <a:schemeClr val="bg1"/>
                          </a:solidFill>
                          <a:effectLst/>
                          <a:latin typeface="Verdana" panose="020B0604030504040204" pitchFamily="34" charset="0"/>
                          <a:ea typeface="Verdana" panose="020B0604030504040204" pitchFamily="34" charset="0"/>
                          <a:cs typeface="Verdana" panose="020B0604030504040204" pitchFamily="34" charset="0"/>
                        </a:rPr>
                        <a:t>2019</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50000"/>
                      </a:schemeClr>
                    </a:solidFill>
                  </a:tcPr>
                </a:tc>
                <a:tc>
                  <a:txBody>
                    <a:bodyPr/>
                    <a:lstStyle/>
                    <a:p>
                      <a:pPr marL="0" algn="ctr" defTabSz="685800" rtl="0" eaLnBrk="1" fontAlgn="ctr" latinLnBrk="0" hangingPunct="1"/>
                      <a:r>
                        <a:rPr lang="en-IN" sz="1000" b="1" i="0" u="none" strike="noStrike" kern="1200" dirty="0">
                          <a:solidFill>
                            <a:schemeClr val="bg1"/>
                          </a:solidFill>
                          <a:effectLst/>
                          <a:latin typeface="Verdana" panose="020B0604030504040204" pitchFamily="34" charset="0"/>
                          <a:ea typeface="Verdana" panose="020B0604030504040204" pitchFamily="34" charset="0"/>
                          <a:cs typeface="Verdana" panose="020B0604030504040204" pitchFamily="34" charset="0"/>
                        </a:rPr>
                        <a:t>2020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50000"/>
                      </a:schemeClr>
                    </a:solidFill>
                  </a:tcPr>
                </a:tc>
                <a:tc>
                  <a:txBody>
                    <a:bodyPr/>
                    <a:lstStyle/>
                    <a:p>
                      <a:pPr algn="ctr" fontAlgn="ctr"/>
                      <a:r>
                        <a:rPr lang="en-IN" sz="10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2021E</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50000"/>
                      </a:schemeClr>
                    </a:solidFill>
                  </a:tcPr>
                </a:tc>
                <a:tc>
                  <a:txBody>
                    <a:bodyPr/>
                    <a:lstStyle/>
                    <a:p>
                      <a:pPr algn="ctr" fontAlgn="ctr"/>
                      <a:r>
                        <a:rPr lang="en-IN" sz="10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2025F</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50000"/>
                      </a:schemeClr>
                    </a:solidFill>
                  </a:tcPr>
                </a:tc>
                <a:tc>
                  <a:txBody>
                    <a:bodyPr/>
                    <a:lstStyle/>
                    <a:p>
                      <a:pPr algn="ctr" fontAlgn="ctr"/>
                      <a:r>
                        <a:rPr lang="en-IN" sz="10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2030F</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50000"/>
                      </a:schemeClr>
                    </a:solidFill>
                  </a:tcPr>
                </a:tc>
                <a:extLst>
                  <a:ext uri="{0D108BD9-81ED-4DB2-BD59-A6C34878D82A}">
                    <a16:rowId xmlns:a16="http://schemas.microsoft.com/office/drawing/2014/main" val="506155128"/>
                  </a:ext>
                </a:extLst>
              </a:tr>
              <a:tr h="317543">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Asia Pacific</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India</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Dahej, Baruch, Gujarat</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it-IT"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Kukdo Chemical India Pvt. Ltd.</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40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40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100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100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960836770"/>
                  </a:ext>
                </a:extLst>
              </a:tr>
              <a:tr h="317543">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Asia Pacific</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India</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Vilayat, Gujarat</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Grasim Industries Ltd.</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44</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44</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44</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61</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61</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61</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61</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61</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61</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81765839"/>
                  </a:ext>
                </a:extLst>
              </a:tr>
              <a:tr h="317543">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Asia Pacific</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India</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Valsad, Gujarat</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Atul Ltd.</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30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30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30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30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30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30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40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40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40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667795546"/>
                  </a:ext>
                </a:extLst>
              </a:tr>
              <a:tr h="317543">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Asia Pacific</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India</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Vadodara, Gujarat</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Ark Golden India </a:t>
                      </a:r>
                      <a:r>
                        <a:rPr lang="en-IN" sz="1000" b="0" i="0" u="none" strike="noStrike" dirty="0" err="1">
                          <a:solidFill>
                            <a:srgbClr val="000000"/>
                          </a:solidFill>
                          <a:effectLst/>
                          <a:latin typeface="Verdana" panose="020B0604030504040204" pitchFamily="34" charset="0"/>
                          <a:ea typeface="Verdana" panose="020B0604030504040204" pitchFamily="34" charset="0"/>
                          <a:cs typeface="Verdana" panose="020B0604030504040204" pitchFamily="34" charset="0"/>
                        </a:rPr>
                        <a:t>Pvt.</a:t>
                      </a:r>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 Ltd.</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12</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12</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12</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12</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12</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12</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12</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50763390"/>
                  </a:ext>
                </a:extLst>
              </a:tr>
              <a:tr h="317543">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Asia Pacific</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India</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Bharuch, Gujarat</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Hindustan Speciality Chemicals Ltd.</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15</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15</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15</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15</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15</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15</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067097719"/>
                  </a:ext>
                </a:extLst>
              </a:tr>
              <a:tr h="452715">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Asia Pacific</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China</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Jiangmen, Guangdong province</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Jiangsu Sanmu Group</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70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70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70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70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70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70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70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70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70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61867429"/>
                  </a:ext>
                </a:extLst>
              </a:tr>
              <a:tr h="301810">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Asia Pacific</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China</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Yixing, Jiangsu province</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Jiangsu Sanmu Group</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200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200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200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200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200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280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280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280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280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230534796"/>
                  </a:ext>
                </a:extLst>
              </a:tr>
              <a:tr h="452715">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Asia Pacific</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China</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Kunshan, Jiangsu province</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Nan Ya Electronic Material (Kunshan) Co. Ltd.</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248</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248</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248</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248</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248</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316</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316</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316</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316</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092047530"/>
                  </a:ext>
                </a:extLst>
              </a:tr>
              <a:tr h="423454">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Asia Pacific</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China</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Beijing, China</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Nantong Xincheng Synthetic Material Co Ltd</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160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160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160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160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160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160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160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160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160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767364063"/>
                  </a:ext>
                </a:extLst>
              </a:tr>
              <a:tr h="301810">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Asia Pacific</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China</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Kunshan, Jiangsu province</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Kukdo Chemical (Kunshan) Co., Ltd.</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150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150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150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150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150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200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200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200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200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039421968"/>
                  </a:ext>
                </a:extLst>
              </a:tr>
              <a:tr h="423454">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Asia Pacific</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China</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Jiangsu</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Jiangsu Yangnong Kumho Chemical Co., Ltd.</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150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150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150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150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150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150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150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150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150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206785963"/>
                  </a:ext>
                </a:extLst>
              </a:tr>
              <a:tr h="423454">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Asia Pacific</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China</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Hunan province, Central China</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Sinopec Baling Petrochemical Co., Ltd</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125</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125</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125</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125</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125</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125</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125</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125</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125</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737098267"/>
                  </a:ext>
                </a:extLst>
              </a:tr>
              <a:tr h="423454">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Asia Pacific</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China</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Guangdong</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Zhuhai Hongchang Electronic Material Co Ltd</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117</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117</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117</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117</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117</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117</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117</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117</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117</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378382925"/>
                  </a:ext>
                </a:extLst>
              </a:tr>
              <a:tr h="423454">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Asia Pacific</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China</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Changshu, Eastern province of Jiangsu</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Changchun Chemical (Jiangsu) Co., Ltd.</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150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150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150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150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150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150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150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150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150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38423499"/>
                  </a:ext>
                </a:extLst>
              </a:tr>
            </a:tbl>
          </a:graphicData>
        </a:graphic>
      </p:graphicFrame>
      <p:sp>
        <p:nvSpPr>
          <p:cNvPr id="5" name="TextBox 4">
            <a:extLst>
              <a:ext uri="{FF2B5EF4-FFF2-40B4-BE49-F238E27FC236}">
                <a16:creationId xmlns:a16="http://schemas.microsoft.com/office/drawing/2014/main" id="{1E0E1011-80E0-49F5-AE26-B5372A2BBAAC}"/>
              </a:ext>
            </a:extLst>
          </p:cNvPr>
          <p:cNvSpPr txBox="1"/>
          <p:nvPr/>
        </p:nvSpPr>
        <p:spPr>
          <a:xfrm>
            <a:off x="71013" y="733593"/>
            <a:ext cx="8806286" cy="292068"/>
          </a:xfrm>
          <a:prstGeom prst="rect">
            <a:avLst/>
          </a:prstGeom>
          <a:noFill/>
        </p:spPr>
        <p:txBody>
          <a:bodyPr wrap="square" rtlCol="0">
            <a:spAutoFit/>
          </a:bodyPr>
          <a:lstStyle/>
          <a:p>
            <a:pPr>
              <a:lnSpc>
                <a:spcPct val="150000"/>
              </a:lnSpc>
            </a:pPr>
            <a:r>
              <a:rPr lang="en-US" sz="1000" b="1"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Table 2: Global Epoxy Resin Capacity By Location, By Company (Thousand </a:t>
            </a:r>
            <a:r>
              <a:rPr lang="en-US" sz="1000" b="1" dirty="0" err="1">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Tonnes</a:t>
            </a:r>
            <a:r>
              <a:rPr lang="en-US" sz="1000" b="1"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 2015-2030F</a:t>
            </a:r>
          </a:p>
        </p:txBody>
      </p:sp>
      <p:sp>
        <p:nvSpPr>
          <p:cNvPr id="13" name="Rectangle 12">
            <a:extLst>
              <a:ext uri="{FF2B5EF4-FFF2-40B4-BE49-F238E27FC236}">
                <a16:creationId xmlns:a16="http://schemas.microsoft.com/office/drawing/2014/main" id="{4F083375-C285-44CE-B889-1DC828C07543}"/>
              </a:ext>
            </a:extLst>
          </p:cNvPr>
          <p:cNvSpPr/>
          <p:nvPr/>
        </p:nvSpPr>
        <p:spPr>
          <a:xfrm>
            <a:off x="5761306" y="6579281"/>
            <a:ext cx="3035984" cy="200055"/>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sz="700" i="1" dirty="0">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rPr>
              <a:t>Source: ChemAnalyst  Analysis</a:t>
            </a:r>
          </a:p>
        </p:txBody>
      </p:sp>
    </p:spTree>
    <p:extLst>
      <p:ext uri="{BB962C8B-B14F-4D97-AF65-F5344CB8AC3E}">
        <p14:creationId xmlns:p14="http://schemas.microsoft.com/office/powerpoint/2010/main" val="33496469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3A7F4A6B-3C27-4472-AAA2-6AE0B8B7BB99}"/>
              </a:ext>
            </a:extLst>
          </p:cNvPr>
          <p:cNvSpPr>
            <a:spLocks noGrp="1"/>
          </p:cNvSpPr>
          <p:nvPr>
            <p:ph type="body" sz="quarter" idx="14"/>
          </p:nvPr>
        </p:nvSpPr>
        <p:spPr>
          <a:xfrm>
            <a:off x="0" y="186472"/>
            <a:ext cx="6109252" cy="456400"/>
          </a:xfrm>
        </p:spPr>
        <p:txBody>
          <a:bodyPr>
            <a:normAutofit/>
          </a:bodyPr>
          <a:lstStyle/>
          <a:p>
            <a:r>
              <a:rPr lang="en-IN" dirty="0">
                <a:solidFill>
                  <a:srgbClr val="0F4061"/>
                </a:solidFill>
              </a:rPr>
              <a:t>Global Epoxy Resin Capacity By Location, </a:t>
            </a:r>
            <a:r>
              <a:rPr lang="en-US" dirty="0">
                <a:solidFill>
                  <a:srgbClr val="0F4061"/>
                </a:solidFill>
              </a:rPr>
              <a:t>By Company</a:t>
            </a:r>
          </a:p>
        </p:txBody>
      </p:sp>
      <p:graphicFrame>
        <p:nvGraphicFramePr>
          <p:cNvPr id="3" name="Table 2">
            <a:extLst>
              <a:ext uri="{FF2B5EF4-FFF2-40B4-BE49-F238E27FC236}">
                <a16:creationId xmlns:a16="http://schemas.microsoft.com/office/drawing/2014/main" id="{5D3743F4-3F5D-4412-A061-98C93C9B393A}"/>
              </a:ext>
            </a:extLst>
          </p:cNvPr>
          <p:cNvGraphicFramePr>
            <a:graphicFrameLocks noGrp="1"/>
          </p:cNvGraphicFramePr>
          <p:nvPr>
            <p:extLst>
              <p:ext uri="{D42A27DB-BD31-4B8C-83A1-F6EECF244321}">
                <p14:modId xmlns:p14="http://schemas.microsoft.com/office/powerpoint/2010/main" val="1286926875"/>
              </p:ext>
            </p:extLst>
          </p:nvPr>
        </p:nvGraphicFramePr>
        <p:xfrm>
          <a:off x="346710" y="1025661"/>
          <a:ext cx="8370566" cy="5693114"/>
        </p:xfrm>
        <a:graphic>
          <a:graphicData uri="http://schemas.openxmlformats.org/drawingml/2006/table">
            <a:tbl>
              <a:tblPr/>
              <a:tblGrid>
                <a:gridCol w="969385">
                  <a:extLst>
                    <a:ext uri="{9D8B030D-6E8A-4147-A177-3AD203B41FA5}">
                      <a16:colId xmlns:a16="http://schemas.microsoft.com/office/drawing/2014/main" val="1552749016"/>
                    </a:ext>
                  </a:extLst>
                </a:gridCol>
                <a:gridCol w="830902">
                  <a:extLst>
                    <a:ext uri="{9D8B030D-6E8A-4147-A177-3AD203B41FA5}">
                      <a16:colId xmlns:a16="http://schemas.microsoft.com/office/drawing/2014/main" val="156611515"/>
                    </a:ext>
                  </a:extLst>
                </a:gridCol>
                <a:gridCol w="1246353">
                  <a:extLst>
                    <a:ext uri="{9D8B030D-6E8A-4147-A177-3AD203B41FA5}">
                      <a16:colId xmlns:a16="http://schemas.microsoft.com/office/drawing/2014/main" val="3214822555"/>
                    </a:ext>
                  </a:extLst>
                </a:gridCol>
                <a:gridCol w="1677191">
                  <a:extLst>
                    <a:ext uri="{9D8B030D-6E8A-4147-A177-3AD203B41FA5}">
                      <a16:colId xmlns:a16="http://schemas.microsoft.com/office/drawing/2014/main" val="1646771746"/>
                    </a:ext>
                  </a:extLst>
                </a:gridCol>
                <a:gridCol w="430838">
                  <a:extLst>
                    <a:ext uri="{9D8B030D-6E8A-4147-A177-3AD203B41FA5}">
                      <a16:colId xmlns:a16="http://schemas.microsoft.com/office/drawing/2014/main" val="3926946828"/>
                    </a:ext>
                  </a:extLst>
                </a:gridCol>
                <a:gridCol w="446225">
                  <a:extLst>
                    <a:ext uri="{9D8B030D-6E8A-4147-A177-3AD203B41FA5}">
                      <a16:colId xmlns:a16="http://schemas.microsoft.com/office/drawing/2014/main" val="4045250766"/>
                    </a:ext>
                  </a:extLst>
                </a:gridCol>
                <a:gridCol w="415451">
                  <a:extLst>
                    <a:ext uri="{9D8B030D-6E8A-4147-A177-3AD203B41FA5}">
                      <a16:colId xmlns:a16="http://schemas.microsoft.com/office/drawing/2014/main" val="1381478910"/>
                    </a:ext>
                  </a:extLst>
                </a:gridCol>
                <a:gridCol w="369386">
                  <a:extLst>
                    <a:ext uri="{9D8B030D-6E8A-4147-A177-3AD203B41FA5}">
                      <a16:colId xmlns:a16="http://schemas.microsoft.com/office/drawing/2014/main" val="2797647573"/>
                    </a:ext>
                  </a:extLst>
                </a:gridCol>
                <a:gridCol w="396967">
                  <a:extLst>
                    <a:ext uri="{9D8B030D-6E8A-4147-A177-3AD203B41FA5}">
                      <a16:colId xmlns:a16="http://schemas.microsoft.com/office/drawing/2014/main" val="2203059177"/>
                    </a:ext>
                  </a:extLst>
                </a:gridCol>
                <a:gridCol w="396967">
                  <a:extLst>
                    <a:ext uri="{9D8B030D-6E8A-4147-A177-3AD203B41FA5}">
                      <a16:colId xmlns:a16="http://schemas.microsoft.com/office/drawing/2014/main" val="927006817"/>
                    </a:ext>
                  </a:extLst>
                </a:gridCol>
                <a:gridCol w="396967">
                  <a:extLst>
                    <a:ext uri="{9D8B030D-6E8A-4147-A177-3AD203B41FA5}">
                      <a16:colId xmlns:a16="http://schemas.microsoft.com/office/drawing/2014/main" val="417093797"/>
                    </a:ext>
                  </a:extLst>
                </a:gridCol>
                <a:gridCol w="396967">
                  <a:extLst>
                    <a:ext uri="{9D8B030D-6E8A-4147-A177-3AD203B41FA5}">
                      <a16:colId xmlns:a16="http://schemas.microsoft.com/office/drawing/2014/main" val="1108806684"/>
                    </a:ext>
                  </a:extLst>
                </a:gridCol>
                <a:gridCol w="396967">
                  <a:extLst>
                    <a:ext uri="{9D8B030D-6E8A-4147-A177-3AD203B41FA5}">
                      <a16:colId xmlns:a16="http://schemas.microsoft.com/office/drawing/2014/main" val="1976392978"/>
                    </a:ext>
                  </a:extLst>
                </a:gridCol>
              </a:tblGrid>
              <a:tr h="295350">
                <a:tc>
                  <a:txBody>
                    <a:bodyPr/>
                    <a:lstStyle/>
                    <a:p>
                      <a:pPr algn="ctr" fontAlgn="ctr"/>
                      <a:r>
                        <a:rPr lang="en-IN" sz="10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Region</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50000"/>
                      </a:schemeClr>
                    </a:solidFill>
                  </a:tcPr>
                </a:tc>
                <a:tc>
                  <a:txBody>
                    <a:bodyPr/>
                    <a:lstStyle/>
                    <a:p>
                      <a:pPr algn="ctr" fontAlgn="ctr"/>
                      <a:r>
                        <a:rPr lang="en-IN" sz="1000" b="1" i="0" u="none" strike="noStrike">
                          <a:solidFill>
                            <a:schemeClr val="bg1"/>
                          </a:solidFill>
                          <a:effectLst/>
                          <a:latin typeface="Verdana" panose="020B0604030504040204" pitchFamily="34" charset="0"/>
                          <a:ea typeface="Verdana" panose="020B0604030504040204" pitchFamily="34" charset="0"/>
                          <a:cs typeface="Verdana" panose="020B0604030504040204" pitchFamily="34" charset="0"/>
                        </a:rPr>
                        <a:t>Country</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50000"/>
                      </a:schemeClr>
                    </a:solidFill>
                  </a:tcPr>
                </a:tc>
                <a:tc>
                  <a:txBody>
                    <a:bodyPr/>
                    <a:lstStyle/>
                    <a:p>
                      <a:pPr algn="ctr" fontAlgn="ctr"/>
                      <a:r>
                        <a:rPr lang="en-IN" sz="1000" b="1" i="0" u="none" strike="noStrike">
                          <a:solidFill>
                            <a:schemeClr val="bg1"/>
                          </a:solidFill>
                          <a:effectLst/>
                          <a:latin typeface="Verdana" panose="020B0604030504040204" pitchFamily="34" charset="0"/>
                          <a:ea typeface="Verdana" panose="020B0604030504040204" pitchFamily="34" charset="0"/>
                          <a:cs typeface="Verdana" panose="020B0604030504040204" pitchFamily="34" charset="0"/>
                        </a:rPr>
                        <a:t>Location</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50000"/>
                      </a:schemeClr>
                    </a:solidFill>
                  </a:tcPr>
                </a:tc>
                <a:tc>
                  <a:txBody>
                    <a:bodyPr/>
                    <a:lstStyle/>
                    <a:p>
                      <a:pPr algn="ctr" fontAlgn="ctr"/>
                      <a:r>
                        <a:rPr lang="en-IN" sz="10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Company</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50000"/>
                      </a:schemeClr>
                    </a:solidFill>
                  </a:tcPr>
                </a:tc>
                <a:tc>
                  <a:txBody>
                    <a:bodyPr/>
                    <a:lstStyle/>
                    <a:p>
                      <a:pPr marL="0" algn="ctr" defTabSz="685800" rtl="0" eaLnBrk="1" fontAlgn="ctr" latinLnBrk="0" hangingPunct="1"/>
                      <a:r>
                        <a:rPr lang="en-IN" sz="1000" b="1" i="0" u="none" strike="noStrike" kern="1200" dirty="0">
                          <a:solidFill>
                            <a:schemeClr val="bg1"/>
                          </a:solidFill>
                          <a:effectLst/>
                          <a:latin typeface="Verdana" panose="020B0604030504040204" pitchFamily="34" charset="0"/>
                          <a:ea typeface="Verdana" panose="020B0604030504040204" pitchFamily="34" charset="0"/>
                          <a:cs typeface="Verdana" panose="020B0604030504040204" pitchFamily="34" charset="0"/>
                        </a:rPr>
                        <a:t>2015</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50000"/>
                      </a:schemeClr>
                    </a:solidFill>
                  </a:tcPr>
                </a:tc>
                <a:tc>
                  <a:txBody>
                    <a:bodyPr/>
                    <a:lstStyle/>
                    <a:p>
                      <a:pPr marL="0" algn="ctr" defTabSz="685800" rtl="0" eaLnBrk="1" fontAlgn="ctr" latinLnBrk="0" hangingPunct="1"/>
                      <a:r>
                        <a:rPr lang="en-IN" sz="1000" b="1" i="0" u="none" strike="noStrike" kern="1200" dirty="0">
                          <a:solidFill>
                            <a:schemeClr val="bg1"/>
                          </a:solidFill>
                          <a:effectLst/>
                          <a:latin typeface="Verdana" panose="020B0604030504040204" pitchFamily="34" charset="0"/>
                          <a:ea typeface="Verdana" panose="020B0604030504040204" pitchFamily="34" charset="0"/>
                          <a:cs typeface="Verdana" panose="020B0604030504040204" pitchFamily="34" charset="0"/>
                        </a:rPr>
                        <a:t>2016</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50000"/>
                      </a:schemeClr>
                    </a:solidFill>
                  </a:tcPr>
                </a:tc>
                <a:tc>
                  <a:txBody>
                    <a:bodyPr/>
                    <a:lstStyle/>
                    <a:p>
                      <a:pPr marL="0" algn="ctr" defTabSz="685800" rtl="0" eaLnBrk="1" fontAlgn="ctr" latinLnBrk="0" hangingPunct="1"/>
                      <a:r>
                        <a:rPr lang="en-IN" sz="1000" b="1" i="0" u="none" strike="noStrike" kern="1200" dirty="0">
                          <a:solidFill>
                            <a:schemeClr val="bg1"/>
                          </a:solidFill>
                          <a:effectLst/>
                          <a:latin typeface="Verdana" panose="020B0604030504040204" pitchFamily="34" charset="0"/>
                          <a:ea typeface="Verdana" panose="020B0604030504040204" pitchFamily="34" charset="0"/>
                          <a:cs typeface="Verdana" panose="020B0604030504040204" pitchFamily="34" charset="0"/>
                        </a:rPr>
                        <a:t>2017</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50000"/>
                      </a:schemeClr>
                    </a:solidFill>
                  </a:tcPr>
                </a:tc>
                <a:tc>
                  <a:txBody>
                    <a:bodyPr/>
                    <a:lstStyle/>
                    <a:p>
                      <a:pPr marL="0" algn="ctr" defTabSz="685800" rtl="0" eaLnBrk="1" fontAlgn="ctr" latinLnBrk="0" hangingPunct="1"/>
                      <a:r>
                        <a:rPr lang="en-IN" sz="1000" b="1" i="0" u="none" strike="noStrike" kern="1200" dirty="0">
                          <a:solidFill>
                            <a:schemeClr val="bg1"/>
                          </a:solidFill>
                          <a:effectLst/>
                          <a:latin typeface="Verdana" panose="020B0604030504040204" pitchFamily="34" charset="0"/>
                          <a:ea typeface="Verdana" panose="020B0604030504040204" pitchFamily="34" charset="0"/>
                          <a:cs typeface="Verdana" panose="020B0604030504040204" pitchFamily="34" charset="0"/>
                        </a:rPr>
                        <a:t>2018</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50000"/>
                      </a:schemeClr>
                    </a:solidFill>
                  </a:tcPr>
                </a:tc>
                <a:tc>
                  <a:txBody>
                    <a:bodyPr/>
                    <a:lstStyle/>
                    <a:p>
                      <a:pPr marL="0" algn="ctr" defTabSz="685800" rtl="0" eaLnBrk="1" fontAlgn="ctr" latinLnBrk="0" hangingPunct="1"/>
                      <a:r>
                        <a:rPr lang="en-IN" sz="1000" b="1" i="0" u="none" strike="noStrike" kern="1200" dirty="0">
                          <a:solidFill>
                            <a:schemeClr val="bg1"/>
                          </a:solidFill>
                          <a:effectLst/>
                          <a:latin typeface="Verdana" panose="020B0604030504040204" pitchFamily="34" charset="0"/>
                          <a:ea typeface="Verdana" panose="020B0604030504040204" pitchFamily="34" charset="0"/>
                          <a:cs typeface="Verdana" panose="020B0604030504040204" pitchFamily="34" charset="0"/>
                        </a:rPr>
                        <a:t>2019</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50000"/>
                      </a:schemeClr>
                    </a:solidFill>
                  </a:tcPr>
                </a:tc>
                <a:tc>
                  <a:txBody>
                    <a:bodyPr/>
                    <a:lstStyle/>
                    <a:p>
                      <a:pPr marL="0" algn="ctr" defTabSz="685800" rtl="0" eaLnBrk="1" fontAlgn="ctr" latinLnBrk="0" hangingPunct="1"/>
                      <a:r>
                        <a:rPr lang="en-IN" sz="1000" b="1" i="0" u="none" strike="noStrike" kern="1200" dirty="0">
                          <a:solidFill>
                            <a:schemeClr val="bg1"/>
                          </a:solidFill>
                          <a:effectLst/>
                          <a:latin typeface="Verdana" panose="020B0604030504040204" pitchFamily="34" charset="0"/>
                          <a:ea typeface="Verdana" panose="020B0604030504040204" pitchFamily="34" charset="0"/>
                          <a:cs typeface="Verdana" panose="020B0604030504040204" pitchFamily="34" charset="0"/>
                        </a:rPr>
                        <a:t>2020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50000"/>
                      </a:schemeClr>
                    </a:solidFill>
                  </a:tcPr>
                </a:tc>
                <a:tc>
                  <a:txBody>
                    <a:bodyPr/>
                    <a:lstStyle/>
                    <a:p>
                      <a:pPr algn="ctr" fontAlgn="ctr"/>
                      <a:r>
                        <a:rPr lang="en-IN" sz="10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2021E</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50000"/>
                      </a:schemeClr>
                    </a:solidFill>
                  </a:tcPr>
                </a:tc>
                <a:tc>
                  <a:txBody>
                    <a:bodyPr/>
                    <a:lstStyle/>
                    <a:p>
                      <a:pPr algn="ctr" fontAlgn="ctr"/>
                      <a:r>
                        <a:rPr lang="en-IN" sz="10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2025F</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50000"/>
                      </a:schemeClr>
                    </a:solidFill>
                  </a:tcPr>
                </a:tc>
                <a:tc>
                  <a:txBody>
                    <a:bodyPr/>
                    <a:lstStyle/>
                    <a:p>
                      <a:pPr algn="ctr" fontAlgn="ctr"/>
                      <a:r>
                        <a:rPr lang="en-IN" sz="10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2030F</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50000"/>
                      </a:schemeClr>
                    </a:solidFill>
                  </a:tcPr>
                </a:tc>
                <a:extLst>
                  <a:ext uri="{0D108BD9-81ED-4DB2-BD59-A6C34878D82A}">
                    <a16:rowId xmlns:a16="http://schemas.microsoft.com/office/drawing/2014/main" val="506155128"/>
                  </a:ext>
                </a:extLst>
              </a:tr>
              <a:tr h="295350">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Asia Pacific</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China</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Liaoning</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Dalian Qihua New Material Co. Ltd.</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50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50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50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50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50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50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50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50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50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667795546"/>
                  </a:ext>
                </a:extLst>
              </a:tr>
              <a:tr h="295350">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Asia Pacific</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China</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Zhangjiagang, Jiangsu</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Olin Corporation</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41</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41</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41</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41</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41</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41</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41</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41</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41</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50763390"/>
                  </a:ext>
                </a:extLst>
              </a:tr>
              <a:tr h="295350">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Asia Pacific</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China</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Zhangjiagang, Jiangsu</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The Dow Chemical Company</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41</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41</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41</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41</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41</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41</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41</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41</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41</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067097719"/>
                  </a:ext>
                </a:extLst>
              </a:tr>
              <a:tr h="228485">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Asia Pacific</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China</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Jiangsu</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Huntsman Corporation</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32</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32</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32</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32</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32</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32</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32</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32</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32</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61867429"/>
                  </a:ext>
                </a:extLst>
              </a:tr>
              <a:tr h="228485">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Asia Pacific</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China</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Guangdong</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Huntsman Corporation</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32</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32</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32</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32</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32</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32</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32</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32</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32</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230534796"/>
                  </a:ext>
                </a:extLst>
              </a:tr>
              <a:tr h="340564">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Asia Pacific</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Japan</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Kinu Ura</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The Dow Chemical Company</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40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40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40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40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40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40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40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40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40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092047530"/>
                  </a:ext>
                </a:extLst>
              </a:tr>
              <a:tr h="374620">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Asia Pacific</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Japan</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Mie Pref</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Japan Epoxy Resins</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40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40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40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40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40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40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40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40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40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767364063"/>
                  </a:ext>
                </a:extLst>
              </a:tr>
              <a:tr h="295350">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Asia Pacific</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South Korea</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Gumi </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The Dow Chemical Company</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30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30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30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30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30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30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30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30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30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039421968"/>
                  </a:ext>
                </a:extLst>
              </a:tr>
              <a:tr h="374620">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Asia Pacific</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South Korea</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Gumi, Gyongsangbuk-do</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Olin Corporation</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41</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41</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41</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41</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41</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41</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41</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41</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41</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206785963"/>
                  </a:ext>
                </a:extLst>
              </a:tr>
              <a:tr h="374620">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Asia Pacific</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South Korea</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Busan</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Kukdo Chemical (Kunshan) Co., Ltd.</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80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80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80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80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80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80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80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80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80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737098267"/>
                  </a:ext>
                </a:extLst>
              </a:tr>
              <a:tr h="374620">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Asia Pacific</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South Korea</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Iksan</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Kukdo Chemical (Kunshan) Co., Ltd.</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80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80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80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80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80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80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80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80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80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378382925"/>
                  </a:ext>
                </a:extLst>
              </a:tr>
              <a:tr h="374620">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Asia Pacific</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South Korea</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Jung-gu, Seoul</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Kumho P&amp;B Chemicals</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135</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135</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135</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135</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135</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135</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135</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135</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135</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21141685"/>
                  </a:ext>
                </a:extLst>
              </a:tr>
              <a:tr h="374620">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Asia Pacific</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Taiwan</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Shulin</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ES" sz="1000" b="0" i="0" u="none" strike="noStrike" dirty="0" err="1">
                          <a:solidFill>
                            <a:srgbClr val="000000"/>
                          </a:solidFill>
                          <a:effectLst/>
                          <a:latin typeface="Verdana" panose="020B0604030504040204" pitchFamily="34" charset="0"/>
                          <a:ea typeface="Verdana" panose="020B0604030504040204" pitchFamily="34" charset="0"/>
                          <a:cs typeface="Verdana" panose="020B0604030504040204" pitchFamily="34" charset="0"/>
                        </a:rPr>
                        <a:t>Nan</a:t>
                      </a:r>
                      <a:r>
                        <a:rPr lang="es-E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 Ya </a:t>
                      </a:r>
                      <a:r>
                        <a:rPr lang="es-ES" sz="1000" b="0" i="0" u="none" strike="noStrike" dirty="0" err="1">
                          <a:solidFill>
                            <a:srgbClr val="000000"/>
                          </a:solidFill>
                          <a:effectLst/>
                          <a:latin typeface="Verdana" panose="020B0604030504040204" pitchFamily="34" charset="0"/>
                          <a:ea typeface="Verdana" panose="020B0604030504040204" pitchFamily="34" charset="0"/>
                          <a:cs typeface="Verdana" panose="020B0604030504040204" pitchFamily="34" charset="0"/>
                        </a:rPr>
                        <a:t>Plastics</a:t>
                      </a:r>
                      <a:r>
                        <a:rPr lang="es-E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 Co </a:t>
                      </a:r>
                      <a:r>
                        <a:rPr lang="es-ES" sz="1000" b="0" i="0" u="none" strike="noStrike" dirty="0" err="1">
                          <a:solidFill>
                            <a:srgbClr val="000000"/>
                          </a:solidFill>
                          <a:effectLst/>
                          <a:latin typeface="Verdana" panose="020B0604030504040204" pitchFamily="34" charset="0"/>
                          <a:ea typeface="Verdana" panose="020B0604030504040204" pitchFamily="34" charset="0"/>
                          <a:cs typeface="Verdana" panose="020B0604030504040204" pitchFamily="34" charset="0"/>
                        </a:rPr>
                        <a:t>Ltd</a:t>
                      </a:r>
                      <a:endParaRPr lang="es-E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150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150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150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150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150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150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150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150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150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76185394"/>
                  </a:ext>
                </a:extLst>
              </a:tr>
              <a:tr h="374620">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Asia Pacific</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Taiwan</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dirty="0" err="1">
                          <a:solidFill>
                            <a:srgbClr val="000000"/>
                          </a:solidFill>
                          <a:effectLst/>
                          <a:latin typeface="Verdana" panose="020B0604030504040204" pitchFamily="34" charset="0"/>
                          <a:ea typeface="Verdana" panose="020B0604030504040204" pitchFamily="34" charset="0"/>
                          <a:cs typeface="Verdana" panose="020B0604030504040204" pitchFamily="34" charset="0"/>
                        </a:rPr>
                        <a:t>Mailao</a:t>
                      </a: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ES" sz="1000" b="0" i="0" u="none" strike="noStrike" dirty="0" err="1">
                          <a:solidFill>
                            <a:srgbClr val="000000"/>
                          </a:solidFill>
                          <a:effectLst/>
                          <a:latin typeface="Verdana" panose="020B0604030504040204" pitchFamily="34" charset="0"/>
                          <a:ea typeface="Verdana" panose="020B0604030504040204" pitchFamily="34" charset="0"/>
                          <a:cs typeface="Verdana" panose="020B0604030504040204" pitchFamily="34" charset="0"/>
                        </a:rPr>
                        <a:t>Nan</a:t>
                      </a:r>
                      <a:r>
                        <a:rPr lang="es-E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 Ya </a:t>
                      </a:r>
                      <a:r>
                        <a:rPr lang="es-ES" sz="1000" b="0" i="0" u="none" strike="noStrike" dirty="0" err="1">
                          <a:solidFill>
                            <a:srgbClr val="000000"/>
                          </a:solidFill>
                          <a:effectLst/>
                          <a:latin typeface="Verdana" panose="020B0604030504040204" pitchFamily="34" charset="0"/>
                          <a:ea typeface="Verdana" panose="020B0604030504040204" pitchFamily="34" charset="0"/>
                          <a:cs typeface="Verdana" panose="020B0604030504040204" pitchFamily="34" charset="0"/>
                        </a:rPr>
                        <a:t>Plastics</a:t>
                      </a:r>
                      <a:r>
                        <a:rPr lang="es-E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 Co </a:t>
                      </a:r>
                      <a:r>
                        <a:rPr lang="es-ES" sz="1000" b="0" i="0" u="none" strike="noStrike" dirty="0" err="1">
                          <a:solidFill>
                            <a:srgbClr val="000000"/>
                          </a:solidFill>
                          <a:effectLst/>
                          <a:latin typeface="Verdana" panose="020B0604030504040204" pitchFamily="34" charset="0"/>
                          <a:ea typeface="Verdana" panose="020B0604030504040204" pitchFamily="34" charset="0"/>
                          <a:cs typeface="Verdana" panose="020B0604030504040204" pitchFamily="34" charset="0"/>
                        </a:rPr>
                        <a:t>Ltd</a:t>
                      </a:r>
                      <a:endParaRPr lang="es-E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60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60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60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60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60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60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60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60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60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334609571"/>
                  </a:ext>
                </a:extLst>
              </a:tr>
              <a:tr h="374620">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Asia Pacific</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Taiwan</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Changshu, Jiangsu province</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Chang Chung Plastics Co Ltd</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100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100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100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100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100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100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100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100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100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98648118"/>
                  </a:ext>
                </a:extLst>
              </a:tr>
              <a:tr h="374620">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Asia Pacific</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Thailand</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Map Tha Phut, Rayong Province</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Aditya Birla Chemicals (Thailand) Ltd.</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38</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38</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100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100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100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100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100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100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100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797397533"/>
                  </a:ext>
                </a:extLst>
              </a:tr>
            </a:tbl>
          </a:graphicData>
        </a:graphic>
      </p:graphicFrame>
      <p:sp>
        <p:nvSpPr>
          <p:cNvPr id="5" name="TextBox 4">
            <a:extLst>
              <a:ext uri="{FF2B5EF4-FFF2-40B4-BE49-F238E27FC236}">
                <a16:creationId xmlns:a16="http://schemas.microsoft.com/office/drawing/2014/main" id="{1E0E1011-80E0-49F5-AE26-B5372A2BBAAC}"/>
              </a:ext>
            </a:extLst>
          </p:cNvPr>
          <p:cNvSpPr txBox="1"/>
          <p:nvPr/>
        </p:nvSpPr>
        <p:spPr>
          <a:xfrm>
            <a:off x="71013" y="733593"/>
            <a:ext cx="8806286" cy="292068"/>
          </a:xfrm>
          <a:prstGeom prst="rect">
            <a:avLst/>
          </a:prstGeom>
          <a:noFill/>
        </p:spPr>
        <p:txBody>
          <a:bodyPr wrap="square" rtlCol="0">
            <a:spAutoFit/>
          </a:bodyPr>
          <a:lstStyle/>
          <a:p>
            <a:pPr>
              <a:lnSpc>
                <a:spcPct val="150000"/>
              </a:lnSpc>
            </a:pPr>
            <a:r>
              <a:rPr lang="en-US" sz="1000" b="1"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Table 2: Global Epoxy Resin Capacity By Location, By Company (Thousand </a:t>
            </a:r>
            <a:r>
              <a:rPr lang="en-US" sz="1000" b="1" dirty="0" err="1">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Tonnes</a:t>
            </a:r>
            <a:r>
              <a:rPr lang="en-US" sz="1000" b="1"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 2015-2030F</a:t>
            </a:r>
          </a:p>
        </p:txBody>
      </p:sp>
      <p:sp>
        <p:nvSpPr>
          <p:cNvPr id="13" name="Rectangle 12">
            <a:extLst>
              <a:ext uri="{FF2B5EF4-FFF2-40B4-BE49-F238E27FC236}">
                <a16:creationId xmlns:a16="http://schemas.microsoft.com/office/drawing/2014/main" id="{4F083375-C285-44CE-B889-1DC828C07543}"/>
              </a:ext>
            </a:extLst>
          </p:cNvPr>
          <p:cNvSpPr/>
          <p:nvPr/>
        </p:nvSpPr>
        <p:spPr>
          <a:xfrm>
            <a:off x="5761306" y="6579281"/>
            <a:ext cx="3035984" cy="200055"/>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sz="700" i="1" dirty="0">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rPr>
              <a:t>Source: ChemAnalyst  Analysis</a:t>
            </a:r>
          </a:p>
        </p:txBody>
      </p:sp>
    </p:spTree>
    <p:extLst>
      <p:ext uri="{BB962C8B-B14F-4D97-AF65-F5344CB8AC3E}">
        <p14:creationId xmlns:p14="http://schemas.microsoft.com/office/powerpoint/2010/main" val="39108556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3A7F4A6B-3C27-4472-AAA2-6AE0B8B7BB99}"/>
              </a:ext>
            </a:extLst>
          </p:cNvPr>
          <p:cNvSpPr>
            <a:spLocks noGrp="1"/>
          </p:cNvSpPr>
          <p:nvPr>
            <p:ph type="body" sz="quarter" idx="14"/>
          </p:nvPr>
        </p:nvSpPr>
        <p:spPr>
          <a:xfrm>
            <a:off x="0" y="186472"/>
            <a:ext cx="6109252" cy="456400"/>
          </a:xfrm>
        </p:spPr>
        <p:txBody>
          <a:bodyPr>
            <a:normAutofit/>
          </a:bodyPr>
          <a:lstStyle/>
          <a:p>
            <a:r>
              <a:rPr lang="en-IN" dirty="0">
                <a:solidFill>
                  <a:srgbClr val="0F4061"/>
                </a:solidFill>
              </a:rPr>
              <a:t>Global Epoxy Resin Capacity By Location, </a:t>
            </a:r>
            <a:r>
              <a:rPr lang="en-US" dirty="0">
                <a:solidFill>
                  <a:srgbClr val="0F4061"/>
                </a:solidFill>
              </a:rPr>
              <a:t>By Company</a:t>
            </a:r>
          </a:p>
        </p:txBody>
      </p:sp>
      <p:graphicFrame>
        <p:nvGraphicFramePr>
          <p:cNvPr id="3" name="Table 2">
            <a:extLst>
              <a:ext uri="{FF2B5EF4-FFF2-40B4-BE49-F238E27FC236}">
                <a16:creationId xmlns:a16="http://schemas.microsoft.com/office/drawing/2014/main" id="{5D3743F4-3F5D-4412-A061-98C93C9B393A}"/>
              </a:ext>
            </a:extLst>
          </p:cNvPr>
          <p:cNvGraphicFramePr>
            <a:graphicFrameLocks noGrp="1"/>
          </p:cNvGraphicFramePr>
          <p:nvPr>
            <p:extLst>
              <p:ext uri="{D42A27DB-BD31-4B8C-83A1-F6EECF244321}">
                <p14:modId xmlns:p14="http://schemas.microsoft.com/office/powerpoint/2010/main" val="4267512414"/>
              </p:ext>
            </p:extLst>
          </p:nvPr>
        </p:nvGraphicFramePr>
        <p:xfrm>
          <a:off x="346710" y="1116382"/>
          <a:ext cx="8370566" cy="5477201"/>
        </p:xfrm>
        <a:graphic>
          <a:graphicData uri="http://schemas.openxmlformats.org/drawingml/2006/table">
            <a:tbl>
              <a:tblPr/>
              <a:tblGrid>
                <a:gridCol w="969385">
                  <a:extLst>
                    <a:ext uri="{9D8B030D-6E8A-4147-A177-3AD203B41FA5}">
                      <a16:colId xmlns:a16="http://schemas.microsoft.com/office/drawing/2014/main" val="1552749016"/>
                    </a:ext>
                  </a:extLst>
                </a:gridCol>
                <a:gridCol w="830902">
                  <a:extLst>
                    <a:ext uri="{9D8B030D-6E8A-4147-A177-3AD203B41FA5}">
                      <a16:colId xmlns:a16="http://schemas.microsoft.com/office/drawing/2014/main" val="156611515"/>
                    </a:ext>
                  </a:extLst>
                </a:gridCol>
                <a:gridCol w="1246353">
                  <a:extLst>
                    <a:ext uri="{9D8B030D-6E8A-4147-A177-3AD203B41FA5}">
                      <a16:colId xmlns:a16="http://schemas.microsoft.com/office/drawing/2014/main" val="3214822555"/>
                    </a:ext>
                  </a:extLst>
                </a:gridCol>
                <a:gridCol w="1677191">
                  <a:extLst>
                    <a:ext uri="{9D8B030D-6E8A-4147-A177-3AD203B41FA5}">
                      <a16:colId xmlns:a16="http://schemas.microsoft.com/office/drawing/2014/main" val="1646771746"/>
                    </a:ext>
                  </a:extLst>
                </a:gridCol>
                <a:gridCol w="430838">
                  <a:extLst>
                    <a:ext uri="{9D8B030D-6E8A-4147-A177-3AD203B41FA5}">
                      <a16:colId xmlns:a16="http://schemas.microsoft.com/office/drawing/2014/main" val="3926946828"/>
                    </a:ext>
                  </a:extLst>
                </a:gridCol>
                <a:gridCol w="446225">
                  <a:extLst>
                    <a:ext uri="{9D8B030D-6E8A-4147-A177-3AD203B41FA5}">
                      <a16:colId xmlns:a16="http://schemas.microsoft.com/office/drawing/2014/main" val="4045250766"/>
                    </a:ext>
                  </a:extLst>
                </a:gridCol>
                <a:gridCol w="415451">
                  <a:extLst>
                    <a:ext uri="{9D8B030D-6E8A-4147-A177-3AD203B41FA5}">
                      <a16:colId xmlns:a16="http://schemas.microsoft.com/office/drawing/2014/main" val="1381478910"/>
                    </a:ext>
                  </a:extLst>
                </a:gridCol>
                <a:gridCol w="369386">
                  <a:extLst>
                    <a:ext uri="{9D8B030D-6E8A-4147-A177-3AD203B41FA5}">
                      <a16:colId xmlns:a16="http://schemas.microsoft.com/office/drawing/2014/main" val="2797647573"/>
                    </a:ext>
                  </a:extLst>
                </a:gridCol>
                <a:gridCol w="396967">
                  <a:extLst>
                    <a:ext uri="{9D8B030D-6E8A-4147-A177-3AD203B41FA5}">
                      <a16:colId xmlns:a16="http://schemas.microsoft.com/office/drawing/2014/main" val="2203059177"/>
                    </a:ext>
                  </a:extLst>
                </a:gridCol>
                <a:gridCol w="396967">
                  <a:extLst>
                    <a:ext uri="{9D8B030D-6E8A-4147-A177-3AD203B41FA5}">
                      <a16:colId xmlns:a16="http://schemas.microsoft.com/office/drawing/2014/main" val="927006817"/>
                    </a:ext>
                  </a:extLst>
                </a:gridCol>
                <a:gridCol w="396967">
                  <a:extLst>
                    <a:ext uri="{9D8B030D-6E8A-4147-A177-3AD203B41FA5}">
                      <a16:colId xmlns:a16="http://schemas.microsoft.com/office/drawing/2014/main" val="417093797"/>
                    </a:ext>
                  </a:extLst>
                </a:gridCol>
                <a:gridCol w="396967">
                  <a:extLst>
                    <a:ext uri="{9D8B030D-6E8A-4147-A177-3AD203B41FA5}">
                      <a16:colId xmlns:a16="http://schemas.microsoft.com/office/drawing/2014/main" val="1108806684"/>
                    </a:ext>
                  </a:extLst>
                </a:gridCol>
                <a:gridCol w="396967">
                  <a:extLst>
                    <a:ext uri="{9D8B030D-6E8A-4147-A177-3AD203B41FA5}">
                      <a16:colId xmlns:a16="http://schemas.microsoft.com/office/drawing/2014/main" val="1976392978"/>
                    </a:ext>
                  </a:extLst>
                </a:gridCol>
              </a:tblGrid>
              <a:tr h="290493">
                <a:tc>
                  <a:txBody>
                    <a:bodyPr/>
                    <a:lstStyle/>
                    <a:p>
                      <a:pPr algn="ctr" fontAlgn="ctr"/>
                      <a:r>
                        <a:rPr lang="en-IN" sz="10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Region</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50000"/>
                      </a:schemeClr>
                    </a:solidFill>
                  </a:tcPr>
                </a:tc>
                <a:tc>
                  <a:txBody>
                    <a:bodyPr/>
                    <a:lstStyle/>
                    <a:p>
                      <a:pPr algn="ctr" fontAlgn="ctr"/>
                      <a:r>
                        <a:rPr lang="en-IN" sz="1000" b="1" i="0" u="none" strike="noStrike">
                          <a:solidFill>
                            <a:schemeClr val="bg1"/>
                          </a:solidFill>
                          <a:effectLst/>
                          <a:latin typeface="Verdana" panose="020B0604030504040204" pitchFamily="34" charset="0"/>
                          <a:ea typeface="Verdana" panose="020B0604030504040204" pitchFamily="34" charset="0"/>
                          <a:cs typeface="Verdana" panose="020B0604030504040204" pitchFamily="34" charset="0"/>
                        </a:rPr>
                        <a:t>Country</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50000"/>
                      </a:schemeClr>
                    </a:solidFill>
                  </a:tcPr>
                </a:tc>
                <a:tc>
                  <a:txBody>
                    <a:bodyPr/>
                    <a:lstStyle/>
                    <a:p>
                      <a:pPr algn="ctr" fontAlgn="ctr"/>
                      <a:r>
                        <a:rPr lang="en-IN" sz="1000" b="1" i="0" u="none" strike="noStrike">
                          <a:solidFill>
                            <a:schemeClr val="bg1"/>
                          </a:solidFill>
                          <a:effectLst/>
                          <a:latin typeface="Verdana" panose="020B0604030504040204" pitchFamily="34" charset="0"/>
                          <a:ea typeface="Verdana" panose="020B0604030504040204" pitchFamily="34" charset="0"/>
                          <a:cs typeface="Verdana" panose="020B0604030504040204" pitchFamily="34" charset="0"/>
                        </a:rPr>
                        <a:t>Location</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50000"/>
                      </a:schemeClr>
                    </a:solidFill>
                  </a:tcPr>
                </a:tc>
                <a:tc>
                  <a:txBody>
                    <a:bodyPr/>
                    <a:lstStyle/>
                    <a:p>
                      <a:pPr algn="ctr" fontAlgn="ctr"/>
                      <a:r>
                        <a:rPr lang="en-IN" sz="10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Company</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50000"/>
                      </a:schemeClr>
                    </a:solidFill>
                  </a:tcPr>
                </a:tc>
                <a:tc>
                  <a:txBody>
                    <a:bodyPr/>
                    <a:lstStyle/>
                    <a:p>
                      <a:pPr marL="0" algn="ctr" defTabSz="685800" rtl="0" eaLnBrk="1" fontAlgn="ctr" latinLnBrk="0" hangingPunct="1"/>
                      <a:r>
                        <a:rPr lang="en-IN" sz="1000" b="1" i="0" u="none" strike="noStrike" kern="1200" dirty="0">
                          <a:solidFill>
                            <a:schemeClr val="bg1"/>
                          </a:solidFill>
                          <a:effectLst/>
                          <a:latin typeface="Verdana" panose="020B0604030504040204" pitchFamily="34" charset="0"/>
                          <a:ea typeface="Verdana" panose="020B0604030504040204" pitchFamily="34" charset="0"/>
                          <a:cs typeface="Verdana" panose="020B0604030504040204" pitchFamily="34" charset="0"/>
                        </a:rPr>
                        <a:t>2015</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50000"/>
                      </a:schemeClr>
                    </a:solidFill>
                  </a:tcPr>
                </a:tc>
                <a:tc>
                  <a:txBody>
                    <a:bodyPr/>
                    <a:lstStyle/>
                    <a:p>
                      <a:pPr marL="0" algn="ctr" defTabSz="685800" rtl="0" eaLnBrk="1" fontAlgn="ctr" latinLnBrk="0" hangingPunct="1"/>
                      <a:r>
                        <a:rPr lang="en-IN" sz="1000" b="1" i="0" u="none" strike="noStrike" kern="1200" dirty="0">
                          <a:solidFill>
                            <a:schemeClr val="bg1"/>
                          </a:solidFill>
                          <a:effectLst/>
                          <a:latin typeface="Verdana" panose="020B0604030504040204" pitchFamily="34" charset="0"/>
                          <a:ea typeface="Verdana" panose="020B0604030504040204" pitchFamily="34" charset="0"/>
                          <a:cs typeface="Verdana" panose="020B0604030504040204" pitchFamily="34" charset="0"/>
                        </a:rPr>
                        <a:t>2016</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50000"/>
                      </a:schemeClr>
                    </a:solidFill>
                  </a:tcPr>
                </a:tc>
                <a:tc>
                  <a:txBody>
                    <a:bodyPr/>
                    <a:lstStyle/>
                    <a:p>
                      <a:pPr marL="0" algn="ctr" defTabSz="685800" rtl="0" eaLnBrk="1" fontAlgn="ctr" latinLnBrk="0" hangingPunct="1"/>
                      <a:r>
                        <a:rPr lang="en-IN" sz="1000" b="1" i="0" u="none" strike="noStrike" kern="1200" dirty="0">
                          <a:solidFill>
                            <a:schemeClr val="bg1"/>
                          </a:solidFill>
                          <a:effectLst/>
                          <a:latin typeface="Verdana" panose="020B0604030504040204" pitchFamily="34" charset="0"/>
                          <a:ea typeface="Verdana" panose="020B0604030504040204" pitchFamily="34" charset="0"/>
                          <a:cs typeface="Verdana" panose="020B0604030504040204" pitchFamily="34" charset="0"/>
                        </a:rPr>
                        <a:t>2017</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50000"/>
                      </a:schemeClr>
                    </a:solidFill>
                  </a:tcPr>
                </a:tc>
                <a:tc>
                  <a:txBody>
                    <a:bodyPr/>
                    <a:lstStyle/>
                    <a:p>
                      <a:pPr marL="0" algn="ctr" defTabSz="685800" rtl="0" eaLnBrk="1" fontAlgn="ctr" latinLnBrk="0" hangingPunct="1"/>
                      <a:r>
                        <a:rPr lang="en-IN" sz="1000" b="1" i="0" u="none" strike="noStrike" kern="1200" dirty="0">
                          <a:solidFill>
                            <a:schemeClr val="bg1"/>
                          </a:solidFill>
                          <a:effectLst/>
                          <a:latin typeface="Verdana" panose="020B0604030504040204" pitchFamily="34" charset="0"/>
                          <a:ea typeface="Verdana" panose="020B0604030504040204" pitchFamily="34" charset="0"/>
                          <a:cs typeface="Verdana" panose="020B0604030504040204" pitchFamily="34" charset="0"/>
                        </a:rPr>
                        <a:t>2018</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50000"/>
                      </a:schemeClr>
                    </a:solidFill>
                  </a:tcPr>
                </a:tc>
                <a:tc>
                  <a:txBody>
                    <a:bodyPr/>
                    <a:lstStyle/>
                    <a:p>
                      <a:pPr marL="0" algn="ctr" defTabSz="685800" rtl="0" eaLnBrk="1" fontAlgn="ctr" latinLnBrk="0" hangingPunct="1"/>
                      <a:r>
                        <a:rPr lang="en-IN" sz="1000" b="1" i="0" u="none" strike="noStrike" kern="1200" dirty="0">
                          <a:solidFill>
                            <a:schemeClr val="bg1"/>
                          </a:solidFill>
                          <a:effectLst/>
                          <a:latin typeface="Verdana" panose="020B0604030504040204" pitchFamily="34" charset="0"/>
                          <a:ea typeface="Verdana" panose="020B0604030504040204" pitchFamily="34" charset="0"/>
                          <a:cs typeface="Verdana" panose="020B0604030504040204" pitchFamily="34" charset="0"/>
                        </a:rPr>
                        <a:t>2019</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50000"/>
                      </a:schemeClr>
                    </a:solidFill>
                  </a:tcPr>
                </a:tc>
                <a:tc>
                  <a:txBody>
                    <a:bodyPr/>
                    <a:lstStyle/>
                    <a:p>
                      <a:pPr marL="0" algn="ctr" defTabSz="685800" rtl="0" eaLnBrk="1" fontAlgn="ctr" latinLnBrk="0" hangingPunct="1"/>
                      <a:r>
                        <a:rPr lang="en-IN" sz="1000" b="1" i="0" u="none" strike="noStrike" kern="1200" dirty="0">
                          <a:solidFill>
                            <a:schemeClr val="bg1"/>
                          </a:solidFill>
                          <a:effectLst/>
                          <a:latin typeface="Verdana" panose="020B0604030504040204" pitchFamily="34" charset="0"/>
                          <a:ea typeface="Verdana" panose="020B0604030504040204" pitchFamily="34" charset="0"/>
                          <a:cs typeface="Verdana" panose="020B0604030504040204" pitchFamily="34" charset="0"/>
                        </a:rPr>
                        <a:t>2020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50000"/>
                      </a:schemeClr>
                    </a:solidFill>
                  </a:tcPr>
                </a:tc>
                <a:tc>
                  <a:txBody>
                    <a:bodyPr/>
                    <a:lstStyle/>
                    <a:p>
                      <a:pPr algn="ctr" fontAlgn="ctr"/>
                      <a:r>
                        <a:rPr lang="en-IN" sz="10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2021E</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50000"/>
                      </a:schemeClr>
                    </a:solidFill>
                  </a:tcPr>
                </a:tc>
                <a:tc>
                  <a:txBody>
                    <a:bodyPr/>
                    <a:lstStyle/>
                    <a:p>
                      <a:pPr algn="ctr" fontAlgn="ctr"/>
                      <a:r>
                        <a:rPr lang="en-IN" sz="10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2025F</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50000"/>
                      </a:schemeClr>
                    </a:solidFill>
                  </a:tcPr>
                </a:tc>
                <a:tc>
                  <a:txBody>
                    <a:bodyPr/>
                    <a:lstStyle/>
                    <a:p>
                      <a:pPr algn="ctr" fontAlgn="ctr"/>
                      <a:r>
                        <a:rPr lang="en-IN" sz="10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2030F</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50000"/>
                      </a:schemeClr>
                    </a:solidFill>
                  </a:tcPr>
                </a:tc>
                <a:extLst>
                  <a:ext uri="{0D108BD9-81ED-4DB2-BD59-A6C34878D82A}">
                    <a16:rowId xmlns:a16="http://schemas.microsoft.com/office/drawing/2014/main" val="506155128"/>
                  </a:ext>
                </a:extLst>
              </a:tr>
              <a:tr h="268134">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Europe</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Germany</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Rheinmünster</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Olin Corporation</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165</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165</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165</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165</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165</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165</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165</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165</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165</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61867429"/>
                  </a:ext>
                </a:extLst>
              </a:tr>
              <a:tr h="320915">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Europe</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Germany</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Stade</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Olin Corporation</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100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100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100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100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100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100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100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100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100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230534796"/>
                  </a:ext>
                </a:extLst>
              </a:tr>
              <a:tr h="321561">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Europe</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Germany</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Duisberg</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Hexion Inc.</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25</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25</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25</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25</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25</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25</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25</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25</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25</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092047530"/>
                  </a:ext>
                </a:extLst>
              </a:tr>
              <a:tr h="353718">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Europe</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Germany</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Stuttgart</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Hexion Inc.</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767364063"/>
                  </a:ext>
                </a:extLst>
              </a:tr>
              <a:tr h="235811">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Europe</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Germany</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Stade</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Dow Epoxy</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30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30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30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30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30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30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30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30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30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039421968"/>
                  </a:ext>
                </a:extLst>
              </a:tr>
              <a:tr h="353718">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Europe</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Germany</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Leuna</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LEUNA-Harze GmbH</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40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40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40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40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40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40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40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40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40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206785963"/>
                  </a:ext>
                </a:extLst>
              </a:tr>
              <a:tr h="353718">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Europe</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Spain</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Barbastro</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Hexion Inc.</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32</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32</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32</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32</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32</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32</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737098267"/>
                  </a:ext>
                </a:extLst>
              </a:tr>
              <a:tr h="488800">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Europe</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Italy</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Pisticci</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Olin Corporation</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378382925"/>
                  </a:ext>
                </a:extLst>
              </a:tr>
              <a:tr h="353718">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Europe</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Italy</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dirty="0" err="1">
                          <a:solidFill>
                            <a:srgbClr val="000000"/>
                          </a:solidFill>
                          <a:effectLst/>
                          <a:latin typeface="Verdana" panose="020B0604030504040204" pitchFamily="34" charset="0"/>
                          <a:ea typeface="Verdana" panose="020B0604030504040204" pitchFamily="34" charset="0"/>
                          <a:cs typeface="Verdana" panose="020B0604030504040204" pitchFamily="34" charset="0"/>
                        </a:rPr>
                        <a:t>Macherio</a:t>
                      </a: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SIR </a:t>
                      </a:r>
                      <a:r>
                        <a:rPr lang="en-IN" sz="1000" b="0" i="0" u="none" strike="noStrike" dirty="0" err="1">
                          <a:solidFill>
                            <a:srgbClr val="000000"/>
                          </a:solidFill>
                          <a:effectLst/>
                          <a:latin typeface="Verdana" panose="020B0604030504040204" pitchFamily="34" charset="0"/>
                          <a:ea typeface="Verdana" panose="020B0604030504040204" pitchFamily="34" charset="0"/>
                          <a:cs typeface="Verdana" panose="020B0604030504040204" pitchFamily="34" charset="0"/>
                        </a:rPr>
                        <a:t>Industriale</a:t>
                      </a:r>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 </a:t>
                      </a:r>
                      <a:r>
                        <a:rPr lang="en-IN" sz="1000" b="0" i="0" u="none" strike="noStrike" dirty="0" err="1">
                          <a:solidFill>
                            <a:srgbClr val="000000"/>
                          </a:solidFill>
                          <a:effectLst/>
                          <a:latin typeface="Verdana" panose="020B0604030504040204" pitchFamily="34" charset="0"/>
                          <a:ea typeface="Verdana" panose="020B0604030504040204" pitchFamily="34" charset="0"/>
                          <a:cs typeface="Verdana" panose="020B0604030504040204" pitchFamily="34" charset="0"/>
                        </a:rPr>
                        <a:t>SpA</a:t>
                      </a: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800410"/>
                  </a:ext>
                </a:extLst>
              </a:tr>
              <a:tr h="353718">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Europe</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Switzerland</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Monthey</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Huntsman Corporation</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50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50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50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120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120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120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120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120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120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435242789"/>
                  </a:ext>
                </a:extLst>
              </a:tr>
              <a:tr h="353718">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Europe</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Netherlands</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Rotterdam-Pernis</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Hexion Inc.</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100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100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100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100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100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100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100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100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100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987839703"/>
                  </a:ext>
                </a:extLst>
              </a:tr>
              <a:tr h="353718">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Europe</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Netherlands</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dirty="0" err="1">
                          <a:solidFill>
                            <a:srgbClr val="000000"/>
                          </a:solidFill>
                          <a:effectLst/>
                          <a:latin typeface="Verdana" panose="020B0604030504040204" pitchFamily="34" charset="0"/>
                          <a:ea typeface="Verdana" panose="020B0604030504040204" pitchFamily="34" charset="0"/>
                          <a:cs typeface="Verdana" panose="020B0604030504040204" pitchFamily="34" charset="0"/>
                        </a:rPr>
                        <a:t>Terneuzen</a:t>
                      </a: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Olin Corporation</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250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250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250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250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250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250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250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250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250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367414253"/>
                  </a:ext>
                </a:extLst>
              </a:tr>
              <a:tr h="353718">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Europe</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Poland</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dirty="0" err="1">
                          <a:solidFill>
                            <a:srgbClr val="000000"/>
                          </a:solidFill>
                          <a:effectLst/>
                          <a:latin typeface="Verdana" panose="020B0604030504040204" pitchFamily="34" charset="0"/>
                          <a:ea typeface="Verdana" panose="020B0604030504040204" pitchFamily="34" charset="0"/>
                          <a:cs typeface="Verdana" panose="020B0604030504040204" pitchFamily="34" charset="0"/>
                        </a:rPr>
                        <a:t>Nowa</a:t>
                      </a:r>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 </a:t>
                      </a:r>
                      <a:r>
                        <a:rPr lang="en-IN" sz="1000" b="0" i="0" u="none" strike="noStrike" dirty="0" err="1">
                          <a:solidFill>
                            <a:srgbClr val="000000"/>
                          </a:solidFill>
                          <a:effectLst/>
                          <a:latin typeface="Verdana" panose="020B0604030504040204" pitchFamily="34" charset="0"/>
                          <a:ea typeface="Verdana" panose="020B0604030504040204" pitchFamily="34" charset="0"/>
                          <a:cs typeface="Verdana" panose="020B0604030504040204" pitchFamily="34" charset="0"/>
                        </a:rPr>
                        <a:t>Sarzyna</a:t>
                      </a: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dirty="0" err="1">
                          <a:solidFill>
                            <a:srgbClr val="000000"/>
                          </a:solidFill>
                          <a:effectLst/>
                          <a:latin typeface="Verdana" panose="020B0604030504040204" pitchFamily="34" charset="0"/>
                          <a:ea typeface="Verdana" panose="020B0604030504040204" pitchFamily="34" charset="0"/>
                          <a:cs typeface="Verdana" panose="020B0604030504040204" pitchFamily="34" charset="0"/>
                        </a:rPr>
                        <a:t>Ciech</a:t>
                      </a:r>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 </a:t>
                      </a:r>
                      <a:r>
                        <a:rPr lang="en-IN" sz="1000" b="0" i="0" u="none" strike="noStrike" dirty="0" err="1">
                          <a:solidFill>
                            <a:srgbClr val="000000"/>
                          </a:solidFill>
                          <a:effectLst/>
                          <a:latin typeface="Verdana" panose="020B0604030504040204" pitchFamily="34" charset="0"/>
                          <a:ea typeface="Verdana" panose="020B0604030504040204" pitchFamily="34" charset="0"/>
                          <a:cs typeface="Verdana" panose="020B0604030504040204" pitchFamily="34" charset="0"/>
                        </a:rPr>
                        <a:t>Sarzyna</a:t>
                      </a: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30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30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30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30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30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30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30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30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30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310267716"/>
                  </a:ext>
                </a:extLst>
              </a:tr>
              <a:tr h="353718">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Europe</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Czech Republic</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Usti </a:t>
                      </a:r>
                      <a:r>
                        <a:rPr lang="en-IN" sz="1000" b="0" i="0" u="none" strike="noStrike" dirty="0" err="1">
                          <a:solidFill>
                            <a:srgbClr val="000000"/>
                          </a:solidFill>
                          <a:effectLst/>
                          <a:latin typeface="Verdana" panose="020B0604030504040204" pitchFamily="34" charset="0"/>
                          <a:ea typeface="Verdana" panose="020B0604030504040204" pitchFamily="34" charset="0"/>
                          <a:cs typeface="Verdana" panose="020B0604030504040204" pitchFamily="34" charset="0"/>
                        </a:rPr>
                        <a:t>nad</a:t>
                      </a:r>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 Labem</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dirty="0" err="1">
                          <a:solidFill>
                            <a:srgbClr val="000000"/>
                          </a:solidFill>
                          <a:effectLst/>
                          <a:latin typeface="Verdana" panose="020B0604030504040204" pitchFamily="34" charset="0"/>
                          <a:ea typeface="Verdana" panose="020B0604030504040204" pitchFamily="34" charset="0"/>
                          <a:cs typeface="Verdana" panose="020B0604030504040204" pitchFamily="34" charset="0"/>
                        </a:rPr>
                        <a:t>Spolchemie</a:t>
                      </a:r>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 A.S. </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60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60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60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60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60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60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60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60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60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48474391"/>
                  </a:ext>
                </a:extLst>
              </a:tr>
              <a:tr h="353718">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Europe</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United Kingdom</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Warwick</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Alchemie Ltd.</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60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60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60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60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60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60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60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60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60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97822266"/>
                  </a:ext>
                </a:extLst>
              </a:tr>
            </a:tbl>
          </a:graphicData>
        </a:graphic>
      </p:graphicFrame>
      <p:sp>
        <p:nvSpPr>
          <p:cNvPr id="5" name="TextBox 4">
            <a:extLst>
              <a:ext uri="{FF2B5EF4-FFF2-40B4-BE49-F238E27FC236}">
                <a16:creationId xmlns:a16="http://schemas.microsoft.com/office/drawing/2014/main" id="{1E0E1011-80E0-49F5-AE26-B5372A2BBAAC}"/>
              </a:ext>
            </a:extLst>
          </p:cNvPr>
          <p:cNvSpPr txBox="1"/>
          <p:nvPr/>
        </p:nvSpPr>
        <p:spPr>
          <a:xfrm>
            <a:off x="71013" y="733593"/>
            <a:ext cx="8806286" cy="292068"/>
          </a:xfrm>
          <a:prstGeom prst="rect">
            <a:avLst/>
          </a:prstGeom>
          <a:noFill/>
        </p:spPr>
        <p:txBody>
          <a:bodyPr wrap="square" rtlCol="0">
            <a:spAutoFit/>
          </a:bodyPr>
          <a:lstStyle/>
          <a:p>
            <a:pPr>
              <a:lnSpc>
                <a:spcPct val="150000"/>
              </a:lnSpc>
            </a:pPr>
            <a:r>
              <a:rPr lang="en-US" sz="1000" b="1"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Table 2: Global Epoxy Resin Capacity By Location, By Company (Thousand </a:t>
            </a:r>
            <a:r>
              <a:rPr lang="en-US" sz="1000" b="1" dirty="0" err="1">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Tonnes</a:t>
            </a:r>
            <a:r>
              <a:rPr lang="en-US" sz="1000" b="1"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 2015-2030F</a:t>
            </a:r>
          </a:p>
        </p:txBody>
      </p:sp>
      <p:sp>
        <p:nvSpPr>
          <p:cNvPr id="13" name="Rectangle 12">
            <a:extLst>
              <a:ext uri="{FF2B5EF4-FFF2-40B4-BE49-F238E27FC236}">
                <a16:creationId xmlns:a16="http://schemas.microsoft.com/office/drawing/2014/main" id="{4F083375-C285-44CE-B889-1DC828C07543}"/>
              </a:ext>
            </a:extLst>
          </p:cNvPr>
          <p:cNvSpPr/>
          <p:nvPr/>
        </p:nvSpPr>
        <p:spPr>
          <a:xfrm>
            <a:off x="5761306" y="6579281"/>
            <a:ext cx="3035984" cy="200055"/>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sz="700" i="1" dirty="0">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rPr>
              <a:t>Source: ChemAnalyst  Analysis</a:t>
            </a:r>
          </a:p>
        </p:txBody>
      </p:sp>
    </p:spTree>
    <p:extLst>
      <p:ext uri="{BB962C8B-B14F-4D97-AF65-F5344CB8AC3E}">
        <p14:creationId xmlns:p14="http://schemas.microsoft.com/office/powerpoint/2010/main" val="40869740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3A7F4A6B-3C27-4472-AAA2-6AE0B8B7BB99}"/>
              </a:ext>
            </a:extLst>
          </p:cNvPr>
          <p:cNvSpPr>
            <a:spLocks noGrp="1"/>
          </p:cNvSpPr>
          <p:nvPr>
            <p:ph type="body" sz="quarter" idx="14"/>
          </p:nvPr>
        </p:nvSpPr>
        <p:spPr>
          <a:xfrm>
            <a:off x="0" y="186472"/>
            <a:ext cx="6109252" cy="456400"/>
          </a:xfrm>
        </p:spPr>
        <p:txBody>
          <a:bodyPr>
            <a:normAutofit/>
          </a:bodyPr>
          <a:lstStyle/>
          <a:p>
            <a:r>
              <a:rPr lang="en-IN" dirty="0">
                <a:solidFill>
                  <a:srgbClr val="0F4061"/>
                </a:solidFill>
              </a:rPr>
              <a:t>Global Epoxy Resin Capacity By Location, </a:t>
            </a:r>
            <a:r>
              <a:rPr lang="en-US" dirty="0">
                <a:solidFill>
                  <a:srgbClr val="0F4061"/>
                </a:solidFill>
              </a:rPr>
              <a:t>By Company</a:t>
            </a:r>
          </a:p>
        </p:txBody>
      </p:sp>
      <p:graphicFrame>
        <p:nvGraphicFramePr>
          <p:cNvPr id="3" name="Table 2">
            <a:extLst>
              <a:ext uri="{FF2B5EF4-FFF2-40B4-BE49-F238E27FC236}">
                <a16:creationId xmlns:a16="http://schemas.microsoft.com/office/drawing/2014/main" id="{5D3743F4-3F5D-4412-A061-98C93C9B393A}"/>
              </a:ext>
            </a:extLst>
          </p:cNvPr>
          <p:cNvGraphicFramePr>
            <a:graphicFrameLocks noGrp="1"/>
          </p:cNvGraphicFramePr>
          <p:nvPr>
            <p:extLst>
              <p:ext uri="{D42A27DB-BD31-4B8C-83A1-F6EECF244321}">
                <p14:modId xmlns:p14="http://schemas.microsoft.com/office/powerpoint/2010/main" val="1515435224"/>
              </p:ext>
            </p:extLst>
          </p:nvPr>
        </p:nvGraphicFramePr>
        <p:xfrm>
          <a:off x="346710" y="1025661"/>
          <a:ext cx="8370566" cy="2953729"/>
        </p:xfrm>
        <a:graphic>
          <a:graphicData uri="http://schemas.openxmlformats.org/drawingml/2006/table">
            <a:tbl>
              <a:tblPr/>
              <a:tblGrid>
                <a:gridCol w="969385">
                  <a:extLst>
                    <a:ext uri="{9D8B030D-6E8A-4147-A177-3AD203B41FA5}">
                      <a16:colId xmlns:a16="http://schemas.microsoft.com/office/drawing/2014/main" val="1552749016"/>
                    </a:ext>
                  </a:extLst>
                </a:gridCol>
                <a:gridCol w="830902">
                  <a:extLst>
                    <a:ext uri="{9D8B030D-6E8A-4147-A177-3AD203B41FA5}">
                      <a16:colId xmlns:a16="http://schemas.microsoft.com/office/drawing/2014/main" val="156611515"/>
                    </a:ext>
                  </a:extLst>
                </a:gridCol>
                <a:gridCol w="1246353">
                  <a:extLst>
                    <a:ext uri="{9D8B030D-6E8A-4147-A177-3AD203B41FA5}">
                      <a16:colId xmlns:a16="http://schemas.microsoft.com/office/drawing/2014/main" val="3214822555"/>
                    </a:ext>
                  </a:extLst>
                </a:gridCol>
                <a:gridCol w="1677191">
                  <a:extLst>
                    <a:ext uri="{9D8B030D-6E8A-4147-A177-3AD203B41FA5}">
                      <a16:colId xmlns:a16="http://schemas.microsoft.com/office/drawing/2014/main" val="1646771746"/>
                    </a:ext>
                  </a:extLst>
                </a:gridCol>
                <a:gridCol w="430838">
                  <a:extLst>
                    <a:ext uri="{9D8B030D-6E8A-4147-A177-3AD203B41FA5}">
                      <a16:colId xmlns:a16="http://schemas.microsoft.com/office/drawing/2014/main" val="3926946828"/>
                    </a:ext>
                  </a:extLst>
                </a:gridCol>
                <a:gridCol w="446225">
                  <a:extLst>
                    <a:ext uri="{9D8B030D-6E8A-4147-A177-3AD203B41FA5}">
                      <a16:colId xmlns:a16="http://schemas.microsoft.com/office/drawing/2014/main" val="4045250766"/>
                    </a:ext>
                  </a:extLst>
                </a:gridCol>
                <a:gridCol w="415451">
                  <a:extLst>
                    <a:ext uri="{9D8B030D-6E8A-4147-A177-3AD203B41FA5}">
                      <a16:colId xmlns:a16="http://schemas.microsoft.com/office/drawing/2014/main" val="1381478910"/>
                    </a:ext>
                  </a:extLst>
                </a:gridCol>
                <a:gridCol w="369386">
                  <a:extLst>
                    <a:ext uri="{9D8B030D-6E8A-4147-A177-3AD203B41FA5}">
                      <a16:colId xmlns:a16="http://schemas.microsoft.com/office/drawing/2014/main" val="2797647573"/>
                    </a:ext>
                  </a:extLst>
                </a:gridCol>
                <a:gridCol w="396967">
                  <a:extLst>
                    <a:ext uri="{9D8B030D-6E8A-4147-A177-3AD203B41FA5}">
                      <a16:colId xmlns:a16="http://schemas.microsoft.com/office/drawing/2014/main" val="2203059177"/>
                    </a:ext>
                  </a:extLst>
                </a:gridCol>
                <a:gridCol w="396967">
                  <a:extLst>
                    <a:ext uri="{9D8B030D-6E8A-4147-A177-3AD203B41FA5}">
                      <a16:colId xmlns:a16="http://schemas.microsoft.com/office/drawing/2014/main" val="927006817"/>
                    </a:ext>
                  </a:extLst>
                </a:gridCol>
                <a:gridCol w="396967">
                  <a:extLst>
                    <a:ext uri="{9D8B030D-6E8A-4147-A177-3AD203B41FA5}">
                      <a16:colId xmlns:a16="http://schemas.microsoft.com/office/drawing/2014/main" val="417093797"/>
                    </a:ext>
                  </a:extLst>
                </a:gridCol>
                <a:gridCol w="396967">
                  <a:extLst>
                    <a:ext uri="{9D8B030D-6E8A-4147-A177-3AD203B41FA5}">
                      <a16:colId xmlns:a16="http://schemas.microsoft.com/office/drawing/2014/main" val="1108806684"/>
                    </a:ext>
                  </a:extLst>
                </a:gridCol>
                <a:gridCol w="396967">
                  <a:extLst>
                    <a:ext uri="{9D8B030D-6E8A-4147-A177-3AD203B41FA5}">
                      <a16:colId xmlns:a16="http://schemas.microsoft.com/office/drawing/2014/main" val="1976392978"/>
                    </a:ext>
                  </a:extLst>
                </a:gridCol>
              </a:tblGrid>
              <a:tr h="268699">
                <a:tc>
                  <a:txBody>
                    <a:bodyPr/>
                    <a:lstStyle/>
                    <a:p>
                      <a:pPr algn="ctr" fontAlgn="ctr"/>
                      <a:r>
                        <a:rPr lang="en-IN" sz="10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Region</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50000"/>
                      </a:schemeClr>
                    </a:solidFill>
                  </a:tcPr>
                </a:tc>
                <a:tc>
                  <a:txBody>
                    <a:bodyPr/>
                    <a:lstStyle/>
                    <a:p>
                      <a:pPr algn="ctr" fontAlgn="ctr"/>
                      <a:r>
                        <a:rPr lang="en-IN" sz="1000" b="1" i="0" u="none" strike="noStrike">
                          <a:solidFill>
                            <a:schemeClr val="bg1"/>
                          </a:solidFill>
                          <a:effectLst/>
                          <a:latin typeface="Verdana" panose="020B0604030504040204" pitchFamily="34" charset="0"/>
                          <a:ea typeface="Verdana" panose="020B0604030504040204" pitchFamily="34" charset="0"/>
                          <a:cs typeface="Verdana" panose="020B0604030504040204" pitchFamily="34" charset="0"/>
                        </a:rPr>
                        <a:t>Country</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50000"/>
                      </a:schemeClr>
                    </a:solidFill>
                  </a:tcPr>
                </a:tc>
                <a:tc>
                  <a:txBody>
                    <a:bodyPr/>
                    <a:lstStyle/>
                    <a:p>
                      <a:pPr algn="ctr" fontAlgn="ctr"/>
                      <a:r>
                        <a:rPr lang="en-IN" sz="1000" b="1" i="0" u="none" strike="noStrike">
                          <a:solidFill>
                            <a:schemeClr val="bg1"/>
                          </a:solidFill>
                          <a:effectLst/>
                          <a:latin typeface="Verdana" panose="020B0604030504040204" pitchFamily="34" charset="0"/>
                          <a:ea typeface="Verdana" panose="020B0604030504040204" pitchFamily="34" charset="0"/>
                          <a:cs typeface="Verdana" panose="020B0604030504040204" pitchFamily="34" charset="0"/>
                        </a:rPr>
                        <a:t>Location</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50000"/>
                      </a:schemeClr>
                    </a:solidFill>
                  </a:tcPr>
                </a:tc>
                <a:tc>
                  <a:txBody>
                    <a:bodyPr/>
                    <a:lstStyle/>
                    <a:p>
                      <a:pPr algn="ctr" fontAlgn="ctr"/>
                      <a:r>
                        <a:rPr lang="en-IN" sz="10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Company</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50000"/>
                      </a:schemeClr>
                    </a:solidFill>
                  </a:tcPr>
                </a:tc>
                <a:tc>
                  <a:txBody>
                    <a:bodyPr/>
                    <a:lstStyle/>
                    <a:p>
                      <a:pPr marL="0" algn="ctr" defTabSz="685800" rtl="0" eaLnBrk="1" fontAlgn="ctr" latinLnBrk="0" hangingPunct="1"/>
                      <a:r>
                        <a:rPr lang="en-IN" sz="1000" b="1" i="0" u="none" strike="noStrike" kern="1200" dirty="0">
                          <a:solidFill>
                            <a:schemeClr val="bg1"/>
                          </a:solidFill>
                          <a:effectLst/>
                          <a:latin typeface="Verdana" panose="020B0604030504040204" pitchFamily="34" charset="0"/>
                          <a:ea typeface="Verdana" panose="020B0604030504040204" pitchFamily="34" charset="0"/>
                          <a:cs typeface="Verdana" panose="020B0604030504040204" pitchFamily="34" charset="0"/>
                        </a:rPr>
                        <a:t>2015</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50000"/>
                      </a:schemeClr>
                    </a:solidFill>
                  </a:tcPr>
                </a:tc>
                <a:tc>
                  <a:txBody>
                    <a:bodyPr/>
                    <a:lstStyle/>
                    <a:p>
                      <a:pPr marL="0" algn="ctr" defTabSz="685800" rtl="0" eaLnBrk="1" fontAlgn="ctr" latinLnBrk="0" hangingPunct="1"/>
                      <a:r>
                        <a:rPr lang="en-IN" sz="1000" b="1" i="0" u="none" strike="noStrike" kern="1200" dirty="0">
                          <a:solidFill>
                            <a:schemeClr val="bg1"/>
                          </a:solidFill>
                          <a:effectLst/>
                          <a:latin typeface="Verdana" panose="020B0604030504040204" pitchFamily="34" charset="0"/>
                          <a:ea typeface="Verdana" panose="020B0604030504040204" pitchFamily="34" charset="0"/>
                          <a:cs typeface="Verdana" panose="020B0604030504040204" pitchFamily="34" charset="0"/>
                        </a:rPr>
                        <a:t>2016</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50000"/>
                      </a:schemeClr>
                    </a:solidFill>
                  </a:tcPr>
                </a:tc>
                <a:tc>
                  <a:txBody>
                    <a:bodyPr/>
                    <a:lstStyle/>
                    <a:p>
                      <a:pPr marL="0" algn="ctr" defTabSz="685800" rtl="0" eaLnBrk="1" fontAlgn="ctr" latinLnBrk="0" hangingPunct="1"/>
                      <a:r>
                        <a:rPr lang="en-IN" sz="1000" b="1" i="0" u="none" strike="noStrike" kern="1200" dirty="0">
                          <a:solidFill>
                            <a:schemeClr val="bg1"/>
                          </a:solidFill>
                          <a:effectLst/>
                          <a:latin typeface="Verdana" panose="020B0604030504040204" pitchFamily="34" charset="0"/>
                          <a:ea typeface="Verdana" panose="020B0604030504040204" pitchFamily="34" charset="0"/>
                          <a:cs typeface="Verdana" panose="020B0604030504040204" pitchFamily="34" charset="0"/>
                        </a:rPr>
                        <a:t>2017</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50000"/>
                      </a:schemeClr>
                    </a:solidFill>
                  </a:tcPr>
                </a:tc>
                <a:tc>
                  <a:txBody>
                    <a:bodyPr/>
                    <a:lstStyle/>
                    <a:p>
                      <a:pPr marL="0" algn="ctr" defTabSz="685800" rtl="0" eaLnBrk="1" fontAlgn="ctr" latinLnBrk="0" hangingPunct="1"/>
                      <a:r>
                        <a:rPr lang="en-IN" sz="1000" b="1" i="0" u="none" strike="noStrike" kern="1200" dirty="0">
                          <a:solidFill>
                            <a:schemeClr val="bg1"/>
                          </a:solidFill>
                          <a:effectLst/>
                          <a:latin typeface="Verdana" panose="020B0604030504040204" pitchFamily="34" charset="0"/>
                          <a:ea typeface="Verdana" panose="020B0604030504040204" pitchFamily="34" charset="0"/>
                          <a:cs typeface="Verdana" panose="020B0604030504040204" pitchFamily="34" charset="0"/>
                        </a:rPr>
                        <a:t>2018</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50000"/>
                      </a:schemeClr>
                    </a:solidFill>
                  </a:tcPr>
                </a:tc>
                <a:tc>
                  <a:txBody>
                    <a:bodyPr/>
                    <a:lstStyle/>
                    <a:p>
                      <a:pPr marL="0" algn="ctr" defTabSz="685800" rtl="0" eaLnBrk="1" fontAlgn="ctr" latinLnBrk="0" hangingPunct="1"/>
                      <a:r>
                        <a:rPr lang="en-IN" sz="1000" b="1" i="0" u="none" strike="noStrike" kern="1200" dirty="0">
                          <a:solidFill>
                            <a:schemeClr val="bg1"/>
                          </a:solidFill>
                          <a:effectLst/>
                          <a:latin typeface="Verdana" panose="020B0604030504040204" pitchFamily="34" charset="0"/>
                          <a:ea typeface="Verdana" panose="020B0604030504040204" pitchFamily="34" charset="0"/>
                          <a:cs typeface="Verdana" panose="020B0604030504040204" pitchFamily="34" charset="0"/>
                        </a:rPr>
                        <a:t>2019</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50000"/>
                      </a:schemeClr>
                    </a:solidFill>
                  </a:tcPr>
                </a:tc>
                <a:tc>
                  <a:txBody>
                    <a:bodyPr/>
                    <a:lstStyle/>
                    <a:p>
                      <a:pPr marL="0" algn="ctr" defTabSz="685800" rtl="0" eaLnBrk="1" fontAlgn="ctr" latinLnBrk="0" hangingPunct="1"/>
                      <a:r>
                        <a:rPr lang="en-IN" sz="1000" b="1" i="0" u="none" strike="noStrike" kern="1200" dirty="0">
                          <a:solidFill>
                            <a:schemeClr val="bg1"/>
                          </a:solidFill>
                          <a:effectLst/>
                          <a:latin typeface="Verdana" panose="020B0604030504040204" pitchFamily="34" charset="0"/>
                          <a:ea typeface="Verdana" panose="020B0604030504040204" pitchFamily="34" charset="0"/>
                          <a:cs typeface="Verdana" panose="020B0604030504040204" pitchFamily="34" charset="0"/>
                        </a:rPr>
                        <a:t>2020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50000"/>
                      </a:schemeClr>
                    </a:solidFill>
                  </a:tcPr>
                </a:tc>
                <a:tc>
                  <a:txBody>
                    <a:bodyPr/>
                    <a:lstStyle/>
                    <a:p>
                      <a:pPr algn="ctr" fontAlgn="ctr"/>
                      <a:r>
                        <a:rPr lang="en-IN" sz="10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2021E</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50000"/>
                      </a:schemeClr>
                    </a:solidFill>
                  </a:tcPr>
                </a:tc>
                <a:tc>
                  <a:txBody>
                    <a:bodyPr/>
                    <a:lstStyle/>
                    <a:p>
                      <a:pPr algn="ctr" fontAlgn="ctr"/>
                      <a:r>
                        <a:rPr lang="en-IN" sz="10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2025F</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50000"/>
                      </a:schemeClr>
                    </a:solidFill>
                  </a:tcPr>
                </a:tc>
                <a:tc>
                  <a:txBody>
                    <a:bodyPr/>
                    <a:lstStyle/>
                    <a:p>
                      <a:pPr algn="ctr" fontAlgn="ctr"/>
                      <a:r>
                        <a:rPr lang="en-IN" sz="10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2030F</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50000"/>
                      </a:schemeClr>
                    </a:solidFill>
                  </a:tcPr>
                </a:tc>
                <a:extLst>
                  <a:ext uri="{0D108BD9-81ED-4DB2-BD59-A6C34878D82A}">
                    <a16:rowId xmlns:a16="http://schemas.microsoft.com/office/drawing/2014/main" val="506155128"/>
                  </a:ext>
                </a:extLst>
              </a:tr>
              <a:tr h="263258">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North America</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USA</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Argo, Illinois</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Hexion Inc.</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52</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52</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52</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52</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52</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52</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52</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52</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52</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067097719"/>
                  </a:ext>
                </a:extLst>
              </a:tr>
              <a:tr h="214117">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North America</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USA</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Deer Park,Texas</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Hexion Inc.</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135</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135</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135</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135</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135</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135</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135</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135</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135</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61867429"/>
                  </a:ext>
                </a:extLst>
              </a:tr>
              <a:tr h="214117">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North America</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USA</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Freeport, Texas</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Olin Corporation</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85</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85</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85</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85</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85</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85</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85</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85</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85</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230534796"/>
                  </a:ext>
                </a:extLst>
              </a:tr>
              <a:tr h="319147">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North America</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USA</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Roberta, Georgia</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Olin Corporation</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165</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165</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165</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165</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165</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165</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165</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165</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165</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092047530"/>
                  </a:ext>
                </a:extLst>
              </a:tr>
              <a:tr h="351062">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North America</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USA</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Texas</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Dow Chemical</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85</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85</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85</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85</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85</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85</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85</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85</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85</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767364063"/>
                  </a:ext>
                </a:extLst>
              </a:tr>
              <a:tr h="234042">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North America</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USA</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McIntosh, Alabama</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Huntsman Corporation</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70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70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70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70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70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70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70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70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70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039421968"/>
                  </a:ext>
                </a:extLst>
              </a:tr>
              <a:tr h="351062">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South America</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Brazil</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dirty="0" err="1">
                          <a:solidFill>
                            <a:srgbClr val="000000"/>
                          </a:solidFill>
                          <a:effectLst/>
                          <a:latin typeface="Verdana" panose="020B0604030504040204" pitchFamily="34" charset="0"/>
                          <a:ea typeface="Verdana" panose="020B0604030504040204" pitchFamily="34" charset="0"/>
                          <a:cs typeface="Verdana" panose="020B0604030504040204" pitchFamily="34" charset="0"/>
                        </a:rPr>
                        <a:t>Guarujá</a:t>
                      </a:r>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 São Paulo</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Olin Corporation</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33</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33</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33</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33</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33</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33</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33</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33</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33</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206785963"/>
                  </a:ext>
                </a:extLst>
              </a:tr>
              <a:tr h="351062">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South America</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Brazil</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pt-BR"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Taboao de Serra, Sao Paulo</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Huntsman Corporation</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737098267"/>
                  </a:ext>
                </a:extLst>
              </a:tr>
              <a:tr h="351062">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MEA</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Saudi Arabia</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Jubail</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NAMA Chemicals</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120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120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120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120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120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120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120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120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120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378382925"/>
                  </a:ext>
                </a:extLst>
              </a:tr>
            </a:tbl>
          </a:graphicData>
        </a:graphic>
      </p:graphicFrame>
      <p:sp>
        <p:nvSpPr>
          <p:cNvPr id="5" name="TextBox 4">
            <a:extLst>
              <a:ext uri="{FF2B5EF4-FFF2-40B4-BE49-F238E27FC236}">
                <a16:creationId xmlns:a16="http://schemas.microsoft.com/office/drawing/2014/main" id="{1E0E1011-80E0-49F5-AE26-B5372A2BBAAC}"/>
              </a:ext>
            </a:extLst>
          </p:cNvPr>
          <p:cNvSpPr txBox="1"/>
          <p:nvPr/>
        </p:nvSpPr>
        <p:spPr>
          <a:xfrm>
            <a:off x="71013" y="733593"/>
            <a:ext cx="8806286" cy="292068"/>
          </a:xfrm>
          <a:prstGeom prst="rect">
            <a:avLst/>
          </a:prstGeom>
          <a:noFill/>
        </p:spPr>
        <p:txBody>
          <a:bodyPr wrap="square" rtlCol="0">
            <a:spAutoFit/>
          </a:bodyPr>
          <a:lstStyle/>
          <a:p>
            <a:pPr>
              <a:lnSpc>
                <a:spcPct val="150000"/>
              </a:lnSpc>
            </a:pPr>
            <a:r>
              <a:rPr lang="en-US" sz="1000" b="1"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Table 2: Global Epoxy Resin Capacity By Location, By Company (Thousand </a:t>
            </a:r>
            <a:r>
              <a:rPr lang="en-US" sz="1000" b="1" dirty="0" err="1">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Tonnes</a:t>
            </a:r>
            <a:r>
              <a:rPr lang="en-US" sz="1000" b="1"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 2015-2030F</a:t>
            </a:r>
          </a:p>
        </p:txBody>
      </p:sp>
      <p:sp>
        <p:nvSpPr>
          <p:cNvPr id="13" name="Rectangle 12">
            <a:extLst>
              <a:ext uri="{FF2B5EF4-FFF2-40B4-BE49-F238E27FC236}">
                <a16:creationId xmlns:a16="http://schemas.microsoft.com/office/drawing/2014/main" id="{4F083375-C285-44CE-B889-1DC828C07543}"/>
              </a:ext>
            </a:extLst>
          </p:cNvPr>
          <p:cNvSpPr/>
          <p:nvPr/>
        </p:nvSpPr>
        <p:spPr>
          <a:xfrm>
            <a:off x="5761306" y="6579281"/>
            <a:ext cx="3035984" cy="200055"/>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sz="700" i="1" dirty="0">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rPr>
              <a:t>Source: ChemAnalyst  Analysis</a:t>
            </a:r>
          </a:p>
        </p:txBody>
      </p:sp>
      <p:sp>
        <p:nvSpPr>
          <p:cNvPr id="6" name="TextBox 5">
            <a:extLst>
              <a:ext uri="{FF2B5EF4-FFF2-40B4-BE49-F238E27FC236}">
                <a16:creationId xmlns:a16="http://schemas.microsoft.com/office/drawing/2014/main" id="{7CA5440B-CD10-4E66-A682-84B63C97480A}"/>
              </a:ext>
            </a:extLst>
          </p:cNvPr>
          <p:cNvSpPr txBox="1"/>
          <p:nvPr/>
        </p:nvSpPr>
        <p:spPr>
          <a:xfrm>
            <a:off x="154114" y="3961642"/>
            <a:ext cx="8755757" cy="2817694"/>
          </a:xfrm>
          <a:prstGeom prst="rect">
            <a:avLst/>
          </a:prstGeom>
          <a:noFill/>
        </p:spPr>
        <p:txBody>
          <a:bodyPr wrap="square" rtlCol="0">
            <a:spAutoFit/>
          </a:bodyPr>
          <a:lstStyle/>
          <a:p>
            <a:pPr algn="just">
              <a:lnSpc>
                <a:spcPct val="200000"/>
              </a:lnSpc>
            </a:pPr>
            <a:r>
              <a:rPr lang="en-US" sz="1000" dirty="0">
                <a:effectLst/>
                <a:latin typeface="Verdana" panose="020B0604030504040204" pitchFamily="34" charset="0"/>
                <a:ea typeface="Verdana" panose="020B0604030504040204" pitchFamily="34" charset="0"/>
                <a:cs typeface="Verdana" panose="020B0604030504040204" pitchFamily="34" charset="0"/>
              </a:rPr>
              <a:t>The total production of Epoxy Resin stood at around 3722 thousand </a:t>
            </a:r>
            <a:r>
              <a:rPr lang="en-US" sz="1000" dirty="0" err="1">
                <a:effectLst/>
                <a:latin typeface="Verdana" panose="020B0604030504040204" pitchFamily="34" charset="0"/>
                <a:ea typeface="Verdana" panose="020B0604030504040204" pitchFamily="34" charset="0"/>
                <a:cs typeface="Verdana" panose="020B0604030504040204" pitchFamily="34" charset="0"/>
              </a:rPr>
              <a:t>tonnes</a:t>
            </a:r>
            <a:r>
              <a:rPr lang="en-US" sz="1000" dirty="0">
                <a:effectLst/>
                <a:latin typeface="Verdana" panose="020B0604030504040204" pitchFamily="34" charset="0"/>
                <a:ea typeface="Verdana" panose="020B0604030504040204" pitchFamily="34" charset="0"/>
                <a:cs typeface="Verdana" panose="020B0604030504040204" pitchFamily="34" charset="0"/>
              </a:rPr>
              <a:t> in 2020 and is expected to reach around 5106 thousand </a:t>
            </a:r>
            <a:r>
              <a:rPr lang="en-US" sz="1000" dirty="0" err="1">
                <a:effectLst/>
                <a:latin typeface="Verdana" panose="020B0604030504040204" pitchFamily="34" charset="0"/>
                <a:ea typeface="Verdana" panose="020B0604030504040204" pitchFamily="34" charset="0"/>
                <a:cs typeface="Verdana" panose="020B0604030504040204" pitchFamily="34" charset="0"/>
              </a:rPr>
              <a:t>tonnes</a:t>
            </a:r>
            <a:r>
              <a:rPr lang="en-US" sz="1000" dirty="0">
                <a:effectLst/>
                <a:latin typeface="Verdana" panose="020B0604030504040204" pitchFamily="34" charset="0"/>
                <a:ea typeface="Verdana" panose="020B0604030504040204" pitchFamily="34" charset="0"/>
                <a:cs typeface="Verdana" panose="020B0604030504040204" pitchFamily="34" charset="0"/>
              </a:rPr>
              <a:t> by forecast period 2030. The increase in production is attributed to the </a:t>
            </a:r>
            <a:r>
              <a:rPr lang="en-US" sz="1000" dirty="0">
                <a:latin typeface="Verdana" panose="020B0604030504040204" pitchFamily="34" charset="0"/>
                <a:ea typeface="Verdana" panose="020B0604030504040204" pitchFamily="34" charset="0"/>
                <a:cs typeface="Verdana" panose="020B0604030504040204" pitchFamily="34" charset="0"/>
              </a:rPr>
              <a:t>surge in demand for cost effective as well as light weight resin that can be used or various applications. The global production of epoxy resin is however showed a significant dip of around 11% in 2020 due to outbreak of COVID-19 which has caused severe disruption in supply chain and raw material availability worldwide</a:t>
            </a:r>
            <a:r>
              <a:rPr lang="en-US" sz="1000" dirty="0">
                <a:effectLst/>
                <a:latin typeface="Verdana" panose="020B0604030504040204" pitchFamily="34" charset="0"/>
                <a:ea typeface="Verdana" panose="020B0604030504040204" pitchFamily="34" charset="0"/>
                <a:cs typeface="Verdana" panose="020B0604030504040204" pitchFamily="34" charset="0"/>
              </a:rPr>
              <a:t>. Of total global production, nearly 65% is </a:t>
            </a:r>
            <a:r>
              <a:rPr lang="en-US" sz="1000" dirty="0">
                <a:latin typeface="Verdana" panose="020B0604030504040204" pitchFamily="34" charset="0"/>
                <a:ea typeface="Verdana" panose="020B0604030504040204" pitchFamily="34" charset="0"/>
                <a:cs typeface="Verdana" panose="020B0604030504040204" pitchFamily="34" charset="0"/>
              </a:rPr>
              <a:t>being constituted by </a:t>
            </a:r>
            <a:r>
              <a:rPr lang="en-US" sz="1000" dirty="0">
                <a:effectLst/>
                <a:latin typeface="Verdana" panose="020B0604030504040204" pitchFamily="34" charset="0"/>
                <a:ea typeface="Verdana" panose="020B0604030504040204" pitchFamily="34" charset="0"/>
                <a:cs typeface="Verdana" panose="020B0604030504040204" pitchFamily="34" charset="0"/>
              </a:rPr>
              <a:t>Asia pacific followed by Europe as of 2020. The total production in 2021 projected to revive to its normal volume following revive in end user industries and hence overall demand. Following this, the manufacturers are focusing on maximize their production by investing in new capacities </a:t>
            </a:r>
            <a:r>
              <a:rPr lang="en-US" sz="1000" dirty="0">
                <a:latin typeface="Verdana" panose="020B0604030504040204" pitchFamily="34" charset="0"/>
                <a:ea typeface="Verdana" panose="020B0604030504040204" pitchFamily="34" charset="0"/>
                <a:cs typeface="Verdana" panose="020B0604030504040204" pitchFamily="34" charset="0"/>
              </a:rPr>
              <a:t>and </a:t>
            </a:r>
            <a:r>
              <a:rPr lang="en-US" sz="1000" dirty="0">
                <a:effectLst/>
                <a:latin typeface="Verdana" panose="020B0604030504040204" pitchFamily="34" charset="0"/>
                <a:ea typeface="Verdana" panose="020B0604030504040204" pitchFamily="34" charset="0"/>
                <a:cs typeface="Verdana" panose="020B0604030504040204" pitchFamily="34" charset="0"/>
              </a:rPr>
              <a:t>increasing their operating rate to fulfill sudden surge in demand across the globe and witnessed to operate at average  rate of 75-80% in 2021 which further expected to increase their rates in coming years. </a:t>
            </a:r>
            <a:endParaRPr lang="en-US" dirty="0"/>
          </a:p>
        </p:txBody>
      </p:sp>
    </p:spTree>
    <p:extLst>
      <p:ext uri="{BB962C8B-B14F-4D97-AF65-F5344CB8AC3E}">
        <p14:creationId xmlns:p14="http://schemas.microsoft.com/office/powerpoint/2010/main" val="21600520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EA976AC2-9EB0-4436-BB5D-61CC6BA7EEAC}"/>
              </a:ext>
            </a:extLst>
          </p:cNvPr>
          <p:cNvSpPr txBox="1">
            <a:spLocks/>
          </p:cNvSpPr>
          <p:nvPr/>
        </p:nvSpPr>
        <p:spPr>
          <a:xfrm>
            <a:off x="96760" y="102416"/>
            <a:ext cx="7340073" cy="608533"/>
          </a:xfrm>
          <a:prstGeom prst="rect">
            <a:avLst/>
          </a:prstGeom>
          <a:noFill/>
          <a:ln>
            <a:noFill/>
          </a:ln>
        </p:spPr>
        <p:txBody>
          <a:bodyPr vert="horz" lIns="91440" tIns="45720" rIns="91440" bIns="45720" rtlCol="0" anchor="ctr">
            <a:normAutofit/>
          </a:bodyPr>
          <a:lstStyle>
            <a:lvl1pPr marL="0" indent="0" algn="l" defTabSz="685800" rtl="0" eaLnBrk="1" latinLnBrk="0" hangingPunct="1">
              <a:lnSpc>
                <a:spcPct val="90000"/>
              </a:lnSpc>
              <a:spcBef>
                <a:spcPts val="750"/>
              </a:spcBef>
              <a:buFont typeface="Arial" panose="020B0604020202020204" pitchFamily="34" charset="0"/>
              <a:buNone/>
              <a:defRPr lang="en-US" sz="1600" b="1" kern="1200" spc="0" dirty="0">
                <a:solidFill>
                  <a:schemeClr val="bg2">
                    <a:lumMod val="25000"/>
                  </a:schemeClr>
                </a:solidFill>
                <a:latin typeface="Montserrat" panose="02000505000000020004" pitchFamily="2"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marR="0" lvl="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a:pPr>
            <a:r>
              <a:rPr kumimoji="0" lang="en-US" sz="1400" b="1" i="0" u="none" strike="noStrike" kern="1200" cap="none" spc="0" normalizeH="0" baseline="0" noProof="0" dirty="0">
                <a:ln>
                  <a:noFill/>
                </a:ln>
                <a:solidFill>
                  <a:sysClr val="windowText" lastClr="000000">
                    <a:lumMod val="85000"/>
                    <a:lumOff val="15000"/>
                  </a:sysClr>
                </a:solidFill>
                <a:effectLst/>
                <a:uLnTx/>
                <a:uFillTx/>
                <a:latin typeface="Montserrat" panose="02000505000000020004" pitchFamily="2" charset="0"/>
                <a:ea typeface="+mn-ea"/>
                <a:cs typeface="Arial" panose="020B0604020202020204" pitchFamily="34" charset="0"/>
              </a:rPr>
              <a:t> </a:t>
            </a:r>
            <a:r>
              <a:rPr lang="en-US" dirty="0">
                <a:solidFill>
                  <a:srgbClr val="0F4061"/>
                </a:solidFill>
              </a:rPr>
              <a:t>Epoxy Resin: Technology Evaluation </a:t>
            </a:r>
          </a:p>
        </p:txBody>
      </p:sp>
      <p:sp>
        <p:nvSpPr>
          <p:cNvPr id="5" name="TextBox 4">
            <a:extLst>
              <a:ext uri="{FF2B5EF4-FFF2-40B4-BE49-F238E27FC236}">
                <a16:creationId xmlns:a16="http://schemas.microsoft.com/office/drawing/2014/main" id="{81877512-96B7-43BC-B199-4AE29AB7FF10}"/>
              </a:ext>
            </a:extLst>
          </p:cNvPr>
          <p:cNvSpPr txBox="1"/>
          <p:nvPr/>
        </p:nvSpPr>
        <p:spPr>
          <a:xfrm>
            <a:off x="216248" y="960194"/>
            <a:ext cx="8446461" cy="5889754"/>
          </a:xfrm>
          <a:prstGeom prst="rect">
            <a:avLst/>
          </a:prstGeom>
          <a:noFill/>
        </p:spPr>
        <p:txBody>
          <a:bodyPr wrap="square" rtlCol="0">
            <a:spAutoFit/>
          </a:bodyPr>
          <a:lstStyle/>
          <a:p>
            <a:pPr algn="just">
              <a:lnSpc>
                <a:spcPct val="200000"/>
              </a:lnSpc>
            </a:pPr>
            <a:r>
              <a:rPr lang="en-US" sz="1000" dirty="0">
                <a:latin typeface="Verdana" panose="020B0604030504040204" pitchFamily="34" charset="0"/>
                <a:ea typeface="Verdana" panose="020B0604030504040204" pitchFamily="34" charset="0"/>
                <a:cs typeface="Verdana" panose="020B0604030504040204" pitchFamily="34" charset="0"/>
              </a:rPr>
              <a:t>Approximately 75-80% of the epoxy resins currently used worldwide are derived from BADGE. This market dominance of bisphenol A based epoxy resins resulted from  their combination of  relatively low cost and adequate-to-superior performance in various applications. </a:t>
            </a:r>
            <a:r>
              <a:rPr lang="en-US" sz="1000" dirty="0" err="1">
                <a:latin typeface="Verdana" panose="020B0604030504040204" pitchFamily="34" charset="0"/>
                <a:ea typeface="Verdana" panose="020B0604030504040204" pitchFamily="34" charset="0"/>
                <a:cs typeface="Verdana" panose="020B0604030504040204" pitchFamily="34" charset="0"/>
              </a:rPr>
              <a:t>Tohto</a:t>
            </a:r>
            <a:r>
              <a:rPr lang="en-US" sz="1000" dirty="0">
                <a:latin typeface="Verdana" panose="020B0604030504040204" pitchFamily="34" charset="0"/>
                <a:ea typeface="Verdana" panose="020B0604030504040204" pitchFamily="34" charset="0"/>
                <a:cs typeface="Verdana" panose="020B0604030504040204" pitchFamily="34" charset="0"/>
              </a:rPr>
              <a:t> Kasei (Japan), leader in resin producer, have its own epoxy licensing technology arrangements with numerous resin manufacturers in Asia.</a:t>
            </a:r>
          </a:p>
          <a:p>
            <a:pPr algn="just">
              <a:lnSpc>
                <a:spcPct val="200000"/>
              </a:lnSpc>
            </a:pPr>
            <a:endParaRPr lang="en-US" sz="1000" dirty="0">
              <a:latin typeface="Verdana" panose="020B0604030504040204" pitchFamily="34" charset="0"/>
              <a:ea typeface="Verdana" panose="020B0604030504040204" pitchFamily="34" charset="0"/>
              <a:cs typeface="Verdana" panose="020B0604030504040204" pitchFamily="34" charset="0"/>
            </a:endParaRPr>
          </a:p>
          <a:p>
            <a:pPr algn="just">
              <a:lnSpc>
                <a:spcPct val="200000"/>
              </a:lnSpc>
            </a:pPr>
            <a:r>
              <a:rPr lang="en-US" sz="1000" dirty="0">
                <a:latin typeface="Verdana" panose="020B0604030504040204" pitchFamily="34" charset="0"/>
                <a:ea typeface="Verdana" panose="020B0604030504040204" pitchFamily="34" charset="0"/>
                <a:cs typeface="Verdana" panose="020B0604030504040204" pitchFamily="34" charset="0"/>
              </a:rPr>
              <a:t>For Hydrocarbon based epoxy </a:t>
            </a:r>
            <a:r>
              <a:rPr lang="en-US" sz="1000" dirty="0" err="1">
                <a:latin typeface="Verdana" panose="020B0604030504040204" pitchFamily="34" charset="0"/>
                <a:ea typeface="Verdana" panose="020B0604030504040204" pitchFamily="34" charset="0"/>
                <a:cs typeface="Verdana" panose="020B0604030504040204" pitchFamily="34" charset="0"/>
              </a:rPr>
              <a:t>novolacs</a:t>
            </a:r>
            <a:r>
              <a:rPr lang="en-US" sz="1000" dirty="0">
                <a:latin typeface="Verdana" panose="020B0604030504040204" pitchFamily="34" charset="0"/>
                <a:ea typeface="Verdana" panose="020B0604030504040204" pitchFamily="34" charset="0"/>
                <a:cs typeface="Verdana" panose="020B0604030504040204" pitchFamily="34" charset="0"/>
              </a:rPr>
              <a:t> were developed to improve the moisture &amp; heat resistance of </a:t>
            </a:r>
            <a:r>
              <a:rPr lang="en-US" sz="1000" dirty="0" err="1">
                <a:latin typeface="Verdana" panose="020B0604030504040204" pitchFamily="34" charset="0"/>
                <a:ea typeface="Verdana" panose="020B0604030504040204" pitchFamily="34" charset="0"/>
                <a:cs typeface="Verdana" panose="020B0604030504040204" pitchFamily="34" charset="0"/>
              </a:rPr>
              <a:t>moulded</a:t>
            </a:r>
            <a:r>
              <a:rPr lang="en-US" sz="1000" dirty="0">
                <a:latin typeface="Verdana" panose="020B0604030504040204" pitchFamily="34" charset="0"/>
                <a:ea typeface="Verdana" panose="020B0604030504040204" pitchFamily="34" charset="0"/>
                <a:cs typeface="Verdana" panose="020B0604030504040204" pitchFamily="34" charset="0"/>
              </a:rPr>
              <a:t> compounds. Crystallized epoxy resins are derived using raw material bisphenol and dihydroxy </a:t>
            </a:r>
            <a:r>
              <a:rPr lang="en-US" sz="1000" dirty="0" err="1">
                <a:latin typeface="Verdana" panose="020B0604030504040204" pitchFamily="34" charset="0"/>
                <a:ea typeface="Verdana" panose="020B0604030504040204" pitchFamily="34" charset="0"/>
                <a:cs typeface="Verdana" panose="020B0604030504040204" pitchFamily="34" charset="0"/>
              </a:rPr>
              <a:t>naphthalenes</a:t>
            </a:r>
            <a:r>
              <a:rPr lang="en-US" sz="1000" dirty="0">
                <a:latin typeface="Verdana" panose="020B0604030504040204" pitchFamily="34" charset="0"/>
                <a:ea typeface="Verdana" panose="020B0604030504040204" pitchFamily="34" charset="0"/>
                <a:cs typeface="Verdana" panose="020B0604030504040204" pitchFamily="34" charset="0"/>
              </a:rPr>
              <a:t> &amp; were developed for high ended semiconductor encapsulant using Surface Mount Technology. The emergence of SMT as a key semiconductor manufacturing technology requires epoxy molding compounds with a high ﬁller loading capacity (up to 85- 90 </a:t>
            </a:r>
            <a:r>
              <a:rPr lang="en-US" sz="1000" dirty="0" err="1">
                <a:latin typeface="Verdana" panose="020B0604030504040204" pitchFamily="34" charset="0"/>
                <a:ea typeface="Verdana" panose="020B0604030504040204" pitchFamily="34" charset="0"/>
                <a:cs typeface="Verdana" panose="020B0604030504040204" pitchFamily="34" charset="0"/>
              </a:rPr>
              <a:t>wt</a:t>
            </a:r>
            <a:r>
              <a:rPr lang="en-US" sz="1000" dirty="0">
                <a:latin typeface="Verdana" panose="020B0604030504040204" pitchFamily="34" charset="0"/>
                <a:ea typeface="Verdana" panose="020B0604030504040204" pitchFamily="34" charset="0"/>
                <a:cs typeface="Verdana" panose="020B0604030504040204" pitchFamily="34" charset="0"/>
              </a:rPr>
              <a:t>%) to enhance solder crack resistance. </a:t>
            </a:r>
          </a:p>
          <a:p>
            <a:pPr algn="just">
              <a:lnSpc>
                <a:spcPct val="200000"/>
              </a:lnSpc>
            </a:pPr>
            <a:endParaRPr lang="en-US" sz="1000" dirty="0">
              <a:latin typeface="Verdana" panose="020B0604030504040204" pitchFamily="34" charset="0"/>
              <a:ea typeface="Verdana" panose="020B0604030504040204" pitchFamily="34" charset="0"/>
              <a:cs typeface="Verdana" panose="020B0604030504040204" pitchFamily="34" charset="0"/>
            </a:endParaRPr>
          </a:p>
          <a:p>
            <a:pPr algn="just">
              <a:lnSpc>
                <a:spcPct val="200000"/>
              </a:lnSpc>
            </a:pPr>
            <a:endParaRPr lang="en-US" sz="1000" b="1" dirty="0">
              <a:latin typeface="Verdana" panose="020B0604030504040204" pitchFamily="34" charset="0"/>
              <a:ea typeface="Verdana" panose="020B0604030504040204" pitchFamily="34" charset="0"/>
              <a:cs typeface="Verdana" panose="020B0604030504040204" pitchFamily="34" charset="0"/>
            </a:endParaRPr>
          </a:p>
          <a:p>
            <a:pPr algn="just">
              <a:lnSpc>
                <a:spcPct val="200000"/>
              </a:lnSpc>
            </a:pPr>
            <a:r>
              <a:rPr lang="en-US" sz="1000" b="1" dirty="0">
                <a:latin typeface="Verdana" panose="020B0604030504040204" pitchFamily="34" charset="0"/>
                <a:ea typeface="Verdana" panose="020B0604030504040204" pitchFamily="34" charset="0"/>
                <a:cs typeface="Verdana" panose="020B0604030504040204" pitchFamily="34" charset="0"/>
              </a:rPr>
              <a:t>Technology Process: Epoxy Resin</a:t>
            </a:r>
          </a:p>
          <a:p>
            <a:pPr algn="just">
              <a:lnSpc>
                <a:spcPct val="200000"/>
              </a:lnSpc>
            </a:pPr>
            <a:r>
              <a:rPr lang="en-US" sz="1000" dirty="0">
                <a:latin typeface="Verdana" panose="020B0604030504040204" pitchFamily="34" charset="0"/>
                <a:ea typeface="Verdana" panose="020B0604030504040204" pitchFamily="34" charset="0"/>
                <a:cs typeface="Verdana" panose="020B0604030504040204" pitchFamily="34" charset="0"/>
              </a:rPr>
              <a:t>In one-step method, bisphenol A react directly with epichlorohydrin in order to prepare epoxy resin, which commonly used for the synthesis of low to medium molecular weight (MW) epoxy resins; the two-step method require continuation the reaction of low molecular weight resin with bisphenol A (BPA). High molecular weight (MW) epoxy resins can be synthesized via one step or in a two-step process i.e., Badge and Taffy.</a:t>
            </a:r>
          </a:p>
          <a:p>
            <a:pPr algn="just">
              <a:lnSpc>
                <a:spcPct val="200000"/>
              </a:lnSpc>
            </a:pPr>
            <a:endParaRPr lang="en-US" sz="1000" dirty="0">
              <a:latin typeface="Verdana" panose="020B0604030504040204" pitchFamily="34" charset="0"/>
              <a:ea typeface="Verdana" panose="020B0604030504040204" pitchFamily="34" charset="0"/>
              <a:cs typeface="Verdana" panose="020B0604030504040204" pitchFamily="34" charset="0"/>
            </a:endParaRPr>
          </a:p>
          <a:p>
            <a:pPr algn="just">
              <a:lnSpc>
                <a:spcPct val="200000"/>
              </a:lnSpc>
            </a:pPr>
            <a:endParaRPr lang="en-US" sz="1000"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11568121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81012" y="623188"/>
            <a:ext cx="866140" cy="243840"/>
          </a:xfrm>
          <a:custGeom>
            <a:avLst/>
            <a:gdLst/>
            <a:ahLst/>
            <a:cxnLst/>
            <a:rect l="l" t="t" r="r" b="b"/>
            <a:pathLst>
              <a:path w="866140" h="243840">
                <a:moveTo>
                  <a:pt x="0" y="243839"/>
                </a:moveTo>
                <a:lnTo>
                  <a:pt x="865632" y="243839"/>
                </a:lnTo>
                <a:lnTo>
                  <a:pt x="865632" y="0"/>
                </a:lnTo>
                <a:lnTo>
                  <a:pt x="0" y="0"/>
                </a:lnTo>
                <a:lnTo>
                  <a:pt x="0" y="243839"/>
                </a:lnTo>
                <a:close/>
              </a:path>
            </a:pathLst>
          </a:custGeom>
          <a:solidFill>
            <a:srgbClr val="385622"/>
          </a:solidFill>
        </p:spPr>
        <p:txBody>
          <a:bodyPr wrap="square" lIns="0" tIns="0" rIns="0" bIns="0" rtlCol="0"/>
          <a:lstStyle/>
          <a:p>
            <a:endParaRPr/>
          </a:p>
        </p:txBody>
      </p:sp>
      <p:sp>
        <p:nvSpPr>
          <p:cNvPr id="3" name="object 3"/>
          <p:cNvSpPr/>
          <p:nvPr/>
        </p:nvSpPr>
        <p:spPr>
          <a:xfrm>
            <a:off x="1246632" y="623188"/>
            <a:ext cx="7701915" cy="243840"/>
          </a:xfrm>
          <a:custGeom>
            <a:avLst/>
            <a:gdLst/>
            <a:ahLst/>
            <a:cxnLst/>
            <a:rect l="l" t="t" r="r" b="b"/>
            <a:pathLst>
              <a:path w="7701915" h="243840">
                <a:moveTo>
                  <a:pt x="0" y="243839"/>
                </a:moveTo>
                <a:lnTo>
                  <a:pt x="7701533" y="243839"/>
                </a:lnTo>
                <a:lnTo>
                  <a:pt x="7701533" y="0"/>
                </a:lnTo>
                <a:lnTo>
                  <a:pt x="0" y="0"/>
                </a:lnTo>
                <a:lnTo>
                  <a:pt x="0" y="243839"/>
                </a:lnTo>
                <a:close/>
              </a:path>
            </a:pathLst>
          </a:custGeom>
          <a:solidFill>
            <a:srgbClr val="385622"/>
          </a:solidFill>
        </p:spPr>
        <p:txBody>
          <a:bodyPr wrap="square" lIns="0" tIns="0" rIns="0" bIns="0" rtlCol="0"/>
          <a:lstStyle/>
          <a:p>
            <a:endParaRPr/>
          </a:p>
        </p:txBody>
      </p:sp>
      <p:sp>
        <p:nvSpPr>
          <p:cNvPr id="4" name="object 4"/>
          <p:cNvSpPr txBox="1"/>
          <p:nvPr/>
        </p:nvSpPr>
        <p:spPr>
          <a:xfrm>
            <a:off x="618540" y="653542"/>
            <a:ext cx="387350" cy="179070"/>
          </a:xfrm>
          <a:prstGeom prst="rect">
            <a:avLst/>
          </a:prstGeom>
        </p:spPr>
        <p:txBody>
          <a:bodyPr vert="horz" wrap="square" lIns="0" tIns="13335" rIns="0" bIns="0" rtlCol="0">
            <a:spAutoFit/>
          </a:bodyPr>
          <a:lstStyle/>
          <a:p>
            <a:pPr marL="12700">
              <a:lnSpc>
                <a:spcPct val="100000"/>
              </a:lnSpc>
              <a:spcBef>
                <a:spcPts val="105"/>
              </a:spcBef>
            </a:pPr>
            <a:r>
              <a:rPr sz="1000" b="1" dirty="0">
                <a:solidFill>
                  <a:srgbClr val="FFFFFF"/>
                </a:solidFill>
                <a:latin typeface="Arial"/>
                <a:cs typeface="Arial"/>
              </a:rPr>
              <a:t>S.</a:t>
            </a:r>
            <a:r>
              <a:rPr sz="1000" b="1" spc="-70" dirty="0">
                <a:solidFill>
                  <a:srgbClr val="FFFFFF"/>
                </a:solidFill>
                <a:latin typeface="Arial"/>
                <a:cs typeface="Arial"/>
              </a:rPr>
              <a:t> </a:t>
            </a:r>
            <a:r>
              <a:rPr sz="1000" b="1" dirty="0">
                <a:solidFill>
                  <a:srgbClr val="FFFFFF"/>
                </a:solidFill>
                <a:latin typeface="Arial"/>
                <a:cs typeface="Arial"/>
              </a:rPr>
              <a:t>No.</a:t>
            </a:r>
            <a:endParaRPr sz="1000">
              <a:latin typeface="Arial"/>
              <a:cs typeface="Arial"/>
            </a:endParaRPr>
          </a:p>
        </p:txBody>
      </p:sp>
      <p:sp>
        <p:nvSpPr>
          <p:cNvPr id="5" name="object 5"/>
          <p:cNvSpPr txBox="1"/>
          <p:nvPr/>
        </p:nvSpPr>
        <p:spPr>
          <a:xfrm>
            <a:off x="4807965" y="653542"/>
            <a:ext cx="581025" cy="179070"/>
          </a:xfrm>
          <a:prstGeom prst="rect">
            <a:avLst/>
          </a:prstGeom>
        </p:spPr>
        <p:txBody>
          <a:bodyPr vert="horz" wrap="square" lIns="0" tIns="13335" rIns="0" bIns="0" rtlCol="0">
            <a:spAutoFit/>
          </a:bodyPr>
          <a:lstStyle/>
          <a:p>
            <a:pPr marL="12700">
              <a:lnSpc>
                <a:spcPct val="100000"/>
              </a:lnSpc>
              <a:spcBef>
                <a:spcPts val="105"/>
              </a:spcBef>
            </a:pPr>
            <a:r>
              <a:rPr sz="1000" b="1" dirty="0">
                <a:solidFill>
                  <a:srgbClr val="FFFFFF"/>
                </a:solidFill>
                <a:latin typeface="Arial"/>
                <a:cs typeface="Arial"/>
              </a:rPr>
              <a:t>Contents</a:t>
            </a:r>
            <a:endParaRPr sz="1000">
              <a:latin typeface="Arial"/>
              <a:cs typeface="Arial"/>
            </a:endParaRPr>
          </a:p>
        </p:txBody>
      </p:sp>
      <p:sp>
        <p:nvSpPr>
          <p:cNvPr id="6" name="object 6"/>
          <p:cNvSpPr/>
          <p:nvPr/>
        </p:nvSpPr>
        <p:spPr>
          <a:xfrm>
            <a:off x="4788915" y="4294504"/>
            <a:ext cx="1649095" cy="128270"/>
          </a:xfrm>
          <a:custGeom>
            <a:avLst/>
            <a:gdLst/>
            <a:ahLst/>
            <a:cxnLst/>
            <a:rect l="l" t="t" r="r" b="b"/>
            <a:pathLst>
              <a:path w="1649095" h="128270">
                <a:moveTo>
                  <a:pt x="0" y="128016"/>
                </a:moveTo>
                <a:lnTo>
                  <a:pt x="1648967" y="128016"/>
                </a:lnTo>
                <a:lnTo>
                  <a:pt x="1648967" y="0"/>
                </a:lnTo>
                <a:lnTo>
                  <a:pt x="0" y="0"/>
                </a:lnTo>
                <a:lnTo>
                  <a:pt x="0" y="128016"/>
                </a:lnTo>
                <a:close/>
              </a:path>
            </a:pathLst>
          </a:custGeom>
          <a:solidFill>
            <a:srgbClr val="FFFF00"/>
          </a:solidFill>
        </p:spPr>
        <p:txBody>
          <a:bodyPr wrap="square" lIns="0" tIns="0" rIns="0" bIns="0" rtlCol="0"/>
          <a:lstStyle/>
          <a:p>
            <a:endParaRPr/>
          </a:p>
        </p:txBody>
      </p:sp>
      <p:graphicFrame>
        <p:nvGraphicFramePr>
          <p:cNvPr id="7" name="object 7"/>
          <p:cNvGraphicFramePr>
            <a:graphicFrameLocks noGrp="1"/>
          </p:cNvGraphicFramePr>
          <p:nvPr/>
        </p:nvGraphicFramePr>
        <p:xfrm>
          <a:off x="1698370" y="846582"/>
          <a:ext cx="7249160" cy="5824198"/>
        </p:xfrm>
        <a:graphic>
          <a:graphicData uri="http://schemas.openxmlformats.org/drawingml/2006/table">
            <a:tbl>
              <a:tblPr firstRow="1" bandRow="1">
                <a:tableStyleId>{2D5ABB26-0587-4C30-8999-92F81FD0307C}</a:tableStyleId>
              </a:tblPr>
              <a:tblGrid>
                <a:gridCol w="6573520">
                  <a:extLst>
                    <a:ext uri="{9D8B030D-6E8A-4147-A177-3AD203B41FA5}">
                      <a16:colId xmlns:a16="http://schemas.microsoft.com/office/drawing/2014/main" val="20000"/>
                    </a:ext>
                  </a:extLst>
                </a:gridCol>
                <a:gridCol w="675640">
                  <a:extLst>
                    <a:ext uri="{9D8B030D-6E8A-4147-A177-3AD203B41FA5}">
                      <a16:colId xmlns:a16="http://schemas.microsoft.com/office/drawing/2014/main" val="20001"/>
                    </a:ext>
                  </a:extLst>
                </a:gridCol>
              </a:tblGrid>
              <a:tr h="268731">
                <a:tc>
                  <a:txBody>
                    <a:bodyPr/>
                    <a:lstStyle/>
                    <a:p>
                      <a:pPr marL="12065">
                        <a:lnSpc>
                          <a:spcPct val="100000"/>
                        </a:lnSpc>
                        <a:spcBef>
                          <a:spcPts val="409"/>
                        </a:spcBef>
                      </a:pPr>
                      <a:r>
                        <a:rPr sz="900" spc="5" dirty="0">
                          <a:latin typeface="Arial"/>
                          <a:cs typeface="Arial"/>
                        </a:rPr>
                        <a:t>ly Outlook – </a:t>
                      </a:r>
                      <a:r>
                        <a:rPr sz="900" dirty="0">
                          <a:latin typeface="Arial"/>
                          <a:cs typeface="Arial"/>
                        </a:rPr>
                        <a:t>Regional</a:t>
                      </a:r>
                      <a:r>
                        <a:rPr sz="900" spc="-160" dirty="0">
                          <a:latin typeface="Arial"/>
                          <a:cs typeface="Arial"/>
                        </a:rPr>
                        <a:t> </a:t>
                      </a:r>
                      <a:r>
                        <a:rPr sz="900" spc="-5" dirty="0">
                          <a:latin typeface="Arial"/>
                          <a:cs typeface="Arial"/>
                        </a:rPr>
                        <a:t>Market</a:t>
                      </a:r>
                      <a:endParaRPr sz="900">
                        <a:latin typeface="Arial"/>
                        <a:cs typeface="Arial"/>
                      </a:endParaRPr>
                    </a:p>
                  </a:txBody>
                  <a:tcPr marL="0" marR="0" marT="52069" marB="0">
                    <a:lnR w="12700">
                      <a:solidFill>
                        <a:srgbClr val="FFFFFF"/>
                      </a:solidFill>
                      <a:prstDash val="solid"/>
                    </a:lnR>
                    <a:lnB w="38100">
                      <a:solidFill>
                        <a:srgbClr val="FFFFFF"/>
                      </a:solidFill>
                      <a:prstDash val="solid"/>
                    </a:lnB>
                  </a:tcPr>
                </a:tc>
                <a:tc>
                  <a:txBody>
                    <a:bodyPr/>
                    <a:lstStyle/>
                    <a:p>
                      <a:pPr marL="1270" algn="ctr">
                        <a:lnSpc>
                          <a:spcPct val="100000"/>
                        </a:lnSpc>
                        <a:spcBef>
                          <a:spcPts val="445"/>
                        </a:spcBef>
                      </a:pPr>
                      <a:r>
                        <a:rPr sz="1000" dirty="0">
                          <a:latin typeface="Arial"/>
                          <a:cs typeface="Arial"/>
                        </a:rPr>
                        <a:t>.</a:t>
                      </a:r>
                      <a:endParaRPr sz="1000">
                        <a:latin typeface="Arial"/>
                        <a:cs typeface="Arial"/>
                      </a:endParaRPr>
                    </a:p>
                  </a:txBody>
                  <a:tcPr marL="0" marR="0" marT="5651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tcPr>
                </a:tc>
                <a:extLst>
                  <a:ext uri="{0D108BD9-81ED-4DB2-BD59-A6C34878D82A}">
                    <a16:rowId xmlns:a16="http://schemas.microsoft.com/office/drawing/2014/main" val="10000"/>
                  </a:ext>
                </a:extLst>
              </a:tr>
              <a:tr h="268732">
                <a:tc>
                  <a:txBody>
                    <a:bodyPr/>
                    <a:lstStyle/>
                    <a:p>
                      <a:pPr marL="89535">
                        <a:lnSpc>
                          <a:spcPct val="100000"/>
                        </a:lnSpc>
                        <a:spcBef>
                          <a:spcPts val="409"/>
                        </a:spcBef>
                      </a:pPr>
                      <a:r>
                        <a:rPr sz="900" dirty="0">
                          <a:latin typeface="Arial"/>
                          <a:cs typeface="Arial"/>
                        </a:rPr>
                        <a:t>Capacity By</a:t>
                      </a:r>
                      <a:r>
                        <a:rPr sz="900" spc="-80" dirty="0">
                          <a:latin typeface="Arial"/>
                          <a:cs typeface="Arial"/>
                        </a:rPr>
                        <a:t> </a:t>
                      </a:r>
                      <a:r>
                        <a:rPr sz="900" spc="5" dirty="0">
                          <a:latin typeface="Arial"/>
                          <a:cs typeface="Arial"/>
                        </a:rPr>
                        <a:t>Company</a:t>
                      </a:r>
                      <a:endParaRPr sz="900">
                        <a:latin typeface="Arial"/>
                        <a:cs typeface="Arial"/>
                      </a:endParaRPr>
                    </a:p>
                  </a:txBody>
                  <a:tcPr marL="0" marR="0" marT="52069" marB="0">
                    <a:lnR w="12700">
                      <a:solidFill>
                        <a:srgbClr val="FFFFFF"/>
                      </a:solidFill>
                      <a:prstDash val="solid"/>
                    </a:lnR>
                    <a:lnT w="38100">
                      <a:solidFill>
                        <a:srgbClr val="FFFFFF"/>
                      </a:solidFill>
                      <a:prstDash val="solid"/>
                    </a:lnT>
                    <a:lnB w="12700">
                      <a:solidFill>
                        <a:srgbClr val="FFFFFF"/>
                      </a:solidFill>
                      <a:prstDash val="solid"/>
                    </a:lnB>
                  </a:tcPr>
                </a:tc>
                <a:tc>
                  <a:txBody>
                    <a:bodyPr/>
                    <a:lstStyle/>
                    <a:p>
                      <a:pPr>
                        <a:lnSpc>
                          <a:spcPct val="100000"/>
                        </a:lnSpc>
                      </a:pPr>
                      <a:endParaRPr sz="900">
                        <a:latin typeface="Times New Roman"/>
                        <a:cs typeface="Times New Roman"/>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tcPr>
                </a:tc>
                <a:extLst>
                  <a:ext uri="{0D108BD9-81ED-4DB2-BD59-A6C34878D82A}">
                    <a16:rowId xmlns:a16="http://schemas.microsoft.com/office/drawing/2014/main" val="10001"/>
                  </a:ext>
                </a:extLst>
              </a:tr>
              <a:tr h="268731">
                <a:tc>
                  <a:txBody>
                    <a:bodyPr/>
                    <a:lstStyle/>
                    <a:p>
                      <a:pPr marL="89535">
                        <a:lnSpc>
                          <a:spcPct val="100000"/>
                        </a:lnSpc>
                        <a:spcBef>
                          <a:spcPts val="409"/>
                        </a:spcBef>
                      </a:pPr>
                      <a:r>
                        <a:rPr sz="900" dirty="0">
                          <a:latin typeface="Arial"/>
                          <a:cs typeface="Arial"/>
                        </a:rPr>
                        <a:t>Capacity By </a:t>
                      </a:r>
                      <a:r>
                        <a:rPr sz="900" spc="5" dirty="0">
                          <a:latin typeface="Arial"/>
                          <a:cs typeface="Arial"/>
                        </a:rPr>
                        <a:t>Location </a:t>
                      </a:r>
                      <a:r>
                        <a:rPr sz="900" dirty="0">
                          <a:latin typeface="Arial"/>
                          <a:cs typeface="Arial"/>
                        </a:rPr>
                        <a:t>/</a:t>
                      </a:r>
                      <a:r>
                        <a:rPr sz="900" spc="-150" dirty="0">
                          <a:latin typeface="Arial"/>
                          <a:cs typeface="Arial"/>
                        </a:rPr>
                        <a:t> </a:t>
                      </a:r>
                      <a:r>
                        <a:rPr sz="900" dirty="0">
                          <a:latin typeface="Arial"/>
                          <a:cs typeface="Arial"/>
                        </a:rPr>
                        <a:t>Country</a:t>
                      </a:r>
                      <a:endParaRPr sz="900">
                        <a:latin typeface="Arial"/>
                        <a:cs typeface="Arial"/>
                      </a:endParaRPr>
                    </a:p>
                  </a:txBody>
                  <a:tcPr marL="0" marR="0" marT="52069" marB="0">
                    <a:lnR w="12700">
                      <a:solidFill>
                        <a:srgbClr val="FFFFFF"/>
                      </a:solidFill>
                      <a:prstDash val="solid"/>
                    </a:lnR>
                    <a:lnT w="12700">
                      <a:solidFill>
                        <a:srgbClr val="FFFFFF"/>
                      </a:solidFill>
                      <a:prstDash val="solid"/>
                    </a:lnT>
                    <a:lnB w="12700">
                      <a:solidFill>
                        <a:srgbClr val="FFFFFF"/>
                      </a:solidFill>
                      <a:prstDash val="solid"/>
                    </a:lnB>
                  </a:tcPr>
                </a:tc>
                <a:tc>
                  <a:txBody>
                    <a:bodyPr/>
                    <a:lstStyle/>
                    <a:p>
                      <a:pPr>
                        <a:lnSpc>
                          <a:spcPct val="100000"/>
                        </a:lnSpc>
                      </a:pPr>
                      <a:endParaRPr sz="9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tcPr>
                </a:tc>
                <a:extLst>
                  <a:ext uri="{0D108BD9-81ED-4DB2-BD59-A6C34878D82A}">
                    <a16:rowId xmlns:a16="http://schemas.microsoft.com/office/drawing/2014/main" val="10002"/>
                  </a:ext>
                </a:extLst>
              </a:tr>
              <a:tr h="268732">
                <a:tc>
                  <a:txBody>
                    <a:bodyPr/>
                    <a:lstStyle/>
                    <a:p>
                      <a:pPr marL="89535">
                        <a:lnSpc>
                          <a:spcPct val="100000"/>
                        </a:lnSpc>
                        <a:spcBef>
                          <a:spcPts val="409"/>
                        </a:spcBef>
                      </a:pPr>
                      <a:r>
                        <a:rPr sz="900" dirty="0">
                          <a:latin typeface="Arial"/>
                          <a:cs typeface="Arial"/>
                        </a:rPr>
                        <a:t>Capacity By Process /</a:t>
                      </a:r>
                      <a:r>
                        <a:rPr sz="900" spc="-100" dirty="0">
                          <a:latin typeface="Arial"/>
                          <a:cs typeface="Arial"/>
                        </a:rPr>
                        <a:t> </a:t>
                      </a:r>
                      <a:r>
                        <a:rPr sz="900" dirty="0">
                          <a:latin typeface="Arial"/>
                          <a:cs typeface="Arial"/>
                        </a:rPr>
                        <a:t>Technology</a:t>
                      </a:r>
                      <a:endParaRPr sz="900">
                        <a:latin typeface="Arial"/>
                        <a:cs typeface="Arial"/>
                      </a:endParaRPr>
                    </a:p>
                  </a:txBody>
                  <a:tcPr marL="0" marR="0" marT="52069" marB="0">
                    <a:lnR w="12700">
                      <a:solidFill>
                        <a:srgbClr val="FFFFFF"/>
                      </a:solidFill>
                      <a:prstDash val="solid"/>
                    </a:lnR>
                    <a:lnT w="12700">
                      <a:solidFill>
                        <a:srgbClr val="FFFFFF"/>
                      </a:solidFill>
                      <a:prstDash val="solid"/>
                    </a:lnT>
                    <a:lnB w="12700">
                      <a:solidFill>
                        <a:srgbClr val="FFFFFF"/>
                      </a:solidFill>
                      <a:prstDash val="solid"/>
                    </a:lnB>
                  </a:tcPr>
                </a:tc>
                <a:tc>
                  <a:txBody>
                    <a:bodyPr/>
                    <a:lstStyle/>
                    <a:p>
                      <a:pPr>
                        <a:lnSpc>
                          <a:spcPct val="100000"/>
                        </a:lnSpc>
                      </a:pPr>
                      <a:endParaRPr sz="9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tcPr>
                </a:tc>
                <a:extLst>
                  <a:ext uri="{0D108BD9-81ED-4DB2-BD59-A6C34878D82A}">
                    <a16:rowId xmlns:a16="http://schemas.microsoft.com/office/drawing/2014/main" val="10003"/>
                  </a:ext>
                </a:extLst>
              </a:tr>
              <a:tr h="268859">
                <a:tc>
                  <a:txBody>
                    <a:bodyPr/>
                    <a:lstStyle/>
                    <a:p>
                      <a:pPr marL="89535">
                        <a:lnSpc>
                          <a:spcPct val="100000"/>
                        </a:lnSpc>
                        <a:spcBef>
                          <a:spcPts val="409"/>
                        </a:spcBef>
                      </a:pPr>
                      <a:r>
                        <a:rPr sz="900" spc="5" dirty="0">
                          <a:latin typeface="Arial"/>
                          <a:cs typeface="Arial"/>
                        </a:rPr>
                        <a:t>Production</a:t>
                      </a:r>
                      <a:endParaRPr sz="900">
                        <a:latin typeface="Arial"/>
                        <a:cs typeface="Arial"/>
                      </a:endParaRPr>
                    </a:p>
                  </a:txBody>
                  <a:tcPr marL="0" marR="0" marT="52069" marB="0">
                    <a:lnR w="12700">
                      <a:solidFill>
                        <a:srgbClr val="FFFFFF"/>
                      </a:solidFill>
                      <a:prstDash val="solid"/>
                    </a:lnR>
                    <a:lnT w="12700">
                      <a:solidFill>
                        <a:srgbClr val="FFFFFF"/>
                      </a:solidFill>
                      <a:prstDash val="solid"/>
                    </a:lnT>
                    <a:lnB w="12700">
                      <a:solidFill>
                        <a:srgbClr val="FFFFFF"/>
                      </a:solidFill>
                      <a:prstDash val="solid"/>
                    </a:lnB>
                  </a:tcPr>
                </a:tc>
                <a:tc>
                  <a:txBody>
                    <a:bodyPr/>
                    <a:lstStyle/>
                    <a:p>
                      <a:pPr>
                        <a:lnSpc>
                          <a:spcPct val="100000"/>
                        </a:lnSpc>
                      </a:pPr>
                      <a:endParaRPr sz="9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tcPr>
                </a:tc>
                <a:extLst>
                  <a:ext uri="{0D108BD9-81ED-4DB2-BD59-A6C34878D82A}">
                    <a16:rowId xmlns:a16="http://schemas.microsoft.com/office/drawing/2014/main" val="10004"/>
                  </a:ext>
                </a:extLst>
              </a:tr>
              <a:tr h="268731">
                <a:tc>
                  <a:txBody>
                    <a:bodyPr/>
                    <a:lstStyle/>
                    <a:p>
                      <a:pPr marL="89535">
                        <a:lnSpc>
                          <a:spcPct val="100000"/>
                        </a:lnSpc>
                        <a:spcBef>
                          <a:spcPts val="409"/>
                        </a:spcBef>
                      </a:pPr>
                      <a:r>
                        <a:rPr sz="900" dirty="0">
                          <a:latin typeface="Arial"/>
                          <a:cs typeface="Arial"/>
                        </a:rPr>
                        <a:t>Operating</a:t>
                      </a:r>
                      <a:r>
                        <a:rPr sz="900" spc="-70" dirty="0">
                          <a:latin typeface="Arial"/>
                          <a:cs typeface="Arial"/>
                        </a:rPr>
                        <a:t> </a:t>
                      </a:r>
                      <a:r>
                        <a:rPr sz="900" dirty="0">
                          <a:latin typeface="Arial"/>
                          <a:cs typeface="Arial"/>
                        </a:rPr>
                        <a:t>Efficiency</a:t>
                      </a:r>
                      <a:endParaRPr sz="900">
                        <a:latin typeface="Arial"/>
                        <a:cs typeface="Arial"/>
                      </a:endParaRPr>
                    </a:p>
                  </a:txBody>
                  <a:tcPr marL="0" marR="0" marT="52069" marB="0">
                    <a:lnR w="12700">
                      <a:solidFill>
                        <a:srgbClr val="FFFFFF"/>
                      </a:solidFill>
                      <a:prstDash val="solid"/>
                    </a:lnR>
                    <a:lnT w="12700">
                      <a:solidFill>
                        <a:srgbClr val="FFFFFF"/>
                      </a:solidFill>
                      <a:prstDash val="solid"/>
                    </a:lnT>
                    <a:lnB w="12700">
                      <a:solidFill>
                        <a:srgbClr val="FFFFFF"/>
                      </a:solidFill>
                      <a:prstDash val="solid"/>
                    </a:lnB>
                  </a:tcPr>
                </a:tc>
                <a:tc>
                  <a:txBody>
                    <a:bodyPr/>
                    <a:lstStyle/>
                    <a:p>
                      <a:pPr>
                        <a:lnSpc>
                          <a:spcPct val="100000"/>
                        </a:lnSpc>
                      </a:pPr>
                      <a:endParaRPr sz="9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tcPr>
                </a:tc>
                <a:extLst>
                  <a:ext uri="{0D108BD9-81ED-4DB2-BD59-A6C34878D82A}">
                    <a16:rowId xmlns:a16="http://schemas.microsoft.com/office/drawing/2014/main" val="10005"/>
                  </a:ext>
                </a:extLst>
              </a:tr>
              <a:tr h="268732">
                <a:tc>
                  <a:txBody>
                    <a:bodyPr/>
                    <a:lstStyle/>
                    <a:p>
                      <a:pPr marL="89535">
                        <a:lnSpc>
                          <a:spcPct val="100000"/>
                        </a:lnSpc>
                        <a:spcBef>
                          <a:spcPts val="415"/>
                        </a:spcBef>
                      </a:pPr>
                      <a:r>
                        <a:rPr sz="900" dirty="0">
                          <a:latin typeface="Arial"/>
                          <a:cs typeface="Arial"/>
                        </a:rPr>
                        <a:t>Demand By</a:t>
                      </a:r>
                      <a:r>
                        <a:rPr sz="900" spc="-55" dirty="0">
                          <a:latin typeface="Arial"/>
                          <a:cs typeface="Arial"/>
                        </a:rPr>
                        <a:t> </a:t>
                      </a:r>
                      <a:r>
                        <a:rPr sz="900" dirty="0">
                          <a:latin typeface="Arial"/>
                          <a:cs typeface="Arial"/>
                        </a:rPr>
                        <a:t>Type</a:t>
                      </a:r>
                      <a:endParaRPr sz="900">
                        <a:latin typeface="Arial"/>
                        <a:cs typeface="Arial"/>
                      </a:endParaRPr>
                    </a:p>
                  </a:txBody>
                  <a:tcPr marL="0" marR="0" marT="52705" marB="0">
                    <a:lnR w="12700">
                      <a:solidFill>
                        <a:srgbClr val="FFFFFF"/>
                      </a:solidFill>
                      <a:prstDash val="solid"/>
                    </a:lnR>
                    <a:lnT w="12700">
                      <a:solidFill>
                        <a:srgbClr val="FFFFFF"/>
                      </a:solidFill>
                      <a:prstDash val="solid"/>
                    </a:lnT>
                    <a:lnB w="12700">
                      <a:solidFill>
                        <a:srgbClr val="FFFFFF"/>
                      </a:solidFill>
                      <a:prstDash val="solid"/>
                    </a:lnB>
                  </a:tcPr>
                </a:tc>
                <a:tc>
                  <a:txBody>
                    <a:bodyPr/>
                    <a:lstStyle/>
                    <a:p>
                      <a:pPr>
                        <a:lnSpc>
                          <a:spcPct val="100000"/>
                        </a:lnSpc>
                      </a:pPr>
                      <a:endParaRPr sz="9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tcPr>
                </a:tc>
                <a:extLst>
                  <a:ext uri="{0D108BD9-81ED-4DB2-BD59-A6C34878D82A}">
                    <a16:rowId xmlns:a16="http://schemas.microsoft.com/office/drawing/2014/main" val="10006"/>
                  </a:ext>
                </a:extLst>
              </a:tr>
              <a:tr h="268731">
                <a:tc>
                  <a:txBody>
                    <a:bodyPr/>
                    <a:lstStyle/>
                    <a:p>
                      <a:pPr marL="73660">
                        <a:lnSpc>
                          <a:spcPct val="100000"/>
                        </a:lnSpc>
                        <a:spcBef>
                          <a:spcPts val="450"/>
                        </a:spcBef>
                      </a:pPr>
                      <a:r>
                        <a:rPr sz="900" spc="5" dirty="0">
                          <a:latin typeface="Arial"/>
                          <a:cs typeface="Arial"/>
                        </a:rPr>
                        <a:t>Demand </a:t>
                      </a:r>
                      <a:r>
                        <a:rPr sz="900" dirty="0">
                          <a:latin typeface="Arial"/>
                          <a:cs typeface="Arial"/>
                        </a:rPr>
                        <a:t>By </a:t>
                      </a:r>
                      <a:r>
                        <a:rPr sz="900" spc="-5" dirty="0">
                          <a:latin typeface="Arial"/>
                          <a:cs typeface="Arial"/>
                        </a:rPr>
                        <a:t>Sales</a:t>
                      </a:r>
                      <a:r>
                        <a:rPr sz="900" spc="-90" dirty="0">
                          <a:latin typeface="Arial"/>
                          <a:cs typeface="Arial"/>
                        </a:rPr>
                        <a:t> </a:t>
                      </a:r>
                      <a:r>
                        <a:rPr sz="900" spc="-5" dirty="0">
                          <a:latin typeface="Arial"/>
                          <a:cs typeface="Arial"/>
                        </a:rPr>
                        <a:t>Channel</a:t>
                      </a:r>
                      <a:endParaRPr sz="900">
                        <a:latin typeface="Arial"/>
                        <a:cs typeface="Arial"/>
                      </a:endParaRPr>
                    </a:p>
                  </a:txBody>
                  <a:tcPr marL="0" marR="0" marT="57150" marB="0">
                    <a:lnR w="12700">
                      <a:solidFill>
                        <a:srgbClr val="FFFFFF"/>
                      </a:solidFill>
                      <a:prstDash val="solid"/>
                    </a:lnR>
                    <a:lnT w="12700">
                      <a:solidFill>
                        <a:srgbClr val="FFFFFF"/>
                      </a:solidFill>
                      <a:prstDash val="solid"/>
                    </a:lnT>
                    <a:lnB w="12700">
                      <a:solidFill>
                        <a:srgbClr val="FFFFFF"/>
                      </a:solidFill>
                      <a:prstDash val="solid"/>
                    </a:lnB>
                  </a:tcPr>
                </a:tc>
                <a:tc>
                  <a:txBody>
                    <a:bodyPr/>
                    <a:lstStyle/>
                    <a:p>
                      <a:pPr>
                        <a:lnSpc>
                          <a:spcPct val="100000"/>
                        </a:lnSpc>
                      </a:pPr>
                      <a:endParaRPr sz="9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tcPr>
                </a:tc>
                <a:extLst>
                  <a:ext uri="{0D108BD9-81ED-4DB2-BD59-A6C34878D82A}">
                    <a16:rowId xmlns:a16="http://schemas.microsoft.com/office/drawing/2014/main" val="10007"/>
                  </a:ext>
                </a:extLst>
              </a:tr>
              <a:tr h="268732">
                <a:tc>
                  <a:txBody>
                    <a:bodyPr/>
                    <a:lstStyle/>
                    <a:p>
                      <a:pPr marL="73660">
                        <a:lnSpc>
                          <a:spcPct val="100000"/>
                        </a:lnSpc>
                        <a:spcBef>
                          <a:spcPts val="450"/>
                        </a:spcBef>
                      </a:pPr>
                      <a:r>
                        <a:rPr sz="900" spc="5" dirty="0">
                          <a:latin typeface="Arial"/>
                          <a:cs typeface="Arial"/>
                        </a:rPr>
                        <a:t>Demand</a:t>
                      </a:r>
                      <a:r>
                        <a:rPr sz="900" spc="-40" dirty="0">
                          <a:latin typeface="Arial"/>
                          <a:cs typeface="Arial"/>
                        </a:rPr>
                        <a:t> </a:t>
                      </a:r>
                      <a:r>
                        <a:rPr sz="900" dirty="0">
                          <a:latin typeface="Arial"/>
                          <a:cs typeface="Arial"/>
                        </a:rPr>
                        <a:t>By</a:t>
                      </a:r>
                      <a:r>
                        <a:rPr sz="900" spc="-10" dirty="0">
                          <a:latin typeface="Arial"/>
                          <a:cs typeface="Arial"/>
                        </a:rPr>
                        <a:t> </a:t>
                      </a:r>
                      <a:r>
                        <a:rPr sz="900" spc="5" dirty="0">
                          <a:latin typeface="Arial"/>
                          <a:cs typeface="Arial"/>
                        </a:rPr>
                        <a:t>Country</a:t>
                      </a:r>
                      <a:r>
                        <a:rPr sz="900" spc="-35" dirty="0">
                          <a:latin typeface="Arial"/>
                          <a:cs typeface="Arial"/>
                        </a:rPr>
                        <a:t> </a:t>
                      </a:r>
                      <a:r>
                        <a:rPr sz="900" dirty="0">
                          <a:latin typeface="Arial"/>
                          <a:cs typeface="Arial"/>
                        </a:rPr>
                        <a:t>(Quantitative</a:t>
                      </a:r>
                      <a:r>
                        <a:rPr sz="900" spc="-60" dirty="0">
                          <a:latin typeface="Arial"/>
                          <a:cs typeface="Arial"/>
                        </a:rPr>
                        <a:t> </a:t>
                      </a:r>
                      <a:r>
                        <a:rPr sz="900" spc="5" dirty="0">
                          <a:latin typeface="Arial"/>
                          <a:cs typeface="Arial"/>
                        </a:rPr>
                        <a:t>analysis</a:t>
                      </a:r>
                      <a:r>
                        <a:rPr sz="900" spc="-55" dirty="0">
                          <a:latin typeface="Arial"/>
                          <a:cs typeface="Arial"/>
                        </a:rPr>
                        <a:t> </a:t>
                      </a:r>
                      <a:r>
                        <a:rPr sz="900" spc="5" dirty="0">
                          <a:latin typeface="Arial"/>
                          <a:cs typeface="Arial"/>
                        </a:rPr>
                        <a:t>of</a:t>
                      </a:r>
                      <a:r>
                        <a:rPr sz="900" spc="-25" dirty="0">
                          <a:latin typeface="Arial"/>
                          <a:cs typeface="Arial"/>
                        </a:rPr>
                        <a:t> </a:t>
                      </a:r>
                      <a:r>
                        <a:rPr sz="900" dirty="0">
                          <a:latin typeface="Arial"/>
                          <a:cs typeface="Arial"/>
                        </a:rPr>
                        <a:t>Major</a:t>
                      </a:r>
                      <a:r>
                        <a:rPr sz="900" spc="-25" dirty="0">
                          <a:latin typeface="Arial"/>
                          <a:cs typeface="Arial"/>
                        </a:rPr>
                        <a:t> </a:t>
                      </a:r>
                      <a:r>
                        <a:rPr sz="900" spc="5" dirty="0">
                          <a:latin typeface="Arial"/>
                          <a:cs typeface="Arial"/>
                        </a:rPr>
                        <a:t>Country</a:t>
                      </a:r>
                      <a:r>
                        <a:rPr sz="900" spc="-35" dirty="0">
                          <a:latin typeface="Arial"/>
                          <a:cs typeface="Arial"/>
                        </a:rPr>
                        <a:t> </a:t>
                      </a:r>
                      <a:r>
                        <a:rPr sz="900" spc="5" dirty="0">
                          <a:latin typeface="Arial"/>
                          <a:cs typeface="Arial"/>
                        </a:rPr>
                        <a:t>wise</a:t>
                      </a:r>
                      <a:r>
                        <a:rPr sz="900" spc="-25" dirty="0">
                          <a:latin typeface="Arial"/>
                          <a:cs typeface="Arial"/>
                        </a:rPr>
                        <a:t> </a:t>
                      </a:r>
                      <a:r>
                        <a:rPr sz="900" spc="5" dirty="0">
                          <a:latin typeface="Arial"/>
                          <a:cs typeface="Arial"/>
                        </a:rPr>
                        <a:t>Demand</a:t>
                      </a:r>
                      <a:r>
                        <a:rPr sz="900" spc="-10" dirty="0">
                          <a:latin typeface="Arial"/>
                          <a:cs typeface="Arial"/>
                        </a:rPr>
                        <a:t> </a:t>
                      </a:r>
                      <a:r>
                        <a:rPr sz="900" spc="5" dirty="0">
                          <a:latin typeface="Arial"/>
                          <a:cs typeface="Arial"/>
                        </a:rPr>
                        <a:t>of</a:t>
                      </a:r>
                      <a:r>
                        <a:rPr sz="900" spc="-25" dirty="0">
                          <a:latin typeface="Arial"/>
                          <a:cs typeface="Arial"/>
                        </a:rPr>
                        <a:t> </a:t>
                      </a:r>
                      <a:r>
                        <a:rPr sz="900" spc="-5" dirty="0">
                          <a:latin typeface="Arial"/>
                          <a:cs typeface="Arial"/>
                        </a:rPr>
                        <a:t>Epoxy</a:t>
                      </a:r>
                      <a:r>
                        <a:rPr sz="900" spc="20" dirty="0">
                          <a:latin typeface="Arial"/>
                          <a:cs typeface="Arial"/>
                        </a:rPr>
                        <a:t> </a:t>
                      </a:r>
                      <a:r>
                        <a:rPr sz="900" dirty="0">
                          <a:latin typeface="Arial"/>
                          <a:cs typeface="Arial"/>
                        </a:rPr>
                        <a:t>Resin)</a:t>
                      </a:r>
                      <a:endParaRPr sz="900">
                        <a:latin typeface="Arial"/>
                        <a:cs typeface="Arial"/>
                      </a:endParaRPr>
                    </a:p>
                  </a:txBody>
                  <a:tcPr marL="0" marR="0" marT="57150" marB="0">
                    <a:lnR w="12700">
                      <a:solidFill>
                        <a:srgbClr val="FFFFFF"/>
                      </a:solidFill>
                      <a:prstDash val="solid"/>
                    </a:lnR>
                    <a:lnT w="12700">
                      <a:solidFill>
                        <a:srgbClr val="FFFFFF"/>
                      </a:solidFill>
                      <a:prstDash val="solid"/>
                    </a:lnT>
                    <a:lnB w="12700">
                      <a:solidFill>
                        <a:srgbClr val="FFFFFF"/>
                      </a:solidFill>
                      <a:prstDash val="solid"/>
                    </a:lnB>
                  </a:tcPr>
                </a:tc>
                <a:tc>
                  <a:txBody>
                    <a:bodyPr/>
                    <a:lstStyle/>
                    <a:p>
                      <a:pPr>
                        <a:lnSpc>
                          <a:spcPct val="100000"/>
                        </a:lnSpc>
                      </a:pPr>
                      <a:endParaRPr sz="9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tcPr>
                </a:tc>
                <a:extLst>
                  <a:ext uri="{0D108BD9-81ED-4DB2-BD59-A6C34878D82A}">
                    <a16:rowId xmlns:a16="http://schemas.microsoft.com/office/drawing/2014/main" val="10008"/>
                  </a:ext>
                </a:extLst>
              </a:tr>
              <a:tr h="268731">
                <a:tc>
                  <a:txBody>
                    <a:bodyPr/>
                    <a:lstStyle/>
                    <a:p>
                      <a:pPr marL="73660">
                        <a:lnSpc>
                          <a:spcPct val="100000"/>
                        </a:lnSpc>
                        <a:spcBef>
                          <a:spcPts val="450"/>
                        </a:spcBef>
                      </a:pPr>
                      <a:r>
                        <a:rPr sz="900" dirty="0">
                          <a:latin typeface="Arial"/>
                          <a:cs typeface="Arial"/>
                        </a:rPr>
                        <a:t>Sales</a:t>
                      </a:r>
                      <a:r>
                        <a:rPr sz="900" spc="-10" dirty="0">
                          <a:latin typeface="Arial"/>
                          <a:cs typeface="Arial"/>
                        </a:rPr>
                        <a:t> </a:t>
                      </a:r>
                      <a:r>
                        <a:rPr sz="900" dirty="0">
                          <a:latin typeface="Arial"/>
                          <a:cs typeface="Arial"/>
                        </a:rPr>
                        <a:t>By</a:t>
                      </a:r>
                      <a:r>
                        <a:rPr sz="900" spc="-10" dirty="0">
                          <a:latin typeface="Arial"/>
                          <a:cs typeface="Arial"/>
                        </a:rPr>
                        <a:t> </a:t>
                      </a:r>
                      <a:r>
                        <a:rPr sz="900" spc="10" dirty="0">
                          <a:latin typeface="Arial"/>
                          <a:cs typeface="Arial"/>
                        </a:rPr>
                        <a:t>Company</a:t>
                      </a:r>
                      <a:r>
                        <a:rPr sz="900" spc="-55" dirty="0">
                          <a:latin typeface="Arial"/>
                          <a:cs typeface="Arial"/>
                        </a:rPr>
                        <a:t> </a:t>
                      </a:r>
                      <a:r>
                        <a:rPr sz="900" spc="10" dirty="0">
                          <a:latin typeface="Arial"/>
                          <a:cs typeface="Arial"/>
                        </a:rPr>
                        <a:t>(Company</a:t>
                      </a:r>
                      <a:r>
                        <a:rPr sz="900" spc="-85" dirty="0">
                          <a:latin typeface="Arial"/>
                          <a:cs typeface="Arial"/>
                        </a:rPr>
                        <a:t> </a:t>
                      </a:r>
                      <a:r>
                        <a:rPr sz="900" spc="5" dirty="0">
                          <a:latin typeface="Arial"/>
                          <a:cs typeface="Arial"/>
                        </a:rPr>
                        <a:t>share</a:t>
                      </a:r>
                      <a:r>
                        <a:rPr sz="900" spc="-5" dirty="0">
                          <a:latin typeface="Arial"/>
                          <a:cs typeface="Arial"/>
                        </a:rPr>
                        <a:t> </a:t>
                      </a:r>
                      <a:r>
                        <a:rPr sz="900" spc="5" dirty="0">
                          <a:latin typeface="Arial"/>
                          <a:cs typeface="Arial"/>
                        </a:rPr>
                        <a:t>in</a:t>
                      </a:r>
                      <a:r>
                        <a:rPr sz="900" spc="-35" dirty="0">
                          <a:latin typeface="Arial"/>
                          <a:cs typeface="Arial"/>
                        </a:rPr>
                        <a:t> </a:t>
                      </a:r>
                      <a:r>
                        <a:rPr sz="900" spc="10" dirty="0">
                          <a:latin typeface="Arial"/>
                          <a:cs typeface="Arial"/>
                        </a:rPr>
                        <a:t>terms</a:t>
                      </a:r>
                      <a:r>
                        <a:rPr sz="900" spc="-60" dirty="0">
                          <a:latin typeface="Arial"/>
                          <a:cs typeface="Arial"/>
                        </a:rPr>
                        <a:t> </a:t>
                      </a:r>
                      <a:r>
                        <a:rPr sz="900" spc="5" dirty="0">
                          <a:latin typeface="Arial"/>
                          <a:cs typeface="Arial"/>
                        </a:rPr>
                        <a:t>of </a:t>
                      </a:r>
                      <a:r>
                        <a:rPr sz="900" spc="10" dirty="0">
                          <a:latin typeface="Arial"/>
                          <a:cs typeface="Arial"/>
                        </a:rPr>
                        <a:t>volume</a:t>
                      </a:r>
                      <a:r>
                        <a:rPr sz="900" spc="-85" dirty="0">
                          <a:latin typeface="Arial"/>
                          <a:cs typeface="Arial"/>
                        </a:rPr>
                        <a:t> </a:t>
                      </a:r>
                      <a:r>
                        <a:rPr sz="900" spc="5" dirty="0">
                          <a:latin typeface="Arial"/>
                          <a:cs typeface="Arial"/>
                        </a:rPr>
                        <a:t>sold</a:t>
                      </a:r>
                      <a:r>
                        <a:rPr sz="900" spc="-30" dirty="0">
                          <a:latin typeface="Arial"/>
                          <a:cs typeface="Arial"/>
                        </a:rPr>
                        <a:t> </a:t>
                      </a:r>
                      <a:r>
                        <a:rPr sz="900" spc="5" dirty="0">
                          <a:latin typeface="Arial"/>
                          <a:cs typeface="Arial"/>
                        </a:rPr>
                        <a:t>by</a:t>
                      </a:r>
                      <a:r>
                        <a:rPr sz="900" spc="-10" dirty="0">
                          <a:latin typeface="Arial"/>
                          <a:cs typeface="Arial"/>
                        </a:rPr>
                        <a:t> </a:t>
                      </a:r>
                      <a:r>
                        <a:rPr sz="900" spc="5" dirty="0">
                          <a:latin typeface="Arial"/>
                          <a:cs typeface="Arial"/>
                        </a:rPr>
                        <a:t>the</a:t>
                      </a:r>
                      <a:r>
                        <a:rPr sz="900" spc="-10" dirty="0">
                          <a:latin typeface="Arial"/>
                          <a:cs typeface="Arial"/>
                        </a:rPr>
                        <a:t> </a:t>
                      </a:r>
                      <a:r>
                        <a:rPr sz="900" spc="10" dirty="0">
                          <a:latin typeface="Arial"/>
                          <a:cs typeface="Arial"/>
                        </a:rPr>
                        <a:t>major</a:t>
                      </a:r>
                      <a:r>
                        <a:rPr sz="900" spc="-75" dirty="0">
                          <a:latin typeface="Arial"/>
                          <a:cs typeface="Arial"/>
                        </a:rPr>
                        <a:t> </a:t>
                      </a:r>
                      <a:r>
                        <a:rPr sz="900" spc="5" dirty="0">
                          <a:latin typeface="Arial"/>
                          <a:cs typeface="Arial"/>
                        </a:rPr>
                        <a:t>companies,</a:t>
                      </a:r>
                      <a:r>
                        <a:rPr sz="900" spc="-70" dirty="0">
                          <a:latin typeface="Arial"/>
                          <a:cs typeface="Arial"/>
                        </a:rPr>
                        <a:t> </a:t>
                      </a:r>
                      <a:r>
                        <a:rPr sz="900" spc="5" dirty="0">
                          <a:latin typeface="Arial"/>
                          <a:cs typeface="Arial"/>
                        </a:rPr>
                        <a:t>2020</a:t>
                      </a:r>
                      <a:r>
                        <a:rPr sz="900" spc="-10" dirty="0">
                          <a:latin typeface="Arial"/>
                          <a:cs typeface="Arial"/>
                        </a:rPr>
                        <a:t> </a:t>
                      </a:r>
                      <a:r>
                        <a:rPr sz="900" spc="5" dirty="0">
                          <a:latin typeface="Arial"/>
                          <a:cs typeface="Arial"/>
                        </a:rPr>
                        <a:t>Actual</a:t>
                      </a:r>
                      <a:r>
                        <a:rPr sz="900" spc="-50" dirty="0">
                          <a:latin typeface="Arial"/>
                          <a:cs typeface="Arial"/>
                        </a:rPr>
                        <a:t> </a:t>
                      </a:r>
                      <a:r>
                        <a:rPr sz="900" spc="5" dirty="0">
                          <a:latin typeface="Arial"/>
                          <a:cs typeface="Arial"/>
                        </a:rPr>
                        <a:t>and</a:t>
                      </a:r>
                      <a:r>
                        <a:rPr sz="900" spc="-5" dirty="0">
                          <a:latin typeface="Arial"/>
                          <a:cs typeface="Arial"/>
                        </a:rPr>
                        <a:t> </a:t>
                      </a:r>
                      <a:r>
                        <a:rPr sz="900" spc="5" dirty="0">
                          <a:latin typeface="Arial"/>
                          <a:cs typeface="Arial"/>
                        </a:rPr>
                        <a:t>2021</a:t>
                      </a:r>
                      <a:r>
                        <a:rPr sz="900" spc="-15" dirty="0">
                          <a:latin typeface="Arial"/>
                          <a:cs typeface="Arial"/>
                        </a:rPr>
                        <a:t> </a:t>
                      </a:r>
                      <a:r>
                        <a:rPr sz="900" spc="5" dirty="0">
                          <a:latin typeface="Arial"/>
                          <a:cs typeface="Arial"/>
                        </a:rPr>
                        <a:t>estimated)</a:t>
                      </a:r>
                      <a:endParaRPr sz="900">
                        <a:latin typeface="Arial"/>
                        <a:cs typeface="Arial"/>
                      </a:endParaRPr>
                    </a:p>
                  </a:txBody>
                  <a:tcPr marL="0" marR="0" marT="57150" marB="0">
                    <a:lnR w="12700">
                      <a:solidFill>
                        <a:srgbClr val="FFFFFF"/>
                      </a:solidFill>
                      <a:prstDash val="solid"/>
                    </a:lnR>
                    <a:lnT w="12700">
                      <a:solidFill>
                        <a:srgbClr val="FFFFFF"/>
                      </a:solidFill>
                      <a:prstDash val="solid"/>
                    </a:lnT>
                    <a:lnB w="12700">
                      <a:solidFill>
                        <a:srgbClr val="FFFFFF"/>
                      </a:solidFill>
                      <a:prstDash val="solid"/>
                    </a:lnB>
                  </a:tcPr>
                </a:tc>
                <a:tc>
                  <a:txBody>
                    <a:bodyPr/>
                    <a:lstStyle/>
                    <a:p>
                      <a:pPr>
                        <a:lnSpc>
                          <a:spcPct val="100000"/>
                        </a:lnSpc>
                      </a:pPr>
                      <a:endParaRPr sz="9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tcPr>
                </a:tc>
                <a:extLst>
                  <a:ext uri="{0D108BD9-81ED-4DB2-BD59-A6C34878D82A}">
                    <a16:rowId xmlns:a16="http://schemas.microsoft.com/office/drawing/2014/main" val="10009"/>
                  </a:ext>
                </a:extLst>
              </a:tr>
              <a:tr h="258508">
                <a:tc>
                  <a:txBody>
                    <a:bodyPr/>
                    <a:lstStyle/>
                    <a:p>
                      <a:pPr>
                        <a:lnSpc>
                          <a:spcPct val="100000"/>
                        </a:lnSpc>
                        <a:spcBef>
                          <a:spcPts val="420"/>
                        </a:spcBef>
                      </a:pPr>
                      <a:r>
                        <a:rPr sz="900" spc="5" dirty="0">
                          <a:latin typeface="Arial"/>
                          <a:cs typeface="Arial"/>
                        </a:rPr>
                        <a:t>ics</a:t>
                      </a:r>
                      <a:r>
                        <a:rPr sz="900" spc="-85" dirty="0">
                          <a:latin typeface="Arial"/>
                          <a:cs typeface="Arial"/>
                        </a:rPr>
                        <a:t> </a:t>
                      </a:r>
                      <a:r>
                        <a:rPr sz="900" spc="-5" dirty="0">
                          <a:latin typeface="Arial"/>
                          <a:cs typeface="Arial"/>
                        </a:rPr>
                        <a:t>(Expected</a:t>
                      </a:r>
                      <a:r>
                        <a:rPr sz="900" spc="5" dirty="0">
                          <a:latin typeface="Arial"/>
                          <a:cs typeface="Arial"/>
                        </a:rPr>
                        <a:t> Growth,</a:t>
                      </a:r>
                      <a:r>
                        <a:rPr sz="900" spc="-50" dirty="0">
                          <a:latin typeface="Arial"/>
                          <a:cs typeface="Arial"/>
                        </a:rPr>
                        <a:t> </a:t>
                      </a:r>
                      <a:r>
                        <a:rPr sz="900" spc="-10" dirty="0">
                          <a:latin typeface="Arial"/>
                          <a:cs typeface="Arial"/>
                        </a:rPr>
                        <a:t>Key</a:t>
                      </a:r>
                      <a:r>
                        <a:rPr sz="900" spc="10" dirty="0">
                          <a:latin typeface="Arial"/>
                          <a:cs typeface="Arial"/>
                        </a:rPr>
                        <a:t> </a:t>
                      </a:r>
                      <a:r>
                        <a:rPr sz="900" spc="-5" dirty="0">
                          <a:latin typeface="Arial"/>
                          <a:cs typeface="Arial"/>
                        </a:rPr>
                        <a:t>Market </a:t>
                      </a:r>
                      <a:r>
                        <a:rPr sz="900" dirty="0">
                          <a:latin typeface="Arial"/>
                          <a:cs typeface="Arial"/>
                        </a:rPr>
                        <a:t>Drivers</a:t>
                      </a:r>
                      <a:r>
                        <a:rPr sz="900" spc="-35" dirty="0">
                          <a:latin typeface="Arial"/>
                          <a:cs typeface="Arial"/>
                        </a:rPr>
                        <a:t> </a:t>
                      </a:r>
                      <a:r>
                        <a:rPr sz="900" dirty="0">
                          <a:latin typeface="Arial"/>
                          <a:cs typeface="Arial"/>
                        </a:rPr>
                        <a:t>And</a:t>
                      </a:r>
                      <a:r>
                        <a:rPr sz="900" spc="-15" dirty="0">
                          <a:latin typeface="Arial"/>
                          <a:cs typeface="Arial"/>
                        </a:rPr>
                        <a:t> </a:t>
                      </a:r>
                      <a:r>
                        <a:rPr sz="900" spc="-5" dirty="0">
                          <a:latin typeface="Arial"/>
                          <a:cs typeface="Arial"/>
                        </a:rPr>
                        <a:t>Challenges</a:t>
                      </a:r>
                      <a:r>
                        <a:rPr sz="900" spc="-10" dirty="0">
                          <a:latin typeface="Arial"/>
                          <a:cs typeface="Arial"/>
                        </a:rPr>
                        <a:t> </a:t>
                      </a:r>
                      <a:r>
                        <a:rPr sz="900" dirty="0">
                          <a:latin typeface="Arial"/>
                          <a:cs typeface="Arial"/>
                        </a:rPr>
                        <a:t>During</a:t>
                      </a:r>
                      <a:r>
                        <a:rPr sz="900" spc="-40" dirty="0">
                          <a:latin typeface="Arial"/>
                          <a:cs typeface="Arial"/>
                        </a:rPr>
                        <a:t> </a:t>
                      </a:r>
                      <a:r>
                        <a:rPr sz="900" dirty="0">
                          <a:latin typeface="Arial"/>
                          <a:cs typeface="Arial"/>
                        </a:rPr>
                        <a:t>The</a:t>
                      </a:r>
                      <a:r>
                        <a:rPr sz="900" spc="-15" dirty="0">
                          <a:latin typeface="Arial"/>
                          <a:cs typeface="Arial"/>
                        </a:rPr>
                        <a:t> </a:t>
                      </a:r>
                      <a:r>
                        <a:rPr sz="900" dirty="0">
                          <a:latin typeface="Arial"/>
                          <a:cs typeface="Arial"/>
                        </a:rPr>
                        <a:t>Forecast</a:t>
                      </a:r>
                      <a:r>
                        <a:rPr sz="900" spc="-25" dirty="0">
                          <a:latin typeface="Arial"/>
                          <a:cs typeface="Arial"/>
                        </a:rPr>
                        <a:t> </a:t>
                      </a:r>
                      <a:r>
                        <a:rPr sz="900" dirty="0">
                          <a:latin typeface="Arial"/>
                          <a:cs typeface="Arial"/>
                        </a:rPr>
                        <a:t>Period)</a:t>
                      </a:r>
                      <a:endParaRPr sz="900">
                        <a:latin typeface="Arial"/>
                        <a:cs typeface="Arial"/>
                      </a:endParaRPr>
                    </a:p>
                  </a:txBody>
                  <a:tcPr marL="0" marR="0" marT="53340" marB="0">
                    <a:lnT w="12700">
                      <a:solidFill>
                        <a:srgbClr val="FFFFFF"/>
                      </a:solidFill>
                      <a:prstDash val="solid"/>
                    </a:lnT>
                  </a:tcPr>
                </a:tc>
                <a:tc>
                  <a:txBody>
                    <a:bodyPr/>
                    <a:lstStyle/>
                    <a:p>
                      <a:pPr marL="1270" algn="ctr">
                        <a:lnSpc>
                          <a:spcPct val="100000"/>
                        </a:lnSpc>
                        <a:spcBef>
                          <a:spcPts val="455"/>
                        </a:spcBef>
                      </a:pPr>
                      <a:r>
                        <a:rPr sz="1000" dirty="0">
                          <a:latin typeface="Arial"/>
                          <a:cs typeface="Arial"/>
                        </a:rPr>
                        <a:t>.</a:t>
                      </a:r>
                      <a:endParaRPr sz="1000">
                        <a:latin typeface="Arial"/>
                        <a:cs typeface="Arial"/>
                      </a:endParaRPr>
                    </a:p>
                  </a:txBody>
                  <a:tcPr marL="0" marR="0" marT="57785" marB="0">
                    <a:lnR w="12700">
                      <a:solidFill>
                        <a:srgbClr val="FFFFFF"/>
                      </a:solidFill>
                      <a:prstDash val="solid"/>
                    </a:lnR>
                    <a:lnT w="12700">
                      <a:solidFill>
                        <a:srgbClr val="FFFFFF"/>
                      </a:solidFill>
                      <a:prstDash val="solid"/>
                    </a:lnT>
                  </a:tcPr>
                </a:tc>
                <a:extLst>
                  <a:ext uri="{0D108BD9-81ED-4DB2-BD59-A6C34878D82A}">
                    <a16:rowId xmlns:a16="http://schemas.microsoft.com/office/drawing/2014/main" val="10010"/>
                  </a:ext>
                </a:extLst>
              </a:tr>
              <a:tr h="490206">
                <a:tc gridSpan="2">
                  <a:txBody>
                    <a:bodyPr/>
                    <a:lstStyle/>
                    <a:p>
                      <a:pPr marL="48260">
                        <a:lnSpc>
                          <a:spcPts val="985"/>
                        </a:lnSpc>
                        <a:spcBef>
                          <a:spcPts val="290"/>
                        </a:spcBef>
                      </a:pPr>
                      <a:r>
                        <a:rPr sz="900" dirty="0">
                          <a:latin typeface="Arial"/>
                          <a:cs typeface="Arial"/>
                        </a:rPr>
                        <a:t>and</a:t>
                      </a:r>
                      <a:r>
                        <a:rPr sz="900" spc="-15" dirty="0">
                          <a:latin typeface="Arial"/>
                          <a:cs typeface="Arial"/>
                        </a:rPr>
                        <a:t> </a:t>
                      </a:r>
                      <a:r>
                        <a:rPr sz="900" dirty="0">
                          <a:latin typeface="Arial"/>
                          <a:cs typeface="Arial"/>
                        </a:rPr>
                        <a:t>Developments</a:t>
                      </a:r>
                      <a:r>
                        <a:rPr sz="900" spc="-30" dirty="0">
                          <a:latin typeface="Arial"/>
                          <a:cs typeface="Arial"/>
                        </a:rPr>
                        <a:t> </a:t>
                      </a:r>
                      <a:r>
                        <a:rPr sz="900" spc="5" dirty="0">
                          <a:latin typeface="Arial"/>
                          <a:cs typeface="Arial"/>
                        </a:rPr>
                        <a:t>(Commercial</a:t>
                      </a:r>
                      <a:r>
                        <a:rPr sz="900" spc="-65" dirty="0">
                          <a:latin typeface="Arial"/>
                          <a:cs typeface="Arial"/>
                        </a:rPr>
                        <a:t> </a:t>
                      </a:r>
                      <a:r>
                        <a:rPr sz="900" spc="5" dirty="0">
                          <a:latin typeface="Arial"/>
                          <a:cs typeface="Arial"/>
                        </a:rPr>
                        <a:t>factors</a:t>
                      </a:r>
                      <a:r>
                        <a:rPr sz="900" spc="-60" dirty="0">
                          <a:latin typeface="Arial"/>
                          <a:cs typeface="Arial"/>
                        </a:rPr>
                        <a:t> </a:t>
                      </a:r>
                      <a:r>
                        <a:rPr sz="900" dirty="0">
                          <a:latin typeface="Arial"/>
                          <a:cs typeface="Arial"/>
                        </a:rPr>
                        <a:t>trending</a:t>
                      </a:r>
                      <a:r>
                        <a:rPr sz="900" spc="-60" dirty="0">
                          <a:latin typeface="Arial"/>
                          <a:cs typeface="Arial"/>
                        </a:rPr>
                        <a:t> </a:t>
                      </a:r>
                      <a:r>
                        <a:rPr sz="900" spc="5" dirty="0">
                          <a:latin typeface="Arial"/>
                          <a:cs typeface="Arial"/>
                        </a:rPr>
                        <a:t>in</a:t>
                      </a:r>
                      <a:r>
                        <a:rPr sz="900" spc="-10" dirty="0">
                          <a:latin typeface="Arial"/>
                          <a:cs typeface="Arial"/>
                        </a:rPr>
                        <a:t> </a:t>
                      </a:r>
                      <a:r>
                        <a:rPr sz="900" spc="-5" dirty="0">
                          <a:latin typeface="Arial"/>
                          <a:cs typeface="Arial"/>
                        </a:rPr>
                        <a:t>Epoxy</a:t>
                      </a:r>
                      <a:r>
                        <a:rPr sz="900" spc="15" dirty="0">
                          <a:latin typeface="Arial"/>
                          <a:cs typeface="Arial"/>
                        </a:rPr>
                        <a:t> </a:t>
                      </a:r>
                      <a:r>
                        <a:rPr sz="900" dirty="0">
                          <a:latin typeface="Arial"/>
                          <a:cs typeface="Arial"/>
                        </a:rPr>
                        <a:t>resin</a:t>
                      </a:r>
                      <a:r>
                        <a:rPr sz="900" spc="-35" dirty="0">
                          <a:latin typeface="Arial"/>
                          <a:cs typeface="Arial"/>
                        </a:rPr>
                        <a:t> </a:t>
                      </a:r>
                      <a:r>
                        <a:rPr sz="900" spc="5" dirty="0">
                          <a:latin typeface="Arial"/>
                          <a:cs typeface="Arial"/>
                        </a:rPr>
                        <a:t>including</a:t>
                      </a:r>
                      <a:r>
                        <a:rPr sz="900" spc="-65" dirty="0">
                          <a:latin typeface="Arial"/>
                          <a:cs typeface="Arial"/>
                        </a:rPr>
                        <a:t> </a:t>
                      </a:r>
                      <a:r>
                        <a:rPr sz="900" dirty="0">
                          <a:latin typeface="Arial"/>
                          <a:cs typeface="Arial"/>
                        </a:rPr>
                        <a:t>but</a:t>
                      </a:r>
                      <a:r>
                        <a:rPr sz="900" spc="-20" dirty="0">
                          <a:latin typeface="Arial"/>
                          <a:cs typeface="Arial"/>
                        </a:rPr>
                        <a:t> </a:t>
                      </a:r>
                      <a:r>
                        <a:rPr sz="900" dirty="0">
                          <a:latin typeface="Arial"/>
                          <a:cs typeface="Arial"/>
                        </a:rPr>
                        <a:t>not limited</a:t>
                      </a:r>
                      <a:r>
                        <a:rPr sz="900" spc="-60" dirty="0">
                          <a:latin typeface="Arial"/>
                          <a:cs typeface="Arial"/>
                        </a:rPr>
                        <a:t> </a:t>
                      </a:r>
                      <a:r>
                        <a:rPr sz="900" spc="5" dirty="0">
                          <a:latin typeface="Arial"/>
                          <a:cs typeface="Arial"/>
                        </a:rPr>
                        <a:t>to</a:t>
                      </a:r>
                      <a:r>
                        <a:rPr sz="900" spc="-10" dirty="0">
                          <a:latin typeface="Arial"/>
                          <a:cs typeface="Arial"/>
                        </a:rPr>
                        <a:t> </a:t>
                      </a:r>
                      <a:r>
                        <a:rPr sz="900" spc="5" dirty="0">
                          <a:latin typeface="Arial"/>
                          <a:cs typeface="Arial"/>
                        </a:rPr>
                        <a:t>trade</a:t>
                      </a:r>
                      <a:r>
                        <a:rPr sz="900" spc="-40" dirty="0">
                          <a:latin typeface="Arial"/>
                          <a:cs typeface="Arial"/>
                        </a:rPr>
                        <a:t> </a:t>
                      </a:r>
                      <a:r>
                        <a:rPr sz="900" dirty="0">
                          <a:latin typeface="Arial"/>
                          <a:cs typeface="Arial"/>
                        </a:rPr>
                        <a:t>philosophy,</a:t>
                      </a:r>
                      <a:r>
                        <a:rPr sz="900" spc="-70" dirty="0">
                          <a:latin typeface="Arial"/>
                          <a:cs typeface="Arial"/>
                        </a:rPr>
                        <a:t> </a:t>
                      </a:r>
                      <a:r>
                        <a:rPr sz="900" spc="5" dirty="0">
                          <a:latin typeface="Arial"/>
                          <a:cs typeface="Arial"/>
                        </a:rPr>
                        <a:t>economic</a:t>
                      </a:r>
                      <a:r>
                        <a:rPr sz="900" spc="-55" dirty="0">
                          <a:latin typeface="Arial"/>
                          <a:cs typeface="Arial"/>
                        </a:rPr>
                        <a:t> </a:t>
                      </a:r>
                      <a:r>
                        <a:rPr sz="900" dirty="0">
                          <a:latin typeface="Arial"/>
                          <a:cs typeface="Arial"/>
                        </a:rPr>
                        <a:t>policies,</a:t>
                      </a:r>
                      <a:r>
                        <a:rPr sz="900" spc="-75" dirty="0">
                          <a:latin typeface="Arial"/>
                          <a:cs typeface="Arial"/>
                        </a:rPr>
                        <a:t> </a:t>
                      </a:r>
                      <a:r>
                        <a:rPr sz="900" dirty="0">
                          <a:latin typeface="Arial"/>
                          <a:cs typeface="Arial"/>
                        </a:rPr>
                        <a:t>cost</a:t>
                      </a:r>
                      <a:endParaRPr sz="900">
                        <a:latin typeface="Arial"/>
                        <a:cs typeface="Arial"/>
                      </a:endParaRPr>
                    </a:p>
                    <a:p>
                      <a:pPr marL="17145">
                        <a:lnSpc>
                          <a:spcPts val="985"/>
                        </a:lnSpc>
                      </a:pPr>
                      <a:r>
                        <a:rPr sz="900" spc="10" dirty="0">
                          <a:latin typeface="Arial"/>
                          <a:cs typeface="Arial"/>
                        </a:rPr>
                        <a:t>mport </a:t>
                      </a:r>
                      <a:r>
                        <a:rPr sz="900" dirty="0">
                          <a:latin typeface="Arial"/>
                          <a:cs typeface="Arial"/>
                        </a:rPr>
                        <a:t>/ </a:t>
                      </a:r>
                      <a:r>
                        <a:rPr sz="900" spc="-5" dirty="0">
                          <a:latin typeface="Arial"/>
                          <a:cs typeface="Arial"/>
                        </a:rPr>
                        <a:t>export </a:t>
                      </a:r>
                      <a:r>
                        <a:rPr sz="900" dirty="0">
                          <a:latin typeface="Arial"/>
                          <a:cs typeface="Arial"/>
                        </a:rPr>
                        <a:t>/</a:t>
                      </a:r>
                      <a:r>
                        <a:rPr sz="900" spc="-100" dirty="0">
                          <a:latin typeface="Arial"/>
                          <a:cs typeface="Arial"/>
                        </a:rPr>
                        <a:t> </a:t>
                      </a:r>
                      <a:r>
                        <a:rPr sz="900" dirty="0">
                          <a:latin typeface="Arial"/>
                          <a:cs typeface="Arial"/>
                        </a:rPr>
                        <a:t>consumption)</a:t>
                      </a:r>
                      <a:endParaRPr sz="900">
                        <a:latin typeface="Arial"/>
                        <a:cs typeface="Arial"/>
                      </a:endParaRPr>
                    </a:p>
                  </a:txBody>
                  <a:tcPr marL="0" marR="0" marT="36830" marB="0">
                    <a:lnR w="12700">
                      <a:solidFill>
                        <a:srgbClr val="FFFFFF"/>
                      </a:solidFill>
                      <a:prstDash val="solid"/>
                    </a:lnR>
                  </a:tcPr>
                </a:tc>
                <a:tc hMerge="1">
                  <a:txBody>
                    <a:bodyPr/>
                    <a:lstStyle/>
                    <a:p>
                      <a:endParaRPr/>
                    </a:p>
                  </a:txBody>
                  <a:tcPr marL="0" marR="0" marT="0" marB="0"/>
                </a:tc>
                <a:extLst>
                  <a:ext uri="{0D108BD9-81ED-4DB2-BD59-A6C34878D82A}">
                    <a16:rowId xmlns:a16="http://schemas.microsoft.com/office/drawing/2014/main" val="10011"/>
                  </a:ext>
                </a:extLst>
              </a:tr>
              <a:tr h="299172">
                <a:tc gridSpan="2">
                  <a:txBody>
                    <a:bodyPr/>
                    <a:lstStyle/>
                    <a:p>
                      <a:pPr>
                        <a:lnSpc>
                          <a:spcPts val="910"/>
                        </a:lnSpc>
                      </a:pPr>
                      <a:r>
                        <a:rPr sz="900" spc="5" dirty="0">
                          <a:latin typeface="Arial"/>
                          <a:cs typeface="Arial"/>
                        </a:rPr>
                        <a:t>valuation</a:t>
                      </a:r>
                      <a:r>
                        <a:rPr sz="900" spc="-85" dirty="0">
                          <a:latin typeface="Arial"/>
                          <a:cs typeface="Arial"/>
                        </a:rPr>
                        <a:t> </a:t>
                      </a:r>
                      <a:r>
                        <a:rPr sz="900" spc="5" dirty="0">
                          <a:latin typeface="Arial"/>
                          <a:cs typeface="Arial"/>
                        </a:rPr>
                        <a:t>(This</a:t>
                      </a:r>
                      <a:r>
                        <a:rPr sz="900" spc="-30" dirty="0">
                          <a:latin typeface="Arial"/>
                          <a:cs typeface="Arial"/>
                        </a:rPr>
                        <a:t> </a:t>
                      </a:r>
                      <a:r>
                        <a:rPr sz="900" dirty="0">
                          <a:latin typeface="Arial"/>
                          <a:cs typeface="Arial"/>
                        </a:rPr>
                        <a:t>section</a:t>
                      </a:r>
                      <a:r>
                        <a:rPr sz="900" spc="-35" dirty="0">
                          <a:latin typeface="Arial"/>
                          <a:cs typeface="Arial"/>
                        </a:rPr>
                        <a:t> </a:t>
                      </a:r>
                      <a:r>
                        <a:rPr sz="900" spc="-5" dirty="0">
                          <a:latin typeface="Arial"/>
                          <a:cs typeface="Arial"/>
                        </a:rPr>
                        <a:t>assesses</a:t>
                      </a:r>
                      <a:r>
                        <a:rPr sz="900" spc="15" dirty="0">
                          <a:latin typeface="Arial"/>
                          <a:cs typeface="Arial"/>
                        </a:rPr>
                        <a:t> </a:t>
                      </a:r>
                      <a:r>
                        <a:rPr sz="900" spc="5" dirty="0">
                          <a:latin typeface="Arial"/>
                          <a:cs typeface="Arial"/>
                        </a:rPr>
                        <a:t>the</a:t>
                      </a:r>
                      <a:r>
                        <a:rPr sz="900" spc="-35" dirty="0">
                          <a:latin typeface="Arial"/>
                          <a:cs typeface="Arial"/>
                        </a:rPr>
                        <a:t> </a:t>
                      </a:r>
                      <a:r>
                        <a:rPr sz="900" dirty="0">
                          <a:latin typeface="Arial"/>
                          <a:cs typeface="Arial"/>
                        </a:rPr>
                        <a:t>all-existing</a:t>
                      </a:r>
                      <a:r>
                        <a:rPr sz="900" spc="-60" dirty="0">
                          <a:latin typeface="Arial"/>
                          <a:cs typeface="Arial"/>
                        </a:rPr>
                        <a:t> </a:t>
                      </a:r>
                      <a:r>
                        <a:rPr sz="900" dirty="0">
                          <a:latin typeface="Arial"/>
                          <a:cs typeface="Arial"/>
                        </a:rPr>
                        <a:t>technologies</a:t>
                      </a:r>
                      <a:r>
                        <a:rPr sz="900" spc="-25" dirty="0">
                          <a:latin typeface="Arial"/>
                          <a:cs typeface="Arial"/>
                        </a:rPr>
                        <a:t> </a:t>
                      </a:r>
                      <a:r>
                        <a:rPr sz="900" spc="5" dirty="0">
                          <a:latin typeface="Arial"/>
                          <a:cs typeface="Arial"/>
                        </a:rPr>
                        <a:t>with</a:t>
                      </a:r>
                      <a:r>
                        <a:rPr sz="900" spc="-35" dirty="0">
                          <a:latin typeface="Arial"/>
                          <a:cs typeface="Arial"/>
                        </a:rPr>
                        <a:t> </a:t>
                      </a:r>
                      <a:r>
                        <a:rPr sz="900" dirty="0">
                          <a:latin typeface="Arial"/>
                          <a:cs typeface="Arial"/>
                        </a:rPr>
                        <a:t>licensor</a:t>
                      </a:r>
                      <a:r>
                        <a:rPr sz="900" spc="-50" dirty="0">
                          <a:latin typeface="Arial"/>
                          <a:cs typeface="Arial"/>
                        </a:rPr>
                        <a:t> </a:t>
                      </a:r>
                      <a:r>
                        <a:rPr sz="900" dirty="0">
                          <a:latin typeface="Arial"/>
                          <a:cs typeface="Arial"/>
                        </a:rPr>
                        <a:t>and</a:t>
                      </a:r>
                      <a:r>
                        <a:rPr sz="900" spc="-10" dirty="0">
                          <a:latin typeface="Arial"/>
                          <a:cs typeface="Arial"/>
                        </a:rPr>
                        <a:t> </a:t>
                      </a:r>
                      <a:r>
                        <a:rPr sz="900" dirty="0">
                          <a:latin typeface="Arial"/>
                          <a:cs typeface="Arial"/>
                        </a:rPr>
                        <a:t>process</a:t>
                      </a:r>
                      <a:r>
                        <a:rPr sz="900" spc="-10" dirty="0">
                          <a:latin typeface="Arial"/>
                          <a:cs typeface="Arial"/>
                        </a:rPr>
                        <a:t> </a:t>
                      </a:r>
                      <a:r>
                        <a:rPr sz="900" dirty="0">
                          <a:latin typeface="Arial"/>
                          <a:cs typeface="Arial"/>
                        </a:rPr>
                        <a:t>details.</a:t>
                      </a:r>
                      <a:r>
                        <a:rPr sz="900" spc="-45" dirty="0">
                          <a:latin typeface="Arial"/>
                          <a:cs typeface="Arial"/>
                        </a:rPr>
                        <a:t> </a:t>
                      </a:r>
                      <a:r>
                        <a:rPr sz="900" spc="5" dirty="0">
                          <a:latin typeface="Arial"/>
                          <a:cs typeface="Arial"/>
                        </a:rPr>
                        <a:t>It</a:t>
                      </a:r>
                      <a:r>
                        <a:rPr sz="900" spc="-20" dirty="0">
                          <a:latin typeface="Arial"/>
                          <a:cs typeface="Arial"/>
                        </a:rPr>
                        <a:t> </a:t>
                      </a:r>
                      <a:r>
                        <a:rPr sz="900" spc="5" dirty="0">
                          <a:latin typeface="Arial"/>
                          <a:cs typeface="Arial"/>
                        </a:rPr>
                        <a:t>will</a:t>
                      </a:r>
                      <a:r>
                        <a:rPr sz="900" spc="-20" dirty="0">
                          <a:latin typeface="Arial"/>
                          <a:cs typeface="Arial"/>
                        </a:rPr>
                        <a:t> </a:t>
                      </a:r>
                      <a:r>
                        <a:rPr sz="900" spc="5" dirty="0">
                          <a:latin typeface="Arial"/>
                          <a:cs typeface="Arial"/>
                        </a:rPr>
                        <a:t>also</a:t>
                      </a:r>
                      <a:r>
                        <a:rPr sz="900" spc="-35" dirty="0">
                          <a:latin typeface="Arial"/>
                          <a:cs typeface="Arial"/>
                        </a:rPr>
                        <a:t> </a:t>
                      </a:r>
                      <a:r>
                        <a:rPr sz="900" dirty="0">
                          <a:latin typeface="Arial"/>
                          <a:cs typeface="Arial"/>
                        </a:rPr>
                        <a:t>analyze</a:t>
                      </a:r>
                      <a:r>
                        <a:rPr sz="900" spc="-5" dirty="0">
                          <a:latin typeface="Arial"/>
                          <a:cs typeface="Arial"/>
                        </a:rPr>
                        <a:t> </a:t>
                      </a:r>
                      <a:r>
                        <a:rPr sz="900" spc="5" dirty="0">
                          <a:latin typeface="Arial"/>
                          <a:cs typeface="Arial"/>
                        </a:rPr>
                        <a:t>all</a:t>
                      </a:r>
                      <a:r>
                        <a:rPr sz="900" spc="-20" dirty="0">
                          <a:latin typeface="Arial"/>
                          <a:cs typeface="Arial"/>
                        </a:rPr>
                        <a:t> </a:t>
                      </a:r>
                      <a:r>
                        <a:rPr sz="900" spc="5" dirty="0">
                          <a:latin typeface="Arial"/>
                          <a:cs typeface="Arial"/>
                        </a:rPr>
                        <a:t>upcoming</a:t>
                      </a:r>
                      <a:r>
                        <a:rPr sz="900" spc="-85" dirty="0">
                          <a:latin typeface="Arial"/>
                          <a:cs typeface="Arial"/>
                        </a:rPr>
                        <a:t> </a:t>
                      </a:r>
                      <a:r>
                        <a:rPr sz="900" dirty="0">
                          <a:latin typeface="Arial"/>
                          <a:cs typeface="Arial"/>
                        </a:rPr>
                        <a:t>technology</a:t>
                      </a:r>
                      <a:endParaRPr sz="900">
                        <a:latin typeface="Arial"/>
                        <a:cs typeface="Arial"/>
                      </a:endParaRPr>
                    </a:p>
                    <a:p>
                      <a:pPr>
                        <a:lnSpc>
                          <a:spcPts val="985"/>
                        </a:lnSpc>
                      </a:pPr>
                      <a:r>
                        <a:rPr sz="900" spc="5" dirty="0">
                          <a:latin typeface="Arial"/>
                          <a:cs typeface="Arial"/>
                        </a:rPr>
                        <a:t>emand </a:t>
                      </a:r>
                      <a:r>
                        <a:rPr sz="900" dirty="0">
                          <a:latin typeface="Arial"/>
                          <a:cs typeface="Arial"/>
                        </a:rPr>
                        <a:t>of</a:t>
                      </a:r>
                      <a:r>
                        <a:rPr sz="900" spc="-80" dirty="0">
                          <a:latin typeface="Arial"/>
                          <a:cs typeface="Arial"/>
                        </a:rPr>
                        <a:t> </a:t>
                      </a:r>
                      <a:r>
                        <a:rPr sz="900" spc="5" dirty="0">
                          <a:latin typeface="Arial"/>
                          <a:cs typeface="Arial"/>
                        </a:rPr>
                        <a:t>product)</a:t>
                      </a:r>
                      <a:endParaRPr sz="900">
                        <a:latin typeface="Arial"/>
                        <a:cs typeface="Arial"/>
                      </a:endParaRPr>
                    </a:p>
                  </a:txBody>
                  <a:tcPr marL="0" marR="0" marT="0" marB="0">
                    <a:lnR w="12700">
                      <a:solidFill>
                        <a:srgbClr val="FFFFFF"/>
                      </a:solidFill>
                      <a:prstDash val="solid"/>
                    </a:lnR>
                  </a:tcPr>
                </a:tc>
                <a:tc hMerge="1">
                  <a:txBody>
                    <a:bodyPr/>
                    <a:lstStyle/>
                    <a:p>
                      <a:endParaRPr/>
                    </a:p>
                  </a:txBody>
                  <a:tcPr marL="0" marR="0" marT="0" marB="0"/>
                </a:tc>
                <a:extLst>
                  <a:ext uri="{0D108BD9-81ED-4DB2-BD59-A6C34878D82A}">
                    <a16:rowId xmlns:a16="http://schemas.microsoft.com/office/drawing/2014/main" val="10012"/>
                  </a:ext>
                </a:extLst>
              </a:tr>
              <a:tr h="280913">
                <a:tc>
                  <a:txBody>
                    <a:bodyPr/>
                    <a:lstStyle/>
                    <a:p>
                      <a:pPr>
                        <a:lnSpc>
                          <a:spcPct val="100000"/>
                        </a:lnSpc>
                        <a:spcBef>
                          <a:spcPts val="370"/>
                        </a:spcBef>
                      </a:pPr>
                      <a:r>
                        <a:rPr sz="900" spc="5" dirty="0">
                          <a:latin typeface="Arial"/>
                          <a:cs typeface="Arial"/>
                        </a:rPr>
                        <a:t>sis</a:t>
                      </a:r>
                      <a:r>
                        <a:rPr sz="900" spc="-60" dirty="0">
                          <a:latin typeface="Arial"/>
                          <a:cs typeface="Arial"/>
                        </a:rPr>
                        <a:t> </a:t>
                      </a:r>
                      <a:r>
                        <a:rPr sz="900" spc="5" dirty="0">
                          <a:latin typeface="Arial"/>
                          <a:cs typeface="Arial"/>
                        </a:rPr>
                        <a:t>(Grade</a:t>
                      </a:r>
                      <a:r>
                        <a:rPr sz="900" spc="-65" dirty="0">
                          <a:latin typeface="Arial"/>
                          <a:cs typeface="Arial"/>
                        </a:rPr>
                        <a:t> </a:t>
                      </a:r>
                      <a:r>
                        <a:rPr sz="900" spc="15" dirty="0">
                          <a:latin typeface="Arial"/>
                          <a:cs typeface="Arial"/>
                        </a:rPr>
                        <a:t>Wise</a:t>
                      </a:r>
                      <a:r>
                        <a:rPr sz="900" spc="-65" dirty="0">
                          <a:latin typeface="Arial"/>
                          <a:cs typeface="Arial"/>
                        </a:rPr>
                        <a:t> </a:t>
                      </a:r>
                      <a:r>
                        <a:rPr sz="900" spc="5" dirty="0">
                          <a:latin typeface="Arial"/>
                          <a:cs typeface="Arial"/>
                        </a:rPr>
                        <a:t>monthly</a:t>
                      </a:r>
                      <a:r>
                        <a:rPr sz="900" spc="-80" dirty="0">
                          <a:latin typeface="Arial"/>
                          <a:cs typeface="Arial"/>
                        </a:rPr>
                        <a:t> </a:t>
                      </a:r>
                      <a:r>
                        <a:rPr sz="900" spc="5" dirty="0">
                          <a:latin typeface="Arial"/>
                          <a:cs typeface="Arial"/>
                        </a:rPr>
                        <a:t>pricing</a:t>
                      </a:r>
                      <a:r>
                        <a:rPr sz="900" spc="-65" dirty="0">
                          <a:latin typeface="Arial"/>
                          <a:cs typeface="Arial"/>
                        </a:rPr>
                        <a:t> </a:t>
                      </a:r>
                      <a:r>
                        <a:rPr sz="900" spc="5" dirty="0">
                          <a:latin typeface="Arial"/>
                          <a:cs typeface="Arial"/>
                        </a:rPr>
                        <a:t>analysis</a:t>
                      </a:r>
                      <a:r>
                        <a:rPr sz="900" spc="-60" dirty="0">
                          <a:latin typeface="Arial"/>
                          <a:cs typeface="Arial"/>
                        </a:rPr>
                        <a:t> </a:t>
                      </a:r>
                      <a:r>
                        <a:rPr sz="900" dirty="0">
                          <a:latin typeface="Arial"/>
                          <a:cs typeface="Arial"/>
                        </a:rPr>
                        <a:t>for</a:t>
                      </a:r>
                      <a:r>
                        <a:rPr sz="900" spc="-25" dirty="0">
                          <a:latin typeface="Arial"/>
                          <a:cs typeface="Arial"/>
                        </a:rPr>
                        <a:t> </a:t>
                      </a:r>
                      <a:r>
                        <a:rPr sz="900" spc="5" dirty="0">
                          <a:latin typeface="Arial"/>
                          <a:cs typeface="Arial"/>
                        </a:rPr>
                        <a:t>five</a:t>
                      </a:r>
                      <a:r>
                        <a:rPr sz="900" spc="-40" dirty="0">
                          <a:latin typeface="Arial"/>
                          <a:cs typeface="Arial"/>
                        </a:rPr>
                        <a:t> </a:t>
                      </a:r>
                      <a:r>
                        <a:rPr sz="900" spc="-5" dirty="0">
                          <a:latin typeface="Arial"/>
                          <a:cs typeface="Arial"/>
                        </a:rPr>
                        <a:t>different</a:t>
                      </a:r>
                      <a:r>
                        <a:rPr sz="900" spc="-20" dirty="0">
                          <a:latin typeface="Arial"/>
                          <a:cs typeface="Arial"/>
                        </a:rPr>
                        <a:t> </a:t>
                      </a:r>
                      <a:r>
                        <a:rPr sz="900" spc="5" dirty="0">
                          <a:latin typeface="Arial"/>
                          <a:cs typeface="Arial"/>
                        </a:rPr>
                        <a:t>location</a:t>
                      </a:r>
                      <a:r>
                        <a:rPr sz="900" spc="-85" dirty="0">
                          <a:latin typeface="Arial"/>
                          <a:cs typeface="Arial"/>
                        </a:rPr>
                        <a:t> </a:t>
                      </a:r>
                      <a:r>
                        <a:rPr sz="900" spc="5" dirty="0">
                          <a:latin typeface="Arial"/>
                          <a:cs typeface="Arial"/>
                        </a:rPr>
                        <a:t>including</a:t>
                      </a:r>
                      <a:r>
                        <a:rPr sz="900" spc="-65" dirty="0">
                          <a:latin typeface="Arial"/>
                          <a:cs typeface="Arial"/>
                        </a:rPr>
                        <a:t> </a:t>
                      </a:r>
                      <a:r>
                        <a:rPr sz="900" spc="5" dirty="0">
                          <a:latin typeface="Arial"/>
                          <a:cs typeface="Arial"/>
                        </a:rPr>
                        <a:t>India</a:t>
                      </a:r>
                      <a:r>
                        <a:rPr sz="900" spc="-60" dirty="0">
                          <a:latin typeface="Arial"/>
                          <a:cs typeface="Arial"/>
                        </a:rPr>
                        <a:t> </a:t>
                      </a:r>
                      <a:r>
                        <a:rPr sz="900" spc="5" dirty="0">
                          <a:latin typeface="Arial"/>
                          <a:cs typeface="Arial"/>
                        </a:rPr>
                        <a:t>with</a:t>
                      </a:r>
                      <a:r>
                        <a:rPr sz="900" spc="-40" dirty="0">
                          <a:latin typeface="Arial"/>
                          <a:cs typeface="Arial"/>
                        </a:rPr>
                        <a:t> </a:t>
                      </a:r>
                      <a:r>
                        <a:rPr sz="900" spc="5" dirty="0">
                          <a:latin typeface="Arial"/>
                          <a:cs typeface="Arial"/>
                        </a:rPr>
                        <a:t>long</a:t>
                      </a:r>
                      <a:r>
                        <a:rPr sz="900" spc="-15" dirty="0">
                          <a:latin typeface="Arial"/>
                          <a:cs typeface="Arial"/>
                        </a:rPr>
                        <a:t> </a:t>
                      </a:r>
                      <a:r>
                        <a:rPr sz="900" dirty="0">
                          <a:latin typeface="Arial"/>
                          <a:cs typeface="Arial"/>
                        </a:rPr>
                        <a:t>term</a:t>
                      </a:r>
                      <a:r>
                        <a:rPr sz="900" spc="-25" dirty="0">
                          <a:latin typeface="Arial"/>
                          <a:cs typeface="Arial"/>
                        </a:rPr>
                        <a:t> </a:t>
                      </a:r>
                      <a:r>
                        <a:rPr sz="900" dirty="0">
                          <a:latin typeface="Arial"/>
                          <a:cs typeface="Arial"/>
                        </a:rPr>
                        <a:t>forecasting)</a:t>
                      </a:r>
                      <a:endParaRPr sz="900">
                        <a:latin typeface="Arial"/>
                        <a:cs typeface="Arial"/>
                      </a:endParaRPr>
                    </a:p>
                  </a:txBody>
                  <a:tcPr marL="0" marR="0" marT="46990" marB="0"/>
                </a:tc>
                <a:tc>
                  <a:txBody>
                    <a:bodyPr/>
                    <a:lstStyle/>
                    <a:p>
                      <a:pPr marL="1270" algn="ctr">
                        <a:lnSpc>
                          <a:spcPct val="100000"/>
                        </a:lnSpc>
                        <a:spcBef>
                          <a:spcPts val="409"/>
                        </a:spcBef>
                      </a:pPr>
                      <a:r>
                        <a:rPr sz="1000" dirty="0">
                          <a:latin typeface="Arial"/>
                          <a:cs typeface="Arial"/>
                        </a:rPr>
                        <a:t>.</a:t>
                      </a:r>
                      <a:endParaRPr sz="1000">
                        <a:latin typeface="Arial"/>
                        <a:cs typeface="Arial"/>
                      </a:endParaRPr>
                    </a:p>
                  </a:txBody>
                  <a:tcPr marL="0" marR="0" marT="52069" marB="0">
                    <a:lnR w="12700">
                      <a:solidFill>
                        <a:srgbClr val="FFFFFF"/>
                      </a:solidFill>
                      <a:prstDash val="solid"/>
                    </a:lnR>
                  </a:tcPr>
                </a:tc>
                <a:extLst>
                  <a:ext uri="{0D108BD9-81ED-4DB2-BD59-A6C34878D82A}">
                    <a16:rowId xmlns:a16="http://schemas.microsoft.com/office/drawing/2014/main" val="10013"/>
                  </a:ext>
                </a:extLst>
              </a:tr>
              <a:tr h="288776">
                <a:tc gridSpan="2">
                  <a:txBody>
                    <a:bodyPr/>
                    <a:lstStyle/>
                    <a:p>
                      <a:pPr marL="8890">
                        <a:lnSpc>
                          <a:spcPct val="100000"/>
                        </a:lnSpc>
                        <a:spcBef>
                          <a:spcPts val="509"/>
                        </a:spcBef>
                      </a:pPr>
                      <a:r>
                        <a:rPr sz="900" spc="5" dirty="0">
                          <a:latin typeface="Arial"/>
                          <a:cs typeface="Arial"/>
                        </a:rPr>
                        <a:t>nalysis</a:t>
                      </a:r>
                      <a:r>
                        <a:rPr sz="900" spc="-55" dirty="0">
                          <a:latin typeface="Arial"/>
                          <a:cs typeface="Arial"/>
                        </a:rPr>
                        <a:t> </a:t>
                      </a:r>
                      <a:r>
                        <a:rPr sz="900" dirty="0">
                          <a:latin typeface="Arial"/>
                          <a:cs typeface="Arial"/>
                        </a:rPr>
                        <a:t>(Margin</a:t>
                      </a:r>
                      <a:r>
                        <a:rPr sz="900" spc="-30" dirty="0">
                          <a:latin typeface="Arial"/>
                          <a:cs typeface="Arial"/>
                        </a:rPr>
                        <a:t> </a:t>
                      </a:r>
                      <a:r>
                        <a:rPr sz="900" dirty="0">
                          <a:latin typeface="Arial"/>
                          <a:cs typeface="Arial"/>
                        </a:rPr>
                        <a:t>and</a:t>
                      </a:r>
                      <a:r>
                        <a:rPr sz="900" spc="-5" dirty="0">
                          <a:latin typeface="Arial"/>
                          <a:cs typeface="Arial"/>
                        </a:rPr>
                        <a:t> Channel</a:t>
                      </a:r>
                      <a:r>
                        <a:rPr sz="900" spc="10" dirty="0">
                          <a:latin typeface="Arial"/>
                          <a:cs typeface="Arial"/>
                        </a:rPr>
                        <a:t> </a:t>
                      </a:r>
                      <a:r>
                        <a:rPr sz="900" spc="-5" dirty="0">
                          <a:latin typeface="Arial"/>
                          <a:cs typeface="Arial"/>
                        </a:rPr>
                        <a:t>Partner</a:t>
                      </a:r>
                      <a:r>
                        <a:rPr sz="900" spc="-20" dirty="0">
                          <a:latin typeface="Arial"/>
                          <a:cs typeface="Arial"/>
                        </a:rPr>
                        <a:t> </a:t>
                      </a:r>
                      <a:r>
                        <a:rPr sz="900" spc="5" dirty="0">
                          <a:latin typeface="Arial"/>
                          <a:cs typeface="Arial"/>
                        </a:rPr>
                        <a:t>analysis</a:t>
                      </a:r>
                      <a:r>
                        <a:rPr sz="900" spc="-55" dirty="0">
                          <a:latin typeface="Arial"/>
                          <a:cs typeface="Arial"/>
                        </a:rPr>
                        <a:t> </a:t>
                      </a:r>
                      <a:r>
                        <a:rPr sz="900" spc="5" dirty="0">
                          <a:latin typeface="Arial"/>
                          <a:cs typeface="Arial"/>
                        </a:rPr>
                        <a:t>from</a:t>
                      </a:r>
                      <a:r>
                        <a:rPr sz="900" spc="-45" dirty="0">
                          <a:latin typeface="Arial"/>
                          <a:cs typeface="Arial"/>
                        </a:rPr>
                        <a:t> </a:t>
                      </a:r>
                      <a:r>
                        <a:rPr sz="900" spc="-5" dirty="0">
                          <a:latin typeface="Arial"/>
                          <a:cs typeface="Arial"/>
                        </a:rPr>
                        <a:t>Feedstock</a:t>
                      </a:r>
                      <a:r>
                        <a:rPr sz="900" spc="20" dirty="0">
                          <a:latin typeface="Arial"/>
                          <a:cs typeface="Arial"/>
                        </a:rPr>
                        <a:t> </a:t>
                      </a:r>
                      <a:r>
                        <a:rPr sz="900" dirty="0">
                          <a:latin typeface="Arial"/>
                          <a:cs typeface="Arial"/>
                        </a:rPr>
                        <a:t>of</a:t>
                      </a:r>
                      <a:r>
                        <a:rPr sz="900" spc="-15" dirty="0">
                          <a:latin typeface="Arial"/>
                          <a:cs typeface="Arial"/>
                        </a:rPr>
                        <a:t> </a:t>
                      </a:r>
                      <a:r>
                        <a:rPr sz="900" spc="5" dirty="0">
                          <a:latin typeface="Arial"/>
                          <a:cs typeface="Arial"/>
                        </a:rPr>
                        <a:t>the</a:t>
                      </a:r>
                      <a:r>
                        <a:rPr sz="900" spc="-5" dirty="0">
                          <a:latin typeface="Arial"/>
                          <a:cs typeface="Arial"/>
                        </a:rPr>
                        <a:t> </a:t>
                      </a:r>
                      <a:r>
                        <a:rPr sz="900" dirty="0">
                          <a:latin typeface="Arial"/>
                          <a:cs typeface="Arial"/>
                        </a:rPr>
                        <a:t>product</a:t>
                      </a:r>
                      <a:r>
                        <a:rPr sz="900" spc="-40" dirty="0">
                          <a:latin typeface="Arial"/>
                          <a:cs typeface="Arial"/>
                        </a:rPr>
                        <a:t> </a:t>
                      </a:r>
                      <a:r>
                        <a:rPr sz="900" spc="5" dirty="0">
                          <a:latin typeface="Arial"/>
                          <a:cs typeface="Arial"/>
                        </a:rPr>
                        <a:t>to</a:t>
                      </a:r>
                      <a:r>
                        <a:rPr sz="900" spc="-5" dirty="0">
                          <a:latin typeface="Arial"/>
                          <a:cs typeface="Arial"/>
                        </a:rPr>
                        <a:t> </a:t>
                      </a:r>
                      <a:r>
                        <a:rPr sz="900" spc="5" dirty="0">
                          <a:latin typeface="Arial"/>
                          <a:cs typeface="Arial"/>
                        </a:rPr>
                        <a:t>the</a:t>
                      </a:r>
                      <a:r>
                        <a:rPr sz="900" spc="-30" dirty="0">
                          <a:latin typeface="Arial"/>
                          <a:cs typeface="Arial"/>
                        </a:rPr>
                        <a:t> </a:t>
                      </a:r>
                      <a:r>
                        <a:rPr sz="900" spc="5" dirty="0">
                          <a:latin typeface="Arial"/>
                          <a:cs typeface="Arial"/>
                        </a:rPr>
                        <a:t>final</a:t>
                      </a:r>
                      <a:r>
                        <a:rPr sz="900" spc="-15" dirty="0">
                          <a:latin typeface="Arial"/>
                          <a:cs typeface="Arial"/>
                        </a:rPr>
                        <a:t> </a:t>
                      </a:r>
                      <a:r>
                        <a:rPr sz="900" dirty="0">
                          <a:latin typeface="Arial"/>
                          <a:cs typeface="Arial"/>
                        </a:rPr>
                        <a:t>end-</a:t>
                      </a:r>
                      <a:r>
                        <a:rPr sz="900" spc="5" dirty="0">
                          <a:latin typeface="Arial"/>
                          <a:cs typeface="Arial"/>
                        </a:rPr>
                        <a:t> </a:t>
                      </a:r>
                      <a:r>
                        <a:rPr sz="900" dirty="0">
                          <a:latin typeface="Arial"/>
                          <a:cs typeface="Arial"/>
                        </a:rPr>
                        <a:t>use</a:t>
                      </a:r>
                      <a:r>
                        <a:rPr sz="900" spc="-5" dirty="0">
                          <a:latin typeface="Arial"/>
                          <a:cs typeface="Arial"/>
                        </a:rPr>
                        <a:t> </a:t>
                      </a:r>
                      <a:r>
                        <a:rPr sz="900" dirty="0">
                          <a:latin typeface="Arial"/>
                          <a:cs typeface="Arial"/>
                        </a:rPr>
                        <a:t>consumption</a:t>
                      </a:r>
                      <a:r>
                        <a:rPr sz="900" spc="-60" dirty="0">
                          <a:latin typeface="Arial"/>
                          <a:cs typeface="Arial"/>
                        </a:rPr>
                        <a:t> </a:t>
                      </a:r>
                      <a:r>
                        <a:rPr sz="900" dirty="0">
                          <a:latin typeface="Arial"/>
                          <a:cs typeface="Arial"/>
                        </a:rPr>
                        <a:t>by</a:t>
                      </a:r>
                      <a:r>
                        <a:rPr sz="900" spc="-5" dirty="0">
                          <a:latin typeface="Arial"/>
                          <a:cs typeface="Arial"/>
                        </a:rPr>
                        <a:t> </a:t>
                      </a:r>
                      <a:r>
                        <a:rPr sz="900" spc="5" dirty="0">
                          <a:latin typeface="Arial"/>
                          <a:cs typeface="Arial"/>
                        </a:rPr>
                        <a:t>various</a:t>
                      </a:r>
                      <a:r>
                        <a:rPr sz="900" spc="-50" dirty="0">
                          <a:latin typeface="Arial"/>
                          <a:cs typeface="Arial"/>
                        </a:rPr>
                        <a:t> </a:t>
                      </a:r>
                      <a:r>
                        <a:rPr sz="900" spc="-10" dirty="0">
                          <a:latin typeface="Arial"/>
                          <a:cs typeface="Arial"/>
                        </a:rPr>
                        <a:t>end</a:t>
                      </a:r>
                      <a:r>
                        <a:rPr sz="900" spc="15" dirty="0">
                          <a:latin typeface="Arial"/>
                          <a:cs typeface="Arial"/>
                        </a:rPr>
                        <a:t> </a:t>
                      </a:r>
                      <a:r>
                        <a:rPr sz="900" spc="-5" dirty="0">
                          <a:latin typeface="Arial"/>
                          <a:cs typeface="Arial"/>
                        </a:rPr>
                        <a:t>user</a:t>
                      </a:r>
                      <a:r>
                        <a:rPr sz="900" spc="5" dirty="0">
                          <a:latin typeface="Arial"/>
                          <a:cs typeface="Arial"/>
                        </a:rPr>
                        <a:t> </a:t>
                      </a:r>
                      <a:r>
                        <a:rPr sz="900" spc="-5" dirty="0">
                          <a:latin typeface="Arial"/>
                          <a:cs typeface="Arial"/>
                        </a:rPr>
                        <a:t>industries)</a:t>
                      </a:r>
                      <a:endParaRPr sz="900">
                        <a:latin typeface="Arial"/>
                        <a:cs typeface="Arial"/>
                      </a:endParaRPr>
                    </a:p>
                  </a:txBody>
                  <a:tcPr marL="0" marR="0" marT="64769" marB="0">
                    <a:lnR w="12700">
                      <a:solidFill>
                        <a:srgbClr val="FFFFFF"/>
                      </a:solidFill>
                      <a:prstDash val="solid"/>
                    </a:lnR>
                  </a:tcPr>
                </a:tc>
                <a:tc hMerge="1">
                  <a:txBody>
                    <a:bodyPr/>
                    <a:lstStyle/>
                    <a:p>
                      <a:endParaRPr/>
                    </a:p>
                  </a:txBody>
                  <a:tcPr marL="0" marR="0" marT="0" marB="0"/>
                </a:tc>
                <a:extLst>
                  <a:ext uri="{0D108BD9-81ED-4DB2-BD59-A6C34878D82A}">
                    <a16:rowId xmlns:a16="http://schemas.microsoft.com/office/drawing/2014/main" val="10014"/>
                  </a:ext>
                </a:extLst>
              </a:tr>
              <a:tr h="270027">
                <a:tc gridSpan="2">
                  <a:txBody>
                    <a:bodyPr/>
                    <a:lstStyle/>
                    <a:p>
                      <a:pPr>
                        <a:lnSpc>
                          <a:spcPct val="100000"/>
                        </a:lnSpc>
                        <a:spcBef>
                          <a:spcPts val="590"/>
                        </a:spcBef>
                      </a:pPr>
                      <a:r>
                        <a:rPr sz="900" spc="5" dirty="0">
                          <a:latin typeface="Arial"/>
                          <a:cs typeface="Arial"/>
                        </a:rPr>
                        <a:t>ction </a:t>
                      </a:r>
                      <a:r>
                        <a:rPr sz="900" spc="-5" dirty="0">
                          <a:latin typeface="Arial"/>
                          <a:cs typeface="Arial"/>
                        </a:rPr>
                        <a:t>(Fixed </a:t>
                      </a:r>
                      <a:r>
                        <a:rPr sz="900" spc="5" dirty="0">
                          <a:latin typeface="Arial"/>
                          <a:cs typeface="Arial"/>
                        </a:rPr>
                        <a:t>&amp; Variable</a:t>
                      </a:r>
                      <a:r>
                        <a:rPr sz="900" spc="-195" dirty="0">
                          <a:latin typeface="Arial"/>
                          <a:cs typeface="Arial"/>
                        </a:rPr>
                        <a:t> </a:t>
                      </a:r>
                      <a:r>
                        <a:rPr sz="900" dirty="0">
                          <a:latin typeface="Arial"/>
                          <a:cs typeface="Arial"/>
                        </a:rPr>
                        <a:t>Cost </a:t>
                      </a:r>
                      <a:r>
                        <a:rPr sz="900" spc="5" dirty="0">
                          <a:latin typeface="Arial"/>
                          <a:cs typeface="Arial"/>
                        </a:rPr>
                        <a:t>– </a:t>
                      </a:r>
                      <a:r>
                        <a:rPr sz="900" dirty="0">
                          <a:latin typeface="Arial"/>
                          <a:cs typeface="Arial"/>
                        </a:rPr>
                        <a:t>By Technology)</a:t>
                      </a:r>
                      <a:endParaRPr sz="900">
                        <a:latin typeface="Arial"/>
                        <a:cs typeface="Arial"/>
                      </a:endParaRPr>
                    </a:p>
                  </a:txBody>
                  <a:tcPr marL="0" marR="0" marT="74930" marB="0">
                    <a:lnR w="12700">
                      <a:solidFill>
                        <a:srgbClr val="FFFFFF"/>
                      </a:solidFill>
                      <a:prstDash val="solid"/>
                    </a:lnR>
                  </a:tcPr>
                </a:tc>
                <a:tc hMerge="1">
                  <a:txBody>
                    <a:bodyPr/>
                    <a:lstStyle/>
                    <a:p>
                      <a:endParaRPr/>
                    </a:p>
                  </a:txBody>
                  <a:tcPr marL="0" marR="0" marT="0" marB="0"/>
                </a:tc>
                <a:extLst>
                  <a:ext uri="{0D108BD9-81ED-4DB2-BD59-A6C34878D82A}">
                    <a16:rowId xmlns:a16="http://schemas.microsoft.com/office/drawing/2014/main" val="10015"/>
                  </a:ext>
                </a:extLst>
              </a:tr>
              <a:tr h="354776">
                <a:tc gridSpan="2">
                  <a:txBody>
                    <a:bodyPr/>
                    <a:lstStyle/>
                    <a:p>
                      <a:pPr marR="934085" indent="36195">
                        <a:lnSpc>
                          <a:spcPts val="890"/>
                        </a:lnSpc>
                        <a:spcBef>
                          <a:spcPts val="555"/>
                        </a:spcBef>
                      </a:pPr>
                      <a:r>
                        <a:rPr sz="900" spc="5" dirty="0">
                          <a:latin typeface="Arial"/>
                          <a:cs typeface="Arial"/>
                        </a:rPr>
                        <a:t>lysis</a:t>
                      </a:r>
                      <a:r>
                        <a:rPr sz="900" spc="-55" dirty="0">
                          <a:latin typeface="Arial"/>
                          <a:cs typeface="Arial"/>
                        </a:rPr>
                        <a:t> </a:t>
                      </a:r>
                      <a:r>
                        <a:rPr sz="900" dirty="0">
                          <a:latin typeface="Arial"/>
                          <a:cs typeface="Arial"/>
                        </a:rPr>
                        <a:t>(Top</a:t>
                      </a:r>
                      <a:r>
                        <a:rPr sz="900" spc="-25" dirty="0">
                          <a:latin typeface="Arial"/>
                          <a:cs typeface="Arial"/>
                        </a:rPr>
                        <a:t> </a:t>
                      </a:r>
                      <a:r>
                        <a:rPr sz="900" dirty="0">
                          <a:latin typeface="Arial"/>
                          <a:cs typeface="Arial"/>
                        </a:rPr>
                        <a:t>25</a:t>
                      </a:r>
                      <a:r>
                        <a:rPr sz="900" spc="-5" dirty="0">
                          <a:latin typeface="Arial"/>
                          <a:cs typeface="Arial"/>
                        </a:rPr>
                        <a:t> </a:t>
                      </a:r>
                      <a:r>
                        <a:rPr sz="900" dirty="0">
                          <a:latin typeface="Arial"/>
                          <a:cs typeface="Arial"/>
                        </a:rPr>
                        <a:t>Customer</a:t>
                      </a:r>
                      <a:r>
                        <a:rPr sz="900" spc="-45" dirty="0">
                          <a:latin typeface="Arial"/>
                          <a:cs typeface="Arial"/>
                        </a:rPr>
                        <a:t> </a:t>
                      </a:r>
                      <a:r>
                        <a:rPr sz="900" spc="5" dirty="0">
                          <a:latin typeface="Arial"/>
                          <a:cs typeface="Arial"/>
                        </a:rPr>
                        <a:t>containing</a:t>
                      </a:r>
                      <a:r>
                        <a:rPr sz="900" spc="-75" dirty="0">
                          <a:latin typeface="Arial"/>
                          <a:cs typeface="Arial"/>
                        </a:rPr>
                        <a:t> </a:t>
                      </a:r>
                      <a:r>
                        <a:rPr sz="900" spc="5" dirty="0">
                          <a:latin typeface="Arial"/>
                          <a:cs typeface="Arial"/>
                        </a:rPr>
                        <a:t>information</a:t>
                      </a:r>
                      <a:r>
                        <a:rPr sz="900" spc="-80" dirty="0">
                          <a:latin typeface="Arial"/>
                          <a:cs typeface="Arial"/>
                        </a:rPr>
                        <a:t> </a:t>
                      </a:r>
                      <a:r>
                        <a:rPr sz="900" dirty="0">
                          <a:latin typeface="Arial"/>
                          <a:cs typeface="Arial"/>
                        </a:rPr>
                        <a:t>about</a:t>
                      </a:r>
                      <a:r>
                        <a:rPr sz="900" spc="-10" dirty="0">
                          <a:latin typeface="Arial"/>
                          <a:cs typeface="Arial"/>
                        </a:rPr>
                        <a:t> </a:t>
                      </a:r>
                      <a:r>
                        <a:rPr sz="900" dirty="0">
                          <a:latin typeface="Arial"/>
                          <a:cs typeface="Arial"/>
                        </a:rPr>
                        <a:t>their</a:t>
                      </a:r>
                      <a:r>
                        <a:rPr sz="900" spc="5" dirty="0">
                          <a:latin typeface="Arial"/>
                          <a:cs typeface="Arial"/>
                        </a:rPr>
                        <a:t> </a:t>
                      </a:r>
                      <a:r>
                        <a:rPr sz="900" dirty="0">
                          <a:latin typeface="Arial"/>
                          <a:cs typeface="Arial"/>
                        </a:rPr>
                        <a:t>annual</a:t>
                      </a:r>
                      <a:r>
                        <a:rPr sz="900" spc="-10" dirty="0">
                          <a:latin typeface="Arial"/>
                          <a:cs typeface="Arial"/>
                        </a:rPr>
                        <a:t> </a:t>
                      </a:r>
                      <a:r>
                        <a:rPr sz="900" dirty="0">
                          <a:latin typeface="Arial"/>
                          <a:cs typeface="Arial"/>
                        </a:rPr>
                        <a:t>consumption,</a:t>
                      </a:r>
                      <a:r>
                        <a:rPr sz="900" spc="-70" dirty="0">
                          <a:latin typeface="Arial"/>
                          <a:cs typeface="Arial"/>
                        </a:rPr>
                        <a:t> </a:t>
                      </a:r>
                      <a:r>
                        <a:rPr sz="900" dirty="0">
                          <a:latin typeface="Arial"/>
                          <a:cs typeface="Arial"/>
                        </a:rPr>
                        <a:t>supplier,</a:t>
                      </a:r>
                      <a:r>
                        <a:rPr sz="900" spc="-40" dirty="0">
                          <a:latin typeface="Arial"/>
                          <a:cs typeface="Arial"/>
                        </a:rPr>
                        <a:t> </a:t>
                      </a:r>
                      <a:r>
                        <a:rPr sz="900" dirty="0">
                          <a:latin typeface="Arial"/>
                          <a:cs typeface="Arial"/>
                        </a:rPr>
                        <a:t>price,</a:t>
                      </a:r>
                      <a:r>
                        <a:rPr sz="900" spc="-10" dirty="0">
                          <a:latin typeface="Arial"/>
                          <a:cs typeface="Arial"/>
                        </a:rPr>
                        <a:t> </a:t>
                      </a:r>
                      <a:r>
                        <a:rPr sz="900" spc="-5" dirty="0">
                          <a:latin typeface="Arial"/>
                          <a:cs typeface="Arial"/>
                        </a:rPr>
                        <a:t>grade,</a:t>
                      </a:r>
                      <a:r>
                        <a:rPr sz="900" spc="5" dirty="0">
                          <a:latin typeface="Arial"/>
                          <a:cs typeface="Arial"/>
                        </a:rPr>
                        <a:t> </a:t>
                      </a:r>
                      <a:r>
                        <a:rPr sz="900" spc="-10" dirty="0">
                          <a:latin typeface="Arial"/>
                          <a:cs typeface="Arial"/>
                        </a:rPr>
                        <a:t>end</a:t>
                      </a:r>
                      <a:r>
                        <a:rPr sz="900" spc="20" dirty="0">
                          <a:latin typeface="Arial"/>
                          <a:cs typeface="Arial"/>
                        </a:rPr>
                        <a:t> </a:t>
                      </a:r>
                      <a:r>
                        <a:rPr sz="900" dirty="0">
                          <a:latin typeface="Arial"/>
                          <a:cs typeface="Arial"/>
                        </a:rPr>
                        <a:t>use</a:t>
                      </a:r>
                      <a:r>
                        <a:rPr sz="900" spc="-5" dirty="0">
                          <a:latin typeface="Arial"/>
                          <a:cs typeface="Arial"/>
                        </a:rPr>
                        <a:t> </a:t>
                      </a:r>
                      <a:r>
                        <a:rPr sz="900" spc="5" dirty="0">
                          <a:latin typeface="Arial"/>
                          <a:cs typeface="Arial"/>
                        </a:rPr>
                        <a:t>application</a:t>
                      </a:r>
                      <a:r>
                        <a:rPr sz="900" spc="-75" dirty="0">
                          <a:latin typeface="Arial"/>
                          <a:cs typeface="Arial"/>
                        </a:rPr>
                        <a:t> </a:t>
                      </a:r>
                      <a:r>
                        <a:rPr sz="900" dirty="0">
                          <a:latin typeface="Arial"/>
                          <a:cs typeface="Arial"/>
                        </a:rPr>
                        <a:t>for  </a:t>
                      </a:r>
                      <a:r>
                        <a:rPr sz="900" spc="-5" dirty="0">
                          <a:latin typeface="Arial"/>
                          <a:cs typeface="Arial"/>
                        </a:rPr>
                        <a:t>sed)</a:t>
                      </a:r>
                      <a:endParaRPr sz="900">
                        <a:latin typeface="Arial"/>
                        <a:cs typeface="Arial"/>
                      </a:endParaRPr>
                    </a:p>
                  </a:txBody>
                  <a:tcPr marL="0" marR="0" marT="70485" marB="0">
                    <a:lnR w="12700">
                      <a:solidFill>
                        <a:srgbClr val="FFFFFF"/>
                      </a:solidFill>
                      <a:prstDash val="solid"/>
                    </a:lnR>
                  </a:tcPr>
                </a:tc>
                <a:tc hMerge="1">
                  <a:txBody>
                    <a:bodyPr/>
                    <a:lstStyle/>
                    <a:p>
                      <a:endParaRPr/>
                    </a:p>
                  </a:txBody>
                  <a:tcPr marL="0" marR="0" marT="0" marB="0"/>
                </a:tc>
                <a:extLst>
                  <a:ext uri="{0D108BD9-81ED-4DB2-BD59-A6C34878D82A}">
                    <a16:rowId xmlns:a16="http://schemas.microsoft.com/office/drawing/2014/main" val="10016"/>
                  </a:ext>
                </a:extLst>
              </a:tr>
              <a:tr h="256202">
                <a:tc gridSpan="2">
                  <a:txBody>
                    <a:bodyPr/>
                    <a:lstStyle/>
                    <a:p>
                      <a:pPr>
                        <a:lnSpc>
                          <a:spcPct val="100000"/>
                        </a:lnSpc>
                        <a:spcBef>
                          <a:spcPts val="370"/>
                        </a:spcBef>
                      </a:pPr>
                      <a:r>
                        <a:rPr sz="900" spc="5" dirty="0">
                          <a:latin typeface="Arial"/>
                          <a:cs typeface="Arial"/>
                        </a:rPr>
                        <a:t>gn</a:t>
                      </a:r>
                      <a:r>
                        <a:rPr sz="900" spc="-15" dirty="0">
                          <a:latin typeface="Arial"/>
                          <a:cs typeface="Arial"/>
                        </a:rPr>
                        <a:t> </a:t>
                      </a:r>
                      <a:r>
                        <a:rPr sz="900" dirty="0">
                          <a:latin typeface="Arial"/>
                          <a:cs typeface="Arial"/>
                        </a:rPr>
                        <a:t>Trade</a:t>
                      </a:r>
                      <a:r>
                        <a:rPr sz="900" spc="-40" dirty="0">
                          <a:latin typeface="Arial"/>
                          <a:cs typeface="Arial"/>
                        </a:rPr>
                        <a:t> </a:t>
                      </a:r>
                      <a:r>
                        <a:rPr sz="900" spc="5" dirty="0">
                          <a:latin typeface="Arial"/>
                          <a:cs typeface="Arial"/>
                        </a:rPr>
                        <a:t>Analysis</a:t>
                      </a:r>
                      <a:r>
                        <a:rPr sz="900" spc="-60" dirty="0">
                          <a:latin typeface="Arial"/>
                          <a:cs typeface="Arial"/>
                        </a:rPr>
                        <a:t> </a:t>
                      </a:r>
                      <a:r>
                        <a:rPr sz="900" spc="5" dirty="0">
                          <a:latin typeface="Arial"/>
                          <a:cs typeface="Arial"/>
                        </a:rPr>
                        <a:t>(Import</a:t>
                      </a:r>
                      <a:r>
                        <a:rPr sz="900" spc="-75" dirty="0">
                          <a:latin typeface="Arial"/>
                          <a:cs typeface="Arial"/>
                        </a:rPr>
                        <a:t> </a:t>
                      </a:r>
                      <a:r>
                        <a:rPr sz="900" dirty="0">
                          <a:latin typeface="Arial"/>
                          <a:cs typeface="Arial"/>
                        </a:rPr>
                        <a:t>and</a:t>
                      </a:r>
                      <a:r>
                        <a:rPr sz="900" spc="-15" dirty="0">
                          <a:latin typeface="Arial"/>
                          <a:cs typeface="Arial"/>
                        </a:rPr>
                        <a:t> </a:t>
                      </a:r>
                      <a:r>
                        <a:rPr sz="900" spc="-5" dirty="0">
                          <a:latin typeface="Arial"/>
                          <a:cs typeface="Arial"/>
                        </a:rPr>
                        <a:t>Export </a:t>
                      </a:r>
                      <a:r>
                        <a:rPr sz="900" dirty="0">
                          <a:latin typeface="Arial"/>
                          <a:cs typeface="Arial"/>
                        </a:rPr>
                        <a:t>By</a:t>
                      </a:r>
                      <a:r>
                        <a:rPr sz="900" spc="-15" dirty="0">
                          <a:latin typeface="Arial"/>
                          <a:cs typeface="Arial"/>
                        </a:rPr>
                        <a:t> </a:t>
                      </a:r>
                      <a:r>
                        <a:rPr sz="900" dirty="0">
                          <a:latin typeface="Arial"/>
                          <a:cs typeface="Arial"/>
                        </a:rPr>
                        <a:t>Value</a:t>
                      </a:r>
                      <a:r>
                        <a:rPr sz="900" spc="-35" dirty="0">
                          <a:latin typeface="Arial"/>
                          <a:cs typeface="Arial"/>
                        </a:rPr>
                        <a:t> </a:t>
                      </a:r>
                      <a:r>
                        <a:rPr sz="900" dirty="0">
                          <a:latin typeface="Arial"/>
                          <a:cs typeface="Arial"/>
                        </a:rPr>
                        <a:t>and</a:t>
                      </a:r>
                      <a:r>
                        <a:rPr sz="900" spc="-15" dirty="0">
                          <a:latin typeface="Arial"/>
                          <a:cs typeface="Arial"/>
                        </a:rPr>
                        <a:t> </a:t>
                      </a:r>
                      <a:r>
                        <a:rPr sz="900" spc="5" dirty="0">
                          <a:latin typeface="Arial"/>
                          <a:cs typeface="Arial"/>
                        </a:rPr>
                        <a:t>Volume</a:t>
                      </a:r>
                      <a:r>
                        <a:rPr sz="900" spc="-65" dirty="0">
                          <a:latin typeface="Arial"/>
                          <a:cs typeface="Arial"/>
                        </a:rPr>
                        <a:t> </a:t>
                      </a:r>
                      <a:r>
                        <a:rPr sz="900" spc="5" dirty="0">
                          <a:latin typeface="Arial"/>
                          <a:cs typeface="Arial"/>
                        </a:rPr>
                        <a:t>by</a:t>
                      </a:r>
                      <a:r>
                        <a:rPr sz="900" spc="-15" dirty="0">
                          <a:latin typeface="Arial"/>
                          <a:cs typeface="Arial"/>
                        </a:rPr>
                        <a:t> </a:t>
                      </a:r>
                      <a:r>
                        <a:rPr sz="900" dirty="0">
                          <a:latin typeface="Arial"/>
                          <a:cs typeface="Arial"/>
                        </a:rPr>
                        <a:t>Top</a:t>
                      </a:r>
                      <a:r>
                        <a:rPr sz="900" spc="-15" dirty="0">
                          <a:latin typeface="Arial"/>
                          <a:cs typeface="Arial"/>
                        </a:rPr>
                        <a:t> </a:t>
                      </a:r>
                      <a:r>
                        <a:rPr sz="900" spc="5" dirty="0">
                          <a:latin typeface="Arial"/>
                          <a:cs typeface="Arial"/>
                        </a:rPr>
                        <a:t>10</a:t>
                      </a:r>
                      <a:r>
                        <a:rPr sz="900" spc="-15" dirty="0">
                          <a:latin typeface="Arial"/>
                          <a:cs typeface="Arial"/>
                        </a:rPr>
                        <a:t> </a:t>
                      </a:r>
                      <a:r>
                        <a:rPr sz="900" dirty="0">
                          <a:latin typeface="Arial"/>
                          <a:cs typeface="Arial"/>
                        </a:rPr>
                        <a:t>Countries)</a:t>
                      </a:r>
                      <a:endParaRPr sz="900">
                        <a:latin typeface="Arial"/>
                        <a:cs typeface="Arial"/>
                      </a:endParaRPr>
                    </a:p>
                  </a:txBody>
                  <a:tcPr marL="0" marR="0" marT="46990" marB="0">
                    <a:lnR w="12700">
                      <a:solidFill>
                        <a:srgbClr val="FFFFFF"/>
                      </a:solidFill>
                      <a:prstDash val="solid"/>
                    </a:lnR>
                  </a:tcPr>
                </a:tc>
                <a:tc hMerge="1">
                  <a:txBody>
                    <a:bodyPr/>
                    <a:lstStyle/>
                    <a:p>
                      <a:endParaRPr/>
                    </a:p>
                  </a:txBody>
                  <a:tcPr marL="0" marR="0" marT="0" marB="0"/>
                </a:tc>
                <a:extLst>
                  <a:ext uri="{0D108BD9-81ED-4DB2-BD59-A6C34878D82A}">
                    <a16:rowId xmlns:a16="http://schemas.microsoft.com/office/drawing/2014/main" val="10017"/>
                  </a:ext>
                </a:extLst>
              </a:tr>
              <a:tr h="255999">
                <a:tc gridSpan="2">
                  <a:txBody>
                    <a:bodyPr/>
                    <a:lstStyle/>
                    <a:p>
                      <a:pPr marL="11430">
                        <a:lnSpc>
                          <a:spcPct val="100000"/>
                        </a:lnSpc>
                        <a:spcBef>
                          <a:spcPts val="475"/>
                        </a:spcBef>
                      </a:pPr>
                      <a:r>
                        <a:rPr sz="900" dirty="0">
                          <a:latin typeface="Arial"/>
                          <a:cs typeface="Arial"/>
                        </a:rPr>
                        <a:t>nd-Supply</a:t>
                      </a:r>
                      <a:r>
                        <a:rPr sz="900" spc="-85" dirty="0">
                          <a:latin typeface="Arial"/>
                          <a:cs typeface="Arial"/>
                        </a:rPr>
                        <a:t> </a:t>
                      </a:r>
                      <a:r>
                        <a:rPr sz="900" spc="5" dirty="0">
                          <a:latin typeface="Arial"/>
                          <a:cs typeface="Arial"/>
                        </a:rPr>
                        <a:t>Gap</a:t>
                      </a:r>
                      <a:r>
                        <a:rPr sz="900" spc="-15" dirty="0">
                          <a:latin typeface="Arial"/>
                          <a:cs typeface="Arial"/>
                        </a:rPr>
                        <a:t> </a:t>
                      </a:r>
                      <a:r>
                        <a:rPr sz="900" dirty="0">
                          <a:latin typeface="Arial"/>
                          <a:cs typeface="Arial"/>
                        </a:rPr>
                        <a:t>(Regional</a:t>
                      </a:r>
                      <a:r>
                        <a:rPr sz="900" spc="-25" dirty="0">
                          <a:latin typeface="Arial"/>
                          <a:cs typeface="Arial"/>
                        </a:rPr>
                        <a:t> </a:t>
                      </a:r>
                      <a:r>
                        <a:rPr sz="900" dirty="0">
                          <a:latin typeface="Arial"/>
                          <a:cs typeface="Arial"/>
                        </a:rPr>
                        <a:t>Demand</a:t>
                      </a:r>
                      <a:r>
                        <a:rPr sz="900" spc="-40" dirty="0">
                          <a:latin typeface="Arial"/>
                          <a:cs typeface="Arial"/>
                        </a:rPr>
                        <a:t> </a:t>
                      </a:r>
                      <a:r>
                        <a:rPr sz="900" dirty="0">
                          <a:latin typeface="Arial"/>
                          <a:cs typeface="Arial"/>
                        </a:rPr>
                        <a:t>Supply</a:t>
                      </a:r>
                      <a:r>
                        <a:rPr sz="900" spc="-35" dirty="0">
                          <a:latin typeface="Arial"/>
                          <a:cs typeface="Arial"/>
                        </a:rPr>
                        <a:t> </a:t>
                      </a:r>
                      <a:r>
                        <a:rPr sz="900" spc="5" dirty="0">
                          <a:latin typeface="Arial"/>
                          <a:cs typeface="Arial"/>
                        </a:rPr>
                        <a:t>Gap</a:t>
                      </a:r>
                      <a:r>
                        <a:rPr sz="900" spc="-40" dirty="0">
                          <a:latin typeface="Arial"/>
                          <a:cs typeface="Arial"/>
                        </a:rPr>
                        <a:t> </a:t>
                      </a:r>
                      <a:r>
                        <a:rPr sz="900" spc="5" dirty="0">
                          <a:latin typeface="Arial"/>
                          <a:cs typeface="Arial"/>
                        </a:rPr>
                        <a:t>emanating</a:t>
                      </a:r>
                      <a:r>
                        <a:rPr sz="900" spc="-85" dirty="0">
                          <a:latin typeface="Arial"/>
                          <a:cs typeface="Arial"/>
                        </a:rPr>
                        <a:t> </a:t>
                      </a:r>
                      <a:r>
                        <a:rPr sz="900" spc="5" dirty="0">
                          <a:latin typeface="Arial"/>
                          <a:cs typeface="Arial"/>
                        </a:rPr>
                        <a:t>till</a:t>
                      </a:r>
                      <a:r>
                        <a:rPr sz="900" spc="-45" dirty="0">
                          <a:latin typeface="Arial"/>
                          <a:cs typeface="Arial"/>
                        </a:rPr>
                        <a:t> </a:t>
                      </a:r>
                      <a:r>
                        <a:rPr sz="900" dirty="0">
                          <a:latin typeface="Arial"/>
                          <a:cs typeface="Arial"/>
                        </a:rPr>
                        <a:t>2030)</a:t>
                      </a:r>
                      <a:endParaRPr sz="900">
                        <a:latin typeface="Arial"/>
                        <a:cs typeface="Arial"/>
                      </a:endParaRPr>
                    </a:p>
                  </a:txBody>
                  <a:tcPr marL="0" marR="0" marT="60325" marB="0">
                    <a:lnR w="12700">
                      <a:solidFill>
                        <a:srgbClr val="FFFFFF"/>
                      </a:solidFill>
                      <a:prstDash val="solid"/>
                    </a:lnR>
                  </a:tcPr>
                </a:tc>
                <a:tc hMerge="1">
                  <a:txBody>
                    <a:bodyPr/>
                    <a:lstStyle/>
                    <a:p>
                      <a:endParaRPr/>
                    </a:p>
                  </a:txBody>
                  <a:tcPr marL="0" marR="0" marT="0" marB="0"/>
                </a:tc>
                <a:extLst>
                  <a:ext uri="{0D108BD9-81ED-4DB2-BD59-A6C34878D82A}">
                    <a16:rowId xmlns:a16="http://schemas.microsoft.com/office/drawing/2014/main" val="10018"/>
                  </a:ext>
                </a:extLst>
              </a:tr>
              <a:tr h="382177">
                <a:tc gridSpan="2">
                  <a:txBody>
                    <a:bodyPr/>
                    <a:lstStyle/>
                    <a:p>
                      <a:pPr marR="4232275" algn="r">
                        <a:lnSpc>
                          <a:spcPts val="1065"/>
                        </a:lnSpc>
                        <a:spcBef>
                          <a:spcPts val="370"/>
                        </a:spcBef>
                      </a:pPr>
                      <a:r>
                        <a:rPr sz="900" dirty="0">
                          <a:latin typeface="Arial"/>
                          <a:cs typeface="Arial"/>
                        </a:rPr>
                        <a:t>apacities </a:t>
                      </a:r>
                      <a:r>
                        <a:rPr sz="900" spc="-5" dirty="0">
                          <a:latin typeface="Arial"/>
                          <a:cs typeface="Arial"/>
                        </a:rPr>
                        <a:t>(Ideal </a:t>
                      </a:r>
                      <a:r>
                        <a:rPr sz="900" dirty="0">
                          <a:latin typeface="Arial"/>
                          <a:cs typeface="Arial"/>
                        </a:rPr>
                        <a:t>Product Mix and </a:t>
                      </a:r>
                      <a:r>
                        <a:rPr sz="900" spc="5" dirty="0">
                          <a:latin typeface="Arial"/>
                          <a:cs typeface="Arial"/>
                        </a:rPr>
                        <a:t>capacity</a:t>
                      </a:r>
                      <a:r>
                        <a:rPr sz="900" spc="-160" dirty="0">
                          <a:latin typeface="Arial"/>
                          <a:cs typeface="Arial"/>
                        </a:rPr>
                        <a:t> </a:t>
                      </a:r>
                      <a:r>
                        <a:rPr sz="900" dirty="0">
                          <a:latin typeface="Arial"/>
                          <a:cs typeface="Arial"/>
                        </a:rPr>
                        <a:t>recommendation)</a:t>
                      </a:r>
                      <a:endParaRPr sz="900">
                        <a:latin typeface="Arial"/>
                        <a:cs typeface="Arial"/>
                      </a:endParaRPr>
                    </a:p>
                    <a:p>
                      <a:pPr marR="4257040" algn="r">
                        <a:lnSpc>
                          <a:spcPts val="1185"/>
                        </a:lnSpc>
                      </a:pPr>
                      <a:r>
                        <a:rPr sz="1000" dirty="0">
                          <a:latin typeface="Arial"/>
                          <a:cs typeface="Arial"/>
                        </a:rPr>
                        <a:t>.</a:t>
                      </a:r>
                      <a:endParaRPr sz="1000">
                        <a:latin typeface="Arial"/>
                        <a:cs typeface="Arial"/>
                      </a:endParaRPr>
                    </a:p>
                  </a:txBody>
                  <a:tcPr marL="0" marR="0" marT="46990" marB="0">
                    <a:lnR w="12700">
                      <a:solidFill>
                        <a:srgbClr val="FFFFFF"/>
                      </a:solidFill>
                      <a:prstDash val="solid"/>
                    </a:lnR>
                  </a:tcPr>
                </a:tc>
                <a:tc hMerge="1">
                  <a:txBody>
                    <a:bodyPr/>
                    <a:lstStyle/>
                    <a:p>
                      <a:endParaRPr/>
                    </a:p>
                  </a:txBody>
                  <a:tcPr marL="0" marR="0" marT="0" marB="0"/>
                </a:tc>
                <a:extLst>
                  <a:ext uri="{0D108BD9-81ED-4DB2-BD59-A6C34878D82A}">
                    <a16:rowId xmlns:a16="http://schemas.microsoft.com/office/drawing/2014/main" val="10019"/>
                  </a:ext>
                </a:extLst>
              </a:tr>
            </a:tbl>
          </a:graphicData>
        </a:graphic>
      </p:graphicFrame>
      <p:sp>
        <p:nvSpPr>
          <p:cNvPr id="10" name="object 10"/>
          <p:cNvSpPr txBox="1"/>
          <p:nvPr/>
        </p:nvSpPr>
        <p:spPr>
          <a:xfrm>
            <a:off x="4588509" y="6607861"/>
            <a:ext cx="147320" cy="165735"/>
          </a:xfrm>
          <a:prstGeom prst="rect">
            <a:avLst/>
          </a:prstGeom>
        </p:spPr>
        <p:txBody>
          <a:bodyPr vert="horz" wrap="square" lIns="0" tIns="0" rIns="0" bIns="0" rtlCol="0">
            <a:spAutoFit/>
          </a:bodyPr>
          <a:lstStyle/>
          <a:p>
            <a:pPr marL="38100">
              <a:lnSpc>
                <a:spcPts val="1150"/>
              </a:lnSpc>
            </a:pPr>
            <a:fld id="{81D60167-4931-47E6-BA6A-407CBD079E47}" type="slidenum">
              <a:rPr sz="1100" b="1" dirty="0">
                <a:latin typeface="Calibri"/>
                <a:cs typeface="Calibri"/>
              </a:rPr>
              <a:t>3</a:t>
            </a:fld>
            <a:endParaRPr sz="1100">
              <a:latin typeface="Calibri"/>
              <a:cs typeface="Calibri"/>
            </a:endParaRPr>
          </a:p>
        </p:txBody>
      </p:sp>
      <p:sp>
        <p:nvSpPr>
          <p:cNvPr id="8" name="object 8"/>
          <p:cNvSpPr txBox="1"/>
          <p:nvPr/>
        </p:nvSpPr>
        <p:spPr>
          <a:xfrm>
            <a:off x="457301" y="890778"/>
            <a:ext cx="1271905" cy="5601970"/>
          </a:xfrm>
          <a:prstGeom prst="rect">
            <a:avLst/>
          </a:prstGeom>
        </p:spPr>
        <p:txBody>
          <a:bodyPr vert="horz" wrap="square" lIns="0" tIns="13970" rIns="0" bIns="0" rtlCol="0">
            <a:spAutoFit/>
          </a:bodyPr>
          <a:lstStyle/>
          <a:p>
            <a:pPr marL="521334" lvl="1" indent="-222885">
              <a:lnSpc>
                <a:spcPct val="100000"/>
              </a:lnSpc>
              <a:spcBef>
                <a:spcPts val="110"/>
              </a:spcBef>
              <a:buAutoNum type="arabicPeriod" startAt="2"/>
              <a:tabLst>
                <a:tab pos="521970" algn="l"/>
              </a:tabLst>
            </a:pPr>
            <a:r>
              <a:rPr sz="900" dirty="0">
                <a:latin typeface="Arial"/>
                <a:cs typeface="Arial"/>
              </a:rPr>
              <a:t>Demand</a:t>
            </a:r>
            <a:r>
              <a:rPr sz="900" spc="-80" dirty="0">
                <a:latin typeface="Arial"/>
                <a:cs typeface="Arial"/>
              </a:rPr>
              <a:t> </a:t>
            </a:r>
            <a:r>
              <a:rPr sz="900" dirty="0">
                <a:latin typeface="Arial"/>
                <a:cs typeface="Arial"/>
              </a:rPr>
              <a:t>Supp</a:t>
            </a:r>
          </a:p>
          <a:p>
            <a:pPr lvl="1">
              <a:lnSpc>
                <a:spcPct val="100000"/>
              </a:lnSpc>
              <a:spcBef>
                <a:spcPts val="35"/>
              </a:spcBef>
              <a:buFont typeface="Arial"/>
              <a:buAutoNum type="arabicPeriod" startAt="2"/>
            </a:pPr>
            <a:endParaRPr sz="900" dirty="0">
              <a:latin typeface="Arial"/>
              <a:cs typeface="Arial"/>
            </a:endParaRPr>
          </a:p>
          <a:p>
            <a:pPr marL="805180">
              <a:lnSpc>
                <a:spcPct val="100000"/>
              </a:lnSpc>
              <a:spcBef>
                <a:spcPts val="5"/>
              </a:spcBef>
            </a:pPr>
            <a:r>
              <a:rPr sz="900" spc="5" dirty="0">
                <a:latin typeface="Arial"/>
                <a:cs typeface="Arial"/>
              </a:rPr>
              <a:t>3.2.1.</a:t>
            </a:r>
            <a:endParaRPr sz="900" dirty="0">
              <a:latin typeface="Arial"/>
              <a:cs typeface="Arial"/>
            </a:endParaRPr>
          </a:p>
          <a:p>
            <a:pPr>
              <a:lnSpc>
                <a:spcPct val="100000"/>
              </a:lnSpc>
            </a:pPr>
            <a:endParaRPr sz="900" dirty="0">
              <a:latin typeface="Arial"/>
              <a:cs typeface="Arial"/>
            </a:endParaRPr>
          </a:p>
          <a:p>
            <a:pPr marL="805180">
              <a:lnSpc>
                <a:spcPct val="100000"/>
              </a:lnSpc>
            </a:pPr>
            <a:r>
              <a:rPr sz="900" spc="5" dirty="0">
                <a:latin typeface="Arial"/>
                <a:cs typeface="Arial"/>
              </a:rPr>
              <a:t>3.2.2.</a:t>
            </a:r>
            <a:endParaRPr sz="900" dirty="0">
              <a:latin typeface="Arial"/>
              <a:cs typeface="Arial"/>
            </a:endParaRPr>
          </a:p>
          <a:p>
            <a:pPr>
              <a:lnSpc>
                <a:spcPct val="100000"/>
              </a:lnSpc>
            </a:pPr>
            <a:endParaRPr sz="900" dirty="0">
              <a:latin typeface="Arial"/>
              <a:cs typeface="Arial"/>
            </a:endParaRPr>
          </a:p>
          <a:p>
            <a:pPr marL="805180">
              <a:lnSpc>
                <a:spcPct val="100000"/>
              </a:lnSpc>
            </a:pPr>
            <a:r>
              <a:rPr sz="900" spc="5" dirty="0">
                <a:latin typeface="Arial"/>
                <a:cs typeface="Arial"/>
              </a:rPr>
              <a:t>3.2.3.</a:t>
            </a:r>
            <a:endParaRPr sz="900" dirty="0">
              <a:latin typeface="Arial"/>
              <a:cs typeface="Arial"/>
            </a:endParaRPr>
          </a:p>
          <a:p>
            <a:pPr>
              <a:lnSpc>
                <a:spcPct val="100000"/>
              </a:lnSpc>
              <a:spcBef>
                <a:spcPts val="5"/>
              </a:spcBef>
            </a:pPr>
            <a:endParaRPr sz="900" dirty="0">
              <a:latin typeface="Arial"/>
              <a:cs typeface="Arial"/>
            </a:endParaRPr>
          </a:p>
          <a:p>
            <a:pPr marL="805180">
              <a:lnSpc>
                <a:spcPct val="100000"/>
              </a:lnSpc>
            </a:pPr>
            <a:r>
              <a:rPr sz="900" spc="5" dirty="0">
                <a:latin typeface="Arial"/>
                <a:cs typeface="Arial"/>
              </a:rPr>
              <a:t>3.2.4.</a:t>
            </a:r>
            <a:endParaRPr sz="900" dirty="0">
              <a:latin typeface="Arial"/>
              <a:cs typeface="Arial"/>
            </a:endParaRPr>
          </a:p>
          <a:p>
            <a:pPr>
              <a:lnSpc>
                <a:spcPct val="100000"/>
              </a:lnSpc>
            </a:pPr>
            <a:endParaRPr sz="900" dirty="0">
              <a:latin typeface="Arial"/>
              <a:cs typeface="Arial"/>
            </a:endParaRPr>
          </a:p>
          <a:p>
            <a:pPr marL="805180">
              <a:lnSpc>
                <a:spcPct val="100000"/>
              </a:lnSpc>
              <a:spcBef>
                <a:spcPts val="5"/>
              </a:spcBef>
            </a:pPr>
            <a:r>
              <a:rPr sz="900" spc="5" dirty="0">
                <a:latin typeface="Arial"/>
                <a:cs typeface="Arial"/>
              </a:rPr>
              <a:t>3.2.5.</a:t>
            </a:r>
            <a:endParaRPr sz="900" dirty="0">
              <a:latin typeface="Arial"/>
              <a:cs typeface="Arial"/>
            </a:endParaRPr>
          </a:p>
          <a:p>
            <a:pPr>
              <a:lnSpc>
                <a:spcPct val="100000"/>
              </a:lnSpc>
            </a:pPr>
            <a:endParaRPr sz="900" dirty="0">
              <a:latin typeface="Arial"/>
              <a:cs typeface="Arial"/>
            </a:endParaRPr>
          </a:p>
          <a:p>
            <a:pPr marL="805180">
              <a:lnSpc>
                <a:spcPct val="100000"/>
              </a:lnSpc>
            </a:pPr>
            <a:r>
              <a:rPr sz="900" spc="5" dirty="0">
                <a:latin typeface="Arial"/>
                <a:cs typeface="Arial"/>
              </a:rPr>
              <a:t>3.2.6.</a:t>
            </a:r>
            <a:endParaRPr sz="900" dirty="0">
              <a:latin typeface="Arial"/>
              <a:cs typeface="Arial"/>
            </a:endParaRPr>
          </a:p>
          <a:p>
            <a:pPr>
              <a:lnSpc>
                <a:spcPct val="100000"/>
              </a:lnSpc>
            </a:pPr>
            <a:endParaRPr sz="900" dirty="0">
              <a:latin typeface="Arial"/>
              <a:cs typeface="Arial"/>
            </a:endParaRPr>
          </a:p>
          <a:p>
            <a:pPr marL="805180">
              <a:lnSpc>
                <a:spcPct val="100000"/>
              </a:lnSpc>
            </a:pPr>
            <a:r>
              <a:rPr sz="900" spc="5" dirty="0">
                <a:latin typeface="Arial"/>
                <a:cs typeface="Arial"/>
              </a:rPr>
              <a:t>3.2.7.</a:t>
            </a:r>
            <a:endParaRPr sz="900" dirty="0">
              <a:latin typeface="Arial"/>
              <a:cs typeface="Arial"/>
            </a:endParaRPr>
          </a:p>
          <a:p>
            <a:pPr>
              <a:lnSpc>
                <a:spcPct val="100000"/>
              </a:lnSpc>
            </a:pPr>
            <a:endParaRPr sz="900" dirty="0">
              <a:latin typeface="Arial"/>
              <a:cs typeface="Arial"/>
            </a:endParaRPr>
          </a:p>
          <a:p>
            <a:pPr marL="805180">
              <a:lnSpc>
                <a:spcPct val="100000"/>
              </a:lnSpc>
              <a:spcBef>
                <a:spcPts val="5"/>
              </a:spcBef>
            </a:pPr>
            <a:r>
              <a:rPr sz="900" spc="5" dirty="0">
                <a:latin typeface="Arial"/>
                <a:cs typeface="Arial"/>
              </a:rPr>
              <a:t>3.2.8.</a:t>
            </a:r>
            <a:endParaRPr sz="900" dirty="0">
              <a:latin typeface="Arial"/>
              <a:cs typeface="Arial"/>
            </a:endParaRPr>
          </a:p>
          <a:p>
            <a:pPr>
              <a:lnSpc>
                <a:spcPct val="100000"/>
              </a:lnSpc>
            </a:pPr>
            <a:endParaRPr sz="900" dirty="0">
              <a:latin typeface="Arial"/>
              <a:cs typeface="Arial"/>
            </a:endParaRPr>
          </a:p>
          <a:p>
            <a:pPr marL="805180">
              <a:lnSpc>
                <a:spcPct val="100000"/>
              </a:lnSpc>
            </a:pPr>
            <a:r>
              <a:rPr sz="900" spc="5" dirty="0">
                <a:latin typeface="Arial"/>
                <a:cs typeface="Arial"/>
              </a:rPr>
              <a:t>3.2.9.</a:t>
            </a:r>
            <a:endParaRPr sz="900" dirty="0">
              <a:latin typeface="Arial"/>
              <a:cs typeface="Arial"/>
            </a:endParaRPr>
          </a:p>
          <a:p>
            <a:pPr>
              <a:lnSpc>
                <a:spcPct val="100000"/>
              </a:lnSpc>
              <a:spcBef>
                <a:spcPts val="25"/>
              </a:spcBef>
            </a:pPr>
            <a:endParaRPr sz="850" dirty="0">
              <a:latin typeface="Arial"/>
              <a:cs typeface="Arial"/>
            </a:endParaRPr>
          </a:p>
          <a:p>
            <a:pPr marL="494030" lvl="1" indent="-195580">
              <a:lnSpc>
                <a:spcPct val="100000"/>
              </a:lnSpc>
              <a:buAutoNum type="arabicPeriod" startAt="3"/>
              <a:tabLst>
                <a:tab pos="494665" algn="l"/>
              </a:tabLst>
            </a:pPr>
            <a:r>
              <a:rPr sz="900" spc="-5" dirty="0">
                <a:latin typeface="Arial"/>
                <a:cs typeface="Arial"/>
              </a:rPr>
              <a:t>Market</a:t>
            </a:r>
            <a:r>
              <a:rPr sz="900" spc="-80" dirty="0">
                <a:latin typeface="Arial"/>
                <a:cs typeface="Arial"/>
              </a:rPr>
              <a:t> </a:t>
            </a:r>
            <a:r>
              <a:rPr sz="900" dirty="0">
                <a:latin typeface="Arial"/>
                <a:cs typeface="Arial"/>
              </a:rPr>
              <a:t>Dynam</a:t>
            </a:r>
          </a:p>
          <a:p>
            <a:pPr marL="521334" marR="5080" lvl="1" indent="-521970" algn="r">
              <a:lnSpc>
                <a:spcPts val="985"/>
              </a:lnSpc>
              <a:spcBef>
                <a:spcPts val="825"/>
              </a:spcBef>
              <a:buAutoNum type="arabicPeriod" startAt="3"/>
              <a:tabLst>
                <a:tab pos="521970" algn="l"/>
              </a:tabLst>
            </a:pPr>
            <a:r>
              <a:rPr sz="900" spc="-5" dirty="0">
                <a:latin typeface="Arial"/>
                <a:cs typeface="Arial"/>
              </a:rPr>
              <a:t>Market</a:t>
            </a:r>
            <a:r>
              <a:rPr sz="900" spc="-70" dirty="0">
                <a:latin typeface="Arial"/>
                <a:cs typeface="Arial"/>
              </a:rPr>
              <a:t> </a:t>
            </a:r>
            <a:r>
              <a:rPr sz="900" spc="-5" dirty="0">
                <a:latin typeface="Arial"/>
                <a:cs typeface="Arial"/>
              </a:rPr>
              <a:t>Trends</a:t>
            </a:r>
            <a:endParaRPr sz="900" dirty="0">
              <a:latin typeface="Arial"/>
              <a:cs typeface="Arial"/>
            </a:endParaRPr>
          </a:p>
          <a:p>
            <a:pPr marR="6985" algn="r">
              <a:lnSpc>
                <a:spcPts val="985"/>
              </a:lnSpc>
            </a:pPr>
            <a:r>
              <a:rPr sz="900" dirty="0">
                <a:latin typeface="Arial"/>
                <a:cs typeface="Arial"/>
              </a:rPr>
              <a:t>competitiveness </a:t>
            </a:r>
            <a:r>
              <a:rPr sz="900" spc="5" dirty="0">
                <a:latin typeface="Arial"/>
                <a:cs typeface="Arial"/>
              </a:rPr>
              <a:t>driving</a:t>
            </a:r>
            <a:r>
              <a:rPr sz="900" spc="-185" dirty="0">
                <a:latin typeface="Arial"/>
                <a:cs typeface="Arial"/>
              </a:rPr>
              <a:t> </a:t>
            </a:r>
            <a:r>
              <a:rPr sz="900" dirty="0">
                <a:latin typeface="Arial"/>
                <a:cs typeface="Arial"/>
              </a:rPr>
              <a:t>i</a:t>
            </a:r>
          </a:p>
          <a:p>
            <a:pPr>
              <a:lnSpc>
                <a:spcPct val="100000"/>
              </a:lnSpc>
              <a:spcBef>
                <a:spcPts val="30"/>
              </a:spcBef>
            </a:pPr>
            <a:endParaRPr sz="1300" dirty="0">
              <a:latin typeface="Arial"/>
              <a:cs typeface="Arial"/>
            </a:endParaRPr>
          </a:p>
          <a:p>
            <a:pPr marL="521334" marR="43180" lvl="1" indent="-521970" algn="r">
              <a:lnSpc>
                <a:spcPts val="985"/>
              </a:lnSpc>
              <a:spcBef>
                <a:spcPts val="5"/>
              </a:spcBef>
              <a:buAutoNum type="arabicPeriod" startAt="5"/>
              <a:tabLst>
                <a:tab pos="521970" algn="l"/>
              </a:tabLst>
            </a:pPr>
            <a:r>
              <a:rPr sz="900" dirty="0">
                <a:latin typeface="Arial"/>
                <a:cs typeface="Arial"/>
              </a:rPr>
              <a:t>Technology</a:t>
            </a:r>
            <a:r>
              <a:rPr sz="900" spc="-130" dirty="0">
                <a:latin typeface="Arial"/>
                <a:cs typeface="Arial"/>
              </a:rPr>
              <a:t> </a:t>
            </a:r>
            <a:r>
              <a:rPr sz="900" spc="5" dirty="0">
                <a:latin typeface="Arial"/>
                <a:cs typeface="Arial"/>
              </a:rPr>
              <a:t>E</a:t>
            </a:r>
            <a:endParaRPr sz="900" dirty="0">
              <a:latin typeface="Arial"/>
              <a:cs typeface="Arial"/>
            </a:endParaRPr>
          </a:p>
          <a:p>
            <a:pPr marR="56515" algn="r">
              <a:lnSpc>
                <a:spcPts val="985"/>
              </a:lnSpc>
            </a:pPr>
            <a:r>
              <a:rPr sz="900" spc="5" dirty="0">
                <a:latin typeface="Arial"/>
                <a:cs typeface="Arial"/>
              </a:rPr>
              <a:t>which</a:t>
            </a:r>
            <a:r>
              <a:rPr sz="900" spc="-65" dirty="0">
                <a:latin typeface="Arial"/>
                <a:cs typeface="Arial"/>
              </a:rPr>
              <a:t> </a:t>
            </a:r>
            <a:r>
              <a:rPr sz="900" spc="15" dirty="0">
                <a:latin typeface="Arial"/>
                <a:cs typeface="Arial"/>
              </a:rPr>
              <a:t>may</a:t>
            </a:r>
            <a:r>
              <a:rPr sz="900" spc="-60" dirty="0">
                <a:latin typeface="Arial"/>
                <a:cs typeface="Arial"/>
              </a:rPr>
              <a:t> </a:t>
            </a:r>
            <a:r>
              <a:rPr sz="900" spc="10" dirty="0">
                <a:latin typeface="Arial"/>
                <a:cs typeface="Arial"/>
              </a:rPr>
              <a:t>impact</a:t>
            </a:r>
            <a:r>
              <a:rPr sz="900" spc="-114" dirty="0">
                <a:latin typeface="Arial"/>
                <a:cs typeface="Arial"/>
              </a:rPr>
              <a:t> </a:t>
            </a:r>
            <a:r>
              <a:rPr sz="900" spc="5" dirty="0">
                <a:latin typeface="Arial"/>
                <a:cs typeface="Arial"/>
              </a:rPr>
              <a:t>the</a:t>
            </a:r>
            <a:r>
              <a:rPr sz="900" spc="-40" dirty="0">
                <a:latin typeface="Arial"/>
                <a:cs typeface="Arial"/>
              </a:rPr>
              <a:t> </a:t>
            </a:r>
            <a:r>
              <a:rPr sz="900" spc="5" dirty="0">
                <a:latin typeface="Arial"/>
                <a:cs typeface="Arial"/>
              </a:rPr>
              <a:t>d</a:t>
            </a:r>
            <a:endParaRPr sz="900" dirty="0">
              <a:latin typeface="Arial"/>
              <a:cs typeface="Arial"/>
            </a:endParaRPr>
          </a:p>
          <a:p>
            <a:pPr marL="521970" lvl="1" indent="-223520">
              <a:lnSpc>
                <a:spcPct val="100000"/>
              </a:lnSpc>
              <a:spcBef>
                <a:spcPts val="835"/>
              </a:spcBef>
              <a:buAutoNum type="arabicPeriod" startAt="6"/>
              <a:tabLst>
                <a:tab pos="522605" algn="l"/>
              </a:tabLst>
            </a:pPr>
            <a:r>
              <a:rPr sz="900" spc="5" dirty="0">
                <a:latin typeface="Arial"/>
                <a:cs typeface="Arial"/>
              </a:rPr>
              <a:t>Pricing</a:t>
            </a:r>
            <a:r>
              <a:rPr sz="900" spc="-135" dirty="0">
                <a:latin typeface="Arial"/>
                <a:cs typeface="Arial"/>
              </a:rPr>
              <a:t> </a:t>
            </a:r>
            <a:r>
              <a:rPr sz="900" dirty="0">
                <a:latin typeface="Arial"/>
                <a:cs typeface="Arial"/>
              </a:rPr>
              <a:t>Analy</a:t>
            </a:r>
          </a:p>
          <a:p>
            <a:pPr lvl="1">
              <a:lnSpc>
                <a:spcPct val="100000"/>
              </a:lnSpc>
              <a:spcBef>
                <a:spcPts val="5"/>
              </a:spcBef>
              <a:buFont typeface="Arial"/>
              <a:buAutoNum type="arabicPeriod" startAt="6"/>
            </a:pPr>
            <a:endParaRPr sz="1100" dirty="0">
              <a:latin typeface="Arial"/>
              <a:cs typeface="Arial"/>
            </a:endParaRPr>
          </a:p>
          <a:p>
            <a:pPr marL="521334" lvl="1" indent="-222885">
              <a:lnSpc>
                <a:spcPct val="100000"/>
              </a:lnSpc>
              <a:buAutoNum type="arabicPeriod" startAt="6"/>
              <a:tabLst>
                <a:tab pos="521970" algn="l"/>
              </a:tabLst>
            </a:pPr>
            <a:r>
              <a:rPr sz="900" dirty="0">
                <a:latin typeface="Arial"/>
                <a:cs typeface="Arial"/>
              </a:rPr>
              <a:t>Value Chain</a:t>
            </a:r>
            <a:r>
              <a:rPr sz="900" spc="-120" dirty="0">
                <a:latin typeface="Arial"/>
                <a:cs typeface="Arial"/>
              </a:rPr>
              <a:t> </a:t>
            </a:r>
            <a:r>
              <a:rPr sz="900" spc="5" dirty="0">
                <a:latin typeface="Arial"/>
                <a:cs typeface="Arial"/>
              </a:rPr>
              <a:t>A</a:t>
            </a:r>
            <a:endParaRPr sz="900" dirty="0">
              <a:latin typeface="Arial"/>
              <a:cs typeface="Arial"/>
            </a:endParaRPr>
          </a:p>
          <a:p>
            <a:pPr lvl="1">
              <a:lnSpc>
                <a:spcPct val="100000"/>
              </a:lnSpc>
              <a:spcBef>
                <a:spcPts val="5"/>
              </a:spcBef>
              <a:buFont typeface="Arial"/>
              <a:buAutoNum type="arabicPeriod" startAt="6"/>
            </a:pPr>
            <a:endParaRPr sz="1100" dirty="0">
              <a:latin typeface="Arial"/>
              <a:cs typeface="Arial"/>
            </a:endParaRPr>
          </a:p>
          <a:p>
            <a:pPr marL="521334" lvl="1" indent="-222885">
              <a:lnSpc>
                <a:spcPct val="100000"/>
              </a:lnSpc>
              <a:spcBef>
                <a:spcPts val="5"/>
              </a:spcBef>
              <a:buAutoNum type="arabicPeriod" startAt="6"/>
              <a:tabLst>
                <a:tab pos="521970" algn="l"/>
              </a:tabLst>
            </a:pPr>
            <a:r>
              <a:rPr sz="900" dirty="0">
                <a:latin typeface="Arial"/>
                <a:cs typeface="Arial"/>
              </a:rPr>
              <a:t>Cost of</a:t>
            </a:r>
            <a:r>
              <a:rPr sz="900" spc="-70" dirty="0">
                <a:latin typeface="Arial"/>
                <a:cs typeface="Arial"/>
              </a:rPr>
              <a:t> </a:t>
            </a:r>
            <a:r>
              <a:rPr sz="900" dirty="0">
                <a:latin typeface="Arial"/>
                <a:cs typeface="Arial"/>
              </a:rPr>
              <a:t>Produ</a:t>
            </a:r>
          </a:p>
          <a:p>
            <a:pPr lvl="1">
              <a:lnSpc>
                <a:spcPct val="100000"/>
              </a:lnSpc>
              <a:spcBef>
                <a:spcPts val="30"/>
              </a:spcBef>
              <a:buFont typeface="Arial"/>
              <a:buAutoNum type="arabicPeriod" startAt="6"/>
            </a:pPr>
            <a:endParaRPr sz="850" dirty="0">
              <a:latin typeface="Arial"/>
              <a:cs typeface="Arial"/>
            </a:endParaRPr>
          </a:p>
          <a:p>
            <a:pPr marL="12700" marR="10160" lvl="1" indent="286385">
              <a:lnSpc>
                <a:spcPts val="890"/>
              </a:lnSpc>
              <a:buAutoNum type="arabicPeriod" startAt="6"/>
              <a:tabLst>
                <a:tab pos="522605" algn="l"/>
              </a:tabLst>
            </a:pPr>
            <a:r>
              <a:rPr sz="900" dirty="0">
                <a:latin typeface="Arial"/>
                <a:cs typeface="Arial"/>
              </a:rPr>
              <a:t>Customer</a:t>
            </a:r>
            <a:r>
              <a:rPr sz="900" spc="-105" dirty="0">
                <a:latin typeface="Arial"/>
                <a:cs typeface="Arial"/>
              </a:rPr>
              <a:t> </a:t>
            </a:r>
            <a:r>
              <a:rPr sz="900" dirty="0">
                <a:latin typeface="Arial"/>
                <a:cs typeface="Arial"/>
              </a:rPr>
              <a:t>Ana  </a:t>
            </a:r>
            <a:r>
              <a:rPr sz="900" spc="5" dirty="0">
                <a:latin typeface="Arial"/>
                <a:cs typeface="Arial"/>
              </a:rPr>
              <a:t>which </a:t>
            </a:r>
            <a:r>
              <a:rPr sz="900" dirty="0">
                <a:latin typeface="Arial"/>
                <a:cs typeface="Arial"/>
              </a:rPr>
              <a:t>product </a:t>
            </a:r>
            <a:r>
              <a:rPr sz="900" spc="5" dirty="0">
                <a:latin typeface="Arial"/>
                <a:cs typeface="Arial"/>
              </a:rPr>
              <a:t>is</a:t>
            </a:r>
            <a:r>
              <a:rPr sz="900" spc="-135" dirty="0">
                <a:latin typeface="Arial"/>
                <a:cs typeface="Arial"/>
              </a:rPr>
              <a:t> </a:t>
            </a:r>
            <a:r>
              <a:rPr sz="900" dirty="0">
                <a:latin typeface="Arial"/>
                <a:cs typeface="Arial"/>
              </a:rPr>
              <a:t>purcha</a:t>
            </a:r>
          </a:p>
          <a:p>
            <a:pPr marL="585470" lvl="1" indent="-287020">
              <a:lnSpc>
                <a:spcPct val="100000"/>
              </a:lnSpc>
              <a:spcBef>
                <a:spcPts val="830"/>
              </a:spcBef>
              <a:buAutoNum type="arabicPeriod" startAt="6"/>
              <a:tabLst>
                <a:tab pos="586105" algn="l"/>
              </a:tabLst>
            </a:pPr>
            <a:r>
              <a:rPr sz="900" spc="5" dirty="0">
                <a:latin typeface="Arial"/>
                <a:cs typeface="Arial"/>
              </a:rPr>
              <a:t>Global</a:t>
            </a:r>
            <a:r>
              <a:rPr sz="900" spc="-90" dirty="0">
                <a:latin typeface="Arial"/>
                <a:cs typeface="Arial"/>
              </a:rPr>
              <a:t> </a:t>
            </a:r>
            <a:r>
              <a:rPr sz="900" spc="-5" dirty="0">
                <a:latin typeface="Arial"/>
                <a:cs typeface="Arial"/>
              </a:rPr>
              <a:t>Forei</a:t>
            </a:r>
            <a:endParaRPr sz="900" dirty="0">
              <a:latin typeface="Arial"/>
              <a:cs typeface="Arial"/>
            </a:endParaRPr>
          </a:p>
          <a:p>
            <a:pPr lvl="1">
              <a:lnSpc>
                <a:spcPct val="100000"/>
              </a:lnSpc>
              <a:spcBef>
                <a:spcPts val="5"/>
              </a:spcBef>
              <a:buFont typeface="Arial"/>
              <a:buAutoNum type="arabicPeriod" startAt="6"/>
            </a:pPr>
            <a:endParaRPr sz="900" dirty="0">
              <a:latin typeface="Arial"/>
              <a:cs typeface="Arial"/>
            </a:endParaRPr>
          </a:p>
          <a:p>
            <a:pPr marL="585470" lvl="1" indent="-287020">
              <a:lnSpc>
                <a:spcPct val="100000"/>
              </a:lnSpc>
              <a:buAutoNum type="arabicPeriod" startAt="6"/>
              <a:tabLst>
                <a:tab pos="586105" algn="l"/>
              </a:tabLst>
            </a:pPr>
            <a:r>
              <a:rPr sz="900" spc="5" dirty="0">
                <a:latin typeface="Arial"/>
                <a:cs typeface="Arial"/>
              </a:rPr>
              <a:t>Global</a:t>
            </a:r>
            <a:r>
              <a:rPr sz="900" spc="-165" dirty="0">
                <a:latin typeface="Arial"/>
                <a:cs typeface="Arial"/>
              </a:rPr>
              <a:t> </a:t>
            </a:r>
            <a:r>
              <a:rPr sz="900" spc="5" dirty="0">
                <a:latin typeface="Arial"/>
                <a:cs typeface="Arial"/>
              </a:rPr>
              <a:t>Dema</a:t>
            </a:r>
            <a:endParaRPr sz="900" dirty="0">
              <a:latin typeface="Arial"/>
              <a:cs typeface="Arial"/>
            </a:endParaRPr>
          </a:p>
          <a:p>
            <a:pPr marL="585470" lvl="1" indent="-287020">
              <a:lnSpc>
                <a:spcPct val="100000"/>
              </a:lnSpc>
              <a:spcBef>
                <a:spcPts val="835"/>
              </a:spcBef>
              <a:buAutoNum type="arabicPeriod" startAt="6"/>
              <a:tabLst>
                <a:tab pos="586105" algn="l"/>
              </a:tabLst>
            </a:pPr>
            <a:r>
              <a:rPr sz="900" spc="-5" dirty="0">
                <a:latin typeface="Arial"/>
                <a:cs typeface="Arial"/>
              </a:rPr>
              <a:t>Suggested</a:t>
            </a:r>
            <a:r>
              <a:rPr sz="900" spc="-90" dirty="0">
                <a:latin typeface="Arial"/>
                <a:cs typeface="Arial"/>
              </a:rPr>
              <a:t> </a:t>
            </a:r>
            <a:r>
              <a:rPr sz="900" spc="5" dirty="0">
                <a:latin typeface="Arial"/>
                <a:cs typeface="Arial"/>
              </a:rPr>
              <a:t>C</a:t>
            </a:r>
            <a:endParaRPr sz="900" dirty="0">
              <a:latin typeface="Arial"/>
              <a:cs typeface="Arial"/>
            </a:endParaRPr>
          </a:p>
        </p:txBody>
      </p:sp>
      <p:sp>
        <p:nvSpPr>
          <p:cNvPr id="9" name="object 9"/>
          <p:cNvSpPr txBox="1">
            <a:spLocks noGrp="1"/>
          </p:cNvSpPr>
          <p:nvPr>
            <p:ph type="title"/>
          </p:nvPr>
        </p:nvSpPr>
        <p:spPr>
          <a:xfrm>
            <a:off x="211327" y="186893"/>
            <a:ext cx="2013585" cy="271145"/>
          </a:xfrm>
          <a:prstGeom prst="rect">
            <a:avLst/>
          </a:prstGeom>
        </p:spPr>
        <p:txBody>
          <a:bodyPr vert="horz" wrap="square" lIns="0" tIns="13970" rIns="0" bIns="0" rtlCol="0">
            <a:spAutoFit/>
          </a:bodyPr>
          <a:lstStyle/>
          <a:p>
            <a:pPr marL="12700">
              <a:lnSpc>
                <a:spcPct val="100000"/>
              </a:lnSpc>
              <a:spcBef>
                <a:spcPts val="110"/>
              </a:spcBef>
            </a:pPr>
            <a:r>
              <a:rPr sz="1600" b="0" spc="-25" dirty="0">
                <a:solidFill>
                  <a:srgbClr val="252525"/>
                </a:solidFill>
                <a:latin typeface="Calibri"/>
                <a:cs typeface="Calibri"/>
              </a:rPr>
              <a:t>Table </a:t>
            </a:r>
            <a:r>
              <a:rPr sz="1600" b="0" spc="-5" dirty="0">
                <a:solidFill>
                  <a:srgbClr val="252525"/>
                </a:solidFill>
                <a:latin typeface="Calibri"/>
                <a:cs typeface="Calibri"/>
              </a:rPr>
              <a:t>of </a:t>
            </a:r>
            <a:r>
              <a:rPr sz="1600" b="0" spc="-15" dirty="0">
                <a:solidFill>
                  <a:srgbClr val="252525"/>
                </a:solidFill>
                <a:latin typeface="Calibri"/>
                <a:cs typeface="Calibri"/>
              </a:rPr>
              <a:t>Contents </a:t>
            </a:r>
            <a:r>
              <a:rPr sz="1600" b="0" dirty="0">
                <a:solidFill>
                  <a:srgbClr val="252525"/>
                </a:solidFill>
                <a:latin typeface="Calibri"/>
                <a:cs typeface="Calibri"/>
              </a:rPr>
              <a:t>:</a:t>
            </a:r>
            <a:r>
              <a:rPr sz="1600" b="0" spc="10" dirty="0">
                <a:solidFill>
                  <a:srgbClr val="252525"/>
                </a:solidFill>
                <a:latin typeface="Calibri"/>
                <a:cs typeface="Calibri"/>
              </a:rPr>
              <a:t> </a:t>
            </a:r>
            <a:r>
              <a:rPr sz="1600" b="0" dirty="0">
                <a:solidFill>
                  <a:srgbClr val="252525"/>
                </a:solidFill>
                <a:latin typeface="Calibri"/>
                <a:cs typeface="Calibri"/>
              </a:rPr>
              <a:t>TEFR</a:t>
            </a:r>
            <a:endParaRPr sz="1600">
              <a:latin typeface="Calibri"/>
              <a:cs typeface="Calibri"/>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3A7F4A6B-3C27-4472-AAA2-6AE0B8B7BB99}"/>
              </a:ext>
            </a:extLst>
          </p:cNvPr>
          <p:cNvSpPr>
            <a:spLocks noGrp="1"/>
          </p:cNvSpPr>
          <p:nvPr>
            <p:ph type="body" sz="quarter" idx="14"/>
          </p:nvPr>
        </p:nvSpPr>
        <p:spPr>
          <a:xfrm>
            <a:off x="0" y="186472"/>
            <a:ext cx="6109252" cy="456400"/>
          </a:xfrm>
        </p:spPr>
        <p:txBody>
          <a:bodyPr>
            <a:normAutofit/>
          </a:bodyPr>
          <a:lstStyle/>
          <a:p>
            <a:r>
              <a:rPr lang="en-IN" dirty="0">
                <a:solidFill>
                  <a:srgbClr val="0F4061"/>
                </a:solidFill>
              </a:rPr>
              <a:t>Global Epoxy Resin Production, </a:t>
            </a:r>
            <a:r>
              <a:rPr lang="en-US" dirty="0">
                <a:solidFill>
                  <a:srgbClr val="0F4061"/>
                </a:solidFill>
              </a:rPr>
              <a:t>By Company</a:t>
            </a:r>
          </a:p>
        </p:txBody>
      </p:sp>
      <p:graphicFrame>
        <p:nvGraphicFramePr>
          <p:cNvPr id="3" name="Table 2">
            <a:extLst>
              <a:ext uri="{FF2B5EF4-FFF2-40B4-BE49-F238E27FC236}">
                <a16:creationId xmlns:a16="http://schemas.microsoft.com/office/drawing/2014/main" id="{5D3743F4-3F5D-4412-A061-98C93C9B393A}"/>
              </a:ext>
            </a:extLst>
          </p:cNvPr>
          <p:cNvGraphicFramePr>
            <a:graphicFrameLocks noGrp="1"/>
          </p:cNvGraphicFramePr>
          <p:nvPr>
            <p:extLst>
              <p:ext uri="{D42A27DB-BD31-4B8C-83A1-F6EECF244321}">
                <p14:modId xmlns:p14="http://schemas.microsoft.com/office/powerpoint/2010/main" val="616217482"/>
              </p:ext>
            </p:extLst>
          </p:nvPr>
        </p:nvGraphicFramePr>
        <p:xfrm>
          <a:off x="365760" y="1223781"/>
          <a:ext cx="8305799" cy="4464817"/>
        </p:xfrm>
        <a:graphic>
          <a:graphicData uri="http://schemas.openxmlformats.org/drawingml/2006/table">
            <a:tbl>
              <a:tblPr/>
              <a:tblGrid>
                <a:gridCol w="2126340">
                  <a:extLst>
                    <a:ext uri="{9D8B030D-6E8A-4147-A177-3AD203B41FA5}">
                      <a16:colId xmlns:a16="http://schemas.microsoft.com/office/drawing/2014/main" val="1552749016"/>
                    </a:ext>
                  </a:extLst>
                </a:gridCol>
                <a:gridCol w="608139">
                  <a:extLst>
                    <a:ext uri="{9D8B030D-6E8A-4147-A177-3AD203B41FA5}">
                      <a16:colId xmlns:a16="http://schemas.microsoft.com/office/drawing/2014/main" val="3926946828"/>
                    </a:ext>
                  </a:extLst>
                </a:gridCol>
                <a:gridCol w="826642">
                  <a:extLst>
                    <a:ext uri="{9D8B030D-6E8A-4147-A177-3AD203B41FA5}">
                      <a16:colId xmlns:a16="http://schemas.microsoft.com/office/drawing/2014/main" val="4045250766"/>
                    </a:ext>
                  </a:extLst>
                </a:gridCol>
                <a:gridCol w="566188">
                  <a:extLst>
                    <a:ext uri="{9D8B030D-6E8A-4147-A177-3AD203B41FA5}">
                      <a16:colId xmlns:a16="http://schemas.microsoft.com/office/drawing/2014/main" val="1381478910"/>
                    </a:ext>
                  </a:extLst>
                </a:gridCol>
                <a:gridCol w="696415">
                  <a:extLst>
                    <a:ext uri="{9D8B030D-6E8A-4147-A177-3AD203B41FA5}">
                      <a16:colId xmlns:a16="http://schemas.microsoft.com/office/drawing/2014/main" val="2797647573"/>
                    </a:ext>
                  </a:extLst>
                </a:gridCol>
                <a:gridCol w="696415">
                  <a:extLst>
                    <a:ext uri="{9D8B030D-6E8A-4147-A177-3AD203B41FA5}">
                      <a16:colId xmlns:a16="http://schemas.microsoft.com/office/drawing/2014/main" val="2203059177"/>
                    </a:ext>
                  </a:extLst>
                </a:gridCol>
                <a:gridCol w="696415">
                  <a:extLst>
                    <a:ext uri="{9D8B030D-6E8A-4147-A177-3AD203B41FA5}">
                      <a16:colId xmlns:a16="http://schemas.microsoft.com/office/drawing/2014/main" val="927006817"/>
                    </a:ext>
                  </a:extLst>
                </a:gridCol>
                <a:gridCol w="696415">
                  <a:extLst>
                    <a:ext uri="{9D8B030D-6E8A-4147-A177-3AD203B41FA5}">
                      <a16:colId xmlns:a16="http://schemas.microsoft.com/office/drawing/2014/main" val="417093797"/>
                    </a:ext>
                  </a:extLst>
                </a:gridCol>
                <a:gridCol w="696415">
                  <a:extLst>
                    <a:ext uri="{9D8B030D-6E8A-4147-A177-3AD203B41FA5}">
                      <a16:colId xmlns:a16="http://schemas.microsoft.com/office/drawing/2014/main" val="1108806684"/>
                    </a:ext>
                  </a:extLst>
                </a:gridCol>
                <a:gridCol w="696415">
                  <a:extLst>
                    <a:ext uri="{9D8B030D-6E8A-4147-A177-3AD203B41FA5}">
                      <a16:colId xmlns:a16="http://schemas.microsoft.com/office/drawing/2014/main" val="1976392978"/>
                    </a:ext>
                  </a:extLst>
                </a:gridCol>
              </a:tblGrid>
              <a:tr h="483099">
                <a:tc>
                  <a:txBody>
                    <a:bodyPr/>
                    <a:lstStyle/>
                    <a:p>
                      <a:pPr marL="182880" algn="ctr" fontAlgn="ctr"/>
                      <a:r>
                        <a:rPr lang="en-US" sz="10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Company</a:t>
                      </a:r>
                    </a:p>
                  </a:txBody>
                  <a:tcPr marL="0" marR="0" marT="0" marB="0" anchor="ctr">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a:txBody>
                    <a:bodyPr/>
                    <a:lstStyle/>
                    <a:p>
                      <a:pPr algn="ctr" fontAlgn="b"/>
                      <a:r>
                        <a:rPr lang="en-US" sz="10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2015</a:t>
                      </a:r>
                    </a:p>
                  </a:txBody>
                  <a:tcPr marL="0"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a:txBody>
                    <a:bodyPr/>
                    <a:lstStyle/>
                    <a:p>
                      <a:pPr algn="ctr" fontAlgn="b"/>
                      <a:r>
                        <a:rPr lang="en-US" sz="10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2016</a:t>
                      </a:r>
                    </a:p>
                  </a:txBody>
                  <a:tcPr marL="0"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a:txBody>
                    <a:bodyPr/>
                    <a:lstStyle/>
                    <a:p>
                      <a:pPr algn="ctr" fontAlgn="b"/>
                      <a:r>
                        <a:rPr lang="en-US" sz="10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2017</a:t>
                      </a:r>
                    </a:p>
                  </a:txBody>
                  <a:tcPr marL="0"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a:txBody>
                    <a:bodyPr/>
                    <a:lstStyle/>
                    <a:p>
                      <a:pPr algn="ctr" fontAlgn="b"/>
                      <a:r>
                        <a:rPr lang="en-US" sz="10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2018</a:t>
                      </a:r>
                    </a:p>
                  </a:txBody>
                  <a:tcPr marL="0"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a:txBody>
                    <a:bodyPr/>
                    <a:lstStyle/>
                    <a:p>
                      <a:pPr algn="ctr" fontAlgn="b"/>
                      <a:r>
                        <a:rPr lang="en-US" sz="10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2019</a:t>
                      </a:r>
                    </a:p>
                  </a:txBody>
                  <a:tcPr marL="0"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a:txBody>
                    <a:bodyPr/>
                    <a:lstStyle/>
                    <a:p>
                      <a:pPr algn="ctr" fontAlgn="b"/>
                      <a:r>
                        <a:rPr lang="en-US" sz="10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2020</a:t>
                      </a:r>
                    </a:p>
                  </a:txBody>
                  <a:tcPr marL="0"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a:txBody>
                    <a:bodyPr/>
                    <a:lstStyle/>
                    <a:p>
                      <a:pPr algn="ctr" fontAlgn="b"/>
                      <a:r>
                        <a:rPr lang="en-US" sz="10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2021E</a:t>
                      </a:r>
                    </a:p>
                  </a:txBody>
                  <a:tcPr marL="0"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a:txBody>
                    <a:bodyPr/>
                    <a:lstStyle/>
                    <a:p>
                      <a:pPr algn="ctr" fontAlgn="b"/>
                      <a:r>
                        <a:rPr lang="en-US" sz="10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2025F</a:t>
                      </a:r>
                    </a:p>
                  </a:txBody>
                  <a:tcPr marL="0"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a:txBody>
                    <a:bodyPr/>
                    <a:lstStyle/>
                    <a:p>
                      <a:pPr algn="ctr" fontAlgn="b"/>
                      <a:r>
                        <a:rPr lang="en-US" sz="10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2030F</a:t>
                      </a:r>
                    </a:p>
                  </a:txBody>
                  <a:tcPr marL="0"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extLst>
                  <a:ext uri="{0D108BD9-81ED-4DB2-BD59-A6C34878D82A}">
                    <a16:rowId xmlns:a16="http://schemas.microsoft.com/office/drawing/2014/main" val="506155128"/>
                  </a:ext>
                </a:extLst>
              </a:tr>
              <a:tr h="392921">
                <a:tc>
                  <a:txBody>
                    <a:bodyPr/>
                    <a:lstStyle/>
                    <a:p>
                      <a:pPr algn="ctr" fontAlgn="b"/>
                      <a:r>
                        <a:rPr lang="en-IN" sz="1100" b="0" i="0" u="none" strike="noStrike" dirty="0">
                          <a:solidFill>
                            <a:srgbClr val="000000"/>
                          </a:solidFill>
                          <a:effectLst/>
                          <a:latin typeface="Calibri" panose="020F0502020204030204" pitchFamily="34" charset="0"/>
                        </a:rPr>
                        <a:t>Aditya Birla Group</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dirty="0">
                          <a:solidFill>
                            <a:srgbClr val="000000"/>
                          </a:solidFill>
                          <a:effectLst/>
                          <a:latin typeface="Calibri" panose="020F0502020204030204" pitchFamily="34" charset="0"/>
                        </a:rPr>
                        <a:t>56.30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59.68</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104.32</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685800" rtl="0" eaLnBrk="1" fontAlgn="b" latinLnBrk="0" hangingPunct="1"/>
                      <a:r>
                        <a:rPr lang="en-IN" sz="1100" b="0" i="0" u="none" strike="noStrike" kern="1200" dirty="0">
                          <a:solidFill>
                            <a:srgbClr val="000000"/>
                          </a:solidFill>
                          <a:effectLst/>
                          <a:latin typeface="Calibri" panose="020F0502020204030204" pitchFamily="34" charset="0"/>
                          <a:ea typeface="+mn-ea"/>
                          <a:cs typeface="+mn-cs"/>
                        </a:rPr>
                        <a:t>127.79</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685800" rtl="0" eaLnBrk="1" fontAlgn="b" latinLnBrk="0" hangingPunct="1"/>
                      <a:r>
                        <a:rPr lang="en-IN" sz="1100" b="0" i="0" u="none" strike="noStrike" kern="1200">
                          <a:solidFill>
                            <a:srgbClr val="000000"/>
                          </a:solidFill>
                          <a:effectLst/>
                          <a:latin typeface="Calibri" panose="020F0502020204030204" pitchFamily="34" charset="0"/>
                          <a:ea typeface="+mn-ea"/>
                          <a:cs typeface="+mn-cs"/>
                        </a:rPr>
                        <a:t>127.68</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685800" rtl="0" eaLnBrk="1" fontAlgn="b" latinLnBrk="0" hangingPunct="1"/>
                      <a:r>
                        <a:rPr lang="en-IN" sz="1100" b="0" i="0" u="none" strike="noStrike" kern="1200">
                          <a:solidFill>
                            <a:srgbClr val="000000"/>
                          </a:solidFill>
                          <a:effectLst/>
                          <a:latin typeface="Calibri" panose="020F0502020204030204" pitchFamily="34" charset="0"/>
                          <a:ea typeface="+mn-ea"/>
                          <a:cs typeface="+mn-cs"/>
                        </a:rPr>
                        <a:t>113.48</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685800" rtl="0" eaLnBrk="1" fontAlgn="b" latinLnBrk="0" hangingPunct="1"/>
                      <a:r>
                        <a:rPr lang="en-IN" sz="1100" b="0" i="0" u="none" strike="noStrike" kern="1200">
                          <a:solidFill>
                            <a:srgbClr val="000000"/>
                          </a:solidFill>
                          <a:effectLst/>
                          <a:latin typeface="Calibri" panose="020F0502020204030204" pitchFamily="34" charset="0"/>
                          <a:ea typeface="+mn-ea"/>
                          <a:cs typeface="+mn-cs"/>
                        </a:rPr>
                        <a:t>123.65</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685800" rtl="0" eaLnBrk="1" fontAlgn="b" latinLnBrk="0" hangingPunct="1"/>
                      <a:r>
                        <a:rPr lang="en-IN" sz="1100" b="0" i="0" u="none" strike="noStrike" kern="1200" dirty="0">
                          <a:solidFill>
                            <a:srgbClr val="000000"/>
                          </a:solidFill>
                          <a:effectLst/>
                          <a:latin typeface="Calibri" panose="020F0502020204030204" pitchFamily="34" charset="0"/>
                          <a:ea typeface="+mn-ea"/>
                          <a:cs typeface="+mn-cs"/>
                        </a:rPr>
                        <a:t>147.09</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685800" rtl="0" eaLnBrk="1" fontAlgn="b" latinLnBrk="0" hangingPunct="1"/>
                      <a:r>
                        <a:rPr lang="en-IN" sz="1100" b="0" i="0" u="none" strike="noStrike" kern="1200" dirty="0">
                          <a:solidFill>
                            <a:srgbClr val="000000"/>
                          </a:solidFill>
                          <a:effectLst/>
                          <a:latin typeface="Calibri" panose="020F0502020204030204" pitchFamily="34" charset="0"/>
                          <a:ea typeface="+mn-ea"/>
                          <a:cs typeface="+mn-cs"/>
                        </a:rPr>
                        <a:t>158.39</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1867429"/>
                  </a:ext>
                </a:extLst>
              </a:tr>
              <a:tr h="392921">
                <a:tc>
                  <a:txBody>
                    <a:bodyPr/>
                    <a:lstStyle/>
                    <a:p>
                      <a:pPr algn="ctr" fontAlgn="b"/>
                      <a:r>
                        <a:rPr lang="en-IN" sz="1100" b="0" i="0" u="none" strike="noStrike">
                          <a:solidFill>
                            <a:srgbClr val="000000"/>
                          </a:solidFill>
                          <a:effectLst/>
                          <a:latin typeface="Calibri" panose="020F0502020204030204" pitchFamily="34" charset="0"/>
                        </a:rPr>
                        <a:t>Alchemie Ltd.</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48.00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dirty="0">
                          <a:solidFill>
                            <a:srgbClr val="000000"/>
                          </a:solidFill>
                          <a:effectLst/>
                          <a:latin typeface="Calibri" panose="020F0502020204030204" pitchFamily="34" charset="0"/>
                        </a:rPr>
                        <a:t>48.00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51.00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685800" rtl="0" eaLnBrk="1" fontAlgn="b" latinLnBrk="0" hangingPunct="1"/>
                      <a:r>
                        <a:rPr lang="en-IN" sz="1100" b="0" i="0" u="none" strike="noStrike" kern="1200">
                          <a:solidFill>
                            <a:srgbClr val="000000"/>
                          </a:solidFill>
                          <a:effectLst/>
                          <a:latin typeface="Calibri" panose="020F0502020204030204" pitchFamily="34" charset="0"/>
                          <a:ea typeface="+mn-ea"/>
                          <a:cs typeface="+mn-cs"/>
                        </a:rPr>
                        <a:t>51.00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685800" rtl="0" eaLnBrk="1" fontAlgn="b" latinLnBrk="0" hangingPunct="1"/>
                      <a:r>
                        <a:rPr lang="en-IN" sz="1100" b="0" i="0" u="none" strike="noStrike" kern="1200" dirty="0">
                          <a:solidFill>
                            <a:srgbClr val="000000"/>
                          </a:solidFill>
                          <a:effectLst/>
                          <a:latin typeface="Calibri" panose="020F0502020204030204" pitchFamily="34" charset="0"/>
                          <a:ea typeface="+mn-ea"/>
                          <a:cs typeface="+mn-cs"/>
                        </a:rPr>
                        <a:t>51.07</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685800" rtl="0" eaLnBrk="1" fontAlgn="b" latinLnBrk="0" hangingPunct="1"/>
                      <a:r>
                        <a:rPr lang="en-IN" sz="1100" b="0" i="0" u="none" strike="noStrike" kern="1200" dirty="0">
                          <a:solidFill>
                            <a:srgbClr val="000000"/>
                          </a:solidFill>
                          <a:effectLst/>
                          <a:latin typeface="Calibri" panose="020F0502020204030204" pitchFamily="34" charset="0"/>
                          <a:ea typeface="+mn-ea"/>
                          <a:cs typeface="+mn-cs"/>
                        </a:rPr>
                        <a:t>42.00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685800" rtl="0" eaLnBrk="1" fontAlgn="b" latinLnBrk="0" hangingPunct="1"/>
                      <a:r>
                        <a:rPr lang="en-IN" sz="1100" b="0" i="0" u="none" strike="noStrike" kern="1200">
                          <a:solidFill>
                            <a:srgbClr val="000000"/>
                          </a:solidFill>
                          <a:effectLst/>
                          <a:latin typeface="Calibri" panose="020F0502020204030204" pitchFamily="34" charset="0"/>
                          <a:ea typeface="+mn-ea"/>
                          <a:cs typeface="+mn-cs"/>
                        </a:rPr>
                        <a:t>47.40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685800" rtl="0" eaLnBrk="1" fontAlgn="b" latinLnBrk="0" hangingPunct="1"/>
                      <a:r>
                        <a:rPr lang="en-IN" sz="1100" b="0" i="0" u="none" strike="noStrike" kern="1200">
                          <a:solidFill>
                            <a:srgbClr val="000000"/>
                          </a:solidFill>
                          <a:effectLst/>
                          <a:latin typeface="Calibri" panose="020F0502020204030204" pitchFamily="34" charset="0"/>
                          <a:ea typeface="+mn-ea"/>
                          <a:cs typeface="+mn-cs"/>
                        </a:rPr>
                        <a:t>51.60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685800" rtl="0" eaLnBrk="1" fontAlgn="b" latinLnBrk="0" hangingPunct="1"/>
                      <a:r>
                        <a:rPr lang="en-IN" sz="1100" b="0" i="0" u="none" strike="noStrike" kern="1200" dirty="0">
                          <a:solidFill>
                            <a:srgbClr val="000000"/>
                          </a:solidFill>
                          <a:effectLst/>
                          <a:latin typeface="Calibri" panose="020F0502020204030204" pitchFamily="34" charset="0"/>
                          <a:ea typeface="+mn-ea"/>
                          <a:cs typeface="+mn-cs"/>
                        </a:rPr>
                        <a:t>58.80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346063409"/>
                  </a:ext>
                </a:extLst>
              </a:tr>
              <a:tr h="392921">
                <a:tc>
                  <a:txBody>
                    <a:bodyPr/>
                    <a:lstStyle/>
                    <a:p>
                      <a:pPr algn="ctr" fontAlgn="b"/>
                      <a:r>
                        <a:rPr lang="en-IN" sz="1100" b="0" i="0" u="none" strike="noStrike" dirty="0">
                          <a:solidFill>
                            <a:srgbClr val="000000"/>
                          </a:solidFill>
                          <a:effectLst/>
                          <a:latin typeface="Calibri" panose="020F0502020204030204" pitchFamily="34" charset="0"/>
                        </a:rPr>
                        <a:t>Anhui </a:t>
                      </a:r>
                      <a:r>
                        <a:rPr lang="en-IN" sz="1100" b="0" i="0" u="none" strike="noStrike" dirty="0" err="1">
                          <a:solidFill>
                            <a:srgbClr val="000000"/>
                          </a:solidFill>
                          <a:effectLst/>
                          <a:latin typeface="Calibri" panose="020F0502020204030204" pitchFamily="34" charset="0"/>
                        </a:rPr>
                        <a:t>Shanfu</a:t>
                      </a:r>
                      <a:r>
                        <a:rPr lang="en-IN" sz="1100" b="0" i="0" u="none" strike="noStrike" dirty="0">
                          <a:solidFill>
                            <a:srgbClr val="000000"/>
                          </a:solidFill>
                          <a:effectLst/>
                          <a:latin typeface="Calibri" panose="020F0502020204030204" pitchFamily="34" charset="0"/>
                        </a:rPr>
                        <a:t> New Material Technology Co., Ltd.</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40.60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dirty="0">
                          <a:solidFill>
                            <a:srgbClr val="000000"/>
                          </a:solidFill>
                          <a:effectLst/>
                          <a:latin typeface="Calibri" panose="020F0502020204030204" pitchFamily="34" charset="0"/>
                        </a:rPr>
                        <a:t>42.92</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dirty="0">
                          <a:solidFill>
                            <a:srgbClr val="000000"/>
                          </a:solidFill>
                          <a:effectLst/>
                          <a:latin typeface="Calibri" panose="020F0502020204030204" pitchFamily="34" charset="0"/>
                        </a:rPr>
                        <a:t>44.08</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685800" rtl="0" eaLnBrk="1" fontAlgn="b" latinLnBrk="0" hangingPunct="1"/>
                      <a:r>
                        <a:rPr lang="en-IN" sz="1100" b="0" i="0" u="none" strike="noStrike" kern="1200" dirty="0">
                          <a:solidFill>
                            <a:srgbClr val="000000"/>
                          </a:solidFill>
                          <a:effectLst/>
                          <a:latin typeface="Calibri" panose="020F0502020204030204" pitchFamily="34" charset="0"/>
                          <a:ea typeface="+mn-ea"/>
                          <a:cs typeface="+mn-cs"/>
                        </a:rPr>
                        <a:t>46.40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685800" rtl="0" eaLnBrk="1" fontAlgn="b" latinLnBrk="0" hangingPunct="1"/>
                      <a:r>
                        <a:rPr lang="en-IN" sz="1100" b="0" i="0" u="none" strike="noStrike" kern="1200" dirty="0">
                          <a:solidFill>
                            <a:srgbClr val="000000"/>
                          </a:solidFill>
                          <a:effectLst/>
                          <a:latin typeface="Calibri" panose="020F0502020204030204" pitchFamily="34" charset="0"/>
                          <a:ea typeface="+mn-ea"/>
                          <a:cs typeface="+mn-cs"/>
                        </a:rPr>
                        <a:t>46.47</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685800" rtl="0" eaLnBrk="1" fontAlgn="b" latinLnBrk="0" hangingPunct="1"/>
                      <a:r>
                        <a:rPr lang="en-IN" sz="1100" b="0" i="0" u="none" strike="noStrike" kern="1200" dirty="0">
                          <a:solidFill>
                            <a:srgbClr val="000000"/>
                          </a:solidFill>
                          <a:effectLst/>
                          <a:latin typeface="Calibri" panose="020F0502020204030204" pitchFamily="34" charset="0"/>
                          <a:ea typeface="+mn-ea"/>
                          <a:cs typeface="+mn-cs"/>
                        </a:rPr>
                        <a:t>39.44</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685800" rtl="0" eaLnBrk="1" fontAlgn="b" latinLnBrk="0" hangingPunct="1"/>
                      <a:r>
                        <a:rPr lang="en-IN" sz="1100" b="0" i="0" u="none" strike="noStrike" kern="1200" dirty="0">
                          <a:solidFill>
                            <a:srgbClr val="000000"/>
                          </a:solidFill>
                          <a:effectLst/>
                          <a:latin typeface="Calibri" panose="020F0502020204030204" pitchFamily="34" charset="0"/>
                          <a:ea typeface="+mn-ea"/>
                          <a:cs typeface="+mn-cs"/>
                        </a:rPr>
                        <a:t>45.24</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685800" rtl="0" eaLnBrk="1" fontAlgn="b" latinLnBrk="0" hangingPunct="1"/>
                      <a:r>
                        <a:rPr lang="en-IN" sz="1100" b="0" i="0" u="none" strike="noStrike" kern="1200">
                          <a:solidFill>
                            <a:srgbClr val="000000"/>
                          </a:solidFill>
                          <a:effectLst/>
                          <a:latin typeface="Calibri" panose="020F0502020204030204" pitchFamily="34" charset="0"/>
                          <a:ea typeface="+mn-ea"/>
                          <a:cs typeface="+mn-cs"/>
                        </a:rPr>
                        <a:t>49.88</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685800" rtl="0" eaLnBrk="1" fontAlgn="b" latinLnBrk="0" hangingPunct="1"/>
                      <a:r>
                        <a:rPr lang="en-IN" sz="1100" b="0" i="0" u="none" strike="noStrike" kern="1200" dirty="0">
                          <a:solidFill>
                            <a:srgbClr val="000000"/>
                          </a:solidFill>
                          <a:effectLst/>
                          <a:latin typeface="Calibri" panose="020F0502020204030204" pitchFamily="34" charset="0"/>
                          <a:ea typeface="+mn-ea"/>
                          <a:cs typeface="+mn-cs"/>
                        </a:rPr>
                        <a:t>58.00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92047530"/>
                  </a:ext>
                </a:extLst>
              </a:tr>
              <a:tr h="445429">
                <a:tc>
                  <a:txBody>
                    <a:bodyPr/>
                    <a:lstStyle/>
                    <a:p>
                      <a:pPr algn="ctr" fontAlgn="b"/>
                      <a:r>
                        <a:rPr lang="en-IN" sz="1100" b="0" i="0" u="none" strike="noStrike">
                          <a:solidFill>
                            <a:srgbClr val="000000"/>
                          </a:solidFill>
                          <a:effectLst/>
                          <a:latin typeface="Calibri" panose="020F0502020204030204" pitchFamily="34" charset="0"/>
                        </a:rPr>
                        <a:t>Ark Golden India Pvt. Ltd.</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0.00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0.00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9.36</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685800" rtl="0" eaLnBrk="1" fontAlgn="b" latinLnBrk="0" hangingPunct="1"/>
                      <a:r>
                        <a:rPr lang="en-IN" sz="1100" b="0" i="0" u="none" strike="noStrike" kern="1200">
                          <a:solidFill>
                            <a:srgbClr val="000000"/>
                          </a:solidFill>
                          <a:effectLst/>
                          <a:latin typeface="Calibri" panose="020F0502020204030204" pitchFamily="34" charset="0"/>
                          <a:ea typeface="+mn-ea"/>
                          <a:cs typeface="+mn-cs"/>
                        </a:rPr>
                        <a:t>9.96</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685800" rtl="0" eaLnBrk="1" fontAlgn="b" latinLnBrk="0" hangingPunct="1"/>
                      <a:r>
                        <a:rPr lang="en-IN" sz="1100" b="0" i="0" u="none" strike="noStrike" kern="1200">
                          <a:solidFill>
                            <a:srgbClr val="000000"/>
                          </a:solidFill>
                          <a:effectLst/>
                          <a:latin typeface="Calibri" panose="020F0502020204030204" pitchFamily="34" charset="0"/>
                          <a:ea typeface="+mn-ea"/>
                          <a:cs typeface="+mn-cs"/>
                        </a:rPr>
                        <a:t>10.04</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685800" rtl="0" eaLnBrk="1" fontAlgn="b" latinLnBrk="0" hangingPunct="1"/>
                      <a:r>
                        <a:rPr lang="en-IN" sz="1100" b="0" i="0" u="none" strike="noStrike" kern="1200" dirty="0">
                          <a:solidFill>
                            <a:srgbClr val="000000"/>
                          </a:solidFill>
                          <a:effectLst/>
                          <a:latin typeface="Calibri" panose="020F0502020204030204" pitchFamily="34" charset="0"/>
                          <a:ea typeface="+mn-ea"/>
                          <a:cs typeface="+mn-cs"/>
                        </a:rPr>
                        <a:t>7.68</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685800" rtl="0" eaLnBrk="1" fontAlgn="b" latinLnBrk="0" hangingPunct="1"/>
                      <a:r>
                        <a:rPr lang="en-IN" sz="1100" b="0" i="0" u="none" strike="noStrike" kern="1200" dirty="0">
                          <a:solidFill>
                            <a:srgbClr val="000000"/>
                          </a:solidFill>
                          <a:effectLst/>
                          <a:latin typeface="Calibri" panose="020F0502020204030204" pitchFamily="34" charset="0"/>
                          <a:ea typeface="+mn-ea"/>
                          <a:cs typeface="+mn-cs"/>
                        </a:rPr>
                        <a:t>7.88</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685800" rtl="0" eaLnBrk="1" fontAlgn="b" latinLnBrk="0" hangingPunct="1"/>
                      <a:r>
                        <a:rPr lang="en-IN" sz="1100" b="0" i="0" u="none" strike="noStrike" kern="1200">
                          <a:solidFill>
                            <a:srgbClr val="000000"/>
                          </a:solidFill>
                          <a:effectLst/>
                          <a:latin typeface="Calibri" panose="020F0502020204030204" pitchFamily="34" charset="0"/>
                          <a:ea typeface="+mn-ea"/>
                          <a:cs typeface="+mn-cs"/>
                        </a:rPr>
                        <a:t>8.72</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685800" rtl="0" eaLnBrk="1" fontAlgn="b" latinLnBrk="0" hangingPunct="1"/>
                      <a:r>
                        <a:rPr lang="en-IN" sz="1100" b="0" i="0" u="none" strike="noStrike" kern="1200" dirty="0">
                          <a:solidFill>
                            <a:srgbClr val="000000"/>
                          </a:solidFill>
                          <a:effectLst/>
                          <a:latin typeface="Calibri" panose="020F0502020204030204" pitchFamily="34" charset="0"/>
                          <a:ea typeface="+mn-ea"/>
                          <a:cs typeface="+mn-cs"/>
                        </a:rPr>
                        <a:t>10.32</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67364063"/>
                  </a:ext>
                </a:extLst>
              </a:tr>
              <a:tr h="392921">
                <a:tc>
                  <a:txBody>
                    <a:bodyPr/>
                    <a:lstStyle/>
                    <a:p>
                      <a:pPr algn="ctr" fontAlgn="b"/>
                      <a:r>
                        <a:rPr lang="en-IN" sz="1100" b="0" i="0" u="none" strike="noStrike">
                          <a:solidFill>
                            <a:srgbClr val="000000"/>
                          </a:solidFill>
                          <a:effectLst/>
                          <a:latin typeface="Calibri" panose="020F0502020204030204" pitchFamily="34" charset="0"/>
                        </a:rPr>
                        <a:t>Atul Ltd.</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20.10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20.40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21.60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685800" rtl="0" eaLnBrk="1" fontAlgn="b" latinLnBrk="0" hangingPunct="1"/>
                      <a:r>
                        <a:rPr lang="en-IN" sz="1100" b="0" i="0" u="none" strike="noStrike" kern="1200">
                          <a:solidFill>
                            <a:srgbClr val="000000"/>
                          </a:solidFill>
                          <a:effectLst/>
                          <a:latin typeface="Calibri" panose="020F0502020204030204" pitchFamily="34" charset="0"/>
                          <a:ea typeface="+mn-ea"/>
                          <a:cs typeface="+mn-cs"/>
                        </a:rPr>
                        <a:t>21.90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685800" rtl="0" eaLnBrk="1" fontAlgn="b" latinLnBrk="0" hangingPunct="1"/>
                      <a:r>
                        <a:rPr lang="en-IN" sz="1100" b="0" i="0" u="none" strike="noStrike" kern="1200">
                          <a:solidFill>
                            <a:srgbClr val="000000"/>
                          </a:solidFill>
                          <a:effectLst/>
                          <a:latin typeface="Calibri" panose="020F0502020204030204" pitchFamily="34" charset="0"/>
                          <a:ea typeface="+mn-ea"/>
                          <a:cs typeface="+mn-cs"/>
                        </a:rPr>
                        <a:t>21.60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685800" rtl="0" eaLnBrk="1" fontAlgn="b" latinLnBrk="0" hangingPunct="1"/>
                      <a:r>
                        <a:rPr lang="en-IN" sz="1100" b="0" i="0" u="none" strike="noStrike" kern="1200">
                          <a:solidFill>
                            <a:srgbClr val="000000"/>
                          </a:solidFill>
                          <a:effectLst/>
                          <a:latin typeface="Calibri" panose="020F0502020204030204" pitchFamily="34" charset="0"/>
                          <a:ea typeface="+mn-ea"/>
                          <a:cs typeface="+mn-cs"/>
                        </a:rPr>
                        <a:t>22.80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685800" rtl="0" eaLnBrk="1" fontAlgn="b" latinLnBrk="0" hangingPunct="1"/>
                      <a:r>
                        <a:rPr lang="en-IN" sz="1100" b="0" i="0" u="none" strike="noStrike" kern="1200" dirty="0">
                          <a:solidFill>
                            <a:srgbClr val="000000"/>
                          </a:solidFill>
                          <a:effectLst/>
                          <a:latin typeface="Calibri" panose="020F0502020204030204" pitchFamily="34" charset="0"/>
                          <a:ea typeface="+mn-ea"/>
                          <a:cs typeface="+mn-cs"/>
                        </a:rPr>
                        <a:t>32.40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685800" rtl="0" eaLnBrk="1" fontAlgn="b" latinLnBrk="0" hangingPunct="1"/>
                      <a:r>
                        <a:rPr lang="en-IN" sz="1100" b="0" i="0" u="none" strike="noStrike" kern="1200" dirty="0">
                          <a:solidFill>
                            <a:srgbClr val="000000"/>
                          </a:solidFill>
                          <a:effectLst/>
                          <a:latin typeface="Calibri" panose="020F0502020204030204" pitchFamily="34" charset="0"/>
                          <a:ea typeface="+mn-ea"/>
                          <a:cs typeface="+mn-cs"/>
                        </a:rPr>
                        <a:t>34.00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685800" rtl="0" eaLnBrk="1" fontAlgn="b" latinLnBrk="0" hangingPunct="1"/>
                      <a:r>
                        <a:rPr lang="en-IN" sz="1100" b="0" i="0" u="none" strike="noStrike" kern="1200" dirty="0">
                          <a:solidFill>
                            <a:srgbClr val="000000"/>
                          </a:solidFill>
                          <a:effectLst/>
                          <a:latin typeface="Calibri" panose="020F0502020204030204" pitchFamily="34" charset="0"/>
                          <a:ea typeface="+mn-ea"/>
                          <a:cs typeface="+mn-cs"/>
                        </a:rPr>
                        <a:t>37.60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39421968"/>
                  </a:ext>
                </a:extLst>
              </a:tr>
              <a:tr h="392921">
                <a:tc>
                  <a:txBody>
                    <a:bodyPr/>
                    <a:lstStyle/>
                    <a:p>
                      <a:pPr algn="ctr" fontAlgn="b"/>
                      <a:r>
                        <a:rPr lang="en-IN" sz="1100" b="0" i="0" u="none" strike="noStrike">
                          <a:solidFill>
                            <a:srgbClr val="000000"/>
                          </a:solidFill>
                          <a:effectLst/>
                          <a:latin typeface="Calibri" panose="020F0502020204030204" pitchFamily="34" charset="0"/>
                        </a:rPr>
                        <a:t>Chang Chung Plastics Co Ltd</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73.00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76.00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76.30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685800" rtl="0" eaLnBrk="1" fontAlgn="b" latinLnBrk="0" hangingPunct="1"/>
                      <a:r>
                        <a:rPr lang="en-IN" sz="1100" b="0" i="0" u="none" strike="noStrike" kern="1200">
                          <a:solidFill>
                            <a:srgbClr val="000000"/>
                          </a:solidFill>
                          <a:effectLst/>
                          <a:latin typeface="Calibri" panose="020F0502020204030204" pitchFamily="34" charset="0"/>
                          <a:ea typeface="+mn-ea"/>
                          <a:cs typeface="+mn-cs"/>
                        </a:rPr>
                        <a:t>77.00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685800" rtl="0" eaLnBrk="1" fontAlgn="b" latinLnBrk="0" hangingPunct="1"/>
                      <a:r>
                        <a:rPr lang="en-IN" sz="1100" b="0" i="0" u="none" strike="noStrike" kern="1200">
                          <a:solidFill>
                            <a:srgbClr val="000000"/>
                          </a:solidFill>
                          <a:effectLst/>
                          <a:latin typeface="Calibri" panose="020F0502020204030204" pitchFamily="34" charset="0"/>
                          <a:ea typeface="+mn-ea"/>
                          <a:cs typeface="+mn-cs"/>
                        </a:rPr>
                        <a:t>77.00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685800" rtl="0" eaLnBrk="1" fontAlgn="b" latinLnBrk="0" hangingPunct="1"/>
                      <a:r>
                        <a:rPr lang="en-IN" sz="1100" b="0" i="0" u="none" strike="noStrike" kern="1200">
                          <a:solidFill>
                            <a:srgbClr val="000000"/>
                          </a:solidFill>
                          <a:effectLst/>
                          <a:latin typeface="Calibri" panose="020F0502020204030204" pitchFamily="34" charset="0"/>
                          <a:ea typeface="+mn-ea"/>
                          <a:cs typeface="+mn-cs"/>
                        </a:rPr>
                        <a:t>69.00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685800" rtl="0" eaLnBrk="1" fontAlgn="b" latinLnBrk="0" hangingPunct="1"/>
                      <a:r>
                        <a:rPr lang="en-IN" sz="1100" b="0" i="0" u="none" strike="noStrike" kern="1200" dirty="0">
                          <a:solidFill>
                            <a:srgbClr val="000000"/>
                          </a:solidFill>
                          <a:effectLst/>
                          <a:latin typeface="Calibri" panose="020F0502020204030204" pitchFamily="34" charset="0"/>
                          <a:ea typeface="+mn-ea"/>
                          <a:cs typeface="+mn-cs"/>
                        </a:rPr>
                        <a:t>77.00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685800" rtl="0" eaLnBrk="1" fontAlgn="b" latinLnBrk="0" hangingPunct="1"/>
                      <a:r>
                        <a:rPr lang="en-IN" sz="1100" b="0" i="0" u="none" strike="noStrike" kern="1200" dirty="0">
                          <a:solidFill>
                            <a:srgbClr val="000000"/>
                          </a:solidFill>
                          <a:effectLst/>
                          <a:latin typeface="Calibri" panose="020F0502020204030204" pitchFamily="34" charset="0"/>
                          <a:ea typeface="+mn-ea"/>
                          <a:cs typeface="+mn-cs"/>
                        </a:rPr>
                        <a:t>76.00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685800" rtl="0" eaLnBrk="1" fontAlgn="b" latinLnBrk="0" hangingPunct="1"/>
                      <a:r>
                        <a:rPr lang="en-IN" sz="1100" b="0" i="0" u="none" strike="noStrike" kern="1200" dirty="0">
                          <a:solidFill>
                            <a:srgbClr val="000000"/>
                          </a:solidFill>
                          <a:effectLst/>
                          <a:latin typeface="Calibri" panose="020F0502020204030204" pitchFamily="34" charset="0"/>
                          <a:ea typeface="+mn-ea"/>
                          <a:cs typeface="+mn-cs"/>
                        </a:rPr>
                        <a:t>95.78</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06785963"/>
                  </a:ext>
                </a:extLst>
              </a:tr>
              <a:tr h="392921">
                <a:tc>
                  <a:txBody>
                    <a:bodyPr/>
                    <a:lstStyle/>
                    <a:p>
                      <a:pPr algn="ctr" fontAlgn="b"/>
                      <a:r>
                        <a:rPr lang="en-IN" sz="1100" b="0" i="0" u="none" strike="noStrike">
                          <a:solidFill>
                            <a:srgbClr val="000000"/>
                          </a:solidFill>
                          <a:effectLst/>
                          <a:latin typeface="Calibri" panose="020F0502020204030204" pitchFamily="34" charset="0"/>
                        </a:rPr>
                        <a:t>Changchun Chemical (Jiangsu) Co., Ltd.</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103.50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105.00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109.50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685800" rtl="0" eaLnBrk="1" fontAlgn="b" latinLnBrk="0" hangingPunct="1"/>
                      <a:r>
                        <a:rPr lang="en-IN" sz="1100" b="0" i="0" u="none" strike="noStrike" kern="1200">
                          <a:solidFill>
                            <a:srgbClr val="000000"/>
                          </a:solidFill>
                          <a:effectLst/>
                          <a:latin typeface="Calibri" panose="020F0502020204030204" pitchFamily="34" charset="0"/>
                          <a:ea typeface="+mn-ea"/>
                          <a:cs typeface="+mn-cs"/>
                        </a:rPr>
                        <a:t>112.50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685800" rtl="0" eaLnBrk="1" fontAlgn="b" latinLnBrk="0" hangingPunct="1"/>
                      <a:r>
                        <a:rPr lang="en-IN" sz="1100" b="0" i="0" u="none" strike="noStrike" kern="1200">
                          <a:solidFill>
                            <a:srgbClr val="000000"/>
                          </a:solidFill>
                          <a:effectLst/>
                          <a:latin typeface="Calibri" panose="020F0502020204030204" pitchFamily="34" charset="0"/>
                          <a:ea typeface="+mn-ea"/>
                          <a:cs typeface="+mn-cs"/>
                        </a:rPr>
                        <a:t>112.50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685800" rtl="0" eaLnBrk="1" fontAlgn="b" latinLnBrk="0" hangingPunct="1"/>
                      <a:r>
                        <a:rPr lang="en-IN" sz="1100" b="0" i="0" u="none" strike="noStrike" kern="1200">
                          <a:solidFill>
                            <a:srgbClr val="000000"/>
                          </a:solidFill>
                          <a:effectLst/>
                          <a:latin typeface="Calibri" panose="020F0502020204030204" pitchFamily="34" charset="0"/>
                          <a:ea typeface="+mn-ea"/>
                          <a:cs typeface="+mn-cs"/>
                        </a:rPr>
                        <a:t>93.00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685800" rtl="0" eaLnBrk="1" fontAlgn="b" latinLnBrk="0" hangingPunct="1"/>
                      <a:r>
                        <a:rPr lang="en-IN" sz="1100" b="0" i="0" u="none" strike="noStrike" kern="1200" dirty="0">
                          <a:solidFill>
                            <a:srgbClr val="000000"/>
                          </a:solidFill>
                          <a:effectLst/>
                          <a:latin typeface="Calibri" panose="020F0502020204030204" pitchFamily="34" charset="0"/>
                          <a:ea typeface="+mn-ea"/>
                          <a:cs typeface="+mn-cs"/>
                        </a:rPr>
                        <a:t>105.00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685800" rtl="0" eaLnBrk="1" fontAlgn="b" latinLnBrk="0" hangingPunct="1"/>
                      <a:r>
                        <a:rPr lang="en-IN" sz="1100" b="0" i="0" u="none" strike="noStrike" kern="1200" dirty="0">
                          <a:solidFill>
                            <a:srgbClr val="000000"/>
                          </a:solidFill>
                          <a:effectLst/>
                          <a:latin typeface="Calibri" panose="020F0502020204030204" pitchFamily="34" charset="0"/>
                          <a:ea typeface="+mn-ea"/>
                          <a:cs typeface="+mn-cs"/>
                        </a:rPr>
                        <a:t>127.50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685800" rtl="0" eaLnBrk="1" fontAlgn="b" latinLnBrk="0" hangingPunct="1"/>
                      <a:r>
                        <a:rPr lang="en-IN" sz="1100" b="0" i="0" u="none" strike="noStrike" kern="1200" dirty="0">
                          <a:solidFill>
                            <a:srgbClr val="000000"/>
                          </a:solidFill>
                          <a:effectLst/>
                          <a:latin typeface="Calibri" panose="020F0502020204030204" pitchFamily="34" charset="0"/>
                          <a:ea typeface="+mn-ea"/>
                          <a:cs typeface="+mn-cs"/>
                        </a:rPr>
                        <a:t>147.00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737098267"/>
                  </a:ext>
                </a:extLst>
              </a:tr>
              <a:tr h="392921">
                <a:tc>
                  <a:txBody>
                    <a:bodyPr/>
                    <a:lstStyle/>
                    <a:p>
                      <a:pPr algn="ctr" fontAlgn="b"/>
                      <a:r>
                        <a:rPr lang="en-IN" sz="1100" b="0" i="0" u="none" strike="noStrike">
                          <a:solidFill>
                            <a:srgbClr val="000000"/>
                          </a:solidFill>
                          <a:effectLst/>
                          <a:latin typeface="Calibri" panose="020F0502020204030204" pitchFamily="34" charset="0"/>
                        </a:rPr>
                        <a:t>Ciech Sarzyna</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18.00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19.50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20.70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685800" rtl="0" eaLnBrk="1" fontAlgn="b" latinLnBrk="0" hangingPunct="1"/>
                      <a:r>
                        <a:rPr lang="en-IN" sz="1100" b="0" i="0" u="none" strike="noStrike" kern="1200">
                          <a:solidFill>
                            <a:srgbClr val="000000"/>
                          </a:solidFill>
                          <a:effectLst/>
                          <a:latin typeface="Calibri" panose="020F0502020204030204" pitchFamily="34" charset="0"/>
                          <a:ea typeface="+mn-ea"/>
                          <a:cs typeface="+mn-cs"/>
                        </a:rPr>
                        <a:t>21.00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685800" rtl="0" eaLnBrk="1" fontAlgn="b" latinLnBrk="0" hangingPunct="1"/>
                      <a:r>
                        <a:rPr lang="en-IN" sz="1100" b="0" i="0" u="none" strike="noStrike" kern="1200">
                          <a:solidFill>
                            <a:srgbClr val="000000"/>
                          </a:solidFill>
                          <a:effectLst/>
                          <a:latin typeface="Calibri" panose="020F0502020204030204" pitchFamily="34" charset="0"/>
                          <a:ea typeface="+mn-ea"/>
                          <a:cs typeface="+mn-cs"/>
                        </a:rPr>
                        <a:t>21.27</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685800" rtl="0" eaLnBrk="1" fontAlgn="b" latinLnBrk="0" hangingPunct="1"/>
                      <a:r>
                        <a:rPr lang="en-IN" sz="1100" b="0" i="0" u="none" strike="noStrike" kern="1200">
                          <a:solidFill>
                            <a:srgbClr val="000000"/>
                          </a:solidFill>
                          <a:effectLst/>
                          <a:latin typeface="Calibri" panose="020F0502020204030204" pitchFamily="34" charset="0"/>
                          <a:ea typeface="+mn-ea"/>
                          <a:cs typeface="+mn-cs"/>
                        </a:rPr>
                        <a:t>20.40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685800" rtl="0" eaLnBrk="1" fontAlgn="b" latinLnBrk="0" hangingPunct="1"/>
                      <a:r>
                        <a:rPr lang="en-IN" sz="1100" b="0" i="0" u="none" strike="noStrike" kern="1200">
                          <a:solidFill>
                            <a:srgbClr val="000000"/>
                          </a:solidFill>
                          <a:effectLst/>
                          <a:latin typeface="Calibri" panose="020F0502020204030204" pitchFamily="34" charset="0"/>
                          <a:ea typeface="+mn-ea"/>
                          <a:cs typeface="+mn-cs"/>
                        </a:rPr>
                        <a:t>23.40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685800" rtl="0" eaLnBrk="1" fontAlgn="b" latinLnBrk="0" hangingPunct="1"/>
                      <a:r>
                        <a:rPr lang="en-IN" sz="1100" b="0" i="0" u="none" strike="noStrike" kern="1200" dirty="0">
                          <a:solidFill>
                            <a:srgbClr val="000000"/>
                          </a:solidFill>
                          <a:effectLst/>
                          <a:latin typeface="Calibri" panose="020F0502020204030204" pitchFamily="34" charset="0"/>
                          <a:ea typeface="+mn-ea"/>
                          <a:cs typeface="+mn-cs"/>
                        </a:rPr>
                        <a:t>23.10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685800" rtl="0" eaLnBrk="1" fontAlgn="b" latinLnBrk="0" hangingPunct="1"/>
                      <a:r>
                        <a:rPr lang="en-IN" sz="1100" b="0" i="0" u="none" strike="noStrike" kern="1200" dirty="0">
                          <a:solidFill>
                            <a:srgbClr val="000000"/>
                          </a:solidFill>
                          <a:effectLst/>
                          <a:latin typeface="Calibri" panose="020F0502020204030204" pitchFamily="34" charset="0"/>
                          <a:ea typeface="+mn-ea"/>
                          <a:cs typeface="+mn-cs"/>
                        </a:rPr>
                        <a:t>25.80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378382925"/>
                  </a:ext>
                </a:extLst>
              </a:tr>
              <a:tr h="392921">
                <a:tc>
                  <a:txBody>
                    <a:bodyPr/>
                    <a:lstStyle/>
                    <a:p>
                      <a:pPr algn="ctr" fontAlgn="b"/>
                      <a:r>
                        <a:rPr lang="en-IN" sz="1100" b="0" i="0" u="none" strike="noStrike">
                          <a:solidFill>
                            <a:srgbClr val="000000"/>
                          </a:solidFill>
                          <a:effectLst/>
                          <a:latin typeface="Calibri" panose="020F0502020204030204" pitchFamily="34" charset="0"/>
                        </a:rPr>
                        <a:t>Dalian Qihua New Material Co. Ltd.</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37.50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38.00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39.50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685800" rtl="0" eaLnBrk="1" fontAlgn="b" latinLnBrk="0" hangingPunct="1"/>
                      <a:r>
                        <a:rPr lang="en-IN" sz="1100" b="0" i="0" u="none" strike="noStrike" kern="1200">
                          <a:solidFill>
                            <a:srgbClr val="000000"/>
                          </a:solidFill>
                          <a:effectLst/>
                          <a:latin typeface="Calibri" panose="020F0502020204030204" pitchFamily="34" charset="0"/>
                          <a:ea typeface="+mn-ea"/>
                          <a:cs typeface="+mn-cs"/>
                        </a:rPr>
                        <a:t>40.00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685800" rtl="0" eaLnBrk="1" fontAlgn="b" latinLnBrk="0" hangingPunct="1"/>
                      <a:r>
                        <a:rPr lang="en-IN" sz="1100" b="0" i="0" u="none" strike="noStrike" kern="1200">
                          <a:solidFill>
                            <a:srgbClr val="000000"/>
                          </a:solidFill>
                          <a:effectLst/>
                          <a:latin typeface="Calibri" panose="020F0502020204030204" pitchFamily="34" charset="0"/>
                          <a:ea typeface="+mn-ea"/>
                          <a:cs typeface="+mn-cs"/>
                        </a:rPr>
                        <a:t>40.00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685800" rtl="0" eaLnBrk="1" fontAlgn="b" latinLnBrk="0" hangingPunct="1"/>
                      <a:r>
                        <a:rPr lang="en-IN" sz="1100" b="0" i="0" u="none" strike="noStrike" kern="1200">
                          <a:solidFill>
                            <a:srgbClr val="000000"/>
                          </a:solidFill>
                          <a:effectLst/>
                          <a:latin typeface="Calibri" panose="020F0502020204030204" pitchFamily="34" charset="0"/>
                          <a:ea typeface="+mn-ea"/>
                          <a:cs typeface="+mn-cs"/>
                        </a:rPr>
                        <a:t>32.00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685800" rtl="0" eaLnBrk="1" fontAlgn="b" latinLnBrk="0" hangingPunct="1"/>
                      <a:r>
                        <a:rPr lang="en-IN" sz="1100" b="0" i="0" u="none" strike="noStrike" kern="1200">
                          <a:solidFill>
                            <a:srgbClr val="000000"/>
                          </a:solidFill>
                          <a:effectLst/>
                          <a:latin typeface="Calibri" panose="020F0502020204030204" pitchFamily="34" charset="0"/>
                          <a:ea typeface="+mn-ea"/>
                          <a:cs typeface="+mn-cs"/>
                        </a:rPr>
                        <a:t>35.62</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685800" rtl="0" eaLnBrk="1" fontAlgn="b" latinLnBrk="0" hangingPunct="1"/>
                      <a:r>
                        <a:rPr lang="en-IN" sz="1100" b="0" i="0" u="none" strike="noStrike" kern="1200" dirty="0">
                          <a:solidFill>
                            <a:srgbClr val="000000"/>
                          </a:solidFill>
                          <a:effectLst/>
                          <a:latin typeface="Calibri" panose="020F0502020204030204" pitchFamily="34" charset="0"/>
                          <a:ea typeface="+mn-ea"/>
                          <a:cs typeface="+mn-cs"/>
                        </a:rPr>
                        <a:t>38.00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685800" rtl="0" eaLnBrk="1" fontAlgn="b" latinLnBrk="0" hangingPunct="1"/>
                      <a:r>
                        <a:rPr lang="en-IN" sz="1100" b="0" i="0" u="none" strike="noStrike" kern="1200" dirty="0">
                          <a:solidFill>
                            <a:srgbClr val="000000"/>
                          </a:solidFill>
                          <a:effectLst/>
                          <a:latin typeface="Calibri" panose="020F0502020204030204" pitchFamily="34" charset="0"/>
                          <a:ea typeface="+mn-ea"/>
                          <a:cs typeface="+mn-cs"/>
                        </a:rPr>
                        <a:t>49.50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08904242"/>
                  </a:ext>
                </a:extLst>
              </a:tr>
              <a:tr h="392921">
                <a:tc>
                  <a:txBody>
                    <a:bodyPr/>
                    <a:lstStyle/>
                    <a:p>
                      <a:pPr algn="ctr" fontAlgn="b"/>
                      <a:r>
                        <a:rPr lang="en-IN" sz="1100" b="0" i="0" u="none" strike="noStrike">
                          <a:solidFill>
                            <a:srgbClr val="000000"/>
                          </a:solidFill>
                          <a:effectLst/>
                          <a:latin typeface="Calibri" panose="020F0502020204030204" pitchFamily="34" charset="0"/>
                        </a:rPr>
                        <a:t>Dow Inc.</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dirty="0">
                          <a:solidFill>
                            <a:srgbClr val="000000"/>
                          </a:solidFill>
                          <a:effectLst/>
                          <a:latin typeface="Calibri" panose="020F0502020204030204" pitchFamily="34" charset="0"/>
                        </a:rPr>
                        <a:t>162.79</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167.04</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171.98</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685800" rtl="0" eaLnBrk="1" fontAlgn="b" latinLnBrk="0" hangingPunct="1"/>
                      <a:r>
                        <a:rPr lang="en-IN" sz="1100" b="0" i="0" u="none" strike="noStrike" kern="1200">
                          <a:solidFill>
                            <a:srgbClr val="000000"/>
                          </a:solidFill>
                          <a:effectLst/>
                          <a:latin typeface="Calibri" panose="020F0502020204030204" pitchFamily="34" charset="0"/>
                          <a:ea typeface="+mn-ea"/>
                          <a:cs typeface="+mn-cs"/>
                        </a:rPr>
                        <a:t>176.48</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685800" rtl="0" eaLnBrk="1" fontAlgn="b" latinLnBrk="0" hangingPunct="1"/>
                      <a:r>
                        <a:rPr lang="en-IN" sz="1100" b="0" i="0" u="none" strike="noStrike" kern="1200">
                          <a:solidFill>
                            <a:srgbClr val="000000"/>
                          </a:solidFill>
                          <a:effectLst/>
                          <a:latin typeface="Calibri" panose="020F0502020204030204" pitchFamily="34" charset="0"/>
                          <a:ea typeface="+mn-ea"/>
                          <a:cs typeface="+mn-cs"/>
                        </a:rPr>
                        <a:t>180.47</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685800" rtl="0" eaLnBrk="1" fontAlgn="b" latinLnBrk="0" hangingPunct="1"/>
                      <a:r>
                        <a:rPr lang="en-IN" sz="1100" b="0" i="0" u="none" strike="noStrike" kern="1200">
                          <a:solidFill>
                            <a:srgbClr val="000000"/>
                          </a:solidFill>
                          <a:effectLst/>
                          <a:latin typeface="Calibri" panose="020F0502020204030204" pitchFamily="34" charset="0"/>
                          <a:ea typeface="+mn-ea"/>
                          <a:cs typeface="+mn-cs"/>
                        </a:rPr>
                        <a:t>158.58</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685800" rtl="0" eaLnBrk="1" fontAlgn="b" latinLnBrk="0" hangingPunct="1"/>
                      <a:r>
                        <a:rPr lang="en-IN" sz="1100" b="0" i="0" u="none" strike="noStrike" kern="1200">
                          <a:solidFill>
                            <a:srgbClr val="000000"/>
                          </a:solidFill>
                          <a:effectLst/>
                          <a:latin typeface="Calibri" panose="020F0502020204030204" pitchFamily="34" charset="0"/>
                          <a:ea typeface="+mn-ea"/>
                          <a:cs typeface="+mn-cs"/>
                        </a:rPr>
                        <a:t>183.26</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685800" rtl="0" eaLnBrk="1" fontAlgn="b" latinLnBrk="0" hangingPunct="1"/>
                      <a:r>
                        <a:rPr lang="en-IN" sz="1100" b="0" i="0" u="none" strike="noStrike" kern="1200">
                          <a:solidFill>
                            <a:srgbClr val="000000"/>
                          </a:solidFill>
                          <a:effectLst/>
                          <a:latin typeface="Calibri" panose="020F0502020204030204" pitchFamily="34" charset="0"/>
                          <a:ea typeface="+mn-ea"/>
                          <a:cs typeface="+mn-cs"/>
                        </a:rPr>
                        <a:t>191.03</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685800" rtl="0" eaLnBrk="1" fontAlgn="b" latinLnBrk="0" hangingPunct="1"/>
                      <a:r>
                        <a:rPr lang="en-IN" sz="1100" b="0" i="0" u="none" strike="noStrike" kern="1200" dirty="0">
                          <a:solidFill>
                            <a:srgbClr val="000000"/>
                          </a:solidFill>
                          <a:effectLst/>
                          <a:latin typeface="Calibri" panose="020F0502020204030204" pitchFamily="34" charset="0"/>
                          <a:ea typeface="+mn-ea"/>
                          <a:cs typeface="+mn-cs"/>
                        </a:rPr>
                        <a:t>213.69</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63417061"/>
                  </a:ext>
                </a:extLst>
              </a:tr>
            </a:tbl>
          </a:graphicData>
        </a:graphic>
      </p:graphicFrame>
      <p:sp>
        <p:nvSpPr>
          <p:cNvPr id="5" name="TextBox 4">
            <a:extLst>
              <a:ext uri="{FF2B5EF4-FFF2-40B4-BE49-F238E27FC236}">
                <a16:creationId xmlns:a16="http://schemas.microsoft.com/office/drawing/2014/main" id="{1E0E1011-80E0-49F5-AE26-B5372A2BBAAC}"/>
              </a:ext>
            </a:extLst>
          </p:cNvPr>
          <p:cNvSpPr txBox="1"/>
          <p:nvPr/>
        </p:nvSpPr>
        <p:spPr>
          <a:xfrm>
            <a:off x="71013" y="733593"/>
            <a:ext cx="8806286" cy="292068"/>
          </a:xfrm>
          <a:prstGeom prst="rect">
            <a:avLst/>
          </a:prstGeom>
          <a:noFill/>
        </p:spPr>
        <p:txBody>
          <a:bodyPr wrap="square" rtlCol="0">
            <a:spAutoFit/>
          </a:bodyPr>
          <a:lstStyle/>
          <a:p>
            <a:pPr>
              <a:lnSpc>
                <a:spcPct val="150000"/>
              </a:lnSpc>
            </a:pPr>
            <a:r>
              <a:rPr lang="en-US" sz="1000" b="1"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Table 3: Global Epoxy Resin Production, By Company (Thousand </a:t>
            </a:r>
            <a:r>
              <a:rPr lang="en-US" sz="1000" b="1" dirty="0" err="1">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Tonnes</a:t>
            </a:r>
            <a:r>
              <a:rPr lang="en-US" sz="1000" b="1"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 2015-2030F</a:t>
            </a:r>
          </a:p>
        </p:txBody>
      </p:sp>
      <p:sp>
        <p:nvSpPr>
          <p:cNvPr id="13" name="Rectangle 12">
            <a:extLst>
              <a:ext uri="{FF2B5EF4-FFF2-40B4-BE49-F238E27FC236}">
                <a16:creationId xmlns:a16="http://schemas.microsoft.com/office/drawing/2014/main" id="{4F083375-C285-44CE-B889-1DC828C07543}"/>
              </a:ext>
            </a:extLst>
          </p:cNvPr>
          <p:cNvSpPr/>
          <p:nvPr/>
        </p:nvSpPr>
        <p:spPr>
          <a:xfrm>
            <a:off x="5841315" y="6337949"/>
            <a:ext cx="3035984" cy="200055"/>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sz="700" i="1" dirty="0">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rPr>
              <a:t>Source: ChemAnalyst  Analysis</a:t>
            </a:r>
          </a:p>
        </p:txBody>
      </p:sp>
    </p:spTree>
    <p:extLst>
      <p:ext uri="{BB962C8B-B14F-4D97-AF65-F5344CB8AC3E}">
        <p14:creationId xmlns:p14="http://schemas.microsoft.com/office/powerpoint/2010/main" val="21216386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3A7F4A6B-3C27-4472-AAA2-6AE0B8B7BB99}"/>
              </a:ext>
            </a:extLst>
          </p:cNvPr>
          <p:cNvSpPr>
            <a:spLocks noGrp="1"/>
          </p:cNvSpPr>
          <p:nvPr>
            <p:ph type="body" sz="quarter" idx="14"/>
          </p:nvPr>
        </p:nvSpPr>
        <p:spPr>
          <a:xfrm>
            <a:off x="0" y="186472"/>
            <a:ext cx="6109252" cy="456400"/>
          </a:xfrm>
        </p:spPr>
        <p:txBody>
          <a:bodyPr>
            <a:normAutofit/>
          </a:bodyPr>
          <a:lstStyle/>
          <a:p>
            <a:r>
              <a:rPr lang="en-IN" dirty="0">
                <a:solidFill>
                  <a:srgbClr val="0F4061"/>
                </a:solidFill>
              </a:rPr>
              <a:t>Global Epoxy Resin Production, </a:t>
            </a:r>
            <a:r>
              <a:rPr lang="en-US" dirty="0">
                <a:solidFill>
                  <a:srgbClr val="0F4061"/>
                </a:solidFill>
              </a:rPr>
              <a:t>By Company</a:t>
            </a:r>
          </a:p>
        </p:txBody>
      </p:sp>
      <p:graphicFrame>
        <p:nvGraphicFramePr>
          <p:cNvPr id="3" name="Table 2">
            <a:extLst>
              <a:ext uri="{FF2B5EF4-FFF2-40B4-BE49-F238E27FC236}">
                <a16:creationId xmlns:a16="http://schemas.microsoft.com/office/drawing/2014/main" id="{5D3743F4-3F5D-4412-A061-98C93C9B393A}"/>
              </a:ext>
            </a:extLst>
          </p:cNvPr>
          <p:cNvGraphicFramePr>
            <a:graphicFrameLocks noGrp="1"/>
          </p:cNvGraphicFramePr>
          <p:nvPr>
            <p:extLst>
              <p:ext uri="{D42A27DB-BD31-4B8C-83A1-F6EECF244321}">
                <p14:modId xmlns:p14="http://schemas.microsoft.com/office/powerpoint/2010/main" val="57510590"/>
              </p:ext>
            </p:extLst>
          </p:nvPr>
        </p:nvGraphicFramePr>
        <p:xfrm>
          <a:off x="365760" y="1223780"/>
          <a:ext cx="8305799" cy="4399776"/>
        </p:xfrm>
        <a:graphic>
          <a:graphicData uri="http://schemas.openxmlformats.org/drawingml/2006/table">
            <a:tbl>
              <a:tblPr/>
              <a:tblGrid>
                <a:gridCol w="2126340">
                  <a:extLst>
                    <a:ext uri="{9D8B030D-6E8A-4147-A177-3AD203B41FA5}">
                      <a16:colId xmlns:a16="http://schemas.microsoft.com/office/drawing/2014/main" val="1552749016"/>
                    </a:ext>
                  </a:extLst>
                </a:gridCol>
                <a:gridCol w="608139">
                  <a:extLst>
                    <a:ext uri="{9D8B030D-6E8A-4147-A177-3AD203B41FA5}">
                      <a16:colId xmlns:a16="http://schemas.microsoft.com/office/drawing/2014/main" val="3926946828"/>
                    </a:ext>
                  </a:extLst>
                </a:gridCol>
                <a:gridCol w="826642">
                  <a:extLst>
                    <a:ext uri="{9D8B030D-6E8A-4147-A177-3AD203B41FA5}">
                      <a16:colId xmlns:a16="http://schemas.microsoft.com/office/drawing/2014/main" val="4045250766"/>
                    </a:ext>
                  </a:extLst>
                </a:gridCol>
                <a:gridCol w="566188">
                  <a:extLst>
                    <a:ext uri="{9D8B030D-6E8A-4147-A177-3AD203B41FA5}">
                      <a16:colId xmlns:a16="http://schemas.microsoft.com/office/drawing/2014/main" val="1381478910"/>
                    </a:ext>
                  </a:extLst>
                </a:gridCol>
                <a:gridCol w="696415">
                  <a:extLst>
                    <a:ext uri="{9D8B030D-6E8A-4147-A177-3AD203B41FA5}">
                      <a16:colId xmlns:a16="http://schemas.microsoft.com/office/drawing/2014/main" val="2797647573"/>
                    </a:ext>
                  </a:extLst>
                </a:gridCol>
                <a:gridCol w="696415">
                  <a:extLst>
                    <a:ext uri="{9D8B030D-6E8A-4147-A177-3AD203B41FA5}">
                      <a16:colId xmlns:a16="http://schemas.microsoft.com/office/drawing/2014/main" val="2203059177"/>
                    </a:ext>
                  </a:extLst>
                </a:gridCol>
                <a:gridCol w="696415">
                  <a:extLst>
                    <a:ext uri="{9D8B030D-6E8A-4147-A177-3AD203B41FA5}">
                      <a16:colId xmlns:a16="http://schemas.microsoft.com/office/drawing/2014/main" val="927006817"/>
                    </a:ext>
                  </a:extLst>
                </a:gridCol>
                <a:gridCol w="696415">
                  <a:extLst>
                    <a:ext uri="{9D8B030D-6E8A-4147-A177-3AD203B41FA5}">
                      <a16:colId xmlns:a16="http://schemas.microsoft.com/office/drawing/2014/main" val="417093797"/>
                    </a:ext>
                  </a:extLst>
                </a:gridCol>
                <a:gridCol w="696415">
                  <a:extLst>
                    <a:ext uri="{9D8B030D-6E8A-4147-A177-3AD203B41FA5}">
                      <a16:colId xmlns:a16="http://schemas.microsoft.com/office/drawing/2014/main" val="1108806684"/>
                    </a:ext>
                  </a:extLst>
                </a:gridCol>
                <a:gridCol w="696415">
                  <a:extLst>
                    <a:ext uri="{9D8B030D-6E8A-4147-A177-3AD203B41FA5}">
                      <a16:colId xmlns:a16="http://schemas.microsoft.com/office/drawing/2014/main" val="1976392978"/>
                    </a:ext>
                  </a:extLst>
                </a:gridCol>
              </a:tblGrid>
              <a:tr h="522000">
                <a:tc>
                  <a:txBody>
                    <a:bodyPr/>
                    <a:lstStyle/>
                    <a:p>
                      <a:pPr marL="182880" algn="ctr" fontAlgn="ctr"/>
                      <a:r>
                        <a:rPr lang="en-US" sz="10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Company</a:t>
                      </a:r>
                    </a:p>
                  </a:txBody>
                  <a:tcPr marL="0" marR="0" marT="0" marB="0" anchor="ctr">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a:txBody>
                    <a:bodyPr/>
                    <a:lstStyle/>
                    <a:p>
                      <a:pPr algn="ctr" fontAlgn="b"/>
                      <a:r>
                        <a:rPr lang="en-US" sz="10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2015</a:t>
                      </a:r>
                    </a:p>
                  </a:txBody>
                  <a:tcPr marL="0"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a:txBody>
                    <a:bodyPr/>
                    <a:lstStyle/>
                    <a:p>
                      <a:pPr algn="ctr" fontAlgn="b"/>
                      <a:r>
                        <a:rPr lang="en-US" sz="10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2016</a:t>
                      </a:r>
                    </a:p>
                  </a:txBody>
                  <a:tcPr marL="0"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a:txBody>
                    <a:bodyPr/>
                    <a:lstStyle/>
                    <a:p>
                      <a:pPr algn="ctr" fontAlgn="b"/>
                      <a:r>
                        <a:rPr lang="en-US" sz="10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2017</a:t>
                      </a:r>
                    </a:p>
                  </a:txBody>
                  <a:tcPr marL="0"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a:txBody>
                    <a:bodyPr/>
                    <a:lstStyle/>
                    <a:p>
                      <a:pPr algn="ctr" fontAlgn="b"/>
                      <a:r>
                        <a:rPr lang="en-US" sz="10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2018</a:t>
                      </a:r>
                    </a:p>
                  </a:txBody>
                  <a:tcPr marL="0"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a:txBody>
                    <a:bodyPr/>
                    <a:lstStyle/>
                    <a:p>
                      <a:pPr algn="ctr" fontAlgn="b"/>
                      <a:r>
                        <a:rPr lang="en-US" sz="10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2019</a:t>
                      </a:r>
                    </a:p>
                  </a:txBody>
                  <a:tcPr marL="0"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a:txBody>
                    <a:bodyPr/>
                    <a:lstStyle/>
                    <a:p>
                      <a:pPr algn="ctr" fontAlgn="b"/>
                      <a:r>
                        <a:rPr lang="en-US" sz="10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2020</a:t>
                      </a:r>
                    </a:p>
                  </a:txBody>
                  <a:tcPr marL="0"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a:txBody>
                    <a:bodyPr/>
                    <a:lstStyle/>
                    <a:p>
                      <a:pPr algn="ctr" fontAlgn="b"/>
                      <a:r>
                        <a:rPr lang="en-US" sz="10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2021E</a:t>
                      </a:r>
                    </a:p>
                  </a:txBody>
                  <a:tcPr marL="0"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a:txBody>
                    <a:bodyPr/>
                    <a:lstStyle/>
                    <a:p>
                      <a:pPr algn="ctr" fontAlgn="b"/>
                      <a:r>
                        <a:rPr lang="en-US" sz="10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2025F</a:t>
                      </a:r>
                    </a:p>
                  </a:txBody>
                  <a:tcPr marL="0"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a:txBody>
                    <a:bodyPr/>
                    <a:lstStyle/>
                    <a:p>
                      <a:pPr algn="ctr" fontAlgn="b"/>
                      <a:r>
                        <a:rPr lang="en-US" sz="10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2030F</a:t>
                      </a:r>
                    </a:p>
                  </a:txBody>
                  <a:tcPr marL="0"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extLst>
                  <a:ext uri="{0D108BD9-81ED-4DB2-BD59-A6C34878D82A}">
                    <a16:rowId xmlns:a16="http://schemas.microsoft.com/office/drawing/2014/main" val="506155128"/>
                  </a:ext>
                </a:extLst>
              </a:tr>
              <a:tr h="424560">
                <a:tc>
                  <a:txBody>
                    <a:bodyPr/>
                    <a:lstStyle/>
                    <a:p>
                      <a:pPr algn="ctr" fontAlgn="b"/>
                      <a:r>
                        <a:rPr lang="en-IN" sz="1100" b="0" i="0" u="none" strike="noStrike" dirty="0">
                          <a:solidFill>
                            <a:srgbClr val="000000"/>
                          </a:solidFill>
                          <a:effectLst/>
                          <a:latin typeface="Calibri" panose="020F0502020204030204" pitchFamily="34" charset="0"/>
                        </a:rPr>
                        <a:t>Hexion Inc.</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288.80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296.42</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306.93</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318.16</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320.14</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254.50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300.57</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330.78</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352.49</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1867429"/>
                  </a:ext>
                </a:extLst>
              </a:tr>
              <a:tr h="424560">
                <a:tc>
                  <a:txBody>
                    <a:bodyPr/>
                    <a:lstStyle/>
                    <a:p>
                      <a:pPr algn="ctr" fontAlgn="b"/>
                      <a:r>
                        <a:rPr lang="en-IN" sz="1100" b="0" i="0" u="none" strike="noStrike">
                          <a:solidFill>
                            <a:srgbClr val="000000"/>
                          </a:solidFill>
                          <a:effectLst/>
                          <a:latin typeface="Calibri" panose="020F0502020204030204" pitchFamily="34" charset="0"/>
                        </a:rPr>
                        <a:t>Hindustan Speciality Chemicals Ltd.</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0.00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0.00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0.00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10.80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11.85</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10.20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11.10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12.90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14.63</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346063409"/>
                  </a:ext>
                </a:extLst>
              </a:tr>
              <a:tr h="424560">
                <a:tc>
                  <a:txBody>
                    <a:bodyPr/>
                    <a:lstStyle/>
                    <a:p>
                      <a:pPr algn="ctr" fontAlgn="b"/>
                      <a:r>
                        <a:rPr lang="en-IN" sz="1100" b="0" i="0" u="none" strike="noStrike" dirty="0">
                          <a:solidFill>
                            <a:srgbClr val="000000"/>
                          </a:solidFill>
                          <a:effectLst/>
                          <a:latin typeface="Calibri" panose="020F0502020204030204" pitchFamily="34" charset="0"/>
                        </a:rPr>
                        <a:t>Huntsman Corporation</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136.02</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139.27</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142.42</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197.58</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197.00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164.74</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179.87</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200.45</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235.25</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92047530"/>
                  </a:ext>
                </a:extLst>
              </a:tr>
              <a:tr h="481296">
                <a:tc>
                  <a:txBody>
                    <a:bodyPr/>
                    <a:lstStyle/>
                    <a:p>
                      <a:pPr algn="ctr" fontAlgn="b"/>
                      <a:r>
                        <a:rPr lang="en-IN" sz="1100" b="0" i="0" u="none" strike="noStrike">
                          <a:solidFill>
                            <a:srgbClr val="000000"/>
                          </a:solidFill>
                          <a:effectLst/>
                          <a:latin typeface="Calibri" panose="020F0502020204030204" pitchFamily="34" charset="0"/>
                        </a:rPr>
                        <a:t>Japan Epoxy Resins</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33.20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34.00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34.45</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34.80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34.83</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25.20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28.40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25.40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28.40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67364063"/>
                  </a:ext>
                </a:extLst>
              </a:tr>
              <a:tr h="424560">
                <a:tc>
                  <a:txBody>
                    <a:bodyPr/>
                    <a:lstStyle/>
                    <a:p>
                      <a:pPr algn="ctr" fontAlgn="b"/>
                      <a:r>
                        <a:rPr lang="en-IN" sz="1100" b="0" i="0" u="none" strike="noStrike">
                          <a:solidFill>
                            <a:srgbClr val="000000"/>
                          </a:solidFill>
                          <a:effectLst/>
                          <a:latin typeface="Calibri" panose="020F0502020204030204" pitchFamily="34" charset="0"/>
                        </a:rPr>
                        <a:t>Jiangsu Sanmu Group</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197.10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200.00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202.50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223.00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222.30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213.50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242.17</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245.17</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288.50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39421968"/>
                  </a:ext>
                </a:extLst>
              </a:tr>
              <a:tr h="424560">
                <a:tc>
                  <a:txBody>
                    <a:bodyPr/>
                    <a:lstStyle/>
                    <a:p>
                      <a:pPr algn="ctr" fontAlgn="b"/>
                      <a:r>
                        <a:rPr lang="en-IN" sz="1100" b="0" i="0" u="none" strike="noStrike">
                          <a:solidFill>
                            <a:srgbClr val="000000"/>
                          </a:solidFill>
                          <a:effectLst/>
                          <a:latin typeface="Calibri" panose="020F0502020204030204" pitchFamily="34" charset="0"/>
                        </a:rPr>
                        <a:t>Jiangsu Yangnong Kumho Chemical Co., Ltd.</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103.50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105.00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99.90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117.94</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117.42</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102.00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118.50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126.94</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137.25</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06785963"/>
                  </a:ext>
                </a:extLst>
              </a:tr>
              <a:tr h="424560">
                <a:tc>
                  <a:txBody>
                    <a:bodyPr/>
                    <a:lstStyle/>
                    <a:p>
                      <a:pPr algn="ctr" fontAlgn="b"/>
                      <a:r>
                        <a:rPr lang="it-IT" sz="1100" b="0" i="0" u="none" strike="noStrike">
                          <a:solidFill>
                            <a:srgbClr val="000000"/>
                          </a:solidFill>
                          <a:effectLst/>
                          <a:latin typeface="Calibri" panose="020F0502020204030204" pitchFamily="34" charset="0"/>
                        </a:rPr>
                        <a:t>Kukdo Chemical India Pvt. Ltd.</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137.88</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139.78</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122.07</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125.46</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126.57</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154.95</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171.25</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215.73</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245.75</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737098267"/>
                  </a:ext>
                </a:extLst>
              </a:tr>
              <a:tr h="424560">
                <a:tc>
                  <a:txBody>
                    <a:bodyPr/>
                    <a:lstStyle/>
                    <a:p>
                      <a:pPr algn="ctr" fontAlgn="b"/>
                      <a:r>
                        <a:rPr lang="en-IN" sz="1100" b="0" i="0" u="none" strike="noStrike">
                          <a:solidFill>
                            <a:srgbClr val="000000"/>
                          </a:solidFill>
                          <a:effectLst/>
                          <a:latin typeface="Calibri" panose="020F0502020204030204" pitchFamily="34" charset="0"/>
                        </a:rPr>
                        <a:t>Kumho P&amp;B Chemicals</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25.56</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30.34</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30.75</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30.75</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31.98</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27.47</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30.34</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31.16</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35.26</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378382925"/>
                  </a:ext>
                </a:extLst>
              </a:tr>
              <a:tr h="424560">
                <a:tc>
                  <a:txBody>
                    <a:bodyPr/>
                    <a:lstStyle/>
                    <a:p>
                      <a:pPr algn="ctr" fontAlgn="b"/>
                      <a:r>
                        <a:rPr lang="en-IN" sz="1100" b="0" i="0" u="none" strike="noStrike">
                          <a:solidFill>
                            <a:srgbClr val="000000"/>
                          </a:solidFill>
                          <a:effectLst/>
                          <a:latin typeface="Calibri" panose="020F0502020204030204" pitchFamily="34" charset="0"/>
                        </a:rPr>
                        <a:t>LEUNA-Harze GmbH</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32.80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33.00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33.57</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34.00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34.60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34.00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38.40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39.20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dirty="0">
                          <a:solidFill>
                            <a:srgbClr val="000000"/>
                          </a:solidFill>
                          <a:effectLst/>
                          <a:latin typeface="Calibri" panose="020F0502020204030204" pitchFamily="34" charset="0"/>
                        </a:rPr>
                        <a:t>39.78</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08904242"/>
                  </a:ext>
                </a:extLst>
              </a:tr>
            </a:tbl>
          </a:graphicData>
        </a:graphic>
      </p:graphicFrame>
      <p:sp>
        <p:nvSpPr>
          <p:cNvPr id="5" name="TextBox 4">
            <a:extLst>
              <a:ext uri="{FF2B5EF4-FFF2-40B4-BE49-F238E27FC236}">
                <a16:creationId xmlns:a16="http://schemas.microsoft.com/office/drawing/2014/main" id="{1E0E1011-80E0-49F5-AE26-B5372A2BBAAC}"/>
              </a:ext>
            </a:extLst>
          </p:cNvPr>
          <p:cNvSpPr txBox="1"/>
          <p:nvPr/>
        </p:nvSpPr>
        <p:spPr>
          <a:xfrm>
            <a:off x="71013" y="733593"/>
            <a:ext cx="8806286" cy="292068"/>
          </a:xfrm>
          <a:prstGeom prst="rect">
            <a:avLst/>
          </a:prstGeom>
          <a:noFill/>
        </p:spPr>
        <p:txBody>
          <a:bodyPr wrap="square" rtlCol="0">
            <a:spAutoFit/>
          </a:bodyPr>
          <a:lstStyle/>
          <a:p>
            <a:pPr>
              <a:lnSpc>
                <a:spcPct val="150000"/>
              </a:lnSpc>
            </a:pPr>
            <a:r>
              <a:rPr lang="en-US" sz="1000" b="1"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Table 3: Global Epoxy Resin Production, By Company (Thousand </a:t>
            </a:r>
            <a:r>
              <a:rPr lang="en-US" sz="1000" b="1" dirty="0" err="1">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Tonnes</a:t>
            </a:r>
            <a:r>
              <a:rPr lang="en-US" sz="1000" b="1"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 2015-2030F</a:t>
            </a:r>
          </a:p>
        </p:txBody>
      </p:sp>
      <p:sp>
        <p:nvSpPr>
          <p:cNvPr id="13" name="Rectangle 12">
            <a:extLst>
              <a:ext uri="{FF2B5EF4-FFF2-40B4-BE49-F238E27FC236}">
                <a16:creationId xmlns:a16="http://schemas.microsoft.com/office/drawing/2014/main" id="{4F083375-C285-44CE-B889-1DC828C07543}"/>
              </a:ext>
            </a:extLst>
          </p:cNvPr>
          <p:cNvSpPr/>
          <p:nvPr/>
        </p:nvSpPr>
        <p:spPr>
          <a:xfrm>
            <a:off x="5841315" y="6337949"/>
            <a:ext cx="3035984" cy="200055"/>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sz="700" i="1" dirty="0">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rPr>
              <a:t>Source: ChemAnalyst  Analysis</a:t>
            </a:r>
          </a:p>
        </p:txBody>
      </p:sp>
    </p:spTree>
    <p:extLst>
      <p:ext uri="{BB962C8B-B14F-4D97-AF65-F5344CB8AC3E}">
        <p14:creationId xmlns:p14="http://schemas.microsoft.com/office/powerpoint/2010/main" val="296996550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3A7F4A6B-3C27-4472-AAA2-6AE0B8B7BB99}"/>
              </a:ext>
            </a:extLst>
          </p:cNvPr>
          <p:cNvSpPr>
            <a:spLocks noGrp="1"/>
          </p:cNvSpPr>
          <p:nvPr>
            <p:ph type="body" sz="quarter" idx="14"/>
          </p:nvPr>
        </p:nvSpPr>
        <p:spPr>
          <a:xfrm>
            <a:off x="0" y="186472"/>
            <a:ext cx="6109252" cy="456400"/>
          </a:xfrm>
        </p:spPr>
        <p:txBody>
          <a:bodyPr>
            <a:normAutofit/>
          </a:bodyPr>
          <a:lstStyle/>
          <a:p>
            <a:r>
              <a:rPr lang="en-IN" dirty="0">
                <a:solidFill>
                  <a:srgbClr val="0F4061"/>
                </a:solidFill>
              </a:rPr>
              <a:t>Global Epoxy Resin Production, </a:t>
            </a:r>
            <a:r>
              <a:rPr lang="en-US" dirty="0">
                <a:solidFill>
                  <a:srgbClr val="0F4061"/>
                </a:solidFill>
              </a:rPr>
              <a:t>By Company</a:t>
            </a:r>
          </a:p>
        </p:txBody>
      </p:sp>
      <p:graphicFrame>
        <p:nvGraphicFramePr>
          <p:cNvPr id="3" name="Table 2">
            <a:extLst>
              <a:ext uri="{FF2B5EF4-FFF2-40B4-BE49-F238E27FC236}">
                <a16:creationId xmlns:a16="http://schemas.microsoft.com/office/drawing/2014/main" id="{5D3743F4-3F5D-4412-A061-98C93C9B393A}"/>
              </a:ext>
            </a:extLst>
          </p:cNvPr>
          <p:cNvGraphicFramePr>
            <a:graphicFrameLocks noGrp="1"/>
          </p:cNvGraphicFramePr>
          <p:nvPr>
            <p:extLst>
              <p:ext uri="{D42A27DB-BD31-4B8C-83A1-F6EECF244321}">
                <p14:modId xmlns:p14="http://schemas.microsoft.com/office/powerpoint/2010/main" val="553661800"/>
              </p:ext>
            </p:extLst>
          </p:nvPr>
        </p:nvGraphicFramePr>
        <p:xfrm>
          <a:off x="365760" y="1223781"/>
          <a:ext cx="8305799" cy="4464817"/>
        </p:xfrm>
        <a:graphic>
          <a:graphicData uri="http://schemas.openxmlformats.org/drawingml/2006/table">
            <a:tbl>
              <a:tblPr/>
              <a:tblGrid>
                <a:gridCol w="2126340">
                  <a:extLst>
                    <a:ext uri="{9D8B030D-6E8A-4147-A177-3AD203B41FA5}">
                      <a16:colId xmlns:a16="http://schemas.microsoft.com/office/drawing/2014/main" val="1552749016"/>
                    </a:ext>
                  </a:extLst>
                </a:gridCol>
                <a:gridCol w="608139">
                  <a:extLst>
                    <a:ext uri="{9D8B030D-6E8A-4147-A177-3AD203B41FA5}">
                      <a16:colId xmlns:a16="http://schemas.microsoft.com/office/drawing/2014/main" val="3926946828"/>
                    </a:ext>
                  </a:extLst>
                </a:gridCol>
                <a:gridCol w="826642">
                  <a:extLst>
                    <a:ext uri="{9D8B030D-6E8A-4147-A177-3AD203B41FA5}">
                      <a16:colId xmlns:a16="http://schemas.microsoft.com/office/drawing/2014/main" val="4045250766"/>
                    </a:ext>
                  </a:extLst>
                </a:gridCol>
                <a:gridCol w="566188">
                  <a:extLst>
                    <a:ext uri="{9D8B030D-6E8A-4147-A177-3AD203B41FA5}">
                      <a16:colId xmlns:a16="http://schemas.microsoft.com/office/drawing/2014/main" val="1381478910"/>
                    </a:ext>
                  </a:extLst>
                </a:gridCol>
                <a:gridCol w="696415">
                  <a:extLst>
                    <a:ext uri="{9D8B030D-6E8A-4147-A177-3AD203B41FA5}">
                      <a16:colId xmlns:a16="http://schemas.microsoft.com/office/drawing/2014/main" val="2797647573"/>
                    </a:ext>
                  </a:extLst>
                </a:gridCol>
                <a:gridCol w="696415">
                  <a:extLst>
                    <a:ext uri="{9D8B030D-6E8A-4147-A177-3AD203B41FA5}">
                      <a16:colId xmlns:a16="http://schemas.microsoft.com/office/drawing/2014/main" val="2203059177"/>
                    </a:ext>
                  </a:extLst>
                </a:gridCol>
                <a:gridCol w="696415">
                  <a:extLst>
                    <a:ext uri="{9D8B030D-6E8A-4147-A177-3AD203B41FA5}">
                      <a16:colId xmlns:a16="http://schemas.microsoft.com/office/drawing/2014/main" val="927006817"/>
                    </a:ext>
                  </a:extLst>
                </a:gridCol>
                <a:gridCol w="696415">
                  <a:extLst>
                    <a:ext uri="{9D8B030D-6E8A-4147-A177-3AD203B41FA5}">
                      <a16:colId xmlns:a16="http://schemas.microsoft.com/office/drawing/2014/main" val="417093797"/>
                    </a:ext>
                  </a:extLst>
                </a:gridCol>
                <a:gridCol w="696415">
                  <a:extLst>
                    <a:ext uri="{9D8B030D-6E8A-4147-A177-3AD203B41FA5}">
                      <a16:colId xmlns:a16="http://schemas.microsoft.com/office/drawing/2014/main" val="1108806684"/>
                    </a:ext>
                  </a:extLst>
                </a:gridCol>
                <a:gridCol w="696415">
                  <a:extLst>
                    <a:ext uri="{9D8B030D-6E8A-4147-A177-3AD203B41FA5}">
                      <a16:colId xmlns:a16="http://schemas.microsoft.com/office/drawing/2014/main" val="1976392978"/>
                    </a:ext>
                  </a:extLst>
                </a:gridCol>
              </a:tblGrid>
              <a:tr h="483099">
                <a:tc>
                  <a:txBody>
                    <a:bodyPr/>
                    <a:lstStyle/>
                    <a:p>
                      <a:pPr marL="182880" algn="ctr" fontAlgn="ctr"/>
                      <a:r>
                        <a:rPr lang="en-US" sz="10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Company</a:t>
                      </a:r>
                    </a:p>
                  </a:txBody>
                  <a:tcPr marL="0" marR="0" marT="0" marB="0" anchor="ctr">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a:txBody>
                    <a:bodyPr/>
                    <a:lstStyle/>
                    <a:p>
                      <a:pPr algn="ctr" fontAlgn="b"/>
                      <a:r>
                        <a:rPr lang="en-US" sz="10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2015</a:t>
                      </a:r>
                    </a:p>
                  </a:txBody>
                  <a:tcPr marL="0"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a:txBody>
                    <a:bodyPr/>
                    <a:lstStyle/>
                    <a:p>
                      <a:pPr algn="ctr" fontAlgn="b"/>
                      <a:r>
                        <a:rPr lang="en-US" sz="10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2016</a:t>
                      </a:r>
                    </a:p>
                  </a:txBody>
                  <a:tcPr marL="0"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a:txBody>
                    <a:bodyPr/>
                    <a:lstStyle/>
                    <a:p>
                      <a:pPr algn="ctr" fontAlgn="b"/>
                      <a:r>
                        <a:rPr lang="en-US" sz="10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2017</a:t>
                      </a:r>
                    </a:p>
                  </a:txBody>
                  <a:tcPr marL="0"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a:txBody>
                    <a:bodyPr/>
                    <a:lstStyle/>
                    <a:p>
                      <a:pPr algn="ctr" fontAlgn="b"/>
                      <a:r>
                        <a:rPr lang="en-US" sz="10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2018</a:t>
                      </a:r>
                    </a:p>
                  </a:txBody>
                  <a:tcPr marL="0"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a:txBody>
                    <a:bodyPr/>
                    <a:lstStyle/>
                    <a:p>
                      <a:pPr algn="ctr" fontAlgn="b"/>
                      <a:r>
                        <a:rPr lang="en-US" sz="10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2019</a:t>
                      </a:r>
                    </a:p>
                  </a:txBody>
                  <a:tcPr marL="0"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a:txBody>
                    <a:bodyPr/>
                    <a:lstStyle/>
                    <a:p>
                      <a:pPr algn="ctr" fontAlgn="b"/>
                      <a:r>
                        <a:rPr lang="en-US" sz="10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2020</a:t>
                      </a:r>
                    </a:p>
                  </a:txBody>
                  <a:tcPr marL="0"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a:txBody>
                    <a:bodyPr/>
                    <a:lstStyle/>
                    <a:p>
                      <a:pPr algn="ctr" fontAlgn="b"/>
                      <a:r>
                        <a:rPr lang="en-US" sz="10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2021E</a:t>
                      </a:r>
                    </a:p>
                  </a:txBody>
                  <a:tcPr marL="0"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a:txBody>
                    <a:bodyPr/>
                    <a:lstStyle/>
                    <a:p>
                      <a:pPr algn="ctr" fontAlgn="b"/>
                      <a:r>
                        <a:rPr lang="en-US" sz="10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2025F</a:t>
                      </a:r>
                    </a:p>
                  </a:txBody>
                  <a:tcPr marL="0"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a:txBody>
                    <a:bodyPr/>
                    <a:lstStyle/>
                    <a:p>
                      <a:pPr algn="ctr" fontAlgn="b"/>
                      <a:r>
                        <a:rPr lang="en-US" sz="10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2030F</a:t>
                      </a:r>
                    </a:p>
                  </a:txBody>
                  <a:tcPr marL="0"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extLst>
                  <a:ext uri="{0D108BD9-81ED-4DB2-BD59-A6C34878D82A}">
                    <a16:rowId xmlns:a16="http://schemas.microsoft.com/office/drawing/2014/main" val="506155128"/>
                  </a:ext>
                </a:extLst>
              </a:tr>
              <a:tr h="392921">
                <a:tc>
                  <a:txBody>
                    <a:bodyPr/>
                    <a:lstStyle/>
                    <a:p>
                      <a:pPr algn="ctr" fontAlgn="b"/>
                      <a:r>
                        <a:rPr lang="en-IN" sz="1100" b="0" i="0" u="none" strike="noStrike" dirty="0">
                          <a:solidFill>
                            <a:srgbClr val="000000"/>
                          </a:solidFill>
                          <a:effectLst/>
                          <a:latin typeface="Calibri" panose="020F0502020204030204" pitchFamily="34" charset="0"/>
                        </a:rPr>
                        <a:t>NAMA Chemicals</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dirty="0">
                          <a:solidFill>
                            <a:srgbClr val="000000"/>
                          </a:solidFill>
                          <a:effectLst/>
                          <a:latin typeface="Calibri" panose="020F0502020204030204" pitchFamily="34" charset="0"/>
                        </a:rPr>
                        <a:t>84.00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dirty="0">
                          <a:solidFill>
                            <a:srgbClr val="000000"/>
                          </a:solidFill>
                          <a:effectLst/>
                          <a:latin typeface="Calibri" panose="020F0502020204030204" pitchFamily="34" charset="0"/>
                        </a:rPr>
                        <a:t>85.00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96.00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97.00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96.36</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73.20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85.20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102.00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118.80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1867429"/>
                  </a:ext>
                </a:extLst>
              </a:tr>
              <a:tr h="392921">
                <a:tc>
                  <a:txBody>
                    <a:bodyPr/>
                    <a:lstStyle/>
                    <a:p>
                      <a:pPr algn="ctr" fontAlgn="b"/>
                      <a:r>
                        <a:rPr lang="en-IN" sz="1100" b="0" i="0" u="none" strike="noStrike" dirty="0">
                          <a:solidFill>
                            <a:srgbClr val="000000"/>
                          </a:solidFill>
                          <a:effectLst/>
                          <a:latin typeface="Calibri" panose="020F0502020204030204" pitchFamily="34" charset="0"/>
                        </a:rPr>
                        <a:t>Nan </a:t>
                      </a:r>
                      <a:r>
                        <a:rPr lang="en-IN" sz="1100" b="0" i="0" u="none" strike="noStrike" dirty="0" err="1">
                          <a:solidFill>
                            <a:srgbClr val="000000"/>
                          </a:solidFill>
                          <a:effectLst/>
                          <a:latin typeface="Calibri" panose="020F0502020204030204" pitchFamily="34" charset="0"/>
                        </a:rPr>
                        <a:t>Ya</a:t>
                      </a:r>
                      <a:r>
                        <a:rPr lang="en-IN" sz="1100" b="0" i="0" u="none" strike="noStrike" dirty="0">
                          <a:solidFill>
                            <a:srgbClr val="000000"/>
                          </a:solidFill>
                          <a:effectLst/>
                          <a:latin typeface="Calibri" panose="020F0502020204030204" pitchFamily="34" charset="0"/>
                        </a:rPr>
                        <a:t> Chemical Corporation</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353.52</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358.20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dirty="0">
                          <a:solidFill>
                            <a:srgbClr val="000000"/>
                          </a:solidFill>
                          <a:effectLst/>
                          <a:latin typeface="Calibri" panose="020F0502020204030204" pitchFamily="34" charset="0"/>
                        </a:rPr>
                        <a:t>364.46</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dirty="0">
                          <a:solidFill>
                            <a:srgbClr val="000000"/>
                          </a:solidFill>
                          <a:effectLst/>
                          <a:latin typeface="Calibri" panose="020F0502020204030204" pitchFamily="34" charset="0"/>
                        </a:rPr>
                        <a:t>378.27</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376.47</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412.40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449.22</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446.08</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502.88</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346063409"/>
                  </a:ext>
                </a:extLst>
              </a:tr>
              <a:tr h="392921">
                <a:tc>
                  <a:txBody>
                    <a:bodyPr/>
                    <a:lstStyle/>
                    <a:p>
                      <a:pPr algn="ctr" fontAlgn="b"/>
                      <a:r>
                        <a:rPr lang="en-IN" sz="1100" b="0" i="0" u="none" strike="noStrike" dirty="0">
                          <a:solidFill>
                            <a:srgbClr val="000000"/>
                          </a:solidFill>
                          <a:effectLst/>
                          <a:latin typeface="Calibri" panose="020F0502020204030204" pitchFamily="34" charset="0"/>
                        </a:rPr>
                        <a:t>Nantong </a:t>
                      </a:r>
                      <a:r>
                        <a:rPr lang="en-IN" sz="1100" b="0" i="0" u="none" strike="noStrike" dirty="0" err="1">
                          <a:solidFill>
                            <a:srgbClr val="000000"/>
                          </a:solidFill>
                          <a:effectLst/>
                          <a:latin typeface="Calibri" panose="020F0502020204030204" pitchFamily="34" charset="0"/>
                        </a:rPr>
                        <a:t>Xincheng</a:t>
                      </a:r>
                      <a:r>
                        <a:rPr lang="en-IN" sz="1100" b="0" i="0" u="none" strike="noStrike" dirty="0">
                          <a:solidFill>
                            <a:srgbClr val="000000"/>
                          </a:solidFill>
                          <a:effectLst/>
                          <a:latin typeface="Calibri" panose="020F0502020204030204" pitchFamily="34" charset="0"/>
                        </a:rPr>
                        <a:t> Synthetic Material Co Ltd</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dirty="0">
                          <a:solidFill>
                            <a:srgbClr val="000000"/>
                          </a:solidFill>
                          <a:effectLst/>
                          <a:latin typeface="Calibri" panose="020F0502020204030204" pitchFamily="34" charset="0"/>
                        </a:rPr>
                        <a:t>96.00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120.00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120.00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120.00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dirty="0">
                          <a:solidFill>
                            <a:srgbClr val="000000"/>
                          </a:solidFill>
                          <a:effectLst/>
                          <a:latin typeface="Calibri" panose="020F0502020204030204" pitchFamily="34" charset="0"/>
                        </a:rPr>
                        <a:t>119.38</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107.20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118.40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121.60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137.60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92047530"/>
                  </a:ext>
                </a:extLst>
              </a:tr>
              <a:tr h="445429">
                <a:tc>
                  <a:txBody>
                    <a:bodyPr/>
                    <a:lstStyle/>
                    <a:p>
                      <a:pPr algn="ctr" fontAlgn="b"/>
                      <a:r>
                        <a:rPr lang="en-IN" sz="1100" b="0" i="0" u="none" strike="noStrike" dirty="0">
                          <a:solidFill>
                            <a:srgbClr val="000000"/>
                          </a:solidFill>
                          <a:effectLst/>
                          <a:latin typeface="Calibri" panose="020F0502020204030204" pitchFamily="34" charset="0"/>
                        </a:rPr>
                        <a:t>Olin Corporation</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712.85</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dirty="0">
                          <a:solidFill>
                            <a:srgbClr val="000000"/>
                          </a:solidFill>
                          <a:effectLst/>
                          <a:latin typeface="Calibri" panose="020F0502020204030204" pitchFamily="34" charset="0"/>
                        </a:rPr>
                        <a:t>749.58</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782.28</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813.95</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821.31</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dirty="0">
                          <a:solidFill>
                            <a:srgbClr val="000000"/>
                          </a:solidFill>
                          <a:effectLst/>
                          <a:latin typeface="Calibri" panose="020F0502020204030204" pitchFamily="34" charset="0"/>
                        </a:rPr>
                        <a:t>632.22</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703.72</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781.94</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926.63</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67364063"/>
                  </a:ext>
                </a:extLst>
              </a:tr>
              <a:tr h="392921">
                <a:tc>
                  <a:txBody>
                    <a:bodyPr/>
                    <a:lstStyle/>
                    <a:p>
                      <a:pPr algn="ctr" fontAlgn="b"/>
                      <a:r>
                        <a:rPr lang="en-IN" sz="1100" b="0" i="0" u="none" strike="noStrike" dirty="0">
                          <a:solidFill>
                            <a:srgbClr val="000000"/>
                          </a:solidFill>
                          <a:effectLst/>
                          <a:latin typeface="Calibri" panose="020F0502020204030204" pitchFamily="34" charset="0"/>
                        </a:rPr>
                        <a:t>Sinopec Baling Petrochemical </a:t>
                      </a:r>
                      <a:r>
                        <a:rPr lang="en-IN" sz="1100" b="0" i="0" u="none" strike="noStrike" dirty="0" err="1">
                          <a:solidFill>
                            <a:srgbClr val="000000"/>
                          </a:solidFill>
                          <a:effectLst/>
                          <a:latin typeface="Calibri" panose="020F0502020204030204" pitchFamily="34" charset="0"/>
                        </a:rPr>
                        <a:t>Co.,Ltd</a:t>
                      </a:r>
                      <a:endParaRPr lang="en-IN" sz="1100" b="0" i="0" u="none" strike="noStrike" dirty="0">
                        <a:solidFill>
                          <a:srgbClr val="000000"/>
                        </a:solidFill>
                        <a:effectLst/>
                        <a:latin typeface="Calibri" panose="020F0502020204030204" pitchFamily="34" charset="0"/>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dirty="0">
                          <a:solidFill>
                            <a:srgbClr val="000000"/>
                          </a:solidFill>
                          <a:effectLst/>
                          <a:latin typeface="Calibri" panose="020F0502020204030204" pitchFamily="34" charset="0"/>
                        </a:rPr>
                        <a:t>97.50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100.00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dirty="0">
                          <a:solidFill>
                            <a:srgbClr val="000000"/>
                          </a:solidFill>
                          <a:effectLst/>
                          <a:latin typeface="Calibri" panose="020F0502020204030204" pitchFamily="34" charset="0"/>
                        </a:rPr>
                        <a:t>102.50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106.25</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106.75</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dirty="0">
                          <a:solidFill>
                            <a:srgbClr val="000000"/>
                          </a:solidFill>
                          <a:effectLst/>
                          <a:latin typeface="Calibri" panose="020F0502020204030204" pitchFamily="34" charset="0"/>
                        </a:rPr>
                        <a:t>95.00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dirty="0">
                          <a:solidFill>
                            <a:srgbClr val="000000"/>
                          </a:solidFill>
                          <a:effectLst/>
                          <a:latin typeface="Calibri" panose="020F0502020204030204" pitchFamily="34" charset="0"/>
                        </a:rPr>
                        <a:t>97.50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107.50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125.00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39421968"/>
                  </a:ext>
                </a:extLst>
              </a:tr>
              <a:tr h="392921">
                <a:tc>
                  <a:txBody>
                    <a:bodyPr/>
                    <a:lstStyle/>
                    <a:p>
                      <a:pPr algn="ctr" fontAlgn="b"/>
                      <a:r>
                        <a:rPr lang="en-IN" sz="1100" b="0" i="0" u="none" strike="noStrike">
                          <a:solidFill>
                            <a:srgbClr val="000000"/>
                          </a:solidFill>
                          <a:effectLst/>
                          <a:latin typeface="Calibri" panose="020F0502020204030204" pitchFamily="34" charset="0"/>
                        </a:rPr>
                        <a:t>SIR Industriale</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16.00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dirty="0">
                          <a:solidFill>
                            <a:srgbClr val="000000"/>
                          </a:solidFill>
                          <a:effectLst/>
                          <a:latin typeface="Calibri" panose="020F0502020204030204" pitchFamily="34" charset="0"/>
                        </a:rPr>
                        <a:t>16.20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16.60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dirty="0">
                          <a:solidFill>
                            <a:srgbClr val="000000"/>
                          </a:solidFill>
                          <a:effectLst/>
                          <a:latin typeface="Calibri" panose="020F0502020204030204" pitchFamily="34" charset="0"/>
                        </a:rPr>
                        <a:t>17.00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17.69</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15.20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dirty="0">
                          <a:solidFill>
                            <a:srgbClr val="000000"/>
                          </a:solidFill>
                          <a:effectLst/>
                          <a:latin typeface="Calibri" panose="020F0502020204030204" pitchFamily="34" charset="0"/>
                        </a:rPr>
                        <a:t>16.80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17.20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19.60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06785963"/>
                  </a:ext>
                </a:extLst>
              </a:tr>
              <a:tr h="392921">
                <a:tc>
                  <a:txBody>
                    <a:bodyPr/>
                    <a:lstStyle/>
                    <a:p>
                      <a:pPr algn="ctr" fontAlgn="b"/>
                      <a:r>
                        <a:rPr lang="en-IN" sz="1100" b="0" i="0" u="none" strike="noStrike">
                          <a:solidFill>
                            <a:srgbClr val="000000"/>
                          </a:solidFill>
                          <a:effectLst/>
                          <a:latin typeface="Calibri" panose="020F0502020204030204" pitchFamily="34" charset="0"/>
                        </a:rPr>
                        <a:t>Spolchemie A.S. </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44.40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45.60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dirty="0">
                          <a:solidFill>
                            <a:srgbClr val="000000"/>
                          </a:solidFill>
                          <a:effectLst/>
                          <a:latin typeface="Calibri" panose="020F0502020204030204" pitchFamily="34" charset="0"/>
                        </a:rPr>
                        <a:t>48.00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49.20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48.71</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44.40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45.00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dirty="0">
                          <a:solidFill>
                            <a:srgbClr val="000000"/>
                          </a:solidFill>
                          <a:effectLst/>
                          <a:latin typeface="Calibri" panose="020F0502020204030204" pitchFamily="34" charset="0"/>
                        </a:rPr>
                        <a:t>52.80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60.00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737098267"/>
                  </a:ext>
                </a:extLst>
              </a:tr>
              <a:tr h="392921">
                <a:tc>
                  <a:txBody>
                    <a:bodyPr/>
                    <a:lstStyle/>
                    <a:p>
                      <a:pPr algn="ctr" fontAlgn="b"/>
                      <a:r>
                        <a:rPr lang="en-IN" sz="1100" b="0" i="0" u="none" strike="noStrike">
                          <a:solidFill>
                            <a:srgbClr val="000000"/>
                          </a:solidFill>
                          <a:effectLst/>
                          <a:latin typeface="Calibri" panose="020F0502020204030204" pitchFamily="34" charset="0"/>
                        </a:rPr>
                        <a:t>Zhuhai Hongchang Electronic Material Co Ltd</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92.43</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93.60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93.60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dirty="0">
                          <a:solidFill>
                            <a:srgbClr val="000000"/>
                          </a:solidFill>
                          <a:effectLst/>
                          <a:latin typeface="Calibri" panose="020F0502020204030204" pitchFamily="34" charset="0"/>
                        </a:rPr>
                        <a:t>99.45</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dirty="0">
                          <a:solidFill>
                            <a:srgbClr val="000000"/>
                          </a:solidFill>
                          <a:effectLst/>
                          <a:latin typeface="Calibri" panose="020F0502020204030204" pitchFamily="34" charset="0"/>
                        </a:rPr>
                        <a:t>104.13</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dirty="0">
                          <a:solidFill>
                            <a:srgbClr val="000000"/>
                          </a:solidFill>
                          <a:effectLst/>
                          <a:latin typeface="Calibri" panose="020F0502020204030204" pitchFamily="34" charset="0"/>
                        </a:rPr>
                        <a:t>82.49</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89.31</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dirty="0">
                          <a:solidFill>
                            <a:srgbClr val="000000"/>
                          </a:solidFill>
                          <a:effectLst/>
                          <a:latin typeface="Calibri" panose="020F0502020204030204" pitchFamily="34" charset="0"/>
                        </a:rPr>
                        <a:t>102.96</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117.00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378382925"/>
                  </a:ext>
                </a:extLst>
              </a:tr>
              <a:tr h="392921">
                <a:tc>
                  <a:txBody>
                    <a:bodyPr/>
                    <a:lstStyle/>
                    <a:p>
                      <a:pPr algn="ctr" fontAlgn="b"/>
                      <a:r>
                        <a:rPr lang="en-IN" sz="1100" b="0" i="0" u="none" strike="noStrike">
                          <a:solidFill>
                            <a:srgbClr val="000000"/>
                          </a:solidFill>
                          <a:effectLst/>
                          <a:latin typeface="Calibri" panose="020F0502020204030204" pitchFamily="34" charset="0"/>
                        </a:rPr>
                        <a:t>Others</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dirty="0">
                          <a:solidFill>
                            <a:srgbClr val="000000"/>
                          </a:solidFill>
                          <a:effectLst/>
                          <a:latin typeface="Calibri" panose="020F0502020204030204" pitchFamily="34" charset="0"/>
                        </a:rPr>
                        <a:t>591.75</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616.54</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655.60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719.46</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737.24</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dirty="0">
                          <a:solidFill>
                            <a:srgbClr val="000000"/>
                          </a:solidFill>
                          <a:effectLst/>
                          <a:latin typeface="Calibri" panose="020F0502020204030204" pitchFamily="34" charset="0"/>
                        </a:rPr>
                        <a:t>674.65</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dirty="0">
                          <a:solidFill>
                            <a:srgbClr val="000000"/>
                          </a:solidFill>
                          <a:effectLst/>
                          <a:latin typeface="Calibri" panose="020F0502020204030204" pitchFamily="34" charset="0"/>
                        </a:rPr>
                        <a:t>740.36</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dirty="0">
                          <a:solidFill>
                            <a:srgbClr val="000000"/>
                          </a:solidFill>
                          <a:effectLst/>
                          <a:latin typeface="Calibri" panose="020F0502020204030204" pitchFamily="34" charset="0"/>
                        </a:rPr>
                        <a:t>702.48</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dirty="0">
                          <a:solidFill>
                            <a:srgbClr val="000000"/>
                          </a:solidFill>
                          <a:effectLst/>
                          <a:latin typeface="Calibri" panose="020F0502020204030204" pitchFamily="34" charset="0"/>
                        </a:rPr>
                        <a:t>775.82</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08904242"/>
                  </a:ext>
                </a:extLst>
              </a:tr>
              <a:tr h="392921">
                <a:tc>
                  <a:txBody>
                    <a:bodyPr/>
                    <a:lstStyle/>
                    <a:p>
                      <a:pPr algn="ctr" fontAlgn="b"/>
                      <a:r>
                        <a:rPr lang="en-IN" sz="1100" b="0" i="0" u="none" strike="noStrike">
                          <a:solidFill>
                            <a:srgbClr val="000000"/>
                          </a:solidFill>
                          <a:effectLst/>
                          <a:latin typeface="Calibri" panose="020F0502020204030204" pitchFamily="34" charset="0"/>
                        </a:rPr>
                        <a:t>Total</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3603.09</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3739.07</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3899.97</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4177.09</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4212.84</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3721.70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4146.96</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rtl="0" fontAlgn="b"/>
                      <a:r>
                        <a:rPr lang="en-IN" sz="1100" b="0" i="0" u="none" strike="noStrike" dirty="0">
                          <a:solidFill>
                            <a:srgbClr val="000000"/>
                          </a:solidFill>
                          <a:effectLst/>
                          <a:latin typeface="Verdana" panose="020B0604030504040204" pitchFamily="34" charset="0"/>
                        </a:rPr>
                        <a:t>4409.206</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rtl="0" fontAlgn="b"/>
                      <a:r>
                        <a:rPr lang="en-IN" sz="1100" b="0" i="0" u="none" strike="noStrike" dirty="0">
                          <a:solidFill>
                            <a:srgbClr val="000000"/>
                          </a:solidFill>
                          <a:effectLst/>
                          <a:latin typeface="Verdana" panose="020B0604030504040204" pitchFamily="34" charset="0"/>
                        </a:rPr>
                        <a:t>5015.522</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63417061"/>
                  </a:ext>
                </a:extLst>
              </a:tr>
            </a:tbl>
          </a:graphicData>
        </a:graphic>
      </p:graphicFrame>
      <p:sp>
        <p:nvSpPr>
          <p:cNvPr id="5" name="TextBox 4">
            <a:extLst>
              <a:ext uri="{FF2B5EF4-FFF2-40B4-BE49-F238E27FC236}">
                <a16:creationId xmlns:a16="http://schemas.microsoft.com/office/drawing/2014/main" id="{1E0E1011-80E0-49F5-AE26-B5372A2BBAAC}"/>
              </a:ext>
            </a:extLst>
          </p:cNvPr>
          <p:cNvSpPr txBox="1"/>
          <p:nvPr/>
        </p:nvSpPr>
        <p:spPr>
          <a:xfrm>
            <a:off x="71013" y="733593"/>
            <a:ext cx="8806286" cy="292068"/>
          </a:xfrm>
          <a:prstGeom prst="rect">
            <a:avLst/>
          </a:prstGeom>
          <a:noFill/>
        </p:spPr>
        <p:txBody>
          <a:bodyPr wrap="square" rtlCol="0">
            <a:spAutoFit/>
          </a:bodyPr>
          <a:lstStyle/>
          <a:p>
            <a:pPr>
              <a:lnSpc>
                <a:spcPct val="150000"/>
              </a:lnSpc>
            </a:pPr>
            <a:r>
              <a:rPr lang="en-US" sz="1000" b="1"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Table 3: Global Epoxy Resin Production, By Company (Thousand </a:t>
            </a:r>
            <a:r>
              <a:rPr lang="en-US" sz="1000" b="1" dirty="0" err="1">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Tonnes</a:t>
            </a:r>
            <a:r>
              <a:rPr lang="en-US" sz="1000" b="1"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 2015-2030F</a:t>
            </a:r>
          </a:p>
        </p:txBody>
      </p:sp>
      <p:sp>
        <p:nvSpPr>
          <p:cNvPr id="13" name="Rectangle 12">
            <a:extLst>
              <a:ext uri="{FF2B5EF4-FFF2-40B4-BE49-F238E27FC236}">
                <a16:creationId xmlns:a16="http://schemas.microsoft.com/office/drawing/2014/main" id="{4F083375-C285-44CE-B889-1DC828C07543}"/>
              </a:ext>
            </a:extLst>
          </p:cNvPr>
          <p:cNvSpPr/>
          <p:nvPr/>
        </p:nvSpPr>
        <p:spPr>
          <a:xfrm>
            <a:off x="5841315" y="6337949"/>
            <a:ext cx="3035984" cy="200055"/>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sz="700" i="1" dirty="0">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rPr>
              <a:t>Source: ChemAnalyst  Analysis</a:t>
            </a:r>
          </a:p>
        </p:txBody>
      </p:sp>
    </p:spTree>
    <p:extLst>
      <p:ext uri="{BB962C8B-B14F-4D97-AF65-F5344CB8AC3E}">
        <p14:creationId xmlns:p14="http://schemas.microsoft.com/office/powerpoint/2010/main" val="261716374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3A7F4A6B-3C27-4472-AAA2-6AE0B8B7BB99}"/>
              </a:ext>
            </a:extLst>
          </p:cNvPr>
          <p:cNvSpPr>
            <a:spLocks noGrp="1"/>
          </p:cNvSpPr>
          <p:nvPr>
            <p:ph type="body" sz="quarter" idx="14"/>
          </p:nvPr>
        </p:nvSpPr>
        <p:spPr>
          <a:xfrm>
            <a:off x="0" y="186472"/>
            <a:ext cx="6109252" cy="456400"/>
          </a:xfrm>
        </p:spPr>
        <p:txBody>
          <a:bodyPr>
            <a:normAutofit/>
          </a:bodyPr>
          <a:lstStyle/>
          <a:p>
            <a:r>
              <a:rPr lang="en-IN" dirty="0">
                <a:solidFill>
                  <a:srgbClr val="0F4061"/>
                </a:solidFill>
              </a:rPr>
              <a:t>Global Epoxy Resin Operating Efficiency, </a:t>
            </a:r>
            <a:r>
              <a:rPr lang="en-US" dirty="0">
                <a:solidFill>
                  <a:srgbClr val="0F4061"/>
                </a:solidFill>
              </a:rPr>
              <a:t>By Company</a:t>
            </a:r>
          </a:p>
        </p:txBody>
      </p:sp>
      <p:graphicFrame>
        <p:nvGraphicFramePr>
          <p:cNvPr id="3" name="Table 2">
            <a:extLst>
              <a:ext uri="{FF2B5EF4-FFF2-40B4-BE49-F238E27FC236}">
                <a16:creationId xmlns:a16="http://schemas.microsoft.com/office/drawing/2014/main" id="{5D3743F4-3F5D-4412-A061-98C93C9B393A}"/>
              </a:ext>
            </a:extLst>
          </p:cNvPr>
          <p:cNvGraphicFramePr>
            <a:graphicFrameLocks noGrp="1"/>
          </p:cNvGraphicFramePr>
          <p:nvPr>
            <p:extLst>
              <p:ext uri="{D42A27DB-BD31-4B8C-83A1-F6EECF244321}">
                <p14:modId xmlns:p14="http://schemas.microsoft.com/office/powerpoint/2010/main" val="2424982879"/>
              </p:ext>
            </p:extLst>
          </p:nvPr>
        </p:nvGraphicFramePr>
        <p:xfrm>
          <a:off x="365760" y="1223781"/>
          <a:ext cx="8305799" cy="4464817"/>
        </p:xfrm>
        <a:graphic>
          <a:graphicData uri="http://schemas.openxmlformats.org/drawingml/2006/table">
            <a:tbl>
              <a:tblPr/>
              <a:tblGrid>
                <a:gridCol w="2126340">
                  <a:extLst>
                    <a:ext uri="{9D8B030D-6E8A-4147-A177-3AD203B41FA5}">
                      <a16:colId xmlns:a16="http://schemas.microsoft.com/office/drawing/2014/main" val="1552749016"/>
                    </a:ext>
                  </a:extLst>
                </a:gridCol>
                <a:gridCol w="608139">
                  <a:extLst>
                    <a:ext uri="{9D8B030D-6E8A-4147-A177-3AD203B41FA5}">
                      <a16:colId xmlns:a16="http://schemas.microsoft.com/office/drawing/2014/main" val="3926946828"/>
                    </a:ext>
                  </a:extLst>
                </a:gridCol>
                <a:gridCol w="826642">
                  <a:extLst>
                    <a:ext uri="{9D8B030D-6E8A-4147-A177-3AD203B41FA5}">
                      <a16:colId xmlns:a16="http://schemas.microsoft.com/office/drawing/2014/main" val="4045250766"/>
                    </a:ext>
                  </a:extLst>
                </a:gridCol>
                <a:gridCol w="566188">
                  <a:extLst>
                    <a:ext uri="{9D8B030D-6E8A-4147-A177-3AD203B41FA5}">
                      <a16:colId xmlns:a16="http://schemas.microsoft.com/office/drawing/2014/main" val="1381478910"/>
                    </a:ext>
                  </a:extLst>
                </a:gridCol>
                <a:gridCol w="696415">
                  <a:extLst>
                    <a:ext uri="{9D8B030D-6E8A-4147-A177-3AD203B41FA5}">
                      <a16:colId xmlns:a16="http://schemas.microsoft.com/office/drawing/2014/main" val="2797647573"/>
                    </a:ext>
                  </a:extLst>
                </a:gridCol>
                <a:gridCol w="696415">
                  <a:extLst>
                    <a:ext uri="{9D8B030D-6E8A-4147-A177-3AD203B41FA5}">
                      <a16:colId xmlns:a16="http://schemas.microsoft.com/office/drawing/2014/main" val="2203059177"/>
                    </a:ext>
                  </a:extLst>
                </a:gridCol>
                <a:gridCol w="696415">
                  <a:extLst>
                    <a:ext uri="{9D8B030D-6E8A-4147-A177-3AD203B41FA5}">
                      <a16:colId xmlns:a16="http://schemas.microsoft.com/office/drawing/2014/main" val="927006817"/>
                    </a:ext>
                  </a:extLst>
                </a:gridCol>
                <a:gridCol w="696415">
                  <a:extLst>
                    <a:ext uri="{9D8B030D-6E8A-4147-A177-3AD203B41FA5}">
                      <a16:colId xmlns:a16="http://schemas.microsoft.com/office/drawing/2014/main" val="417093797"/>
                    </a:ext>
                  </a:extLst>
                </a:gridCol>
                <a:gridCol w="696415">
                  <a:extLst>
                    <a:ext uri="{9D8B030D-6E8A-4147-A177-3AD203B41FA5}">
                      <a16:colId xmlns:a16="http://schemas.microsoft.com/office/drawing/2014/main" val="1108806684"/>
                    </a:ext>
                  </a:extLst>
                </a:gridCol>
                <a:gridCol w="696415">
                  <a:extLst>
                    <a:ext uri="{9D8B030D-6E8A-4147-A177-3AD203B41FA5}">
                      <a16:colId xmlns:a16="http://schemas.microsoft.com/office/drawing/2014/main" val="1976392978"/>
                    </a:ext>
                  </a:extLst>
                </a:gridCol>
              </a:tblGrid>
              <a:tr h="483099">
                <a:tc>
                  <a:txBody>
                    <a:bodyPr/>
                    <a:lstStyle/>
                    <a:p>
                      <a:pPr marL="182880" algn="ctr" fontAlgn="ctr"/>
                      <a:r>
                        <a:rPr lang="en-US" sz="10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Company</a:t>
                      </a:r>
                    </a:p>
                  </a:txBody>
                  <a:tcPr marL="0" marR="0" marT="0" marB="0" anchor="ctr">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75000"/>
                      </a:schemeClr>
                    </a:solidFill>
                  </a:tcPr>
                </a:tc>
                <a:tc>
                  <a:txBody>
                    <a:bodyPr/>
                    <a:lstStyle/>
                    <a:p>
                      <a:pPr algn="ctr" fontAlgn="b"/>
                      <a:r>
                        <a:rPr lang="en-US" sz="10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2015</a:t>
                      </a:r>
                    </a:p>
                  </a:txBody>
                  <a:tcPr marL="0"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75000"/>
                      </a:schemeClr>
                    </a:solidFill>
                  </a:tcPr>
                </a:tc>
                <a:tc>
                  <a:txBody>
                    <a:bodyPr/>
                    <a:lstStyle/>
                    <a:p>
                      <a:pPr algn="ctr" fontAlgn="b"/>
                      <a:r>
                        <a:rPr lang="en-US" sz="10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2016</a:t>
                      </a:r>
                    </a:p>
                  </a:txBody>
                  <a:tcPr marL="0"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75000"/>
                      </a:schemeClr>
                    </a:solidFill>
                  </a:tcPr>
                </a:tc>
                <a:tc>
                  <a:txBody>
                    <a:bodyPr/>
                    <a:lstStyle/>
                    <a:p>
                      <a:pPr algn="ctr" fontAlgn="b"/>
                      <a:r>
                        <a:rPr lang="en-US" sz="10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2017</a:t>
                      </a:r>
                    </a:p>
                  </a:txBody>
                  <a:tcPr marL="0"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75000"/>
                      </a:schemeClr>
                    </a:solidFill>
                  </a:tcPr>
                </a:tc>
                <a:tc>
                  <a:txBody>
                    <a:bodyPr/>
                    <a:lstStyle/>
                    <a:p>
                      <a:pPr algn="ctr" fontAlgn="b"/>
                      <a:r>
                        <a:rPr lang="en-US" sz="10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2018</a:t>
                      </a:r>
                    </a:p>
                  </a:txBody>
                  <a:tcPr marL="0"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75000"/>
                      </a:schemeClr>
                    </a:solidFill>
                  </a:tcPr>
                </a:tc>
                <a:tc>
                  <a:txBody>
                    <a:bodyPr/>
                    <a:lstStyle/>
                    <a:p>
                      <a:pPr algn="ctr" fontAlgn="b"/>
                      <a:r>
                        <a:rPr lang="en-US" sz="10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2019</a:t>
                      </a:r>
                    </a:p>
                  </a:txBody>
                  <a:tcPr marL="0"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75000"/>
                      </a:schemeClr>
                    </a:solidFill>
                  </a:tcPr>
                </a:tc>
                <a:tc>
                  <a:txBody>
                    <a:bodyPr/>
                    <a:lstStyle/>
                    <a:p>
                      <a:pPr algn="ctr" fontAlgn="b"/>
                      <a:r>
                        <a:rPr lang="en-US" sz="10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2020</a:t>
                      </a:r>
                    </a:p>
                  </a:txBody>
                  <a:tcPr marL="0"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75000"/>
                      </a:schemeClr>
                    </a:solidFill>
                  </a:tcPr>
                </a:tc>
                <a:tc>
                  <a:txBody>
                    <a:bodyPr/>
                    <a:lstStyle/>
                    <a:p>
                      <a:pPr algn="ctr" fontAlgn="b"/>
                      <a:r>
                        <a:rPr lang="en-US" sz="10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2021E</a:t>
                      </a:r>
                    </a:p>
                  </a:txBody>
                  <a:tcPr marL="0"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75000"/>
                      </a:schemeClr>
                    </a:solidFill>
                  </a:tcPr>
                </a:tc>
                <a:tc>
                  <a:txBody>
                    <a:bodyPr/>
                    <a:lstStyle/>
                    <a:p>
                      <a:pPr algn="ctr" fontAlgn="b"/>
                      <a:r>
                        <a:rPr lang="en-US" sz="10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2025F</a:t>
                      </a:r>
                    </a:p>
                  </a:txBody>
                  <a:tcPr marL="0"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75000"/>
                      </a:schemeClr>
                    </a:solidFill>
                  </a:tcPr>
                </a:tc>
                <a:tc>
                  <a:txBody>
                    <a:bodyPr/>
                    <a:lstStyle/>
                    <a:p>
                      <a:pPr algn="ctr" fontAlgn="b"/>
                      <a:r>
                        <a:rPr lang="en-US" sz="10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2030F</a:t>
                      </a:r>
                    </a:p>
                  </a:txBody>
                  <a:tcPr marL="0"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75000"/>
                      </a:schemeClr>
                    </a:solidFill>
                  </a:tcPr>
                </a:tc>
                <a:extLst>
                  <a:ext uri="{0D108BD9-81ED-4DB2-BD59-A6C34878D82A}">
                    <a16:rowId xmlns:a16="http://schemas.microsoft.com/office/drawing/2014/main" val="506155128"/>
                  </a:ext>
                </a:extLst>
              </a:tr>
              <a:tr h="392921">
                <a:tc>
                  <a:txBody>
                    <a:bodyPr/>
                    <a:lstStyle/>
                    <a:p>
                      <a:pPr algn="ctr" fontAlgn="b"/>
                      <a:r>
                        <a:rPr lang="en-IN" sz="1100" b="0" i="0" u="none" strike="noStrike" dirty="0">
                          <a:solidFill>
                            <a:srgbClr val="000000"/>
                          </a:solidFill>
                          <a:effectLst/>
                          <a:latin typeface="Calibri" panose="020F0502020204030204" pitchFamily="34" charset="0"/>
                        </a:rPr>
                        <a:t>Aditya Birla Group</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dirty="0">
                          <a:solidFill>
                            <a:srgbClr val="000000"/>
                          </a:solidFill>
                          <a:effectLst/>
                          <a:latin typeface="Calibri" panose="020F0502020204030204" pitchFamily="34" charset="0"/>
                        </a:rPr>
                        <a:t>69.08%</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73.22%</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128.00%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79.37%</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79.30%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70.48%</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76.80%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91.36%</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dirty="0">
                          <a:solidFill>
                            <a:srgbClr val="000000"/>
                          </a:solidFill>
                          <a:effectLst/>
                          <a:latin typeface="Calibri" panose="020F0502020204030204" pitchFamily="34" charset="0"/>
                        </a:rPr>
                        <a:t>98.38%</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1867429"/>
                  </a:ext>
                </a:extLst>
              </a:tr>
              <a:tr h="392921">
                <a:tc>
                  <a:txBody>
                    <a:bodyPr/>
                    <a:lstStyle/>
                    <a:p>
                      <a:pPr algn="ctr" fontAlgn="b"/>
                      <a:r>
                        <a:rPr lang="en-IN" sz="1100" b="0" i="0" u="none" strike="noStrike">
                          <a:solidFill>
                            <a:srgbClr val="000000"/>
                          </a:solidFill>
                          <a:effectLst/>
                          <a:latin typeface="Calibri" panose="020F0502020204030204" pitchFamily="34" charset="0"/>
                        </a:rPr>
                        <a:t>Alchemie Ltd.</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80.00%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80.00%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85.00%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85.00%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85.12%</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70.00%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79.00%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86.00%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98.00%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346063409"/>
                  </a:ext>
                </a:extLst>
              </a:tr>
              <a:tr h="392921">
                <a:tc>
                  <a:txBody>
                    <a:bodyPr/>
                    <a:lstStyle/>
                    <a:p>
                      <a:pPr algn="ctr" fontAlgn="b"/>
                      <a:r>
                        <a:rPr lang="en-IN" sz="1100" b="0" i="0" u="none" strike="noStrike">
                          <a:solidFill>
                            <a:srgbClr val="000000"/>
                          </a:solidFill>
                          <a:effectLst/>
                          <a:latin typeface="Calibri" panose="020F0502020204030204" pitchFamily="34" charset="0"/>
                        </a:rPr>
                        <a:t>Anhui Shanfu New Material Technology Co., Ltd.</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70.00%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74.00%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76.00%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80.00%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80.12%</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68.00%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78.00%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86.00%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100.00%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92047530"/>
                  </a:ext>
                </a:extLst>
              </a:tr>
              <a:tr h="445429">
                <a:tc>
                  <a:txBody>
                    <a:bodyPr/>
                    <a:lstStyle/>
                    <a:p>
                      <a:pPr algn="ctr" fontAlgn="b"/>
                      <a:r>
                        <a:rPr lang="en-IN" sz="1100" b="0" i="0" u="none" strike="noStrike">
                          <a:solidFill>
                            <a:srgbClr val="000000"/>
                          </a:solidFill>
                          <a:effectLst/>
                          <a:latin typeface="Calibri" panose="020F0502020204030204" pitchFamily="34" charset="0"/>
                        </a:rPr>
                        <a:t>Ark Golden India Pvt. Ltd.</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0.00%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0.00%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78.00%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83.00%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83.67%</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64.00%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65.70%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72.67%</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86.00%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67364063"/>
                  </a:ext>
                </a:extLst>
              </a:tr>
              <a:tr h="392921">
                <a:tc>
                  <a:txBody>
                    <a:bodyPr/>
                    <a:lstStyle/>
                    <a:p>
                      <a:pPr algn="ctr" fontAlgn="b"/>
                      <a:r>
                        <a:rPr lang="en-IN" sz="1100" b="0" i="0" u="none" strike="noStrike">
                          <a:solidFill>
                            <a:srgbClr val="000000"/>
                          </a:solidFill>
                          <a:effectLst/>
                          <a:latin typeface="Calibri" panose="020F0502020204030204" pitchFamily="34" charset="0"/>
                        </a:rPr>
                        <a:t>Atul Ltd.</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67.00%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68.00%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72.00%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73.00%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72.00%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76.00%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81.00%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85.00%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94.00%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39421968"/>
                  </a:ext>
                </a:extLst>
              </a:tr>
              <a:tr h="392921">
                <a:tc>
                  <a:txBody>
                    <a:bodyPr/>
                    <a:lstStyle/>
                    <a:p>
                      <a:pPr algn="ctr" fontAlgn="b"/>
                      <a:r>
                        <a:rPr lang="en-IN" sz="1100" b="0" i="0" u="none" strike="noStrike">
                          <a:solidFill>
                            <a:srgbClr val="000000"/>
                          </a:solidFill>
                          <a:effectLst/>
                          <a:latin typeface="Calibri" panose="020F0502020204030204" pitchFamily="34" charset="0"/>
                        </a:rPr>
                        <a:t>Chang Chung Plastics Co Ltd</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73.00%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76.00%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76.30%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77.00%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77.00%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69.00%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77.00%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76.00%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95.78%</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06785963"/>
                  </a:ext>
                </a:extLst>
              </a:tr>
              <a:tr h="392921">
                <a:tc>
                  <a:txBody>
                    <a:bodyPr/>
                    <a:lstStyle/>
                    <a:p>
                      <a:pPr algn="ctr" fontAlgn="b"/>
                      <a:r>
                        <a:rPr lang="en-IN" sz="1100" b="0" i="0" u="none" strike="noStrike">
                          <a:solidFill>
                            <a:srgbClr val="000000"/>
                          </a:solidFill>
                          <a:effectLst/>
                          <a:latin typeface="Calibri" panose="020F0502020204030204" pitchFamily="34" charset="0"/>
                        </a:rPr>
                        <a:t>Changchun Chemical (Jiangsu) Co., Ltd.</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69.00%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70.00%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73.00%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75.00%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75.00%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62.00%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70.00%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85.00%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98.00%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737098267"/>
                  </a:ext>
                </a:extLst>
              </a:tr>
              <a:tr h="392921">
                <a:tc>
                  <a:txBody>
                    <a:bodyPr/>
                    <a:lstStyle/>
                    <a:p>
                      <a:pPr algn="ctr" fontAlgn="b"/>
                      <a:r>
                        <a:rPr lang="en-IN" sz="1100" b="0" i="0" u="none" strike="noStrike">
                          <a:solidFill>
                            <a:srgbClr val="000000"/>
                          </a:solidFill>
                          <a:effectLst/>
                          <a:latin typeface="Calibri" panose="020F0502020204030204" pitchFamily="34" charset="0"/>
                        </a:rPr>
                        <a:t>Ciech Sarzyna</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60.00%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65.00%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69.00%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70.00%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70.90%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68.00%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78.00%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77.00%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86.00%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378382925"/>
                  </a:ext>
                </a:extLst>
              </a:tr>
              <a:tr h="392921">
                <a:tc>
                  <a:txBody>
                    <a:bodyPr/>
                    <a:lstStyle/>
                    <a:p>
                      <a:pPr algn="ctr" fontAlgn="b"/>
                      <a:r>
                        <a:rPr lang="en-IN" sz="1100" b="0" i="0" u="none" strike="noStrike">
                          <a:solidFill>
                            <a:srgbClr val="000000"/>
                          </a:solidFill>
                          <a:effectLst/>
                          <a:latin typeface="Calibri" panose="020F0502020204030204" pitchFamily="34" charset="0"/>
                        </a:rPr>
                        <a:t>Dalian Qihua New Material Co. Ltd.</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75.00%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76.00%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79.00%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80.00%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80.00%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64.00%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71.23%</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76.00%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99.00%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08904242"/>
                  </a:ext>
                </a:extLst>
              </a:tr>
              <a:tr h="392921">
                <a:tc>
                  <a:txBody>
                    <a:bodyPr/>
                    <a:lstStyle/>
                    <a:p>
                      <a:pPr algn="ctr" fontAlgn="b"/>
                      <a:r>
                        <a:rPr lang="en-IN" sz="1100" b="0" i="0" u="none" strike="noStrike">
                          <a:solidFill>
                            <a:srgbClr val="000000"/>
                          </a:solidFill>
                          <a:effectLst/>
                          <a:latin typeface="Calibri" panose="020F0502020204030204" pitchFamily="34" charset="0"/>
                        </a:rPr>
                        <a:t>Dow Inc.</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72.03%</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73.91%</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76.10%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78.09%</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79.85%</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70.17%</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81.09%</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84.53%</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dirty="0">
                          <a:solidFill>
                            <a:srgbClr val="000000"/>
                          </a:solidFill>
                          <a:effectLst/>
                          <a:latin typeface="Calibri" panose="020F0502020204030204" pitchFamily="34" charset="0"/>
                        </a:rPr>
                        <a:t>94.56%</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63417061"/>
                  </a:ext>
                </a:extLst>
              </a:tr>
            </a:tbl>
          </a:graphicData>
        </a:graphic>
      </p:graphicFrame>
      <p:sp>
        <p:nvSpPr>
          <p:cNvPr id="5" name="TextBox 4">
            <a:extLst>
              <a:ext uri="{FF2B5EF4-FFF2-40B4-BE49-F238E27FC236}">
                <a16:creationId xmlns:a16="http://schemas.microsoft.com/office/drawing/2014/main" id="{1E0E1011-80E0-49F5-AE26-B5372A2BBAAC}"/>
              </a:ext>
            </a:extLst>
          </p:cNvPr>
          <p:cNvSpPr txBox="1"/>
          <p:nvPr/>
        </p:nvSpPr>
        <p:spPr>
          <a:xfrm>
            <a:off x="71013" y="733593"/>
            <a:ext cx="8806286" cy="292068"/>
          </a:xfrm>
          <a:prstGeom prst="rect">
            <a:avLst/>
          </a:prstGeom>
          <a:noFill/>
        </p:spPr>
        <p:txBody>
          <a:bodyPr wrap="square" rtlCol="0">
            <a:spAutoFit/>
          </a:bodyPr>
          <a:lstStyle/>
          <a:p>
            <a:pPr>
              <a:lnSpc>
                <a:spcPct val="150000"/>
              </a:lnSpc>
            </a:pPr>
            <a:r>
              <a:rPr lang="en-US" sz="1000" b="1"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Table 4: Global Epoxy Resin Operating Efficiency, By Company (%), 2015-2030F</a:t>
            </a:r>
          </a:p>
        </p:txBody>
      </p:sp>
      <p:sp>
        <p:nvSpPr>
          <p:cNvPr id="13" name="Rectangle 12">
            <a:extLst>
              <a:ext uri="{FF2B5EF4-FFF2-40B4-BE49-F238E27FC236}">
                <a16:creationId xmlns:a16="http://schemas.microsoft.com/office/drawing/2014/main" id="{4F083375-C285-44CE-B889-1DC828C07543}"/>
              </a:ext>
            </a:extLst>
          </p:cNvPr>
          <p:cNvSpPr/>
          <p:nvPr/>
        </p:nvSpPr>
        <p:spPr>
          <a:xfrm>
            <a:off x="5841315" y="6337949"/>
            <a:ext cx="3035984" cy="200055"/>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sz="700" i="1" dirty="0">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rPr>
              <a:t>Source: ChemAnalyst  Analysis</a:t>
            </a:r>
          </a:p>
        </p:txBody>
      </p:sp>
    </p:spTree>
    <p:extLst>
      <p:ext uri="{BB962C8B-B14F-4D97-AF65-F5344CB8AC3E}">
        <p14:creationId xmlns:p14="http://schemas.microsoft.com/office/powerpoint/2010/main" val="3751221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3A7F4A6B-3C27-4472-AAA2-6AE0B8B7BB99}"/>
              </a:ext>
            </a:extLst>
          </p:cNvPr>
          <p:cNvSpPr>
            <a:spLocks noGrp="1"/>
          </p:cNvSpPr>
          <p:nvPr>
            <p:ph type="body" sz="quarter" idx="14"/>
          </p:nvPr>
        </p:nvSpPr>
        <p:spPr>
          <a:xfrm>
            <a:off x="0" y="186472"/>
            <a:ext cx="6109252" cy="456400"/>
          </a:xfrm>
        </p:spPr>
        <p:txBody>
          <a:bodyPr>
            <a:normAutofit/>
          </a:bodyPr>
          <a:lstStyle/>
          <a:p>
            <a:r>
              <a:rPr lang="en-IN" dirty="0">
                <a:solidFill>
                  <a:srgbClr val="0F4061"/>
                </a:solidFill>
              </a:rPr>
              <a:t>Global Epoxy Resin Operating Efficiency, </a:t>
            </a:r>
            <a:r>
              <a:rPr lang="en-US" dirty="0">
                <a:solidFill>
                  <a:srgbClr val="0F4061"/>
                </a:solidFill>
              </a:rPr>
              <a:t>By Company</a:t>
            </a:r>
          </a:p>
        </p:txBody>
      </p:sp>
      <p:graphicFrame>
        <p:nvGraphicFramePr>
          <p:cNvPr id="3" name="Table 2">
            <a:extLst>
              <a:ext uri="{FF2B5EF4-FFF2-40B4-BE49-F238E27FC236}">
                <a16:creationId xmlns:a16="http://schemas.microsoft.com/office/drawing/2014/main" id="{5D3743F4-3F5D-4412-A061-98C93C9B393A}"/>
              </a:ext>
            </a:extLst>
          </p:cNvPr>
          <p:cNvGraphicFramePr>
            <a:graphicFrameLocks noGrp="1"/>
          </p:cNvGraphicFramePr>
          <p:nvPr>
            <p:extLst>
              <p:ext uri="{D42A27DB-BD31-4B8C-83A1-F6EECF244321}">
                <p14:modId xmlns:p14="http://schemas.microsoft.com/office/powerpoint/2010/main" val="3028868820"/>
              </p:ext>
            </p:extLst>
          </p:nvPr>
        </p:nvGraphicFramePr>
        <p:xfrm>
          <a:off x="365760" y="1223780"/>
          <a:ext cx="8305799" cy="4415020"/>
        </p:xfrm>
        <a:graphic>
          <a:graphicData uri="http://schemas.openxmlformats.org/drawingml/2006/table">
            <a:tbl>
              <a:tblPr/>
              <a:tblGrid>
                <a:gridCol w="2126340">
                  <a:extLst>
                    <a:ext uri="{9D8B030D-6E8A-4147-A177-3AD203B41FA5}">
                      <a16:colId xmlns:a16="http://schemas.microsoft.com/office/drawing/2014/main" val="1552749016"/>
                    </a:ext>
                  </a:extLst>
                </a:gridCol>
                <a:gridCol w="608139">
                  <a:extLst>
                    <a:ext uri="{9D8B030D-6E8A-4147-A177-3AD203B41FA5}">
                      <a16:colId xmlns:a16="http://schemas.microsoft.com/office/drawing/2014/main" val="3926946828"/>
                    </a:ext>
                  </a:extLst>
                </a:gridCol>
                <a:gridCol w="826642">
                  <a:extLst>
                    <a:ext uri="{9D8B030D-6E8A-4147-A177-3AD203B41FA5}">
                      <a16:colId xmlns:a16="http://schemas.microsoft.com/office/drawing/2014/main" val="4045250766"/>
                    </a:ext>
                  </a:extLst>
                </a:gridCol>
                <a:gridCol w="566188">
                  <a:extLst>
                    <a:ext uri="{9D8B030D-6E8A-4147-A177-3AD203B41FA5}">
                      <a16:colId xmlns:a16="http://schemas.microsoft.com/office/drawing/2014/main" val="1381478910"/>
                    </a:ext>
                  </a:extLst>
                </a:gridCol>
                <a:gridCol w="696415">
                  <a:extLst>
                    <a:ext uri="{9D8B030D-6E8A-4147-A177-3AD203B41FA5}">
                      <a16:colId xmlns:a16="http://schemas.microsoft.com/office/drawing/2014/main" val="2797647573"/>
                    </a:ext>
                  </a:extLst>
                </a:gridCol>
                <a:gridCol w="696415">
                  <a:extLst>
                    <a:ext uri="{9D8B030D-6E8A-4147-A177-3AD203B41FA5}">
                      <a16:colId xmlns:a16="http://schemas.microsoft.com/office/drawing/2014/main" val="2203059177"/>
                    </a:ext>
                  </a:extLst>
                </a:gridCol>
                <a:gridCol w="696415">
                  <a:extLst>
                    <a:ext uri="{9D8B030D-6E8A-4147-A177-3AD203B41FA5}">
                      <a16:colId xmlns:a16="http://schemas.microsoft.com/office/drawing/2014/main" val="927006817"/>
                    </a:ext>
                  </a:extLst>
                </a:gridCol>
                <a:gridCol w="696415">
                  <a:extLst>
                    <a:ext uri="{9D8B030D-6E8A-4147-A177-3AD203B41FA5}">
                      <a16:colId xmlns:a16="http://schemas.microsoft.com/office/drawing/2014/main" val="417093797"/>
                    </a:ext>
                  </a:extLst>
                </a:gridCol>
                <a:gridCol w="696415">
                  <a:extLst>
                    <a:ext uri="{9D8B030D-6E8A-4147-A177-3AD203B41FA5}">
                      <a16:colId xmlns:a16="http://schemas.microsoft.com/office/drawing/2014/main" val="1108806684"/>
                    </a:ext>
                  </a:extLst>
                </a:gridCol>
                <a:gridCol w="696415">
                  <a:extLst>
                    <a:ext uri="{9D8B030D-6E8A-4147-A177-3AD203B41FA5}">
                      <a16:colId xmlns:a16="http://schemas.microsoft.com/office/drawing/2014/main" val="1976392978"/>
                    </a:ext>
                  </a:extLst>
                </a:gridCol>
              </a:tblGrid>
              <a:tr h="523808">
                <a:tc>
                  <a:txBody>
                    <a:bodyPr/>
                    <a:lstStyle/>
                    <a:p>
                      <a:pPr marL="182880" algn="ctr" fontAlgn="ctr"/>
                      <a:r>
                        <a:rPr lang="en-US" sz="10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Company</a:t>
                      </a:r>
                    </a:p>
                  </a:txBody>
                  <a:tcPr marL="0" marR="0" marT="0" marB="0" anchor="ctr">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75000"/>
                      </a:schemeClr>
                    </a:solidFill>
                  </a:tcPr>
                </a:tc>
                <a:tc>
                  <a:txBody>
                    <a:bodyPr/>
                    <a:lstStyle/>
                    <a:p>
                      <a:pPr algn="ctr" fontAlgn="b"/>
                      <a:r>
                        <a:rPr lang="en-US" sz="10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2015</a:t>
                      </a:r>
                    </a:p>
                  </a:txBody>
                  <a:tcPr marL="0"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75000"/>
                      </a:schemeClr>
                    </a:solidFill>
                  </a:tcPr>
                </a:tc>
                <a:tc>
                  <a:txBody>
                    <a:bodyPr/>
                    <a:lstStyle/>
                    <a:p>
                      <a:pPr algn="ctr" fontAlgn="b"/>
                      <a:r>
                        <a:rPr lang="en-US" sz="10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2016</a:t>
                      </a:r>
                    </a:p>
                  </a:txBody>
                  <a:tcPr marL="0"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75000"/>
                      </a:schemeClr>
                    </a:solidFill>
                  </a:tcPr>
                </a:tc>
                <a:tc>
                  <a:txBody>
                    <a:bodyPr/>
                    <a:lstStyle/>
                    <a:p>
                      <a:pPr algn="ctr" fontAlgn="b"/>
                      <a:r>
                        <a:rPr lang="en-US" sz="10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2017</a:t>
                      </a:r>
                    </a:p>
                  </a:txBody>
                  <a:tcPr marL="0"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75000"/>
                      </a:schemeClr>
                    </a:solidFill>
                  </a:tcPr>
                </a:tc>
                <a:tc>
                  <a:txBody>
                    <a:bodyPr/>
                    <a:lstStyle/>
                    <a:p>
                      <a:pPr algn="ctr" fontAlgn="b"/>
                      <a:r>
                        <a:rPr lang="en-US" sz="10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2018</a:t>
                      </a:r>
                    </a:p>
                  </a:txBody>
                  <a:tcPr marL="0"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75000"/>
                      </a:schemeClr>
                    </a:solidFill>
                  </a:tcPr>
                </a:tc>
                <a:tc>
                  <a:txBody>
                    <a:bodyPr/>
                    <a:lstStyle/>
                    <a:p>
                      <a:pPr algn="ctr" fontAlgn="b"/>
                      <a:r>
                        <a:rPr lang="en-US" sz="10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2019</a:t>
                      </a:r>
                    </a:p>
                  </a:txBody>
                  <a:tcPr marL="0"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75000"/>
                      </a:schemeClr>
                    </a:solidFill>
                  </a:tcPr>
                </a:tc>
                <a:tc>
                  <a:txBody>
                    <a:bodyPr/>
                    <a:lstStyle/>
                    <a:p>
                      <a:pPr algn="ctr" fontAlgn="b"/>
                      <a:r>
                        <a:rPr lang="en-US" sz="10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2020</a:t>
                      </a:r>
                    </a:p>
                  </a:txBody>
                  <a:tcPr marL="0"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75000"/>
                      </a:schemeClr>
                    </a:solidFill>
                  </a:tcPr>
                </a:tc>
                <a:tc>
                  <a:txBody>
                    <a:bodyPr/>
                    <a:lstStyle/>
                    <a:p>
                      <a:pPr algn="ctr" fontAlgn="b"/>
                      <a:r>
                        <a:rPr lang="en-US" sz="10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2021E</a:t>
                      </a:r>
                    </a:p>
                  </a:txBody>
                  <a:tcPr marL="0"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75000"/>
                      </a:schemeClr>
                    </a:solidFill>
                  </a:tcPr>
                </a:tc>
                <a:tc>
                  <a:txBody>
                    <a:bodyPr/>
                    <a:lstStyle/>
                    <a:p>
                      <a:pPr algn="ctr" fontAlgn="b"/>
                      <a:r>
                        <a:rPr lang="en-US" sz="10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2025F</a:t>
                      </a:r>
                    </a:p>
                  </a:txBody>
                  <a:tcPr marL="0"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75000"/>
                      </a:schemeClr>
                    </a:solidFill>
                  </a:tcPr>
                </a:tc>
                <a:tc>
                  <a:txBody>
                    <a:bodyPr/>
                    <a:lstStyle/>
                    <a:p>
                      <a:pPr algn="ctr" fontAlgn="b"/>
                      <a:r>
                        <a:rPr lang="en-US" sz="10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2030F</a:t>
                      </a:r>
                    </a:p>
                  </a:txBody>
                  <a:tcPr marL="0"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75000"/>
                      </a:schemeClr>
                    </a:solidFill>
                  </a:tcPr>
                </a:tc>
                <a:extLst>
                  <a:ext uri="{0D108BD9-81ED-4DB2-BD59-A6C34878D82A}">
                    <a16:rowId xmlns:a16="http://schemas.microsoft.com/office/drawing/2014/main" val="506155128"/>
                  </a:ext>
                </a:extLst>
              </a:tr>
              <a:tr h="426031">
                <a:tc>
                  <a:txBody>
                    <a:bodyPr/>
                    <a:lstStyle/>
                    <a:p>
                      <a:pPr algn="ctr" fontAlgn="b"/>
                      <a:r>
                        <a:rPr lang="en-IN" sz="1100" b="0" i="0" u="none" strike="noStrike" dirty="0">
                          <a:solidFill>
                            <a:srgbClr val="000000"/>
                          </a:solidFill>
                          <a:effectLst/>
                          <a:latin typeface="Calibri" panose="020F0502020204030204" pitchFamily="34" charset="0"/>
                        </a:rPr>
                        <a:t>Hexion Inc.</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84.44%</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86.67%</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89.75%</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87.41%</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87.95%</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69.92%</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82.57%</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90.87%</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96.84%</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1867429"/>
                  </a:ext>
                </a:extLst>
              </a:tr>
              <a:tr h="426031">
                <a:tc>
                  <a:txBody>
                    <a:bodyPr/>
                    <a:lstStyle/>
                    <a:p>
                      <a:pPr algn="ctr" fontAlgn="b"/>
                      <a:r>
                        <a:rPr lang="en-IN" sz="1100" b="0" i="0" u="none" strike="noStrike">
                          <a:solidFill>
                            <a:srgbClr val="000000"/>
                          </a:solidFill>
                          <a:effectLst/>
                          <a:latin typeface="Calibri" panose="020F0502020204030204" pitchFamily="34" charset="0"/>
                        </a:rPr>
                        <a:t>Hindustan Speciality Chemicals Ltd.</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0.00%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0.00%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0.00%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72.00%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79.00%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68.00%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74.00%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86.00%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97.56%</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346063409"/>
                  </a:ext>
                </a:extLst>
              </a:tr>
              <a:tr h="426031">
                <a:tc>
                  <a:txBody>
                    <a:bodyPr/>
                    <a:lstStyle/>
                    <a:p>
                      <a:pPr algn="ctr" fontAlgn="b"/>
                      <a:r>
                        <a:rPr lang="en-IN" sz="1100" b="0" i="0" u="none" strike="noStrike">
                          <a:solidFill>
                            <a:srgbClr val="000000"/>
                          </a:solidFill>
                          <a:effectLst/>
                          <a:latin typeface="Calibri" panose="020F0502020204030204" pitchFamily="34" charset="0"/>
                        </a:rPr>
                        <a:t>Huntsman Corporation</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70.11%</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71.79%</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73.41%</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74.84%</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74.62%</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62.40%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68.13%</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75.93%</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89.11%</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92047530"/>
                  </a:ext>
                </a:extLst>
              </a:tr>
              <a:tr h="482964">
                <a:tc>
                  <a:txBody>
                    <a:bodyPr/>
                    <a:lstStyle/>
                    <a:p>
                      <a:pPr algn="ctr" fontAlgn="b"/>
                      <a:r>
                        <a:rPr lang="en-IN" sz="1100" b="0" i="0" u="none" strike="noStrike">
                          <a:solidFill>
                            <a:srgbClr val="000000"/>
                          </a:solidFill>
                          <a:effectLst/>
                          <a:latin typeface="Calibri" panose="020F0502020204030204" pitchFamily="34" charset="0"/>
                        </a:rPr>
                        <a:t>Japan Epoxy Resins</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83.00%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85.00%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86.13%</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87.00%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87.08%</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63.00%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71.00%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63.50%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71.00%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67364063"/>
                  </a:ext>
                </a:extLst>
              </a:tr>
              <a:tr h="426031">
                <a:tc>
                  <a:txBody>
                    <a:bodyPr/>
                    <a:lstStyle/>
                    <a:p>
                      <a:pPr algn="ctr" fontAlgn="b"/>
                      <a:r>
                        <a:rPr lang="en-IN" sz="1100" b="0" i="0" u="none" strike="noStrike">
                          <a:solidFill>
                            <a:srgbClr val="000000"/>
                          </a:solidFill>
                          <a:effectLst/>
                          <a:latin typeface="Calibri" panose="020F0502020204030204" pitchFamily="34" charset="0"/>
                        </a:rPr>
                        <a:t>Jiangsu Sanmu Group</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73.00%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74.07%</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75.00%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82.59%</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82.33%</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61.00%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69.19%</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70.05%</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82.43%</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39421968"/>
                  </a:ext>
                </a:extLst>
              </a:tr>
              <a:tr h="426031">
                <a:tc>
                  <a:txBody>
                    <a:bodyPr/>
                    <a:lstStyle/>
                    <a:p>
                      <a:pPr algn="ctr" fontAlgn="b"/>
                      <a:r>
                        <a:rPr lang="en-IN" sz="1100" b="0" i="0" u="none" strike="noStrike">
                          <a:solidFill>
                            <a:srgbClr val="000000"/>
                          </a:solidFill>
                          <a:effectLst/>
                          <a:latin typeface="Calibri" panose="020F0502020204030204" pitchFamily="34" charset="0"/>
                        </a:rPr>
                        <a:t>Jiangsu Yangnong Kumho Chemical Co., Ltd.</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69.00%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70.00%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66.60%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78.63%</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78.28%</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68.00%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79.00%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84.63%</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91.50%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06785963"/>
                  </a:ext>
                </a:extLst>
              </a:tr>
              <a:tr h="426031">
                <a:tc>
                  <a:txBody>
                    <a:bodyPr/>
                    <a:lstStyle/>
                    <a:p>
                      <a:pPr algn="ctr" fontAlgn="b"/>
                      <a:r>
                        <a:rPr lang="it-IT" sz="1100" b="0" i="0" u="none" strike="noStrike">
                          <a:solidFill>
                            <a:srgbClr val="000000"/>
                          </a:solidFill>
                          <a:effectLst/>
                          <a:latin typeface="Calibri" panose="020F0502020204030204" pitchFamily="34" charset="0"/>
                        </a:rPr>
                        <a:t>Kukdo Chemical India Pvt. Ltd.</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44.48%</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45.09%</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39.38%</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40.47%</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dirty="0">
                          <a:solidFill>
                            <a:srgbClr val="000000"/>
                          </a:solidFill>
                          <a:effectLst/>
                          <a:latin typeface="Calibri" panose="020F0502020204030204" pitchFamily="34" charset="0"/>
                        </a:rPr>
                        <a:t>40.83%</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38.74%</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42.81%</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46.90%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53.42%</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737098267"/>
                  </a:ext>
                </a:extLst>
              </a:tr>
              <a:tr h="426031">
                <a:tc>
                  <a:txBody>
                    <a:bodyPr/>
                    <a:lstStyle/>
                    <a:p>
                      <a:pPr algn="ctr" fontAlgn="b"/>
                      <a:r>
                        <a:rPr lang="en-IN" sz="1100" b="0" i="0" u="none" strike="noStrike">
                          <a:solidFill>
                            <a:srgbClr val="000000"/>
                          </a:solidFill>
                          <a:effectLst/>
                          <a:latin typeface="Calibri" panose="020F0502020204030204" pitchFamily="34" charset="0"/>
                        </a:rPr>
                        <a:t>Kumho P&amp;B Chemicals</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18.93%</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22.47%</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22.78%</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22.78%</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23.69%</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20.35%</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22.47%</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23.08%</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26.12%</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378382925"/>
                  </a:ext>
                </a:extLst>
              </a:tr>
              <a:tr h="426031">
                <a:tc>
                  <a:txBody>
                    <a:bodyPr/>
                    <a:lstStyle/>
                    <a:p>
                      <a:pPr algn="ctr" fontAlgn="b"/>
                      <a:r>
                        <a:rPr lang="en-IN" sz="1100" b="0" i="0" u="none" strike="noStrike">
                          <a:solidFill>
                            <a:srgbClr val="000000"/>
                          </a:solidFill>
                          <a:effectLst/>
                          <a:latin typeface="Calibri" panose="020F0502020204030204" pitchFamily="34" charset="0"/>
                        </a:rPr>
                        <a:t>LEUNA-Harze GmbH</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82.00%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82.50%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83.93%</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85.00%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86.50%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85.00%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96.00%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98.00%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dirty="0">
                          <a:solidFill>
                            <a:srgbClr val="000000"/>
                          </a:solidFill>
                          <a:effectLst/>
                          <a:latin typeface="Calibri" panose="020F0502020204030204" pitchFamily="34" charset="0"/>
                        </a:rPr>
                        <a:t>99.45%</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08904242"/>
                  </a:ext>
                </a:extLst>
              </a:tr>
            </a:tbl>
          </a:graphicData>
        </a:graphic>
      </p:graphicFrame>
      <p:sp>
        <p:nvSpPr>
          <p:cNvPr id="5" name="TextBox 4">
            <a:extLst>
              <a:ext uri="{FF2B5EF4-FFF2-40B4-BE49-F238E27FC236}">
                <a16:creationId xmlns:a16="http://schemas.microsoft.com/office/drawing/2014/main" id="{1E0E1011-80E0-49F5-AE26-B5372A2BBAAC}"/>
              </a:ext>
            </a:extLst>
          </p:cNvPr>
          <p:cNvSpPr txBox="1"/>
          <p:nvPr/>
        </p:nvSpPr>
        <p:spPr>
          <a:xfrm>
            <a:off x="71013" y="733593"/>
            <a:ext cx="8806286" cy="292068"/>
          </a:xfrm>
          <a:prstGeom prst="rect">
            <a:avLst/>
          </a:prstGeom>
          <a:noFill/>
        </p:spPr>
        <p:txBody>
          <a:bodyPr wrap="square" rtlCol="0">
            <a:spAutoFit/>
          </a:bodyPr>
          <a:lstStyle/>
          <a:p>
            <a:pPr>
              <a:lnSpc>
                <a:spcPct val="150000"/>
              </a:lnSpc>
            </a:pPr>
            <a:r>
              <a:rPr lang="en-US" sz="1000" b="1"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Table 4: Global Epoxy Resin Operating Efficiency, By Company (%), 2015-2030F</a:t>
            </a:r>
          </a:p>
        </p:txBody>
      </p:sp>
      <p:sp>
        <p:nvSpPr>
          <p:cNvPr id="13" name="Rectangle 12">
            <a:extLst>
              <a:ext uri="{FF2B5EF4-FFF2-40B4-BE49-F238E27FC236}">
                <a16:creationId xmlns:a16="http://schemas.microsoft.com/office/drawing/2014/main" id="{4F083375-C285-44CE-B889-1DC828C07543}"/>
              </a:ext>
            </a:extLst>
          </p:cNvPr>
          <p:cNvSpPr/>
          <p:nvPr/>
        </p:nvSpPr>
        <p:spPr>
          <a:xfrm>
            <a:off x="5841315" y="6337949"/>
            <a:ext cx="3035984" cy="200055"/>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sz="700" i="1" dirty="0">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rPr>
              <a:t>Source: ChemAnalyst  Analysis</a:t>
            </a:r>
          </a:p>
        </p:txBody>
      </p:sp>
    </p:spTree>
    <p:extLst>
      <p:ext uri="{BB962C8B-B14F-4D97-AF65-F5344CB8AC3E}">
        <p14:creationId xmlns:p14="http://schemas.microsoft.com/office/powerpoint/2010/main" val="92112943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3A7F4A6B-3C27-4472-AAA2-6AE0B8B7BB99}"/>
              </a:ext>
            </a:extLst>
          </p:cNvPr>
          <p:cNvSpPr>
            <a:spLocks noGrp="1"/>
          </p:cNvSpPr>
          <p:nvPr>
            <p:ph type="body" sz="quarter" idx="14"/>
          </p:nvPr>
        </p:nvSpPr>
        <p:spPr>
          <a:xfrm>
            <a:off x="0" y="186472"/>
            <a:ext cx="6109252" cy="456400"/>
          </a:xfrm>
        </p:spPr>
        <p:txBody>
          <a:bodyPr>
            <a:normAutofit/>
          </a:bodyPr>
          <a:lstStyle/>
          <a:p>
            <a:r>
              <a:rPr lang="en-IN" dirty="0">
                <a:solidFill>
                  <a:srgbClr val="0F4061"/>
                </a:solidFill>
              </a:rPr>
              <a:t>Global Epoxy Resin Operating Efficiency, </a:t>
            </a:r>
            <a:r>
              <a:rPr lang="en-US" dirty="0">
                <a:solidFill>
                  <a:srgbClr val="0F4061"/>
                </a:solidFill>
              </a:rPr>
              <a:t>By Company</a:t>
            </a:r>
          </a:p>
        </p:txBody>
      </p:sp>
      <p:graphicFrame>
        <p:nvGraphicFramePr>
          <p:cNvPr id="3" name="Table 2">
            <a:extLst>
              <a:ext uri="{FF2B5EF4-FFF2-40B4-BE49-F238E27FC236}">
                <a16:creationId xmlns:a16="http://schemas.microsoft.com/office/drawing/2014/main" id="{5D3743F4-3F5D-4412-A061-98C93C9B393A}"/>
              </a:ext>
            </a:extLst>
          </p:cNvPr>
          <p:cNvGraphicFramePr>
            <a:graphicFrameLocks noGrp="1"/>
          </p:cNvGraphicFramePr>
          <p:nvPr>
            <p:extLst>
              <p:ext uri="{D42A27DB-BD31-4B8C-83A1-F6EECF244321}">
                <p14:modId xmlns:p14="http://schemas.microsoft.com/office/powerpoint/2010/main" val="3666684840"/>
              </p:ext>
            </p:extLst>
          </p:nvPr>
        </p:nvGraphicFramePr>
        <p:xfrm>
          <a:off x="365760" y="1223781"/>
          <a:ext cx="8305799" cy="4201656"/>
        </p:xfrm>
        <a:graphic>
          <a:graphicData uri="http://schemas.openxmlformats.org/drawingml/2006/table">
            <a:tbl>
              <a:tblPr/>
              <a:tblGrid>
                <a:gridCol w="2126340">
                  <a:extLst>
                    <a:ext uri="{9D8B030D-6E8A-4147-A177-3AD203B41FA5}">
                      <a16:colId xmlns:a16="http://schemas.microsoft.com/office/drawing/2014/main" val="1552749016"/>
                    </a:ext>
                  </a:extLst>
                </a:gridCol>
                <a:gridCol w="608139">
                  <a:extLst>
                    <a:ext uri="{9D8B030D-6E8A-4147-A177-3AD203B41FA5}">
                      <a16:colId xmlns:a16="http://schemas.microsoft.com/office/drawing/2014/main" val="3926946828"/>
                    </a:ext>
                  </a:extLst>
                </a:gridCol>
                <a:gridCol w="826642">
                  <a:extLst>
                    <a:ext uri="{9D8B030D-6E8A-4147-A177-3AD203B41FA5}">
                      <a16:colId xmlns:a16="http://schemas.microsoft.com/office/drawing/2014/main" val="4045250766"/>
                    </a:ext>
                  </a:extLst>
                </a:gridCol>
                <a:gridCol w="566188">
                  <a:extLst>
                    <a:ext uri="{9D8B030D-6E8A-4147-A177-3AD203B41FA5}">
                      <a16:colId xmlns:a16="http://schemas.microsoft.com/office/drawing/2014/main" val="1381478910"/>
                    </a:ext>
                  </a:extLst>
                </a:gridCol>
                <a:gridCol w="696415">
                  <a:extLst>
                    <a:ext uri="{9D8B030D-6E8A-4147-A177-3AD203B41FA5}">
                      <a16:colId xmlns:a16="http://schemas.microsoft.com/office/drawing/2014/main" val="2797647573"/>
                    </a:ext>
                  </a:extLst>
                </a:gridCol>
                <a:gridCol w="696415">
                  <a:extLst>
                    <a:ext uri="{9D8B030D-6E8A-4147-A177-3AD203B41FA5}">
                      <a16:colId xmlns:a16="http://schemas.microsoft.com/office/drawing/2014/main" val="2203059177"/>
                    </a:ext>
                  </a:extLst>
                </a:gridCol>
                <a:gridCol w="696415">
                  <a:extLst>
                    <a:ext uri="{9D8B030D-6E8A-4147-A177-3AD203B41FA5}">
                      <a16:colId xmlns:a16="http://schemas.microsoft.com/office/drawing/2014/main" val="927006817"/>
                    </a:ext>
                  </a:extLst>
                </a:gridCol>
                <a:gridCol w="696415">
                  <a:extLst>
                    <a:ext uri="{9D8B030D-6E8A-4147-A177-3AD203B41FA5}">
                      <a16:colId xmlns:a16="http://schemas.microsoft.com/office/drawing/2014/main" val="417093797"/>
                    </a:ext>
                  </a:extLst>
                </a:gridCol>
                <a:gridCol w="696415">
                  <a:extLst>
                    <a:ext uri="{9D8B030D-6E8A-4147-A177-3AD203B41FA5}">
                      <a16:colId xmlns:a16="http://schemas.microsoft.com/office/drawing/2014/main" val="1108806684"/>
                    </a:ext>
                  </a:extLst>
                </a:gridCol>
                <a:gridCol w="696415">
                  <a:extLst>
                    <a:ext uri="{9D8B030D-6E8A-4147-A177-3AD203B41FA5}">
                      <a16:colId xmlns:a16="http://schemas.microsoft.com/office/drawing/2014/main" val="1976392978"/>
                    </a:ext>
                  </a:extLst>
                </a:gridCol>
              </a:tblGrid>
              <a:tr h="551735">
                <a:tc>
                  <a:txBody>
                    <a:bodyPr/>
                    <a:lstStyle/>
                    <a:p>
                      <a:pPr marL="182880" algn="ctr" fontAlgn="ctr"/>
                      <a:r>
                        <a:rPr lang="en-US" sz="10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Company</a:t>
                      </a:r>
                    </a:p>
                  </a:txBody>
                  <a:tcPr marL="0" marR="0" marT="0" marB="0" anchor="ctr">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75000"/>
                      </a:schemeClr>
                    </a:solidFill>
                  </a:tcPr>
                </a:tc>
                <a:tc>
                  <a:txBody>
                    <a:bodyPr/>
                    <a:lstStyle/>
                    <a:p>
                      <a:pPr algn="ctr" fontAlgn="b"/>
                      <a:r>
                        <a:rPr lang="en-US" sz="10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2015</a:t>
                      </a:r>
                    </a:p>
                  </a:txBody>
                  <a:tcPr marL="0"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75000"/>
                      </a:schemeClr>
                    </a:solidFill>
                  </a:tcPr>
                </a:tc>
                <a:tc>
                  <a:txBody>
                    <a:bodyPr/>
                    <a:lstStyle/>
                    <a:p>
                      <a:pPr algn="ctr" fontAlgn="b"/>
                      <a:r>
                        <a:rPr lang="en-US" sz="10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2016</a:t>
                      </a:r>
                    </a:p>
                  </a:txBody>
                  <a:tcPr marL="0"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75000"/>
                      </a:schemeClr>
                    </a:solidFill>
                  </a:tcPr>
                </a:tc>
                <a:tc>
                  <a:txBody>
                    <a:bodyPr/>
                    <a:lstStyle/>
                    <a:p>
                      <a:pPr algn="ctr" fontAlgn="b"/>
                      <a:r>
                        <a:rPr lang="en-US" sz="10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2017</a:t>
                      </a:r>
                    </a:p>
                  </a:txBody>
                  <a:tcPr marL="0"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75000"/>
                      </a:schemeClr>
                    </a:solidFill>
                  </a:tcPr>
                </a:tc>
                <a:tc>
                  <a:txBody>
                    <a:bodyPr/>
                    <a:lstStyle/>
                    <a:p>
                      <a:pPr algn="ctr" fontAlgn="b"/>
                      <a:r>
                        <a:rPr lang="en-US" sz="10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2018</a:t>
                      </a:r>
                    </a:p>
                  </a:txBody>
                  <a:tcPr marL="0"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75000"/>
                      </a:schemeClr>
                    </a:solidFill>
                  </a:tcPr>
                </a:tc>
                <a:tc>
                  <a:txBody>
                    <a:bodyPr/>
                    <a:lstStyle/>
                    <a:p>
                      <a:pPr algn="ctr" fontAlgn="b"/>
                      <a:r>
                        <a:rPr lang="en-US" sz="10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2019</a:t>
                      </a:r>
                    </a:p>
                  </a:txBody>
                  <a:tcPr marL="0"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75000"/>
                      </a:schemeClr>
                    </a:solidFill>
                  </a:tcPr>
                </a:tc>
                <a:tc>
                  <a:txBody>
                    <a:bodyPr/>
                    <a:lstStyle/>
                    <a:p>
                      <a:pPr algn="ctr" fontAlgn="b"/>
                      <a:r>
                        <a:rPr lang="en-US" sz="10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2020</a:t>
                      </a:r>
                    </a:p>
                  </a:txBody>
                  <a:tcPr marL="0"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75000"/>
                      </a:schemeClr>
                    </a:solidFill>
                  </a:tcPr>
                </a:tc>
                <a:tc>
                  <a:txBody>
                    <a:bodyPr/>
                    <a:lstStyle/>
                    <a:p>
                      <a:pPr algn="ctr" fontAlgn="b"/>
                      <a:r>
                        <a:rPr lang="en-US" sz="10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2021E</a:t>
                      </a:r>
                    </a:p>
                  </a:txBody>
                  <a:tcPr marL="0"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75000"/>
                      </a:schemeClr>
                    </a:solidFill>
                  </a:tcPr>
                </a:tc>
                <a:tc>
                  <a:txBody>
                    <a:bodyPr/>
                    <a:lstStyle/>
                    <a:p>
                      <a:pPr algn="ctr" fontAlgn="b"/>
                      <a:r>
                        <a:rPr lang="en-US" sz="10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2025F</a:t>
                      </a:r>
                    </a:p>
                  </a:txBody>
                  <a:tcPr marL="0"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75000"/>
                      </a:schemeClr>
                    </a:solidFill>
                  </a:tcPr>
                </a:tc>
                <a:tc>
                  <a:txBody>
                    <a:bodyPr/>
                    <a:lstStyle/>
                    <a:p>
                      <a:pPr algn="ctr" fontAlgn="b"/>
                      <a:r>
                        <a:rPr lang="en-US" sz="10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2030F</a:t>
                      </a:r>
                    </a:p>
                  </a:txBody>
                  <a:tcPr marL="0"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75000"/>
                      </a:schemeClr>
                    </a:solidFill>
                  </a:tcPr>
                </a:tc>
                <a:extLst>
                  <a:ext uri="{0D108BD9-81ED-4DB2-BD59-A6C34878D82A}">
                    <a16:rowId xmlns:a16="http://schemas.microsoft.com/office/drawing/2014/main" val="506155128"/>
                  </a:ext>
                </a:extLst>
              </a:tr>
              <a:tr h="448744">
                <a:tc>
                  <a:txBody>
                    <a:bodyPr/>
                    <a:lstStyle/>
                    <a:p>
                      <a:pPr algn="ctr" fontAlgn="b"/>
                      <a:r>
                        <a:rPr lang="en-IN" sz="1100" b="0" i="0" u="none" strike="noStrike" dirty="0">
                          <a:solidFill>
                            <a:srgbClr val="000000"/>
                          </a:solidFill>
                          <a:effectLst/>
                          <a:latin typeface="Calibri" panose="020F0502020204030204" pitchFamily="34" charset="0"/>
                        </a:rPr>
                        <a:t>NAMA Chemicals</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70.00%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70.83%</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80.00%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80.83%</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80.30%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61.00%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71.00%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85.00%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99.00%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1867429"/>
                  </a:ext>
                </a:extLst>
              </a:tr>
              <a:tr h="448744">
                <a:tc>
                  <a:txBody>
                    <a:bodyPr/>
                    <a:lstStyle/>
                    <a:p>
                      <a:pPr algn="ctr" fontAlgn="b"/>
                      <a:r>
                        <a:rPr lang="en-IN" sz="1100" b="0" i="0" u="none" strike="noStrike">
                          <a:solidFill>
                            <a:srgbClr val="000000"/>
                          </a:solidFill>
                          <a:effectLst/>
                          <a:latin typeface="Calibri" panose="020F0502020204030204" pitchFamily="34" charset="0"/>
                        </a:rPr>
                        <a:t>Nan Ya Chemical Corporation</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77.19%</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78.21%</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79.58%</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82.59%</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82.20%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78.40%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85.40%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84.81%</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95.60%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346063409"/>
                  </a:ext>
                </a:extLst>
              </a:tr>
              <a:tr h="448744">
                <a:tc>
                  <a:txBody>
                    <a:bodyPr/>
                    <a:lstStyle/>
                    <a:p>
                      <a:pPr algn="ctr" fontAlgn="b"/>
                      <a:r>
                        <a:rPr lang="en-IN" sz="1100" b="0" i="0" u="none" strike="noStrike">
                          <a:solidFill>
                            <a:srgbClr val="000000"/>
                          </a:solidFill>
                          <a:effectLst/>
                          <a:latin typeface="Calibri" panose="020F0502020204030204" pitchFamily="34" charset="0"/>
                        </a:rPr>
                        <a:t>Nantong Xincheng Synthetic Material Co Ltd</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60.00%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75.00%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75.00%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75.00%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74.61%</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67.00%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74.00%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76.00%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86.00%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92047530"/>
                  </a:ext>
                </a:extLst>
              </a:tr>
              <a:tr h="508713">
                <a:tc>
                  <a:txBody>
                    <a:bodyPr/>
                    <a:lstStyle/>
                    <a:p>
                      <a:pPr algn="ctr" fontAlgn="b"/>
                      <a:r>
                        <a:rPr lang="en-IN" sz="1100" b="0" i="0" u="none" strike="noStrike">
                          <a:solidFill>
                            <a:srgbClr val="000000"/>
                          </a:solidFill>
                          <a:effectLst/>
                          <a:latin typeface="Calibri" panose="020F0502020204030204" pitchFamily="34" charset="0"/>
                        </a:rPr>
                        <a:t>Olin Corporation</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48.69%</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51.20%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53.43%</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55.15%</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55.64%</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42.83%</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47.68%</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52.98%</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62.78%</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67364063"/>
                  </a:ext>
                </a:extLst>
              </a:tr>
              <a:tr h="448744">
                <a:tc>
                  <a:txBody>
                    <a:bodyPr/>
                    <a:lstStyle/>
                    <a:p>
                      <a:pPr algn="ctr" fontAlgn="b"/>
                      <a:r>
                        <a:rPr lang="en-IN" sz="1100" b="0" i="0" u="none" strike="noStrike">
                          <a:solidFill>
                            <a:srgbClr val="000000"/>
                          </a:solidFill>
                          <a:effectLst/>
                          <a:latin typeface="Calibri" panose="020F0502020204030204" pitchFamily="34" charset="0"/>
                        </a:rPr>
                        <a:t>Sinopec Baling Petrochemical Co.,Ltd</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78.00%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80.00%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82.00%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85.00%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85.40%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76.00%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78.00%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86.00%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100.00%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39421968"/>
                  </a:ext>
                </a:extLst>
              </a:tr>
              <a:tr h="448744">
                <a:tc>
                  <a:txBody>
                    <a:bodyPr/>
                    <a:lstStyle/>
                    <a:p>
                      <a:pPr algn="ctr" fontAlgn="b"/>
                      <a:r>
                        <a:rPr lang="en-IN" sz="1100" b="0" i="0" u="none" strike="noStrike">
                          <a:solidFill>
                            <a:srgbClr val="000000"/>
                          </a:solidFill>
                          <a:effectLst/>
                          <a:latin typeface="Calibri" panose="020F0502020204030204" pitchFamily="34" charset="0"/>
                        </a:rPr>
                        <a:t>SIR Industriale</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80.00%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81.00%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83.00%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85.00%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dirty="0">
                          <a:solidFill>
                            <a:srgbClr val="000000"/>
                          </a:solidFill>
                          <a:effectLst/>
                          <a:latin typeface="Calibri" panose="020F0502020204030204" pitchFamily="34" charset="0"/>
                        </a:rPr>
                        <a:t>88.45%</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76.00%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84.00%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86.00%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98.00%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06785963"/>
                  </a:ext>
                </a:extLst>
              </a:tr>
              <a:tr h="448744">
                <a:tc>
                  <a:txBody>
                    <a:bodyPr/>
                    <a:lstStyle/>
                    <a:p>
                      <a:pPr algn="ctr" fontAlgn="b"/>
                      <a:r>
                        <a:rPr lang="en-IN" sz="1100" b="0" i="0" u="none" strike="noStrike">
                          <a:solidFill>
                            <a:srgbClr val="000000"/>
                          </a:solidFill>
                          <a:effectLst/>
                          <a:latin typeface="Calibri" panose="020F0502020204030204" pitchFamily="34" charset="0"/>
                        </a:rPr>
                        <a:t>Spolchemie A.S. </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74.00%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76.00%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80.00%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82.00%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81.18%</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74.00%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75.00%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88.00%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100.00%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737098267"/>
                  </a:ext>
                </a:extLst>
              </a:tr>
              <a:tr h="448744">
                <a:tc>
                  <a:txBody>
                    <a:bodyPr/>
                    <a:lstStyle/>
                    <a:p>
                      <a:pPr algn="ctr" fontAlgn="b"/>
                      <a:r>
                        <a:rPr lang="en-IN" sz="1100" b="0" i="0" u="none" strike="noStrike">
                          <a:solidFill>
                            <a:srgbClr val="000000"/>
                          </a:solidFill>
                          <a:effectLst/>
                          <a:latin typeface="Calibri" panose="020F0502020204030204" pitchFamily="34" charset="0"/>
                        </a:rPr>
                        <a:t>Zhuhai Hongchang Electronic Material Co Ltd</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79.00%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80.00%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dirty="0">
                          <a:solidFill>
                            <a:srgbClr val="000000"/>
                          </a:solidFill>
                          <a:effectLst/>
                          <a:latin typeface="Calibri" panose="020F0502020204030204" pitchFamily="34" charset="0"/>
                        </a:rPr>
                        <a:t>80.00%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85.00%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89.00%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70.50%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76.33%</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88.00%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dirty="0">
                          <a:solidFill>
                            <a:srgbClr val="000000"/>
                          </a:solidFill>
                          <a:effectLst/>
                          <a:latin typeface="Calibri" panose="020F0502020204030204" pitchFamily="34" charset="0"/>
                        </a:rPr>
                        <a:t>100.00%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378382925"/>
                  </a:ext>
                </a:extLst>
              </a:tr>
            </a:tbl>
          </a:graphicData>
        </a:graphic>
      </p:graphicFrame>
      <p:sp>
        <p:nvSpPr>
          <p:cNvPr id="5" name="TextBox 4">
            <a:extLst>
              <a:ext uri="{FF2B5EF4-FFF2-40B4-BE49-F238E27FC236}">
                <a16:creationId xmlns:a16="http://schemas.microsoft.com/office/drawing/2014/main" id="{1E0E1011-80E0-49F5-AE26-B5372A2BBAAC}"/>
              </a:ext>
            </a:extLst>
          </p:cNvPr>
          <p:cNvSpPr txBox="1"/>
          <p:nvPr/>
        </p:nvSpPr>
        <p:spPr>
          <a:xfrm>
            <a:off x="71013" y="733593"/>
            <a:ext cx="8806286" cy="292068"/>
          </a:xfrm>
          <a:prstGeom prst="rect">
            <a:avLst/>
          </a:prstGeom>
          <a:noFill/>
        </p:spPr>
        <p:txBody>
          <a:bodyPr wrap="square" rtlCol="0">
            <a:spAutoFit/>
          </a:bodyPr>
          <a:lstStyle/>
          <a:p>
            <a:pPr>
              <a:lnSpc>
                <a:spcPct val="150000"/>
              </a:lnSpc>
            </a:pPr>
            <a:r>
              <a:rPr lang="en-US" sz="1000" b="1"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Table 4: Global Epoxy Resin Operating Efficiency, By Company (%), 2015-2030F</a:t>
            </a:r>
          </a:p>
        </p:txBody>
      </p:sp>
      <p:sp>
        <p:nvSpPr>
          <p:cNvPr id="13" name="Rectangle 12">
            <a:extLst>
              <a:ext uri="{FF2B5EF4-FFF2-40B4-BE49-F238E27FC236}">
                <a16:creationId xmlns:a16="http://schemas.microsoft.com/office/drawing/2014/main" id="{4F083375-C285-44CE-B889-1DC828C07543}"/>
              </a:ext>
            </a:extLst>
          </p:cNvPr>
          <p:cNvSpPr/>
          <p:nvPr/>
        </p:nvSpPr>
        <p:spPr>
          <a:xfrm>
            <a:off x="5841315" y="6337949"/>
            <a:ext cx="3035984" cy="200055"/>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sz="700" i="1" dirty="0">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rPr>
              <a:t>Source: ChemAnalyst  Analysis</a:t>
            </a:r>
          </a:p>
        </p:txBody>
      </p:sp>
    </p:spTree>
    <p:extLst>
      <p:ext uri="{BB962C8B-B14F-4D97-AF65-F5344CB8AC3E}">
        <p14:creationId xmlns:p14="http://schemas.microsoft.com/office/powerpoint/2010/main" val="22354210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3A7F4A6B-3C27-4472-AAA2-6AE0B8B7BB99}"/>
              </a:ext>
            </a:extLst>
          </p:cNvPr>
          <p:cNvSpPr>
            <a:spLocks noGrp="1"/>
          </p:cNvSpPr>
          <p:nvPr>
            <p:ph type="body" sz="quarter" idx="14"/>
          </p:nvPr>
        </p:nvSpPr>
        <p:spPr>
          <a:xfrm>
            <a:off x="28136" y="130464"/>
            <a:ext cx="7340073" cy="608533"/>
          </a:xfrm>
        </p:spPr>
        <p:txBody>
          <a:bodyPr>
            <a:normAutofit/>
          </a:bodyPr>
          <a:lstStyle/>
          <a:p>
            <a:pPr>
              <a:spcBef>
                <a:spcPts val="0"/>
              </a:spcBef>
            </a:pPr>
            <a:r>
              <a:rPr lang="en-IN" sz="1400" dirty="0">
                <a:solidFill>
                  <a:schemeClr val="tx1">
                    <a:lumMod val="85000"/>
                    <a:lumOff val="15000"/>
                  </a:schemeClr>
                </a:solidFill>
              </a:rPr>
              <a:t>Global Epoxy Resin Market</a:t>
            </a:r>
          </a:p>
          <a:p>
            <a:pPr>
              <a:spcBef>
                <a:spcPts val="0"/>
              </a:spcBef>
            </a:pPr>
            <a:r>
              <a:rPr lang="en-US" sz="1200" b="0" dirty="0">
                <a:solidFill>
                  <a:schemeClr val="tx1">
                    <a:lumMod val="85000"/>
                    <a:lumOff val="15000"/>
                  </a:schemeClr>
                </a:solidFill>
              </a:rPr>
              <a:t>Market Share, By Type</a:t>
            </a:r>
          </a:p>
        </p:txBody>
      </p:sp>
      <p:sp>
        <p:nvSpPr>
          <p:cNvPr id="14" name="TextBox 13">
            <a:extLst>
              <a:ext uri="{FF2B5EF4-FFF2-40B4-BE49-F238E27FC236}">
                <a16:creationId xmlns:a16="http://schemas.microsoft.com/office/drawing/2014/main" id="{1558FA07-D4DE-4AB1-8BDC-22E287A361F2}"/>
              </a:ext>
            </a:extLst>
          </p:cNvPr>
          <p:cNvSpPr txBox="1"/>
          <p:nvPr/>
        </p:nvSpPr>
        <p:spPr>
          <a:xfrm>
            <a:off x="261741" y="655960"/>
            <a:ext cx="8809041" cy="292068"/>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E7E6E6">
                    <a:lumMod val="25000"/>
                  </a:srgbClr>
                </a:solidFill>
                <a:effectLst/>
                <a:uLnTx/>
                <a:uFillTx/>
                <a:latin typeface="Verdana" panose="020B0604030504040204" pitchFamily="34" charset="0"/>
                <a:ea typeface="Verdana" panose="020B0604030504040204" pitchFamily="34" charset="0"/>
                <a:cs typeface="Verdana" panose="020B0604030504040204" pitchFamily="34" charset="0"/>
              </a:rPr>
              <a:t>Figure 5: Global Epoxy Resin Market Share, By Type, By Volume, 2015–2025F</a:t>
            </a:r>
          </a:p>
        </p:txBody>
      </p:sp>
      <p:graphicFrame>
        <p:nvGraphicFramePr>
          <p:cNvPr id="8" name="Chart 7">
            <a:extLst>
              <a:ext uri="{FF2B5EF4-FFF2-40B4-BE49-F238E27FC236}">
                <a16:creationId xmlns:a16="http://schemas.microsoft.com/office/drawing/2014/main" id="{4132EB14-6723-4248-8CA5-699FF5E13051}"/>
              </a:ext>
            </a:extLst>
          </p:cNvPr>
          <p:cNvGraphicFramePr/>
          <p:nvPr>
            <p:extLst>
              <p:ext uri="{D42A27DB-BD31-4B8C-83A1-F6EECF244321}">
                <p14:modId xmlns:p14="http://schemas.microsoft.com/office/powerpoint/2010/main" val="1708915463"/>
              </p:ext>
            </p:extLst>
          </p:nvPr>
        </p:nvGraphicFramePr>
        <p:xfrm>
          <a:off x="178676" y="986493"/>
          <a:ext cx="8703583" cy="4819947"/>
        </p:xfrm>
        <a:graphic>
          <a:graphicData uri="http://schemas.openxmlformats.org/drawingml/2006/chart">
            <c:chart xmlns:c="http://schemas.openxmlformats.org/drawingml/2006/chart" xmlns:r="http://schemas.openxmlformats.org/officeDocument/2006/relationships" r:id="rId3"/>
          </a:graphicData>
        </a:graphic>
      </p:graphicFrame>
      <p:sp>
        <p:nvSpPr>
          <p:cNvPr id="5" name="TextBox 4">
            <a:extLst>
              <a:ext uri="{FF2B5EF4-FFF2-40B4-BE49-F238E27FC236}">
                <a16:creationId xmlns:a16="http://schemas.microsoft.com/office/drawing/2014/main" id="{BE42498D-9596-4D48-BB1C-415AEC013F99}"/>
              </a:ext>
            </a:extLst>
          </p:cNvPr>
          <p:cNvSpPr txBox="1"/>
          <p:nvPr/>
        </p:nvSpPr>
        <p:spPr>
          <a:xfrm>
            <a:off x="346229" y="4961343"/>
            <a:ext cx="8298888" cy="265778"/>
          </a:xfrm>
          <a:prstGeom prst="rect">
            <a:avLst/>
          </a:prstGeom>
          <a:noFill/>
        </p:spPr>
        <p:txBody>
          <a:bodyPr wrap="square" rtlCol="0">
            <a:spAutoFit/>
          </a:bodyPr>
          <a:lstStyle/>
          <a:p>
            <a:pPr algn="just">
              <a:lnSpc>
                <a:spcPts val="1500"/>
              </a:lnSpc>
            </a:pPr>
            <a:r>
              <a:rPr lang="en-US" sz="1000" dirty="0">
                <a:solidFill>
                  <a:schemeClr val="bg1"/>
                </a:solidFill>
                <a:latin typeface="Arial" panose="020B0604020202020204" pitchFamily="34" charset="0"/>
                <a:ea typeface="Verdana" panose="020B0604030504040204" pitchFamily="34" charset="0"/>
                <a:cs typeface="Arial" panose="020B0604020202020204" pitchFamily="34" charset="0"/>
              </a:rPr>
              <a:t>xxx</a:t>
            </a:r>
          </a:p>
        </p:txBody>
      </p:sp>
      <p:sp>
        <p:nvSpPr>
          <p:cNvPr id="6" name="TextBox 5">
            <a:extLst>
              <a:ext uri="{FF2B5EF4-FFF2-40B4-BE49-F238E27FC236}">
                <a16:creationId xmlns:a16="http://schemas.microsoft.com/office/drawing/2014/main" id="{6A5EB8BE-EF56-4B03-B071-DB961BD1F974}"/>
              </a:ext>
            </a:extLst>
          </p:cNvPr>
          <p:cNvSpPr txBox="1"/>
          <p:nvPr/>
        </p:nvSpPr>
        <p:spPr>
          <a:xfrm>
            <a:off x="6367606" y="5896044"/>
            <a:ext cx="2277511" cy="200055"/>
          </a:xfrm>
          <a:prstGeom prst="rect">
            <a:avLst/>
          </a:prstGeom>
          <a:noFill/>
        </p:spPr>
        <p:txBody>
          <a:bodyPr wrap="squar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srgbClr val="7F7F7F"/>
                </a:solidFill>
                <a:effectLst/>
                <a:uLnTx/>
                <a:uFillTx/>
                <a:latin typeface="Verdana" panose="020B0604030504040204" pitchFamily="34" charset="0"/>
                <a:ea typeface="Verdana" panose="020B0604030504040204" pitchFamily="34" charset="0"/>
                <a:cs typeface="Verdana" panose="020B0604030504040204" pitchFamily="34" charset="0"/>
              </a:rPr>
              <a:t>Source: TechSci Research</a:t>
            </a:r>
            <a:endParaRPr kumimoji="0" lang="en-US" sz="700" b="0" i="1" u="none" strike="noStrike" kern="1200" cap="none" spc="0" normalizeH="0" baseline="0" noProof="0" dirty="0">
              <a:ln>
                <a:noFill/>
              </a:ln>
              <a:solidFill>
                <a:srgbClr val="7F7F7F"/>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114608654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3A7F4A6B-3C27-4472-AAA2-6AE0B8B7BB99}"/>
              </a:ext>
            </a:extLst>
          </p:cNvPr>
          <p:cNvSpPr>
            <a:spLocks noGrp="1"/>
          </p:cNvSpPr>
          <p:nvPr>
            <p:ph type="body" sz="quarter" idx="14"/>
          </p:nvPr>
        </p:nvSpPr>
        <p:spPr>
          <a:xfrm>
            <a:off x="28136" y="130464"/>
            <a:ext cx="7340073" cy="608533"/>
          </a:xfrm>
        </p:spPr>
        <p:txBody>
          <a:bodyPr>
            <a:normAutofit/>
          </a:bodyPr>
          <a:lstStyle/>
          <a:p>
            <a:pPr>
              <a:spcBef>
                <a:spcPts val="0"/>
              </a:spcBef>
            </a:pPr>
            <a:r>
              <a:rPr lang="en-IN" sz="1400" dirty="0">
                <a:solidFill>
                  <a:schemeClr val="tx1">
                    <a:lumMod val="85000"/>
                    <a:lumOff val="15000"/>
                  </a:schemeClr>
                </a:solidFill>
              </a:rPr>
              <a:t>Global Epoxy Resin Market</a:t>
            </a:r>
          </a:p>
          <a:p>
            <a:pPr>
              <a:spcBef>
                <a:spcPts val="0"/>
              </a:spcBef>
            </a:pPr>
            <a:r>
              <a:rPr lang="en-US" sz="1200" b="0" dirty="0">
                <a:solidFill>
                  <a:schemeClr val="tx1">
                    <a:lumMod val="85000"/>
                    <a:lumOff val="15000"/>
                  </a:schemeClr>
                </a:solidFill>
              </a:rPr>
              <a:t>Market Share, By Grade</a:t>
            </a:r>
          </a:p>
        </p:txBody>
      </p:sp>
      <p:sp>
        <p:nvSpPr>
          <p:cNvPr id="14" name="TextBox 13">
            <a:extLst>
              <a:ext uri="{FF2B5EF4-FFF2-40B4-BE49-F238E27FC236}">
                <a16:creationId xmlns:a16="http://schemas.microsoft.com/office/drawing/2014/main" id="{1558FA07-D4DE-4AB1-8BDC-22E287A361F2}"/>
              </a:ext>
            </a:extLst>
          </p:cNvPr>
          <p:cNvSpPr txBox="1"/>
          <p:nvPr/>
        </p:nvSpPr>
        <p:spPr>
          <a:xfrm>
            <a:off x="261741" y="655960"/>
            <a:ext cx="8809041" cy="292068"/>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E7E6E6">
                    <a:lumMod val="25000"/>
                  </a:srgbClr>
                </a:solidFill>
                <a:effectLst/>
                <a:uLnTx/>
                <a:uFillTx/>
                <a:latin typeface="Verdana" panose="020B0604030504040204" pitchFamily="34" charset="0"/>
                <a:ea typeface="Verdana" panose="020B0604030504040204" pitchFamily="34" charset="0"/>
                <a:cs typeface="Verdana" panose="020B0604030504040204" pitchFamily="34" charset="0"/>
              </a:rPr>
              <a:t>Figure 5: Global Epoxy Resin Market Share, By Grade, By Volume, 2015–2025F</a:t>
            </a:r>
          </a:p>
        </p:txBody>
      </p:sp>
      <p:sp>
        <p:nvSpPr>
          <p:cNvPr id="9" name="TextBox 4">
            <a:extLst>
              <a:ext uri="{FF2B5EF4-FFF2-40B4-BE49-F238E27FC236}">
                <a16:creationId xmlns:a16="http://schemas.microsoft.com/office/drawing/2014/main" id="{3EBB8101-2BD9-47A3-B00B-DC256F979155}"/>
              </a:ext>
            </a:extLst>
          </p:cNvPr>
          <p:cNvSpPr txBox="1"/>
          <p:nvPr/>
        </p:nvSpPr>
        <p:spPr>
          <a:xfrm>
            <a:off x="3733001" y="4475915"/>
            <a:ext cx="4903238" cy="20005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TechSci Research</a:t>
            </a:r>
          </a:p>
        </p:txBody>
      </p:sp>
      <p:graphicFrame>
        <p:nvGraphicFramePr>
          <p:cNvPr id="11" name="Chart 10">
            <a:extLst>
              <a:ext uri="{FF2B5EF4-FFF2-40B4-BE49-F238E27FC236}">
                <a16:creationId xmlns:a16="http://schemas.microsoft.com/office/drawing/2014/main" id="{E3691915-8873-4B56-8BDC-36FEED9B2056}"/>
              </a:ext>
            </a:extLst>
          </p:cNvPr>
          <p:cNvGraphicFramePr/>
          <p:nvPr>
            <p:extLst>
              <p:ext uri="{D42A27DB-BD31-4B8C-83A1-F6EECF244321}">
                <p14:modId xmlns:p14="http://schemas.microsoft.com/office/powerpoint/2010/main" val="1075351068"/>
              </p:ext>
            </p:extLst>
          </p:nvPr>
        </p:nvGraphicFramePr>
        <p:xfrm>
          <a:off x="28136" y="1018938"/>
          <a:ext cx="9042646" cy="4726541"/>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Box 5">
            <a:extLst>
              <a:ext uri="{FF2B5EF4-FFF2-40B4-BE49-F238E27FC236}">
                <a16:creationId xmlns:a16="http://schemas.microsoft.com/office/drawing/2014/main" id="{BBC6CFA2-16CB-4BC0-ABED-8943FD161B30}"/>
              </a:ext>
            </a:extLst>
          </p:cNvPr>
          <p:cNvSpPr txBox="1"/>
          <p:nvPr/>
        </p:nvSpPr>
        <p:spPr>
          <a:xfrm>
            <a:off x="6358728" y="5545424"/>
            <a:ext cx="2277511" cy="200055"/>
          </a:xfrm>
          <a:prstGeom prst="rect">
            <a:avLst/>
          </a:prstGeom>
          <a:noFill/>
        </p:spPr>
        <p:txBody>
          <a:bodyPr wrap="squar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srgbClr val="7F7F7F"/>
                </a:solidFill>
                <a:effectLst/>
                <a:uLnTx/>
                <a:uFillTx/>
                <a:latin typeface="Verdana" panose="020B0604030504040204" pitchFamily="34" charset="0"/>
                <a:ea typeface="Verdana" panose="020B0604030504040204" pitchFamily="34" charset="0"/>
                <a:cs typeface="Verdana" panose="020B0604030504040204" pitchFamily="34" charset="0"/>
              </a:rPr>
              <a:t>Source: TechSci Research</a:t>
            </a:r>
            <a:endParaRPr kumimoji="0" lang="en-US" sz="700" b="0" i="1" u="none" strike="noStrike" kern="1200" cap="none" spc="0" normalizeH="0" baseline="0" noProof="0" dirty="0">
              <a:ln>
                <a:noFill/>
              </a:ln>
              <a:solidFill>
                <a:srgbClr val="7F7F7F"/>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416364835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3A7F4A6B-3C27-4472-AAA2-6AE0B8B7BB99}"/>
              </a:ext>
            </a:extLst>
          </p:cNvPr>
          <p:cNvSpPr>
            <a:spLocks noGrp="1"/>
          </p:cNvSpPr>
          <p:nvPr>
            <p:ph type="body" sz="quarter" idx="14"/>
          </p:nvPr>
        </p:nvSpPr>
        <p:spPr>
          <a:xfrm>
            <a:off x="28136" y="130464"/>
            <a:ext cx="7340073" cy="608533"/>
          </a:xfrm>
        </p:spPr>
        <p:txBody>
          <a:bodyPr>
            <a:normAutofit/>
          </a:bodyPr>
          <a:lstStyle/>
          <a:p>
            <a:pPr>
              <a:spcBef>
                <a:spcPts val="0"/>
              </a:spcBef>
            </a:pPr>
            <a:r>
              <a:rPr lang="en-IN" sz="1400" dirty="0">
                <a:solidFill>
                  <a:schemeClr val="tx1">
                    <a:lumMod val="85000"/>
                    <a:lumOff val="15000"/>
                  </a:schemeClr>
                </a:solidFill>
              </a:rPr>
              <a:t>Global Epoxy Resin Market</a:t>
            </a:r>
          </a:p>
          <a:p>
            <a:pPr>
              <a:spcBef>
                <a:spcPts val="0"/>
              </a:spcBef>
            </a:pPr>
            <a:r>
              <a:rPr lang="en-US" sz="1200" b="0" dirty="0">
                <a:solidFill>
                  <a:schemeClr val="tx1">
                    <a:lumMod val="85000"/>
                    <a:lumOff val="15000"/>
                  </a:schemeClr>
                </a:solidFill>
              </a:rPr>
              <a:t>Market Share, By Sales Channel</a:t>
            </a:r>
          </a:p>
        </p:txBody>
      </p:sp>
      <p:sp>
        <p:nvSpPr>
          <p:cNvPr id="14" name="TextBox 13">
            <a:extLst>
              <a:ext uri="{FF2B5EF4-FFF2-40B4-BE49-F238E27FC236}">
                <a16:creationId xmlns:a16="http://schemas.microsoft.com/office/drawing/2014/main" id="{1558FA07-D4DE-4AB1-8BDC-22E287A361F2}"/>
              </a:ext>
            </a:extLst>
          </p:cNvPr>
          <p:cNvSpPr txBox="1"/>
          <p:nvPr/>
        </p:nvSpPr>
        <p:spPr>
          <a:xfrm>
            <a:off x="261741" y="720601"/>
            <a:ext cx="8809041" cy="292068"/>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E7E6E6">
                    <a:lumMod val="25000"/>
                  </a:srgbClr>
                </a:solidFill>
                <a:effectLst/>
                <a:uLnTx/>
                <a:uFillTx/>
                <a:latin typeface="Verdana" panose="020B0604030504040204" pitchFamily="34" charset="0"/>
                <a:ea typeface="Verdana" panose="020B0604030504040204" pitchFamily="34" charset="0"/>
                <a:cs typeface="Verdana" panose="020B0604030504040204" pitchFamily="34" charset="0"/>
              </a:rPr>
              <a:t>Figure 7: Global Epoxy Resin Market Share, By Sales Channel, By Volume, 2015–2025F</a:t>
            </a:r>
          </a:p>
        </p:txBody>
      </p:sp>
      <p:sp>
        <p:nvSpPr>
          <p:cNvPr id="5" name="TextBox 4">
            <a:extLst>
              <a:ext uri="{FF2B5EF4-FFF2-40B4-BE49-F238E27FC236}">
                <a16:creationId xmlns:a16="http://schemas.microsoft.com/office/drawing/2014/main" id="{1D6C3E9A-D77B-4C10-B8AC-C87FC2808A30}"/>
              </a:ext>
            </a:extLst>
          </p:cNvPr>
          <p:cNvSpPr txBox="1"/>
          <p:nvPr/>
        </p:nvSpPr>
        <p:spPr>
          <a:xfrm>
            <a:off x="4546483" y="5660282"/>
            <a:ext cx="4164329" cy="20005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TechSci Research</a:t>
            </a:r>
          </a:p>
        </p:txBody>
      </p:sp>
      <p:graphicFrame>
        <p:nvGraphicFramePr>
          <p:cNvPr id="6" name="Chart 5">
            <a:extLst>
              <a:ext uri="{FF2B5EF4-FFF2-40B4-BE49-F238E27FC236}">
                <a16:creationId xmlns:a16="http://schemas.microsoft.com/office/drawing/2014/main" id="{2F0A7317-45C9-4B68-BD27-A3334AA67734}"/>
              </a:ext>
            </a:extLst>
          </p:cNvPr>
          <p:cNvGraphicFramePr/>
          <p:nvPr>
            <p:extLst>
              <p:ext uri="{D42A27DB-BD31-4B8C-83A1-F6EECF244321}">
                <p14:modId xmlns:p14="http://schemas.microsoft.com/office/powerpoint/2010/main" val="3817221738"/>
              </p:ext>
            </p:extLst>
          </p:nvPr>
        </p:nvGraphicFramePr>
        <p:xfrm>
          <a:off x="194691" y="1012669"/>
          <a:ext cx="8703583" cy="4504211"/>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05180550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3A7F4A6B-3C27-4472-AAA2-6AE0B8B7BB99}"/>
              </a:ext>
            </a:extLst>
          </p:cNvPr>
          <p:cNvSpPr>
            <a:spLocks noGrp="1"/>
          </p:cNvSpPr>
          <p:nvPr>
            <p:ph type="body" sz="quarter" idx="14"/>
          </p:nvPr>
        </p:nvSpPr>
        <p:spPr>
          <a:xfrm>
            <a:off x="28136" y="130464"/>
            <a:ext cx="7340073" cy="608533"/>
          </a:xfrm>
        </p:spPr>
        <p:txBody>
          <a:bodyPr>
            <a:normAutofit/>
          </a:bodyPr>
          <a:lstStyle/>
          <a:p>
            <a:pPr>
              <a:spcBef>
                <a:spcPts val="0"/>
              </a:spcBef>
            </a:pPr>
            <a:r>
              <a:rPr lang="en-IN" sz="1400" dirty="0">
                <a:solidFill>
                  <a:schemeClr val="tx1">
                    <a:lumMod val="85000"/>
                    <a:lumOff val="15000"/>
                  </a:schemeClr>
                </a:solidFill>
              </a:rPr>
              <a:t>Global Epoxy Resin Market</a:t>
            </a:r>
          </a:p>
          <a:p>
            <a:pPr>
              <a:spcBef>
                <a:spcPts val="0"/>
              </a:spcBef>
            </a:pPr>
            <a:r>
              <a:rPr lang="en-US" sz="1200" b="0" dirty="0">
                <a:solidFill>
                  <a:schemeClr val="tx1">
                    <a:lumMod val="85000"/>
                    <a:lumOff val="15000"/>
                  </a:schemeClr>
                </a:solidFill>
              </a:rPr>
              <a:t>Market Share, By Application</a:t>
            </a:r>
          </a:p>
        </p:txBody>
      </p:sp>
      <p:sp>
        <p:nvSpPr>
          <p:cNvPr id="14" name="TextBox 13">
            <a:extLst>
              <a:ext uri="{FF2B5EF4-FFF2-40B4-BE49-F238E27FC236}">
                <a16:creationId xmlns:a16="http://schemas.microsoft.com/office/drawing/2014/main" id="{1558FA07-D4DE-4AB1-8BDC-22E287A361F2}"/>
              </a:ext>
            </a:extLst>
          </p:cNvPr>
          <p:cNvSpPr txBox="1"/>
          <p:nvPr/>
        </p:nvSpPr>
        <p:spPr>
          <a:xfrm>
            <a:off x="261741" y="720601"/>
            <a:ext cx="8809041" cy="292068"/>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E7E6E6">
                    <a:lumMod val="25000"/>
                  </a:srgbClr>
                </a:solidFill>
                <a:effectLst/>
                <a:uLnTx/>
                <a:uFillTx/>
                <a:latin typeface="Verdana" panose="020B0604030504040204" pitchFamily="34" charset="0"/>
                <a:ea typeface="Verdana" panose="020B0604030504040204" pitchFamily="34" charset="0"/>
                <a:cs typeface="Verdana" panose="020B0604030504040204" pitchFamily="34" charset="0"/>
              </a:rPr>
              <a:t>Figure 7: Global Epoxy Resin Market Share, By Application, By Volume, 2015–2025F</a:t>
            </a:r>
          </a:p>
        </p:txBody>
      </p:sp>
      <p:sp>
        <p:nvSpPr>
          <p:cNvPr id="5" name="TextBox 4">
            <a:extLst>
              <a:ext uri="{FF2B5EF4-FFF2-40B4-BE49-F238E27FC236}">
                <a16:creationId xmlns:a16="http://schemas.microsoft.com/office/drawing/2014/main" id="{1D6C3E9A-D77B-4C10-B8AC-C87FC2808A30}"/>
              </a:ext>
            </a:extLst>
          </p:cNvPr>
          <p:cNvSpPr txBox="1"/>
          <p:nvPr/>
        </p:nvSpPr>
        <p:spPr>
          <a:xfrm>
            <a:off x="4667803" y="4513448"/>
            <a:ext cx="4164329" cy="307777"/>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Others include automotive, composites etc.</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TechSci Research</a:t>
            </a:r>
          </a:p>
        </p:txBody>
      </p:sp>
      <p:graphicFrame>
        <p:nvGraphicFramePr>
          <p:cNvPr id="6" name="Chart 5">
            <a:extLst>
              <a:ext uri="{FF2B5EF4-FFF2-40B4-BE49-F238E27FC236}">
                <a16:creationId xmlns:a16="http://schemas.microsoft.com/office/drawing/2014/main" id="{0A31C24A-0427-4BDE-B236-A0C8C76DE5F0}"/>
              </a:ext>
            </a:extLst>
          </p:cNvPr>
          <p:cNvGraphicFramePr/>
          <p:nvPr>
            <p:extLst>
              <p:ext uri="{D42A27DB-BD31-4B8C-83A1-F6EECF244321}">
                <p14:modId xmlns:p14="http://schemas.microsoft.com/office/powerpoint/2010/main" val="1680603675"/>
              </p:ext>
            </p:extLst>
          </p:nvPr>
        </p:nvGraphicFramePr>
        <p:xfrm>
          <a:off x="0" y="888670"/>
          <a:ext cx="9115863" cy="4167367"/>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Box 6">
            <a:extLst>
              <a:ext uri="{FF2B5EF4-FFF2-40B4-BE49-F238E27FC236}">
                <a16:creationId xmlns:a16="http://schemas.microsoft.com/office/drawing/2014/main" id="{E972C1C3-9B19-4F8E-AB0A-155DC48DABF2}"/>
              </a:ext>
            </a:extLst>
          </p:cNvPr>
          <p:cNvSpPr txBox="1"/>
          <p:nvPr/>
        </p:nvSpPr>
        <p:spPr>
          <a:xfrm>
            <a:off x="139443" y="4903907"/>
            <a:ext cx="8703582" cy="1727172"/>
          </a:xfrm>
          <a:prstGeom prst="rect">
            <a:avLst/>
          </a:prstGeom>
          <a:solidFill>
            <a:schemeClr val="tx1">
              <a:lumMod val="75000"/>
              <a:lumOff val="25000"/>
            </a:schemeClr>
          </a:solidFill>
        </p:spPr>
        <p:txBody>
          <a:bodyPr wrap="square" rtlCol="0">
            <a:spAutoFit/>
          </a:bodyPr>
          <a:lstStyle/>
          <a:p>
            <a:endParaRPr lang="en-IN" dirty="0"/>
          </a:p>
        </p:txBody>
      </p:sp>
      <p:sp>
        <p:nvSpPr>
          <p:cNvPr id="8" name="TextBox 7">
            <a:extLst>
              <a:ext uri="{FF2B5EF4-FFF2-40B4-BE49-F238E27FC236}">
                <a16:creationId xmlns:a16="http://schemas.microsoft.com/office/drawing/2014/main" id="{D54E64AB-CA8D-4CBB-9602-1B016A0B2868}"/>
              </a:ext>
            </a:extLst>
          </p:cNvPr>
          <p:cNvSpPr txBox="1"/>
          <p:nvPr/>
        </p:nvSpPr>
        <p:spPr>
          <a:xfrm>
            <a:off x="346229" y="4961343"/>
            <a:ext cx="8290010" cy="1612301"/>
          </a:xfrm>
          <a:prstGeom prst="rect">
            <a:avLst/>
          </a:prstGeom>
          <a:noFill/>
        </p:spPr>
        <p:txBody>
          <a:bodyPr wrap="square" rtlCol="0">
            <a:spAutoFit/>
          </a:bodyPr>
          <a:lstStyle/>
          <a:p>
            <a:pPr algn="just">
              <a:lnSpc>
                <a:spcPts val="1500"/>
              </a:lnSpc>
            </a:pPr>
            <a:r>
              <a:rPr lang="en-US" sz="1000" dirty="0">
                <a:solidFill>
                  <a:schemeClr val="bg1"/>
                </a:solidFill>
                <a:latin typeface="Arial" panose="020B0604020202020204" pitchFamily="34" charset="0"/>
                <a:ea typeface="Verdana" panose="020B0604030504040204" pitchFamily="34" charset="0"/>
                <a:cs typeface="Arial" panose="020B0604020202020204" pitchFamily="34" charset="0"/>
              </a:rPr>
              <a:t>Epoxy Resin market is being driven by various end user industries such as paints &amp; coatings, electrical components, adhesives and many more. Amongst all these end users, majority of the demand for Epoxy Resin is generated by paints &amp; coatings across the globe. Increasing demand from bulging construction sector for lightweight and durable adhesive material worldwide coupled with increasing disposable income across various countries is promoting the improvements of construction sector, which in turn is driving epoxy resin consumption. Paints &amp; coatings application have garnered around 50% share in 2020 in global epoxy resin market pushed by significant growth witnessed across the industry. Epoxy resin have been associated with offering strength, durability and resilience while dealing with challenging conditions such as physical impacts, extreme temperatures and corrosive chemicals. These offerings for construction and other downstream sectors are driving the epoxy resin market growth in coming years.</a:t>
            </a:r>
          </a:p>
        </p:txBody>
      </p:sp>
    </p:spTree>
    <p:extLst>
      <p:ext uri="{BB962C8B-B14F-4D97-AF65-F5344CB8AC3E}">
        <p14:creationId xmlns:p14="http://schemas.microsoft.com/office/powerpoint/2010/main" val="39985188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580382" y="6572808"/>
            <a:ext cx="165735" cy="193675"/>
          </a:xfrm>
          <a:prstGeom prst="rect">
            <a:avLst/>
          </a:prstGeom>
        </p:spPr>
        <p:txBody>
          <a:bodyPr vert="horz" wrap="square" lIns="0" tIns="12700" rIns="0" bIns="0" rtlCol="0">
            <a:spAutoFit/>
          </a:bodyPr>
          <a:lstStyle/>
          <a:p>
            <a:pPr marL="12700">
              <a:lnSpc>
                <a:spcPct val="100000"/>
              </a:lnSpc>
              <a:spcBef>
                <a:spcPts val="100"/>
              </a:spcBef>
            </a:pPr>
            <a:r>
              <a:rPr sz="1100" b="1" spc="-10" dirty="0">
                <a:latin typeface="Calibri"/>
                <a:cs typeface="Calibri"/>
              </a:rPr>
              <a:t>10</a:t>
            </a:r>
            <a:endParaRPr sz="1100">
              <a:latin typeface="Calibri"/>
              <a:cs typeface="Calibri"/>
            </a:endParaRPr>
          </a:p>
        </p:txBody>
      </p:sp>
      <p:sp>
        <p:nvSpPr>
          <p:cNvPr id="3" name="object 3"/>
          <p:cNvSpPr/>
          <p:nvPr/>
        </p:nvSpPr>
        <p:spPr>
          <a:xfrm>
            <a:off x="7095387" y="103631"/>
            <a:ext cx="1871828" cy="582486"/>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381012" y="721613"/>
            <a:ext cx="866140" cy="243840"/>
          </a:xfrm>
          <a:custGeom>
            <a:avLst/>
            <a:gdLst/>
            <a:ahLst/>
            <a:cxnLst/>
            <a:rect l="l" t="t" r="r" b="b"/>
            <a:pathLst>
              <a:path w="866140" h="243840">
                <a:moveTo>
                  <a:pt x="0" y="243839"/>
                </a:moveTo>
                <a:lnTo>
                  <a:pt x="865632" y="243839"/>
                </a:lnTo>
                <a:lnTo>
                  <a:pt x="865632" y="0"/>
                </a:lnTo>
                <a:lnTo>
                  <a:pt x="0" y="0"/>
                </a:lnTo>
                <a:lnTo>
                  <a:pt x="0" y="243839"/>
                </a:lnTo>
                <a:close/>
              </a:path>
            </a:pathLst>
          </a:custGeom>
          <a:solidFill>
            <a:srgbClr val="385622"/>
          </a:solidFill>
        </p:spPr>
        <p:txBody>
          <a:bodyPr wrap="square" lIns="0" tIns="0" rIns="0" bIns="0" rtlCol="0"/>
          <a:lstStyle/>
          <a:p>
            <a:endParaRPr/>
          </a:p>
        </p:txBody>
      </p:sp>
      <p:sp>
        <p:nvSpPr>
          <p:cNvPr id="5" name="object 5"/>
          <p:cNvSpPr/>
          <p:nvPr/>
        </p:nvSpPr>
        <p:spPr>
          <a:xfrm>
            <a:off x="1246632" y="721613"/>
            <a:ext cx="7701915" cy="243840"/>
          </a:xfrm>
          <a:custGeom>
            <a:avLst/>
            <a:gdLst/>
            <a:ahLst/>
            <a:cxnLst/>
            <a:rect l="l" t="t" r="r" b="b"/>
            <a:pathLst>
              <a:path w="7701915" h="243840">
                <a:moveTo>
                  <a:pt x="0" y="243839"/>
                </a:moveTo>
                <a:lnTo>
                  <a:pt x="7701533" y="243839"/>
                </a:lnTo>
                <a:lnTo>
                  <a:pt x="7701533" y="0"/>
                </a:lnTo>
                <a:lnTo>
                  <a:pt x="0" y="0"/>
                </a:lnTo>
                <a:lnTo>
                  <a:pt x="0" y="243839"/>
                </a:lnTo>
                <a:close/>
              </a:path>
            </a:pathLst>
          </a:custGeom>
          <a:solidFill>
            <a:srgbClr val="385622"/>
          </a:solidFill>
        </p:spPr>
        <p:txBody>
          <a:bodyPr wrap="square" lIns="0" tIns="0" rIns="0" bIns="0" rtlCol="0"/>
          <a:lstStyle/>
          <a:p>
            <a:endParaRPr/>
          </a:p>
        </p:txBody>
      </p:sp>
      <p:sp>
        <p:nvSpPr>
          <p:cNvPr id="6" name="object 6"/>
          <p:cNvSpPr txBox="1"/>
          <p:nvPr/>
        </p:nvSpPr>
        <p:spPr>
          <a:xfrm>
            <a:off x="631240" y="752093"/>
            <a:ext cx="4758055" cy="179070"/>
          </a:xfrm>
          <a:prstGeom prst="rect">
            <a:avLst/>
          </a:prstGeom>
        </p:spPr>
        <p:txBody>
          <a:bodyPr vert="horz" wrap="square" lIns="0" tIns="13335" rIns="0" bIns="0" rtlCol="0">
            <a:spAutoFit/>
          </a:bodyPr>
          <a:lstStyle/>
          <a:p>
            <a:pPr>
              <a:lnSpc>
                <a:spcPct val="100000"/>
              </a:lnSpc>
              <a:spcBef>
                <a:spcPts val="105"/>
              </a:spcBef>
              <a:tabLst>
                <a:tab pos="4189095" algn="l"/>
              </a:tabLst>
            </a:pPr>
            <a:r>
              <a:rPr sz="1000" b="1" dirty="0">
                <a:solidFill>
                  <a:srgbClr val="FFFFFF"/>
                </a:solidFill>
                <a:latin typeface="Arial"/>
                <a:cs typeface="Arial"/>
              </a:rPr>
              <a:t>S.</a:t>
            </a:r>
            <a:r>
              <a:rPr sz="1000" b="1" spc="-5" dirty="0">
                <a:solidFill>
                  <a:srgbClr val="FFFFFF"/>
                </a:solidFill>
                <a:latin typeface="Arial"/>
                <a:cs typeface="Arial"/>
              </a:rPr>
              <a:t> </a:t>
            </a:r>
            <a:r>
              <a:rPr sz="1000" b="1" dirty="0">
                <a:solidFill>
                  <a:srgbClr val="FFFFFF"/>
                </a:solidFill>
                <a:latin typeface="Arial"/>
                <a:cs typeface="Arial"/>
              </a:rPr>
              <a:t>No.	Contents</a:t>
            </a:r>
            <a:endParaRPr sz="1000">
              <a:latin typeface="Arial"/>
              <a:cs typeface="Arial"/>
            </a:endParaRPr>
          </a:p>
        </p:txBody>
      </p:sp>
      <p:sp>
        <p:nvSpPr>
          <p:cNvPr id="7" name="object 7"/>
          <p:cNvSpPr txBox="1"/>
          <p:nvPr/>
        </p:nvSpPr>
        <p:spPr>
          <a:xfrm>
            <a:off x="381012" y="965517"/>
            <a:ext cx="8567420" cy="449580"/>
          </a:xfrm>
          <a:prstGeom prst="rect">
            <a:avLst/>
          </a:prstGeom>
          <a:solidFill>
            <a:srgbClr val="538235"/>
          </a:solidFill>
        </p:spPr>
        <p:txBody>
          <a:bodyPr vert="horz" wrap="square" lIns="0" tIns="6350" rIns="0" bIns="0" rtlCol="0">
            <a:spAutoFit/>
          </a:bodyPr>
          <a:lstStyle/>
          <a:p>
            <a:pPr>
              <a:lnSpc>
                <a:spcPct val="100000"/>
              </a:lnSpc>
              <a:spcBef>
                <a:spcPts val="50"/>
              </a:spcBef>
            </a:pPr>
            <a:endParaRPr sz="850">
              <a:latin typeface="Times New Roman"/>
              <a:cs typeface="Times New Roman"/>
            </a:endParaRPr>
          </a:p>
          <a:p>
            <a:pPr marL="91440">
              <a:lnSpc>
                <a:spcPct val="100000"/>
              </a:lnSpc>
              <a:spcBef>
                <a:spcPts val="5"/>
              </a:spcBef>
              <a:tabLst>
                <a:tab pos="396875" algn="l"/>
              </a:tabLst>
            </a:pPr>
            <a:r>
              <a:rPr sz="1500" b="1" spc="-7" baseline="2777" dirty="0">
                <a:solidFill>
                  <a:srgbClr val="FFFFFF"/>
                </a:solidFill>
                <a:latin typeface="Arial"/>
                <a:cs typeface="Arial"/>
              </a:rPr>
              <a:t>4.	</a:t>
            </a:r>
            <a:r>
              <a:rPr sz="1000" b="1" dirty="0">
                <a:solidFill>
                  <a:srgbClr val="FFFFFF"/>
                </a:solidFill>
                <a:latin typeface="Arial"/>
                <a:cs typeface="Arial"/>
              </a:rPr>
              <a:t>Project</a:t>
            </a:r>
            <a:r>
              <a:rPr sz="1000" b="1" spc="-40" dirty="0">
                <a:solidFill>
                  <a:srgbClr val="FFFFFF"/>
                </a:solidFill>
                <a:latin typeface="Arial"/>
                <a:cs typeface="Arial"/>
              </a:rPr>
              <a:t> </a:t>
            </a:r>
            <a:r>
              <a:rPr sz="1000" b="1" dirty="0">
                <a:solidFill>
                  <a:srgbClr val="FFFFFF"/>
                </a:solidFill>
                <a:latin typeface="Arial"/>
                <a:cs typeface="Arial"/>
              </a:rPr>
              <a:t>Description</a:t>
            </a:r>
            <a:r>
              <a:rPr sz="1000" b="1" spc="-60" dirty="0">
                <a:solidFill>
                  <a:srgbClr val="FFFFFF"/>
                </a:solidFill>
                <a:latin typeface="Arial"/>
                <a:cs typeface="Arial"/>
              </a:rPr>
              <a:t> </a:t>
            </a:r>
            <a:r>
              <a:rPr sz="1000" b="1" dirty="0">
                <a:solidFill>
                  <a:srgbClr val="FFFFFF"/>
                </a:solidFill>
                <a:latin typeface="Arial"/>
                <a:cs typeface="Arial"/>
              </a:rPr>
              <a:t>(Evaluation</a:t>
            </a:r>
            <a:r>
              <a:rPr sz="1000" b="1" spc="-60" dirty="0">
                <a:solidFill>
                  <a:srgbClr val="FFFFFF"/>
                </a:solidFill>
                <a:latin typeface="Arial"/>
                <a:cs typeface="Arial"/>
              </a:rPr>
              <a:t> </a:t>
            </a:r>
            <a:r>
              <a:rPr sz="1000" b="1" spc="5" dirty="0">
                <a:solidFill>
                  <a:srgbClr val="FFFFFF"/>
                </a:solidFill>
                <a:latin typeface="Arial"/>
                <a:cs typeface="Arial"/>
              </a:rPr>
              <a:t>of</a:t>
            </a:r>
            <a:r>
              <a:rPr sz="1000" b="1" spc="-15" dirty="0">
                <a:solidFill>
                  <a:srgbClr val="FFFFFF"/>
                </a:solidFill>
                <a:latin typeface="Arial"/>
                <a:cs typeface="Arial"/>
              </a:rPr>
              <a:t> </a:t>
            </a:r>
            <a:r>
              <a:rPr sz="1000" b="1" spc="5" dirty="0">
                <a:solidFill>
                  <a:srgbClr val="FFFFFF"/>
                </a:solidFill>
                <a:latin typeface="Arial"/>
                <a:cs typeface="Arial"/>
              </a:rPr>
              <a:t>global</a:t>
            </a:r>
            <a:r>
              <a:rPr sz="1000" b="1" spc="-60" dirty="0">
                <a:solidFill>
                  <a:srgbClr val="FFFFFF"/>
                </a:solidFill>
                <a:latin typeface="Arial"/>
                <a:cs typeface="Arial"/>
              </a:rPr>
              <a:t> </a:t>
            </a:r>
            <a:r>
              <a:rPr sz="1000" b="1" dirty="0">
                <a:solidFill>
                  <a:srgbClr val="FFFFFF"/>
                </a:solidFill>
                <a:latin typeface="Arial"/>
                <a:cs typeface="Arial"/>
              </a:rPr>
              <a:t>leading</a:t>
            </a:r>
            <a:r>
              <a:rPr sz="1000" b="1" spc="-80" dirty="0">
                <a:solidFill>
                  <a:srgbClr val="FFFFFF"/>
                </a:solidFill>
                <a:latin typeface="Arial"/>
                <a:cs typeface="Arial"/>
              </a:rPr>
              <a:t> </a:t>
            </a:r>
            <a:r>
              <a:rPr sz="1000" b="1" dirty="0">
                <a:solidFill>
                  <a:srgbClr val="FFFFFF"/>
                </a:solidFill>
                <a:latin typeface="Arial"/>
                <a:cs typeface="Arial"/>
              </a:rPr>
              <a:t>capacities</a:t>
            </a:r>
            <a:r>
              <a:rPr sz="1000" b="1" spc="-50" dirty="0">
                <a:solidFill>
                  <a:srgbClr val="FFFFFF"/>
                </a:solidFill>
                <a:latin typeface="Arial"/>
                <a:cs typeface="Arial"/>
              </a:rPr>
              <a:t> </a:t>
            </a:r>
            <a:r>
              <a:rPr sz="1000" b="1" spc="5" dirty="0">
                <a:solidFill>
                  <a:srgbClr val="FFFFFF"/>
                </a:solidFill>
                <a:latin typeface="Arial"/>
                <a:cs typeface="Arial"/>
              </a:rPr>
              <a:t>on</a:t>
            </a:r>
            <a:r>
              <a:rPr sz="1000" b="1" spc="-35" dirty="0">
                <a:solidFill>
                  <a:srgbClr val="FFFFFF"/>
                </a:solidFill>
                <a:latin typeface="Arial"/>
                <a:cs typeface="Arial"/>
              </a:rPr>
              <a:t> </a:t>
            </a:r>
            <a:r>
              <a:rPr sz="1000" b="1" spc="5" dirty="0">
                <a:solidFill>
                  <a:srgbClr val="FFFFFF"/>
                </a:solidFill>
                <a:latin typeface="Arial"/>
                <a:cs typeface="Arial"/>
              </a:rPr>
              <a:t>the</a:t>
            </a:r>
            <a:r>
              <a:rPr sz="1000" b="1" spc="-25" dirty="0">
                <a:solidFill>
                  <a:srgbClr val="FFFFFF"/>
                </a:solidFill>
                <a:latin typeface="Arial"/>
                <a:cs typeface="Arial"/>
              </a:rPr>
              <a:t> </a:t>
            </a:r>
            <a:r>
              <a:rPr sz="1000" b="1" dirty="0">
                <a:solidFill>
                  <a:srgbClr val="FFFFFF"/>
                </a:solidFill>
                <a:latin typeface="Arial"/>
                <a:cs typeface="Arial"/>
              </a:rPr>
              <a:t>basis</a:t>
            </a:r>
            <a:r>
              <a:rPr sz="1000" b="1" spc="-50" dirty="0">
                <a:solidFill>
                  <a:srgbClr val="FFFFFF"/>
                </a:solidFill>
                <a:latin typeface="Arial"/>
                <a:cs typeface="Arial"/>
              </a:rPr>
              <a:t> </a:t>
            </a:r>
            <a:r>
              <a:rPr sz="1000" b="1" dirty="0">
                <a:solidFill>
                  <a:srgbClr val="FFFFFF"/>
                </a:solidFill>
                <a:latin typeface="Arial"/>
                <a:cs typeface="Arial"/>
              </a:rPr>
              <a:t>available</a:t>
            </a:r>
            <a:r>
              <a:rPr sz="1000" b="1" spc="-75" dirty="0">
                <a:solidFill>
                  <a:srgbClr val="FFFFFF"/>
                </a:solidFill>
                <a:latin typeface="Arial"/>
                <a:cs typeface="Arial"/>
              </a:rPr>
              <a:t> </a:t>
            </a:r>
            <a:r>
              <a:rPr sz="1000" b="1" dirty="0">
                <a:solidFill>
                  <a:srgbClr val="FFFFFF"/>
                </a:solidFill>
                <a:latin typeface="Arial"/>
                <a:cs typeface="Arial"/>
              </a:rPr>
              <a:t>literature)</a:t>
            </a:r>
            <a:endParaRPr sz="1000">
              <a:latin typeface="Arial"/>
              <a:cs typeface="Arial"/>
            </a:endParaRPr>
          </a:p>
        </p:txBody>
      </p:sp>
      <p:sp>
        <p:nvSpPr>
          <p:cNvPr id="8" name="object 8"/>
          <p:cNvSpPr txBox="1"/>
          <p:nvPr/>
        </p:nvSpPr>
        <p:spPr>
          <a:xfrm>
            <a:off x="942847" y="1483233"/>
            <a:ext cx="6242050" cy="2558393"/>
          </a:xfrm>
          <a:prstGeom prst="rect">
            <a:avLst/>
          </a:prstGeom>
        </p:spPr>
        <p:txBody>
          <a:bodyPr vert="horz" wrap="square" lIns="0" tIns="13970" rIns="0" bIns="0" rtlCol="0">
            <a:spAutoFit/>
          </a:bodyPr>
          <a:lstStyle/>
          <a:p>
            <a:pPr marL="339090" lvl="1" indent="-327025">
              <a:lnSpc>
                <a:spcPct val="100000"/>
              </a:lnSpc>
              <a:spcBef>
                <a:spcPts val="110"/>
              </a:spcBef>
              <a:buAutoNum type="arabicPeriod"/>
              <a:tabLst>
                <a:tab pos="339090" algn="l"/>
                <a:tab pos="339725" algn="l"/>
              </a:tabLst>
            </a:pPr>
            <a:r>
              <a:rPr sz="900" dirty="0">
                <a:latin typeface="Arial"/>
                <a:cs typeface="Arial"/>
              </a:rPr>
              <a:t>Type of</a:t>
            </a:r>
            <a:r>
              <a:rPr sz="900" spc="-45" dirty="0">
                <a:latin typeface="Arial"/>
                <a:cs typeface="Arial"/>
              </a:rPr>
              <a:t> </a:t>
            </a:r>
            <a:r>
              <a:rPr sz="900" dirty="0">
                <a:latin typeface="Arial"/>
                <a:cs typeface="Arial"/>
              </a:rPr>
              <a:t>Project</a:t>
            </a:r>
          </a:p>
          <a:p>
            <a:pPr lvl="1">
              <a:lnSpc>
                <a:spcPct val="100000"/>
              </a:lnSpc>
              <a:buFont typeface="Arial"/>
              <a:buAutoNum type="arabicPeriod"/>
            </a:pPr>
            <a:endParaRPr sz="1000" dirty="0">
              <a:latin typeface="Arial"/>
              <a:cs typeface="Arial"/>
            </a:endParaRPr>
          </a:p>
          <a:p>
            <a:pPr marL="339090" lvl="1" indent="-327025">
              <a:lnSpc>
                <a:spcPct val="100000"/>
              </a:lnSpc>
              <a:spcBef>
                <a:spcPts val="650"/>
              </a:spcBef>
              <a:buAutoNum type="arabicPeriod"/>
              <a:tabLst>
                <a:tab pos="339090" algn="l"/>
                <a:tab pos="339725" algn="l"/>
              </a:tabLst>
            </a:pPr>
            <a:r>
              <a:rPr sz="900" dirty="0">
                <a:latin typeface="Arial"/>
                <a:cs typeface="Arial"/>
              </a:rPr>
              <a:t>Magnitude</a:t>
            </a:r>
            <a:r>
              <a:rPr sz="900" spc="-65" dirty="0">
                <a:latin typeface="Arial"/>
                <a:cs typeface="Arial"/>
              </a:rPr>
              <a:t> </a:t>
            </a:r>
            <a:r>
              <a:rPr sz="900" dirty="0">
                <a:latin typeface="Arial"/>
                <a:cs typeface="Arial"/>
              </a:rPr>
              <a:t>of</a:t>
            </a:r>
            <a:r>
              <a:rPr sz="900" spc="-5" dirty="0">
                <a:latin typeface="Arial"/>
                <a:cs typeface="Arial"/>
              </a:rPr>
              <a:t> </a:t>
            </a:r>
            <a:r>
              <a:rPr sz="900" dirty="0">
                <a:latin typeface="Arial"/>
                <a:cs typeface="Arial"/>
              </a:rPr>
              <a:t>The</a:t>
            </a:r>
            <a:r>
              <a:rPr sz="900" spc="-10" dirty="0">
                <a:latin typeface="Arial"/>
                <a:cs typeface="Arial"/>
              </a:rPr>
              <a:t> </a:t>
            </a:r>
            <a:r>
              <a:rPr sz="900" dirty="0">
                <a:latin typeface="Arial"/>
                <a:cs typeface="Arial"/>
              </a:rPr>
              <a:t>Operation</a:t>
            </a:r>
            <a:r>
              <a:rPr sz="900" spc="-65" dirty="0">
                <a:latin typeface="Arial"/>
                <a:cs typeface="Arial"/>
              </a:rPr>
              <a:t> </a:t>
            </a:r>
            <a:r>
              <a:rPr sz="900" spc="-5" dirty="0">
                <a:latin typeface="Arial"/>
                <a:cs typeface="Arial"/>
              </a:rPr>
              <a:t>(Recent</a:t>
            </a:r>
            <a:r>
              <a:rPr sz="900" spc="25" dirty="0">
                <a:latin typeface="Arial"/>
                <a:cs typeface="Arial"/>
              </a:rPr>
              <a:t> </a:t>
            </a:r>
            <a:r>
              <a:rPr sz="900" spc="-5" dirty="0">
                <a:latin typeface="Arial"/>
                <a:cs typeface="Arial"/>
              </a:rPr>
              <a:t>Capex</a:t>
            </a:r>
            <a:r>
              <a:rPr sz="900" spc="15" dirty="0">
                <a:latin typeface="Arial"/>
                <a:cs typeface="Arial"/>
              </a:rPr>
              <a:t> </a:t>
            </a:r>
            <a:r>
              <a:rPr sz="900" spc="-5" dirty="0">
                <a:latin typeface="Arial"/>
                <a:cs typeface="Arial"/>
              </a:rPr>
              <a:t>reported</a:t>
            </a:r>
            <a:r>
              <a:rPr sz="900" spc="-15" dirty="0">
                <a:latin typeface="Arial"/>
                <a:cs typeface="Arial"/>
              </a:rPr>
              <a:t> </a:t>
            </a:r>
            <a:r>
              <a:rPr sz="900" spc="10" dirty="0">
                <a:latin typeface="Arial"/>
                <a:cs typeface="Arial"/>
              </a:rPr>
              <a:t>in</a:t>
            </a:r>
            <a:r>
              <a:rPr sz="900" spc="-35" dirty="0">
                <a:latin typeface="Arial"/>
                <a:cs typeface="Arial"/>
              </a:rPr>
              <a:t> </a:t>
            </a:r>
            <a:r>
              <a:rPr sz="900" spc="5" dirty="0">
                <a:latin typeface="Arial"/>
                <a:cs typeface="Arial"/>
              </a:rPr>
              <a:t>various</a:t>
            </a:r>
            <a:r>
              <a:rPr sz="900" spc="-60" dirty="0">
                <a:latin typeface="Arial"/>
                <a:cs typeface="Arial"/>
              </a:rPr>
              <a:t> </a:t>
            </a:r>
            <a:r>
              <a:rPr sz="900" spc="5" dirty="0">
                <a:latin typeface="Arial"/>
                <a:cs typeface="Arial"/>
              </a:rPr>
              <a:t>journals</a:t>
            </a:r>
            <a:r>
              <a:rPr sz="900" spc="-60" dirty="0">
                <a:latin typeface="Arial"/>
                <a:cs typeface="Arial"/>
              </a:rPr>
              <a:t> </a:t>
            </a:r>
            <a:r>
              <a:rPr sz="900" spc="5" dirty="0">
                <a:latin typeface="Arial"/>
                <a:cs typeface="Arial"/>
              </a:rPr>
              <a:t>for</a:t>
            </a:r>
            <a:r>
              <a:rPr sz="900" spc="-25" dirty="0">
                <a:latin typeface="Arial"/>
                <a:cs typeface="Arial"/>
              </a:rPr>
              <a:t> </a:t>
            </a:r>
            <a:r>
              <a:rPr sz="900" spc="5" dirty="0">
                <a:latin typeface="Arial"/>
                <a:cs typeface="Arial"/>
              </a:rPr>
              <a:t>similar</a:t>
            </a:r>
            <a:r>
              <a:rPr sz="900" spc="-80" dirty="0">
                <a:latin typeface="Arial"/>
                <a:cs typeface="Arial"/>
              </a:rPr>
              <a:t> </a:t>
            </a:r>
            <a:r>
              <a:rPr sz="900" dirty="0">
                <a:latin typeface="Arial"/>
                <a:cs typeface="Arial"/>
              </a:rPr>
              <a:t>projects)</a:t>
            </a:r>
          </a:p>
          <a:p>
            <a:pPr lvl="1">
              <a:lnSpc>
                <a:spcPct val="100000"/>
              </a:lnSpc>
              <a:buFont typeface="Arial"/>
              <a:buAutoNum type="arabicPeriod"/>
            </a:pPr>
            <a:endParaRPr sz="1000" dirty="0">
              <a:latin typeface="Arial"/>
              <a:cs typeface="Arial"/>
            </a:endParaRPr>
          </a:p>
          <a:p>
            <a:pPr marL="339090" lvl="1" indent="-327025">
              <a:lnSpc>
                <a:spcPct val="100000"/>
              </a:lnSpc>
              <a:spcBef>
                <a:spcPts val="645"/>
              </a:spcBef>
              <a:buAutoNum type="arabicPeriod"/>
              <a:tabLst>
                <a:tab pos="339090" algn="l"/>
                <a:tab pos="339725" algn="l"/>
              </a:tabLst>
            </a:pPr>
            <a:r>
              <a:rPr sz="900" spc="-5" dirty="0">
                <a:latin typeface="Arial"/>
                <a:cs typeface="Arial"/>
              </a:rPr>
              <a:t>Setup Related</a:t>
            </a:r>
            <a:r>
              <a:rPr sz="900" spc="-10" dirty="0">
                <a:latin typeface="Arial"/>
                <a:cs typeface="Arial"/>
              </a:rPr>
              <a:t> </a:t>
            </a:r>
            <a:r>
              <a:rPr sz="900" dirty="0">
                <a:latin typeface="Arial"/>
                <a:cs typeface="Arial"/>
              </a:rPr>
              <a:t>Details</a:t>
            </a:r>
          </a:p>
          <a:p>
            <a:pPr lvl="1">
              <a:lnSpc>
                <a:spcPct val="100000"/>
              </a:lnSpc>
              <a:spcBef>
                <a:spcPts val="10"/>
              </a:spcBef>
              <a:buFont typeface="Arial"/>
              <a:buAutoNum type="arabicPeriod"/>
            </a:pPr>
            <a:endParaRPr sz="1250" dirty="0">
              <a:latin typeface="Arial"/>
              <a:cs typeface="Arial"/>
            </a:endParaRPr>
          </a:p>
          <a:p>
            <a:pPr marL="923925" lvl="2" indent="-585470">
              <a:lnSpc>
                <a:spcPct val="100000"/>
              </a:lnSpc>
              <a:buAutoNum type="arabicPeriod"/>
              <a:tabLst>
                <a:tab pos="923925" algn="l"/>
                <a:tab pos="924560" algn="l"/>
              </a:tabLst>
            </a:pPr>
            <a:r>
              <a:rPr sz="900" spc="-5" dirty="0">
                <a:latin typeface="Arial"/>
                <a:cs typeface="Arial"/>
              </a:rPr>
              <a:t>Target </a:t>
            </a:r>
            <a:r>
              <a:rPr sz="900" dirty="0">
                <a:latin typeface="Arial"/>
                <a:cs typeface="Arial"/>
              </a:rPr>
              <a:t>End-Use Applications </a:t>
            </a:r>
            <a:r>
              <a:rPr sz="900" spc="5" dirty="0">
                <a:latin typeface="Arial"/>
                <a:cs typeface="Arial"/>
              </a:rPr>
              <a:t>(Grade wise application </a:t>
            </a:r>
            <a:r>
              <a:rPr sz="900" dirty="0">
                <a:latin typeface="Arial"/>
                <a:cs typeface="Arial"/>
              </a:rPr>
              <a:t>details of </a:t>
            </a:r>
            <a:r>
              <a:rPr lang="en-IN" sz="900" spc="5" dirty="0">
                <a:latin typeface="Arial"/>
                <a:cs typeface="Arial"/>
              </a:rPr>
              <a:t>Epoxy Resin</a:t>
            </a:r>
            <a:r>
              <a:rPr sz="900" dirty="0">
                <a:latin typeface="Arial"/>
                <a:cs typeface="Arial"/>
              </a:rPr>
              <a:t>)</a:t>
            </a:r>
          </a:p>
          <a:p>
            <a:pPr lvl="2">
              <a:lnSpc>
                <a:spcPct val="100000"/>
              </a:lnSpc>
              <a:spcBef>
                <a:spcPts val="10"/>
              </a:spcBef>
              <a:buFont typeface="Arial"/>
              <a:buAutoNum type="arabicPeriod"/>
            </a:pPr>
            <a:endParaRPr sz="1250" dirty="0">
              <a:latin typeface="Arial"/>
              <a:cs typeface="Arial"/>
            </a:endParaRPr>
          </a:p>
          <a:p>
            <a:pPr marL="923925" lvl="2" indent="-585470">
              <a:lnSpc>
                <a:spcPct val="100000"/>
              </a:lnSpc>
              <a:buAutoNum type="arabicPeriod"/>
              <a:tabLst>
                <a:tab pos="923925" algn="l"/>
                <a:tab pos="924560" algn="l"/>
              </a:tabLst>
            </a:pPr>
            <a:r>
              <a:rPr sz="900" dirty="0">
                <a:latin typeface="Arial"/>
                <a:cs typeface="Arial"/>
              </a:rPr>
              <a:t>Plant</a:t>
            </a:r>
            <a:r>
              <a:rPr sz="900" spc="-30" dirty="0">
                <a:latin typeface="Arial"/>
                <a:cs typeface="Arial"/>
              </a:rPr>
              <a:t> </a:t>
            </a:r>
            <a:r>
              <a:rPr sz="900" dirty="0">
                <a:latin typeface="Arial"/>
                <a:cs typeface="Arial"/>
              </a:rPr>
              <a:t>Process-description</a:t>
            </a:r>
            <a:r>
              <a:rPr sz="900" spc="-85" dirty="0">
                <a:latin typeface="Arial"/>
                <a:cs typeface="Arial"/>
              </a:rPr>
              <a:t> </a:t>
            </a:r>
            <a:r>
              <a:rPr sz="900" spc="5" dirty="0">
                <a:latin typeface="Arial"/>
                <a:cs typeface="Arial"/>
              </a:rPr>
              <a:t>(Evaluation</a:t>
            </a:r>
            <a:r>
              <a:rPr sz="900" spc="-90" dirty="0">
                <a:latin typeface="Arial"/>
                <a:cs typeface="Arial"/>
              </a:rPr>
              <a:t> </a:t>
            </a:r>
            <a:r>
              <a:rPr sz="900" dirty="0">
                <a:latin typeface="Arial"/>
                <a:cs typeface="Arial"/>
              </a:rPr>
              <a:t>of </a:t>
            </a:r>
            <a:r>
              <a:rPr sz="900" spc="10" dirty="0">
                <a:latin typeface="Arial"/>
                <a:cs typeface="Arial"/>
              </a:rPr>
              <a:t>major</a:t>
            </a:r>
            <a:r>
              <a:rPr sz="900" spc="-80" dirty="0">
                <a:latin typeface="Arial"/>
                <a:cs typeface="Arial"/>
              </a:rPr>
              <a:t> </a:t>
            </a:r>
            <a:r>
              <a:rPr sz="900" dirty="0">
                <a:latin typeface="Arial"/>
                <a:cs typeface="Arial"/>
              </a:rPr>
              <a:t>process</a:t>
            </a:r>
            <a:r>
              <a:rPr sz="900" spc="-10" dirty="0">
                <a:latin typeface="Arial"/>
                <a:cs typeface="Arial"/>
              </a:rPr>
              <a:t> </a:t>
            </a:r>
            <a:r>
              <a:rPr sz="900" dirty="0">
                <a:latin typeface="Arial"/>
                <a:cs typeface="Arial"/>
              </a:rPr>
              <a:t>commercially</a:t>
            </a:r>
            <a:r>
              <a:rPr sz="900" spc="-80" dirty="0">
                <a:latin typeface="Arial"/>
                <a:cs typeface="Arial"/>
              </a:rPr>
              <a:t> </a:t>
            </a:r>
            <a:r>
              <a:rPr sz="900" spc="5" dirty="0">
                <a:latin typeface="Arial"/>
                <a:cs typeface="Arial"/>
              </a:rPr>
              <a:t>available</a:t>
            </a:r>
            <a:r>
              <a:rPr sz="900" spc="-90" dirty="0">
                <a:latin typeface="Arial"/>
                <a:cs typeface="Arial"/>
              </a:rPr>
              <a:t> </a:t>
            </a:r>
            <a:r>
              <a:rPr sz="900" spc="5" dirty="0">
                <a:latin typeface="Arial"/>
                <a:cs typeface="Arial"/>
              </a:rPr>
              <a:t>for</a:t>
            </a:r>
            <a:r>
              <a:rPr sz="900" dirty="0">
                <a:latin typeface="Arial"/>
                <a:cs typeface="Arial"/>
              </a:rPr>
              <a:t> licensing)</a:t>
            </a:r>
          </a:p>
          <a:p>
            <a:pPr lvl="2">
              <a:lnSpc>
                <a:spcPct val="100000"/>
              </a:lnSpc>
              <a:spcBef>
                <a:spcPts val="10"/>
              </a:spcBef>
              <a:buFont typeface="Arial"/>
              <a:buAutoNum type="arabicPeriod"/>
            </a:pPr>
            <a:endParaRPr sz="1250" dirty="0">
              <a:latin typeface="Arial"/>
              <a:cs typeface="Arial"/>
            </a:endParaRPr>
          </a:p>
          <a:p>
            <a:pPr marL="923925" lvl="2" indent="-585470">
              <a:lnSpc>
                <a:spcPct val="100000"/>
              </a:lnSpc>
              <a:buAutoNum type="arabicPeriod"/>
              <a:tabLst>
                <a:tab pos="923925" algn="l"/>
                <a:tab pos="924560" algn="l"/>
              </a:tabLst>
            </a:pPr>
            <a:r>
              <a:rPr sz="900" dirty="0">
                <a:latin typeface="Arial"/>
                <a:cs typeface="Arial"/>
              </a:rPr>
              <a:t>Process </a:t>
            </a:r>
            <a:r>
              <a:rPr sz="900" spc="5" dirty="0">
                <a:latin typeface="Arial"/>
                <a:cs typeface="Arial"/>
              </a:rPr>
              <a:t>Flow Diagram </a:t>
            </a:r>
            <a:r>
              <a:rPr sz="900" dirty="0">
                <a:latin typeface="Arial"/>
                <a:cs typeface="Arial"/>
              </a:rPr>
              <a:t>(Details of existing process </a:t>
            </a:r>
            <a:r>
              <a:rPr sz="900" spc="5" dirty="0">
                <a:latin typeface="Arial"/>
                <a:cs typeface="Arial"/>
              </a:rPr>
              <a:t>an </a:t>
            </a:r>
            <a:r>
              <a:rPr sz="900" dirty="0">
                <a:latin typeface="Arial"/>
                <a:cs typeface="Arial"/>
              </a:rPr>
              <a:t>and prospective </a:t>
            </a:r>
            <a:r>
              <a:rPr sz="900" spc="-5" dirty="0">
                <a:latin typeface="Arial"/>
                <a:cs typeface="Arial"/>
              </a:rPr>
              <a:t>uses </a:t>
            </a:r>
            <a:r>
              <a:rPr sz="900" spc="10" dirty="0">
                <a:latin typeface="Arial"/>
                <a:cs typeface="Arial"/>
              </a:rPr>
              <a:t>in </a:t>
            </a:r>
            <a:r>
              <a:rPr sz="900" spc="5" dirty="0">
                <a:latin typeface="Arial"/>
                <a:cs typeface="Arial"/>
              </a:rPr>
              <a:t>various</a:t>
            </a:r>
            <a:r>
              <a:rPr sz="900" spc="-130" dirty="0">
                <a:latin typeface="Arial"/>
                <a:cs typeface="Arial"/>
              </a:rPr>
              <a:t> </a:t>
            </a:r>
            <a:r>
              <a:rPr sz="900" dirty="0">
                <a:latin typeface="Arial"/>
                <a:cs typeface="Arial"/>
              </a:rPr>
              <a:t>sectors)</a:t>
            </a:r>
          </a:p>
          <a:p>
            <a:pPr lvl="2">
              <a:lnSpc>
                <a:spcPct val="100000"/>
              </a:lnSpc>
              <a:spcBef>
                <a:spcPts val="10"/>
              </a:spcBef>
              <a:buFont typeface="Arial"/>
              <a:buAutoNum type="arabicPeriod"/>
            </a:pPr>
            <a:endParaRPr sz="1250" dirty="0">
              <a:latin typeface="Arial"/>
              <a:cs typeface="Arial"/>
            </a:endParaRPr>
          </a:p>
          <a:p>
            <a:pPr marL="923925" lvl="2" indent="-585470">
              <a:lnSpc>
                <a:spcPct val="100000"/>
              </a:lnSpc>
              <a:buAutoNum type="arabicPeriod"/>
              <a:tabLst>
                <a:tab pos="923925" algn="l"/>
                <a:tab pos="924560" algn="l"/>
              </a:tabLst>
            </a:pPr>
            <a:r>
              <a:rPr sz="900" dirty="0">
                <a:latin typeface="Arial"/>
                <a:cs typeface="Arial"/>
              </a:rPr>
              <a:t>Technology</a:t>
            </a:r>
            <a:r>
              <a:rPr sz="900" spc="-35" dirty="0">
                <a:latin typeface="Arial"/>
                <a:cs typeface="Arial"/>
              </a:rPr>
              <a:t> </a:t>
            </a:r>
            <a:r>
              <a:rPr sz="900" dirty="0">
                <a:latin typeface="Arial"/>
                <a:cs typeface="Arial"/>
              </a:rPr>
              <a:t>Licensor (Identification</a:t>
            </a:r>
            <a:r>
              <a:rPr sz="900" spc="-85" dirty="0">
                <a:latin typeface="Arial"/>
                <a:cs typeface="Arial"/>
              </a:rPr>
              <a:t> </a:t>
            </a:r>
            <a:r>
              <a:rPr sz="900" dirty="0">
                <a:latin typeface="Arial"/>
                <a:cs typeface="Arial"/>
              </a:rPr>
              <a:t>of</a:t>
            </a:r>
            <a:r>
              <a:rPr sz="900" spc="5" dirty="0">
                <a:latin typeface="Arial"/>
                <a:cs typeface="Arial"/>
              </a:rPr>
              <a:t> </a:t>
            </a:r>
            <a:r>
              <a:rPr sz="900" spc="10" dirty="0">
                <a:latin typeface="Arial"/>
                <a:cs typeface="Arial"/>
              </a:rPr>
              <a:t>major</a:t>
            </a:r>
            <a:r>
              <a:rPr sz="900" spc="-70" dirty="0">
                <a:latin typeface="Arial"/>
                <a:cs typeface="Arial"/>
              </a:rPr>
              <a:t> </a:t>
            </a:r>
            <a:r>
              <a:rPr sz="900" dirty="0">
                <a:latin typeface="Arial"/>
                <a:cs typeface="Arial"/>
              </a:rPr>
              <a:t>technology</a:t>
            </a:r>
            <a:r>
              <a:rPr sz="900" spc="-30" dirty="0">
                <a:latin typeface="Arial"/>
                <a:cs typeface="Arial"/>
              </a:rPr>
              <a:t> </a:t>
            </a:r>
            <a:r>
              <a:rPr sz="900" spc="5" dirty="0">
                <a:latin typeface="Arial"/>
                <a:cs typeface="Arial"/>
              </a:rPr>
              <a:t>along</a:t>
            </a:r>
            <a:r>
              <a:rPr sz="900" spc="-35" dirty="0">
                <a:latin typeface="Arial"/>
                <a:cs typeface="Arial"/>
              </a:rPr>
              <a:t> </a:t>
            </a:r>
            <a:r>
              <a:rPr sz="900" spc="5" dirty="0">
                <a:latin typeface="Arial"/>
                <a:cs typeface="Arial"/>
              </a:rPr>
              <a:t>with</a:t>
            </a:r>
            <a:r>
              <a:rPr sz="900" spc="-30" dirty="0">
                <a:latin typeface="Arial"/>
                <a:cs typeface="Arial"/>
              </a:rPr>
              <a:t> </a:t>
            </a:r>
            <a:r>
              <a:rPr sz="900" dirty="0">
                <a:latin typeface="Arial"/>
                <a:cs typeface="Arial"/>
              </a:rPr>
              <a:t>process</a:t>
            </a:r>
            <a:r>
              <a:rPr sz="900" spc="-35" dirty="0">
                <a:latin typeface="Arial"/>
                <a:cs typeface="Arial"/>
              </a:rPr>
              <a:t> </a:t>
            </a:r>
            <a:r>
              <a:rPr sz="900" spc="5" dirty="0">
                <a:latin typeface="Arial"/>
                <a:cs typeface="Arial"/>
              </a:rPr>
              <a:t>chemistry,</a:t>
            </a:r>
            <a:r>
              <a:rPr sz="900" spc="-70" dirty="0">
                <a:latin typeface="Arial"/>
                <a:cs typeface="Arial"/>
              </a:rPr>
              <a:t> </a:t>
            </a:r>
            <a:r>
              <a:rPr sz="900" dirty="0">
                <a:latin typeface="Arial"/>
                <a:cs typeface="Arial"/>
              </a:rPr>
              <a:t>licenses</a:t>
            </a:r>
            <a:r>
              <a:rPr sz="900" spc="-30" dirty="0">
                <a:latin typeface="Arial"/>
                <a:cs typeface="Arial"/>
              </a:rPr>
              <a:t> </a:t>
            </a:r>
            <a:r>
              <a:rPr sz="900" spc="-5" dirty="0">
                <a:latin typeface="Arial"/>
                <a:cs typeface="Arial"/>
              </a:rPr>
              <a:t>awarded)</a:t>
            </a:r>
            <a:endParaRPr sz="900" dirty="0">
              <a:latin typeface="Arial"/>
              <a:cs typeface="Arial"/>
            </a:endParaRPr>
          </a:p>
          <a:p>
            <a:pPr lvl="2">
              <a:lnSpc>
                <a:spcPct val="100000"/>
              </a:lnSpc>
              <a:spcBef>
                <a:spcPts val="10"/>
              </a:spcBef>
              <a:buFont typeface="Arial"/>
              <a:buAutoNum type="arabicPeriod"/>
            </a:pPr>
            <a:endParaRPr sz="1250" dirty="0">
              <a:latin typeface="Arial"/>
              <a:cs typeface="Arial"/>
            </a:endParaRPr>
          </a:p>
          <a:p>
            <a:pPr marL="923925" lvl="2" indent="-585470">
              <a:lnSpc>
                <a:spcPct val="100000"/>
              </a:lnSpc>
              <a:buAutoNum type="arabicPeriod"/>
              <a:tabLst>
                <a:tab pos="923925" algn="l"/>
                <a:tab pos="924560" algn="l"/>
              </a:tabLst>
            </a:pPr>
            <a:r>
              <a:rPr sz="900" dirty="0">
                <a:latin typeface="Arial"/>
                <a:cs typeface="Arial"/>
              </a:rPr>
              <a:t>Major</a:t>
            </a:r>
            <a:r>
              <a:rPr sz="900" spc="-30" dirty="0">
                <a:latin typeface="Arial"/>
                <a:cs typeface="Arial"/>
              </a:rPr>
              <a:t> </a:t>
            </a:r>
            <a:r>
              <a:rPr sz="900" dirty="0">
                <a:latin typeface="Arial"/>
                <a:cs typeface="Arial"/>
              </a:rPr>
              <a:t>Equipment</a:t>
            </a:r>
            <a:r>
              <a:rPr sz="900" spc="-50" dirty="0">
                <a:latin typeface="Arial"/>
                <a:cs typeface="Arial"/>
              </a:rPr>
              <a:t> </a:t>
            </a:r>
            <a:r>
              <a:rPr sz="900" spc="5" dirty="0">
                <a:latin typeface="Arial"/>
                <a:cs typeface="Arial"/>
              </a:rPr>
              <a:t>List</a:t>
            </a:r>
            <a:r>
              <a:rPr sz="900" spc="240" dirty="0">
                <a:latin typeface="Arial"/>
                <a:cs typeface="Arial"/>
              </a:rPr>
              <a:t> </a:t>
            </a:r>
            <a:r>
              <a:rPr sz="900" spc="5" dirty="0">
                <a:latin typeface="Arial"/>
                <a:cs typeface="Arial"/>
              </a:rPr>
              <a:t>(List</a:t>
            </a:r>
            <a:r>
              <a:rPr sz="900" spc="-75" dirty="0">
                <a:latin typeface="Arial"/>
                <a:cs typeface="Arial"/>
              </a:rPr>
              <a:t> </a:t>
            </a:r>
            <a:r>
              <a:rPr sz="900" dirty="0">
                <a:latin typeface="Arial"/>
                <a:cs typeface="Arial"/>
              </a:rPr>
              <a:t>of</a:t>
            </a:r>
            <a:r>
              <a:rPr sz="900" spc="-5" dirty="0">
                <a:latin typeface="Arial"/>
                <a:cs typeface="Arial"/>
              </a:rPr>
              <a:t> </a:t>
            </a:r>
            <a:r>
              <a:rPr sz="900" spc="10" dirty="0">
                <a:latin typeface="Arial"/>
                <a:cs typeface="Arial"/>
              </a:rPr>
              <a:t>major</a:t>
            </a:r>
            <a:r>
              <a:rPr sz="900" spc="-80" dirty="0">
                <a:latin typeface="Arial"/>
                <a:cs typeface="Arial"/>
              </a:rPr>
              <a:t> </a:t>
            </a:r>
            <a:r>
              <a:rPr sz="900" dirty="0">
                <a:latin typeface="Arial"/>
                <a:cs typeface="Arial"/>
              </a:rPr>
              <a:t>equipment’s</a:t>
            </a:r>
            <a:r>
              <a:rPr sz="900" spc="-35" dirty="0">
                <a:latin typeface="Arial"/>
                <a:cs typeface="Arial"/>
              </a:rPr>
              <a:t> </a:t>
            </a:r>
            <a:r>
              <a:rPr sz="900" spc="10" dirty="0">
                <a:latin typeface="Arial"/>
                <a:cs typeface="Arial"/>
              </a:rPr>
              <a:t>in</a:t>
            </a:r>
            <a:r>
              <a:rPr sz="900" spc="-40" dirty="0">
                <a:latin typeface="Arial"/>
                <a:cs typeface="Arial"/>
              </a:rPr>
              <a:t> </a:t>
            </a:r>
            <a:r>
              <a:rPr sz="900" spc="5" dirty="0">
                <a:latin typeface="Arial"/>
                <a:cs typeface="Arial"/>
              </a:rPr>
              <a:t>terms</a:t>
            </a:r>
            <a:r>
              <a:rPr sz="900" spc="-60" dirty="0">
                <a:latin typeface="Arial"/>
                <a:cs typeface="Arial"/>
              </a:rPr>
              <a:t> </a:t>
            </a:r>
            <a:r>
              <a:rPr sz="900" dirty="0">
                <a:latin typeface="Arial"/>
                <a:cs typeface="Arial"/>
              </a:rPr>
              <a:t>of </a:t>
            </a:r>
            <a:r>
              <a:rPr sz="900" spc="5" dirty="0">
                <a:latin typeface="Arial"/>
                <a:cs typeface="Arial"/>
              </a:rPr>
              <a:t>value</a:t>
            </a:r>
            <a:r>
              <a:rPr sz="900" spc="-40" dirty="0">
                <a:latin typeface="Arial"/>
                <a:cs typeface="Arial"/>
              </a:rPr>
              <a:t> </a:t>
            </a:r>
            <a:r>
              <a:rPr sz="900" dirty="0">
                <a:latin typeface="Arial"/>
                <a:cs typeface="Arial"/>
              </a:rPr>
              <a:t>and</a:t>
            </a:r>
            <a:r>
              <a:rPr sz="900" spc="-20" dirty="0">
                <a:latin typeface="Arial"/>
                <a:cs typeface="Arial"/>
              </a:rPr>
              <a:t> </a:t>
            </a:r>
            <a:r>
              <a:rPr sz="900" dirty="0">
                <a:latin typeface="Arial"/>
                <a:cs typeface="Arial"/>
              </a:rPr>
              <a:t>importance)</a:t>
            </a:r>
          </a:p>
        </p:txBody>
      </p:sp>
      <p:sp>
        <p:nvSpPr>
          <p:cNvPr id="9" name="object 9"/>
          <p:cNvSpPr txBox="1"/>
          <p:nvPr/>
        </p:nvSpPr>
        <p:spPr>
          <a:xfrm>
            <a:off x="1269619" y="4139946"/>
            <a:ext cx="316865" cy="164465"/>
          </a:xfrm>
          <a:prstGeom prst="rect">
            <a:avLst/>
          </a:prstGeom>
        </p:spPr>
        <p:txBody>
          <a:bodyPr vert="horz" wrap="square" lIns="0" tIns="13970" rIns="0" bIns="0" rtlCol="0">
            <a:spAutoFit/>
          </a:bodyPr>
          <a:lstStyle/>
          <a:p>
            <a:pPr marL="12700">
              <a:lnSpc>
                <a:spcPct val="100000"/>
              </a:lnSpc>
              <a:spcBef>
                <a:spcPts val="110"/>
              </a:spcBef>
            </a:pPr>
            <a:r>
              <a:rPr sz="900" dirty="0">
                <a:latin typeface="Arial"/>
                <a:cs typeface="Arial"/>
              </a:rPr>
              <a:t>4.3.6.</a:t>
            </a:r>
            <a:endParaRPr sz="900">
              <a:latin typeface="Arial"/>
              <a:cs typeface="Arial"/>
            </a:endParaRPr>
          </a:p>
        </p:txBody>
      </p:sp>
      <p:sp>
        <p:nvSpPr>
          <p:cNvPr id="10" name="object 10"/>
          <p:cNvSpPr txBox="1"/>
          <p:nvPr/>
        </p:nvSpPr>
        <p:spPr>
          <a:xfrm>
            <a:off x="1854454" y="4082922"/>
            <a:ext cx="6161405" cy="277495"/>
          </a:xfrm>
          <a:prstGeom prst="rect">
            <a:avLst/>
          </a:prstGeom>
        </p:spPr>
        <p:txBody>
          <a:bodyPr vert="horz" wrap="square" lIns="0" tIns="38100" rIns="0" bIns="0" rtlCol="0">
            <a:spAutoFit/>
          </a:bodyPr>
          <a:lstStyle/>
          <a:p>
            <a:pPr marL="12700" marR="5080">
              <a:lnSpc>
                <a:spcPts val="890"/>
              </a:lnSpc>
              <a:spcBef>
                <a:spcPts val="300"/>
              </a:spcBef>
            </a:pPr>
            <a:r>
              <a:rPr sz="900" dirty="0">
                <a:latin typeface="Arial"/>
                <a:cs typeface="Arial"/>
              </a:rPr>
              <a:t>Utilities</a:t>
            </a:r>
            <a:r>
              <a:rPr sz="900" spc="-55" dirty="0">
                <a:latin typeface="Arial"/>
                <a:cs typeface="Arial"/>
              </a:rPr>
              <a:t> </a:t>
            </a:r>
            <a:r>
              <a:rPr sz="900" dirty="0">
                <a:latin typeface="Arial"/>
                <a:cs typeface="Arial"/>
              </a:rPr>
              <a:t>Overview</a:t>
            </a:r>
            <a:r>
              <a:rPr sz="900" spc="40" dirty="0">
                <a:latin typeface="Arial"/>
                <a:cs typeface="Arial"/>
              </a:rPr>
              <a:t> </a:t>
            </a:r>
            <a:r>
              <a:rPr sz="900" spc="5" dirty="0">
                <a:latin typeface="Arial"/>
                <a:cs typeface="Arial"/>
              </a:rPr>
              <a:t>(Cooling</a:t>
            </a:r>
            <a:r>
              <a:rPr sz="900" spc="-60" dirty="0">
                <a:latin typeface="Arial"/>
                <a:cs typeface="Arial"/>
              </a:rPr>
              <a:t> </a:t>
            </a:r>
            <a:r>
              <a:rPr sz="900" spc="10" dirty="0">
                <a:latin typeface="Arial"/>
                <a:cs typeface="Arial"/>
              </a:rPr>
              <a:t>Water</a:t>
            </a:r>
            <a:r>
              <a:rPr sz="900" spc="-50" dirty="0">
                <a:latin typeface="Arial"/>
                <a:cs typeface="Arial"/>
              </a:rPr>
              <a:t> </a:t>
            </a:r>
            <a:r>
              <a:rPr sz="900" spc="5" dirty="0">
                <a:latin typeface="Arial"/>
                <a:cs typeface="Arial"/>
              </a:rPr>
              <a:t>System,</a:t>
            </a:r>
            <a:r>
              <a:rPr sz="900" spc="-45" dirty="0">
                <a:latin typeface="Arial"/>
                <a:cs typeface="Arial"/>
              </a:rPr>
              <a:t> </a:t>
            </a:r>
            <a:r>
              <a:rPr sz="900" dirty="0">
                <a:latin typeface="Arial"/>
                <a:cs typeface="Arial"/>
              </a:rPr>
              <a:t>DM</a:t>
            </a:r>
            <a:r>
              <a:rPr sz="900" spc="-25" dirty="0">
                <a:latin typeface="Arial"/>
                <a:cs typeface="Arial"/>
              </a:rPr>
              <a:t> </a:t>
            </a:r>
            <a:r>
              <a:rPr sz="900" spc="10" dirty="0">
                <a:latin typeface="Arial"/>
                <a:cs typeface="Arial"/>
              </a:rPr>
              <a:t>Water</a:t>
            </a:r>
            <a:r>
              <a:rPr sz="900" spc="-50" dirty="0">
                <a:latin typeface="Arial"/>
                <a:cs typeface="Arial"/>
              </a:rPr>
              <a:t> </a:t>
            </a:r>
            <a:r>
              <a:rPr sz="900" dirty="0">
                <a:latin typeface="Arial"/>
                <a:cs typeface="Arial"/>
              </a:rPr>
              <a:t>Plant,</a:t>
            </a:r>
            <a:r>
              <a:rPr sz="900" spc="-45" dirty="0">
                <a:latin typeface="Arial"/>
                <a:cs typeface="Arial"/>
              </a:rPr>
              <a:t> </a:t>
            </a:r>
            <a:r>
              <a:rPr sz="900" dirty="0">
                <a:latin typeface="Arial"/>
                <a:cs typeface="Arial"/>
              </a:rPr>
              <a:t>Compressed</a:t>
            </a:r>
            <a:r>
              <a:rPr sz="900" spc="-30" dirty="0">
                <a:latin typeface="Arial"/>
                <a:cs typeface="Arial"/>
              </a:rPr>
              <a:t> </a:t>
            </a:r>
            <a:r>
              <a:rPr sz="900" dirty="0">
                <a:latin typeface="Arial"/>
                <a:cs typeface="Arial"/>
              </a:rPr>
              <a:t>Air</a:t>
            </a:r>
            <a:r>
              <a:rPr sz="900" spc="-25" dirty="0">
                <a:latin typeface="Arial"/>
                <a:cs typeface="Arial"/>
              </a:rPr>
              <a:t> </a:t>
            </a:r>
            <a:r>
              <a:rPr sz="900" spc="5" dirty="0">
                <a:latin typeface="Arial"/>
                <a:cs typeface="Arial"/>
              </a:rPr>
              <a:t>System,</a:t>
            </a:r>
            <a:r>
              <a:rPr sz="900" spc="-45" dirty="0">
                <a:latin typeface="Arial"/>
                <a:cs typeface="Arial"/>
              </a:rPr>
              <a:t> </a:t>
            </a:r>
            <a:r>
              <a:rPr sz="900" spc="-5" dirty="0">
                <a:latin typeface="Arial"/>
                <a:cs typeface="Arial"/>
              </a:rPr>
              <a:t>power,</a:t>
            </a:r>
            <a:r>
              <a:rPr sz="900" dirty="0">
                <a:latin typeface="Arial"/>
                <a:cs typeface="Arial"/>
              </a:rPr>
              <a:t> steam</a:t>
            </a:r>
            <a:r>
              <a:rPr sz="900" spc="5" dirty="0">
                <a:latin typeface="Arial"/>
                <a:cs typeface="Arial"/>
              </a:rPr>
              <a:t> &amp;</a:t>
            </a:r>
            <a:r>
              <a:rPr sz="900" spc="-15" dirty="0">
                <a:latin typeface="Arial"/>
                <a:cs typeface="Arial"/>
              </a:rPr>
              <a:t> </a:t>
            </a:r>
            <a:r>
              <a:rPr sz="900" spc="-5" dirty="0">
                <a:latin typeface="Arial"/>
                <a:cs typeface="Arial"/>
              </a:rPr>
              <a:t>effluent</a:t>
            </a:r>
            <a:r>
              <a:rPr sz="900" spc="-20" dirty="0">
                <a:latin typeface="Arial"/>
                <a:cs typeface="Arial"/>
              </a:rPr>
              <a:t> </a:t>
            </a:r>
            <a:r>
              <a:rPr sz="900" dirty="0">
                <a:latin typeface="Arial"/>
                <a:cs typeface="Arial"/>
              </a:rPr>
              <a:t>processing  details)</a:t>
            </a:r>
            <a:endParaRPr sz="900">
              <a:latin typeface="Arial"/>
              <a:cs typeface="Arial"/>
            </a:endParaRPr>
          </a:p>
        </p:txBody>
      </p:sp>
      <p:sp>
        <p:nvSpPr>
          <p:cNvPr id="11" name="object 11"/>
          <p:cNvSpPr txBox="1"/>
          <p:nvPr/>
        </p:nvSpPr>
        <p:spPr>
          <a:xfrm>
            <a:off x="1269619" y="4460875"/>
            <a:ext cx="316865" cy="164465"/>
          </a:xfrm>
          <a:prstGeom prst="rect">
            <a:avLst/>
          </a:prstGeom>
        </p:spPr>
        <p:txBody>
          <a:bodyPr vert="horz" wrap="square" lIns="0" tIns="13970" rIns="0" bIns="0" rtlCol="0">
            <a:spAutoFit/>
          </a:bodyPr>
          <a:lstStyle/>
          <a:p>
            <a:pPr marL="12700">
              <a:lnSpc>
                <a:spcPct val="100000"/>
              </a:lnSpc>
              <a:spcBef>
                <a:spcPts val="110"/>
              </a:spcBef>
            </a:pPr>
            <a:r>
              <a:rPr sz="900" dirty="0">
                <a:latin typeface="Arial"/>
                <a:cs typeface="Arial"/>
              </a:rPr>
              <a:t>4.3.7.</a:t>
            </a:r>
            <a:endParaRPr sz="900">
              <a:latin typeface="Arial"/>
              <a:cs typeface="Arial"/>
            </a:endParaRPr>
          </a:p>
        </p:txBody>
      </p:sp>
      <p:sp>
        <p:nvSpPr>
          <p:cNvPr id="12" name="object 12"/>
          <p:cNvSpPr txBox="1"/>
          <p:nvPr/>
        </p:nvSpPr>
        <p:spPr>
          <a:xfrm>
            <a:off x="1854454" y="4460875"/>
            <a:ext cx="2360930" cy="164465"/>
          </a:xfrm>
          <a:prstGeom prst="rect">
            <a:avLst/>
          </a:prstGeom>
        </p:spPr>
        <p:txBody>
          <a:bodyPr vert="horz" wrap="square" lIns="0" tIns="13970" rIns="0" bIns="0" rtlCol="0">
            <a:spAutoFit/>
          </a:bodyPr>
          <a:lstStyle/>
          <a:p>
            <a:pPr marL="12700">
              <a:lnSpc>
                <a:spcPct val="100000"/>
              </a:lnSpc>
              <a:spcBef>
                <a:spcPts val="110"/>
              </a:spcBef>
            </a:pPr>
            <a:r>
              <a:rPr sz="900" spc="10" dirty="0">
                <a:latin typeface="Arial"/>
                <a:cs typeface="Arial"/>
              </a:rPr>
              <a:t>Waste </a:t>
            </a:r>
            <a:r>
              <a:rPr sz="900" spc="-5" dirty="0">
                <a:latin typeface="Arial"/>
                <a:cs typeface="Arial"/>
              </a:rPr>
              <a:t>generation, </a:t>
            </a:r>
            <a:r>
              <a:rPr sz="900" dirty="0">
                <a:latin typeface="Arial"/>
                <a:cs typeface="Arial"/>
              </a:rPr>
              <a:t>Management, and</a:t>
            </a:r>
            <a:r>
              <a:rPr sz="900" spc="-155" dirty="0">
                <a:latin typeface="Arial"/>
                <a:cs typeface="Arial"/>
              </a:rPr>
              <a:t> </a:t>
            </a:r>
            <a:r>
              <a:rPr sz="900" dirty="0">
                <a:latin typeface="Arial"/>
                <a:cs typeface="Arial"/>
              </a:rPr>
              <a:t>disposal</a:t>
            </a:r>
            <a:endParaRPr sz="900">
              <a:latin typeface="Arial"/>
              <a:cs typeface="Arial"/>
            </a:endParaRPr>
          </a:p>
        </p:txBody>
      </p:sp>
      <p:sp>
        <p:nvSpPr>
          <p:cNvPr id="13" name="object 13"/>
          <p:cNvSpPr txBox="1"/>
          <p:nvPr/>
        </p:nvSpPr>
        <p:spPr>
          <a:xfrm>
            <a:off x="1269619" y="4781803"/>
            <a:ext cx="6171565" cy="152606"/>
          </a:xfrm>
          <a:prstGeom prst="rect">
            <a:avLst/>
          </a:prstGeom>
        </p:spPr>
        <p:txBody>
          <a:bodyPr vert="horz" wrap="square" lIns="0" tIns="13970" rIns="0" bIns="0" rtlCol="0">
            <a:spAutoFit/>
          </a:bodyPr>
          <a:lstStyle/>
          <a:p>
            <a:pPr marL="12700">
              <a:lnSpc>
                <a:spcPct val="100000"/>
              </a:lnSpc>
              <a:spcBef>
                <a:spcPts val="110"/>
              </a:spcBef>
              <a:tabLst>
                <a:tab pos="596900" algn="l"/>
              </a:tabLst>
            </a:pPr>
            <a:r>
              <a:rPr sz="900" dirty="0">
                <a:latin typeface="Arial"/>
                <a:cs typeface="Arial"/>
              </a:rPr>
              <a:t>4.3.8.	Raw</a:t>
            </a:r>
            <a:r>
              <a:rPr sz="900" spc="-25" dirty="0">
                <a:latin typeface="Arial"/>
                <a:cs typeface="Arial"/>
              </a:rPr>
              <a:t> </a:t>
            </a:r>
            <a:r>
              <a:rPr sz="900" dirty="0">
                <a:latin typeface="Arial"/>
                <a:cs typeface="Arial"/>
              </a:rPr>
              <a:t>Materials</a:t>
            </a:r>
            <a:r>
              <a:rPr sz="900" spc="-30" dirty="0">
                <a:latin typeface="Arial"/>
                <a:cs typeface="Arial"/>
              </a:rPr>
              <a:t> </a:t>
            </a:r>
            <a:r>
              <a:rPr sz="900" spc="-5" dirty="0">
                <a:latin typeface="Arial"/>
                <a:cs typeface="Arial"/>
              </a:rPr>
              <a:t>Required</a:t>
            </a:r>
            <a:r>
              <a:rPr sz="900" spc="-10" dirty="0">
                <a:latin typeface="Arial"/>
                <a:cs typeface="Arial"/>
              </a:rPr>
              <a:t> </a:t>
            </a:r>
            <a:r>
              <a:rPr sz="900" dirty="0">
                <a:latin typeface="Arial"/>
                <a:cs typeface="Arial"/>
              </a:rPr>
              <a:t>(Detailed</a:t>
            </a:r>
            <a:r>
              <a:rPr sz="900" spc="-10" dirty="0">
                <a:latin typeface="Arial"/>
                <a:cs typeface="Arial"/>
              </a:rPr>
              <a:t> </a:t>
            </a:r>
            <a:r>
              <a:rPr sz="900" spc="5" dirty="0">
                <a:latin typeface="Arial"/>
                <a:cs typeface="Arial"/>
              </a:rPr>
              <a:t>list</a:t>
            </a:r>
            <a:r>
              <a:rPr sz="900" spc="-45" dirty="0">
                <a:latin typeface="Arial"/>
                <a:cs typeface="Arial"/>
              </a:rPr>
              <a:t> </a:t>
            </a:r>
            <a:r>
              <a:rPr sz="900" dirty="0">
                <a:latin typeface="Arial"/>
                <a:cs typeface="Arial"/>
              </a:rPr>
              <a:t>of </a:t>
            </a:r>
            <a:r>
              <a:rPr sz="900" spc="5" dirty="0">
                <a:latin typeface="Arial"/>
                <a:cs typeface="Arial"/>
              </a:rPr>
              <a:t>all</a:t>
            </a:r>
            <a:r>
              <a:rPr sz="900" spc="-20" dirty="0">
                <a:latin typeface="Arial"/>
                <a:cs typeface="Arial"/>
              </a:rPr>
              <a:t> </a:t>
            </a:r>
            <a:r>
              <a:rPr sz="900" spc="10" dirty="0">
                <a:latin typeface="Arial"/>
                <a:cs typeface="Arial"/>
              </a:rPr>
              <a:t>major</a:t>
            </a:r>
            <a:r>
              <a:rPr sz="900" spc="-70" dirty="0">
                <a:latin typeface="Arial"/>
                <a:cs typeface="Arial"/>
              </a:rPr>
              <a:t> </a:t>
            </a:r>
            <a:r>
              <a:rPr sz="900" spc="5" dirty="0">
                <a:latin typeface="Arial"/>
                <a:cs typeface="Arial"/>
              </a:rPr>
              <a:t>raw</a:t>
            </a:r>
            <a:r>
              <a:rPr sz="900" spc="-20" dirty="0">
                <a:latin typeface="Arial"/>
                <a:cs typeface="Arial"/>
              </a:rPr>
              <a:t> </a:t>
            </a:r>
            <a:r>
              <a:rPr sz="900" spc="5" dirty="0">
                <a:latin typeface="Arial"/>
                <a:cs typeface="Arial"/>
              </a:rPr>
              <a:t>materials</a:t>
            </a:r>
            <a:r>
              <a:rPr sz="900" spc="-80" dirty="0">
                <a:latin typeface="Arial"/>
                <a:cs typeface="Arial"/>
              </a:rPr>
              <a:t> </a:t>
            </a:r>
            <a:r>
              <a:rPr sz="900" spc="-5" dirty="0">
                <a:latin typeface="Arial"/>
                <a:cs typeface="Arial"/>
              </a:rPr>
              <a:t>used</a:t>
            </a:r>
            <a:r>
              <a:rPr sz="900" spc="10" dirty="0">
                <a:latin typeface="Arial"/>
                <a:cs typeface="Arial"/>
              </a:rPr>
              <a:t> </a:t>
            </a:r>
            <a:r>
              <a:rPr sz="900" dirty="0">
                <a:latin typeface="Arial"/>
                <a:cs typeface="Arial"/>
              </a:rPr>
              <a:t>for</a:t>
            </a:r>
            <a:r>
              <a:rPr sz="900" spc="-25" dirty="0">
                <a:latin typeface="Arial"/>
                <a:cs typeface="Arial"/>
              </a:rPr>
              <a:t> </a:t>
            </a:r>
            <a:r>
              <a:rPr sz="900" spc="5" dirty="0">
                <a:latin typeface="Arial"/>
                <a:cs typeface="Arial"/>
              </a:rPr>
              <a:t>the</a:t>
            </a:r>
            <a:r>
              <a:rPr sz="900" spc="-10" dirty="0">
                <a:latin typeface="Arial"/>
                <a:cs typeface="Arial"/>
              </a:rPr>
              <a:t> </a:t>
            </a:r>
            <a:r>
              <a:rPr sz="900" dirty="0">
                <a:latin typeface="Arial"/>
                <a:cs typeface="Arial"/>
              </a:rPr>
              <a:t>manufacturing</a:t>
            </a:r>
            <a:r>
              <a:rPr sz="900" spc="-85" dirty="0">
                <a:latin typeface="Arial"/>
                <a:cs typeface="Arial"/>
              </a:rPr>
              <a:t> </a:t>
            </a:r>
            <a:r>
              <a:rPr sz="900" dirty="0">
                <a:latin typeface="Arial"/>
                <a:cs typeface="Arial"/>
              </a:rPr>
              <a:t>of </a:t>
            </a:r>
            <a:r>
              <a:rPr lang="en-IN" sz="900" spc="5" dirty="0">
                <a:latin typeface="Arial"/>
                <a:cs typeface="Arial"/>
              </a:rPr>
              <a:t>Epoxy Resin</a:t>
            </a:r>
            <a:r>
              <a:rPr sz="900" dirty="0">
                <a:latin typeface="Arial"/>
                <a:cs typeface="Arial"/>
              </a:rPr>
              <a:t>)</a:t>
            </a:r>
          </a:p>
        </p:txBody>
      </p:sp>
      <p:sp>
        <p:nvSpPr>
          <p:cNvPr id="14" name="object 14"/>
          <p:cNvSpPr txBox="1">
            <a:spLocks noGrp="1"/>
          </p:cNvSpPr>
          <p:nvPr>
            <p:ph type="title"/>
          </p:nvPr>
        </p:nvSpPr>
        <p:spPr>
          <a:xfrm>
            <a:off x="211327" y="186893"/>
            <a:ext cx="2013585" cy="271145"/>
          </a:xfrm>
          <a:prstGeom prst="rect">
            <a:avLst/>
          </a:prstGeom>
        </p:spPr>
        <p:txBody>
          <a:bodyPr vert="horz" wrap="square" lIns="0" tIns="13970" rIns="0" bIns="0" rtlCol="0">
            <a:spAutoFit/>
          </a:bodyPr>
          <a:lstStyle/>
          <a:p>
            <a:pPr marL="12700">
              <a:lnSpc>
                <a:spcPct val="100000"/>
              </a:lnSpc>
              <a:spcBef>
                <a:spcPts val="110"/>
              </a:spcBef>
            </a:pPr>
            <a:r>
              <a:rPr sz="1600" b="0" spc="-25" dirty="0">
                <a:solidFill>
                  <a:srgbClr val="252525"/>
                </a:solidFill>
                <a:latin typeface="Calibri"/>
                <a:cs typeface="Calibri"/>
              </a:rPr>
              <a:t>Table </a:t>
            </a:r>
            <a:r>
              <a:rPr sz="1600" b="0" spc="-5" dirty="0">
                <a:solidFill>
                  <a:srgbClr val="252525"/>
                </a:solidFill>
                <a:latin typeface="Calibri"/>
                <a:cs typeface="Calibri"/>
              </a:rPr>
              <a:t>of </a:t>
            </a:r>
            <a:r>
              <a:rPr sz="1600" b="0" spc="-15" dirty="0">
                <a:solidFill>
                  <a:srgbClr val="252525"/>
                </a:solidFill>
                <a:latin typeface="Calibri"/>
                <a:cs typeface="Calibri"/>
              </a:rPr>
              <a:t>Contents </a:t>
            </a:r>
            <a:r>
              <a:rPr sz="1600" b="0" dirty="0">
                <a:solidFill>
                  <a:srgbClr val="252525"/>
                </a:solidFill>
                <a:latin typeface="Calibri"/>
                <a:cs typeface="Calibri"/>
              </a:rPr>
              <a:t>:</a:t>
            </a:r>
            <a:r>
              <a:rPr sz="1600" b="0" spc="10" dirty="0">
                <a:solidFill>
                  <a:srgbClr val="252525"/>
                </a:solidFill>
                <a:latin typeface="Calibri"/>
                <a:cs typeface="Calibri"/>
              </a:rPr>
              <a:t> </a:t>
            </a:r>
            <a:r>
              <a:rPr sz="1600" b="0" dirty="0">
                <a:solidFill>
                  <a:srgbClr val="252525"/>
                </a:solidFill>
                <a:latin typeface="Calibri"/>
                <a:cs typeface="Calibri"/>
              </a:rPr>
              <a:t>TEFR</a:t>
            </a:r>
            <a:endParaRPr sz="1600">
              <a:latin typeface="Calibri"/>
              <a:cs typeface="Calibri"/>
            </a:endParaRPr>
          </a:p>
        </p:txBody>
      </p:sp>
      <p:sp>
        <p:nvSpPr>
          <p:cNvPr id="15" name="object 15"/>
          <p:cNvSpPr txBox="1"/>
          <p:nvPr/>
        </p:nvSpPr>
        <p:spPr>
          <a:xfrm>
            <a:off x="381012" y="5032400"/>
            <a:ext cx="8567420" cy="239395"/>
          </a:xfrm>
          <a:prstGeom prst="rect">
            <a:avLst/>
          </a:prstGeom>
          <a:solidFill>
            <a:srgbClr val="538235"/>
          </a:solidFill>
        </p:spPr>
        <p:txBody>
          <a:bodyPr vert="horz" wrap="square" lIns="0" tIns="27305" rIns="0" bIns="0" rtlCol="0">
            <a:spAutoFit/>
          </a:bodyPr>
          <a:lstStyle/>
          <a:p>
            <a:pPr marL="91440">
              <a:lnSpc>
                <a:spcPct val="100000"/>
              </a:lnSpc>
              <a:spcBef>
                <a:spcPts val="215"/>
              </a:spcBef>
              <a:tabLst>
                <a:tab pos="396875" algn="l"/>
              </a:tabLst>
            </a:pPr>
            <a:r>
              <a:rPr sz="1500" b="1" spc="-7" baseline="2777" dirty="0">
                <a:solidFill>
                  <a:srgbClr val="FFFFFF"/>
                </a:solidFill>
                <a:latin typeface="Arial"/>
                <a:cs typeface="Arial"/>
              </a:rPr>
              <a:t>5.	</a:t>
            </a:r>
            <a:r>
              <a:rPr sz="1000" b="1" dirty="0">
                <a:solidFill>
                  <a:srgbClr val="FFFFFF"/>
                </a:solidFill>
                <a:latin typeface="Arial"/>
                <a:cs typeface="Arial"/>
              </a:rPr>
              <a:t>Economic</a:t>
            </a:r>
            <a:r>
              <a:rPr sz="1000" b="1" spc="-75" dirty="0">
                <a:solidFill>
                  <a:srgbClr val="FFFFFF"/>
                </a:solidFill>
                <a:latin typeface="Arial"/>
                <a:cs typeface="Arial"/>
              </a:rPr>
              <a:t> </a:t>
            </a:r>
            <a:r>
              <a:rPr sz="1000" b="1" dirty="0">
                <a:solidFill>
                  <a:srgbClr val="FFFFFF"/>
                </a:solidFill>
                <a:latin typeface="Arial"/>
                <a:cs typeface="Arial"/>
              </a:rPr>
              <a:t>Evaluation</a:t>
            </a:r>
            <a:r>
              <a:rPr sz="1000" b="1" spc="-75" dirty="0">
                <a:solidFill>
                  <a:srgbClr val="FFFFFF"/>
                </a:solidFill>
                <a:latin typeface="Arial"/>
                <a:cs typeface="Arial"/>
              </a:rPr>
              <a:t> </a:t>
            </a:r>
            <a:r>
              <a:rPr sz="1000" b="1" dirty="0">
                <a:solidFill>
                  <a:srgbClr val="FFFFFF"/>
                </a:solidFill>
                <a:latin typeface="Arial"/>
                <a:cs typeface="Arial"/>
              </a:rPr>
              <a:t>(Initial</a:t>
            </a:r>
            <a:r>
              <a:rPr sz="1000" b="1" spc="-60" dirty="0">
                <a:solidFill>
                  <a:srgbClr val="FFFFFF"/>
                </a:solidFill>
                <a:latin typeface="Arial"/>
                <a:cs typeface="Arial"/>
              </a:rPr>
              <a:t> </a:t>
            </a:r>
            <a:r>
              <a:rPr sz="1000" b="1" dirty="0">
                <a:solidFill>
                  <a:srgbClr val="FFFFFF"/>
                </a:solidFill>
                <a:latin typeface="Arial"/>
                <a:cs typeface="Arial"/>
              </a:rPr>
              <a:t>eeconomic</a:t>
            </a:r>
            <a:r>
              <a:rPr sz="1000" b="1" spc="-70" dirty="0">
                <a:solidFill>
                  <a:srgbClr val="FFFFFF"/>
                </a:solidFill>
                <a:latin typeface="Arial"/>
                <a:cs typeface="Arial"/>
              </a:rPr>
              <a:t> </a:t>
            </a:r>
            <a:r>
              <a:rPr sz="1000" b="1" dirty="0">
                <a:solidFill>
                  <a:srgbClr val="FFFFFF"/>
                </a:solidFill>
                <a:latin typeface="Arial"/>
                <a:cs typeface="Arial"/>
              </a:rPr>
              <a:t>evaluation</a:t>
            </a:r>
            <a:r>
              <a:rPr sz="1000" b="1" spc="-55" dirty="0">
                <a:solidFill>
                  <a:srgbClr val="FFFFFF"/>
                </a:solidFill>
                <a:latin typeface="Arial"/>
                <a:cs typeface="Arial"/>
              </a:rPr>
              <a:t> </a:t>
            </a:r>
            <a:r>
              <a:rPr sz="1000" b="1" dirty="0">
                <a:solidFill>
                  <a:srgbClr val="FFFFFF"/>
                </a:solidFill>
                <a:latin typeface="Arial"/>
                <a:cs typeface="Arial"/>
              </a:rPr>
              <a:t>to</a:t>
            </a:r>
            <a:r>
              <a:rPr sz="1000" b="1" spc="-5" dirty="0">
                <a:solidFill>
                  <a:srgbClr val="FFFFFF"/>
                </a:solidFill>
                <a:latin typeface="Arial"/>
                <a:cs typeface="Arial"/>
              </a:rPr>
              <a:t> </a:t>
            </a:r>
            <a:r>
              <a:rPr sz="1000" b="1" dirty="0">
                <a:solidFill>
                  <a:srgbClr val="FFFFFF"/>
                </a:solidFill>
                <a:latin typeface="Arial"/>
                <a:cs typeface="Arial"/>
              </a:rPr>
              <a:t>understand</a:t>
            </a:r>
            <a:r>
              <a:rPr sz="1000" b="1" spc="-60" dirty="0">
                <a:solidFill>
                  <a:srgbClr val="FFFFFF"/>
                </a:solidFill>
                <a:latin typeface="Arial"/>
                <a:cs typeface="Arial"/>
              </a:rPr>
              <a:t> </a:t>
            </a:r>
            <a:r>
              <a:rPr sz="1000" b="1" dirty="0">
                <a:solidFill>
                  <a:srgbClr val="FFFFFF"/>
                </a:solidFill>
                <a:latin typeface="Arial"/>
                <a:cs typeface="Arial"/>
              </a:rPr>
              <a:t>investment,</a:t>
            </a:r>
            <a:r>
              <a:rPr sz="1000" b="1" spc="-55" dirty="0">
                <a:solidFill>
                  <a:srgbClr val="FFFFFF"/>
                </a:solidFill>
                <a:latin typeface="Arial"/>
                <a:cs typeface="Arial"/>
              </a:rPr>
              <a:t> </a:t>
            </a:r>
            <a:r>
              <a:rPr sz="1000" b="1" spc="-5" dirty="0">
                <a:solidFill>
                  <a:srgbClr val="FFFFFF"/>
                </a:solidFill>
                <a:latin typeface="Arial"/>
                <a:cs typeface="Arial"/>
              </a:rPr>
              <a:t>capex</a:t>
            </a:r>
            <a:r>
              <a:rPr sz="1000" b="1" spc="-20" dirty="0">
                <a:solidFill>
                  <a:srgbClr val="FFFFFF"/>
                </a:solidFill>
                <a:latin typeface="Arial"/>
                <a:cs typeface="Arial"/>
              </a:rPr>
              <a:t> </a:t>
            </a:r>
            <a:r>
              <a:rPr sz="1000" b="1" dirty="0">
                <a:solidFill>
                  <a:srgbClr val="FFFFFF"/>
                </a:solidFill>
                <a:latin typeface="Arial"/>
                <a:cs typeface="Arial"/>
              </a:rPr>
              <a:t>and opex</a:t>
            </a:r>
            <a:r>
              <a:rPr sz="1000" b="1" spc="-20" dirty="0">
                <a:solidFill>
                  <a:srgbClr val="FFFFFF"/>
                </a:solidFill>
                <a:latin typeface="Arial"/>
                <a:cs typeface="Arial"/>
              </a:rPr>
              <a:t> </a:t>
            </a:r>
            <a:r>
              <a:rPr sz="1000" b="1" spc="5" dirty="0">
                <a:solidFill>
                  <a:srgbClr val="FFFFFF"/>
                </a:solidFill>
                <a:latin typeface="Arial"/>
                <a:cs typeface="Arial"/>
              </a:rPr>
              <a:t>with</a:t>
            </a:r>
            <a:r>
              <a:rPr sz="1000" b="1" spc="-60" dirty="0">
                <a:solidFill>
                  <a:srgbClr val="FFFFFF"/>
                </a:solidFill>
                <a:latin typeface="Arial"/>
                <a:cs typeface="Arial"/>
              </a:rPr>
              <a:t> </a:t>
            </a:r>
            <a:r>
              <a:rPr sz="1000" b="1" spc="5" dirty="0">
                <a:solidFill>
                  <a:srgbClr val="FFFFFF"/>
                </a:solidFill>
                <a:latin typeface="Arial"/>
                <a:cs typeface="Arial"/>
              </a:rPr>
              <a:t>+/-</a:t>
            </a:r>
            <a:r>
              <a:rPr sz="1000" b="1" spc="-10" dirty="0">
                <a:solidFill>
                  <a:srgbClr val="FFFFFF"/>
                </a:solidFill>
                <a:latin typeface="Arial"/>
                <a:cs typeface="Arial"/>
              </a:rPr>
              <a:t> </a:t>
            </a:r>
            <a:r>
              <a:rPr sz="1000" b="1" spc="-5" dirty="0">
                <a:solidFill>
                  <a:srgbClr val="FFFFFF"/>
                </a:solidFill>
                <a:latin typeface="Arial"/>
                <a:cs typeface="Arial"/>
              </a:rPr>
              <a:t>20%</a:t>
            </a:r>
            <a:r>
              <a:rPr sz="1000" b="1" spc="-20" dirty="0">
                <a:solidFill>
                  <a:srgbClr val="FFFFFF"/>
                </a:solidFill>
                <a:latin typeface="Arial"/>
                <a:cs typeface="Arial"/>
              </a:rPr>
              <a:t> </a:t>
            </a:r>
            <a:r>
              <a:rPr sz="1000" b="1" spc="-5" dirty="0">
                <a:solidFill>
                  <a:srgbClr val="FFFFFF"/>
                </a:solidFill>
                <a:latin typeface="Arial"/>
                <a:cs typeface="Arial"/>
              </a:rPr>
              <a:t>accuracy)</a:t>
            </a:r>
            <a:endParaRPr sz="1000">
              <a:latin typeface="Arial"/>
              <a:cs typeface="Arial"/>
            </a:endParaRPr>
          </a:p>
        </p:txBody>
      </p:sp>
      <p:sp>
        <p:nvSpPr>
          <p:cNvPr id="16" name="object 16"/>
          <p:cNvSpPr txBox="1"/>
          <p:nvPr/>
        </p:nvSpPr>
        <p:spPr>
          <a:xfrm>
            <a:off x="942847" y="5284723"/>
            <a:ext cx="1456690" cy="446405"/>
          </a:xfrm>
          <a:prstGeom prst="rect">
            <a:avLst/>
          </a:prstGeom>
        </p:spPr>
        <p:txBody>
          <a:bodyPr vert="horz" wrap="square" lIns="0" tIns="13970" rIns="0" bIns="0" rtlCol="0">
            <a:spAutoFit/>
          </a:bodyPr>
          <a:lstStyle/>
          <a:p>
            <a:pPr marL="12700">
              <a:lnSpc>
                <a:spcPct val="100000"/>
              </a:lnSpc>
              <a:spcBef>
                <a:spcPts val="110"/>
              </a:spcBef>
              <a:tabLst>
                <a:tab pos="339090" algn="l"/>
              </a:tabLst>
            </a:pPr>
            <a:r>
              <a:rPr sz="900" dirty="0">
                <a:latin typeface="Arial"/>
                <a:cs typeface="Arial"/>
              </a:rPr>
              <a:t>5.1.	Estimated</a:t>
            </a:r>
            <a:r>
              <a:rPr sz="900" spc="-85" dirty="0">
                <a:latin typeface="Arial"/>
                <a:cs typeface="Arial"/>
              </a:rPr>
              <a:t> </a:t>
            </a:r>
            <a:r>
              <a:rPr sz="900" dirty="0">
                <a:latin typeface="Arial"/>
                <a:cs typeface="Arial"/>
              </a:rPr>
              <a:t>Investment</a:t>
            </a:r>
            <a:endParaRPr sz="900">
              <a:latin typeface="Arial"/>
              <a:cs typeface="Arial"/>
            </a:endParaRPr>
          </a:p>
          <a:p>
            <a:pPr>
              <a:lnSpc>
                <a:spcPct val="100000"/>
              </a:lnSpc>
              <a:spcBef>
                <a:spcPts val="45"/>
              </a:spcBef>
            </a:pPr>
            <a:endParaRPr sz="950">
              <a:latin typeface="Arial"/>
              <a:cs typeface="Arial"/>
            </a:endParaRPr>
          </a:p>
          <a:p>
            <a:pPr marL="12700">
              <a:lnSpc>
                <a:spcPct val="100000"/>
              </a:lnSpc>
              <a:spcBef>
                <a:spcPts val="5"/>
              </a:spcBef>
            </a:pPr>
            <a:r>
              <a:rPr sz="900" dirty="0">
                <a:latin typeface="Arial"/>
                <a:cs typeface="Arial"/>
              </a:rPr>
              <a:t>5.2.</a:t>
            </a:r>
            <a:endParaRPr sz="900">
              <a:latin typeface="Arial"/>
              <a:cs typeface="Arial"/>
            </a:endParaRPr>
          </a:p>
        </p:txBody>
      </p:sp>
      <p:graphicFrame>
        <p:nvGraphicFramePr>
          <p:cNvPr id="17" name="object 17"/>
          <p:cNvGraphicFramePr>
            <a:graphicFrameLocks noGrp="1"/>
          </p:cNvGraphicFramePr>
          <p:nvPr/>
        </p:nvGraphicFramePr>
        <p:xfrm>
          <a:off x="1281683" y="5480761"/>
          <a:ext cx="6855458" cy="356614"/>
        </p:xfrm>
        <a:graphic>
          <a:graphicData uri="http://schemas.openxmlformats.org/drawingml/2006/table">
            <a:tbl>
              <a:tblPr firstRow="1" bandRow="1">
                <a:tableStyleId>{2D5ABB26-0587-4C30-8999-92F81FD0307C}</a:tableStyleId>
              </a:tblPr>
              <a:tblGrid>
                <a:gridCol w="1258570">
                  <a:extLst>
                    <a:ext uri="{9D8B030D-6E8A-4147-A177-3AD203B41FA5}">
                      <a16:colId xmlns:a16="http://schemas.microsoft.com/office/drawing/2014/main" val="20000"/>
                    </a:ext>
                  </a:extLst>
                </a:gridCol>
                <a:gridCol w="2075180">
                  <a:extLst>
                    <a:ext uri="{9D8B030D-6E8A-4147-A177-3AD203B41FA5}">
                      <a16:colId xmlns:a16="http://schemas.microsoft.com/office/drawing/2014/main" val="20001"/>
                    </a:ext>
                  </a:extLst>
                </a:gridCol>
                <a:gridCol w="3059429">
                  <a:extLst>
                    <a:ext uri="{9D8B030D-6E8A-4147-A177-3AD203B41FA5}">
                      <a16:colId xmlns:a16="http://schemas.microsoft.com/office/drawing/2014/main" val="20002"/>
                    </a:ext>
                  </a:extLst>
                </a:gridCol>
                <a:gridCol w="462279">
                  <a:extLst>
                    <a:ext uri="{9D8B030D-6E8A-4147-A177-3AD203B41FA5}">
                      <a16:colId xmlns:a16="http://schemas.microsoft.com/office/drawing/2014/main" val="20003"/>
                    </a:ext>
                  </a:extLst>
                </a:gridCol>
              </a:tblGrid>
              <a:tr h="112775">
                <a:tc gridSpan="2">
                  <a:txBody>
                    <a:bodyPr/>
                    <a:lstStyle/>
                    <a:p>
                      <a:pPr>
                        <a:lnSpc>
                          <a:spcPts val="790"/>
                        </a:lnSpc>
                      </a:pPr>
                      <a:r>
                        <a:rPr sz="900" spc="-10" dirty="0">
                          <a:latin typeface="Arial"/>
                          <a:cs typeface="Arial"/>
                        </a:rPr>
                        <a:t>Fixed</a:t>
                      </a:r>
                      <a:r>
                        <a:rPr sz="900" dirty="0">
                          <a:latin typeface="Arial"/>
                          <a:cs typeface="Arial"/>
                        </a:rPr>
                        <a:t> Cost</a:t>
                      </a:r>
                      <a:r>
                        <a:rPr sz="900" spc="-10" dirty="0">
                          <a:latin typeface="Arial"/>
                          <a:cs typeface="Arial"/>
                        </a:rPr>
                        <a:t> </a:t>
                      </a:r>
                      <a:r>
                        <a:rPr sz="900" spc="5" dirty="0">
                          <a:latin typeface="Arial"/>
                          <a:cs typeface="Arial"/>
                        </a:rPr>
                        <a:t>&amp;</a:t>
                      </a:r>
                      <a:r>
                        <a:rPr sz="900" spc="-25" dirty="0">
                          <a:latin typeface="Arial"/>
                          <a:cs typeface="Arial"/>
                        </a:rPr>
                        <a:t> </a:t>
                      </a:r>
                      <a:r>
                        <a:rPr sz="900" spc="5" dirty="0">
                          <a:latin typeface="Arial"/>
                          <a:cs typeface="Arial"/>
                        </a:rPr>
                        <a:t>Variable</a:t>
                      </a:r>
                      <a:r>
                        <a:rPr sz="900" spc="-65" dirty="0">
                          <a:latin typeface="Arial"/>
                          <a:cs typeface="Arial"/>
                        </a:rPr>
                        <a:t> </a:t>
                      </a:r>
                      <a:r>
                        <a:rPr sz="900" dirty="0">
                          <a:latin typeface="Arial"/>
                          <a:cs typeface="Arial"/>
                        </a:rPr>
                        <a:t>Cost</a:t>
                      </a:r>
                      <a:r>
                        <a:rPr sz="900" spc="-30" dirty="0">
                          <a:latin typeface="Arial"/>
                          <a:cs typeface="Arial"/>
                        </a:rPr>
                        <a:t> </a:t>
                      </a:r>
                      <a:r>
                        <a:rPr sz="900" spc="5" dirty="0">
                          <a:latin typeface="Arial"/>
                          <a:cs typeface="Arial"/>
                        </a:rPr>
                        <a:t>Analysis</a:t>
                      </a:r>
                      <a:r>
                        <a:rPr sz="900" spc="-60" dirty="0">
                          <a:latin typeface="Arial"/>
                          <a:cs typeface="Arial"/>
                        </a:rPr>
                        <a:t> </a:t>
                      </a:r>
                      <a:r>
                        <a:rPr sz="900" spc="5" dirty="0">
                          <a:latin typeface="Arial"/>
                          <a:cs typeface="Arial"/>
                        </a:rPr>
                        <a:t>(Production</a:t>
                      </a:r>
                      <a:r>
                        <a:rPr sz="900" spc="-70" dirty="0">
                          <a:latin typeface="Arial"/>
                          <a:cs typeface="Arial"/>
                        </a:rPr>
                        <a:t> </a:t>
                      </a:r>
                      <a:r>
                        <a:rPr sz="900" dirty="0">
                          <a:latin typeface="Arial"/>
                          <a:cs typeface="Arial"/>
                        </a:rPr>
                        <a:t>Cost</a:t>
                      </a:r>
                      <a:r>
                        <a:rPr sz="900" spc="-25" dirty="0">
                          <a:latin typeface="Arial"/>
                          <a:cs typeface="Arial"/>
                        </a:rPr>
                        <a:t> </a:t>
                      </a:r>
                      <a:r>
                        <a:rPr sz="900" spc="5" dirty="0">
                          <a:latin typeface="Arial"/>
                          <a:cs typeface="Arial"/>
                        </a:rPr>
                        <a:t>Analysis)</a:t>
                      </a:r>
                      <a:r>
                        <a:rPr sz="900" spc="-40" dirty="0">
                          <a:latin typeface="Arial"/>
                          <a:cs typeface="Arial"/>
                        </a:rPr>
                        <a:t> </a:t>
                      </a:r>
                      <a:r>
                        <a:rPr sz="900" spc="5" dirty="0">
                          <a:latin typeface="Arial"/>
                          <a:cs typeface="Arial"/>
                        </a:rPr>
                        <a:t>–</a:t>
                      </a:r>
                      <a:endParaRPr sz="900">
                        <a:latin typeface="Arial"/>
                        <a:cs typeface="Arial"/>
                      </a:endParaRPr>
                    </a:p>
                  </a:txBody>
                  <a:tcPr marL="0" marR="0" marT="0" marB="0">
                    <a:solidFill>
                      <a:srgbClr val="FFFF00"/>
                    </a:solidFill>
                  </a:tcPr>
                </a:tc>
                <a:tc hMerge="1">
                  <a:txBody>
                    <a:bodyPr/>
                    <a:lstStyle/>
                    <a:p>
                      <a:endParaRPr/>
                    </a:p>
                  </a:txBody>
                  <a:tcPr marL="0" marR="0" marT="0" marB="0"/>
                </a:tc>
                <a:tc>
                  <a:txBody>
                    <a:bodyPr/>
                    <a:lstStyle/>
                    <a:p>
                      <a:pPr marL="1270">
                        <a:lnSpc>
                          <a:spcPts val="790"/>
                        </a:lnSpc>
                      </a:pPr>
                      <a:r>
                        <a:rPr sz="900" dirty="0">
                          <a:latin typeface="Arial"/>
                          <a:cs typeface="Arial"/>
                        </a:rPr>
                        <a:t>This</a:t>
                      </a:r>
                      <a:r>
                        <a:rPr sz="900" spc="-35" dirty="0">
                          <a:latin typeface="Arial"/>
                          <a:cs typeface="Arial"/>
                        </a:rPr>
                        <a:t> </a:t>
                      </a:r>
                      <a:r>
                        <a:rPr sz="900" dirty="0">
                          <a:latin typeface="Arial"/>
                          <a:cs typeface="Arial"/>
                        </a:rPr>
                        <a:t>section</a:t>
                      </a:r>
                      <a:r>
                        <a:rPr sz="900" spc="-40" dirty="0">
                          <a:latin typeface="Arial"/>
                          <a:cs typeface="Arial"/>
                        </a:rPr>
                        <a:t> </a:t>
                      </a:r>
                      <a:r>
                        <a:rPr sz="900" spc="5" dirty="0">
                          <a:latin typeface="Arial"/>
                          <a:cs typeface="Arial"/>
                        </a:rPr>
                        <a:t>will</a:t>
                      </a:r>
                      <a:r>
                        <a:rPr sz="900" spc="-25" dirty="0">
                          <a:latin typeface="Arial"/>
                          <a:cs typeface="Arial"/>
                        </a:rPr>
                        <a:t> </a:t>
                      </a:r>
                      <a:r>
                        <a:rPr sz="900" spc="5" dirty="0">
                          <a:latin typeface="Arial"/>
                          <a:cs typeface="Arial"/>
                        </a:rPr>
                        <a:t>provide</a:t>
                      </a:r>
                      <a:r>
                        <a:rPr sz="900" spc="-60" dirty="0">
                          <a:latin typeface="Arial"/>
                          <a:cs typeface="Arial"/>
                        </a:rPr>
                        <a:t> </a:t>
                      </a:r>
                      <a:r>
                        <a:rPr sz="900" dirty="0">
                          <a:latin typeface="Arial"/>
                          <a:cs typeface="Arial"/>
                        </a:rPr>
                        <a:t>total</a:t>
                      </a:r>
                      <a:r>
                        <a:rPr sz="900" spc="-45" dirty="0">
                          <a:latin typeface="Arial"/>
                          <a:cs typeface="Arial"/>
                        </a:rPr>
                        <a:t> </a:t>
                      </a:r>
                      <a:r>
                        <a:rPr sz="900" dirty="0">
                          <a:latin typeface="Arial"/>
                          <a:cs typeface="Arial"/>
                        </a:rPr>
                        <a:t>cost</a:t>
                      </a:r>
                      <a:r>
                        <a:rPr sz="900" spc="-25" dirty="0">
                          <a:latin typeface="Arial"/>
                          <a:cs typeface="Arial"/>
                        </a:rPr>
                        <a:t> </a:t>
                      </a:r>
                      <a:r>
                        <a:rPr sz="900" spc="5" dirty="0">
                          <a:latin typeface="Arial"/>
                          <a:cs typeface="Arial"/>
                        </a:rPr>
                        <a:t>analysis</a:t>
                      </a:r>
                      <a:r>
                        <a:rPr sz="900" spc="-60" dirty="0">
                          <a:latin typeface="Arial"/>
                          <a:cs typeface="Arial"/>
                        </a:rPr>
                        <a:t> </a:t>
                      </a:r>
                      <a:r>
                        <a:rPr sz="900" spc="5" dirty="0">
                          <a:latin typeface="Arial"/>
                          <a:cs typeface="Arial"/>
                        </a:rPr>
                        <a:t>to</a:t>
                      </a:r>
                      <a:r>
                        <a:rPr sz="900" spc="-10" dirty="0">
                          <a:latin typeface="Arial"/>
                          <a:cs typeface="Arial"/>
                        </a:rPr>
                        <a:t> keep</a:t>
                      </a:r>
                      <a:r>
                        <a:rPr sz="900" spc="30" dirty="0">
                          <a:latin typeface="Arial"/>
                          <a:cs typeface="Arial"/>
                        </a:rPr>
                        <a:t> </a:t>
                      </a:r>
                      <a:r>
                        <a:rPr sz="900" dirty="0">
                          <a:latin typeface="Arial"/>
                          <a:cs typeface="Arial"/>
                        </a:rPr>
                        <a:t>business</a:t>
                      </a:r>
                      <a:endParaRPr sz="900">
                        <a:latin typeface="Arial"/>
                        <a:cs typeface="Arial"/>
                      </a:endParaRPr>
                    </a:p>
                  </a:txBody>
                  <a:tcPr marL="0" marR="0" marT="0" marB="0">
                    <a:solidFill>
                      <a:srgbClr val="FFFF00"/>
                    </a:solidFill>
                  </a:tcPr>
                </a:tc>
                <a:tc>
                  <a:txBody>
                    <a:bodyPr/>
                    <a:lstStyle/>
                    <a:p>
                      <a:pPr marL="2540">
                        <a:lnSpc>
                          <a:spcPts val="790"/>
                        </a:lnSpc>
                      </a:pPr>
                      <a:r>
                        <a:rPr sz="900" dirty="0">
                          <a:latin typeface="Arial"/>
                          <a:cs typeface="Arial"/>
                        </a:rPr>
                        <a:t>running,</a:t>
                      </a:r>
                      <a:endParaRPr sz="900">
                        <a:latin typeface="Arial"/>
                        <a:cs typeface="Arial"/>
                      </a:endParaRPr>
                    </a:p>
                  </a:txBody>
                  <a:tcPr marL="0" marR="0" marT="0" marB="0">
                    <a:solidFill>
                      <a:srgbClr val="FFFF00"/>
                    </a:solidFill>
                  </a:tcPr>
                </a:tc>
                <a:extLst>
                  <a:ext uri="{0D108BD9-81ED-4DB2-BD59-A6C34878D82A}">
                    <a16:rowId xmlns:a16="http://schemas.microsoft.com/office/drawing/2014/main" val="10000"/>
                  </a:ext>
                </a:extLst>
              </a:tr>
              <a:tr h="128015">
                <a:tc gridSpan="4">
                  <a:txBody>
                    <a:bodyPr/>
                    <a:lstStyle/>
                    <a:p>
                      <a:pPr>
                        <a:lnSpc>
                          <a:spcPts val="910"/>
                        </a:lnSpc>
                      </a:pPr>
                      <a:r>
                        <a:rPr sz="900" spc="5" dirty="0">
                          <a:latin typeface="Arial"/>
                          <a:cs typeface="Arial"/>
                        </a:rPr>
                        <a:t>Variable</a:t>
                      </a:r>
                      <a:r>
                        <a:rPr sz="900" spc="-55" dirty="0">
                          <a:latin typeface="Arial"/>
                          <a:cs typeface="Arial"/>
                        </a:rPr>
                        <a:t> </a:t>
                      </a:r>
                      <a:r>
                        <a:rPr sz="900" dirty="0">
                          <a:latin typeface="Arial"/>
                          <a:cs typeface="Arial"/>
                        </a:rPr>
                        <a:t>cost</a:t>
                      </a:r>
                      <a:r>
                        <a:rPr sz="900" spc="-10" dirty="0">
                          <a:latin typeface="Arial"/>
                          <a:cs typeface="Arial"/>
                        </a:rPr>
                        <a:t> </a:t>
                      </a:r>
                      <a:r>
                        <a:rPr sz="900" dirty="0">
                          <a:latin typeface="Arial"/>
                          <a:cs typeface="Arial"/>
                        </a:rPr>
                        <a:t>should</a:t>
                      </a:r>
                      <a:r>
                        <a:rPr sz="900" spc="-25" dirty="0">
                          <a:latin typeface="Arial"/>
                          <a:cs typeface="Arial"/>
                        </a:rPr>
                        <a:t> </a:t>
                      </a:r>
                      <a:r>
                        <a:rPr sz="900" spc="5" dirty="0">
                          <a:latin typeface="Arial"/>
                          <a:cs typeface="Arial"/>
                        </a:rPr>
                        <a:t>include</a:t>
                      </a:r>
                      <a:r>
                        <a:rPr sz="900" spc="-55" dirty="0">
                          <a:latin typeface="Arial"/>
                          <a:cs typeface="Arial"/>
                        </a:rPr>
                        <a:t> </a:t>
                      </a:r>
                      <a:r>
                        <a:rPr sz="900" dirty="0">
                          <a:latin typeface="Arial"/>
                          <a:cs typeface="Arial"/>
                        </a:rPr>
                        <a:t>specific</a:t>
                      </a:r>
                      <a:r>
                        <a:rPr sz="900" spc="-20" dirty="0">
                          <a:latin typeface="Arial"/>
                          <a:cs typeface="Arial"/>
                        </a:rPr>
                        <a:t> </a:t>
                      </a:r>
                      <a:r>
                        <a:rPr sz="900" dirty="0">
                          <a:latin typeface="Arial"/>
                          <a:cs typeface="Arial"/>
                        </a:rPr>
                        <a:t>consumption</a:t>
                      </a:r>
                      <a:r>
                        <a:rPr sz="900" spc="-75" dirty="0">
                          <a:latin typeface="Arial"/>
                          <a:cs typeface="Arial"/>
                        </a:rPr>
                        <a:t> </a:t>
                      </a:r>
                      <a:r>
                        <a:rPr sz="900" spc="5" dirty="0">
                          <a:latin typeface="Arial"/>
                          <a:cs typeface="Arial"/>
                        </a:rPr>
                        <a:t>&amp;</a:t>
                      </a:r>
                      <a:r>
                        <a:rPr sz="900" spc="20" dirty="0">
                          <a:latin typeface="Arial"/>
                          <a:cs typeface="Arial"/>
                        </a:rPr>
                        <a:t> </a:t>
                      </a:r>
                      <a:r>
                        <a:rPr sz="900" dirty="0">
                          <a:latin typeface="Arial"/>
                          <a:cs typeface="Arial"/>
                        </a:rPr>
                        <a:t>unit</a:t>
                      </a:r>
                      <a:r>
                        <a:rPr sz="900" spc="-10" dirty="0">
                          <a:latin typeface="Arial"/>
                          <a:cs typeface="Arial"/>
                        </a:rPr>
                        <a:t> </a:t>
                      </a:r>
                      <a:r>
                        <a:rPr sz="900" dirty="0">
                          <a:latin typeface="Arial"/>
                          <a:cs typeface="Arial"/>
                        </a:rPr>
                        <a:t>prices</a:t>
                      </a:r>
                      <a:r>
                        <a:rPr sz="900" spc="-20" dirty="0">
                          <a:latin typeface="Arial"/>
                          <a:cs typeface="Arial"/>
                        </a:rPr>
                        <a:t> </a:t>
                      </a:r>
                      <a:r>
                        <a:rPr sz="900" dirty="0">
                          <a:latin typeface="Arial"/>
                          <a:cs typeface="Arial"/>
                        </a:rPr>
                        <a:t>of</a:t>
                      </a:r>
                      <a:r>
                        <a:rPr sz="900" spc="10" dirty="0">
                          <a:latin typeface="Arial"/>
                          <a:cs typeface="Arial"/>
                        </a:rPr>
                        <a:t> </a:t>
                      </a:r>
                      <a:r>
                        <a:rPr sz="900" dirty="0">
                          <a:latin typeface="Arial"/>
                          <a:cs typeface="Arial"/>
                        </a:rPr>
                        <a:t>Raw</a:t>
                      </a:r>
                      <a:r>
                        <a:rPr sz="900" spc="-10" dirty="0">
                          <a:latin typeface="Arial"/>
                          <a:cs typeface="Arial"/>
                        </a:rPr>
                        <a:t> </a:t>
                      </a:r>
                      <a:r>
                        <a:rPr sz="900" spc="5" dirty="0">
                          <a:latin typeface="Arial"/>
                          <a:cs typeface="Arial"/>
                        </a:rPr>
                        <a:t>material,</a:t>
                      </a:r>
                      <a:r>
                        <a:rPr sz="900" spc="-90" dirty="0">
                          <a:latin typeface="Arial"/>
                          <a:cs typeface="Arial"/>
                        </a:rPr>
                        <a:t> </a:t>
                      </a:r>
                      <a:r>
                        <a:rPr sz="900" dirty="0">
                          <a:latin typeface="Arial"/>
                          <a:cs typeface="Arial"/>
                        </a:rPr>
                        <a:t>byproduct,</a:t>
                      </a:r>
                      <a:r>
                        <a:rPr sz="900" spc="-35" dirty="0">
                          <a:latin typeface="Arial"/>
                          <a:cs typeface="Arial"/>
                        </a:rPr>
                        <a:t> </a:t>
                      </a:r>
                      <a:r>
                        <a:rPr sz="900" spc="5" dirty="0">
                          <a:latin typeface="Arial"/>
                          <a:cs typeface="Arial"/>
                        </a:rPr>
                        <a:t>cat-chem,</a:t>
                      </a:r>
                      <a:r>
                        <a:rPr sz="900" spc="-65" dirty="0">
                          <a:latin typeface="Arial"/>
                          <a:cs typeface="Arial"/>
                        </a:rPr>
                        <a:t> </a:t>
                      </a:r>
                      <a:r>
                        <a:rPr sz="900" dirty="0">
                          <a:latin typeface="Arial"/>
                          <a:cs typeface="Arial"/>
                        </a:rPr>
                        <a:t>utilities</a:t>
                      </a:r>
                      <a:r>
                        <a:rPr sz="900" spc="-45" dirty="0">
                          <a:latin typeface="Arial"/>
                          <a:cs typeface="Arial"/>
                        </a:rPr>
                        <a:t> </a:t>
                      </a:r>
                      <a:r>
                        <a:rPr sz="900" spc="5" dirty="0">
                          <a:latin typeface="Arial"/>
                          <a:cs typeface="Arial"/>
                        </a:rPr>
                        <a:t>&amp;</a:t>
                      </a:r>
                      <a:r>
                        <a:rPr sz="900" spc="-5" dirty="0">
                          <a:latin typeface="Arial"/>
                          <a:cs typeface="Arial"/>
                        </a:rPr>
                        <a:t> </a:t>
                      </a:r>
                      <a:r>
                        <a:rPr sz="900" dirty="0">
                          <a:latin typeface="Arial"/>
                          <a:cs typeface="Arial"/>
                        </a:rPr>
                        <a:t>packaging</a:t>
                      </a:r>
                      <a:r>
                        <a:rPr sz="900" spc="-45" dirty="0">
                          <a:latin typeface="Arial"/>
                          <a:cs typeface="Arial"/>
                        </a:rPr>
                        <a:t> </a:t>
                      </a:r>
                      <a:r>
                        <a:rPr sz="900" dirty="0">
                          <a:latin typeface="Arial"/>
                          <a:cs typeface="Arial"/>
                        </a:rPr>
                        <a:t>-</a:t>
                      </a:r>
                      <a:r>
                        <a:rPr sz="900" spc="15" dirty="0">
                          <a:latin typeface="Arial"/>
                          <a:cs typeface="Arial"/>
                        </a:rPr>
                        <a:t> </a:t>
                      </a:r>
                      <a:r>
                        <a:rPr sz="900" dirty="0">
                          <a:latin typeface="Arial"/>
                          <a:cs typeface="Arial"/>
                        </a:rPr>
                        <a:t>technology</a:t>
                      </a:r>
                      <a:endParaRPr sz="900">
                        <a:latin typeface="Arial"/>
                        <a:cs typeface="Arial"/>
                      </a:endParaRPr>
                    </a:p>
                  </a:txBody>
                  <a:tcPr marL="0" marR="0" marT="0" marB="0">
                    <a:solidFill>
                      <a:srgbClr val="FFFF00"/>
                    </a:solidFill>
                  </a:tcPr>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001"/>
                  </a:ext>
                </a:extLst>
              </a:tr>
              <a:tr h="115824">
                <a:tc>
                  <a:txBody>
                    <a:bodyPr/>
                    <a:lstStyle/>
                    <a:p>
                      <a:pPr>
                        <a:lnSpc>
                          <a:spcPts val="810"/>
                        </a:lnSpc>
                      </a:pPr>
                      <a:r>
                        <a:rPr sz="900" spc="5" dirty="0">
                          <a:latin typeface="Arial"/>
                          <a:cs typeface="Arial"/>
                        </a:rPr>
                        <a:t>wise </a:t>
                      </a:r>
                      <a:r>
                        <a:rPr sz="900" dirty="0">
                          <a:latin typeface="Arial"/>
                          <a:cs typeface="Arial"/>
                        </a:rPr>
                        <a:t>for </a:t>
                      </a:r>
                      <a:r>
                        <a:rPr sz="900" spc="-5" dirty="0">
                          <a:latin typeface="Arial"/>
                          <a:cs typeface="Arial"/>
                        </a:rPr>
                        <a:t>different</a:t>
                      </a:r>
                      <a:r>
                        <a:rPr sz="900" spc="-140" dirty="0">
                          <a:latin typeface="Arial"/>
                          <a:cs typeface="Arial"/>
                        </a:rPr>
                        <a:t> </a:t>
                      </a:r>
                      <a:r>
                        <a:rPr sz="900" dirty="0">
                          <a:latin typeface="Arial"/>
                          <a:cs typeface="Arial"/>
                        </a:rPr>
                        <a:t>grades)</a:t>
                      </a:r>
                      <a:endParaRPr sz="900">
                        <a:latin typeface="Arial"/>
                        <a:cs typeface="Arial"/>
                      </a:endParaRPr>
                    </a:p>
                  </a:txBody>
                  <a:tcPr marL="0" marR="0" marT="0" marB="0">
                    <a:solidFill>
                      <a:srgbClr val="FFFF00"/>
                    </a:solidFill>
                  </a:tcPr>
                </a:tc>
                <a:tc gridSpan="3">
                  <a:txBody>
                    <a:bodyPr/>
                    <a:lstStyle/>
                    <a:p>
                      <a:pPr>
                        <a:lnSpc>
                          <a:spcPct val="100000"/>
                        </a:lnSpc>
                      </a:pPr>
                      <a:endParaRPr sz="600">
                        <a:latin typeface="Times New Roman"/>
                        <a:cs typeface="Times New Roman"/>
                      </a:endParaRPr>
                    </a:p>
                  </a:txBody>
                  <a:tcPr marL="0" marR="0" marT="0" marB="0"/>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002"/>
                  </a:ext>
                </a:extLst>
              </a:tr>
            </a:tbl>
          </a:graphicData>
        </a:graphic>
      </p:graphicFrame>
      <p:sp>
        <p:nvSpPr>
          <p:cNvPr id="18" name="object 18"/>
          <p:cNvSpPr/>
          <p:nvPr/>
        </p:nvSpPr>
        <p:spPr>
          <a:xfrm>
            <a:off x="1281683" y="6301117"/>
            <a:ext cx="5968365" cy="128270"/>
          </a:xfrm>
          <a:custGeom>
            <a:avLst/>
            <a:gdLst/>
            <a:ahLst/>
            <a:cxnLst/>
            <a:rect l="l" t="t" r="r" b="b"/>
            <a:pathLst>
              <a:path w="5968365" h="128270">
                <a:moveTo>
                  <a:pt x="0" y="128015"/>
                </a:moveTo>
                <a:lnTo>
                  <a:pt x="5967984" y="128015"/>
                </a:lnTo>
                <a:lnTo>
                  <a:pt x="5967984" y="0"/>
                </a:lnTo>
                <a:lnTo>
                  <a:pt x="0" y="0"/>
                </a:lnTo>
                <a:lnTo>
                  <a:pt x="0" y="128015"/>
                </a:lnTo>
                <a:close/>
              </a:path>
            </a:pathLst>
          </a:custGeom>
          <a:solidFill>
            <a:srgbClr val="FFFF00"/>
          </a:solidFill>
        </p:spPr>
        <p:txBody>
          <a:bodyPr wrap="square" lIns="0" tIns="0" rIns="0" bIns="0" rtlCol="0"/>
          <a:lstStyle/>
          <a:p>
            <a:endParaRPr/>
          </a:p>
        </p:txBody>
      </p:sp>
      <p:sp>
        <p:nvSpPr>
          <p:cNvPr id="19" name="object 19"/>
          <p:cNvSpPr txBox="1"/>
          <p:nvPr/>
        </p:nvSpPr>
        <p:spPr>
          <a:xfrm>
            <a:off x="924560" y="5781852"/>
            <a:ext cx="6336030" cy="880744"/>
          </a:xfrm>
          <a:prstGeom prst="rect">
            <a:avLst/>
          </a:prstGeom>
        </p:spPr>
        <p:txBody>
          <a:bodyPr vert="horz" wrap="square" lIns="0" tIns="86995" rIns="0" bIns="0" rtlCol="0">
            <a:spAutoFit/>
          </a:bodyPr>
          <a:lstStyle/>
          <a:p>
            <a:pPr marL="357505" lvl="1" indent="-327660">
              <a:lnSpc>
                <a:spcPct val="100000"/>
              </a:lnSpc>
              <a:spcBef>
                <a:spcPts val="685"/>
              </a:spcBef>
              <a:buAutoNum type="arabicPeriod" startAt="3"/>
              <a:tabLst>
                <a:tab pos="357505" algn="l"/>
                <a:tab pos="358140" algn="l"/>
              </a:tabLst>
            </a:pPr>
            <a:r>
              <a:rPr sz="900" dirty="0">
                <a:latin typeface="Arial"/>
                <a:cs typeface="Arial"/>
              </a:rPr>
              <a:t>Machinery </a:t>
            </a:r>
            <a:r>
              <a:rPr sz="900" spc="5" dirty="0">
                <a:latin typeface="Arial"/>
                <a:cs typeface="Arial"/>
              </a:rPr>
              <a:t>&amp; </a:t>
            </a:r>
            <a:r>
              <a:rPr sz="900" dirty="0">
                <a:latin typeface="Arial"/>
                <a:cs typeface="Arial"/>
              </a:rPr>
              <a:t>Equipment Cost </a:t>
            </a:r>
            <a:r>
              <a:rPr sz="900" spc="5" dirty="0">
                <a:latin typeface="Arial"/>
                <a:cs typeface="Arial"/>
              </a:rPr>
              <a:t>Analysis</a:t>
            </a:r>
            <a:r>
              <a:rPr sz="900" spc="-185" dirty="0">
                <a:latin typeface="Arial"/>
                <a:cs typeface="Arial"/>
              </a:rPr>
              <a:t> </a:t>
            </a:r>
            <a:r>
              <a:rPr sz="900" dirty="0">
                <a:latin typeface="Arial"/>
                <a:cs typeface="Arial"/>
              </a:rPr>
              <a:t>(Overview)</a:t>
            </a:r>
            <a:endParaRPr sz="900">
              <a:latin typeface="Arial"/>
              <a:cs typeface="Arial"/>
            </a:endParaRPr>
          </a:p>
          <a:p>
            <a:pPr marL="357505" lvl="1" indent="-327660">
              <a:lnSpc>
                <a:spcPct val="100000"/>
              </a:lnSpc>
              <a:spcBef>
                <a:spcPts val="590"/>
              </a:spcBef>
              <a:buAutoNum type="arabicPeriod" startAt="3"/>
              <a:tabLst>
                <a:tab pos="357505" algn="l"/>
                <a:tab pos="358140" algn="l"/>
              </a:tabLst>
            </a:pPr>
            <a:r>
              <a:rPr sz="900" dirty="0">
                <a:latin typeface="Arial"/>
                <a:cs typeface="Arial"/>
              </a:rPr>
              <a:t>Annual Cost of</a:t>
            </a:r>
            <a:r>
              <a:rPr sz="900" spc="-60" dirty="0">
                <a:latin typeface="Arial"/>
                <a:cs typeface="Arial"/>
              </a:rPr>
              <a:t> </a:t>
            </a:r>
            <a:r>
              <a:rPr sz="900" dirty="0">
                <a:latin typeface="Arial"/>
                <a:cs typeface="Arial"/>
              </a:rPr>
              <a:t>Production</a:t>
            </a:r>
            <a:endParaRPr sz="900">
              <a:latin typeface="Arial"/>
              <a:cs typeface="Arial"/>
            </a:endParaRPr>
          </a:p>
          <a:p>
            <a:pPr marL="357505" lvl="1" indent="-345440">
              <a:lnSpc>
                <a:spcPct val="100000"/>
              </a:lnSpc>
              <a:spcBef>
                <a:spcPts val="545"/>
              </a:spcBef>
              <a:buAutoNum type="arabicPeriod" startAt="3"/>
              <a:tabLst>
                <a:tab pos="357505" algn="l"/>
                <a:tab pos="358140" algn="l"/>
              </a:tabLst>
            </a:pPr>
            <a:r>
              <a:rPr sz="900" dirty="0">
                <a:latin typeface="Arial"/>
                <a:cs typeface="Arial"/>
              </a:rPr>
              <a:t>Payback</a:t>
            </a:r>
            <a:r>
              <a:rPr sz="900" spc="-30" dirty="0">
                <a:latin typeface="Arial"/>
                <a:cs typeface="Arial"/>
              </a:rPr>
              <a:t> </a:t>
            </a:r>
            <a:r>
              <a:rPr sz="900" dirty="0">
                <a:latin typeface="Arial"/>
                <a:cs typeface="Arial"/>
              </a:rPr>
              <a:t>Period</a:t>
            </a:r>
            <a:r>
              <a:rPr sz="900" spc="-5" dirty="0">
                <a:latin typeface="Arial"/>
                <a:cs typeface="Arial"/>
              </a:rPr>
              <a:t> </a:t>
            </a:r>
            <a:r>
              <a:rPr sz="900" dirty="0">
                <a:latin typeface="Arial"/>
                <a:cs typeface="Arial"/>
              </a:rPr>
              <a:t>calculation</a:t>
            </a:r>
            <a:r>
              <a:rPr sz="900" spc="-80" dirty="0">
                <a:latin typeface="Arial"/>
                <a:cs typeface="Arial"/>
              </a:rPr>
              <a:t> </a:t>
            </a:r>
            <a:r>
              <a:rPr sz="900" spc="5" dirty="0">
                <a:latin typeface="Arial"/>
                <a:cs typeface="Arial"/>
              </a:rPr>
              <a:t>(This</a:t>
            </a:r>
            <a:r>
              <a:rPr sz="900" spc="-25" dirty="0">
                <a:latin typeface="Arial"/>
                <a:cs typeface="Arial"/>
              </a:rPr>
              <a:t> </a:t>
            </a:r>
            <a:r>
              <a:rPr sz="900" spc="-5" dirty="0">
                <a:latin typeface="Arial"/>
                <a:cs typeface="Arial"/>
              </a:rPr>
              <a:t>chapter</a:t>
            </a:r>
            <a:r>
              <a:rPr sz="900" spc="5" dirty="0">
                <a:latin typeface="Arial"/>
                <a:cs typeface="Arial"/>
              </a:rPr>
              <a:t> will</a:t>
            </a:r>
            <a:r>
              <a:rPr sz="900" spc="-35" dirty="0">
                <a:latin typeface="Arial"/>
                <a:cs typeface="Arial"/>
              </a:rPr>
              <a:t> </a:t>
            </a:r>
            <a:r>
              <a:rPr sz="900" spc="5" dirty="0">
                <a:latin typeface="Arial"/>
                <a:cs typeface="Arial"/>
              </a:rPr>
              <a:t>provide</a:t>
            </a:r>
            <a:r>
              <a:rPr sz="900" spc="-60" dirty="0">
                <a:latin typeface="Arial"/>
                <a:cs typeface="Arial"/>
              </a:rPr>
              <a:t> </a:t>
            </a:r>
            <a:r>
              <a:rPr sz="900" dirty="0">
                <a:latin typeface="Arial"/>
                <a:cs typeface="Arial"/>
              </a:rPr>
              <a:t>both</a:t>
            </a:r>
            <a:r>
              <a:rPr sz="900" spc="-5" dirty="0">
                <a:latin typeface="Arial"/>
                <a:cs typeface="Arial"/>
              </a:rPr>
              <a:t> </a:t>
            </a:r>
            <a:r>
              <a:rPr sz="900" spc="5" dirty="0">
                <a:latin typeface="Arial"/>
                <a:cs typeface="Arial"/>
              </a:rPr>
              <a:t>simple</a:t>
            </a:r>
            <a:r>
              <a:rPr sz="900" spc="-60" dirty="0">
                <a:latin typeface="Arial"/>
                <a:cs typeface="Arial"/>
              </a:rPr>
              <a:t> </a:t>
            </a:r>
            <a:r>
              <a:rPr sz="900" dirty="0">
                <a:latin typeface="Arial"/>
                <a:cs typeface="Arial"/>
              </a:rPr>
              <a:t>and</a:t>
            </a:r>
            <a:r>
              <a:rPr sz="900" spc="-30" dirty="0">
                <a:latin typeface="Arial"/>
                <a:cs typeface="Arial"/>
              </a:rPr>
              <a:t> </a:t>
            </a:r>
            <a:r>
              <a:rPr sz="900" dirty="0">
                <a:latin typeface="Arial"/>
                <a:cs typeface="Arial"/>
              </a:rPr>
              <a:t>discounted</a:t>
            </a:r>
            <a:r>
              <a:rPr sz="900" spc="-30" dirty="0">
                <a:latin typeface="Arial"/>
                <a:cs typeface="Arial"/>
              </a:rPr>
              <a:t> </a:t>
            </a:r>
            <a:r>
              <a:rPr sz="900" dirty="0">
                <a:latin typeface="Arial"/>
                <a:cs typeface="Arial"/>
              </a:rPr>
              <a:t>pay</a:t>
            </a:r>
            <a:r>
              <a:rPr sz="900" spc="-10" dirty="0">
                <a:latin typeface="Arial"/>
                <a:cs typeface="Arial"/>
              </a:rPr>
              <a:t> </a:t>
            </a:r>
            <a:r>
              <a:rPr sz="900" dirty="0">
                <a:latin typeface="Arial"/>
                <a:cs typeface="Arial"/>
              </a:rPr>
              <a:t>back</a:t>
            </a:r>
            <a:r>
              <a:rPr sz="900" spc="-5" dirty="0">
                <a:latin typeface="Arial"/>
                <a:cs typeface="Arial"/>
              </a:rPr>
              <a:t> </a:t>
            </a:r>
            <a:r>
              <a:rPr sz="900" dirty="0">
                <a:latin typeface="Arial"/>
                <a:cs typeface="Arial"/>
              </a:rPr>
              <a:t>period</a:t>
            </a:r>
            <a:r>
              <a:rPr sz="900" spc="-30" dirty="0">
                <a:latin typeface="Arial"/>
                <a:cs typeface="Arial"/>
              </a:rPr>
              <a:t> </a:t>
            </a:r>
            <a:r>
              <a:rPr sz="900" dirty="0">
                <a:latin typeface="Arial"/>
                <a:cs typeface="Arial"/>
              </a:rPr>
              <a:t>on</a:t>
            </a:r>
            <a:r>
              <a:rPr sz="900" spc="-5" dirty="0">
                <a:latin typeface="Arial"/>
                <a:cs typeface="Arial"/>
              </a:rPr>
              <a:t> best</a:t>
            </a:r>
            <a:r>
              <a:rPr sz="900" spc="5" dirty="0">
                <a:latin typeface="Arial"/>
                <a:cs typeface="Arial"/>
              </a:rPr>
              <a:t> </a:t>
            </a:r>
            <a:r>
              <a:rPr sz="900" dirty="0">
                <a:latin typeface="Arial"/>
                <a:cs typeface="Arial"/>
              </a:rPr>
              <a:t>effort</a:t>
            </a:r>
            <a:r>
              <a:rPr sz="900" spc="-20" dirty="0">
                <a:latin typeface="Arial"/>
                <a:cs typeface="Arial"/>
              </a:rPr>
              <a:t> </a:t>
            </a:r>
            <a:r>
              <a:rPr sz="900" spc="5" dirty="0">
                <a:latin typeface="Arial"/>
                <a:cs typeface="Arial"/>
              </a:rPr>
              <a:t>basis)</a:t>
            </a:r>
            <a:endParaRPr sz="900">
              <a:latin typeface="Arial"/>
              <a:cs typeface="Arial"/>
            </a:endParaRPr>
          </a:p>
          <a:p>
            <a:pPr marL="207010" lvl="1" indent="-194945">
              <a:lnSpc>
                <a:spcPct val="100000"/>
              </a:lnSpc>
              <a:spcBef>
                <a:spcPts val="690"/>
              </a:spcBef>
              <a:buFont typeface="Arial"/>
              <a:buAutoNum type="arabicPeriod" startAt="3"/>
              <a:tabLst>
                <a:tab pos="207645" algn="l"/>
              </a:tabLst>
            </a:pPr>
            <a:endParaRPr sz="900">
              <a:latin typeface="Arial"/>
              <a:cs typeface="Arial"/>
            </a:endParaRPr>
          </a:p>
        </p:txBody>
      </p:sp>
      <p:sp>
        <p:nvSpPr>
          <p:cNvPr id="20" name="object 20"/>
          <p:cNvSpPr txBox="1"/>
          <p:nvPr/>
        </p:nvSpPr>
        <p:spPr>
          <a:xfrm>
            <a:off x="1281683" y="6468757"/>
            <a:ext cx="6705600" cy="128270"/>
          </a:xfrm>
          <a:prstGeom prst="rect">
            <a:avLst/>
          </a:prstGeom>
          <a:solidFill>
            <a:srgbClr val="FFFF00"/>
          </a:solidFill>
        </p:spPr>
        <p:txBody>
          <a:bodyPr vert="horz" wrap="square" lIns="0" tIns="0" rIns="0" bIns="0" rtlCol="0">
            <a:spAutoFit/>
          </a:bodyPr>
          <a:lstStyle/>
          <a:p>
            <a:pPr>
              <a:lnSpc>
                <a:spcPts val="969"/>
              </a:lnSpc>
            </a:pPr>
            <a:r>
              <a:rPr sz="900" dirty="0">
                <a:latin typeface="Arial"/>
                <a:cs typeface="Arial"/>
              </a:rPr>
              <a:t>Project</a:t>
            </a:r>
            <a:r>
              <a:rPr sz="900" spc="-20" dirty="0">
                <a:latin typeface="Arial"/>
                <a:cs typeface="Arial"/>
              </a:rPr>
              <a:t> </a:t>
            </a:r>
            <a:r>
              <a:rPr sz="900" dirty="0">
                <a:latin typeface="Arial"/>
                <a:cs typeface="Arial"/>
              </a:rPr>
              <a:t>Sensitivity</a:t>
            </a:r>
            <a:r>
              <a:rPr sz="900" spc="-80" dirty="0">
                <a:latin typeface="Arial"/>
                <a:cs typeface="Arial"/>
              </a:rPr>
              <a:t> </a:t>
            </a:r>
            <a:r>
              <a:rPr sz="900" spc="5" dirty="0">
                <a:latin typeface="Arial"/>
                <a:cs typeface="Arial"/>
              </a:rPr>
              <a:t>Analysis</a:t>
            </a:r>
            <a:r>
              <a:rPr sz="900" spc="-60" dirty="0">
                <a:latin typeface="Arial"/>
                <a:cs typeface="Arial"/>
              </a:rPr>
              <a:t> </a:t>
            </a:r>
            <a:r>
              <a:rPr sz="900" spc="10" dirty="0">
                <a:latin typeface="Arial"/>
                <a:cs typeface="Arial"/>
              </a:rPr>
              <a:t>(On</a:t>
            </a:r>
            <a:r>
              <a:rPr sz="900" spc="-30" dirty="0">
                <a:latin typeface="Arial"/>
                <a:cs typeface="Arial"/>
              </a:rPr>
              <a:t> </a:t>
            </a:r>
            <a:r>
              <a:rPr sz="900" spc="-5" dirty="0">
                <a:latin typeface="Arial"/>
                <a:cs typeface="Arial"/>
              </a:rPr>
              <a:t>best</a:t>
            </a:r>
            <a:r>
              <a:rPr sz="900" dirty="0">
                <a:latin typeface="Arial"/>
                <a:cs typeface="Arial"/>
              </a:rPr>
              <a:t> effort</a:t>
            </a:r>
            <a:r>
              <a:rPr sz="900" spc="-20" dirty="0">
                <a:latin typeface="Arial"/>
                <a:cs typeface="Arial"/>
              </a:rPr>
              <a:t> </a:t>
            </a:r>
            <a:r>
              <a:rPr sz="900" spc="5" dirty="0">
                <a:latin typeface="Arial"/>
                <a:cs typeface="Arial"/>
              </a:rPr>
              <a:t>basis,</a:t>
            </a:r>
            <a:r>
              <a:rPr sz="900" spc="-20" dirty="0">
                <a:latin typeface="Arial"/>
                <a:cs typeface="Arial"/>
              </a:rPr>
              <a:t> </a:t>
            </a:r>
            <a:r>
              <a:rPr sz="900" spc="5" dirty="0">
                <a:latin typeface="Arial"/>
                <a:cs typeface="Arial"/>
              </a:rPr>
              <a:t>this</a:t>
            </a:r>
            <a:r>
              <a:rPr sz="900" spc="-55" dirty="0">
                <a:latin typeface="Arial"/>
                <a:cs typeface="Arial"/>
              </a:rPr>
              <a:t> </a:t>
            </a:r>
            <a:r>
              <a:rPr sz="900" dirty="0">
                <a:latin typeface="Arial"/>
                <a:cs typeface="Arial"/>
              </a:rPr>
              <a:t>section</a:t>
            </a:r>
            <a:r>
              <a:rPr sz="900" spc="-10" dirty="0">
                <a:latin typeface="Arial"/>
                <a:cs typeface="Arial"/>
              </a:rPr>
              <a:t> </a:t>
            </a:r>
            <a:r>
              <a:rPr sz="900" spc="5" dirty="0">
                <a:latin typeface="Arial"/>
                <a:cs typeface="Arial"/>
              </a:rPr>
              <a:t>will</a:t>
            </a:r>
            <a:r>
              <a:rPr sz="900" spc="-40" dirty="0">
                <a:latin typeface="Arial"/>
                <a:cs typeface="Arial"/>
              </a:rPr>
              <a:t> </a:t>
            </a:r>
            <a:r>
              <a:rPr sz="900" dirty="0">
                <a:latin typeface="Arial"/>
                <a:cs typeface="Arial"/>
              </a:rPr>
              <a:t>evaluate</a:t>
            </a:r>
            <a:r>
              <a:rPr sz="900" spc="-35" dirty="0">
                <a:latin typeface="Arial"/>
                <a:cs typeface="Arial"/>
              </a:rPr>
              <a:t> </a:t>
            </a:r>
            <a:r>
              <a:rPr sz="900" dirty="0">
                <a:latin typeface="Arial"/>
                <a:cs typeface="Arial"/>
              </a:rPr>
              <a:t>project</a:t>
            </a:r>
            <a:r>
              <a:rPr sz="900" spc="-15" dirty="0">
                <a:latin typeface="Arial"/>
                <a:cs typeface="Arial"/>
              </a:rPr>
              <a:t> </a:t>
            </a:r>
            <a:r>
              <a:rPr sz="900" spc="5" dirty="0">
                <a:latin typeface="Arial"/>
                <a:cs typeface="Arial"/>
              </a:rPr>
              <a:t>sensitivity</a:t>
            </a:r>
            <a:r>
              <a:rPr sz="900" spc="-85" dirty="0">
                <a:latin typeface="Arial"/>
                <a:cs typeface="Arial"/>
              </a:rPr>
              <a:t> </a:t>
            </a:r>
            <a:r>
              <a:rPr sz="900" spc="5" dirty="0">
                <a:latin typeface="Arial"/>
                <a:cs typeface="Arial"/>
              </a:rPr>
              <a:t>in</a:t>
            </a:r>
            <a:r>
              <a:rPr sz="900" spc="-5" dirty="0">
                <a:latin typeface="Arial"/>
                <a:cs typeface="Arial"/>
              </a:rPr>
              <a:t> </a:t>
            </a:r>
            <a:r>
              <a:rPr sz="900" spc="5" dirty="0">
                <a:latin typeface="Arial"/>
                <a:cs typeface="Arial"/>
              </a:rPr>
              <a:t>terms</a:t>
            </a:r>
            <a:r>
              <a:rPr sz="900" spc="-55" dirty="0">
                <a:latin typeface="Arial"/>
                <a:cs typeface="Arial"/>
              </a:rPr>
              <a:t> </a:t>
            </a:r>
            <a:r>
              <a:rPr sz="900" dirty="0">
                <a:latin typeface="Arial"/>
                <a:cs typeface="Arial"/>
              </a:rPr>
              <a:t>of</a:t>
            </a:r>
            <a:r>
              <a:rPr sz="900" spc="-20" dirty="0">
                <a:latin typeface="Arial"/>
                <a:cs typeface="Arial"/>
              </a:rPr>
              <a:t> </a:t>
            </a:r>
            <a:r>
              <a:rPr sz="900" dirty="0">
                <a:latin typeface="Arial"/>
                <a:cs typeface="Arial"/>
              </a:rPr>
              <a:t>annual</a:t>
            </a:r>
            <a:r>
              <a:rPr sz="900" spc="-20" dirty="0">
                <a:latin typeface="Arial"/>
                <a:cs typeface="Arial"/>
              </a:rPr>
              <a:t> </a:t>
            </a:r>
            <a:r>
              <a:rPr sz="900" dirty="0">
                <a:latin typeface="Arial"/>
                <a:cs typeface="Arial"/>
              </a:rPr>
              <a:t>revenue,</a:t>
            </a:r>
            <a:r>
              <a:rPr sz="900" spc="50" dirty="0">
                <a:latin typeface="Arial"/>
                <a:cs typeface="Arial"/>
              </a:rPr>
              <a:t> </a:t>
            </a:r>
            <a:r>
              <a:rPr sz="900" dirty="0">
                <a:latin typeface="Arial"/>
                <a:cs typeface="Arial"/>
              </a:rPr>
              <a:t>investment</a:t>
            </a:r>
            <a:r>
              <a:rPr sz="900" spc="-70" dirty="0">
                <a:latin typeface="Arial"/>
                <a:cs typeface="Arial"/>
              </a:rPr>
              <a:t> </a:t>
            </a:r>
            <a:r>
              <a:rPr sz="900" dirty="0">
                <a:latin typeface="Arial"/>
                <a:cs typeface="Arial"/>
              </a:rPr>
              <a:t>/</a:t>
            </a:r>
            <a:endParaRPr sz="900">
              <a:latin typeface="Arial"/>
              <a:cs typeface="Arial"/>
            </a:endParaRPr>
          </a:p>
        </p:txBody>
      </p:sp>
      <p:sp>
        <p:nvSpPr>
          <p:cNvPr id="21" name="object 21"/>
          <p:cNvSpPr txBox="1"/>
          <p:nvPr/>
        </p:nvSpPr>
        <p:spPr>
          <a:xfrm>
            <a:off x="1281683" y="6553606"/>
            <a:ext cx="1350645" cy="164465"/>
          </a:xfrm>
          <a:prstGeom prst="rect">
            <a:avLst/>
          </a:prstGeom>
          <a:solidFill>
            <a:srgbClr val="FFFF00"/>
          </a:solidFill>
        </p:spPr>
        <p:txBody>
          <a:bodyPr vert="horz" wrap="square" lIns="0" tIns="13970" rIns="0" bIns="0" rtlCol="0">
            <a:spAutoFit/>
          </a:bodyPr>
          <a:lstStyle/>
          <a:p>
            <a:pPr>
              <a:lnSpc>
                <a:spcPct val="100000"/>
              </a:lnSpc>
              <a:spcBef>
                <a:spcPts val="110"/>
              </a:spcBef>
            </a:pPr>
            <a:r>
              <a:rPr sz="900" spc="-5" dirty="0">
                <a:latin typeface="Arial"/>
                <a:cs typeface="Arial"/>
              </a:rPr>
              <a:t>capex </a:t>
            </a:r>
            <a:r>
              <a:rPr sz="900" dirty="0">
                <a:latin typeface="Arial"/>
                <a:cs typeface="Arial"/>
              </a:rPr>
              <a:t>or </a:t>
            </a:r>
            <a:r>
              <a:rPr sz="900" spc="-5" dirty="0">
                <a:latin typeface="Arial"/>
                <a:cs typeface="Arial"/>
              </a:rPr>
              <a:t>feedstock</a:t>
            </a:r>
            <a:r>
              <a:rPr sz="900" spc="-50" dirty="0">
                <a:latin typeface="Arial"/>
                <a:cs typeface="Arial"/>
              </a:rPr>
              <a:t> </a:t>
            </a:r>
            <a:r>
              <a:rPr sz="900" dirty="0">
                <a:latin typeface="Arial"/>
                <a:cs typeface="Arial"/>
              </a:rPr>
              <a:t>prices)</a:t>
            </a:r>
            <a:endParaRPr sz="900">
              <a:latin typeface="Arial"/>
              <a:cs typeface="Aria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F9F3117E-6975-47F4-934A-B18CA608E8B4}"/>
              </a:ext>
            </a:extLst>
          </p:cNvPr>
          <p:cNvGrpSpPr/>
          <p:nvPr/>
        </p:nvGrpSpPr>
        <p:grpSpPr>
          <a:xfrm>
            <a:off x="2918091" y="1272688"/>
            <a:ext cx="5874326" cy="3104534"/>
            <a:chOff x="1343006" y="1935184"/>
            <a:chExt cx="6364080" cy="4128010"/>
          </a:xfrm>
        </p:grpSpPr>
        <p:sp>
          <p:nvSpPr>
            <p:cNvPr id="14" name="Freeform 3">
              <a:extLst>
                <a:ext uri="{FF2B5EF4-FFF2-40B4-BE49-F238E27FC236}">
                  <a16:creationId xmlns:a16="http://schemas.microsoft.com/office/drawing/2014/main" id="{1C665105-2C7F-44C3-BC9D-8F62C79E6C6B}"/>
                </a:ext>
              </a:extLst>
            </p:cNvPr>
            <p:cNvSpPr>
              <a:spLocks/>
            </p:cNvSpPr>
            <p:nvPr/>
          </p:nvSpPr>
          <p:spPr bwMode="auto">
            <a:xfrm>
              <a:off x="4032207" y="4577671"/>
              <a:ext cx="99658" cy="82529"/>
            </a:xfrm>
            <a:custGeom>
              <a:avLst/>
              <a:gdLst>
                <a:gd name="T0" fmla="*/ 2147483647 w 1131"/>
                <a:gd name="T1" fmla="*/ 407494188 h 927"/>
                <a:gd name="T2" fmla="*/ 2147483647 w 1131"/>
                <a:gd name="T3" fmla="*/ 1628469094 h 927"/>
                <a:gd name="T4" fmla="*/ 2147483647 w 1131"/>
                <a:gd name="T5" fmla="*/ 1017606791 h 927"/>
                <a:gd name="T6" fmla="*/ 2147483647 w 1131"/>
                <a:gd name="T7" fmla="*/ 2035963191 h 927"/>
                <a:gd name="T8" fmla="*/ 2147483647 w 1131"/>
                <a:gd name="T9" fmla="*/ 2147483647 h 927"/>
                <a:gd name="T10" fmla="*/ 2147483647 w 1131"/>
                <a:gd name="T11" fmla="*/ 2147483647 h 927"/>
                <a:gd name="T12" fmla="*/ 1562940558 w 1131"/>
                <a:gd name="T13" fmla="*/ 2147483647 h 927"/>
                <a:gd name="T14" fmla="*/ 2147483647 w 1131"/>
                <a:gd name="T15" fmla="*/ 2147483647 h 927"/>
                <a:gd name="T16" fmla="*/ 2147483647 w 1131"/>
                <a:gd name="T17" fmla="*/ 2147483647 h 927"/>
                <a:gd name="T18" fmla="*/ 2147483647 w 1131"/>
                <a:gd name="T19" fmla="*/ 2147483647 h 927"/>
                <a:gd name="T20" fmla="*/ 2147483647 w 1131"/>
                <a:gd name="T21" fmla="*/ 2147483647 h 927"/>
                <a:gd name="T22" fmla="*/ 2147483647 w 1131"/>
                <a:gd name="T23" fmla="*/ 2147483647 h 927"/>
                <a:gd name="T24" fmla="*/ 2147483647 w 1131"/>
                <a:gd name="T25" fmla="*/ 2147483647 h 927"/>
                <a:gd name="T26" fmla="*/ 2147483647 w 1131"/>
                <a:gd name="T27" fmla="*/ 2147483647 h 927"/>
                <a:gd name="T28" fmla="*/ 2147483647 w 1131"/>
                <a:gd name="T29" fmla="*/ 2147483647 h 927"/>
                <a:gd name="T30" fmla="*/ 2147483647 w 1131"/>
                <a:gd name="T31" fmla="*/ 2147483647 h 927"/>
                <a:gd name="T32" fmla="*/ 2147483647 w 1131"/>
                <a:gd name="T33" fmla="*/ 2147483647 h 927"/>
                <a:gd name="T34" fmla="*/ 2147483647 w 1131"/>
                <a:gd name="T35" fmla="*/ 2147483647 h 927"/>
                <a:gd name="T36" fmla="*/ 2147483647 w 1131"/>
                <a:gd name="T37" fmla="*/ 2147483647 h 927"/>
                <a:gd name="T38" fmla="*/ 2147483647 w 1131"/>
                <a:gd name="T39" fmla="*/ 2147483647 h 927"/>
                <a:gd name="T40" fmla="*/ 2147483647 w 1131"/>
                <a:gd name="T41" fmla="*/ 2147483647 h 927"/>
                <a:gd name="T42" fmla="*/ 2147483647 w 1131"/>
                <a:gd name="T43" fmla="*/ 2147483647 h 927"/>
                <a:gd name="T44" fmla="*/ 2147483647 w 1131"/>
                <a:gd name="T45" fmla="*/ 2147483647 h 927"/>
                <a:gd name="T46" fmla="*/ 2147483647 w 1131"/>
                <a:gd name="T47" fmla="*/ 2147483647 h 927"/>
                <a:gd name="T48" fmla="*/ 2147483647 w 1131"/>
                <a:gd name="T49" fmla="*/ 2147483647 h 927"/>
                <a:gd name="T50" fmla="*/ 2147483647 w 1131"/>
                <a:gd name="T51" fmla="*/ 2147483647 h 927"/>
                <a:gd name="T52" fmla="*/ 2147483647 w 1131"/>
                <a:gd name="T53" fmla="*/ 2147483647 h 927"/>
                <a:gd name="T54" fmla="*/ 2147483647 w 1131"/>
                <a:gd name="T55" fmla="*/ 2147483647 h 927"/>
                <a:gd name="T56" fmla="*/ 2147483647 w 1131"/>
                <a:gd name="T57" fmla="*/ 2147483647 h 927"/>
                <a:gd name="T58" fmla="*/ 1172201511 w 1131"/>
                <a:gd name="T59" fmla="*/ 2147483647 h 927"/>
                <a:gd name="T60" fmla="*/ 0 w 1131"/>
                <a:gd name="T61" fmla="*/ 2147483647 h 927"/>
                <a:gd name="T62" fmla="*/ 1757946891 w 1131"/>
                <a:gd name="T63" fmla="*/ 2147483647 h 927"/>
                <a:gd name="T64" fmla="*/ 2147483647 w 1131"/>
                <a:gd name="T65" fmla="*/ 2147483647 h 927"/>
                <a:gd name="T66" fmla="*/ 1953671520 w 1131"/>
                <a:gd name="T67" fmla="*/ 2147483647 h 927"/>
                <a:gd name="T68" fmla="*/ 2147483647 w 1131"/>
                <a:gd name="T69" fmla="*/ 2147483647 h 927"/>
                <a:gd name="T70" fmla="*/ 2147483647 w 1131"/>
                <a:gd name="T71" fmla="*/ 2147483647 h 927"/>
                <a:gd name="T72" fmla="*/ 2147483647 w 1131"/>
                <a:gd name="T73" fmla="*/ 2147483647 h 927"/>
                <a:gd name="T74" fmla="*/ 2147483647 w 1131"/>
                <a:gd name="T75" fmla="*/ 2147483647 h 927"/>
                <a:gd name="T76" fmla="*/ 2147483647 w 1131"/>
                <a:gd name="T77" fmla="*/ 2147483647 h 927"/>
                <a:gd name="T78" fmla="*/ 2147483647 w 1131"/>
                <a:gd name="T79" fmla="*/ 2147483647 h 927"/>
                <a:gd name="T80" fmla="*/ 2147483647 w 1131"/>
                <a:gd name="T81" fmla="*/ 2147483647 h 927"/>
                <a:gd name="T82" fmla="*/ 2147483647 w 1131"/>
                <a:gd name="T83" fmla="*/ 2147483647 h 927"/>
                <a:gd name="T84" fmla="*/ 2147483647 w 1131"/>
                <a:gd name="T85" fmla="*/ 2147483647 h 927"/>
                <a:gd name="T86" fmla="*/ 2147483647 w 1131"/>
                <a:gd name="T87" fmla="*/ 2147483647 h 927"/>
                <a:gd name="T88" fmla="*/ 2147483647 w 1131"/>
                <a:gd name="T89" fmla="*/ 2147483647 h 927"/>
                <a:gd name="T90" fmla="*/ 2147483647 w 1131"/>
                <a:gd name="T91" fmla="*/ 2147483647 h 927"/>
                <a:gd name="T92" fmla="*/ 2147483647 w 1131"/>
                <a:gd name="T93" fmla="*/ 2147483647 h 927"/>
                <a:gd name="T94" fmla="*/ 2147483647 w 1131"/>
                <a:gd name="T95" fmla="*/ 2147483647 h 927"/>
                <a:gd name="T96" fmla="*/ 2147483647 w 1131"/>
                <a:gd name="T97" fmla="*/ 2147483647 h 927"/>
                <a:gd name="T98" fmla="*/ 2147483647 w 1131"/>
                <a:gd name="T99" fmla="*/ 2147483647 h 927"/>
                <a:gd name="T100" fmla="*/ 2147483647 w 1131"/>
                <a:gd name="T101" fmla="*/ 2147483647 h 927"/>
                <a:gd name="T102" fmla="*/ 2147483647 w 1131"/>
                <a:gd name="T103" fmla="*/ 2147483647 h 927"/>
                <a:gd name="T104" fmla="*/ 2147483647 w 1131"/>
                <a:gd name="T105" fmla="*/ 2147483647 h 927"/>
                <a:gd name="T106" fmla="*/ 2147483647 w 1131"/>
                <a:gd name="T107" fmla="*/ 2147483647 h 927"/>
                <a:gd name="T108" fmla="*/ 2147483647 w 1131"/>
                <a:gd name="T109" fmla="*/ 2147483647 h 927"/>
                <a:gd name="T110" fmla="*/ 2147483647 w 1131"/>
                <a:gd name="T111" fmla="*/ 2147483647 h 927"/>
                <a:gd name="T112" fmla="*/ 2147483647 w 1131"/>
                <a:gd name="T113" fmla="*/ 2147483647 h 927"/>
                <a:gd name="T114" fmla="*/ 2147483647 w 1131"/>
                <a:gd name="T115" fmla="*/ 2147483647 h 927"/>
                <a:gd name="T116" fmla="*/ 2147483647 w 1131"/>
                <a:gd name="T117" fmla="*/ 2147483647 h 927"/>
                <a:gd name="T118" fmla="*/ 2147483647 w 1131"/>
                <a:gd name="T119" fmla="*/ 2147483647 h 927"/>
                <a:gd name="T120" fmla="*/ 2147483647 w 1131"/>
                <a:gd name="T121" fmla="*/ 542825875 h 92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131"/>
                <a:gd name="T184" fmla="*/ 0 h 927"/>
                <a:gd name="T185" fmla="*/ 1131 w 1131"/>
                <a:gd name="T186" fmla="*/ 927 h 92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131" h="927">
                  <a:moveTo>
                    <a:pt x="464" y="8"/>
                  </a:moveTo>
                  <a:lnTo>
                    <a:pt x="420" y="6"/>
                  </a:lnTo>
                  <a:lnTo>
                    <a:pt x="383" y="0"/>
                  </a:lnTo>
                  <a:lnTo>
                    <a:pt x="345" y="24"/>
                  </a:lnTo>
                  <a:lnTo>
                    <a:pt x="318" y="23"/>
                  </a:lnTo>
                  <a:lnTo>
                    <a:pt x="299" y="15"/>
                  </a:lnTo>
                  <a:lnTo>
                    <a:pt x="281" y="36"/>
                  </a:lnTo>
                  <a:lnTo>
                    <a:pt x="204" y="30"/>
                  </a:lnTo>
                  <a:lnTo>
                    <a:pt x="197" y="58"/>
                  </a:lnTo>
                  <a:lnTo>
                    <a:pt x="135" y="113"/>
                  </a:lnTo>
                  <a:lnTo>
                    <a:pt x="100" y="201"/>
                  </a:lnTo>
                  <a:lnTo>
                    <a:pt x="65" y="296"/>
                  </a:lnTo>
                  <a:lnTo>
                    <a:pt x="3" y="351"/>
                  </a:lnTo>
                  <a:lnTo>
                    <a:pt x="24" y="487"/>
                  </a:lnTo>
                  <a:lnTo>
                    <a:pt x="86" y="514"/>
                  </a:lnTo>
                  <a:lnTo>
                    <a:pt x="100" y="582"/>
                  </a:lnTo>
                  <a:lnTo>
                    <a:pt x="72" y="657"/>
                  </a:lnTo>
                  <a:lnTo>
                    <a:pt x="134" y="656"/>
                  </a:lnTo>
                  <a:lnTo>
                    <a:pt x="239" y="659"/>
                  </a:lnTo>
                  <a:lnTo>
                    <a:pt x="291" y="660"/>
                  </a:lnTo>
                  <a:lnTo>
                    <a:pt x="300" y="632"/>
                  </a:lnTo>
                  <a:lnTo>
                    <a:pt x="321" y="621"/>
                  </a:lnTo>
                  <a:lnTo>
                    <a:pt x="341" y="626"/>
                  </a:lnTo>
                  <a:lnTo>
                    <a:pt x="377" y="609"/>
                  </a:lnTo>
                  <a:lnTo>
                    <a:pt x="407" y="618"/>
                  </a:lnTo>
                  <a:lnTo>
                    <a:pt x="429" y="635"/>
                  </a:lnTo>
                  <a:lnTo>
                    <a:pt x="432" y="650"/>
                  </a:lnTo>
                  <a:lnTo>
                    <a:pt x="449" y="657"/>
                  </a:lnTo>
                  <a:lnTo>
                    <a:pt x="473" y="648"/>
                  </a:lnTo>
                  <a:lnTo>
                    <a:pt x="488" y="656"/>
                  </a:lnTo>
                  <a:lnTo>
                    <a:pt x="500" y="675"/>
                  </a:lnTo>
                  <a:lnTo>
                    <a:pt x="524" y="687"/>
                  </a:lnTo>
                  <a:lnTo>
                    <a:pt x="554" y="681"/>
                  </a:lnTo>
                  <a:lnTo>
                    <a:pt x="572" y="671"/>
                  </a:lnTo>
                  <a:lnTo>
                    <a:pt x="599" y="663"/>
                  </a:lnTo>
                  <a:lnTo>
                    <a:pt x="626" y="683"/>
                  </a:lnTo>
                  <a:lnTo>
                    <a:pt x="629" y="702"/>
                  </a:lnTo>
                  <a:lnTo>
                    <a:pt x="617" y="717"/>
                  </a:lnTo>
                  <a:lnTo>
                    <a:pt x="600" y="722"/>
                  </a:lnTo>
                  <a:lnTo>
                    <a:pt x="569" y="728"/>
                  </a:lnTo>
                  <a:lnTo>
                    <a:pt x="560" y="744"/>
                  </a:lnTo>
                  <a:lnTo>
                    <a:pt x="534" y="741"/>
                  </a:lnTo>
                  <a:lnTo>
                    <a:pt x="510" y="738"/>
                  </a:lnTo>
                  <a:lnTo>
                    <a:pt x="486" y="726"/>
                  </a:lnTo>
                  <a:lnTo>
                    <a:pt x="461" y="717"/>
                  </a:lnTo>
                  <a:lnTo>
                    <a:pt x="440" y="705"/>
                  </a:lnTo>
                  <a:lnTo>
                    <a:pt x="413" y="698"/>
                  </a:lnTo>
                  <a:lnTo>
                    <a:pt x="387" y="683"/>
                  </a:lnTo>
                  <a:lnTo>
                    <a:pt x="363" y="665"/>
                  </a:lnTo>
                  <a:lnTo>
                    <a:pt x="353" y="672"/>
                  </a:lnTo>
                  <a:lnTo>
                    <a:pt x="344" y="686"/>
                  </a:lnTo>
                  <a:lnTo>
                    <a:pt x="339" y="705"/>
                  </a:lnTo>
                  <a:lnTo>
                    <a:pt x="315" y="710"/>
                  </a:lnTo>
                  <a:lnTo>
                    <a:pt x="285" y="705"/>
                  </a:lnTo>
                  <a:lnTo>
                    <a:pt x="254" y="714"/>
                  </a:lnTo>
                  <a:lnTo>
                    <a:pt x="224" y="716"/>
                  </a:lnTo>
                  <a:lnTo>
                    <a:pt x="222" y="750"/>
                  </a:lnTo>
                  <a:lnTo>
                    <a:pt x="44" y="749"/>
                  </a:lnTo>
                  <a:lnTo>
                    <a:pt x="27" y="770"/>
                  </a:lnTo>
                  <a:lnTo>
                    <a:pt x="18" y="759"/>
                  </a:lnTo>
                  <a:lnTo>
                    <a:pt x="11" y="773"/>
                  </a:lnTo>
                  <a:lnTo>
                    <a:pt x="0" y="809"/>
                  </a:lnTo>
                  <a:lnTo>
                    <a:pt x="18" y="875"/>
                  </a:lnTo>
                  <a:lnTo>
                    <a:pt x="27" y="870"/>
                  </a:lnTo>
                  <a:lnTo>
                    <a:pt x="63" y="857"/>
                  </a:lnTo>
                  <a:lnTo>
                    <a:pt x="50" y="873"/>
                  </a:lnTo>
                  <a:lnTo>
                    <a:pt x="24" y="881"/>
                  </a:lnTo>
                  <a:lnTo>
                    <a:pt x="30" y="905"/>
                  </a:lnTo>
                  <a:lnTo>
                    <a:pt x="36" y="924"/>
                  </a:lnTo>
                  <a:lnTo>
                    <a:pt x="96" y="924"/>
                  </a:lnTo>
                  <a:lnTo>
                    <a:pt x="132" y="902"/>
                  </a:lnTo>
                  <a:lnTo>
                    <a:pt x="186" y="903"/>
                  </a:lnTo>
                  <a:lnTo>
                    <a:pt x="246" y="909"/>
                  </a:lnTo>
                  <a:lnTo>
                    <a:pt x="291" y="879"/>
                  </a:lnTo>
                  <a:lnTo>
                    <a:pt x="326" y="851"/>
                  </a:lnTo>
                  <a:lnTo>
                    <a:pt x="612" y="857"/>
                  </a:lnTo>
                  <a:lnTo>
                    <a:pt x="720" y="860"/>
                  </a:lnTo>
                  <a:lnTo>
                    <a:pt x="773" y="870"/>
                  </a:lnTo>
                  <a:lnTo>
                    <a:pt x="785" y="897"/>
                  </a:lnTo>
                  <a:lnTo>
                    <a:pt x="816" y="882"/>
                  </a:lnTo>
                  <a:lnTo>
                    <a:pt x="849" y="903"/>
                  </a:lnTo>
                  <a:lnTo>
                    <a:pt x="905" y="912"/>
                  </a:lnTo>
                  <a:lnTo>
                    <a:pt x="932" y="927"/>
                  </a:lnTo>
                  <a:lnTo>
                    <a:pt x="977" y="905"/>
                  </a:lnTo>
                  <a:lnTo>
                    <a:pt x="1020" y="900"/>
                  </a:lnTo>
                  <a:lnTo>
                    <a:pt x="1053" y="905"/>
                  </a:lnTo>
                  <a:lnTo>
                    <a:pt x="1091" y="899"/>
                  </a:lnTo>
                  <a:lnTo>
                    <a:pt x="1122" y="896"/>
                  </a:lnTo>
                  <a:lnTo>
                    <a:pt x="1131" y="888"/>
                  </a:lnTo>
                  <a:lnTo>
                    <a:pt x="1116" y="869"/>
                  </a:lnTo>
                  <a:lnTo>
                    <a:pt x="1122" y="833"/>
                  </a:lnTo>
                  <a:lnTo>
                    <a:pt x="1115" y="804"/>
                  </a:lnTo>
                  <a:lnTo>
                    <a:pt x="1127" y="783"/>
                  </a:lnTo>
                  <a:lnTo>
                    <a:pt x="1110" y="764"/>
                  </a:lnTo>
                  <a:lnTo>
                    <a:pt x="1089" y="731"/>
                  </a:lnTo>
                  <a:lnTo>
                    <a:pt x="1071" y="696"/>
                  </a:lnTo>
                  <a:lnTo>
                    <a:pt x="1047" y="693"/>
                  </a:lnTo>
                  <a:lnTo>
                    <a:pt x="1025" y="710"/>
                  </a:lnTo>
                  <a:lnTo>
                    <a:pt x="1017" y="681"/>
                  </a:lnTo>
                  <a:lnTo>
                    <a:pt x="977" y="626"/>
                  </a:lnTo>
                  <a:lnTo>
                    <a:pt x="1005" y="609"/>
                  </a:lnTo>
                  <a:lnTo>
                    <a:pt x="1001" y="581"/>
                  </a:lnTo>
                  <a:lnTo>
                    <a:pt x="989" y="557"/>
                  </a:lnTo>
                  <a:lnTo>
                    <a:pt x="986" y="510"/>
                  </a:lnTo>
                  <a:lnTo>
                    <a:pt x="971" y="495"/>
                  </a:lnTo>
                  <a:lnTo>
                    <a:pt x="944" y="467"/>
                  </a:lnTo>
                  <a:lnTo>
                    <a:pt x="961" y="425"/>
                  </a:lnTo>
                  <a:lnTo>
                    <a:pt x="903" y="387"/>
                  </a:lnTo>
                  <a:lnTo>
                    <a:pt x="890" y="351"/>
                  </a:lnTo>
                  <a:lnTo>
                    <a:pt x="848" y="338"/>
                  </a:lnTo>
                  <a:lnTo>
                    <a:pt x="815" y="308"/>
                  </a:lnTo>
                  <a:lnTo>
                    <a:pt x="804" y="281"/>
                  </a:lnTo>
                  <a:lnTo>
                    <a:pt x="782" y="254"/>
                  </a:lnTo>
                  <a:lnTo>
                    <a:pt x="743" y="219"/>
                  </a:lnTo>
                  <a:lnTo>
                    <a:pt x="720" y="174"/>
                  </a:lnTo>
                  <a:lnTo>
                    <a:pt x="708" y="132"/>
                  </a:lnTo>
                  <a:lnTo>
                    <a:pt x="686" y="116"/>
                  </a:lnTo>
                  <a:lnTo>
                    <a:pt x="653" y="113"/>
                  </a:lnTo>
                  <a:lnTo>
                    <a:pt x="612" y="110"/>
                  </a:lnTo>
                  <a:lnTo>
                    <a:pt x="576" y="54"/>
                  </a:lnTo>
                  <a:lnTo>
                    <a:pt x="527" y="17"/>
                  </a:lnTo>
                  <a:lnTo>
                    <a:pt x="506" y="8"/>
                  </a:lnTo>
                  <a:lnTo>
                    <a:pt x="464" y="8"/>
                  </a:lnTo>
                  <a:close/>
                </a:path>
              </a:pathLst>
            </a:custGeom>
            <a:solidFill>
              <a:schemeClr val="accent4">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grpSp>
          <p:nvGrpSpPr>
            <p:cNvPr id="15" name="Group 6">
              <a:extLst>
                <a:ext uri="{FF2B5EF4-FFF2-40B4-BE49-F238E27FC236}">
                  <a16:creationId xmlns:a16="http://schemas.microsoft.com/office/drawing/2014/main" id="{3FCF48D9-EDF6-4400-A5CA-EC63EA06CF15}"/>
                </a:ext>
              </a:extLst>
            </p:cNvPr>
            <p:cNvGrpSpPr>
              <a:grpSpLocks noChangeAspect="1"/>
            </p:cNvGrpSpPr>
            <p:nvPr/>
          </p:nvGrpSpPr>
          <p:grpSpPr bwMode="auto">
            <a:xfrm>
              <a:off x="6532993" y="5019901"/>
              <a:ext cx="63844" cy="26469"/>
              <a:chOff x="2271" y="8155"/>
              <a:chExt cx="22863" cy="9728"/>
            </a:xfrm>
            <a:solidFill>
              <a:schemeClr val="tx2">
                <a:lumMod val="75000"/>
              </a:schemeClr>
            </a:solidFill>
          </p:grpSpPr>
          <p:sp>
            <p:nvSpPr>
              <p:cNvPr id="304" name="Freeform 7">
                <a:extLst>
                  <a:ext uri="{FF2B5EF4-FFF2-40B4-BE49-F238E27FC236}">
                    <a16:creationId xmlns:a16="http://schemas.microsoft.com/office/drawing/2014/main" id="{3B6D14AC-6BD7-4D97-8B3C-DEAE2B205095}"/>
                  </a:ext>
                </a:extLst>
              </p:cNvPr>
              <p:cNvSpPr>
                <a:spLocks noChangeAspect="1"/>
              </p:cNvSpPr>
              <p:nvPr/>
            </p:nvSpPr>
            <p:spPr bwMode="auto">
              <a:xfrm>
                <a:off x="8487" y="9499"/>
                <a:ext cx="16647" cy="8014"/>
              </a:xfrm>
              <a:custGeom>
                <a:avLst/>
                <a:gdLst>
                  <a:gd name="T0" fmla="*/ 11697 w 16647"/>
                  <a:gd name="T1" fmla="*/ 1013 h 8014"/>
                  <a:gd name="T2" fmla="*/ 11057 w 16647"/>
                  <a:gd name="T3" fmla="*/ 933 h 8014"/>
                  <a:gd name="T4" fmla="*/ 10305 w 16647"/>
                  <a:gd name="T5" fmla="*/ 677 h 8014"/>
                  <a:gd name="T6" fmla="*/ 9753 w 16647"/>
                  <a:gd name="T7" fmla="*/ 893 h 8014"/>
                  <a:gd name="T8" fmla="*/ 9161 w 16647"/>
                  <a:gd name="T9" fmla="*/ 1253 h 8014"/>
                  <a:gd name="T10" fmla="*/ 8305 w 16647"/>
                  <a:gd name="T11" fmla="*/ 1325 h 8014"/>
                  <a:gd name="T12" fmla="*/ 7593 w 16647"/>
                  <a:gd name="T13" fmla="*/ 1285 h 8014"/>
                  <a:gd name="T14" fmla="*/ 6929 w 16647"/>
                  <a:gd name="T15" fmla="*/ 1165 h 8014"/>
                  <a:gd name="T16" fmla="*/ 6177 w 16647"/>
                  <a:gd name="T17" fmla="*/ 1269 h 8014"/>
                  <a:gd name="T18" fmla="*/ 5497 w 16647"/>
                  <a:gd name="T19" fmla="*/ 1445 h 8014"/>
                  <a:gd name="T20" fmla="*/ 4849 w 16647"/>
                  <a:gd name="T21" fmla="*/ 1461 h 8014"/>
                  <a:gd name="T22" fmla="*/ 4369 w 16647"/>
                  <a:gd name="T23" fmla="*/ 1621 h 8014"/>
                  <a:gd name="T24" fmla="*/ 3956 w 16647"/>
                  <a:gd name="T25" fmla="*/ 1649 h 8014"/>
                  <a:gd name="T26" fmla="*/ 3353 w 16647"/>
                  <a:gd name="T27" fmla="*/ 1701 h 8014"/>
                  <a:gd name="T28" fmla="*/ 2617 w 16647"/>
                  <a:gd name="T29" fmla="*/ 1909 h 8014"/>
                  <a:gd name="T30" fmla="*/ 1945 w 16647"/>
                  <a:gd name="T31" fmla="*/ 2045 h 8014"/>
                  <a:gd name="T32" fmla="*/ 1145 w 16647"/>
                  <a:gd name="T33" fmla="*/ 2533 h 8014"/>
                  <a:gd name="T34" fmla="*/ 1081 w 16647"/>
                  <a:gd name="T35" fmla="*/ 3197 h 8014"/>
                  <a:gd name="T36" fmla="*/ 753 w 16647"/>
                  <a:gd name="T37" fmla="*/ 3597 h 8014"/>
                  <a:gd name="T38" fmla="*/ 345 w 16647"/>
                  <a:gd name="T39" fmla="*/ 4189 h 8014"/>
                  <a:gd name="T40" fmla="*/ 71 w 16647"/>
                  <a:gd name="T41" fmla="*/ 4658 h 8014"/>
                  <a:gd name="T42" fmla="*/ 138 w 16647"/>
                  <a:gd name="T43" fmla="*/ 5168 h 8014"/>
                  <a:gd name="T44" fmla="*/ 561 w 16647"/>
                  <a:gd name="T45" fmla="*/ 5179 h 8014"/>
                  <a:gd name="T46" fmla="*/ 1146 w 16647"/>
                  <a:gd name="T47" fmla="*/ 4784 h 8014"/>
                  <a:gd name="T48" fmla="*/ 1514 w 16647"/>
                  <a:gd name="T49" fmla="*/ 4783 h 8014"/>
                  <a:gd name="T50" fmla="*/ 1728 w 16647"/>
                  <a:gd name="T51" fmla="*/ 5414 h 8014"/>
                  <a:gd name="T52" fmla="*/ 1707 w 16647"/>
                  <a:gd name="T53" fmla="*/ 6034 h 8014"/>
                  <a:gd name="T54" fmla="*/ 1005 w 16647"/>
                  <a:gd name="T55" fmla="*/ 6043 h 8014"/>
                  <a:gd name="T56" fmla="*/ 402 w 16647"/>
                  <a:gd name="T57" fmla="*/ 6079 h 8014"/>
                  <a:gd name="T58" fmla="*/ 491 w 16647"/>
                  <a:gd name="T59" fmla="*/ 6749 h 8014"/>
                  <a:gd name="T60" fmla="*/ 857 w 16647"/>
                  <a:gd name="T61" fmla="*/ 7321 h 8014"/>
                  <a:gd name="T62" fmla="*/ 1056 w 16647"/>
                  <a:gd name="T63" fmla="*/ 7924 h 8014"/>
                  <a:gd name="T64" fmla="*/ 1673 w 16647"/>
                  <a:gd name="T65" fmla="*/ 7757 h 8014"/>
                  <a:gd name="T66" fmla="*/ 2265 w 16647"/>
                  <a:gd name="T67" fmla="*/ 7325 h 8014"/>
                  <a:gd name="T68" fmla="*/ 2793 w 16647"/>
                  <a:gd name="T69" fmla="*/ 6957 h 8014"/>
                  <a:gd name="T70" fmla="*/ 3745 w 16647"/>
                  <a:gd name="T71" fmla="*/ 6557 h 8014"/>
                  <a:gd name="T72" fmla="*/ 4561 w 16647"/>
                  <a:gd name="T73" fmla="*/ 6173 h 8014"/>
                  <a:gd name="T74" fmla="*/ 5441 w 16647"/>
                  <a:gd name="T75" fmla="*/ 6165 h 8014"/>
                  <a:gd name="T76" fmla="*/ 6105 w 16647"/>
                  <a:gd name="T77" fmla="*/ 5861 h 8014"/>
                  <a:gd name="T78" fmla="*/ 6785 w 16647"/>
                  <a:gd name="T79" fmla="*/ 5749 h 8014"/>
                  <a:gd name="T80" fmla="*/ 7465 w 16647"/>
                  <a:gd name="T81" fmla="*/ 5557 h 8014"/>
                  <a:gd name="T82" fmla="*/ 8169 w 16647"/>
                  <a:gd name="T83" fmla="*/ 5021 h 8014"/>
                  <a:gd name="T84" fmla="*/ 8785 w 16647"/>
                  <a:gd name="T85" fmla="*/ 4637 h 8014"/>
                  <a:gd name="T86" fmla="*/ 9697 w 16647"/>
                  <a:gd name="T87" fmla="*/ 4621 h 8014"/>
                  <a:gd name="T88" fmla="*/ 10529 w 16647"/>
                  <a:gd name="T89" fmla="*/ 4469 h 8014"/>
                  <a:gd name="T90" fmla="*/ 11081 w 16647"/>
                  <a:gd name="T91" fmla="*/ 4085 h 8014"/>
                  <a:gd name="T92" fmla="*/ 11497 w 16647"/>
                  <a:gd name="T93" fmla="*/ 3541 h 8014"/>
                  <a:gd name="T94" fmla="*/ 12025 w 16647"/>
                  <a:gd name="T95" fmla="*/ 3253 h 8014"/>
                  <a:gd name="T96" fmla="*/ 12777 w 16647"/>
                  <a:gd name="T97" fmla="*/ 3017 h 8014"/>
                  <a:gd name="T98" fmla="*/ 13703 w 16647"/>
                  <a:gd name="T99" fmla="*/ 2899 h 8014"/>
                  <a:gd name="T100" fmla="*/ 14599 w 16647"/>
                  <a:gd name="T101" fmla="*/ 2615 h 8014"/>
                  <a:gd name="T102" fmla="*/ 15248 w 16647"/>
                  <a:gd name="T103" fmla="*/ 1920 h 8014"/>
                  <a:gd name="T104" fmla="*/ 15815 w 16647"/>
                  <a:gd name="T105" fmla="*/ 1472 h 8014"/>
                  <a:gd name="T106" fmla="*/ 16436 w 16647"/>
                  <a:gd name="T107" fmla="*/ 887 h 8014"/>
                  <a:gd name="T108" fmla="*/ 16537 w 16647"/>
                  <a:gd name="T109" fmla="*/ 467 h 8014"/>
                  <a:gd name="T110" fmla="*/ 15732 w 16647"/>
                  <a:gd name="T111" fmla="*/ 110 h 8014"/>
                  <a:gd name="T112" fmla="*/ 15010 w 16647"/>
                  <a:gd name="T113" fmla="*/ 302 h 8014"/>
                  <a:gd name="T114" fmla="*/ 14206 w 16647"/>
                  <a:gd name="T115" fmla="*/ 0 h 8014"/>
                  <a:gd name="T116" fmla="*/ 13547 w 16647"/>
                  <a:gd name="T117" fmla="*/ 403 h 8014"/>
                  <a:gd name="T118" fmla="*/ 12880 w 16647"/>
                  <a:gd name="T119" fmla="*/ 677 h 801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16647"/>
                  <a:gd name="T181" fmla="*/ 0 h 8014"/>
                  <a:gd name="T182" fmla="*/ 16647 w 16647"/>
                  <a:gd name="T183" fmla="*/ 8014 h 8014"/>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16647" h="8014">
                    <a:moveTo>
                      <a:pt x="12453" y="701"/>
                    </a:moveTo>
                    <a:lnTo>
                      <a:pt x="12273" y="733"/>
                    </a:lnTo>
                    <a:lnTo>
                      <a:pt x="12145" y="789"/>
                    </a:lnTo>
                    <a:lnTo>
                      <a:pt x="12001" y="861"/>
                    </a:lnTo>
                    <a:lnTo>
                      <a:pt x="11841" y="925"/>
                    </a:lnTo>
                    <a:lnTo>
                      <a:pt x="11697" y="1013"/>
                    </a:lnTo>
                    <a:lnTo>
                      <a:pt x="11609" y="1077"/>
                    </a:lnTo>
                    <a:lnTo>
                      <a:pt x="11489" y="1077"/>
                    </a:lnTo>
                    <a:lnTo>
                      <a:pt x="11361" y="1077"/>
                    </a:lnTo>
                    <a:lnTo>
                      <a:pt x="11249" y="1053"/>
                    </a:lnTo>
                    <a:lnTo>
                      <a:pt x="11169" y="989"/>
                    </a:lnTo>
                    <a:lnTo>
                      <a:pt x="11057" y="933"/>
                    </a:lnTo>
                    <a:lnTo>
                      <a:pt x="10937" y="845"/>
                    </a:lnTo>
                    <a:lnTo>
                      <a:pt x="10777" y="821"/>
                    </a:lnTo>
                    <a:lnTo>
                      <a:pt x="10673" y="765"/>
                    </a:lnTo>
                    <a:lnTo>
                      <a:pt x="10585" y="693"/>
                    </a:lnTo>
                    <a:lnTo>
                      <a:pt x="10441" y="645"/>
                    </a:lnTo>
                    <a:lnTo>
                      <a:pt x="10305" y="677"/>
                    </a:lnTo>
                    <a:lnTo>
                      <a:pt x="10201" y="709"/>
                    </a:lnTo>
                    <a:lnTo>
                      <a:pt x="10081" y="693"/>
                    </a:lnTo>
                    <a:lnTo>
                      <a:pt x="9993" y="741"/>
                    </a:lnTo>
                    <a:lnTo>
                      <a:pt x="9945" y="821"/>
                    </a:lnTo>
                    <a:lnTo>
                      <a:pt x="9897" y="885"/>
                    </a:lnTo>
                    <a:lnTo>
                      <a:pt x="9753" y="893"/>
                    </a:lnTo>
                    <a:lnTo>
                      <a:pt x="9657" y="941"/>
                    </a:lnTo>
                    <a:lnTo>
                      <a:pt x="9577" y="1021"/>
                    </a:lnTo>
                    <a:lnTo>
                      <a:pt x="9481" y="1093"/>
                    </a:lnTo>
                    <a:lnTo>
                      <a:pt x="9353" y="1141"/>
                    </a:lnTo>
                    <a:lnTo>
                      <a:pt x="9233" y="1205"/>
                    </a:lnTo>
                    <a:lnTo>
                      <a:pt x="9161" y="1253"/>
                    </a:lnTo>
                    <a:lnTo>
                      <a:pt x="9073" y="1229"/>
                    </a:lnTo>
                    <a:lnTo>
                      <a:pt x="8857" y="1229"/>
                    </a:lnTo>
                    <a:lnTo>
                      <a:pt x="8745" y="1269"/>
                    </a:lnTo>
                    <a:lnTo>
                      <a:pt x="8609" y="1261"/>
                    </a:lnTo>
                    <a:lnTo>
                      <a:pt x="8449" y="1317"/>
                    </a:lnTo>
                    <a:lnTo>
                      <a:pt x="8305" y="1325"/>
                    </a:lnTo>
                    <a:lnTo>
                      <a:pt x="8177" y="1373"/>
                    </a:lnTo>
                    <a:lnTo>
                      <a:pt x="8049" y="1413"/>
                    </a:lnTo>
                    <a:lnTo>
                      <a:pt x="7977" y="1373"/>
                    </a:lnTo>
                    <a:lnTo>
                      <a:pt x="7841" y="1333"/>
                    </a:lnTo>
                    <a:lnTo>
                      <a:pt x="7705" y="1325"/>
                    </a:lnTo>
                    <a:lnTo>
                      <a:pt x="7593" y="1285"/>
                    </a:lnTo>
                    <a:lnTo>
                      <a:pt x="7481" y="1245"/>
                    </a:lnTo>
                    <a:lnTo>
                      <a:pt x="7385" y="1205"/>
                    </a:lnTo>
                    <a:lnTo>
                      <a:pt x="7241" y="1189"/>
                    </a:lnTo>
                    <a:lnTo>
                      <a:pt x="7153" y="1141"/>
                    </a:lnTo>
                    <a:lnTo>
                      <a:pt x="7017" y="1109"/>
                    </a:lnTo>
                    <a:lnTo>
                      <a:pt x="6929" y="1165"/>
                    </a:lnTo>
                    <a:lnTo>
                      <a:pt x="6833" y="1133"/>
                    </a:lnTo>
                    <a:lnTo>
                      <a:pt x="6721" y="1125"/>
                    </a:lnTo>
                    <a:lnTo>
                      <a:pt x="6569" y="1141"/>
                    </a:lnTo>
                    <a:lnTo>
                      <a:pt x="6385" y="1109"/>
                    </a:lnTo>
                    <a:lnTo>
                      <a:pt x="6249" y="1213"/>
                    </a:lnTo>
                    <a:lnTo>
                      <a:pt x="6177" y="1269"/>
                    </a:lnTo>
                    <a:lnTo>
                      <a:pt x="6057" y="1317"/>
                    </a:lnTo>
                    <a:lnTo>
                      <a:pt x="5961" y="1309"/>
                    </a:lnTo>
                    <a:lnTo>
                      <a:pt x="5849" y="1349"/>
                    </a:lnTo>
                    <a:lnTo>
                      <a:pt x="5729" y="1397"/>
                    </a:lnTo>
                    <a:lnTo>
                      <a:pt x="5657" y="1445"/>
                    </a:lnTo>
                    <a:lnTo>
                      <a:pt x="5497" y="1445"/>
                    </a:lnTo>
                    <a:lnTo>
                      <a:pt x="5377" y="1509"/>
                    </a:lnTo>
                    <a:lnTo>
                      <a:pt x="5305" y="1557"/>
                    </a:lnTo>
                    <a:lnTo>
                      <a:pt x="5233" y="1509"/>
                    </a:lnTo>
                    <a:lnTo>
                      <a:pt x="5153" y="1477"/>
                    </a:lnTo>
                    <a:lnTo>
                      <a:pt x="4985" y="1477"/>
                    </a:lnTo>
                    <a:lnTo>
                      <a:pt x="4849" y="1461"/>
                    </a:lnTo>
                    <a:lnTo>
                      <a:pt x="4737" y="1461"/>
                    </a:lnTo>
                    <a:lnTo>
                      <a:pt x="4729" y="1525"/>
                    </a:lnTo>
                    <a:lnTo>
                      <a:pt x="4721" y="1597"/>
                    </a:lnTo>
                    <a:lnTo>
                      <a:pt x="4601" y="1613"/>
                    </a:lnTo>
                    <a:lnTo>
                      <a:pt x="4481" y="1629"/>
                    </a:lnTo>
                    <a:lnTo>
                      <a:pt x="4369" y="1621"/>
                    </a:lnTo>
                    <a:lnTo>
                      <a:pt x="4313" y="1581"/>
                    </a:lnTo>
                    <a:lnTo>
                      <a:pt x="4217" y="1597"/>
                    </a:lnTo>
                    <a:lnTo>
                      <a:pt x="4153" y="1629"/>
                    </a:lnTo>
                    <a:lnTo>
                      <a:pt x="4097" y="1621"/>
                    </a:lnTo>
                    <a:lnTo>
                      <a:pt x="4033" y="1661"/>
                    </a:lnTo>
                    <a:lnTo>
                      <a:pt x="3956" y="1649"/>
                    </a:lnTo>
                    <a:lnTo>
                      <a:pt x="3897" y="1661"/>
                    </a:lnTo>
                    <a:lnTo>
                      <a:pt x="3825" y="1717"/>
                    </a:lnTo>
                    <a:lnTo>
                      <a:pt x="3761" y="1765"/>
                    </a:lnTo>
                    <a:lnTo>
                      <a:pt x="3601" y="1765"/>
                    </a:lnTo>
                    <a:lnTo>
                      <a:pt x="3457" y="1749"/>
                    </a:lnTo>
                    <a:lnTo>
                      <a:pt x="3353" y="1701"/>
                    </a:lnTo>
                    <a:lnTo>
                      <a:pt x="3201" y="1741"/>
                    </a:lnTo>
                    <a:lnTo>
                      <a:pt x="3081" y="1789"/>
                    </a:lnTo>
                    <a:lnTo>
                      <a:pt x="2961" y="1821"/>
                    </a:lnTo>
                    <a:lnTo>
                      <a:pt x="2841" y="1853"/>
                    </a:lnTo>
                    <a:lnTo>
                      <a:pt x="2737" y="1901"/>
                    </a:lnTo>
                    <a:lnTo>
                      <a:pt x="2617" y="1909"/>
                    </a:lnTo>
                    <a:lnTo>
                      <a:pt x="2545" y="1981"/>
                    </a:lnTo>
                    <a:lnTo>
                      <a:pt x="2449" y="2021"/>
                    </a:lnTo>
                    <a:lnTo>
                      <a:pt x="2345" y="2029"/>
                    </a:lnTo>
                    <a:lnTo>
                      <a:pt x="2225" y="1981"/>
                    </a:lnTo>
                    <a:lnTo>
                      <a:pt x="2097" y="2013"/>
                    </a:lnTo>
                    <a:lnTo>
                      <a:pt x="1945" y="2045"/>
                    </a:lnTo>
                    <a:lnTo>
                      <a:pt x="1785" y="2085"/>
                    </a:lnTo>
                    <a:lnTo>
                      <a:pt x="1641" y="2133"/>
                    </a:lnTo>
                    <a:lnTo>
                      <a:pt x="1457" y="2197"/>
                    </a:lnTo>
                    <a:lnTo>
                      <a:pt x="1281" y="2285"/>
                    </a:lnTo>
                    <a:lnTo>
                      <a:pt x="1209" y="2413"/>
                    </a:lnTo>
                    <a:lnTo>
                      <a:pt x="1145" y="2533"/>
                    </a:lnTo>
                    <a:lnTo>
                      <a:pt x="1105" y="2645"/>
                    </a:lnTo>
                    <a:lnTo>
                      <a:pt x="1121" y="2805"/>
                    </a:lnTo>
                    <a:lnTo>
                      <a:pt x="1089" y="2893"/>
                    </a:lnTo>
                    <a:lnTo>
                      <a:pt x="1089" y="3037"/>
                    </a:lnTo>
                    <a:lnTo>
                      <a:pt x="1073" y="3093"/>
                    </a:lnTo>
                    <a:lnTo>
                      <a:pt x="1081" y="3197"/>
                    </a:lnTo>
                    <a:lnTo>
                      <a:pt x="1097" y="3333"/>
                    </a:lnTo>
                    <a:lnTo>
                      <a:pt x="1057" y="3397"/>
                    </a:lnTo>
                    <a:lnTo>
                      <a:pt x="1009" y="3469"/>
                    </a:lnTo>
                    <a:lnTo>
                      <a:pt x="953" y="3517"/>
                    </a:lnTo>
                    <a:lnTo>
                      <a:pt x="865" y="3565"/>
                    </a:lnTo>
                    <a:lnTo>
                      <a:pt x="753" y="3597"/>
                    </a:lnTo>
                    <a:lnTo>
                      <a:pt x="657" y="3629"/>
                    </a:lnTo>
                    <a:lnTo>
                      <a:pt x="537" y="3741"/>
                    </a:lnTo>
                    <a:lnTo>
                      <a:pt x="465" y="3845"/>
                    </a:lnTo>
                    <a:lnTo>
                      <a:pt x="449" y="3941"/>
                    </a:lnTo>
                    <a:lnTo>
                      <a:pt x="441" y="4069"/>
                    </a:lnTo>
                    <a:lnTo>
                      <a:pt x="345" y="4189"/>
                    </a:lnTo>
                    <a:lnTo>
                      <a:pt x="305" y="4317"/>
                    </a:lnTo>
                    <a:lnTo>
                      <a:pt x="265" y="4413"/>
                    </a:lnTo>
                    <a:lnTo>
                      <a:pt x="145" y="4453"/>
                    </a:lnTo>
                    <a:lnTo>
                      <a:pt x="98" y="4483"/>
                    </a:lnTo>
                    <a:lnTo>
                      <a:pt x="153" y="4573"/>
                    </a:lnTo>
                    <a:lnTo>
                      <a:pt x="71" y="4658"/>
                    </a:lnTo>
                    <a:lnTo>
                      <a:pt x="8" y="4781"/>
                    </a:lnTo>
                    <a:lnTo>
                      <a:pt x="78" y="4910"/>
                    </a:lnTo>
                    <a:lnTo>
                      <a:pt x="0" y="4939"/>
                    </a:lnTo>
                    <a:lnTo>
                      <a:pt x="26" y="5038"/>
                    </a:lnTo>
                    <a:lnTo>
                      <a:pt x="78" y="5140"/>
                    </a:lnTo>
                    <a:lnTo>
                      <a:pt x="138" y="5168"/>
                    </a:lnTo>
                    <a:lnTo>
                      <a:pt x="192" y="5240"/>
                    </a:lnTo>
                    <a:lnTo>
                      <a:pt x="261" y="5194"/>
                    </a:lnTo>
                    <a:lnTo>
                      <a:pt x="318" y="5258"/>
                    </a:lnTo>
                    <a:lnTo>
                      <a:pt x="383" y="5206"/>
                    </a:lnTo>
                    <a:lnTo>
                      <a:pt x="483" y="5284"/>
                    </a:lnTo>
                    <a:lnTo>
                      <a:pt x="561" y="5179"/>
                    </a:lnTo>
                    <a:lnTo>
                      <a:pt x="648" y="5093"/>
                    </a:lnTo>
                    <a:lnTo>
                      <a:pt x="738" y="5017"/>
                    </a:lnTo>
                    <a:lnTo>
                      <a:pt x="866" y="5002"/>
                    </a:lnTo>
                    <a:lnTo>
                      <a:pt x="977" y="4993"/>
                    </a:lnTo>
                    <a:lnTo>
                      <a:pt x="1041" y="4876"/>
                    </a:lnTo>
                    <a:lnTo>
                      <a:pt x="1146" y="4784"/>
                    </a:lnTo>
                    <a:lnTo>
                      <a:pt x="1145" y="4663"/>
                    </a:lnTo>
                    <a:lnTo>
                      <a:pt x="1217" y="4567"/>
                    </a:lnTo>
                    <a:lnTo>
                      <a:pt x="1248" y="4648"/>
                    </a:lnTo>
                    <a:lnTo>
                      <a:pt x="1322" y="4726"/>
                    </a:lnTo>
                    <a:lnTo>
                      <a:pt x="1338" y="4805"/>
                    </a:lnTo>
                    <a:lnTo>
                      <a:pt x="1514" y="4783"/>
                    </a:lnTo>
                    <a:lnTo>
                      <a:pt x="1653" y="4888"/>
                    </a:lnTo>
                    <a:lnTo>
                      <a:pt x="1760" y="5014"/>
                    </a:lnTo>
                    <a:lnTo>
                      <a:pt x="1769" y="5146"/>
                    </a:lnTo>
                    <a:lnTo>
                      <a:pt x="1764" y="5257"/>
                    </a:lnTo>
                    <a:lnTo>
                      <a:pt x="1817" y="5348"/>
                    </a:lnTo>
                    <a:lnTo>
                      <a:pt x="1728" y="5414"/>
                    </a:lnTo>
                    <a:lnTo>
                      <a:pt x="1760" y="5503"/>
                    </a:lnTo>
                    <a:lnTo>
                      <a:pt x="1704" y="5543"/>
                    </a:lnTo>
                    <a:lnTo>
                      <a:pt x="1688" y="5680"/>
                    </a:lnTo>
                    <a:lnTo>
                      <a:pt x="1719" y="5858"/>
                    </a:lnTo>
                    <a:lnTo>
                      <a:pt x="1760" y="5983"/>
                    </a:lnTo>
                    <a:lnTo>
                      <a:pt x="1707" y="6034"/>
                    </a:lnTo>
                    <a:lnTo>
                      <a:pt x="1602" y="6005"/>
                    </a:lnTo>
                    <a:lnTo>
                      <a:pt x="1484" y="6007"/>
                    </a:lnTo>
                    <a:lnTo>
                      <a:pt x="1385" y="6088"/>
                    </a:lnTo>
                    <a:lnTo>
                      <a:pt x="1266" y="6155"/>
                    </a:lnTo>
                    <a:lnTo>
                      <a:pt x="1169" y="6236"/>
                    </a:lnTo>
                    <a:lnTo>
                      <a:pt x="1005" y="6043"/>
                    </a:lnTo>
                    <a:lnTo>
                      <a:pt x="867" y="5981"/>
                    </a:lnTo>
                    <a:lnTo>
                      <a:pt x="732" y="6043"/>
                    </a:lnTo>
                    <a:lnTo>
                      <a:pt x="657" y="5981"/>
                    </a:lnTo>
                    <a:lnTo>
                      <a:pt x="554" y="6041"/>
                    </a:lnTo>
                    <a:lnTo>
                      <a:pt x="480" y="6001"/>
                    </a:lnTo>
                    <a:lnTo>
                      <a:pt x="402" y="6079"/>
                    </a:lnTo>
                    <a:lnTo>
                      <a:pt x="419" y="6166"/>
                    </a:lnTo>
                    <a:lnTo>
                      <a:pt x="354" y="6289"/>
                    </a:lnTo>
                    <a:lnTo>
                      <a:pt x="344" y="6454"/>
                    </a:lnTo>
                    <a:lnTo>
                      <a:pt x="392" y="6589"/>
                    </a:lnTo>
                    <a:lnTo>
                      <a:pt x="419" y="6694"/>
                    </a:lnTo>
                    <a:lnTo>
                      <a:pt x="491" y="6749"/>
                    </a:lnTo>
                    <a:lnTo>
                      <a:pt x="446" y="6893"/>
                    </a:lnTo>
                    <a:lnTo>
                      <a:pt x="561" y="6886"/>
                    </a:lnTo>
                    <a:lnTo>
                      <a:pt x="692" y="7052"/>
                    </a:lnTo>
                    <a:lnTo>
                      <a:pt x="767" y="7066"/>
                    </a:lnTo>
                    <a:lnTo>
                      <a:pt x="840" y="7117"/>
                    </a:lnTo>
                    <a:lnTo>
                      <a:pt x="857" y="7321"/>
                    </a:lnTo>
                    <a:lnTo>
                      <a:pt x="918" y="7408"/>
                    </a:lnTo>
                    <a:lnTo>
                      <a:pt x="983" y="7478"/>
                    </a:lnTo>
                    <a:lnTo>
                      <a:pt x="1040" y="7565"/>
                    </a:lnTo>
                    <a:lnTo>
                      <a:pt x="1010" y="7651"/>
                    </a:lnTo>
                    <a:lnTo>
                      <a:pt x="1068" y="7790"/>
                    </a:lnTo>
                    <a:lnTo>
                      <a:pt x="1056" y="7924"/>
                    </a:lnTo>
                    <a:lnTo>
                      <a:pt x="1118" y="8014"/>
                    </a:lnTo>
                    <a:lnTo>
                      <a:pt x="1227" y="7939"/>
                    </a:lnTo>
                    <a:lnTo>
                      <a:pt x="1337" y="7845"/>
                    </a:lnTo>
                    <a:lnTo>
                      <a:pt x="1433" y="7773"/>
                    </a:lnTo>
                    <a:lnTo>
                      <a:pt x="1561" y="7765"/>
                    </a:lnTo>
                    <a:lnTo>
                      <a:pt x="1673" y="7757"/>
                    </a:lnTo>
                    <a:lnTo>
                      <a:pt x="1809" y="7749"/>
                    </a:lnTo>
                    <a:lnTo>
                      <a:pt x="1913" y="7741"/>
                    </a:lnTo>
                    <a:lnTo>
                      <a:pt x="2057" y="7613"/>
                    </a:lnTo>
                    <a:lnTo>
                      <a:pt x="2161" y="7501"/>
                    </a:lnTo>
                    <a:lnTo>
                      <a:pt x="2225" y="7397"/>
                    </a:lnTo>
                    <a:lnTo>
                      <a:pt x="2265" y="7325"/>
                    </a:lnTo>
                    <a:lnTo>
                      <a:pt x="2321" y="7293"/>
                    </a:lnTo>
                    <a:lnTo>
                      <a:pt x="2369" y="7373"/>
                    </a:lnTo>
                    <a:lnTo>
                      <a:pt x="2473" y="7285"/>
                    </a:lnTo>
                    <a:lnTo>
                      <a:pt x="2545" y="7133"/>
                    </a:lnTo>
                    <a:lnTo>
                      <a:pt x="2689" y="7037"/>
                    </a:lnTo>
                    <a:lnTo>
                      <a:pt x="2793" y="6957"/>
                    </a:lnTo>
                    <a:lnTo>
                      <a:pt x="2929" y="6853"/>
                    </a:lnTo>
                    <a:lnTo>
                      <a:pt x="2945" y="6773"/>
                    </a:lnTo>
                    <a:lnTo>
                      <a:pt x="3161" y="6693"/>
                    </a:lnTo>
                    <a:lnTo>
                      <a:pt x="3385" y="6637"/>
                    </a:lnTo>
                    <a:lnTo>
                      <a:pt x="3593" y="6597"/>
                    </a:lnTo>
                    <a:lnTo>
                      <a:pt x="3745" y="6557"/>
                    </a:lnTo>
                    <a:lnTo>
                      <a:pt x="3817" y="6477"/>
                    </a:lnTo>
                    <a:lnTo>
                      <a:pt x="3977" y="6413"/>
                    </a:lnTo>
                    <a:lnTo>
                      <a:pt x="4129" y="6373"/>
                    </a:lnTo>
                    <a:lnTo>
                      <a:pt x="4273" y="6349"/>
                    </a:lnTo>
                    <a:lnTo>
                      <a:pt x="4401" y="6261"/>
                    </a:lnTo>
                    <a:lnTo>
                      <a:pt x="4561" y="6173"/>
                    </a:lnTo>
                    <a:lnTo>
                      <a:pt x="4729" y="6109"/>
                    </a:lnTo>
                    <a:lnTo>
                      <a:pt x="4857" y="6133"/>
                    </a:lnTo>
                    <a:lnTo>
                      <a:pt x="4969" y="6189"/>
                    </a:lnTo>
                    <a:lnTo>
                      <a:pt x="5097" y="6237"/>
                    </a:lnTo>
                    <a:lnTo>
                      <a:pt x="5209" y="6237"/>
                    </a:lnTo>
                    <a:lnTo>
                      <a:pt x="5441" y="6165"/>
                    </a:lnTo>
                    <a:lnTo>
                      <a:pt x="5481" y="6085"/>
                    </a:lnTo>
                    <a:lnTo>
                      <a:pt x="5577" y="6013"/>
                    </a:lnTo>
                    <a:lnTo>
                      <a:pt x="5737" y="6029"/>
                    </a:lnTo>
                    <a:lnTo>
                      <a:pt x="5857" y="6005"/>
                    </a:lnTo>
                    <a:lnTo>
                      <a:pt x="5937" y="5909"/>
                    </a:lnTo>
                    <a:lnTo>
                      <a:pt x="6105" y="5861"/>
                    </a:lnTo>
                    <a:lnTo>
                      <a:pt x="6225" y="5877"/>
                    </a:lnTo>
                    <a:lnTo>
                      <a:pt x="6337" y="5765"/>
                    </a:lnTo>
                    <a:lnTo>
                      <a:pt x="6449" y="5709"/>
                    </a:lnTo>
                    <a:lnTo>
                      <a:pt x="6601" y="5701"/>
                    </a:lnTo>
                    <a:lnTo>
                      <a:pt x="6681" y="5733"/>
                    </a:lnTo>
                    <a:lnTo>
                      <a:pt x="6785" y="5749"/>
                    </a:lnTo>
                    <a:lnTo>
                      <a:pt x="6929" y="5765"/>
                    </a:lnTo>
                    <a:lnTo>
                      <a:pt x="7017" y="5765"/>
                    </a:lnTo>
                    <a:lnTo>
                      <a:pt x="7129" y="5741"/>
                    </a:lnTo>
                    <a:lnTo>
                      <a:pt x="7233" y="5685"/>
                    </a:lnTo>
                    <a:lnTo>
                      <a:pt x="7361" y="5621"/>
                    </a:lnTo>
                    <a:lnTo>
                      <a:pt x="7465" y="5557"/>
                    </a:lnTo>
                    <a:lnTo>
                      <a:pt x="7593" y="5429"/>
                    </a:lnTo>
                    <a:lnTo>
                      <a:pt x="7697" y="5341"/>
                    </a:lnTo>
                    <a:lnTo>
                      <a:pt x="7833" y="5301"/>
                    </a:lnTo>
                    <a:lnTo>
                      <a:pt x="8009" y="5221"/>
                    </a:lnTo>
                    <a:lnTo>
                      <a:pt x="8089" y="5117"/>
                    </a:lnTo>
                    <a:lnTo>
                      <a:pt x="8169" y="5021"/>
                    </a:lnTo>
                    <a:lnTo>
                      <a:pt x="8249" y="4917"/>
                    </a:lnTo>
                    <a:lnTo>
                      <a:pt x="8361" y="4837"/>
                    </a:lnTo>
                    <a:lnTo>
                      <a:pt x="8497" y="4765"/>
                    </a:lnTo>
                    <a:lnTo>
                      <a:pt x="8609" y="4693"/>
                    </a:lnTo>
                    <a:lnTo>
                      <a:pt x="8697" y="4629"/>
                    </a:lnTo>
                    <a:lnTo>
                      <a:pt x="8785" y="4637"/>
                    </a:lnTo>
                    <a:lnTo>
                      <a:pt x="8969" y="4629"/>
                    </a:lnTo>
                    <a:lnTo>
                      <a:pt x="9129" y="4645"/>
                    </a:lnTo>
                    <a:lnTo>
                      <a:pt x="9281" y="4597"/>
                    </a:lnTo>
                    <a:lnTo>
                      <a:pt x="9393" y="4621"/>
                    </a:lnTo>
                    <a:lnTo>
                      <a:pt x="9537" y="4637"/>
                    </a:lnTo>
                    <a:lnTo>
                      <a:pt x="9697" y="4621"/>
                    </a:lnTo>
                    <a:lnTo>
                      <a:pt x="9865" y="4533"/>
                    </a:lnTo>
                    <a:lnTo>
                      <a:pt x="10033" y="4485"/>
                    </a:lnTo>
                    <a:lnTo>
                      <a:pt x="10169" y="4461"/>
                    </a:lnTo>
                    <a:lnTo>
                      <a:pt x="10289" y="4445"/>
                    </a:lnTo>
                    <a:lnTo>
                      <a:pt x="10449" y="4429"/>
                    </a:lnTo>
                    <a:lnTo>
                      <a:pt x="10529" y="4469"/>
                    </a:lnTo>
                    <a:lnTo>
                      <a:pt x="10641" y="4461"/>
                    </a:lnTo>
                    <a:lnTo>
                      <a:pt x="10785" y="4413"/>
                    </a:lnTo>
                    <a:lnTo>
                      <a:pt x="10873" y="4373"/>
                    </a:lnTo>
                    <a:lnTo>
                      <a:pt x="10985" y="4309"/>
                    </a:lnTo>
                    <a:lnTo>
                      <a:pt x="10993" y="4181"/>
                    </a:lnTo>
                    <a:lnTo>
                      <a:pt x="11081" y="4085"/>
                    </a:lnTo>
                    <a:lnTo>
                      <a:pt x="11153" y="3957"/>
                    </a:lnTo>
                    <a:lnTo>
                      <a:pt x="11217" y="3877"/>
                    </a:lnTo>
                    <a:lnTo>
                      <a:pt x="11265" y="3757"/>
                    </a:lnTo>
                    <a:lnTo>
                      <a:pt x="11329" y="3653"/>
                    </a:lnTo>
                    <a:lnTo>
                      <a:pt x="11393" y="3581"/>
                    </a:lnTo>
                    <a:lnTo>
                      <a:pt x="11497" y="3541"/>
                    </a:lnTo>
                    <a:lnTo>
                      <a:pt x="11649" y="3373"/>
                    </a:lnTo>
                    <a:lnTo>
                      <a:pt x="11673" y="3421"/>
                    </a:lnTo>
                    <a:lnTo>
                      <a:pt x="11769" y="3445"/>
                    </a:lnTo>
                    <a:lnTo>
                      <a:pt x="11849" y="3397"/>
                    </a:lnTo>
                    <a:lnTo>
                      <a:pt x="11913" y="3333"/>
                    </a:lnTo>
                    <a:lnTo>
                      <a:pt x="12025" y="3253"/>
                    </a:lnTo>
                    <a:lnTo>
                      <a:pt x="12137" y="3205"/>
                    </a:lnTo>
                    <a:lnTo>
                      <a:pt x="12265" y="3149"/>
                    </a:lnTo>
                    <a:lnTo>
                      <a:pt x="12433" y="3109"/>
                    </a:lnTo>
                    <a:lnTo>
                      <a:pt x="12617" y="3077"/>
                    </a:lnTo>
                    <a:lnTo>
                      <a:pt x="12705" y="3061"/>
                    </a:lnTo>
                    <a:lnTo>
                      <a:pt x="12777" y="3017"/>
                    </a:lnTo>
                    <a:lnTo>
                      <a:pt x="12933" y="3029"/>
                    </a:lnTo>
                    <a:lnTo>
                      <a:pt x="13089" y="3089"/>
                    </a:lnTo>
                    <a:lnTo>
                      <a:pt x="13245" y="3101"/>
                    </a:lnTo>
                    <a:lnTo>
                      <a:pt x="13401" y="3101"/>
                    </a:lnTo>
                    <a:lnTo>
                      <a:pt x="13566" y="3008"/>
                    </a:lnTo>
                    <a:lnTo>
                      <a:pt x="13703" y="2899"/>
                    </a:lnTo>
                    <a:lnTo>
                      <a:pt x="13886" y="2771"/>
                    </a:lnTo>
                    <a:lnTo>
                      <a:pt x="14050" y="2679"/>
                    </a:lnTo>
                    <a:lnTo>
                      <a:pt x="14187" y="2579"/>
                    </a:lnTo>
                    <a:lnTo>
                      <a:pt x="14352" y="2579"/>
                    </a:lnTo>
                    <a:lnTo>
                      <a:pt x="14516" y="2560"/>
                    </a:lnTo>
                    <a:lnTo>
                      <a:pt x="14599" y="2615"/>
                    </a:lnTo>
                    <a:lnTo>
                      <a:pt x="14690" y="2533"/>
                    </a:lnTo>
                    <a:lnTo>
                      <a:pt x="14827" y="2396"/>
                    </a:lnTo>
                    <a:lnTo>
                      <a:pt x="14946" y="2268"/>
                    </a:lnTo>
                    <a:lnTo>
                      <a:pt x="15019" y="2140"/>
                    </a:lnTo>
                    <a:lnTo>
                      <a:pt x="15129" y="2012"/>
                    </a:lnTo>
                    <a:lnTo>
                      <a:pt x="15248" y="1920"/>
                    </a:lnTo>
                    <a:lnTo>
                      <a:pt x="15312" y="1820"/>
                    </a:lnTo>
                    <a:lnTo>
                      <a:pt x="15394" y="1747"/>
                    </a:lnTo>
                    <a:lnTo>
                      <a:pt x="15504" y="1719"/>
                    </a:lnTo>
                    <a:lnTo>
                      <a:pt x="15604" y="1628"/>
                    </a:lnTo>
                    <a:lnTo>
                      <a:pt x="15714" y="1546"/>
                    </a:lnTo>
                    <a:lnTo>
                      <a:pt x="15815" y="1472"/>
                    </a:lnTo>
                    <a:lnTo>
                      <a:pt x="15897" y="1418"/>
                    </a:lnTo>
                    <a:lnTo>
                      <a:pt x="15988" y="1271"/>
                    </a:lnTo>
                    <a:lnTo>
                      <a:pt x="16126" y="1152"/>
                    </a:lnTo>
                    <a:lnTo>
                      <a:pt x="16263" y="1107"/>
                    </a:lnTo>
                    <a:lnTo>
                      <a:pt x="16363" y="997"/>
                    </a:lnTo>
                    <a:lnTo>
                      <a:pt x="16436" y="887"/>
                    </a:lnTo>
                    <a:lnTo>
                      <a:pt x="16537" y="832"/>
                    </a:lnTo>
                    <a:lnTo>
                      <a:pt x="16628" y="805"/>
                    </a:lnTo>
                    <a:lnTo>
                      <a:pt x="16647" y="686"/>
                    </a:lnTo>
                    <a:lnTo>
                      <a:pt x="16647" y="595"/>
                    </a:lnTo>
                    <a:lnTo>
                      <a:pt x="16601" y="531"/>
                    </a:lnTo>
                    <a:lnTo>
                      <a:pt x="16537" y="467"/>
                    </a:lnTo>
                    <a:lnTo>
                      <a:pt x="16382" y="430"/>
                    </a:lnTo>
                    <a:lnTo>
                      <a:pt x="16208" y="430"/>
                    </a:lnTo>
                    <a:lnTo>
                      <a:pt x="16089" y="348"/>
                    </a:lnTo>
                    <a:lnTo>
                      <a:pt x="15998" y="220"/>
                    </a:lnTo>
                    <a:lnTo>
                      <a:pt x="15888" y="110"/>
                    </a:lnTo>
                    <a:lnTo>
                      <a:pt x="15732" y="110"/>
                    </a:lnTo>
                    <a:lnTo>
                      <a:pt x="15641" y="211"/>
                    </a:lnTo>
                    <a:lnTo>
                      <a:pt x="15568" y="293"/>
                    </a:lnTo>
                    <a:lnTo>
                      <a:pt x="15422" y="330"/>
                    </a:lnTo>
                    <a:lnTo>
                      <a:pt x="15248" y="339"/>
                    </a:lnTo>
                    <a:lnTo>
                      <a:pt x="15156" y="293"/>
                    </a:lnTo>
                    <a:lnTo>
                      <a:pt x="15010" y="302"/>
                    </a:lnTo>
                    <a:lnTo>
                      <a:pt x="14928" y="211"/>
                    </a:lnTo>
                    <a:lnTo>
                      <a:pt x="14846" y="119"/>
                    </a:lnTo>
                    <a:lnTo>
                      <a:pt x="14672" y="119"/>
                    </a:lnTo>
                    <a:lnTo>
                      <a:pt x="14590" y="46"/>
                    </a:lnTo>
                    <a:lnTo>
                      <a:pt x="14425" y="10"/>
                    </a:lnTo>
                    <a:lnTo>
                      <a:pt x="14206" y="0"/>
                    </a:lnTo>
                    <a:lnTo>
                      <a:pt x="14096" y="64"/>
                    </a:lnTo>
                    <a:lnTo>
                      <a:pt x="14004" y="156"/>
                    </a:lnTo>
                    <a:lnTo>
                      <a:pt x="13913" y="238"/>
                    </a:lnTo>
                    <a:lnTo>
                      <a:pt x="13803" y="284"/>
                    </a:lnTo>
                    <a:lnTo>
                      <a:pt x="13648" y="357"/>
                    </a:lnTo>
                    <a:lnTo>
                      <a:pt x="13547" y="403"/>
                    </a:lnTo>
                    <a:lnTo>
                      <a:pt x="13447" y="476"/>
                    </a:lnTo>
                    <a:lnTo>
                      <a:pt x="13328" y="522"/>
                    </a:lnTo>
                    <a:lnTo>
                      <a:pt x="13227" y="595"/>
                    </a:lnTo>
                    <a:lnTo>
                      <a:pt x="13118" y="595"/>
                    </a:lnTo>
                    <a:lnTo>
                      <a:pt x="12990" y="677"/>
                    </a:lnTo>
                    <a:lnTo>
                      <a:pt x="12880" y="677"/>
                    </a:lnTo>
                    <a:lnTo>
                      <a:pt x="12770" y="613"/>
                    </a:lnTo>
                    <a:lnTo>
                      <a:pt x="12679" y="558"/>
                    </a:lnTo>
                    <a:lnTo>
                      <a:pt x="12560" y="576"/>
                    </a:lnTo>
                    <a:lnTo>
                      <a:pt x="12487" y="640"/>
                    </a:lnTo>
                    <a:lnTo>
                      <a:pt x="12453" y="701"/>
                    </a:lnTo>
                    <a:close/>
                  </a:path>
                </a:pathLst>
              </a:custGeom>
              <a:grp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305" name="Freeform 8">
                <a:extLst>
                  <a:ext uri="{FF2B5EF4-FFF2-40B4-BE49-F238E27FC236}">
                    <a16:creationId xmlns:a16="http://schemas.microsoft.com/office/drawing/2014/main" id="{049C6F7F-7898-40EE-A373-9F979B750BEC}"/>
                  </a:ext>
                </a:extLst>
              </p:cNvPr>
              <p:cNvSpPr>
                <a:spLocks noChangeAspect="1"/>
              </p:cNvSpPr>
              <p:nvPr/>
            </p:nvSpPr>
            <p:spPr bwMode="auto">
              <a:xfrm>
                <a:off x="2271" y="15480"/>
                <a:ext cx="3041" cy="2403"/>
              </a:xfrm>
              <a:custGeom>
                <a:avLst/>
                <a:gdLst>
                  <a:gd name="T0" fmla="*/ 1101 w 3041"/>
                  <a:gd name="T1" fmla="*/ 588 h 2403"/>
                  <a:gd name="T2" fmla="*/ 813 w 3041"/>
                  <a:gd name="T3" fmla="*/ 708 h 2403"/>
                  <a:gd name="T4" fmla="*/ 657 w 3041"/>
                  <a:gd name="T5" fmla="*/ 972 h 2403"/>
                  <a:gd name="T6" fmla="*/ 441 w 3041"/>
                  <a:gd name="T7" fmla="*/ 1044 h 2403"/>
                  <a:gd name="T8" fmla="*/ 213 w 3041"/>
                  <a:gd name="T9" fmla="*/ 1164 h 2403"/>
                  <a:gd name="T10" fmla="*/ 30 w 3041"/>
                  <a:gd name="T11" fmla="*/ 1251 h 2403"/>
                  <a:gd name="T12" fmla="*/ 57 w 3041"/>
                  <a:gd name="T13" fmla="*/ 1599 h 2403"/>
                  <a:gd name="T14" fmla="*/ 345 w 3041"/>
                  <a:gd name="T15" fmla="*/ 1776 h 2403"/>
                  <a:gd name="T16" fmla="*/ 536 w 3041"/>
                  <a:gd name="T17" fmla="*/ 1800 h 2403"/>
                  <a:gd name="T18" fmla="*/ 682 w 3041"/>
                  <a:gd name="T19" fmla="*/ 1827 h 2403"/>
                  <a:gd name="T20" fmla="*/ 783 w 3041"/>
                  <a:gd name="T21" fmla="*/ 1736 h 2403"/>
                  <a:gd name="T22" fmla="*/ 792 w 3041"/>
                  <a:gd name="T23" fmla="*/ 1608 h 2403"/>
                  <a:gd name="T24" fmla="*/ 984 w 3041"/>
                  <a:gd name="T25" fmla="*/ 1507 h 2403"/>
                  <a:gd name="T26" fmla="*/ 1240 w 3041"/>
                  <a:gd name="T27" fmla="*/ 1462 h 2403"/>
                  <a:gd name="T28" fmla="*/ 1432 w 3041"/>
                  <a:gd name="T29" fmla="*/ 1608 h 2403"/>
                  <a:gd name="T30" fmla="*/ 1542 w 3041"/>
                  <a:gd name="T31" fmla="*/ 1782 h 2403"/>
                  <a:gd name="T32" fmla="*/ 1624 w 3041"/>
                  <a:gd name="T33" fmla="*/ 1974 h 2403"/>
                  <a:gd name="T34" fmla="*/ 1670 w 3041"/>
                  <a:gd name="T35" fmla="*/ 2175 h 2403"/>
                  <a:gd name="T36" fmla="*/ 1624 w 3041"/>
                  <a:gd name="T37" fmla="*/ 2394 h 2403"/>
                  <a:gd name="T38" fmla="*/ 1779 w 3041"/>
                  <a:gd name="T39" fmla="*/ 2321 h 2403"/>
                  <a:gd name="T40" fmla="*/ 1971 w 3041"/>
                  <a:gd name="T41" fmla="*/ 2275 h 2403"/>
                  <a:gd name="T42" fmla="*/ 2163 w 3041"/>
                  <a:gd name="T43" fmla="*/ 2248 h 2403"/>
                  <a:gd name="T44" fmla="*/ 2236 w 3041"/>
                  <a:gd name="T45" fmla="*/ 2083 h 2403"/>
                  <a:gd name="T46" fmla="*/ 2127 w 3041"/>
                  <a:gd name="T47" fmla="*/ 1946 h 2403"/>
                  <a:gd name="T48" fmla="*/ 2200 w 3041"/>
                  <a:gd name="T49" fmla="*/ 1818 h 2403"/>
                  <a:gd name="T50" fmla="*/ 2346 w 3041"/>
                  <a:gd name="T51" fmla="*/ 1626 h 2403"/>
                  <a:gd name="T52" fmla="*/ 2264 w 3041"/>
                  <a:gd name="T53" fmla="*/ 1498 h 2403"/>
                  <a:gd name="T54" fmla="*/ 2410 w 3041"/>
                  <a:gd name="T55" fmla="*/ 1370 h 2403"/>
                  <a:gd name="T56" fmla="*/ 2502 w 3041"/>
                  <a:gd name="T57" fmla="*/ 1224 h 2403"/>
                  <a:gd name="T58" fmla="*/ 2666 w 3041"/>
                  <a:gd name="T59" fmla="*/ 1187 h 2403"/>
                  <a:gd name="T60" fmla="*/ 2739 w 3041"/>
                  <a:gd name="T61" fmla="*/ 1050 h 2403"/>
                  <a:gd name="T62" fmla="*/ 2895 w 3041"/>
                  <a:gd name="T63" fmla="*/ 1005 h 2403"/>
                  <a:gd name="T64" fmla="*/ 2876 w 3041"/>
                  <a:gd name="T65" fmla="*/ 867 h 2403"/>
                  <a:gd name="T66" fmla="*/ 2922 w 3041"/>
                  <a:gd name="T67" fmla="*/ 611 h 2403"/>
                  <a:gd name="T68" fmla="*/ 2940 w 3041"/>
                  <a:gd name="T69" fmla="*/ 301 h 2403"/>
                  <a:gd name="T70" fmla="*/ 3032 w 3041"/>
                  <a:gd name="T71" fmla="*/ 81 h 2403"/>
                  <a:gd name="T72" fmla="*/ 2793 w 3041"/>
                  <a:gd name="T73" fmla="*/ 60 h 2403"/>
                  <a:gd name="T74" fmla="*/ 2433 w 3041"/>
                  <a:gd name="T75" fmla="*/ 96 h 2403"/>
                  <a:gd name="T76" fmla="*/ 2181 w 3041"/>
                  <a:gd name="T77" fmla="*/ 264 h 2403"/>
                  <a:gd name="T78" fmla="*/ 1725 w 3041"/>
                  <a:gd name="T79" fmla="*/ 300 h 2403"/>
                  <a:gd name="T80" fmla="*/ 1425 w 3041"/>
                  <a:gd name="T81" fmla="*/ 468 h 2403"/>
                  <a:gd name="T82" fmla="*/ 1197 w 3041"/>
                  <a:gd name="T83" fmla="*/ 540 h 2403"/>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3041"/>
                  <a:gd name="T127" fmla="*/ 0 h 2403"/>
                  <a:gd name="T128" fmla="*/ 3041 w 3041"/>
                  <a:gd name="T129" fmla="*/ 2403 h 2403"/>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3041" h="2403">
                    <a:moveTo>
                      <a:pt x="1197" y="540"/>
                    </a:moveTo>
                    <a:lnTo>
                      <a:pt x="1101" y="588"/>
                    </a:lnTo>
                    <a:lnTo>
                      <a:pt x="945" y="636"/>
                    </a:lnTo>
                    <a:lnTo>
                      <a:pt x="813" y="708"/>
                    </a:lnTo>
                    <a:lnTo>
                      <a:pt x="741" y="864"/>
                    </a:lnTo>
                    <a:lnTo>
                      <a:pt x="657" y="972"/>
                    </a:lnTo>
                    <a:lnTo>
                      <a:pt x="525" y="972"/>
                    </a:lnTo>
                    <a:lnTo>
                      <a:pt x="441" y="1044"/>
                    </a:lnTo>
                    <a:lnTo>
                      <a:pt x="345" y="1104"/>
                    </a:lnTo>
                    <a:lnTo>
                      <a:pt x="213" y="1164"/>
                    </a:lnTo>
                    <a:lnTo>
                      <a:pt x="129" y="1212"/>
                    </a:lnTo>
                    <a:lnTo>
                      <a:pt x="30" y="1251"/>
                    </a:lnTo>
                    <a:lnTo>
                      <a:pt x="0" y="1428"/>
                    </a:lnTo>
                    <a:lnTo>
                      <a:pt x="57" y="1599"/>
                    </a:lnTo>
                    <a:lnTo>
                      <a:pt x="141" y="1743"/>
                    </a:lnTo>
                    <a:lnTo>
                      <a:pt x="345" y="1776"/>
                    </a:lnTo>
                    <a:lnTo>
                      <a:pt x="472" y="1718"/>
                    </a:lnTo>
                    <a:lnTo>
                      <a:pt x="536" y="1800"/>
                    </a:lnTo>
                    <a:lnTo>
                      <a:pt x="591" y="1837"/>
                    </a:lnTo>
                    <a:lnTo>
                      <a:pt x="682" y="1827"/>
                    </a:lnTo>
                    <a:lnTo>
                      <a:pt x="783" y="1818"/>
                    </a:lnTo>
                    <a:lnTo>
                      <a:pt x="783" y="1736"/>
                    </a:lnTo>
                    <a:lnTo>
                      <a:pt x="856" y="1681"/>
                    </a:lnTo>
                    <a:lnTo>
                      <a:pt x="792" y="1608"/>
                    </a:lnTo>
                    <a:lnTo>
                      <a:pt x="920" y="1562"/>
                    </a:lnTo>
                    <a:lnTo>
                      <a:pt x="984" y="1507"/>
                    </a:lnTo>
                    <a:lnTo>
                      <a:pt x="1121" y="1443"/>
                    </a:lnTo>
                    <a:lnTo>
                      <a:pt x="1240" y="1462"/>
                    </a:lnTo>
                    <a:lnTo>
                      <a:pt x="1340" y="1507"/>
                    </a:lnTo>
                    <a:lnTo>
                      <a:pt x="1432" y="1608"/>
                    </a:lnTo>
                    <a:lnTo>
                      <a:pt x="1496" y="1672"/>
                    </a:lnTo>
                    <a:lnTo>
                      <a:pt x="1542" y="1782"/>
                    </a:lnTo>
                    <a:lnTo>
                      <a:pt x="1569" y="1873"/>
                    </a:lnTo>
                    <a:lnTo>
                      <a:pt x="1624" y="1974"/>
                    </a:lnTo>
                    <a:lnTo>
                      <a:pt x="1633" y="2083"/>
                    </a:lnTo>
                    <a:lnTo>
                      <a:pt x="1670" y="2175"/>
                    </a:lnTo>
                    <a:lnTo>
                      <a:pt x="1587" y="2312"/>
                    </a:lnTo>
                    <a:lnTo>
                      <a:pt x="1624" y="2394"/>
                    </a:lnTo>
                    <a:lnTo>
                      <a:pt x="1697" y="2403"/>
                    </a:lnTo>
                    <a:lnTo>
                      <a:pt x="1779" y="2321"/>
                    </a:lnTo>
                    <a:lnTo>
                      <a:pt x="1862" y="2349"/>
                    </a:lnTo>
                    <a:lnTo>
                      <a:pt x="1971" y="2275"/>
                    </a:lnTo>
                    <a:lnTo>
                      <a:pt x="2054" y="2239"/>
                    </a:lnTo>
                    <a:lnTo>
                      <a:pt x="2163" y="2248"/>
                    </a:lnTo>
                    <a:lnTo>
                      <a:pt x="2154" y="2120"/>
                    </a:lnTo>
                    <a:lnTo>
                      <a:pt x="2236" y="2083"/>
                    </a:lnTo>
                    <a:lnTo>
                      <a:pt x="2191" y="1992"/>
                    </a:lnTo>
                    <a:lnTo>
                      <a:pt x="2127" y="1946"/>
                    </a:lnTo>
                    <a:lnTo>
                      <a:pt x="2090" y="1864"/>
                    </a:lnTo>
                    <a:lnTo>
                      <a:pt x="2200" y="1818"/>
                    </a:lnTo>
                    <a:lnTo>
                      <a:pt x="2246" y="1709"/>
                    </a:lnTo>
                    <a:lnTo>
                      <a:pt x="2346" y="1626"/>
                    </a:lnTo>
                    <a:lnTo>
                      <a:pt x="2300" y="1571"/>
                    </a:lnTo>
                    <a:lnTo>
                      <a:pt x="2264" y="1498"/>
                    </a:lnTo>
                    <a:lnTo>
                      <a:pt x="2328" y="1352"/>
                    </a:lnTo>
                    <a:lnTo>
                      <a:pt x="2410" y="1370"/>
                    </a:lnTo>
                    <a:lnTo>
                      <a:pt x="2474" y="1315"/>
                    </a:lnTo>
                    <a:lnTo>
                      <a:pt x="2502" y="1224"/>
                    </a:lnTo>
                    <a:lnTo>
                      <a:pt x="2584" y="1197"/>
                    </a:lnTo>
                    <a:lnTo>
                      <a:pt x="2666" y="1187"/>
                    </a:lnTo>
                    <a:lnTo>
                      <a:pt x="2748" y="1169"/>
                    </a:lnTo>
                    <a:lnTo>
                      <a:pt x="2739" y="1050"/>
                    </a:lnTo>
                    <a:lnTo>
                      <a:pt x="2794" y="995"/>
                    </a:lnTo>
                    <a:lnTo>
                      <a:pt x="2895" y="1005"/>
                    </a:lnTo>
                    <a:lnTo>
                      <a:pt x="2931" y="922"/>
                    </a:lnTo>
                    <a:lnTo>
                      <a:pt x="2876" y="867"/>
                    </a:lnTo>
                    <a:lnTo>
                      <a:pt x="2831" y="712"/>
                    </a:lnTo>
                    <a:lnTo>
                      <a:pt x="2922" y="611"/>
                    </a:lnTo>
                    <a:lnTo>
                      <a:pt x="2931" y="465"/>
                    </a:lnTo>
                    <a:lnTo>
                      <a:pt x="2940" y="301"/>
                    </a:lnTo>
                    <a:lnTo>
                      <a:pt x="3041" y="246"/>
                    </a:lnTo>
                    <a:lnTo>
                      <a:pt x="3032" y="81"/>
                    </a:lnTo>
                    <a:lnTo>
                      <a:pt x="2949" y="84"/>
                    </a:lnTo>
                    <a:lnTo>
                      <a:pt x="2793" y="60"/>
                    </a:lnTo>
                    <a:lnTo>
                      <a:pt x="2613" y="0"/>
                    </a:lnTo>
                    <a:lnTo>
                      <a:pt x="2433" y="96"/>
                    </a:lnTo>
                    <a:lnTo>
                      <a:pt x="2313" y="180"/>
                    </a:lnTo>
                    <a:lnTo>
                      <a:pt x="2181" y="264"/>
                    </a:lnTo>
                    <a:lnTo>
                      <a:pt x="1965" y="276"/>
                    </a:lnTo>
                    <a:lnTo>
                      <a:pt x="1725" y="300"/>
                    </a:lnTo>
                    <a:lnTo>
                      <a:pt x="1581" y="396"/>
                    </a:lnTo>
                    <a:lnTo>
                      <a:pt x="1425" y="468"/>
                    </a:lnTo>
                    <a:lnTo>
                      <a:pt x="1317" y="540"/>
                    </a:lnTo>
                    <a:lnTo>
                      <a:pt x="1197" y="540"/>
                    </a:lnTo>
                    <a:close/>
                  </a:path>
                </a:pathLst>
              </a:custGeom>
              <a:grp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306" name="Freeform 9">
                <a:extLst>
                  <a:ext uri="{FF2B5EF4-FFF2-40B4-BE49-F238E27FC236}">
                    <a16:creationId xmlns:a16="http://schemas.microsoft.com/office/drawing/2014/main" id="{73F6502E-B456-4895-B7F1-70063DCACF99}"/>
                  </a:ext>
                </a:extLst>
              </p:cNvPr>
              <p:cNvSpPr>
                <a:spLocks noChangeAspect="1"/>
              </p:cNvSpPr>
              <p:nvPr/>
            </p:nvSpPr>
            <p:spPr bwMode="auto">
              <a:xfrm>
                <a:off x="12462" y="8155"/>
                <a:ext cx="1051" cy="1271"/>
              </a:xfrm>
              <a:custGeom>
                <a:avLst/>
                <a:gdLst>
                  <a:gd name="T0" fmla="*/ 905 w 1051"/>
                  <a:gd name="T1" fmla="*/ 0 h 1271"/>
                  <a:gd name="T2" fmla="*/ 685 w 1051"/>
                  <a:gd name="T3" fmla="*/ 192 h 1271"/>
                  <a:gd name="T4" fmla="*/ 548 w 1051"/>
                  <a:gd name="T5" fmla="*/ 339 h 1271"/>
                  <a:gd name="T6" fmla="*/ 466 w 1051"/>
                  <a:gd name="T7" fmla="*/ 458 h 1271"/>
                  <a:gd name="T8" fmla="*/ 375 w 1051"/>
                  <a:gd name="T9" fmla="*/ 613 h 1271"/>
                  <a:gd name="T10" fmla="*/ 247 w 1051"/>
                  <a:gd name="T11" fmla="*/ 640 h 1271"/>
                  <a:gd name="T12" fmla="*/ 164 w 1051"/>
                  <a:gd name="T13" fmla="*/ 704 h 1271"/>
                  <a:gd name="T14" fmla="*/ 155 w 1051"/>
                  <a:gd name="T15" fmla="*/ 787 h 1271"/>
                  <a:gd name="T16" fmla="*/ 0 w 1051"/>
                  <a:gd name="T17" fmla="*/ 979 h 1271"/>
                  <a:gd name="T18" fmla="*/ 109 w 1051"/>
                  <a:gd name="T19" fmla="*/ 1088 h 1271"/>
                  <a:gd name="T20" fmla="*/ 247 w 1051"/>
                  <a:gd name="T21" fmla="*/ 1189 h 1271"/>
                  <a:gd name="T22" fmla="*/ 393 w 1051"/>
                  <a:gd name="T23" fmla="*/ 1226 h 1271"/>
                  <a:gd name="T24" fmla="*/ 539 w 1051"/>
                  <a:gd name="T25" fmla="*/ 1262 h 1271"/>
                  <a:gd name="T26" fmla="*/ 631 w 1051"/>
                  <a:gd name="T27" fmla="*/ 1271 h 1271"/>
                  <a:gd name="T28" fmla="*/ 685 w 1051"/>
                  <a:gd name="T29" fmla="*/ 1189 h 1271"/>
                  <a:gd name="T30" fmla="*/ 759 w 1051"/>
                  <a:gd name="T31" fmla="*/ 1079 h 1271"/>
                  <a:gd name="T32" fmla="*/ 804 w 1051"/>
                  <a:gd name="T33" fmla="*/ 970 h 1271"/>
                  <a:gd name="T34" fmla="*/ 795 w 1051"/>
                  <a:gd name="T35" fmla="*/ 787 h 1271"/>
                  <a:gd name="T36" fmla="*/ 777 w 1051"/>
                  <a:gd name="T37" fmla="*/ 677 h 1271"/>
                  <a:gd name="T38" fmla="*/ 841 w 1051"/>
                  <a:gd name="T39" fmla="*/ 558 h 1271"/>
                  <a:gd name="T40" fmla="*/ 1015 w 1051"/>
                  <a:gd name="T41" fmla="*/ 375 h 1271"/>
                  <a:gd name="T42" fmla="*/ 1051 w 1051"/>
                  <a:gd name="T43" fmla="*/ 229 h 1271"/>
                  <a:gd name="T44" fmla="*/ 987 w 1051"/>
                  <a:gd name="T45" fmla="*/ 74 h 1271"/>
                  <a:gd name="T46" fmla="*/ 905 w 1051"/>
                  <a:gd name="T47" fmla="*/ 0 h 1271"/>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051"/>
                  <a:gd name="T73" fmla="*/ 0 h 1271"/>
                  <a:gd name="T74" fmla="*/ 1051 w 1051"/>
                  <a:gd name="T75" fmla="*/ 1271 h 1271"/>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051" h="1271">
                    <a:moveTo>
                      <a:pt x="905" y="0"/>
                    </a:moveTo>
                    <a:lnTo>
                      <a:pt x="685" y="192"/>
                    </a:lnTo>
                    <a:lnTo>
                      <a:pt x="548" y="339"/>
                    </a:lnTo>
                    <a:lnTo>
                      <a:pt x="466" y="458"/>
                    </a:lnTo>
                    <a:lnTo>
                      <a:pt x="375" y="613"/>
                    </a:lnTo>
                    <a:lnTo>
                      <a:pt x="247" y="640"/>
                    </a:lnTo>
                    <a:lnTo>
                      <a:pt x="164" y="704"/>
                    </a:lnTo>
                    <a:lnTo>
                      <a:pt x="155" y="787"/>
                    </a:lnTo>
                    <a:lnTo>
                      <a:pt x="0" y="979"/>
                    </a:lnTo>
                    <a:lnTo>
                      <a:pt x="109" y="1088"/>
                    </a:lnTo>
                    <a:lnTo>
                      <a:pt x="247" y="1189"/>
                    </a:lnTo>
                    <a:lnTo>
                      <a:pt x="393" y="1226"/>
                    </a:lnTo>
                    <a:lnTo>
                      <a:pt x="539" y="1262"/>
                    </a:lnTo>
                    <a:lnTo>
                      <a:pt x="631" y="1271"/>
                    </a:lnTo>
                    <a:lnTo>
                      <a:pt x="685" y="1189"/>
                    </a:lnTo>
                    <a:lnTo>
                      <a:pt x="759" y="1079"/>
                    </a:lnTo>
                    <a:lnTo>
                      <a:pt x="804" y="970"/>
                    </a:lnTo>
                    <a:lnTo>
                      <a:pt x="795" y="787"/>
                    </a:lnTo>
                    <a:lnTo>
                      <a:pt x="777" y="677"/>
                    </a:lnTo>
                    <a:lnTo>
                      <a:pt x="841" y="558"/>
                    </a:lnTo>
                    <a:lnTo>
                      <a:pt x="1015" y="375"/>
                    </a:lnTo>
                    <a:lnTo>
                      <a:pt x="1051" y="229"/>
                    </a:lnTo>
                    <a:lnTo>
                      <a:pt x="987" y="74"/>
                    </a:lnTo>
                    <a:lnTo>
                      <a:pt x="905" y="0"/>
                    </a:lnTo>
                    <a:close/>
                  </a:path>
                </a:pathLst>
              </a:custGeom>
              <a:grp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grpSp>
        <p:sp>
          <p:nvSpPr>
            <p:cNvPr id="16" name="Freeform 65">
              <a:extLst>
                <a:ext uri="{FF2B5EF4-FFF2-40B4-BE49-F238E27FC236}">
                  <a16:creationId xmlns:a16="http://schemas.microsoft.com/office/drawing/2014/main" id="{CBEAB213-15B2-45D3-81EF-68FA6402BD5D}"/>
                </a:ext>
              </a:extLst>
            </p:cNvPr>
            <p:cNvSpPr>
              <a:spLocks noChangeAspect="1"/>
            </p:cNvSpPr>
            <p:nvPr/>
          </p:nvSpPr>
          <p:spPr bwMode="auto">
            <a:xfrm>
              <a:off x="6528322" y="5035474"/>
              <a:ext cx="26471" cy="26471"/>
            </a:xfrm>
            <a:custGeom>
              <a:avLst/>
              <a:gdLst>
                <a:gd name="T0" fmla="*/ 2147483647 w 214"/>
                <a:gd name="T1" fmla="*/ 2147483647 h 209"/>
                <a:gd name="T2" fmla="*/ 2147483647 w 214"/>
                <a:gd name="T3" fmla="*/ 2147483647 h 209"/>
                <a:gd name="T4" fmla="*/ 0 w 214"/>
                <a:gd name="T5" fmla="*/ 2147483647 h 209"/>
                <a:gd name="T6" fmla="*/ 2147483647 w 214"/>
                <a:gd name="T7" fmla="*/ 2147483647 h 209"/>
                <a:gd name="T8" fmla="*/ 2147483647 w 214"/>
                <a:gd name="T9" fmla="*/ 2147483647 h 209"/>
                <a:gd name="T10" fmla="*/ 2147483647 w 214"/>
                <a:gd name="T11" fmla="*/ 2147483647 h 209"/>
                <a:gd name="T12" fmla="*/ 2147483647 w 214"/>
                <a:gd name="T13" fmla="*/ 2147483647 h 209"/>
                <a:gd name="T14" fmla="*/ 2147483647 w 214"/>
                <a:gd name="T15" fmla="*/ 0 h 209"/>
                <a:gd name="T16" fmla="*/ 2147483647 w 214"/>
                <a:gd name="T17" fmla="*/ 2147483647 h 209"/>
                <a:gd name="T18" fmla="*/ 2147483647 w 214"/>
                <a:gd name="T19" fmla="*/ 2147483647 h 209"/>
                <a:gd name="T20" fmla="*/ 2147483647 w 214"/>
                <a:gd name="T21" fmla="*/ 2147483647 h 209"/>
                <a:gd name="T22" fmla="*/ 2147483647 w 214"/>
                <a:gd name="T23" fmla="*/ 2147483647 h 209"/>
                <a:gd name="T24" fmla="*/ 2147483647 w 214"/>
                <a:gd name="T25" fmla="*/ 2147483647 h 20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14"/>
                <a:gd name="T40" fmla="*/ 0 h 209"/>
                <a:gd name="T41" fmla="*/ 197 w 214"/>
                <a:gd name="T42" fmla="*/ 227 h 20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14" h="209">
                  <a:moveTo>
                    <a:pt x="107" y="209"/>
                  </a:moveTo>
                  <a:lnTo>
                    <a:pt x="36" y="207"/>
                  </a:lnTo>
                  <a:lnTo>
                    <a:pt x="0" y="149"/>
                  </a:lnTo>
                  <a:lnTo>
                    <a:pt x="6" y="85"/>
                  </a:lnTo>
                  <a:lnTo>
                    <a:pt x="32" y="68"/>
                  </a:lnTo>
                  <a:lnTo>
                    <a:pt x="42" y="75"/>
                  </a:lnTo>
                  <a:lnTo>
                    <a:pt x="57" y="78"/>
                  </a:lnTo>
                  <a:lnTo>
                    <a:pt x="67" y="71"/>
                  </a:lnTo>
                  <a:lnTo>
                    <a:pt x="78" y="78"/>
                  </a:lnTo>
                  <a:lnTo>
                    <a:pt x="78" y="92"/>
                  </a:lnTo>
                  <a:lnTo>
                    <a:pt x="93" y="84"/>
                  </a:lnTo>
                  <a:lnTo>
                    <a:pt x="91" y="71"/>
                  </a:lnTo>
                  <a:lnTo>
                    <a:pt x="102" y="62"/>
                  </a:lnTo>
                  <a:lnTo>
                    <a:pt x="108" y="47"/>
                  </a:lnTo>
                  <a:lnTo>
                    <a:pt x="137" y="44"/>
                  </a:lnTo>
                  <a:lnTo>
                    <a:pt x="154" y="29"/>
                  </a:lnTo>
                  <a:lnTo>
                    <a:pt x="160" y="15"/>
                  </a:lnTo>
                  <a:lnTo>
                    <a:pt x="174" y="2"/>
                  </a:lnTo>
                  <a:lnTo>
                    <a:pt x="186" y="0"/>
                  </a:lnTo>
                  <a:lnTo>
                    <a:pt x="180" y="9"/>
                  </a:lnTo>
                  <a:lnTo>
                    <a:pt x="181" y="23"/>
                  </a:lnTo>
                  <a:lnTo>
                    <a:pt x="190" y="21"/>
                  </a:lnTo>
                  <a:lnTo>
                    <a:pt x="202" y="12"/>
                  </a:lnTo>
                  <a:lnTo>
                    <a:pt x="214" y="17"/>
                  </a:lnTo>
                  <a:lnTo>
                    <a:pt x="214" y="27"/>
                  </a:lnTo>
                  <a:lnTo>
                    <a:pt x="213" y="42"/>
                  </a:lnTo>
                  <a:lnTo>
                    <a:pt x="202" y="41"/>
                  </a:lnTo>
                  <a:lnTo>
                    <a:pt x="193" y="36"/>
                  </a:lnTo>
                  <a:lnTo>
                    <a:pt x="184" y="48"/>
                  </a:lnTo>
                  <a:lnTo>
                    <a:pt x="193" y="62"/>
                  </a:lnTo>
                  <a:lnTo>
                    <a:pt x="198" y="71"/>
                  </a:lnTo>
                  <a:lnTo>
                    <a:pt x="196" y="84"/>
                  </a:lnTo>
                  <a:lnTo>
                    <a:pt x="181" y="114"/>
                  </a:lnTo>
                  <a:lnTo>
                    <a:pt x="168" y="143"/>
                  </a:lnTo>
                  <a:lnTo>
                    <a:pt x="137" y="166"/>
                  </a:lnTo>
                  <a:lnTo>
                    <a:pt x="107" y="209"/>
                  </a:lnTo>
                  <a:close/>
                </a:path>
              </a:pathLst>
            </a:custGeom>
            <a:solidFill>
              <a:schemeClr val="tx2">
                <a:lumMod val="75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17" name="Freeform 4">
              <a:extLst>
                <a:ext uri="{FF2B5EF4-FFF2-40B4-BE49-F238E27FC236}">
                  <a16:creationId xmlns:a16="http://schemas.microsoft.com/office/drawing/2014/main" id="{C5AFE861-39B1-45FD-9F90-CFA466182DDC}"/>
                </a:ext>
              </a:extLst>
            </p:cNvPr>
            <p:cNvSpPr>
              <a:spLocks/>
            </p:cNvSpPr>
            <p:nvPr/>
          </p:nvSpPr>
          <p:spPr bwMode="auto">
            <a:xfrm>
              <a:off x="5642302" y="3750822"/>
              <a:ext cx="1090006" cy="759890"/>
            </a:xfrm>
            <a:custGeom>
              <a:avLst/>
              <a:gdLst>
                <a:gd name="T0" fmla="*/ 2147483647 w 3501"/>
                <a:gd name="T1" fmla="*/ 2147483647 h 2441"/>
                <a:gd name="T2" fmla="*/ 2147483647 w 3501"/>
                <a:gd name="T3" fmla="*/ 2147483647 h 2441"/>
                <a:gd name="T4" fmla="*/ 2147483647 w 3501"/>
                <a:gd name="T5" fmla="*/ 2147483647 h 2441"/>
                <a:gd name="T6" fmla="*/ 2147483647 w 3501"/>
                <a:gd name="T7" fmla="*/ 2147483647 h 2441"/>
                <a:gd name="T8" fmla="*/ 2147483647 w 3501"/>
                <a:gd name="T9" fmla="*/ 2147483647 h 2441"/>
                <a:gd name="T10" fmla="*/ 2147483647 w 3501"/>
                <a:gd name="T11" fmla="*/ 2147483647 h 2441"/>
                <a:gd name="T12" fmla="*/ 2147483647 w 3501"/>
                <a:gd name="T13" fmla="*/ 2147483647 h 2441"/>
                <a:gd name="T14" fmla="*/ 2147483647 w 3501"/>
                <a:gd name="T15" fmla="*/ 2147483647 h 2441"/>
                <a:gd name="T16" fmla="*/ 2147483647 w 3501"/>
                <a:gd name="T17" fmla="*/ 2147483647 h 2441"/>
                <a:gd name="T18" fmla="*/ 2147483647 w 3501"/>
                <a:gd name="T19" fmla="*/ 2147483647 h 2441"/>
                <a:gd name="T20" fmla="*/ 2147483647 w 3501"/>
                <a:gd name="T21" fmla="*/ 2147483647 h 2441"/>
                <a:gd name="T22" fmla="*/ 2147483647 w 3501"/>
                <a:gd name="T23" fmla="*/ 2147483647 h 2441"/>
                <a:gd name="T24" fmla="*/ 2147483647 w 3501"/>
                <a:gd name="T25" fmla="*/ 2147483647 h 2441"/>
                <a:gd name="T26" fmla="*/ 2147483647 w 3501"/>
                <a:gd name="T27" fmla="*/ 2147483647 h 2441"/>
                <a:gd name="T28" fmla="*/ 2147483647 w 3501"/>
                <a:gd name="T29" fmla="*/ 2147483647 h 2441"/>
                <a:gd name="T30" fmla="*/ 2147483647 w 3501"/>
                <a:gd name="T31" fmla="*/ 2147483647 h 2441"/>
                <a:gd name="T32" fmla="*/ 2147483647 w 3501"/>
                <a:gd name="T33" fmla="*/ 2147483647 h 2441"/>
                <a:gd name="T34" fmla="*/ 2147483647 w 3501"/>
                <a:gd name="T35" fmla="*/ 2147483647 h 2441"/>
                <a:gd name="T36" fmla="*/ 2147483647 w 3501"/>
                <a:gd name="T37" fmla="*/ 2147483647 h 2441"/>
                <a:gd name="T38" fmla="*/ 2147483647 w 3501"/>
                <a:gd name="T39" fmla="*/ 2147483647 h 2441"/>
                <a:gd name="T40" fmla="*/ 2147483647 w 3501"/>
                <a:gd name="T41" fmla="*/ 2147483647 h 2441"/>
                <a:gd name="T42" fmla="*/ 2147483647 w 3501"/>
                <a:gd name="T43" fmla="*/ 2147483647 h 2441"/>
                <a:gd name="T44" fmla="*/ 2147483647 w 3501"/>
                <a:gd name="T45" fmla="*/ 2147483647 h 2441"/>
                <a:gd name="T46" fmla="*/ 2147483647 w 3501"/>
                <a:gd name="T47" fmla="*/ 2147483647 h 2441"/>
                <a:gd name="T48" fmla="*/ 2147483647 w 3501"/>
                <a:gd name="T49" fmla="*/ 2147483647 h 2441"/>
                <a:gd name="T50" fmla="*/ 2147483647 w 3501"/>
                <a:gd name="T51" fmla="*/ 2147483647 h 2441"/>
                <a:gd name="T52" fmla="*/ 2147483647 w 3501"/>
                <a:gd name="T53" fmla="*/ 2147483647 h 2441"/>
                <a:gd name="T54" fmla="*/ 2147483647 w 3501"/>
                <a:gd name="T55" fmla="*/ 2147483647 h 2441"/>
                <a:gd name="T56" fmla="*/ 2147483647 w 3501"/>
                <a:gd name="T57" fmla="*/ 2147483647 h 2441"/>
                <a:gd name="T58" fmla="*/ 2147483647 w 3501"/>
                <a:gd name="T59" fmla="*/ 2147483647 h 2441"/>
                <a:gd name="T60" fmla="*/ 2147483647 w 3501"/>
                <a:gd name="T61" fmla="*/ 2147483647 h 2441"/>
                <a:gd name="T62" fmla="*/ 2147483647 w 3501"/>
                <a:gd name="T63" fmla="*/ 2147483647 h 2441"/>
                <a:gd name="T64" fmla="*/ 2147483647 w 3501"/>
                <a:gd name="T65" fmla="*/ 2147483647 h 2441"/>
                <a:gd name="T66" fmla="*/ 2147483647 w 3501"/>
                <a:gd name="T67" fmla="*/ 2147483647 h 2441"/>
                <a:gd name="T68" fmla="*/ 2147483647 w 3501"/>
                <a:gd name="T69" fmla="*/ 2147483647 h 2441"/>
                <a:gd name="T70" fmla="*/ 2147483647 w 3501"/>
                <a:gd name="T71" fmla="*/ 2147483647 h 2441"/>
                <a:gd name="T72" fmla="*/ 2147483647 w 3501"/>
                <a:gd name="T73" fmla="*/ 2147483647 h 2441"/>
                <a:gd name="T74" fmla="*/ 2147483647 w 3501"/>
                <a:gd name="T75" fmla="*/ 2147483647 h 2441"/>
                <a:gd name="T76" fmla="*/ 2147483647 w 3501"/>
                <a:gd name="T77" fmla="*/ 2147483647 h 2441"/>
                <a:gd name="T78" fmla="*/ 2147483647 w 3501"/>
                <a:gd name="T79" fmla="*/ 2147483647 h 2441"/>
                <a:gd name="T80" fmla="*/ 2147483647 w 3501"/>
                <a:gd name="T81" fmla="*/ 2147483647 h 2441"/>
                <a:gd name="T82" fmla="*/ 2147483647 w 3501"/>
                <a:gd name="T83" fmla="*/ 2147483647 h 2441"/>
                <a:gd name="T84" fmla="*/ 2147483647 w 3501"/>
                <a:gd name="T85" fmla="*/ 2147483647 h 2441"/>
                <a:gd name="T86" fmla="*/ 2147483647 w 3501"/>
                <a:gd name="T87" fmla="*/ 2147483647 h 2441"/>
                <a:gd name="T88" fmla="*/ 2147483647 w 3501"/>
                <a:gd name="T89" fmla="*/ 2147483647 h 2441"/>
                <a:gd name="T90" fmla="*/ 2147483647 w 3501"/>
                <a:gd name="T91" fmla="*/ 2147483647 h 2441"/>
                <a:gd name="T92" fmla="*/ 2147483647 w 3501"/>
                <a:gd name="T93" fmla="*/ 2147483647 h 2441"/>
                <a:gd name="T94" fmla="*/ 2147483647 w 3501"/>
                <a:gd name="T95" fmla="*/ 2147483647 h 2441"/>
                <a:gd name="T96" fmla="*/ 2147483647 w 3501"/>
                <a:gd name="T97" fmla="*/ 2147483647 h 2441"/>
                <a:gd name="T98" fmla="*/ 2147483647 w 3501"/>
                <a:gd name="T99" fmla="*/ 2147483647 h 2441"/>
                <a:gd name="T100" fmla="*/ 2147483647 w 3501"/>
                <a:gd name="T101" fmla="*/ 2147483647 h 2441"/>
                <a:gd name="T102" fmla="*/ 2147483647 w 3501"/>
                <a:gd name="T103" fmla="*/ 2147483647 h 2441"/>
                <a:gd name="T104" fmla="*/ 2147483647 w 3501"/>
                <a:gd name="T105" fmla="*/ 2147483647 h 2441"/>
                <a:gd name="T106" fmla="*/ 2147483647 w 3501"/>
                <a:gd name="T107" fmla="*/ 2147483647 h 2441"/>
                <a:gd name="T108" fmla="*/ 2147483647 w 3501"/>
                <a:gd name="T109" fmla="*/ 2147483647 h 2441"/>
                <a:gd name="T110" fmla="*/ 2147483647 w 3501"/>
                <a:gd name="T111" fmla="*/ 2147483647 h 2441"/>
                <a:gd name="T112" fmla="*/ 2147483647 w 3501"/>
                <a:gd name="T113" fmla="*/ 2147483647 h 2441"/>
                <a:gd name="T114" fmla="*/ 2147483647 w 3501"/>
                <a:gd name="T115" fmla="*/ 2147483647 h 2441"/>
                <a:gd name="T116" fmla="*/ 2147483647 w 3501"/>
                <a:gd name="T117" fmla="*/ 2147483647 h 2441"/>
                <a:gd name="T118" fmla="*/ 2147483647 w 3501"/>
                <a:gd name="T119" fmla="*/ 2147483647 h 2441"/>
                <a:gd name="T120" fmla="*/ 2147483647 w 3501"/>
                <a:gd name="T121" fmla="*/ 2147483647 h 2441"/>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3501"/>
                <a:gd name="T184" fmla="*/ 0 h 2441"/>
                <a:gd name="T185" fmla="*/ 4098 w 3501"/>
                <a:gd name="T186" fmla="*/ 2853 h 2441"/>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3501" h="2441">
                  <a:moveTo>
                    <a:pt x="687" y="461"/>
                  </a:moveTo>
                  <a:lnTo>
                    <a:pt x="676" y="495"/>
                  </a:lnTo>
                  <a:lnTo>
                    <a:pt x="681" y="536"/>
                  </a:lnTo>
                  <a:lnTo>
                    <a:pt x="656" y="588"/>
                  </a:lnTo>
                  <a:lnTo>
                    <a:pt x="610" y="590"/>
                  </a:lnTo>
                  <a:lnTo>
                    <a:pt x="556" y="557"/>
                  </a:lnTo>
                  <a:lnTo>
                    <a:pt x="520" y="603"/>
                  </a:lnTo>
                  <a:lnTo>
                    <a:pt x="504" y="733"/>
                  </a:lnTo>
                  <a:lnTo>
                    <a:pt x="454" y="721"/>
                  </a:lnTo>
                  <a:lnTo>
                    <a:pt x="415" y="724"/>
                  </a:lnTo>
                  <a:lnTo>
                    <a:pt x="366" y="734"/>
                  </a:lnTo>
                  <a:lnTo>
                    <a:pt x="363" y="764"/>
                  </a:lnTo>
                  <a:lnTo>
                    <a:pt x="402" y="818"/>
                  </a:lnTo>
                  <a:lnTo>
                    <a:pt x="399" y="888"/>
                  </a:lnTo>
                  <a:lnTo>
                    <a:pt x="369" y="946"/>
                  </a:lnTo>
                  <a:lnTo>
                    <a:pt x="343" y="1005"/>
                  </a:lnTo>
                  <a:lnTo>
                    <a:pt x="297" y="1040"/>
                  </a:lnTo>
                  <a:lnTo>
                    <a:pt x="243" y="1051"/>
                  </a:lnTo>
                  <a:lnTo>
                    <a:pt x="181" y="1065"/>
                  </a:lnTo>
                  <a:lnTo>
                    <a:pt x="138" y="1113"/>
                  </a:lnTo>
                  <a:lnTo>
                    <a:pt x="92" y="1088"/>
                  </a:lnTo>
                  <a:lnTo>
                    <a:pt x="69" y="1121"/>
                  </a:lnTo>
                  <a:lnTo>
                    <a:pt x="0" y="1175"/>
                  </a:lnTo>
                  <a:lnTo>
                    <a:pt x="28" y="1234"/>
                  </a:lnTo>
                  <a:lnTo>
                    <a:pt x="61" y="1281"/>
                  </a:lnTo>
                  <a:lnTo>
                    <a:pt x="66" y="1336"/>
                  </a:lnTo>
                  <a:lnTo>
                    <a:pt x="118" y="1373"/>
                  </a:lnTo>
                  <a:lnTo>
                    <a:pt x="164" y="1403"/>
                  </a:lnTo>
                  <a:lnTo>
                    <a:pt x="199" y="1443"/>
                  </a:lnTo>
                  <a:lnTo>
                    <a:pt x="238" y="1460"/>
                  </a:lnTo>
                  <a:lnTo>
                    <a:pt x="287" y="1476"/>
                  </a:lnTo>
                  <a:lnTo>
                    <a:pt x="311" y="1506"/>
                  </a:lnTo>
                  <a:lnTo>
                    <a:pt x="302" y="1543"/>
                  </a:lnTo>
                  <a:lnTo>
                    <a:pt x="300" y="1578"/>
                  </a:lnTo>
                  <a:lnTo>
                    <a:pt x="312" y="1612"/>
                  </a:lnTo>
                  <a:lnTo>
                    <a:pt x="332" y="1639"/>
                  </a:lnTo>
                  <a:lnTo>
                    <a:pt x="312" y="1665"/>
                  </a:lnTo>
                  <a:lnTo>
                    <a:pt x="284" y="1697"/>
                  </a:lnTo>
                  <a:lnTo>
                    <a:pt x="305" y="1738"/>
                  </a:lnTo>
                  <a:lnTo>
                    <a:pt x="343" y="1774"/>
                  </a:lnTo>
                  <a:lnTo>
                    <a:pt x="395" y="1815"/>
                  </a:lnTo>
                  <a:lnTo>
                    <a:pt x="438" y="1807"/>
                  </a:lnTo>
                  <a:lnTo>
                    <a:pt x="497" y="1816"/>
                  </a:lnTo>
                  <a:lnTo>
                    <a:pt x="586" y="1864"/>
                  </a:lnTo>
                  <a:lnTo>
                    <a:pt x="664" y="1932"/>
                  </a:lnTo>
                  <a:lnTo>
                    <a:pt x="713" y="1963"/>
                  </a:lnTo>
                  <a:lnTo>
                    <a:pt x="789" y="1963"/>
                  </a:lnTo>
                  <a:lnTo>
                    <a:pt x="825" y="1960"/>
                  </a:lnTo>
                  <a:lnTo>
                    <a:pt x="890" y="1970"/>
                  </a:lnTo>
                  <a:lnTo>
                    <a:pt x="975" y="1956"/>
                  </a:lnTo>
                  <a:lnTo>
                    <a:pt x="1053" y="1938"/>
                  </a:lnTo>
                  <a:lnTo>
                    <a:pt x="1110" y="1916"/>
                  </a:lnTo>
                  <a:lnTo>
                    <a:pt x="1209" y="1905"/>
                  </a:lnTo>
                  <a:lnTo>
                    <a:pt x="1262" y="1901"/>
                  </a:lnTo>
                  <a:lnTo>
                    <a:pt x="1311" y="1930"/>
                  </a:lnTo>
                  <a:lnTo>
                    <a:pt x="1322" y="1956"/>
                  </a:lnTo>
                  <a:lnTo>
                    <a:pt x="1381" y="1938"/>
                  </a:lnTo>
                  <a:lnTo>
                    <a:pt x="1432" y="2004"/>
                  </a:lnTo>
                  <a:lnTo>
                    <a:pt x="1439" y="2041"/>
                  </a:lnTo>
                  <a:lnTo>
                    <a:pt x="1417" y="2087"/>
                  </a:lnTo>
                  <a:lnTo>
                    <a:pt x="1411" y="2140"/>
                  </a:lnTo>
                  <a:lnTo>
                    <a:pt x="1381" y="2179"/>
                  </a:lnTo>
                  <a:lnTo>
                    <a:pt x="1369" y="2220"/>
                  </a:lnTo>
                  <a:lnTo>
                    <a:pt x="1417" y="2225"/>
                  </a:lnTo>
                  <a:lnTo>
                    <a:pt x="1467" y="2246"/>
                  </a:lnTo>
                  <a:lnTo>
                    <a:pt x="1467" y="2297"/>
                  </a:lnTo>
                  <a:lnTo>
                    <a:pt x="1499" y="2337"/>
                  </a:lnTo>
                  <a:lnTo>
                    <a:pt x="1551" y="2374"/>
                  </a:lnTo>
                  <a:lnTo>
                    <a:pt x="1594" y="2358"/>
                  </a:lnTo>
                  <a:lnTo>
                    <a:pt x="1609" y="2319"/>
                  </a:lnTo>
                  <a:lnTo>
                    <a:pt x="1666" y="2302"/>
                  </a:lnTo>
                  <a:lnTo>
                    <a:pt x="1699" y="2287"/>
                  </a:lnTo>
                  <a:lnTo>
                    <a:pt x="1732" y="2314"/>
                  </a:lnTo>
                  <a:lnTo>
                    <a:pt x="1807" y="2254"/>
                  </a:lnTo>
                  <a:lnTo>
                    <a:pt x="1878" y="2282"/>
                  </a:lnTo>
                  <a:lnTo>
                    <a:pt x="1907" y="2325"/>
                  </a:lnTo>
                  <a:lnTo>
                    <a:pt x="1932" y="2356"/>
                  </a:lnTo>
                  <a:lnTo>
                    <a:pt x="1984" y="2371"/>
                  </a:lnTo>
                  <a:lnTo>
                    <a:pt x="2027" y="2364"/>
                  </a:lnTo>
                  <a:lnTo>
                    <a:pt x="2058" y="2369"/>
                  </a:lnTo>
                  <a:lnTo>
                    <a:pt x="2061" y="2405"/>
                  </a:lnTo>
                  <a:lnTo>
                    <a:pt x="2079" y="2441"/>
                  </a:lnTo>
                  <a:lnTo>
                    <a:pt x="2098" y="2436"/>
                  </a:lnTo>
                  <a:lnTo>
                    <a:pt x="2097" y="2407"/>
                  </a:lnTo>
                  <a:lnTo>
                    <a:pt x="2132" y="2371"/>
                  </a:lnTo>
                  <a:lnTo>
                    <a:pt x="2193" y="2388"/>
                  </a:lnTo>
                  <a:lnTo>
                    <a:pt x="2228" y="2378"/>
                  </a:lnTo>
                  <a:lnTo>
                    <a:pt x="2278" y="2341"/>
                  </a:lnTo>
                  <a:lnTo>
                    <a:pt x="2281" y="2301"/>
                  </a:lnTo>
                  <a:lnTo>
                    <a:pt x="2317" y="2341"/>
                  </a:lnTo>
                  <a:lnTo>
                    <a:pt x="2363" y="2308"/>
                  </a:lnTo>
                  <a:lnTo>
                    <a:pt x="2423" y="2293"/>
                  </a:lnTo>
                  <a:lnTo>
                    <a:pt x="2472" y="2272"/>
                  </a:lnTo>
                  <a:lnTo>
                    <a:pt x="2540" y="2213"/>
                  </a:lnTo>
                  <a:lnTo>
                    <a:pt x="2578" y="2176"/>
                  </a:lnTo>
                  <a:lnTo>
                    <a:pt x="2607" y="2118"/>
                  </a:lnTo>
                  <a:lnTo>
                    <a:pt x="2630" y="2061"/>
                  </a:lnTo>
                  <a:lnTo>
                    <a:pt x="2667" y="2033"/>
                  </a:lnTo>
                  <a:lnTo>
                    <a:pt x="2692" y="1982"/>
                  </a:lnTo>
                  <a:lnTo>
                    <a:pt x="2728" y="1956"/>
                  </a:lnTo>
                  <a:lnTo>
                    <a:pt x="2745" y="1916"/>
                  </a:lnTo>
                  <a:lnTo>
                    <a:pt x="2766" y="1883"/>
                  </a:lnTo>
                  <a:lnTo>
                    <a:pt x="2738" y="1843"/>
                  </a:lnTo>
                  <a:lnTo>
                    <a:pt x="2678" y="1828"/>
                  </a:lnTo>
                  <a:lnTo>
                    <a:pt x="2713" y="1787"/>
                  </a:lnTo>
                  <a:lnTo>
                    <a:pt x="2753" y="1758"/>
                  </a:lnTo>
                  <a:lnTo>
                    <a:pt x="2724" y="1715"/>
                  </a:lnTo>
                  <a:lnTo>
                    <a:pt x="2717" y="1670"/>
                  </a:lnTo>
                  <a:lnTo>
                    <a:pt x="2682" y="1652"/>
                  </a:lnTo>
                  <a:lnTo>
                    <a:pt x="2671" y="1609"/>
                  </a:lnTo>
                  <a:lnTo>
                    <a:pt x="2664" y="1542"/>
                  </a:lnTo>
                  <a:lnTo>
                    <a:pt x="2614" y="1538"/>
                  </a:lnTo>
                  <a:lnTo>
                    <a:pt x="2596" y="1506"/>
                  </a:lnTo>
                  <a:lnTo>
                    <a:pt x="2614" y="1461"/>
                  </a:lnTo>
                  <a:lnTo>
                    <a:pt x="2639" y="1418"/>
                  </a:lnTo>
                  <a:lnTo>
                    <a:pt x="2692" y="1378"/>
                  </a:lnTo>
                  <a:lnTo>
                    <a:pt x="2738" y="1359"/>
                  </a:lnTo>
                  <a:lnTo>
                    <a:pt x="2784" y="1362"/>
                  </a:lnTo>
                  <a:lnTo>
                    <a:pt x="2794" y="1323"/>
                  </a:lnTo>
                  <a:lnTo>
                    <a:pt x="2759" y="1323"/>
                  </a:lnTo>
                  <a:lnTo>
                    <a:pt x="2710" y="1289"/>
                  </a:lnTo>
                  <a:lnTo>
                    <a:pt x="2671" y="1289"/>
                  </a:lnTo>
                  <a:lnTo>
                    <a:pt x="2654" y="1307"/>
                  </a:lnTo>
                  <a:lnTo>
                    <a:pt x="2621" y="1348"/>
                  </a:lnTo>
                  <a:lnTo>
                    <a:pt x="2586" y="1326"/>
                  </a:lnTo>
                  <a:lnTo>
                    <a:pt x="2568" y="1278"/>
                  </a:lnTo>
                  <a:lnTo>
                    <a:pt x="2536" y="1289"/>
                  </a:lnTo>
                  <a:lnTo>
                    <a:pt x="2522" y="1271"/>
                  </a:lnTo>
                  <a:lnTo>
                    <a:pt x="2501" y="1241"/>
                  </a:lnTo>
                  <a:lnTo>
                    <a:pt x="2529" y="1205"/>
                  </a:lnTo>
                  <a:lnTo>
                    <a:pt x="2575" y="1194"/>
                  </a:lnTo>
                  <a:lnTo>
                    <a:pt x="2621" y="1153"/>
                  </a:lnTo>
                  <a:lnTo>
                    <a:pt x="2664" y="1117"/>
                  </a:lnTo>
                  <a:lnTo>
                    <a:pt x="2703" y="1076"/>
                  </a:lnTo>
                  <a:lnTo>
                    <a:pt x="2742" y="1051"/>
                  </a:lnTo>
                  <a:lnTo>
                    <a:pt x="2770" y="1073"/>
                  </a:lnTo>
                  <a:lnTo>
                    <a:pt x="2770" y="1099"/>
                  </a:lnTo>
                  <a:lnTo>
                    <a:pt x="2728" y="1132"/>
                  </a:lnTo>
                  <a:lnTo>
                    <a:pt x="2706" y="1153"/>
                  </a:lnTo>
                  <a:lnTo>
                    <a:pt x="2735" y="1179"/>
                  </a:lnTo>
                  <a:lnTo>
                    <a:pt x="2728" y="1223"/>
                  </a:lnTo>
                  <a:lnTo>
                    <a:pt x="2766" y="1183"/>
                  </a:lnTo>
                  <a:lnTo>
                    <a:pt x="2819" y="1161"/>
                  </a:lnTo>
                  <a:lnTo>
                    <a:pt x="2865" y="1146"/>
                  </a:lnTo>
                  <a:lnTo>
                    <a:pt x="2901" y="1095"/>
                  </a:lnTo>
                  <a:lnTo>
                    <a:pt x="2958" y="1081"/>
                  </a:lnTo>
                  <a:lnTo>
                    <a:pt x="2982" y="1040"/>
                  </a:lnTo>
                  <a:lnTo>
                    <a:pt x="3014" y="1011"/>
                  </a:lnTo>
                  <a:lnTo>
                    <a:pt x="3060" y="1040"/>
                  </a:lnTo>
                  <a:lnTo>
                    <a:pt x="3082" y="1015"/>
                  </a:lnTo>
                  <a:lnTo>
                    <a:pt x="3092" y="986"/>
                  </a:lnTo>
                  <a:lnTo>
                    <a:pt x="3121" y="963"/>
                  </a:lnTo>
                  <a:lnTo>
                    <a:pt x="3152" y="956"/>
                  </a:lnTo>
                  <a:lnTo>
                    <a:pt x="3195" y="898"/>
                  </a:lnTo>
                  <a:lnTo>
                    <a:pt x="3220" y="945"/>
                  </a:lnTo>
                  <a:lnTo>
                    <a:pt x="3269" y="930"/>
                  </a:lnTo>
                  <a:lnTo>
                    <a:pt x="3305" y="897"/>
                  </a:lnTo>
                  <a:lnTo>
                    <a:pt x="3291" y="749"/>
                  </a:lnTo>
                  <a:lnTo>
                    <a:pt x="3369" y="738"/>
                  </a:lnTo>
                  <a:lnTo>
                    <a:pt x="3450" y="631"/>
                  </a:lnTo>
                  <a:lnTo>
                    <a:pt x="3493" y="548"/>
                  </a:lnTo>
                  <a:lnTo>
                    <a:pt x="3501" y="489"/>
                  </a:lnTo>
                  <a:lnTo>
                    <a:pt x="3485" y="449"/>
                  </a:lnTo>
                  <a:lnTo>
                    <a:pt x="3398" y="502"/>
                  </a:lnTo>
                  <a:lnTo>
                    <a:pt x="3327" y="513"/>
                  </a:lnTo>
                  <a:lnTo>
                    <a:pt x="3269" y="500"/>
                  </a:lnTo>
                  <a:lnTo>
                    <a:pt x="3228" y="421"/>
                  </a:lnTo>
                  <a:lnTo>
                    <a:pt x="3175" y="399"/>
                  </a:lnTo>
                  <a:lnTo>
                    <a:pt x="3117" y="363"/>
                  </a:lnTo>
                  <a:lnTo>
                    <a:pt x="3083" y="357"/>
                  </a:lnTo>
                  <a:lnTo>
                    <a:pt x="3071" y="295"/>
                  </a:lnTo>
                  <a:lnTo>
                    <a:pt x="3034" y="181"/>
                  </a:lnTo>
                  <a:lnTo>
                    <a:pt x="2999" y="80"/>
                  </a:lnTo>
                  <a:lnTo>
                    <a:pt x="2929" y="33"/>
                  </a:lnTo>
                  <a:lnTo>
                    <a:pt x="2853" y="0"/>
                  </a:lnTo>
                  <a:lnTo>
                    <a:pt x="2742" y="22"/>
                  </a:lnTo>
                  <a:lnTo>
                    <a:pt x="2660" y="64"/>
                  </a:lnTo>
                  <a:lnTo>
                    <a:pt x="2689" y="118"/>
                  </a:lnTo>
                  <a:lnTo>
                    <a:pt x="2642" y="217"/>
                  </a:lnTo>
                  <a:lnTo>
                    <a:pt x="2608" y="279"/>
                  </a:lnTo>
                  <a:lnTo>
                    <a:pt x="2598" y="334"/>
                  </a:lnTo>
                  <a:lnTo>
                    <a:pt x="2521" y="349"/>
                  </a:lnTo>
                  <a:lnTo>
                    <a:pt x="2440" y="338"/>
                  </a:lnTo>
                  <a:lnTo>
                    <a:pt x="2398" y="472"/>
                  </a:lnTo>
                  <a:lnTo>
                    <a:pt x="2401" y="509"/>
                  </a:lnTo>
                  <a:lnTo>
                    <a:pt x="2451" y="524"/>
                  </a:lnTo>
                  <a:lnTo>
                    <a:pt x="2501" y="498"/>
                  </a:lnTo>
                  <a:lnTo>
                    <a:pt x="2547" y="490"/>
                  </a:lnTo>
                  <a:lnTo>
                    <a:pt x="2593" y="535"/>
                  </a:lnTo>
                  <a:lnTo>
                    <a:pt x="2614" y="553"/>
                  </a:lnTo>
                  <a:lnTo>
                    <a:pt x="2630" y="584"/>
                  </a:lnTo>
                  <a:lnTo>
                    <a:pt x="2622" y="613"/>
                  </a:lnTo>
                  <a:lnTo>
                    <a:pt x="2552" y="610"/>
                  </a:lnTo>
                  <a:lnTo>
                    <a:pt x="2511" y="613"/>
                  </a:lnTo>
                  <a:lnTo>
                    <a:pt x="2466" y="626"/>
                  </a:lnTo>
                  <a:lnTo>
                    <a:pt x="2430" y="663"/>
                  </a:lnTo>
                  <a:lnTo>
                    <a:pt x="2388" y="707"/>
                  </a:lnTo>
                  <a:lnTo>
                    <a:pt x="2353" y="715"/>
                  </a:lnTo>
                  <a:lnTo>
                    <a:pt x="2334" y="736"/>
                  </a:lnTo>
                  <a:lnTo>
                    <a:pt x="2304" y="759"/>
                  </a:lnTo>
                  <a:lnTo>
                    <a:pt x="2262" y="765"/>
                  </a:lnTo>
                  <a:lnTo>
                    <a:pt x="2220" y="749"/>
                  </a:lnTo>
                  <a:lnTo>
                    <a:pt x="2194" y="752"/>
                  </a:lnTo>
                  <a:lnTo>
                    <a:pt x="2167" y="774"/>
                  </a:lnTo>
                  <a:lnTo>
                    <a:pt x="2180" y="821"/>
                  </a:lnTo>
                  <a:lnTo>
                    <a:pt x="2188" y="854"/>
                  </a:lnTo>
                  <a:lnTo>
                    <a:pt x="2126" y="898"/>
                  </a:lnTo>
                  <a:lnTo>
                    <a:pt x="2079" y="939"/>
                  </a:lnTo>
                  <a:lnTo>
                    <a:pt x="2020" y="945"/>
                  </a:lnTo>
                  <a:lnTo>
                    <a:pt x="1970" y="952"/>
                  </a:lnTo>
                  <a:lnTo>
                    <a:pt x="1917" y="949"/>
                  </a:lnTo>
                  <a:lnTo>
                    <a:pt x="1856" y="960"/>
                  </a:lnTo>
                  <a:lnTo>
                    <a:pt x="1832" y="996"/>
                  </a:lnTo>
                  <a:lnTo>
                    <a:pt x="1786" y="1007"/>
                  </a:lnTo>
                  <a:lnTo>
                    <a:pt x="1747" y="999"/>
                  </a:lnTo>
                  <a:lnTo>
                    <a:pt x="1711" y="981"/>
                  </a:lnTo>
                  <a:lnTo>
                    <a:pt x="1651" y="967"/>
                  </a:lnTo>
                  <a:lnTo>
                    <a:pt x="1602" y="934"/>
                  </a:lnTo>
                  <a:lnTo>
                    <a:pt x="1534" y="945"/>
                  </a:lnTo>
                  <a:lnTo>
                    <a:pt x="1474" y="934"/>
                  </a:lnTo>
                  <a:lnTo>
                    <a:pt x="1382" y="930"/>
                  </a:lnTo>
                  <a:lnTo>
                    <a:pt x="1318" y="938"/>
                  </a:lnTo>
                  <a:lnTo>
                    <a:pt x="1305" y="898"/>
                  </a:lnTo>
                  <a:lnTo>
                    <a:pt x="1283" y="857"/>
                  </a:lnTo>
                  <a:lnTo>
                    <a:pt x="1247" y="798"/>
                  </a:lnTo>
                  <a:lnTo>
                    <a:pt x="1198" y="791"/>
                  </a:lnTo>
                  <a:lnTo>
                    <a:pt x="1170" y="761"/>
                  </a:lnTo>
                  <a:lnTo>
                    <a:pt x="1113" y="732"/>
                  </a:lnTo>
                  <a:lnTo>
                    <a:pt x="1082" y="750"/>
                  </a:lnTo>
                  <a:lnTo>
                    <a:pt x="1014" y="729"/>
                  </a:lnTo>
                  <a:lnTo>
                    <a:pt x="988" y="690"/>
                  </a:lnTo>
                  <a:lnTo>
                    <a:pt x="1007" y="619"/>
                  </a:lnTo>
                  <a:lnTo>
                    <a:pt x="993" y="549"/>
                  </a:lnTo>
                  <a:lnTo>
                    <a:pt x="929" y="487"/>
                  </a:lnTo>
                  <a:lnTo>
                    <a:pt x="897" y="458"/>
                  </a:lnTo>
                  <a:lnTo>
                    <a:pt x="842" y="448"/>
                  </a:lnTo>
                  <a:lnTo>
                    <a:pt x="836" y="413"/>
                  </a:lnTo>
                  <a:lnTo>
                    <a:pt x="771" y="400"/>
                  </a:lnTo>
                  <a:lnTo>
                    <a:pt x="687" y="461"/>
                  </a:lnTo>
                  <a:close/>
                </a:path>
              </a:pathLst>
            </a:custGeom>
            <a:solidFill>
              <a:schemeClr val="tx2">
                <a:lumMod val="75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srgbClr val="000000"/>
                </a:solidFill>
                <a:effectLst/>
                <a:uLnTx/>
                <a:uFillTx/>
                <a:latin typeface="Arial" charset="0"/>
                <a:ea typeface="等线" panose="02010600030101010101" pitchFamily="2" charset="-122"/>
                <a:cs typeface="+mn-cs"/>
              </a:endParaRPr>
            </a:p>
          </p:txBody>
        </p:sp>
        <p:sp>
          <p:nvSpPr>
            <p:cNvPr id="18" name="Freeform 5">
              <a:extLst>
                <a:ext uri="{FF2B5EF4-FFF2-40B4-BE49-F238E27FC236}">
                  <a16:creationId xmlns:a16="http://schemas.microsoft.com/office/drawing/2014/main" id="{85ED8044-0871-4560-B707-2BA5D4159FA2}"/>
                </a:ext>
              </a:extLst>
            </p:cNvPr>
            <p:cNvSpPr>
              <a:spLocks/>
            </p:cNvSpPr>
            <p:nvPr/>
          </p:nvSpPr>
          <p:spPr bwMode="auto">
            <a:xfrm>
              <a:off x="4820126" y="2610987"/>
              <a:ext cx="2886960" cy="1466837"/>
            </a:xfrm>
            <a:custGeom>
              <a:avLst/>
              <a:gdLst>
                <a:gd name="T0" fmla="*/ 2147483647 w 10860"/>
                <a:gd name="T1" fmla="*/ 2147483647 h 5516"/>
                <a:gd name="T2" fmla="*/ 2147483647 w 10860"/>
                <a:gd name="T3" fmla="*/ 2147483647 h 5516"/>
                <a:gd name="T4" fmla="*/ 2147483647 w 10860"/>
                <a:gd name="T5" fmla="*/ 2147483647 h 5516"/>
                <a:gd name="T6" fmla="*/ 2147483647 w 10860"/>
                <a:gd name="T7" fmla="*/ 2147483647 h 5516"/>
                <a:gd name="T8" fmla="*/ 2147483647 w 10860"/>
                <a:gd name="T9" fmla="*/ 2147483647 h 5516"/>
                <a:gd name="T10" fmla="*/ 2147483647 w 10860"/>
                <a:gd name="T11" fmla="*/ 2147483647 h 5516"/>
                <a:gd name="T12" fmla="*/ 2147483647 w 10860"/>
                <a:gd name="T13" fmla="*/ 2147483647 h 5516"/>
                <a:gd name="T14" fmla="*/ 2147483647 w 10860"/>
                <a:gd name="T15" fmla="*/ 2147483647 h 5516"/>
                <a:gd name="T16" fmla="*/ 2147483647 w 10860"/>
                <a:gd name="T17" fmla="*/ 2147483647 h 5516"/>
                <a:gd name="T18" fmla="*/ 2147483647 w 10860"/>
                <a:gd name="T19" fmla="*/ 2147483647 h 5516"/>
                <a:gd name="T20" fmla="*/ 2147483647 w 10860"/>
                <a:gd name="T21" fmla="*/ 2147483647 h 5516"/>
                <a:gd name="T22" fmla="*/ 2147483647 w 10860"/>
                <a:gd name="T23" fmla="*/ 2147483647 h 5516"/>
                <a:gd name="T24" fmla="*/ 2147483647 w 10860"/>
                <a:gd name="T25" fmla="*/ 2147483647 h 5516"/>
                <a:gd name="T26" fmla="*/ 2147483647 w 10860"/>
                <a:gd name="T27" fmla="*/ 2147483647 h 5516"/>
                <a:gd name="T28" fmla="*/ 2147483647 w 10860"/>
                <a:gd name="T29" fmla="*/ 2147483647 h 5516"/>
                <a:gd name="T30" fmla="*/ 2147483647 w 10860"/>
                <a:gd name="T31" fmla="*/ 2147483647 h 5516"/>
                <a:gd name="T32" fmla="*/ 2147483647 w 10860"/>
                <a:gd name="T33" fmla="*/ 2147483647 h 5516"/>
                <a:gd name="T34" fmla="*/ 2147483647 w 10860"/>
                <a:gd name="T35" fmla="*/ 2147483647 h 5516"/>
                <a:gd name="T36" fmla="*/ 2147483647 w 10860"/>
                <a:gd name="T37" fmla="*/ 2147483647 h 5516"/>
                <a:gd name="T38" fmla="*/ 2147483647 w 10860"/>
                <a:gd name="T39" fmla="*/ 2147483647 h 5516"/>
                <a:gd name="T40" fmla="*/ 2147483647 w 10860"/>
                <a:gd name="T41" fmla="*/ 2147483647 h 5516"/>
                <a:gd name="T42" fmla="*/ 2147483647 w 10860"/>
                <a:gd name="T43" fmla="*/ 2147483647 h 5516"/>
                <a:gd name="T44" fmla="*/ 2147483647 w 10860"/>
                <a:gd name="T45" fmla="*/ 2147483647 h 5516"/>
                <a:gd name="T46" fmla="*/ 2147483647 w 10860"/>
                <a:gd name="T47" fmla="*/ 2147483647 h 5516"/>
                <a:gd name="T48" fmla="*/ 2147483647 w 10860"/>
                <a:gd name="T49" fmla="*/ 2147483647 h 5516"/>
                <a:gd name="T50" fmla="*/ 2147483647 w 10860"/>
                <a:gd name="T51" fmla="*/ 2147483647 h 5516"/>
                <a:gd name="T52" fmla="*/ 2147483647 w 10860"/>
                <a:gd name="T53" fmla="*/ 2147483647 h 5516"/>
                <a:gd name="T54" fmla="*/ 2147483647 w 10860"/>
                <a:gd name="T55" fmla="*/ 2147483647 h 5516"/>
                <a:gd name="T56" fmla="*/ 2147483647 w 10860"/>
                <a:gd name="T57" fmla="*/ 2147483647 h 5516"/>
                <a:gd name="T58" fmla="*/ 2147483647 w 10860"/>
                <a:gd name="T59" fmla="*/ 2147483647 h 5516"/>
                <a:gd name="T60" fmla="*/ 2147483647 w 10860"/>
                <a:gd name="T61" fmla="*/ 2147483647 h 5516"/>
                <a:gd name="T62" fmla="*/ 2147483647 w 10860"/>
                <a:gd name="T63" fmla="*/ 2147483647 h 5516"/>
                <a:gd name="T64" fmla="*/ 2147483647 w 10860"/>
                <a:gd name="T65" fmla="*/ 2147483647 h 5516"/>
                <a:gd name="T66" fmla="*/ 2147483647 w 10860"/>
                <a:gd name="T67" fmla="*/ 2147483647 h 5516"/>
                <a:gd name="T68" fmla="*/ 2147483647 w 10860"/>
                <a:gd name="T69" fmla="*/ 2147483647 h 5516"/>
                <a:gd name="T70" fmla="*/ 2147483647 w 10860"/>
                <a:gd name="T71" fmla="*/ 2147483647 h 5516"/>
                <a:gd name="T72" fmla="*/ 2147483647 w 10860"/>
                <a:gd name="T73" fmla="*/ 2147483647 h 5516"/>
                <a:gd name="T74" fmla="*/ 2147483647 w 10860"/>
                <a:gd name="T75" fmla="*/ 2147483647 h 5516"/>
                <a:gd name="T76" fmla="*/ 2147483647 w 10860"/>
                <a:gd name="T77" fmla="*/ 2147483647 h 5516"/>
                <a:gd name="T78" fmla="*/ 2147483647 w 10860"/>
                <a:gd name="T79" fmla="*/ 2147483647 h 5516"/>
                <a:gd name="T80" fmla="*/ 2147483647 w 10860"/>
                <a:gd name="T81" fmla="*/ 2147483647 h 5516"/>
                <a:gd name="T82" fmla="*/ 2147483647 w 10860"/>
                <a:gd name="T83" fmla="*/ 2147483647 h 5516"/>
                <a:gd name="T84" fmla="*/ 2147483647 w 10860"/>
                <a:gd name="T85" fmla="*/ 2147483647 h 5516"/>
                <a:gd name="T86" fmla="*/ 2147483647 w 10860"/>
                <a:gd name="T87" fmla="*/ 2147483647 h 5516"/>
                <a:gd name="T88" fmla="*/ 2147483647 w 10860"/>
                <a:gd name="T89" fmla="*/ 2147483647 h 5516"/>
                <a:gd name="T90" fmla="*/ 2147483647 w 10860"/>
                <a:gd name="T91" fmla="*/ 2147483647 h 5516"/>
                <a:gd name="T92" fmla="*/ 2147483647 w 10860"/>
                <a:gd name="T93" fmla="*/ 2147483647 h 5516"/>
                <a:gd name="T94" fmla="*/ 2147483647 w 10860"/>
                <a:gd name="T95" fmla="*/ 2147483647 h 5516"/>
                <a:gd name="T96" fmla="*/ 2147483647 w 10860"/>
                <a:gd name="T97" fmla="*/ 2147483647 h 5516"/>
                <a:gd name="T98" fmla="*/ 2147483647 w 10860"/>
                <a:gd name="T99" fmla="*/ 2147483647 h 5516"/>
                <a:gd name="T100" fmla="*/ 2147483647 w 10860"/>
                <a:gd name="T101" fmla="*/ 2147483647 h 5516"/>
                <a:gd name="T102" fmla="*/ 2147483647 w 10860"/>
                <a:gd name="T103" fmla="*/ 2147483647 h 5516"/>
                <a:gd name="T104" fmla="*/ 2147483647 w 10860"/>
                <a:gd name="T105" fmla="*/ 2147483647 h 5516"/>
                <a:gd name="T106" fmla="*/ 2147483647 w 10860"/>
                <a:gd name="T107" fmla="*/ 2147483647 h 5516"/>
                <a:gd name="T108" fmla="*/ 2147483647 w 10860"/>
                <a:gd name="T109" fmla="*/ 2147483647 h 5516"/>
                <a:gd name="T110" fmla="*/ 2147483647 w 10860"/>
                <a:gd name="T111" fmla="*/ 2147483647 h 5516"/>
                <a:gd name="T112" fmla="*/ 2147483647 w 10860"/>
                <a:gd name="T113" fmla="*/ 2147483647 h 5516"/>
                <a:gd name="T114" fmla="*/ 2147483647 w 10860"/>
                <a:gd name="T115" fmla="*/ 2147483647 h 5516"/>
                <a:gd name="T116" fmla="*/ 2147483647 w 10860"/>
                <a:gd name="T117" fmla="*/ 2147483647 h 5516"/>
                <a:gd name="T118" fmla="*/ 2147483647 w 10860"/>
                <a:gd name="T119" fmla="*/ 2147483647 h 5516"/>
                <a:gd name="T120" fmla="*/ 2147483647 w 10860"/>
                <a:gd name="T121" fmla="*/ 2147483647 h 551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0860"/>
                <a:gd name="T184" fmla="*/ 0 h 5516"/>
                <a:gd name="T185" fmla="*/ 10860 w 10860"/>
                <a:gd name="T186" fmla="*/ 5516 h 551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0860" h="5516">
                  <a:moveTo>
                    <a:pt x="5143" y="0"/>
                  </a:moveTo>
                  <a:lnTo>
                    <a:pt x="5194" y="57"/>
                  </a:lnTo>
                  <a:lnTo>
                    <a:pt x="5259" y="84"/>
                  </a:lnTo>
                  <a:lnTo>
                    <a:pt x="5254" y="123"/>
                  </a:lnTo>
                  <a:lnTo>
                    <a:pt x="5210" y="142"/>
                  </a:lnTo>
                  <a:lnTo>
                    <a:pt x="5167" y="195"/>
                  </a:lnTo>
                  <a:lnTo>
                    <a:pt x="5233" y="215"/>
                  </a:lnTo>
                  <a:lnTo>
                    <a:pt x="5312" y="203"/>
                  </a:lnTo>
                  <a:lnTo>
                    <a:pt x="5349" y="248"/>
                  </a:lnTo>
                  <a:lnTo>
                    <a:pt x="5316" y="305"/>
                  </a:lnTo>
                  <a:lnTo>
                    <a:pt x="5292" y="348"/>
                  </a:lnTo>
                  <a:lnTo>
                    <a:pt x="5349" y="354"/>
                  </a:lnTo>
                  <a:lnTo>
                    <a:pt x="5386" y="344"/>
                  </a:lnTo>
                  <a:lnTo>
                    <a:pt x="5389" y="303"/>
                  </a:lnTo>
                  <a:lnTo>
                    <a:pt x="5427" y="294"/>
                  </a:lnTo>
                  <a:lnTo>
                    <a:pt x="5490" y="291"/>
                  </a:lnTo>
                  <a:lnTo>
                    <a:pt x="5568" y="290"/>
                  </a:lnTo>
                  <a:lnTo>
                    <a:pt x="5651" y="309"/>
                  </a:lnTo>
                  <a:lnTo>
                    <a:pt x="5732" y="444"/>
                  </a:lnTo>
                  <a:lnTo>
                    <a:pt x="5793" y="540"/>
                  </a:lnTo>
                  <a:lnTo>
                    <a:pt x="5791" y="603"/>
                  </a:lnTo>
                  <a:lnTo>
                    <a:pt x="5727" y="572"/>
                  </a:lnTo>
                  <a:lnTo>
                    <a:pt x="5722" y="621"/>
                  </a:lnTo>
                  <a:lnTo>
                    <a:pt x="5791" y="683"/>
                  </a:lnTo>
                  <a:lnTo>
                    <a:pt x="5736" y="750"/>
                  </a:lnTo>
                  <a:lnTo>
                    <a:pt x="5635" y="846"/>
                  </a:lnTo>
                  <a:lnTo>
                    <a:pt x="5526" y="950"/>
                  </a:lnTo>
                  <a:lnTo>
                    <a:pt x="5421" y="1064"/>
                  </a:lnTo>
                  <a:lnTo>
                    <a:pt x="5329" y="1134"/>
                  </a:lnTo>
                  <a:lnTo>
                    <a:pt x="5259" y="1200"/>
                  </a:lnTo>
                  <a:lnTo>
                    <a:pt x="5368" y="1223"/>
                  </a:lnTo>
                  <a:lnTo>
                    <a:pt x="5526" y="1149"/>
                  </a:lnTo>
                  <a:lnTo>
                    <a:pt x="5480" y="1057"/>
                  </a:lnTo>
                  <a:lnTo>
                    <a:pt x="5528" y="998"/>
                  </a:lnTo>
                  <a:lnTo>
                    <a:pt x="5626" y="1065"/>
                  </a:lnTo>
                  <a:lnTo>
                    <a:pt x="5740" y="1065"/>
                  </a:lnTo>
                  <a:lnTo>
                    <a:pt x="5846" y="1107"/>
                  </a:lnTo>
                  <a:lnTo>
                    <a:pt x="5940" y="1094"/>
                  </a:lnTo>
                  <a:lnTo>
                    <a:pt x="6030" y="1125"/>
                  </a:lnTo>
                  <a:lnTo>
                    <a:pt x="6116" y="1116"/>
                  </a:lnTo>
                  <a:lnTo>
                    <a:pt x="6074" y="1208"/>
                  </a:lnTo>
                  <a:lnTo>
                    <a:pt x="6129" y="1230"/>
                  </a:lnTo>
                  <a:lnTo>
                    <a:pt x="6172" y="1208"/>
                  </a:lnTo>
                  <a:lnTo>
                    <a:pt x="6234" y="1254"/>
                  </a:lnTo>
                  <a:lnTo>
                    <a:pt x="6318" y="1257"/>
                  </a:lnTo>
                  <a:lnTo>
                    <a:pt x="6369" y="1265"/>
                  </a:lnTo>
                  <a:lnTo>
                    <a:pt x="6420" y="1265"/>
                  </a:lnTo>
                  <a:lnTo>
                    <a:pt x="6414" y="1134"/>
                  </a:lnTo>
                  <a:lnTo>
                    <a:pt x="6450" y="1098"/>
                  </a:lnTo>
                  <a:lnTo>
                    <a:pt x="6481" y="1057"/>
                  </a:lnTo>
                  <a:lnTo>
                    <a:pt x="6579" y="1125"/>
                  </a:lnTo>
                  <a:lnTo>
                    <a:pt x="6645" y="1151"/>
                  </a:lnTo>
                  <a:lnTo>
                    <a:pt x="6688" y="1097"/>
                  </a:lnTo>
                  <a:lnTo>
                    <a:pt x="6758" y="1167"/>
                  </a:lnTo>
                  <a:lnTo>
                    <a:pt x="6807" y="1220"/>
                  </a:lnTo>
                  <a:lnTo>
                    <a:pt x="6813" y="1280"/>
                  </a:lnTo>
                  <a:lnTo>
                    <a:pt x="6807" y="1342"/>
                  </a:lnTo>
                  <a:lnTo>
                    <a:pt x="6791" y="1426"/>
                  </a:lnTo>
                  <a:lnTo>
                    <a:pt x="6777" y="1497"/>
                  </a:lnTo>
                  <a:lnTo>
                    <a:pt x="6775" y="1594"/>
                  </a:lnTo>
                  <a:lnTo>
                    <a:pt x="6831" y="1669"/>
                  </a:lnTo>
                  <a:lnTo>
                    <a:pt x="6889" y="1712"/>
                  </a:lnTo>
                  <a:lnTo>
                    <a:pt x="6931" y="1748"/>
                  </a:lnTo>
                  <a:lnTo>
                    <a:pt x="6970" y="1709"/>
                  </a:lnTo>
                  <a:lnTo>
                    <a:pt x="6979" y="1649"/>
                  </a:lnTo>
                  <a:lnTo>
                    <a:pt x="7006" y="1565"/>
                  </a:lnTo>
                  <a:lnTo>
                    <a:pt x="7036" y="1511"/>
                  </a:lnTo>
                  <a:lnTo>
                    <a:pt x="7062" y="1520"/>
                  </a:lnTo>
                  <a:lnTo>
                    <a:pt x="7076" y="1560"/>
                  </a:lnTo>
                  <a:lnTo>
                    <a:pt x="7116" y="1614"/>
                  </a:lnTo>
                  <a:lnTo>
                    <a:pt x="7171" y="1611"/>
                  </a:lnTo>
                  <a:lnTo>
                    <a:pt x="7204" y="1563"/>
                  </a:lnTo>
                  <a:lnTo>
                    <a:pt x="7247" y="1527"/>
                  </a:lnTo>
                  <a:lnTo>
                    <a:pt x="7328" y="1620"/>
                  </a:lnTo>
                  <a:lnTo>
                    <a:pt x="7389" y="1554"/>
                  </a:lnTo>
                  <a:lnTo>
                    <a:pt x="7443" y="1552"/>
                  </a:lnTo>
                  <a:lnTo>
                    <a:pt x="7471" y="1589"/>
                  </a:lnTo>
                  <a:lnTo>
                    <a:pt x="7497" y="1605"/>
                  </a:lnTo>
                  <a:lnTo>
                    <a:pt x="7528" y="1581"/>
                  </a:lnTo>
                  <a:lnTo>
                    <a:pt x="7501" y="1536"/>
                  </a:lnTo>
                  <a:lnTo>
                    <a:pt x="7501" y="1496"/>
                  </a:lnTo>
                  <a:lnTo>
                    <a:pt x="7533" y="1449"/>
                  </a:lnTo>
                  <a:lnTo>
                    <a:pt x="7488" y="1451"/>
                  </a:lnTo>
                  <a:lnTo>
                    <a:pt x="7470" y="1424"/>
                  </a:lnTo>
                  <a:lnTo>
                    <a:pt x="7504" y="1346"/>
                  </a:lnTo>
                  <a:lnTo>
                    <a:pt x="7543" y="1367"/>
                  </a:lnTo>
                  <a:lnTo>
                    <a:pt x="7570" y="1370"/>
                  </a:lnTo>
                  <a:lnTo>
                    <a:pt x="7584" y="1293"/>
                  </a:lnTo>
                  <a:lnTo>
                    <a:pt x="7631" y="1266"/>
                  </a:lnTo>
                  <a:lnTo>
                    <a:pt x="7651" y="1314"/>
                  </a:lnTo>
                  <a:lnTo>
                    <a:pt x="7707" y="1326"/>
                  </a:lnTo>
                  <a:lnTo>
                    <a:pt x="7782" y="1325"/>
                  </a:lnTo>
                  <a:lnTo>
                    <a:pt x="7833" y="1347"/>
                  </a:lnTo>
                  <a:lnTo>
                    <a:pt x="7913" y="1342"/>
                  </a:lnTo>
                  <a:lnTo>
                    <a:pt x="7972" y="1413"/>
                  </a:lnTo>
                  <a:lnTo>
                    <a:pt x="8029" y="1394"/>
                  </a:lnTo>
                  <a:lnTo>
                    <a:pt x="8111" y="1402"/>
                  </a:lnTo>
                  <a:lnTo>
                    <a:pt x="8187" y="1464"/>
                  </a:lnTo>
                  <a:lnTo>
                    <a:pt x="8208" y="1518"/>
                  </a:lnTo>
                  <a:lnTo>
                    <a:pt x="8127" y="1523"/>
                  </a:lnTo>
                  <a:lnTo>
                    <a:pt x="8128" y="1554"/>
                  </a:lnTo>
                  <a:lnTo>
                    <a:pt x="8242" y="1589"/>
                  </a:lnTo>
                  <a:lnTo>
                    <a:pt x="8310" y="1635"/>
                  </a:lnTo>
                  <a:lnTo>
                    <a:pt x="8341" y="1709"/>
                  </a:lnTo>
                  <a:lnTo>
                    <a:pt x="8419" y="1730"/>
                  </a:lnTo>
                  <a:lnTo>
                    <a:pt x="8566" y="1691"/>
                  </a:lnTo>
                  <a:lnTo>
                    <a:pt x="8682" y="1679"/>
                  </a:lnTo>
                  <a:lnTo>
                    <a:pt x="8770" y="1712"/>
                  </a:lnTo>
                  <a:lnTo>
                    <a:pt x="8845" y="1770"/>
                  </a:lnTo>
                  <a:lnTo>
                    <a:pt x="8859" y="1836"/>
                  </a:lnTo>
                  <a:lnTo>
                    <a:pt x="8838" y="1913"/>
                  </a:lnTo>
                  <a:lnTo>
                    <a:pt x="8859" y="1956"/>
                  </a:lnTo>
                  <a:lnTo>
                    <a:pt x="8911" y="1967"/>
                  </a:lnTo>
                  <a:lnTo>
                    <a:pt x="8929" y="2057"/>
                  </a:lnTo>
                  <a:lnTo>
                    <a:pt x="8970" y="2058"/>
                  </a:lnTo>
                  <a:lnTo>
                    <a:pt x="8988" y="1968"/>
                  </a:lnTo>
                  <a:lnTo>
                    <a:pt x="9072" y="1970"/>
                  </a:lnTo>
                  <a:lnTo>
                    <a:pt x="9104" y="1922"/>
                  </a:lnTo>
                  <a:lnTo>
                    <a:pt x="9165" y="1968"/>
                  </a:lnTo>
                  <a:lnTo>
                    <a:pt x="9228" y="1939"/>
                  </a:lnTo>
                  <a:lnTo>
                    <a:pt x="9315" y="1983"/>
                  </a:lnTo>
                  <a:lnTo>
                    <a:pt x="9372" y="1956"/>
                  </a:lnTo>
                  <a:lnTo>
                    <a:pt x="9423" y="1884"/>
                  </a:lnTo>
                  <a:lnTo>
                    <a:pt x="9495" y="1916"/>
                  </a:lnTo>
                  <a:lnTo>
                    <a:pt x="9474" y="1964"/>
                  </a:lnTo>
                  <a:lnTo>
                    <a:pt x="9424" y="1959"/>
                  </a:lnTo>
                  <a:lnTo>
                    <a:pt x="9418" y="2025"/>
                  </a:lnTo>
                  <a:lnTo>
                    <a:pt x="9468" y="2049"/>
                  </a:lnTo>
                  <a:lnTo>
                    <a:pt x="9499" y="2082"/>
                  </a:lnTo>
                  <a:lnTo>
                    <a:pt x="9508" y="2114"/>
                  </a:lnTo>
                  <a:lnTo>
                    <a:pt x="9556" y="2111"/>
                  </a:lnTo>
                  <a:lnTo>
                    <a:pt x="9597" y="2069"/>
                  </a:lnTo>
                  <a:lnTo>
                    <a:pt x="9577" y="1982"/>
                  </a:lnTo>
                  <a:lnTo>
                    <a:pt x="9558" y="1931"/>
                  </a:lnTo>
                  <a:lnTo>
                    <a:pt x="9571" y="1854"/>
                  </a:lnTo>
                  <a:lnTo>
                    <a:pt x="9626" y="1872"/>
                  </a:lnTo>
                  <a:lnTo>
                    <a:pt x="9756" y="1905"/>
                  </a:lnTo>
                  <a:lnTo>
                    <a:pt x="9861" y="1919"/>
                  </a:lnTo>
                  <a:lnTo>
                    <a:pt x="9944" y="1922"/>
                  </a:lnTo>
                  <a:lnTo>
                    <a:pt x="10008" y="1972"/>
                  </a:lnTo>
                  <a:lnTo>
                    <a:pt x="10117" y="2016"/>
                  </a:lnTo>
                  <a:lnTo>
                    <a:pt x="10192" y="2084"/>
                  </a:lnTo>
                  <a:lnTo>
                    <a:pt x="10243" y="2129"/>
                  </a:lnTo>
                  <a:lnTo>
                    <a:pt x="10334" y="2225"/>
                  </a:lnTo>
                  <a:lnTo>
                    <a:pt x="10424" y="2299"/>
                  </a:lnTo>
                  <a:lnTo>
                    <a:pt x="10461" y="2340"/>
                  </a:lnTo>
                  <a:lnTo>
                    <a:pt x="10498" y="2373"/>
                  </a:lnTo>
                  <a:lnTo>
                    <a:pt x="10530" y="2401"/>
                  </a:lnTo>
                  <a:lnTo>
                    <a:pt x="10519" y="2457"/>
                  </a:lnTo>
                  <a:lnTo>
                    <a:pt x="10524" y="2505"/>
                  </a:lnTo>
                  <a:lnTo>
                    <a:pt x="10549" y="2538"/>
                  </a:lnTo>
                  <a:lnTo>
                    <a:pt x="10591" y="2543"/>
                  </a:lnTo>
                  <a:lnTo>
                    <a:pt x="10581" y="2495"/>
                  </a:lnTo>
                  <a:lnTo>
                    <a:pt x="10579" y="2441"/>
                  </a:lnTo>
                  <a:lnTo>
                    <a:pt x="10612" y="2409"/>
                  </a:lnTo>
                  <a:lnTo>
                    <a:pt x="10686" y="2450"/>
                  </a:lnTo>
                  <a:lnTo>
                    <a:pt x="10744" y="2477"/>
                  </a:lnTo>
                  <a:lnTo>
                    <a:pt x="10792" y="2528"/>
                  </a:lnTo>
                  <a:lnTo>
                    <a:pt x="10860" y="2586"/>
                  </a:lnTo>
                  <a:lnTo>
                    <a:pt x="10809" y="2621"/>
                  </a:lnTo>
                  <a:lnTo>
                    <a:pt x="10777" y="2682"/>
                  </a:lnTo>
                  <a:lnTo>
                    <a:pt x="10735" y="2699"/>
                  </a:lnTo>
                  <a:lnTo>
                    <a:pt x="10684" y="2676"/>
                  </a:lnTo>
                  <a:lnTo>
                    <a:pt x="10687" y="2715"/>
                  </a:lnTo>
                  <a:lnTo>
                    <a:pt x="10696" y="2774"/>
                  </a:lnTo>
                  <a:lnTo>
                    <a:pt x="10663" y="2784"/>
                  </a:lnTo>
                  <a:lnTo>
                    <a:pt x="10668" y="2858"/>
                  </a:lnTo>
                  <a:lnTo>
                    <a:pt x="10632" y="2883"/>
                  </a:lnTo>
                  <a:lnTo>
                    <a:pt x="10563" y="2840"/>
                  </a:lnTo>
                  <a:lnTo>
                    <a:pt x="10527" y="2816"/>
                  </a:lnTo>
                  <a:lnTo>
                    <a:pt x="10491" y="2805"/>
                  </a:lnTo>
                  <a:lnTo>
                    <a:pt x="10453" y="2778"/>
                  </a:lnTo>
                  <a:lnTo>
                    <a:pt x="10446" y="2703"/>
                  </a:lnTo>
                  <a:lnTo>
                    <a:pt x="10398" y="2682"/>
                  </a:lnTo>
                  <a:lnTo>
                    <a:pt x="10342" y="2693"/>
                  </a:lnTo>
                  <a:lnTo>
                    <a:pt x="10310" y="2678"/>
                  </a:lnTo>
                  <a:lnTo>
                    <a:pt x="10276" y="2693"/>
                  </a:lnTo>
                  <a:lnTo>
                    <a:pt x="10258" y="2624"/>
                  </a:lnTo>
                  <a:lnTo>
                    <a:pt x="10272" y="2565"/>
                  </a:lnTo>
                  <a:lnTo>
                    <a:pt x="10198" y="2580"/>
                  </a:lnTo>
                  <a:lnTo>
                    <a:pt x="10183" y="2630"/>
                  </a:lnTo>
                  <a:lnTo>
                    <a:pt x="10215" y="2698"/>
                  </a:lnTo>
                  <a:lnTo>
                    <a:pt x="10182" y="2744"/>
                  </a:lnTo>
                  <a:lnTo>
                    <a:pt x="10170" y="2787"/>
                  </a:lnTo>
                  <a:lnTo>
                    <a:pt x="10117" y="2819"/>
                  </a:lnTo>
                  <a:lnTo>
                    <a:pt x="10047" y="2804"/>
                  </a:lnTo>
                  <a:lnTo>
                    <a:pt x="9970" y="2777"/>
                  </a:lnTo>
                  <a:lnTo>
                    <a:pt x="9975" y="2853"/>
                  </a:lnTo>
                  <a:lnTo>
                    <a:pt x="10110" y="2919"/>
                  </a:lnTo>
                  <a:lnTo>
                    <a:pt x="10101" y="2985"/>
                  </a:lnTo>
                  <a:lnTo>
                    <a:pt x="10179" y="3095"/>
                  </a:lnTo>
                  <a:lnTo>
                    <a:pt x="10147" y="3147"/>
                  </a:lnTo>
                  <a:lnTo>
                    <a:pt x="10102" y="3171"/>
                  </a:lnTo>
                  <a:lnTo>
                    <a:pt x="10035" y="3137"/>
                  </a:lnTo>
                  <a:lnTo>
                    <a:pt x="10000" y="3156"/>
                  </a:lnTo>
                  <a:lnTo>
                    <a:pt x="9934" y="3176"/>
                  </a:lnTo>
                  <a:lnTo>
                    <a:pt x="9855" y="3221"/>
                  </a:lnTo>
                  <a:lnTo>
                    <a:pt x="9754" y="3284"/>
                  </a:lnTo>
                  <a:lnTo>
                    <a:pt x="9658" y="3377"/>
                  </a:lnTo>
                  <a:lnTo>
                    <a:pt x="9579" y="3431"/>
                  </a:lnTo>
                  <a:lnTo>
                    <a:pt x="9546" y="3498"/>
                  </a:lnTo>
                  <a:lnTo>
                    <a:pt x="9512" y="3426"/>
                  </a:lnTo>
                  <a:lnTo>
                    <a:pt x="9450" y="3422"/>
                  </a:lnTo>
                  <a:lnTo>
                    <a:pt x="9390" y="3450"/>
                  </a:lnTo>
                  <a:lnTo>
                    <a:pt x="9308" y="3434"/>
                  </a:lnTo>
                  <a:lnTo>
                    <a:pt x="9219" y="3483"/>
                  </a:lnTo>
                  <a:lnTo>
                    <a:pt x="9154" y="3485"/>
                  </a:lnTo>
                  <a:lnTo>
                    <a:pt x="9103" y="3528"/>
                  </a:lnTo>
                  <a:lnTo>
                    <a:pt x="9076" y="3581"/>
                  </a:lnTo>
                  <a:lnTo>
                    <a:pt x="9036" y="3648"/>
                  </a:lnTo>
                  <a:lnTo>
                    <a:pt x="8995" y="3717"/>
                  </a:lnTo>
                  <a:lnTo>
                    <a:pt x="9015" y="3778"/>
                  </a:lnTo>
                  <a:lnTo>
                    <a:pt x="9067" y="3768"/>
                  </a:lnTo>
                  <a:lnTo>
                    <a:pt x="9084" y="3797"/>
                  </a:lnTo>
                  <a:lnTo>
                    <a:pt x="9046" y="3864"/>
                  </a:lnTo>
                  <a:lnTo>
                    <a:pt x="9076" y="3926"/>
                  </a:lnTo>
                  <a:lnTo>
                    <a:pt x="9094" y="3998"/>
                  </a:lnTo>
                  <a:lnTo>
                    <a:pt x="9022" y="3980"/>
                  </a:lnTo>
                  <a:lnTo>
                    <a:pt x="8989" y="4020"/>
                  </a:lnTo>
                  <a:lnTo>
                    <a:pt x="8971" y="4071"/>
                  </a:lnTo>
                  <a:lnTo>
                    <a:pt x="9001" y="4124"/>
                  </a:lnTo>
                  <a:lnTo>
                    <a:pt x="9006" y="4169"/>
                  </a:lnTo>
                  <a:lnTo>
                    <a:pt x="8933" y="4173"/>
                  </a:lnTo>
                  <a:lnTo>
                    <a:pt x="8854" y="4238"/>
                  </a:lnTo>
                  <a:lnTo>
                    <a:pt x="8847" y="4314"/>
                  </a:lnTo>
                  <a:lnTo>
                    <a:pt x="8767" y="4344"/>
                  </a:lnTo>
                  <a:lnTo>
                    <a:pt x="8772" y="4421"/>
                  </a:lnTo>
                  <a:lnTo>
                    <a:pt x="8719" y="4493"/>
                  </a:lnTo>
                  <a:lnTo>
                    <a:pt x="8671" y="4553"/>
                  </a:lnTo>
                  <a:lnTo>
                    <a:pt x="8607" y="4534"/>
                  </a:lnTo>
                  <a:lnTo>
                    <a:pt x="8611" y="4457"/>
                  </a:lnTo>
                  <a:lnTo>
                    <a:pt x="8590" y="4332"/>
                  </a:lnTo>
                  <a:lnTo>
                    <a:pt x="8574" y="4145"/>
                  </a:lnTo>
                  <a:lnTo>
                    <a:pt x="8577" y="4011"/>
                  </a:lnTo>
                  <a:lnTo>
                    <a:pt x="8601" y="3902"/>
                  </a:lnTo>
                  <a:lnTo>
                    <a:pt x="8659" y="3840"/>
                  </a:lnTo>
                  <a:lnTo>
                    <a:pt x="8653" y="3767"/>
                  </a:lnTo>
                  <a:lnTo>
                    <a:pt x="8769" y="3743"/>
                  </a:lnTo>
                  <a:lnTo>
                    <a:pt x="8818" y="3659"/>
                  </a:lnTo>
                  <a:lnTo>
                    <a:pt x="8859" y="3591"/>
                  </a:lnTo>
                  <a:lnTo>
                    <a:pt x="8940" y="3501"/>
                  </a:lnTo>
                  <a:lnTo>
                    <a:pt x="9019" y="3419"/>
                  </a:lnTo>
                  <a:lnTo>
                    <a:pt x="9111" y="3330"/>
                  </a:lnTo>
                  <a:lnTo>
                    <a:pt x="9145" y="3210"/>
                  </a:lnTo>
                  <a:lnTo>
                    <a:pt x="9192" y="3153"/>
                  </a:lnTo>
                  <a:lnTo>
                    <a:pt x="9163" y="3114"/>
                  </a:lnTo>
                  <a:lnTo>
                    <a:pt x="9112" y="3139"/>
                  </a:lnTo>
                  <a:lnTo>
                    <a:pt x="9070" y="3167"/>
                  </a:lnTo>
                  <a:lnTo>
                    <a:pt x="9057" y="3215"/>
                  </a:lnTo>
                  <a:lnTo>
                    <a:pt x="9024" y="3255"/>
                  </a:lnTo>
                  <a:lnTo>
                    <a:pt x="8955" y="3353"/>
                  </a:lnTo>
                  <a:lnTo>
                    <a:pt x="8886" y="3375"/>
                  </a:lnTo>
                  <a:lnTo>
                    <a:pt x="8859" y="3357"/>
                  </a:lnTo>
                  <a:lnTo>
                    <a:pt x="8896" y="3258"/>
                  </a:lnTo>
                  <a:lnTo>
                    <a:pt x="8851" y="3246"/>
                  </a:lnTo>
                  <a:lnTo>
                    <a:pt x="8787" y="3224"/>
                  </a:lnTo>
                  <a:lnTo>
                    <a:pt x="8689" y="3248"/>
                  </a:lnTo>
                  <a:lnTo>
                    <a:pt x="8638" y="3315"/>
                  </a:lnTo>
                  <a:lnTo>
                    <a:pt x="8562" y="3392"/>
                  </a:lnTo>
                  <a:lnTo>
                    <a:pt x="8514" y="3444"/>
                  </a:lnTo>
                  <a:lnTo>
                    <a:pt x="8496" y="3515"/>
                  </a:lnTo>
                  <a:lnTo>
                    <a:pt x="8481" y="3560"/>
                  </a:lnTo>
                  <a:lnTo>
                    <a:pt x="8544" y="3560"/>
                  </a:lnTo>
                  <a:lnTo>
                    <a:pt x="8562" y="3593"/>
                  </a:lnTo>
                  <a:lnTo>
                    <a:pt x="8515" y="3612"/>
                  </a:lnTo>
                  <a:lnTo>
                    <a:pt x="8425" y="3627"/>
                  </a:lnTo>
                  <a:lnTo>
                    <a:pt x="8297" y="3636"/>
                  </a:lnTo>
                  <a:lnTo>
                    <a:pt x="8299" y="3563"/>
                  </a:lnTo>
                  <a:lnTo>
                    <a:pt x="8226" y="3557"/>
                  </a:lnTo>
                  <a:lnTo>
                    <a:pt x="8167" y="3524"/>
                  </a:lnTo>
                  <a:lnTo>
                    <a:pt x="8139" y="3555"/>
                  </a:lnTo>
                  <a:lnTo>
                    <a:pt x="8118" y="3576"/>
                  </a:lnTo>
                  <a:lnTo>
                    <a:pt x="8086" y="3590"/>
                  </a:lnTo>
                  <a:lnTo>
                    <a:pt x="8005" y="3567"/>
                  </a:lnTo>
                  <a:lnTo>
                    <a:pt x="7883" y="3593"/>
                  </a:lnTo>
                  <a:lnTo>
                    <a:pt x="7744" y="3588"/>
                  </a:lnTo>
                  <a:lnTo>
                    <a:pt x="7669" y="3626"/>
                  </a:lnTo>
                  <a:lnTo>
                    <a:pt x="7632" y="3684"/>
                  </a:lnTo>
                  <a:lnTo>
                    <a:pt x="7575" y="3732"/>
                  </a:lnTo>
                  <a:lnTo>
                    <a:pt x="7551" y="3791"/>
                  </a:lnTo>
                  <a:lnTo>
                    <a:pt x="7491" y="3820"/>
                  </a:lnTo>
                  <a:lnTo>
                    <a:pt x="7360" y="3992"/>
                  </a:lnTo>
                  <a:lnTo>
                    <a:pt x="7299" y="4032"/>
                  </a:lnTo>
                  <a:lnTo>
                    <a:pt x="7261" y="4092"/>
                  </a:lnTo>
                  <a:lnTo>
                    <a:pt x="7203" y="4118"/>
                  </a:lnTo>
                  <a:lnTo>
                    <a:pt x="7239" y="4148"/>
                  </a:lnTo>
                  <a:lnTo>
                    <a:pt x="7264" y="4170"/>
                  </a:lnTo>
                  <a:lnTo>
                    <a:pt x="7296" y="4163"/>
                  </a:lnTo>
                  <a:lnTo>
                    <a:pt x="7324" y="4188"/>
                  </a:lnTo>
                  <a:lnTo>
                    <a:pt x="7299" y="4241"/>
                  </a:lnTo>
                  <a:lnTo>
                    <a:pt x="7380" y="4304"/>
                  </a:lnTo>
                  <a:lnTo>
                    <a:pt x="7427" y="4283"/>
                  </a:lnTo>
                  <a:lnTo>
                    <a:pt x="7440" y="4232"/>
                  </a:lnTo>
                  <a:lnTo>
                    <a:pt x="7496" y="4214"/>
                  </a:lnTo>
                  <a:lnTo>
                    <a:pt x="7535" y="4253"/>
                  </a:lnTo>
                  <a:lnTo>
                    <a:pt x="7548" y="4292"/>
                  </a:lnTo>
                  <a:lnTo>
                    <a:pt x="7581" y="4304"/>
                  </a:lnTo>
                  <a:lnTo>
                    <a:pt x="7606" y="4311"/>
                  </a:lnTo>
                  <a:lnTo>
                    <a:pt x="7611" y="4343"/>
                  </a:lnTo>
                  <a:lnTo>
                    <a:pt x="7589" y="4391"/>
                  </a:lnTo>
                  <a:lnTo>
                    <a:pt x="7604" y="4444"/>
                  </a:lnTo>
                  <a:lnTo>
                    <a:pt x="7599" y="4469"/>
                  </a:lnTo>
                  <a:lnTo>
                    <a:pt x="7572" y="4496"/>
                  </a:lnTo>
                  <a:lnTo>
                    <a:pt x="7551" y="4565"/>
                  </a:lnTo>
                  <a:lnTo>
                    <a:pt x="7548" y="4676"/>
                  </a:lnTo>
                  <a:lnTo>
                    <a:pt x="7527" y="4814"/>
                  </a:lnTo>
                  <a:lnTo>
                    <a:pt x="7475" y="4901"/>
                  </a:lnTo>
                  <a:lnTo>
                    <a:pt x="7422" y="4991"/>
                  </a:lnTo>
                  <a:lnTo>
                    <a:pt x="7379" y="5063"/>
                  </a:lnTo>
                  <a:lnTo>
                    <a:pt x="7320" y="5147"/>
                  </a:lnTo>
                  <a:lnTo>
                    <a:pt x="7247" y="5214"/>
                  </a:lnTo>
                  <a:lnTo>
                    <a:pt x="7157" y="5323"/>
                  </a:lnTo>
                  <a:lnTo>
                    <a:pt x="7076" y="5379"/>
                  </a:lnTo>
                  <a:lnTo>
                    <a:pt x="7027" y="5357"/>
                  </a:lnTo>
                  <a:lnTo>
                    <a:pt x="6958" y="5340"/>
                  </a:lnTo>
                  <a:lnTo>
                    <a:pt x="6943" y="5166"/>
                  </a:lnTo>
                  <a:lnTo>
                    <a:pt x="7032" y="5154"/>
                  </a:lnTo>
                  <a:lnTo>
                    <a:pt x="7128" y="5033"/>
                  </a:lnTo>
                  <a:lnTo>
                    <a:pt x="7180" y="4929"/>
                  </a:lnTo>
                  <a:lnTo>
                    <a:pt x="7188" y="4860"/>
                  </a:lnTo>
                  <a:lnTo>
                    <a:pt x="7168" y="4815"/>
                  </a:lnTo>
                  <a:lnTo>
                    <a:pt x="7068" y="4878"/>
                  </a:lnTo>
                  <a:lnTo>
                    <a:pt x="6984" y="4887"/>
                  </a:lnTo>
                  <a:lnTo>
                    <a:pt x="6915" y="4872"/>
                  </a:lnTo>
                  <a:lnTo>
                    <a:pt x="6871" y="4784"/>
                  </a:lnTo>
                  <a:lnTo>
                    <a:pt x="6804" y="4755"/>
                  </a:lnTo>
                  <a:lnTo>
                    <a:pt x="6739" y="4716"/>
                  </a:lnTo>
                  <a:lnTo>
                    <a:pt x="6700" y="4704"/>
                  </a:lnTo>
                  <a:lnTo>
                    <a:pt x="6684" y="4632"/>
                  </a:lnTo>
                  <a:lnTo>
                    <a:pt x="6642" y="4500"/>
                  </a:lnTo>
                  <a:lnTo>
                    <a:pt x="6603" y="4383"/>
                  </a:lnTo>
                  <a:lnTo>
                    <a:pt x="6525" y="4331"/>
                  </a:lnTo>
                  <a:lnTo>
                    <a:pt x="6430" y="4290"/>
                  </a:lnTo>
                  <a:lnTo>
                    <a:pt x="6306" y="4315"/>
                  </a:lnTo>
                  <a:lnTo>
                    <a:pt x="6207" y="4367"/>
                  </a:lnTo>
                  <a:lnTo>
                    <a:pt x="6239" y="4427"/>
                  </a:lnTo>
                  <a:lnTo>
                    <a:pt x="6216" y="4477"/>
                  </a:lnTo>
                  <a:lnTo>
                    <a:pt x="6179" y="4556"/>
                  </a:lnTo>
                  <a:lnTo>
                    <a:pt x="6146" y="4616"/>
                  </a:lnTo>
                  <a:lnTo>
                    <a:pt x="6132" y="4679"/>
                  </a:lnTo>
                  <a:lnTo>
                    <a:pt x="6045" y="4698"/>
                  </a:lnTo>
                  <a:lnTo>
                    <a:pt x="5958" y="4685"/>
                  </a:lnTo>
                  <a:lnTo>
                    <a:pt x="5862" y="4658"/>
                  </a:lnTo>
                  <a:lnTo>
                    <a:pt x="5789" y="4664"/>
                  </a:lnTo>
                  <a:lnTo>
                    <a:pt x="5732" y="4700"/>
                  </a:lnTo>
                  <a:lnTo>
                    <a:pt x="5654" y="4739"/>
                  </a:lnTo>
                  <a:lnTo>
                    <a:pt x="5554" y="4747"/>
                  </a:lnTo>
                  <a:lnTo>
                    <a:pt x="5455" y="4748"/>
                  </a:lnTo>
                  <a:lnTo>
                    <a:pt x="5411" y="4705"/>
                  </a:lnTo>
                  <a:lnTo>
                    <a:pt x="5292" y="4639"/>
                  </a:lnTo>
                  <a:lnTo>
                    <a:pt x="5234" y="4646"/>
                  </a:lnTo>
                  <a:lnTo>
                    <a:pt x="5178" y="4651"/>
                  </a:lnTo>
                  <a:lnTo>
                    <a:pt x="5123" y="4654"/>
                  </a:lnTo>
                  <a:lnTo>
                    <a:pt x="5066" y="4654"/>
                  </a:lnTo>
                  <a:lnTo>
                    <a:pt x="5027" y="4617"/>
                  </a:lnTo>
                  <a:lnTo>
                    <a:pt x="4992" y="4582"/>
                  </a:lnTo>
                  <a:lnTo>
                    <a:pt x="4978" y="4520"/>
                  </a:lnTo>
                  <a:lnTo>
                    <a:pt x="4912" y="4479"/>
                  </a:lnTo>
                  <a:lnTo>
                    <a:pt x="4863" y="4461"/>
                  </a:lnTo>
                  <a:lnTo>
                    <a:pt x="4770" y="4457"/>
                  </a:lnTo>
                  <a:lnTo>
                    <a:pt x="4711" y="4495"/>
                  </a:lnTo>
                  <a:lnTo>
                    <a:pt x="4713" y="4549"/>
                  </a:lnTo>
                  <a:lnTo>
                    <a:pt x="4719" y="4624"/>
                  </a:lnTo>
                  <a:lnTo>
                    <a:pt x="4688" y="4671"/>
                  </a:lnTo>
                  <a:lnTo>
                    <a:pt x="4642" y="4680"/>
                  </a:lnTo>
                  <a:lnTo>
                    <a:pt x="4521" y="4682"/>
                  </a:lnTo>
                  <a:lnTo>
                    <a:pt x="4476" y="4612"/>
                  </a:lnTo>
                  <a:lnTo>
                    <a:pt x="4420" y="4605"/>
                  </a:lnTo>
                  <a:lnTo>
                    <a:pt x="4344" y="4589"/>
                  </a:lnTo>
                  <a:lnTo>
                    <a:pt x="4284" y="4594"/>
                  </a:lnTo>
                  <a:lnTo>
                    <a:pt x="4250" y="4634"/>
                  </a:lnTo>
                  <a:lnTo>
                    <a:pt x="4209" y="4663"/>
                  </a:lnTo>
                  <a:lnTo>
                    <a:pt x="4142" y="4680"/>
                  </a:lnTo>
                  <a:lnTo>
                    <a:pt x="4062" y="4739"/>
                  </a:lnTo>
                  <a:lnTo>
                    <a:pt x="3995" y="4756"/>
                  </a:lnTo>
                  <a:lnTo>
                    <a:pt x="3957" y="4708"/>
                  </a:lnTo>
                  <a:lnTo>
                    <a:pt x="3863" y="4720"/>
                  </a:lnTo>
                  <a:lnTo>
                    <a:pt x="3810" y="4657"/>
                  </a:lnTo>
                  <a:lnTo>
                    <a:pt x="3758" y="4580"/>
                  </a:lnTo>
                  <a:lnTo>
                    <a:pt x="3707" y="4577"/>
                  </a:lnTo>
                  <a:lnTo>
                    <a:pt x="3625" y="4563"/>
                  </a:lnTo>
                  <a:lnTo>
                    <a:pt x="3540" y="4607"/>
                  </a:lnTo>
                  <a:lnTo>
                    <a:pt x="3468" y="4510"/>
                  </a:lnTo>
                  <a:lnTo>
                    <a:pt x="3407" y="4412"/>
                  </a:lnTo>
                  <a:lnTo>
                    <a:pt x="3381" y="4337"/>
                  </a:lnTo>
                  <a:lnTo>
                    <a:pt x="3326" y="4279"/>
                  </a:lnTo>
                  <a:lnTo>
                    <a:pt x="3285" y="4189"/>
                  </a:lnTo>
                  <a:lnTo>
                    <a:pt x="3266" y="4221"/>
                  </a:lnTo>
                  <a:lnTo>
                    <a:pt x="3153" y="4266"/>
                  </a:lnTo>
                  <a:lnTo>
                    <a:pt x="3135" y="4309"/>
                  </a:lnTo>
                  <a:lnTo>
                    <a:pt x="3074" y="4318"/>
                  </a:lnTo>
                  <a:lnTo>
                    <a:pt x="3072" y="4234"/>
                  </a:lnTo>
                  <a:lnTo>
                    <a:pt x="2988" y="4223"/>
                  </a:lnTo>
                  <a:lnTo>
                    <a:pt x="2915" y="4213"/>
                  </a:lnTo>
                  <a:lnTo>
                    <a:pt x="2883" y="4111"/>
                  </a:lnTo>
                  <a:lnTo>
                    <a:pt x="2775" y="4082"/>
                  </a:lnTo>
                  <a:lnTo>
                    <a:pt x="2695" y="4131"/>
                  </a:lnTo>
                  <a:lnTo>
                    <a:pt x="2624" y="4163"/>
                  </a:lnTo>
                  <a:lnTo>
                    <a:pt x="2553" y="4166"/>
                  </a:lnTo>
                  <a:lnTo>
                    <a:pt x="2492" y="4217"/>
                  </a:lnTo>
                  <a:lnTo>
                    <a:pt x="2402" y="4231"/>
                  </a:lnTo>
                  <a:lnTo>
                    <a:pt x="2306" y="4229"/>
                  </a:lnTo>
                  <a:lnTo>
                    <a:pt x="2237" y="4262"/>
                  </a:lnTo>
                  <a:lnTo>
                    <a:pt x="2264" y="4315"/>
                  </a:lnTo>
                  <a:lnTo>
                    <a:pt x="2301" y="4354"/>
                  </a:lnTo>
                  <a:lnTo>
                    <a:pt x="2243" y="4358"/>
                  </a:lnTo>
                  <a:lnTo>
                    <a:pt x="2234" y="4399"/>
                  </a:lnTo>
                  <a:lnTo>
                    <a:pt x="2235" y="4432"/>
                  </a:lnTo>
                  <a:lnTo>
                    <a:pt x="2183" y="4466"/>
                  </a:lnTo>
                  <a:lnTo>
                    <a:pt x="2255" y="4511"/>
                  </a:lnTo>
                  <a:lnTo>
                    <a:pt x="2280" y="4540"/>
                  </a:lnTo>
                  <a:lnTo>
                    <a:pt x="2280" y="4571"/>
                  </a:lnTo>
                  <a:lnTo>
                    <a:pt x="2243" y="4585"/>
                  </a:lnTo>
                  <a:lnTo>
                    <a:pt x="2211" y="4592"/>
                  </a:lnTo>
                  <a:lnTo>
                    <a:pt x="2169" y="4577"/>
                  </a:lnTo>
                  <a:lnTo>
                    <a:pt x="2144" y="4609"/>
                  </a:lnTo>
                  <a:lnTo>
                    <a:pt x="2100" y="4595"/>
                  </a:lnTo>
                  <a:lnTo>
                    <a:pt x="2069" y="4553"/>
                  </a:lnTo>
                  <a:lnTo>
                    <a:pt x="2051" y="4575"/>
                  </a:lnTo>
                  <a:lnTo>
                    <a:pt x="2008" y="4572"/>
                  </a:lnTo>
                  <a:lnTo>
                    <a:pt x="1966" y="4602"/>
                  </a:lnTo>
                  <a:lnTo>
                    <a:pt x="1939" y="4577"/>
                  </a:lnTo>
                  <a:lnTo>
                    <a:pt x="1848" y="4597"/>
                  </a:lnTo>
                  <a:lnTo>
                    <a:pt x="1791" y="4601"/>
                  </a:lnTo>
                  <a:lnTo>
                    <a:pt x="1746" y="4546"/>
                  </a:lnTo>
                  <a:lnTo>
                    <a:pt x="1709" y="4519"/>
                  </a:lnTo>
                  <a:lnTo>
                    <a:pt x="1668" y="4493"/>
                  </a:lnTo>
                  <a:lnTo>
                    <a:pt x="1598" y="4528"/>
                  </a:lnTo>
                  <a:lnTo>
                    <a:pt x="1557" y="4486"/>
                  </a:lnTo>
                  <a:lnTo>
                    <a:pt x="1535" y="4505"/>
                  </a:lnTo>
                  <a:lnTo>
                    <a:pt x="1496" y="4537"/>
                  </a:lnTo>
                  <a:lnTo>
                    <a:pt x="1473" y="4562"/>
                  </a:lnTo>
                  <a:lnTo>
                    <a:pt x="1452" y="4580"/>
                  </a:lnTo>
                  <a:lnTo>
                    <a:pt x="1413" y="4603"/>
                  </a:lnTo>
                  <a:lnTo>
                    <a:pt x="1420" y="4704"/>
                  </a:lnTo>
                  <a:lnTo>
                    <a:pt x="1341" y="4636"/>
                  </a:lnTo>
                  <a:lnTo>
                    <a:pt x="1317" y="4693"/>
                  </a:lnTo>
                  <a:lnTo>
                    <a:pt x="1293" y="4730"/>
                  </a:lnTo>
                  <a:lnTo>
                    <a:pt x="1295" y="4769"/>
                  </a:lnTo>
                  <a:lnTo>
                    <a:pt x="1284" y="4816"/>
                  </a:lnTo>
                  <a:lnTo>
                    <a:pt x="1310" y="4862"/>
                  </a:lnTo>
                  <a:lnTo>
                    <a:pt x="1311" y="4901"/>
                  </a:lnTo>
                  <a:lnTo>
                    <a:pt x="1341" y="4921"/>
                  </a:lnTo>
                  <a:lnTo>
                    <a:pt x="1404" y="4936"/>
                  </a:lnTo>
                  <a:lnTo>
                    <a:pt x="1431" y="4988"/>
                  </a:lnTo>
                  <a:lnTo>
                    <a:pt x="1437" y="5032"/>
                  </a:lnTo>
                  <a:lnTo>
                    <a:pt x="1454" y="5060"/>
                  </a:lnTo>
                  <a:lnTo>
                    <a:pt x="1395" y="5101"/>
                  </a:lnTo>
                  <a:lnTo>
                    <a:pt x="1349" y="5146"/>
                  </a:lnTo>
                  <a:lnTo>
                    <a:pt x="1305" y="5210"/>
                  </a:lnTo>
                  <a:lnTo>
                    <a:pt x="1341" y="5275"/>
                  </a:lnTo>
                  <a:lnTo>
                    <a:pt x="1341" y="5353"/>
                  </a:lnTo>
                  <a:lnTo>
                    <a:pt x="1380" y="5402"/>
                  </a:lnTo>
                  <a:lnTo>
                    <a:pt x="1416" y="5465"/>
                  </a:lnTo>
                  <a:lnTo>
                    <a:pt x="1344" y="5516"/>
                  </a:lnTo>
                  <a:lnTo>
                    <a:pt x="1292" y="5482"/>
                  </a:lnTo>
                  <a:lnTo>
                    <a:pt x="1236" y="5417"/>
                  </a:lnTo>
                  <a:lnTo>
                    <a:pt x="1168" y="5381"/>
                  </a:lnTo>
                  <a:lnTo>
                    <a:pt x="1085" y="5389"/>
                  </a:lnTo>
                  <a:lnTo>
                    <a:pt x="1040" y="5330"/>
                  </a:lnTo>
                  <a:lnTo>
                    <a:pt x="971" y="5336"/>
                  </a:lnTo>
                  <a:lnTo>
                    <a:pt x="876" y="5321"/>
                  </a:lnTo>
                  <a:lnTo>
                    <a:pt x="803" y="5293"/>
                  </a:lnTo>
                  <a:lnTo>
                    <a:pt x="753" y="5237"/>
                  </a:lnTo>
                  <a:lnTo>
                    <a:pt x="699" y="5206"/>
                  </a:lnTo>
                  <a:lnTo>
                    <a:pt x="650" y="5176"/>
                  </a:lnTo>
                  <a:lnTo>
                    <a:pt x="648" y="5149"/>
                  </a:lnTo>
                  <a:lnTo>
                    <a:pt x="680" y="5135"/>
                  </a:lnTo>
                  <a:lnTo>
                    <a:pt x="696" y="5090"/>
                  </a:lnTo>
                  <a:lnTo>
                    <a:pt x="705" y="5059"/>
                  </a:lnTo>
                  <a:lnTo>
                    <a:pt x="695" y="5016"/>
                  </a:lnTo>
                  <a:lnTo>
                    <a:pt x="732" y="4994"/>
                  </a:lnTo>
                  <a:lnTo>
                    <a:pt x="794" y="4982"/>
                  </a:lnTo>
                  <a:lnTo>
                    <a:pt x="734" y="4930"/>
                  </a:lnTo>
                  <a:lnTo>
                    <a:pt x="818" y="4892"/>
                  </a:lnTo>
                  <a:lnTo>
                    <a:pt x="834" y="4852"/>
                  </a:lnTo>
                  <a:lnTo>
                    <a:pt x="824" y="4814"/>
                  </a:lnTo>
                  <a:lnTo>
                    <a:pt x="825" y="4774"/>
                  </a:lnTo>
                  <a:lnTo>
                    <a:pt x="825" y="4750"/>
                  </a:lnTo>
                  <a:lnTo>
                    <a:pt x="836" y="4717"/>
                  </a:lnTo>
                  <a:lnTo>
                    <a:pt x="809" y="4702"/>
                  </a:lnTo>
                  <a:lnTo>
                    <a:pt x="777" y="4705"/>
                  </a:lnTo>
                  <a:lnTo>
                    <a:pt x="746" y="4691"/>
                  </a:lnTo>
                  <a:lnTo>
                    <a:pt x="707" y="4688"/>
                  </a:lnTo>
                  <a:lnTo>
                    <a:pt x="690" y="4667"/>
                  </a:lnTo>
                  <a:lnTo>
                    <a:pt x="671" y="4640"/>
                  </a:lnTo>
                  <a:lnTo>
                    <a:pt x="629" y="4630"/>
                  </a:lnTo>
                  <a:lnTo>
                    <a:pt x="590" y="4627"/>
                  </a:lnTo>
                  <a:lnTo>
                    <a:pt x="555" y="4588"/>
                  </a:lnTo>
                  <a:lnTo>
                    <a:pt x="500" y="4552"/>
                  </a:lnTo>
                  <a:lnTo>
                    <a:pt x="449" y="4526"/>
                  </a:lnTo>
                  <a:lnTo>
                    <a:pt x="459" y="4475"/>
                  </a:lnTo>
                  <a:lnTo>
                    <a:pt x="429" y="4427"/>
                  </a:lnTo>
                  <a:lnTo>
                    <a:pt x="399" y="4421"/>
                  </a:lnTo>
                  <a:lnTo>
                    <a:pt x="354" y="4451"/>
                  </a:lnTo>
                  <a:lnTo>
                    <a:pt x="290" y="4451"/>
                  </a:lnTo>
                  <a:lnTo>
                    <a:pt x="269" y="4412"/>
                  </a:lnTo>
                  <a:lnTo>
                    <a:pt x="255" y="4364"/>
                  </a:lnTo>
                  <a:lnTo>
                    <a:pt x="306" y="4346"/>
                  </a:lnTo>
                  <a:lnTo>
                    <a:pt x="350" y="4327"/>
                  </a:lnTo>
                  <a:lnTo>
                    <a:pt x="329" y="4291"/>
                  </a:lnTo>
                  <a:lnTo>
                    <a:pt x="297" y="4270"/>
                  </a:lnTo>
                  <a:lnTo>
                    <a:pt x="290" y="4237"/>
                  </a:lnTo>
                  <a:lnTo>
                    <a:pt x="276" y="4214"/>
                  </a:lnTo>
                  <a:lnTo>
                    <a:pt x="251" y="4183"/>
                  </a:lnTo>
                  <a:lnTo>
                    <a:pt x="230" y="4159"/>
                  </a:lnTo>
                  <a:lnTo>
                    <a:pt x="219" y="4124"/>
                  </a:lnTo>
                  <a:lnTo>
                    <a:pt x="233" y="4076"/>
                  </a:lnTo>
                  <a:lnTo>
                    <a:pt x="209" y="4045"/>
                  </a:lnTo>
                  <a:lnTo>
                    <a:pt x="165" y="4025"/>
                  </a:lnTo>
                  <a:lnTo>
                    <a:pt x="87" y="4006"/>
                  </a:lnTo>
                  <a:lnTo>
                    <a:pt x="29" y="3979"/>
                  </a:lnTo>
                  <a:lnTo>
                    <a:pt x="27" y="3866"/>
                  </a:lnTo>
                  <a:lnTo>
                    <a:pt x="0" y="3812"/>
                  </a:lnTo>
                  <a:lnTo>
                    <a:pt x="20" y="3743"/>
                  </a:lnTo>
                  <a:lnTo>
                    <a:pt x="21" y="3671"/>
                  </a:lnTo>
                  <a:lnTo>
                    <a:pt x="33" y="3617"/>
                  </a:lnTo>
                  <a:lnTo>
                    <a:pt x="47" y="3568"/>
                  </a:lnTo>
                  <a:lnTo>
                    <a:pt x="62" y="3545"/>
                  </a:lnTo>
                  <a:lnTo>
                    <a:pt x="123" y="3530"/>
                  </a:lnTo>
                  <a:lnTo>
                    <a:pt x="161" y="3524"/>
                  </a:lnTo>
                  <a:lnTo>
                    <a:pt x="158" y="3484"/>
                  </a:lnTo>
                  <a:lnTo>
                    <a:pt x="76" y="3428"/>
                  </a:lnTo>
                  <a:lnTo>
                    <a:pt x="99" y="3377"/>
                  </a:lnTo>
                  <a:lnTo>
                    <a:pt x="139" y="3314"/>
                  </a:lnTo>
                  <a:lnTo>
                    <a:pt x="166" y="3272"/>
                  </a:lnTo>
                  <a:lnTo>
                    <a:pt x="204" y="3204"/>
                  </a:lnTo>
                  <a:lnTo>
                    <a:pt x="252" y="3149"/>
                  </a:lnTo>
                  <a:lnTo>
                    <a:pt x="273" y="3074"/>
                  </a:lnTo>
                  <a:lnTo>
                    <a:pt x="237" y="3029"/>
                  </a:lnTo>
                  <a:lnTo>
                    <a:pt x="202" y="3002"/>
                  </a:lnTo>
                  <a:lnTo>
                    <a:pt x="189" y="2963"/>
                  </a:lnTo>
                  <a:lnTo>
                    <a:pt x="216" y="2904"/>
                  </a:lnTo>
                  <a:lnTo>
                    <a:pt x="174" y="2790"/>
                  </a:lnTo>
                  <a:lnTo>
                    <a:pt x="165" y="2693"/>
                  </a:lnTo>
                  <a:lnTo>
                    <a:pt x="183" y="2618"/>
                  </a:lnTo>
                  <a:lnTo>
                    <a:pt x="132" y="2514"/>
                  </a:lnTo>
                  <a:lnTo>
                    <a:pt x="172" y="2330"/>
                  </a:lnTo>
                  <a:lnTo>
                    <a:pt x="99" y="2240"/>
                  </a:lnTo>
                  <a:lnTo>
                    <a:pt x="106" y="2180"/>
                  </a:lnTo>
                  <a:lnTo>
                    <a:pt x="117" y="2064"/>
                  </a:lnTo>
                  <a:lnTo>
                    <a:pt x="142" y="2012"/>
                  </a:lnTo>
                  <a:lnTo>
                    <a:pt x="180" y="1965"/>
                  </a:lnTo>
                  <a:lnTo>
                    <a:pt x="183" y="1928"/>
                  </a:lnTo>
                  <a:lnTo>
                    <a:pt x="228" y="1934"/>
                  </a:lnTo>
                  <a:lnTo>
                    <a:pt x="272" y="1945"/>
                  </a:lnTo>
                  <a:lnTo>
                    <a:pt x="312" y="1910"/>
                  </a:lnTo>
                  <a:lnTo>
                    <a:pt x="366" y="1939"/>
                  </a:lnTo>
                  <a:lnTo>
                    <a:pt x="380" y="1963"/>
                  </a:lnTo>
                  <a:lnTo>
                    <a:pt x="365" y="2002"/>
                  </a:lnTo>
                  <a:lnTo>
                    <a:pt x="428" y="2030"/>
                  </a:lnTo>
                  <a:lnTo>
                    <a:pt x="558" y="2066"/>
                  </a:lnTo>
                  <a:lnTo>
                    <a:pt x="659" y="2134"/>
                  </a:lnTo>
                  <a:lnTo>
                    <a:pt x="768" y="2219"/>
                  </a:lnTo>
                  <a:lnTo>
                    <a:pt x="890" y="2309"/>
                  </a:lnTo>
                  <a:lnTo>
                    <a:pt x="926" y="2410"/>
                  </a:lnTo>
                  <a:lnTo>
                    <a:pt x="924" y="2488"/>
                  </a:lnTo>
                  <a:lnTo>
                    <a:pt x="872" y="2557"/>
                  </a:lnTo>
                  <a:lnTo>
                    <a:pt x="795" y="2602"/>
                  </a:lnTo>
                  <a:lnTo>
                    <a:pt x="645" y="2585"/>
                  </a:lnTo>
                  <a:lnTo>
                    <a:pt x="524" y="2537"/>
                  </a:lnTo>
                  <a:lnTo>
                    <a:pt x="420" y="2486"/>
                  </a:lnTo>
                  <a:lnTo>
                    <a:pt x="338" y="2435"/>
                  </a:lnTo>
                  <a:lnTo>
                    <a:pt x="332" y="2456"/>
                  </a:lnTo>
                  <a:lnTo>
                    <a:pt x="386" y="2525"/>
                  </a:lnTo>
                  <a:lnTo>
                    <a:pt x="414" y="2566"/>
                  </a:lnTo>
                  <a:lnTo>
                    <a:pt x="494" y="2641"/>
                  </a:lnTo>
                  <a:lnTo>
                    <a:pt x="495" y="2699"/>
                  </a:lnTo>
                  <a:lnTo>
                    <a:pt x="471" y="2725"/>
                  </a:lnTo>
                  <a:lnTo>
                    <a:pt x="489" y="2758"/>
                  </a:lnTo>
                  <a:lnTo>
                    <a:pt x="488" y="2819"/>
                  </a:lnTo>
                  <a:lnTo>
                    <a:pt x="519" y="2881"/>
                  </a:lnTo>
                  <a:lnTo>
                    <a:pt x="567" y="2897"/>
                  </a:lnTo>
                  <a:lnTo>
                    <a:pt x="608" y="2957"/>
                  </a:lnTo>
                  <a:lnTo>
                    <a:pt x="684" y="2968"/>
                  </a:lnTo>
                  <a:lnTo>
                    <a:pt x="689" y="2880"/>
                  </a:lnTo>
                  <a:lnTo>
                    <a:pt x="648" y="2786"/>
                  </a:lnTo>
                  <a:lnTo>
                    <a:pt x="722" y="2720"/>
                  </a:lnTo>
                  <a:lnTo>
                    <a:pt x="811" y="2761"/>
                  </a:lnTo>
                  <a:lnTo>
                    <a:pt x="901" y="2794"/>
                  </a:lnTo>
                  <a:lnTo>
                    <a:pt x="892" y="2670"/>
                  </a:lnTo>
                  <a:lnTo>
                    <a:pt x="958" y="2585"/>
                  </a:lnTo>
                  <a:lnTo>
                    <a:pt x="1040" y="2509"/>
                  </a:lnTo>
                  <a:lnTo>
                    <a:pt x="1089" y="2459"/>
                  </a:lnTo>
                  <a:lnTo>
                    <a:pt x="1153" y="2543"/>
                  </a:lnTo>
                  <a:lnTo>
                    <a:pt x="1202" y="2476"/>
                  </a:lnTo>
                  <a:lnTo>
                    <a:pt x="1153" y="2417"/>
                  </a:lnTo>
                  <a:lnTo>
                    <a:pt x="1153" y="2324"/>
                  </a:lnTo>
                  <a:lnTo>
                    <a:pt x="1186" y="2241"/>
                  </a:lnTo>
                  <a:lnTo>
                    <a:pt x="1137" y="2191"/>
                  </a:lnTo>
                  <a:lnTo>
                    <a:pt x="1159" y="2113"/>
                  </a:lnTo>
                  <a:lnTo>
                    <a:pt x="1244" y="2132"/>
                  </a:lnTo>
                  <a:lnTo>
                    <a:pt x="1337" y="2175"/>
                  </a:lnTo>
                  <a:lnTo>
                    <a:pt x="1358" y="2249"/>
                  </a:lnTo>
                  <a:lnTo>
                    <a:pt x="1309" y="2308"/>
                  </a:lnTo>
                  <a:lnTo>
                    <a:pt x="1244" y="2316"/>
                  </a:lnTo>
                  <a:lnTo>
                    <a:pt x="1276" y="2383"/>
                  </a:lnTo>
                  <a:lnTo>
                    <a:pt x="1316" y="2425"/>
                  </a:lnTo>
                  <a:lnTo>
                    <a:pt x="1397" y="2401"/>
                  </a:lnTo>
                  <a:lnTo>
                    <a:pt x="1431" y="2308"/>
                  </a:lnTo>
                  <a:lnTo>
                    <a:pt x="1520" y="2215"/>
                  </a:lnTo>
                  <a:lnTo>
                    <a:pt x="1651" y="2148"/>
                  </a:lnTo>
                  <a:lnTo>
                    <a:pt x="1723" y="2064"/>
                  </a:lnTo>
                  <a:lnTo>
                    <a:pt x="1805" y="2047"/>
                  </a:lnTo>
                  <a:lnTo>
                    <a:pt x="1789" y="2174"/>
                  </a:lnTo>
                  <a:lnTo>
                    <a:pt x="1854" y="2191"/>
                  </a:lnTo>
                  <a:lnTo>
                    <a:pt x="1928" y="2157"/>
                  </a:lnTo>
                  <a:lnTo>
                    <a:pt x="2051" y="2072"/>
                  </a:lnTo>
                  <a:lnTo>
                    <a:pt x="2139" y="2064"/>
                  </a:lnTo>
                  <a:lnTo>
                    <a:pt x="2203" y="2115"/>
                  </a:lnTo>
                  <a:lnTo>
                    <a:pt x="2238" y="2061"/>
                  </a:lnTo>
                  <a:lnTo>
                    <a:pt x="2191" y="1970"/>
                  </a:lnTo>
                  <a:lnTo>
                    <a:pt x="2082" y="1869"/>
                  </a:lnTo>
                  <a:lnTo>
                    <a:pt x="2116" y="1808"/>
                  </a:lnTo>
                  <a:lnTo>
                    <a:pt x="2185" y="1859"/>
                  </a:lnTo>
                  <a:lnTo>
                    <a:pt x="2256" y="1928"/>
                  </a:lnTo>
                  <a:lnTo>
                    <a:pt x="2338" y="1929"/>
                  </a:lnTo>
                  <a:lnTo>
                    <a:pt x="2413" y="1956"/>
                  </a:lnTo>
                  <a:lnTo>
                    <a:pt x="2490" y="1989"/>
                  </a:lnTo>
                  <a:lnTo>
                    <a:pt x="2553" y="2052"/>
                  </a:lnTo>
                  <a:lnTo>
                    <a:pt x="2652" y="2090"/>
                  </a:lnTo>
                  <a:lnTo>
                    <a:pt x="2682" y="2147"/>
                  </a:lnTo>
                  <a:lnTo>
                    <a:pt x="2743" y="2223"/>
                  </a:lnTo>
                  <a:lnTo>
                    <a:pt x="2792" y="2115"/>
                  </a:lnTo>
                  <a:lnTo>
                    <a:pt x="2739" y="2072"/>
                  </a:lnTo>
                  <a:lnTo>
                    <a:pt x="2722" y="2016"/>
                  </a:lnTo>
                  <a:lnTo>
                    <a:pt x="2693" y="1972"/>
                  </a:lnTo>
                  <a:lnTo>
                    <a:pt x="2646" y="1938"/>
                  </a:lnTo>
                  <a:lnTo>
                    <a:pt x="2660" y="1881"/>
                  </a:lnTo>
                  <a:lnTo>
                    <a:pt x="2677" y="1779"/>
                  </a:lnTo>
                  <a:lnTo>
                    <a:pt x="2623" y="1650"/>
                  </a:lnTo>
                  <a:lnTo>
                    <a:pt x="2709" y="1552"/>
                  </a:lnTo>
                  <a:lnTo>
                    <a:pt x="2784" y="1426"/>
                  </a:lnTo>
                  <a:lnTo>
                    <a:pt x="2800" y="1250"/>
                  </a:lnTo>
                  <a:lnTo>
                    <a:pt x="2877" y="1131"/>
                  </a:lnTo>
                  <a:lnTo>
                    <a:pt x="2962" y="1176"/>
                  </a:lnTo>
                  <a:lnTo>
                    <a:pt x="2961" y="1238"/>
                  </a:lnTo>
                  <a:lnTo>
                    <a:pt x="3048" y="1361"/>
                  </a:lnTo>
                  <a:lnTo>
                    <a:pt x="3000" y="1560"/>
                  </a:lnTo>
                  <a:lnTo>
                    <a:pt x="2971" y="1611"/>
                  </a:lnTo>
                  <a:lnTo>
                    <a:pt x="3027" y="1689"/>
                  </a:lnTo>
                  <a:lnTo>
                    <a:pt x="3039" y="1793"/>
                  </a:lnTo>
                  <a:lnTo>
                    <a:pt x="3010" y="1854"/>
                  </a:lnTo>
                  <a:lnTo>
                    <a:pt x="3044" y="2005"/>
                  </a:lnTo>
                  <a:lnTo>
                    <a:pt x="3024" y="2070"/>
                  </a:lnTo>
                  <a:lnTo>
                    <a:pt x="3085" y="2132"/>
                  </a:lnTo>
                  <a:lnTo>
                    <a:pt x="3092" y="2249"/>
                  </a:lnTo>
                  <a:lnTo>
                    <a:pt x="3036" y="2351"/>
                  </a:lnTo>
                  <a:lnTo>
                    <a:pt x="2946" y="2442"/>
                  </a:lnTo>
                  <a:lnTo>
                    <a:pt x="2874" y="2495"/>
                  </a:lnTo>
                  <a:lnTo>
                    <a:pt x="2865" y="2518"/>
                  </a:lnTo>
                  <a:lnTo>
                    <a:pt x="2877" y="2553"/>
                  </a:lnTo>
                  <a:lnTo>
                    <a:pt x="2932" y="2561"/>
                  </a:lnTo>
                  <a:lnTo>
                    <a:pt x="2997" y="2561"/>
                  </a:lnTo>
                  <a:lnTo>
                    <a:pt x="3016" y="2498"/>
                  </a:lnTo>
                  <a:lnTo>
                    <a:pt x="3109" y="2442"/>
                  </a:lnTo>
                  <a:lnTo>
                    <a:pt x="3165" y="2324"/>
                  </a:lnTo>
                  <a:lnTo>
                    <a:pt x="3182" y="2249"/>
                  </a:lnTo>
                  <a:lnTo>
                    <a:pt x="3149" y="2148"/>
                  </a:lnTo>
                  <a:lnTo>
                    <a:pt x="3182" y="2115"/>
                  </a:lnTo>
                  <a:lnTo>
                    <a:pt x="3252" y="2082"/>
                  </a:lnTo>
                  <a:lnTo>
                    <a:pt x="3231" y="2040"/>
                  </a:lnTo>
                  <a:lnTo>
                    <a:pt x="3114" y="2073"/>
                  </a:lnTo>
                  <a:lnTo>
                    <a:pt x="3117" y="1972"/>
                  </a:lnTo>
                  <a:lnTo>
                    <a:pt x="3126" y="1837"/>
                  </a:lnTo>
                  <a:lnTo>
                    <a:pt x="3134" y="1762"/>
                  </a:lnTo>
                  <a:lnTo>
                    <a:pt x="3064" y="1605"/>
                  </a:lnTo>
                  <a:lnTo>
                    <a:pt x="3092" y="1560"/>
                  </a:lnTo>
                  <a:lnTo>
                    <a:pt x="3117" y="1460"/>
                  </a:lnTo>
                  <a:lnTo>
                    <a:pt x="3165" y="1418"/>
                  </a:lnTo>
                  <a:lnTo>
                    <a:pt x="3171" y="1346"/>
                  </a:lnTo>
                  <a:lnTo>
                    <a:pt x="3145" y="1271"/>
                  </a:lnTo>
                  <a:lnTo>
                    <a:pt x="3126" y="1239"/>
                  </a:lnTo>
                  <a:lnTo>
                    <a:pt x="3162" y="1226"/>
                  </a:lnTo>
                  <a:lnTo>
                    <a:pt x="3220" y="1331"/>
                  </a:lnTo>
                  <a:lnTo>
                    <a:pt x="3238" y="1419"/>
                  </a:lnTo>
                  <a:lnTo>
                    <a:pt x="3208" y="1484"/>
                  </a:lnTo>
                  <a:lnTo>
                    <a:pt x="3216" y="1547"/>
                  </a:lnTo>
                  <a:lnTo>
                    <a:pt x="3213" y="1611"/>
                  </a:lnTo>
                  <a:lnTo>
                    <a:pt x="3270" y="1643"/>
                  </a:lnTo>
                  <a:lnTo>
                    <a:pt x="3327" y="1652"/>
                  </a:lnTo>
                  <a:lnTo>
                    <a:pt x="3406" y="1707"/>
                  </a:lnTo>
                  <a:lnTo>
                    <a:pt x="3427" y="1667"/>
                  </a:lnTo>
                  <a:lnTo>
                    <a:pt x="3369" y="1626"/>
                  </a:lnTo>
                  <a:lnTo>
                    <a:pt x="3292" y="1593"/>
                  </a:lnTo>
                  <a:lnTo>
                    <a:pt x="3264" y="1541"/>
                  </a:lnTo>
                  <a:lnTo>
                    <a:pt x="3258" y="1494"/>
                  </a:lnTo>
                  <a:lnTo>
                    <a:pt x="3288" y="1469"/>
                  </a:lnTo>
                  <a:lnTo>
                    <a:pt x="3328" y="1478"/>
                  </a:lnTo>
                  <a:lnTo>
                    <a:pt x="3363" y="1512"/>
                  </a:lnTo>
                  <a:lnTo>
                    <a:pt x="3402" y="1487"/>
                  </a:lnTo>
                  <a:lnTo>
                    <a:pt x="3363" y="1457"/>
                  </a:lnTo>
                  <a:lnTo>
                    <a:pt x="3361" y="1419"/>
                  </a:lnTo>
                  <a:lnTo>
                    <a:pt x="3310" y="1403"/>
                  </a:lnTo>
                  <a:lnTo>
                    <a:pt x="3354" y="1350"/>
                  </a:lnTo>
                  <a:lnTo>
                    <a:pt x="3409" y="1356"/>
                  </a:lnTo>
                  <a:lnTo>
                    <a:pt x="3477" y="1397"/>
                  </a:lnTo>
                  <a:lnTo>
                    <a:pt x="3565" y="1469"/>
                  </a:lnTo>
                  <a:lnTo>
                    <a:pt x="3636" y="1550"/>
                  </a:lnTo>
                  <a:lnTo>
                    <a:pt x="3690" y="1541"/>
                  </a:lnTo>
                  <a:lnTo>
                    <a:pt x="3696" y="1493"/>
                  </a:lnTo>
                  <a:lnTo>
                    <a:pt x="3676" y="1445"/>
                  </a:lnTo>
                  <a:lnTo>
                    <a:pt x="3585" y="1379"/>
                  </a:lnTo>
                  <a:lnTo>
                    <a:pt x="3582" y="1324"/>
                  </a:lnTo>
                  <a:lnTo>
                    <a:pt x="3565" y="1149"/>
                  </a:lnTo>
                  <a:lnTo>
                    <a:pt x="3651" y="1106"/>
                  </a:lnTo>
                  <a:lnTo>
                    <a:pt x="3756" y="1116"/>
                  </a:lnTo>
                  <a:lnTo>
                    <a:pt x="3886" y="1077"/>
                  </a:lnTo>
                  <a:lnTo>
                    <a:pt x="3988" y="1039"/>
                  </a:lnTo>
                  <a:lnTo>
                    <a:pt x="3914" y="964"/>
                  </a:lnTo>
                  <a:lnTo>
                    <a:pt x="3908" y="881"/>
                  </a:lnTo>
                  <a:lnTo>
                    <a:pt x="3924" y="804"/>
                  </a:lnTo>
                  <a:lnTo>
                    <a:pt x="3996" y="713"/>
                  </a:lnTo>
                  <a:lnTo>
                    <a:pt x="4056" y="717"/>
                  </a:lnTo>
                  <a:lnTo>
                    <a:pt x="4104" y="674"/>
                  </a:lnTo>
                  <a:lnTo>
                    <a:pt x="4218" y="611"/>
                  </a:lnTo>
                  <a:lnTo>
                    <a:pt x="4314" y="576"/>
                  </a:lnTo>
                  <a:lnTo>
                    <a:pt x="4399" y="548"/>
                  </a:lnTo>
                  <a:lnTo>
                    <a:pt x="4363" y="510"/>
                  </a:lnTo>
                  <a:lnTo>
                    <a:pt x="4413" y="473"/>
                  </a:lnTo>
                  <a:lnTo>
                    <a:pt x="4495" y="452"/>
                  </a:lnTo>
                  <a:lnTo>
                    <a:pt x="4566" y="416"/>
                  </a:lnTo>
                  <a:lnTo>
                    <a:pt x="4647" y="402"/>
                  </a:lnTo>
                  <a:lnTo>
                    <a:pt x="4657" y="449"/>
                  </a:lnTo>
                  <a:lnTo>
                    <a:pt x="4620" y="504"/>
                  </a:lnTo>
                  <a:lnTo>
                    <a:pt x="4701" y="485"/>
                  </a:lnTo>
                  <a:lnTo>
                    <a:pt x="4773" y="434"/>
                  </a:lnTo>
                  <a:lnTo>
                    <a:pt x="4762" y="360"/>
                  </a:lnTo>
                  <a:lnTo>
                    <a:pt x="4812" y="359"/>
                  </a:lnTo>
                  <a:lnTo>
                    <a:pt x="4887" y="372"/>
                  </a:lnTo>
                  <a:lnTo>
                    <a:pt x="4947" y="344"/>
                  </a:lnTo>
                  <a:lnTo>
                    <a:pt x="4917" y="279"/>
                  </a:lnTo>
                  <a:lnTo>
                    <a:pt x="4929" y="234"/>
                  </a:lnTo>
                  <a:lnTo>
                    <a:pt x="4969" y="141"/>
                  </a:lnTo>
                  <a:lnTo>
                    <a:pt x="5061" y="54"/>
                  </a:lnTo>
                  <a:lnTo>
                    <a:pt x="5143" y="0"/>
                  </a:lnTo>
                  <a:close/>
                </a:path>
              </a:pathLst>
            </a:custGeom>
            <a:solidFill>
              <a:schemeClr val="accent1">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19" name="Freeform 6">
              <a:extLst>
                <a:ext uri="{FF2B5EF4-FFF2-40B4-BE49-F238E27FC236}">
                  <a16:creationId xmlns:a16="http://schemas.microsoft.com/office/drawing/2014/main" id="{E0DEA9EA-8D6B-474C-BA0C-008791EFCC27}"/>
                </a:ext>
              </a:extLst>
            </p:cNvPr>
            <p:cNvSpPr>
              <a:spLocks/>
            </p:cNvSpPr>
            <p:nvPr/>
          </p:nvSpPr>
          <p:spPr bwMode="auto">
            <a:xfrm>
              <a:off x="5162699" y="3696323"/>
              <a:ext cx="719404" cy="386174"/>
            </a:xfrm>
            <a:custGeom>
              <a:avLst/>
              <a:gdLst>
                <a:gd name="T0" fmla="*/ 2147483647 w 2709"/>
                <a:gd name="T1" fmla="*/ 2147483647 h 1449"/>
                <a:gd name="T2" fmla="*/ 2147483647 w 2709"/>
                <a:gd name="T3" fmla="*/ 2147483647 h 1449"/>
                <a:gd name="T4" fmla="*/ 2147483647 w 2709"/>
                <a:gd name="T5" fmla="*/ 2147483647 h 1449"/>
                <a:gd name="T6" fmla="*/ 2147483647 w 2709"/>
                <a:gd name="T7" fmla="*/ 2147483647 h 1449"/>
                <a:gd name="T8" fmla="*/ 2147483647 w 2709"/>
                <a:gd name="T9" fmla="*/ 2147483647 h 1449"/>
                <a:gd name="T10" fmla="*/ 2147483647 w 2709"/>
                <a:gd name="T11" fmla="*/ 2147483647 h 1449"/>
                <a:gd name="T12" fmla="*/ 2147483647 w 2709"/>
                <a:gd name="T13" fmla="*/ 2147483647 h 1449"/>
                <a:gd name="T14" fmla="*/ 2147483647 w 2709"/>
                <a:gd name="T15" fmla="*/ 2147483647 h 1449"/>
                <a:gd name="T16" fmla="*/ 2147483647 w 2709"/>
                <a:gd name="T17" fmla="*/ 2147483647 h 1449"/>
                <a:gd name="T18" fmla="*/ 2147483647 w 2709"/>
                <a:gd name="T19" fmla="*/ 2147483647 h 1449"/>
                <a:gd name="T20" fmla="*/ 2147483647 w 2709"/>
                <a:gd name="T21" fmla="*/ 2147483647 h 1449"/>
                <a:gd name="T22" fmla="*/ 2147483647 w 2709"/>
                <a:gd name="T23" fmla="*/ 2147483647 h 1449"/>
                <a:gd name="T24" fmla="*/ 2147483647 w 2709"/>
                <a:gd name="T25" fmla="*/ 2147483647 h 1449"/>
                <a:gd name="T26" fmla="*/ 2147483647 w 2709"/>
                <a:gd name="T27" fmla="*/ 2147483647 h 1449"/>
                <a:gd name="T28" fmla="*/ 2147483647 w 2709"/>
                <a:gd name="T29" fmla="*/ 2147483647 h 1449"/>
                <a:gd name="T30" fmla="*/ 2147483647 w 2709"/>
                <a:gd name="T31" fmla="*/ 2147483647 h 1449"/>
                <a:gd name="T32" fmla="*/ 2147483647 w 2709"/>
                <a:gd name="T33" fmla="*/ 2147483647 h 1449"/>
                <a:gd name="T34" fmla="*/ 2147483647 w 2709"/>
                <a:gd name="T35" fmla="*/ 2147483647 h 1449"/>
                <a:gd name="T36" fmla="*/ 2147483647 w 2709"/>
                <a:gd name="T37" fmla="*/ 2147483647 h 1449"/>
                <a:gd name="T38" fmla="*/ 2147483647 w 2709"/>
                <a:gd name="T39" fmla="*/ 2147483647 h 1449"/>
                <a:gd name="T40" fmla="*/ 2147483647 w 2709"/>
                <a:gd name="T41" fmla="*/ 2147483647 h 1449"/>
                <a:gd name="T42" fmla="*/ 2147483647 w 2709"/>
                <a:gd name="T43" fmla="*/ 2147483647 h 1449"/>
                <a:gd name="T44" fmla="*/ 2147483647 w 2709"/>
                <a:gd name="T45" fmla="*/ 2147483647 h 1449"/>
                <a:gd name="T46" fmla="*/ 2147483647 w 2709"/>
                <a:gd name="T47" fmla="*/ 2147483647 h 1449"/>
                <a:gd name="T48" fmla="*/ 2147483647 w 2709"/>
                <a:gd name="T49" fmla="*/ 2147483647 h 1449"/>
                <a:gd name="T50" fmla="*/ 2147483647 w 2709"/>
                <a:gd name="T51" fmla="*/ 2147483647 h 1449"/>
                <a:gd name="T52" fmla="*/ 2147483647 w 2709"/>
                <a:gd name="T53" fmla="*/ 2147483647 h 1449"/>
                <a:gd name="T54" fmla="*/ 2147483647 w 2709"/>
                <a:gd name="T55" fmla="*/ 2147483647 h 1449"/>
                <a:gd name="T56" fmla="*/ 2147483647 w 2709"/>
                <a:gd name="T57" fmla="*/ 2147483647 h 1449"/>
                <a:gd name="T58" fmla="*/ 2147483647 w 2709"/>
                <a:gd name="T59" fmla="*/ 2147483647 h 1449"/>
                <a:gd name="T60" fmla="*/ 2147483647 w 2709"/>
                <a:gd name="T61" fmla="*/ 2147483647 h 1449"/>
                <a:gd name="T62" fmla="*/ 2147483647 w 2709"/>
                <a:gd name="T63" fmla="*/ 2147483647 h 1449"/>
                <a:gd name="T64" fmla="*/ 2147483647 w 2709"/>
                <a:gd name="T65" fmla="*/ 2147483647 h 1449"/>
                <a:gd name="T66" fmla="*/ 2147483647 w 2709"/>
                <a:gd name="T67" fmla="*/ 2147483647 h 1449"/>
                <a:gd name="T68" fmla="*/ 2147483647 w 2709"/>
                <a:gd name="T69" fmla="*/ 2147483647 h 1449"/>
                <a:gd name="T70" fmla="*/ 2147483647 w 2709"/>
                <a:gd name="T71" fmla="*/ 2147483647 h 1449"/>
                <a:gd name="T72" fmla="*/ 2147483647 w 2709"/>
                <a:gd name="T73" fmla="*/ 2147483647 h 1449"/>
                <a:gd name="T74" fmla="*/ 2147483647 w 2709"/>
                <a:gd name="T75" fmla="*/ 2147483647 h 1449"/>
                <a:gd name="T76" fmla="*/ 2147483647 w 2709"/>
                <a:gd name="T77" fmla="*/ 2147483647 h 1449"/>
                <a:gd name="T78" fmla="*/ 2147483647 w 2709"/>
                <a:gd name="T79" fmla="*/ 2147483647 h 1449"/>
                <a:gd name="T80" fmla="*/ 2147483647 w 2709"/>
                <a:gd name="T81" fmla="*/ 2147483647 h 1449"/>
                <a:gd name="T82" fmla="*/ 2147483647 w 2709"/>
                <a:gd name="T83" fmla="*/ 2147483647 h 1449"/>
                <a:gd name="T84" fmla="*/ 2147483647 w 2709"/>
                <a:gd name="T85" fmla="*/ 2147483647 h 1449"/>
                <a:gd name="T86" fmla="*/ 2147483647 w 2709"/>
                <a:gd name="T87" fmla="*/ 2147483647 h 1449"/>
                <a:gd name="T88" fmla="*/ 2147483647 w 2709"/>
                <a:gd name="T89" fmla="*/ 2147483647 h 1449"/>
                <a:gd name="T90" fmla="*/ 2147483647 w 2709"/>
                <a:gd name="T91" fmla="*/ 2147483647 h 1449"/>
                <a:gd name="T92" fmla="*/ 2147483647 w 2709"/>
                <a:gd name="T93" fmla="*/ 2147483647 h 1449"/>
                <a:gd name="T94" fmla="*/ 2147483647 w 2709"/>
                <a:gd name="T95" fmla="*/ 2147483647 h 1449"/>
                <a:gd name="T96" fmla="*/ 2147483647 w 2709"/>
                <a:gd name="T97" fmla="*/ 2147483647 h 1449"/>
                <a:gd name="T98" fmla="*/ 2147483647 w 2709"/>
                <a:gd name="T99" fmla="*/ 2147483647 h 1449"/>
                <a:gd name="T100" fmla="*/ 2147483647 w 2709"/>
                <a:gd name="T101" fmla="*/ 2147483647 h 1449"/>
                <a:gd name="T102" fmla="*/ 2147483647 w 2709"/>
                <a:gd name="T103" fmla="*/ 2147483647 h 1449"/>
                <a:gd name="T104" fmla="*/ 2147483647 w 2709"/>
                <a:gd name="T105" fmla="*/ 2147483647 h 1449"/>
                <a:gd name="T106" fmla="*/ 2147483647 w 2709"/>
                <a:gd name="T107" fmla="*/ 2147483647 h 1449"/>
                <a:gd name="T108" fmla="*/ 2147483647 w 2709"/>
                <a:gd name="T109" fmla="*/ 2147483647 h 1449"/>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2709"/>
                <a:gd name="T166" fmla="*/ 0 h 1449"/>
                <a:gd name="T167" fmla="*/ 2709 w 2709"/>
                <a:gd name="T168" fmla="*/ 1449 h 1449"/>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2709" h="1449">
                  <a:moveTo>
                    <a:pt x="312" y="444"/>
                  </a:moveTo>
                  <a:lnTo>
                    <a:pt x="273" y="405"/>
                  </a:lnTo>
                  <a:lnTo>
                    <a:pt x="210" y="454"/>
                  </a:lnTo>
                  <a:lnTo>
                    <a:pt x="174" y="495"/>
                  </a:lnTo>
                  <a:lnTo>
                    <a:pt x="129" y="520"/>
                  </a:lnTo>
                  <a:lnTo>
                    <a:pt x="134" y="621"/>
                  </a:lnTo>
                  <a:lnTo>
                    <a:pt x="54" y="553"/>
                  </a:lnTo>
                  <a:lnTo>
                    <a:pt x="33" y="609"/>
                  </a:lnTo>
                  <a:lnTo>
                    <a:pt x="9" y="648"/>
                  </a:lnTo>
                  <a:lnTo>
                    <a:pt x="8" y="688"/>
                  </a:lnTo>
                  <a:lnTo>
                    <a:pt x="0" y="733"/>
                  </a:lnTo>
                  <a:lnTo>
                    <a:pt x="24" y="780"/>
                  </a:lnTo>
                  <a:lnTo>
                    <a:pt x="27" y="820"/>
                  </a:lnTo>
                  <a:lnTo>
                    <a:pt x="59" y="840"/>
                  </a:lnTo>
                  <a:lnTo>
                    <a:pt x="117" y="853"/>
                  </a:lnTo>
                  <a:lnTo>
                    <a:pt x="147" y="909"/>
                  </a:lnTo>
                  <a:lnTo>
                    <a:pt x="152" y="948"/>
                  </a:lnTo>
                  <a:lnTo>
                    <a:pt x="170" y="978"/>
                  </a:lnTo>
                  <a:lnTo>
                    <a:pt x="213" y="934"/>
                  </a:lnTo>
                  <a:lnTo>
                    <a:pt x="246" y="923"/>
                  </a:lnTo>
                  <a:lnTo>
                    <a:pt x="308" y="889"/>
                  </a:lnTo>
                  <a:lnTo>
                    <a:pt x="353" y="906"/>
                  </a:lnTo>
                  <a:lnTo>
                    <a:pt x="394" y="893"/>
                  </a:lnTo>
                  <a:lnTo>
                    <a:pt x="423" y="914"/>
                  </a:lnTo>
                  <a:lnTo>
                    <a:pt x="415" y="949"/>
                  </a:lnTo>
                  <a:lnTo>
                    <a:pt x="419" y="991"/>
                  </a:lnTo>
                  <a:lnTo>
                    <a:pt x="444" y="1015"/>
                  </a:lnTo>
                  <a:lnTo>
                    <a:pt x="440" y="1056"/>
                  </a:lnTo>
                  <a:lnTo>
                    <a:pt x="403" y="1061"/>
                  </a:lnTo>
                  <a:lnTo>
                    <a:pt x="353" y="1056"/>
                  </a:lnTo>
                  <a:lnTo>
                    <a:pt x="316" y="1060"/>
                  </a:lnTo>
                  <a:lnTo>
                    <a:pt x="299" y="1081"/>
                  </a:lnTo>
                  <a:lnTo>
                    <a:pt x="295" y="1107"/>
                  </a:lnTo>
                  <a:lnTo>
                    <a:pt x="248" y="1104"/>
                  </a:lnTo>
                  <a:lnTo>
                    <a:pt x="248" y="1147"/>
                  </a:lnTo>
                  <a:lnTo>
                    <a:pt x="290" y="1185"/>
                  </a:lnTo>
                  <a:lnTo>
                    <a:pt x="317" y="1228"/>
                  </a:lnTo>
                  <a:lnTo>
                    <a:pt x="332" y="1269"/>
                  </a:lnTo>
                  <a:lnTo>
                    <a:pt x="374" y="1291"/>
                  </a:lnTo>
                  <a:lnTo>
                    <a:pt x="407" y="1308"/>
                  </a:lnTo>
                  <a:lnTo>
                    <a:pt x="390" y="1344"/>
                  </a:lnTo>
                  <a:lnTo>
                    <a:pt x="387" y="1402"/>
                  </a:lnTo>
                  <a:lnTo>
                    <a:pt x="416" y="1392"/>
                  </a:lnTo>
                  <a:lnTo>
                    <a:pt x="435" y="1354"/>
                  </a:lnTo>
                  <a:lnTo>
                    <a:pt x="481" y="1329"/>
                  </a:lnTo>
                  <a:lnTo>
                    <a:pt x="527" y="1333"/>
                  </a:lnTo>
                  <a:lnTo>
                    <a:pt x="551" y="1372"/>
                  </a:lnTo>
                  <a:lnTo>
                    <a:pt x="593" y="1423"/>
                  </a:lnTo>
                  <a:lnTo>
                    <a:pt x="644" y="1407"/>
                  </a:lnTo>
                  <a:lnTo>
                    <a:pt x="647" y="1359"/>
                  </a:lnTo>
                  <a:lnTo>
                    <a:pt x="654" y="1299"/>
                  </a:lnTo>
                  <a:lnTo>
                    <a:pt x="630" y="1249"/>
                  </a:lnTo>
                  <a:lnTo>
                    <a:pt x="644" y="1182"/>
                  </a:lnTo>
                  <a:lnTo>
                    <a:pt x="632" y="1153"/>
                  </a:lnTo>
                  <a:lnTo>
                    <a:pt x="642" y="1095"/>
                  </a:lnTo>
                  <a:lnTo>
                    <a:pt x="678" y="1078"/>
                  </a:lnTo>
                  <a:lnTo>
                    <a:pt x="709" y="1064"/>
                  </a:lnTo>
                  <a:lnTo>
                    <a:pt x="749" y="1054"/>
                  </a:lnTo>
                  <a:lnTo>
                    <a:pt x="792" y="1059"/>
                  </a:lnTo>
                  <a:lnTo>
                    <a:pt x="767" y="1017"/>
                  </a:lnTo>
                  <a:lnTo>
                    <a:pt x="819" y="985"/>
                  </a:lnTo>
                  <a:lnTo>
                    <a:pt x="861" y="941"/>
                  </a:lnTo>
                  <a:lnTo>
                    <a:pt x="908" y="914"/>
                  </a:lnTo>
                  <a:lnTo>
                    <a:pt x="957" y="902"/>
                  </a:lnTo>
                  <a:lnTo>
                    <a:pt x="982" y="927"/>
                  </a:lnTo>
                  <a:lnTo>
                    <a:pt x="970" y="962"/>
                  </a:lnTo>
                  <a:lnTo>
                    <a:pt x="957" y="1017"/>
                  </a:lnTo>
                  <a:lnTo>
                    <a:pt x="1007" y="1021"/>
                  </a:lnTo>
                  <a:lnTo>
                    <a:pt x="978" y="1090"/>
                  </a:lnTo>
                  <a:lnTo>
                    <a:pt x="945" y="1137"/>
                  </a:lnTo>
                  <a:lnTo>
                    <a:pt x="945" y="1171"/>
                  </a:lnTo>
                  <a:lnTo>
                    <a:pt x="995" y="1201"/>
                  </a:lnTo>
                  <a:lnTo>
                    <a:pt x="1048" y="1205"/>
                  </a:lnTo>
                  <a:lnTo>
                    <a:pt x="1107" y="1210"/>
                  </a:lnTo>
                  <a:lnTo>
                    <a:pt x="1168" y="1188"/>
                  </a:lnTo>
                  <a:lnTo>
                    <a:pt x="1218" y="1197"/>
                  </a:lnTo>
                  <a:lnTo>
                    <a:pt x="1251" y="1235"/>
                  </a:lnTo>
                  <a:lnTo>
                    <a:pt x="1287" y="1266"/>
                  </a:lnTo>
                  <a:lnTo>
                    <a:pt x="1288" y="1321"/>
                  </a:lnTo>
                  <a:lnTo>
                    <a:pt x="1320" y="1368"/>
                  </a:lnTo>
                  <a:lnTo>
                    <a:pt x="1331" y="1404"/>
                  </a:lnTo>
                  <a:lnTo>
                    <a:pt x="1363" y="1441"/>
                  </a:lnTo>
                  <a:lnTo>
                    <a:pt x="1417" y="1449"/>
                  </a:lnTo>
                  <a:lnTo>
                    <a:pt x="1487" y="1419"/>
                  </a:lnTo>
                  <a:lnTo>
                    <a:pt x="1528" y="1376"/>
                  </a:lnTo>
                  <a:lnTo>
                    <a:pt x="1574" y="1347"/>
                  </a:lnTo>
                  <a:lnTo>
                    <a:pt x="1624" y="1304"/>
                  </a:lnTo>
                  <a:lnTo>
                    <a:pt x="1682" y="1304"/>
                  </a:lnTo>
                  <a:lnTo>
                    <a:pt x="1744" y="1299"/>
                  </a:lnTo>
                  <a:lnTo>
                    <a:pt x="1802" y="1253"/>
                  </a:lnTo>
                  <a:lnTo>
                    <a:pt x="1850" y="1243"/>
                  </a:lnTo>
                  <a:lnTo>
                    <a:pt x="1877" y="1273"/>
                  </a:lnTo>
                  <a:lnTo>
                    <a:pt x="1950" y="1287"/>
                  </a:lnTo>
                  <a:lnTo>
                    <a:pt x="2021" y="1282"/>
                  </a:lnTo>
                  <a:lnTo>
                    <a:pt x="2103" y="1299"/>
                  </a:lnTo>
                  <a:lnTo>
                    <a:pt x="2153" y="1308"/>
                  </a:lnTo>
                  <a:lnTo>
                    <a:pt x="2196" y="1288"/>
                  </a:lnTo>
                  <a:lnTo>
                    <a:pt x="2237" y="1313"/>
                  </a:lnTo>
                  <a:lnTo>
                    <a:pt x="2273" y="1243"/>
                  </a:lnTo>
                  <a:lnTo>
                    <a:pt x="2275" y="1163"/>
                  </a:lnTo>
                  <a:lnTo>
                    <a:pt x="2229" y="1099"/>
                  </a:lnTo>
                  <a:lnTo>
                    <a:pt x="2237" y="1065"/>
                  </a:lnTo>
                  <a:lnTo>
                    <a:pt x="2298" y="1055"/>
                  </a:lnTo>
                  <a:lnTo>
                    <a:pt x="2344" y="1052"/>
                  </a:lnTo>
                  <a:lnTo>
                    <a:pt x="2397" y="1067"/>
                  </a:lnTo>
                  <a:lnTo>
                    <a:pt x="2407" y="993"/>
                  </a:lnTo>
                  <a:lnTo>
                    <a:pt x="2415" y="911"/>
                  </a:lnTo>
                  <a:lnTo>
                    <a:pt x="2459" y="861"/>
                  </a:lnTo>
                  <a:lnTo>
                    <a:pt x="2522" y="897"/>
                  </a:lnTo>
                  <a:lnTo>
                    <a:pt x="2577" y="895"/>
                  </a:lnTo>
                  <a:lnTo>
                    <a:pt x="2601" y="833"/>
                  </a:lnTo>
                  <a:lnTo>
                    <a:pt x="2599" y="781"/>
                  </a:lnTo>
                  <a:lnTo>
                    <a:pt x="2609" y="748"/>
                  </a:lnTo>
                  <a:lnTo>
                    <a:pt x="2709" y="673"/>
                  </a:lnTo>
                  <a:lnTo>
                    <a:pt x="2673" y="628"/>
                  </a:lnTo>
                  <a:lnTo>
                    <a:pt x="2574" y="637"/>
                  </a:lnTo>
                  <a:lnTo>
                    <a:pt x="2522" y="571"/>
                  </a:lnTo>
                  <a:lnTo>
                    <a:pt x="2474" y="498"/>
                  </a:lnTo>
                  <a:lnTo>
                    <a:pt x="2430" y="496"/>
                  </a:lnTo>
                  <a:lnTo>
                    <a:pt x="2340" y="483"/>
                  </a:lnTo>
                  <a:lnTo>
                    <a:pt x="2253" y="523"/>
                  </a:lnTo>
                  <a:lnTo>
                    <a:pt x="2184" y="430"/>
                  </a:lnTo>
                  <a:lnTo>
                    <a:pt x="2121" y="331"/>
                  </a:lnTo>
                  <a:lnTo>
                    <a:pt x="2096" y="256"/>
                  </a:lnTo>
                  <a:lnTo>
                    <a:pt x="2039" y="193"/>
                  </a:lnTo>
                  <a:lnTo>
                    <a:pt x="2000" y="106"/>
                  </a:lnTo>
                  <a:lnTo>
                    <a:pt x="1977" y="141"/>
                  </a:lnTo>
                  <a:lnTo>
                    <a:pt x="1866" y="184"/>
                  </a:lnTo>
                  <a:lnTo>
                    <a:pt x="1848" y="228"/>
                  </a:lnTo>
                  <a:lnTo>
                    <a:pt x="1788" y="237"/>
                  </a:lnTo>
                  <a:lnTo>
                    <a:pt x="1788" y="154"/>
                  </a:lnTo>
                  <a:lnTo>
                    <a:pt x="1629" y="130"/>
                  </a:lnTo>
                  <a:lnTo>
                    <a:pt x="1598" y="30"/>
                  </a:lnTo>
                  <a:lnTo>
                    <a:pt x="1491" y="0"/>
                  </a:lnTo>
                  <a:lnTo>
                    <a:pt x="1415" y="46"/>
                  </a:lnTo>
                  <a:lnTo>
                    <a:pt x="1340" y="81"/>
                  </a:lnTo>
                  <a:lnTo>
                    <a:pt x="1266" y="85"/>
                  </a:lnTo>
                  <a:lnTo>
                    <a:pt x="1209" y="133"/>
                  </a:lnTo>
                  <a:lnTo>
                    <a:pt x="1112" y="151"/>
                  </a:lnTo>
                  <a:lnTo>
                    <a:pt x="1020" y="147"/>
                  </a:lnTo>
                  <a:lnTo>
                    <a:pt x="951" y="180"/>
                  </a:lnTo>
                  <a:lnTo>
                    <a:pt x="977" y="232"/>
                  </a:lnTo>
                  <a:lnTo>
                    <a:pt x="1017" y="270"/>
                  </a:lnTo>
                  <a:lnTo>
                    <a:pt x="957" y="277"/>
                  </a:lnTo>
                  <a:lnTo>
                    <a:pt x="950" y="315"/>
                  </a:lnTo>
                  <a:lnTo>
                    <a:pt x="951" y="349"/>
                  </a:lnTo>
                  <a:lnTo>
                    <a:pt x="902" y="384"/>
                  </a:lnTo>
                  <a:lnTo>
                    <a:pt x="972" y="432"/>
                  </a:lnTo>
                  <a:lnTo>
                    <a:pt x="993" y="457"/>
                  </a:lnTo>
                  <a:lnTo>
                    <a:pt x="995" y="490"/>
                  </a:lnTo>
                  <a:lnTo>
                    <a:pt x="963" y="501"/>
                  </a:lnTo>
                  <a:lnTo>
                    <a:pt x="927" y="510"/>
                  </a:lnTo>
                  <a:lnTo>
                    <a:pt x="887" y="496"/>
                  </a:lnTo>
                  <a:lnTo>
                    <a:pt x="858" y="526"/>
                  </a:lnTo>
                  <a:lnTo>
                    <a:pt x="812" y="511"/>
                  </a:lnTo>
                  <a:lnTo>
                    <a:pt x="786" y="472"/>
                  </a:lnTo>
                  <a:lnTo>
                    <a:pt x="764" y="492"/>
                  </a:lnTo>
                  <a:lnTo>
                    <a:pt x="720" y="492"/>
                  </a:lnTo>
                  <a:lnTo>
                    <a:pt x="681" y="522"/>
                  </a:lnTo>
                  <a:lnTo>
                    <a:pt x="656" y="496"/>
                  </a:lnTo>
                  <a:lnTo>
                    <a:pt x="554" y="517"/>
                  </a:lnTo>
                  <a:lnTo>
                    <a:pt x="506" y="519"/>
                  </a:lnTo>
                  <a:lnTo>
                    <a:pt x="461" y="463"/>
                  </a:lnTo>
                  <a:lnTo>
                    <a:pt x="381" y="412"/>
                  </a:lnTo>
                  <a:lnTo>
                    <a:pt x="312" y="444"/>
                  </a:lnTo>
                  <a:close/>
                </a:path>
              </a:pathLst>
            </a:custGeom>
            <a:solidFill>
              <a:schemeClr val="tx2">
                <a:lumMod val="75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20" name="Freeform 7">
              <a:extLst>
                <a:ext uri="{FF2B5EF4-FFF2-40B4-BE49-F238E27FC236}">
                  <a16:creationId xmlns:a16="http://schemas.microsoft.com/office/drawing/2014/main" id="{F6B52988-663A-49C2-96D5-2825E2189F8C}"/>
                </a:ext>
              </a:extLst>
            </p:cNvPr>
            <p:cNvSpPr>
              <a:spLocks/>
            </p:cNvSpPr>
            <p:nvPr/>
          </p:nvSpPr>
          <p:spPr bwMode="auto">
            <a:xfrm>
              <a:off x="6269835" y="4809686"/>
              <a:ext cx="177515" cy="151044"/>
            </a:xfrm>
            <a:custGeom>
              <a:avLst/>
              <a:gdLst>
                <a:gd name="T0" fmla="*/ 24 w 1063626"/>
                <a:gd name="T1" fmla="*/ 61 h 901451"/>
                <a:gd name="T2" fmla="*/ 12 w 1063626"/>
                <a:gd name="T3" fmla="*/ 47 h 901451"/>
                <a:gd name="T4" fmla="*/ 4 w 1063626"/>
                <a:gd name="T5" fmla="*/ 52 h 901451"/>
                <a:gd name="T6" fmla="*/ 0 w 1063626"/>
                <a:gd name="T7" fmla="*/ 59 h 901451"/>
                <a:gd name="T8" fmla="*/ 1 w 1063626"/>
                <a:gd name="T9" fmla="*/ 68 h 901451"/>
                <a:gd name="T10" fmla="*/ 2 w 1063626"/>
                <a:gd name="T11" fmla="*/ 77 h 901451"/>
                <a:gd name="T12" fmla="*/ 6 w 1063626"/>
                <a:gd name="T13" fmla="*/ 88 h 901451"/>
                <a:gd name="T14" fmla="*/ 14 w 1063626"/>
                <a:gd name="T15" fmla="*/ 88 h 901451"/>
                <a:gd name="T16" fmla="*/ 18 w 1063626"/>
                <a:gd name="T17" fmla="*/ 93 h 901451"/>
                <a:gd name="T18" fmla="*/ 15 w 1063626"/>
                <a:gd name="T19" fmla="*/ 100 h 901451"/>
                <a:gd name="T20" fmla="*/ 17 w 1063626"/>
                <a:gd name="T21" fmla="*/ 106 h 901451"/>
                <a:gd name="T22" fmla="*/ 22 w 1063626"/>
                <a:gd name="T23" fmla="*/ 112 h 901451"/>
                <a:gd name="T24" fmla="*/ 29 w 1063626"/>
                <a:gd name="T25" fmla="*/ 116 h 901451"/>
                <a:gd name="T26" fmla="*/ 37 w 1063626"/>
                <a:gd name="T27" fmla="*/ 115 h 901451"/>
                <a:gd name="T28" fmla="*/ 42 w 1063626"/>
                <a:gd name="T29" fmla="*/ 114 h 901451"/>
                <a:gd name="T30" fmla="*/ 44 w 1063626"/>
                <a:gd name="T31" fmla="*/ 123 h 901451"/>
                <a:gd name="T32" fmla="*/ 53 w 1063626"/>
                <a:gd name="T33" fmla="*/ 126 h 901451"/>
                <a:gd name="T34" fmla="*/ 61 w 1063626"/>
                <a:gd name="T35" fmla="*/ 123 h 901451"/>
                <a:gd name="T36" fmla="*/ 66 w 1063626"/>
                <a:gd name="T37" fmla="*/ 115 h 901451"/>
                <a:gd name="T38" fmla="*/ 71 w 1063626"/>
                <a:gd name="T39" fmla="*/ 123 h 901451"/>
                <a:gd name="T40" fmla="*/ 80 w 1063626"/>
                <a:gd name="T41" fmla="*/ 128 h 901451"/>
                <a:gd name="T42" fmla="*/ 92 w 1063626"/>
                <a:gd name="T43" fmla="*/ 131 h 901451"/>
                <a:gd name="T44" fmla="*/ 103 w 1063626"/>
                <a:gd name="T45" fmla="*/ 125 h 901451"/>
                <a:gd name="T46" fmla="*/ 111 w 1063626"/>
                <a:gd name="T47" fmla="*/ 120 h 901451"/>
                <a:gd name="T48" fmla="*/ 120 w 1063626"/>
                <a:gd name="T49" fmla="*/ 108 h 901451"/>
                <a:gd name="T50" fmla="*/ 116 w 1063626"/>
                <a:gd name="T51" fmla="*/ 102 h 901451"/>
                <a:gd name="T52" fmla="*/ 117 w 1063626"/>
                <a:gd name="T53" fmla="*/ 93 h 901451"/>
                <a:gd name="T54" fmla="*/ 124 w 1063626"/>
                <a:gd name="T55" fmla="*/ 89 h 901451"/>
                <a:gd name="T56" fmla="*/ 132 w 1063626"/>
                <a:gd name="T57" fmla="*/ 78 h 901451"/>
                <a:gd name="T58" fmla="*/ 131 w 1063626"/>
                <a:gd name="T59" fmla="*/ 70 h 901451"/>
                <a:gd name="T60" fmla="*/ 133 w 1063626"/>
                <a:gd name="T61" fmla="*/ 63 h 901451"/>
                <a:gd name="T62" fmla="*/ 136 w 1063626"/>
                <a:gd name="T63" fmla="*/ 57 h 901451"/>
                <a:gd name="T64" fmla="*/ 143 w 1063626"/>
                <a:gd name="T65" fmla="*/ 55 h 901451"/>
                <a:gd name="T66" fmla="*/ 152 w 1063626"/>
                <a:gd name="T67" fmla="*/ 57 h 901451"/>
                <a:gd name="T68" fmla="*/ 150 w 1063626"/>
                <a:gd name="T69" fmla="*/ 49 h 901451"/>
                <a:gd name="T70" fmla="*/ 141 w 1063626"/>
                <a:gd name="T71" fmla="*/ 44 h 901451"/>
                <a:gd name="T72" fmla="*/ 136 w 1063626"/>
                <a:gd name="T73" fmla="*/ 39 h 901451"/>
                <a:gd name="T74" fmla="*/ 139 w 1063626"/>
                <a:gd name="T75" fmla="*/ 34 h 901451"/>
                <a:gd name="T76" fmla="*/ 133 w 1063626"/>
                <a:gd name="T77" fmla="*/ 29 h 901451"/>
                <a:gd name="T78" fmla="*/ 128 w 1063626"/>
                <a:gd name="T79" fmla="*/ 23 h 901451"/>
                <a:gd name="T80" fmla="*/ 132 w 1063626"/>
                <a:gd name="T81" fmla="*/ 13 h 901451"/>
                <a:gd name="T82" fmla="*/ 131 w 1063626"/>
                <a:gd name="T83" fmla="*/ 7 h 901451"/>
                <a:gd name="T84" fmla="*/ 129 w 1063626"/>
                <a:gd name="T85" fmla="*/ 1 h 901451"/>
                <a:gd name="T86" fmla="*/ 121 w 1063626"/>
                <a:gd name="T87" fmla="*/ 4 h 901451"/>
                <a:gd name="T88" fmla="*/ 114 w 1063626"/>
                <a:gd name="T89" fmla="*/ 2 h 901451"/>
                <a:gd name="T90" fmla="*/ 106 w 1063626"/>
                <a:gd name="T91" fmla="*/ 0 h 901451"/>
                <a:gd name="T92" fmla="*/ 101 w 1063626"/>
                <a:gd name="T93" fmla="*/ 4 h 901451"/>
                <a:gd name="T94" fmla="*/ 97 w 1063626"/>
                <a:gd name="T95" fmla="*/ 11 h 901451"/>
                <a:gd name="T96" fmla="*/ 97 w 1063626"/>
                <a:gd name="T97" fmla="*/ 20 h 901451"/>
                <a:gd name="T98" fmla="*/ 90 w 1063626"/>
                <a:gd name="T99" fmla="*/ 28 h 901451"/>
                <a:gd name="T100" fmla="*/ 88 w 1063626"/>
                <a:gd name="T101" fmla="*/ 36 h 901451"/>
                <a:gd name="T102" fmla="*/ 84 w 1063626"/>
                <a:gd name="T103" fmla="*/ 47 h 901451"/>
                <a:gd name="T104" fmla="*/ 73 w 1063626"/>
                <a:gd name="T105" fmla="*/ 48 h 901451"/>
                <a:gd name="T106" fmla="*/ 62 w 1063626"/>
                <a:gd name="T107" fmla="*/ 47 h 901451"/>
                <a:gd name="T108" fmla="*/ 54 w 1063626"/>
                <a:gd name="T109" fmla="*/ 45 h 901451"/>
                <a:gd name="T110" fmla="*/ 48 w 1063626"/>
                <a:gd name="T111" fmla="*/ 53 h 901451"/>
                <a:gd name="T112" fmla="*/ 35 w 1063626"/>
                <a:gd name="T113" fmla="*/ 55 h 901451"/>
                <a:gd name="T114" fmla="*/ 24 w 1063626"/>
                <a:gd name="T115" fmla="*/ 61 h 901451"/>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063626"/>
                <a:gd name="T175" fmla="*/ 0 h 901451"/>
                <a:gd name="T176" fmla="*/ 1063626 w 1063626"/>
                <a:gd name="T177" fmla="*/ 901451 h 901451"/>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063626" h="901451">
                  <a:moveTo>
                    <a:pt x="169312" y="419514"/>
                  </a:moveTo>
                  <a:lnTo>
                    <a:pt x="86827" y="325804"/>
                  </a:lnTo>
                  <a:lnTo>
                    <a:pt x="30389" y="357041"/>
                  </a:lnTo>
                  <a:lnTo>
                    <a:pt x="0" y="406127"/>
                  </a:lnTo>
                  <a:lnTo>
                    <a:pt x="8683" y="468600"/>
                  </a:lnTo>
                  <a:lnTo>
                    <a:pt x="13024" y="531074"/>
                  </a:lnTo>
                  <a:lnTo>
                    <a:pt x="43413" y="602472"/>
                  </a:lnTo>
                  <a:lnTo>
                    <a:pt x="99851" y="606934"/>
                  </a:lnTo>
                  <a:lnTo>
                    <a:pt x="125899" y="638171"/>
                  </a:lnTo>
                  <a:lnTo>
                    <a:pt x="104192" y="687257"/>
                  </a:lnTo>
                  <a:lnTo>
                    <a:pt x="117216" y="730393"/>
                  </a:lnTo>
                  <a:lnTo>
                    <a:pt x="151947" y="772042"/>
                  </a:lnTo>
                  <a:lnTo>
                    <a:pt x="204043" y="797329"/>
                  </a:lnTo>
                  <a:lnTo>
                    <a:pt x="256139" y="789892"/>
                  </a:lnTo>
                  <a:lnTo>
                    <a:pt x="290869" y="780967"/>
                  </a:lnTo>
                  <a:lnTo>
                    <a:pt x="308234" y="847902"/>
                  </a:lnTo>
                  <a:lnTo>
                    <a:pt x="369013" y="865752"/>
                  </a:lnTo>
                  <a:lnTo>
                    <a:pt x="425450" y="843440"/>
                  </a:lnTo>
                  <a:lnTo>
                    <a:pt x="460181" y="794354"/>
                  </a:lnTo>
                  <a:lnTo>
                    <a:pt x="499253" y="843440"/>
                  </a:lnTo>
                  <a:lnTo>
                    <a:pt x="564373" y="883601"/>
                  </a:lnTo>
                  <a:lnTo>
                    <a:pt x="642517" y="901451"/>
                  </a:lnTo>
                  <a:lnTo>
                    <a:pt x="725002" y="856827"/>
                  </a:lnTo>
                  <a:lnTo>
                    <a:pt x="781440" y="825591"/>
                  </a:lnTo>
                  <a:lnTo>
                    <a:pt x="842218" y="745268"/>
                  </a:lnTo>
                  <a:lnTo>
                    <a:pt x="816170" y="700644"/>
                  </a:lnTo>
                  <a:lnTo>
                    <a:pt x="820511" y="642633"/>
                  </a:lnTo>
                  <a:lnTo>
                    <a:pt x="872607" y="611396"/>
                  </a:lnTo>
                  <a:lnTo>
                    <a:pt x="924703" y="535536"/>
                  </a:lnTo>
                  <a:lnTo>
                    <a:pt x="920362" y="481987"/>
                  </a:lnTo>
                  <a:lnTo>
                    <a:pt x="929045" y="432901"/>
                  </a:lnTo>
                  <a:lnTo>
                    <a:pt x="950751" y="392740"/>
                  </a:lnTo>
                  <a:lnTo>
                    <a:pt x="1002847" y="379353"/>
                  </a:lnTo>
                  <a:lnTo>
                    <a:pt x="1063626" y="392740"/>
                  </a:lnTo>
                  <a:lnTo>
                    <a:pt x="1054943" y="339191"/>
                  </a:lnTo>
                  <a:lnTo>
                    <a:pt x="989823" y="303492"/>
                  </a:lnTo>
                  <a:lnTo>
                    <a:pt x="950751" y="267793"/>
                  </a:lnTo>
                  <a:lnTo>
                    <a:pt x="976799" y="236557"/>
                  </a:lnTo>
                  <a:lnTo>
                    <a:pt x="933386" y="196395"/>
                  </a:lnTo>
                  <a:lnTo>
                    <a:pt x="894314" y="156234"/>
                  </a:lnTo>
                  <a:lnTo>
                    <a:pt x="924703" y="89298"/>
                  </a:lnTo>
                  <a:lnTo>
                    <a:pt x="916021" y="49137"/>
                  </a:lnTo>
                  <a:lnTo>
                    <a:pt x="902035" y="9525"/>
                  </a:lnTo>
                  <a:lnTo>
                    <a:pt x="847266" y="30956"/>
                  </a:lnTo>
                  <a:lnTo>
                    <a:pt x="802022" y="14288"/>
                  </a:lnTo>
                  <a:lnTo>
                    <a:pt x="742491" y="0"/>
                  </a:lnTo>
                  <a:lnTo>
                    <a:pt x="711535" y="30956"/>
                  </a:lnTo>
                  <a:lnTo>
                    <a:pt x="678197" y="78581"/>
                  </a:lnTo>
                  <a:lnTo>
                    <a:pt x="678197" y="140494"/>
                  </a:lnTo>
                  <a:lnTo>
                    <a:pt x="630572" y="190500"/>
                  </a:lnTo>
                  <a:lnTo>
                    <a:pt x="613903" y="250031"/>
                  </a:lnTo>
                  <a:lnTo>
                    <a:pt x="590421" y="321342"/>
                  </a:lnTo>
                  <a:lnTo>
                    <a:pt x="511510" y="330994"/>
                  </a:lnTo>
                  <a:lnTo>
                    <a:pt x="437691" y="326231"/>
                  </a:lnTo>
                  <a:lnTo>
                    <a:pt x="382037" y="307955"/>
                  </a:lnTo>
                  <a:lnTo>
                    <a:pt x="337678" y="361950"/>
                  </a:lnTo>
                  <a:lnTo>
                    <a:pt x="247456" y="379353"/>
                  </a:lnTo>
                  <a:lnTo>
                    <a:pt x="169312" y="419514"/>
                  </a:lnTo>
                  <a:close/>
                </a:path>
              </a:pathLst>
            </a:custGeom>
            <a:solidFill>
              <a:schemeClr val="tx2">
                <a:lumMod val="75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21" name="Freeform 8">
              <a:extLst>
                <a:ext uri="{FF2B5EF4-FFF2-40B4-BE49-F238E27FC236}">
                  <a16:creationId xmlns:a16="http://schemas.microsoft.com/office/drawing/2014/main" id="{D510E20C-5BCB-4D2E-ACB2-132AE303EFC5}"/>
                </a:ext>
              </a:extLst>
            </p:cNvPr>
            <p:cNvSpPr>
              <a:spLocks/>
            </p:cNvSpPr>
            <p:nvPr/>
          </p:nvSpPr>
          <p:spPr bwMode="auto">
            <a:xfrm>
              <a:off x="5548873" y="4260012"/>
              <a:ext cx="512304" cy="473374"/>
            </a:xfrm>
            <a:custGeom>
              <a:avLst/>
              <a:gdLst>
                <a:gd name="T0" fmla="*/ 173 w 3052763"/>
                <a:gd name="T1" fmla="*/ 36 h 2835275"/>
                <a:gd name="T2" fmla="*/ 182 w 3052763"/>
                <a:gd name="T3" fmla="*/ 60 h 2835275"/>
                <a:gd name="T4" fmla="*/ 207 w 3052763"/>
                <a:gd name="T5" fmla="*/ 85 h 2835275"/>
                <a:gd name="T6" fmla="*/ 244 w 3052763"/>
                <a:gd name="T7" fmla="*/ 93 h 2835275"/>
                <a:gd name="T8" fmla="*/ 302 w 3052763"/>
                <a:gd name="T9" fmla="*/ 116 h 2835275"/>
                <a:gd name="T10" fmla="*/ 306 w 3052763"/>
                <a:gd name="T11" fmla="*/ 87 h 2835275"/>
                <a:gd name="T12" fmla="*/ 324 w 3052763"/>
                <a:gd name="T13" fmla="*/ 106 h 2835275"/>
                <a:gd name="T14" fmla="*/ 361 w 3052763"/>
                <a:gd name="T15" fmla="*/ 111 h 2835275"/>
                <a:gd name="T16" fmla="*/ 366 w 3052763"/>
                <a:gd name="T17" fmla="*/ 96 h 2835275"/>
                <a:gd name="T18" fmla="*/ 384 w 3052763"/>
                <a:gd name="T19" fmla="*/ 74 h 2835275"/>
                <a:gd name="T20" fmla="*/ 439 w 3052763"/>
                <a:gd name="T21" fmla="*/ 78 h 2835275"/>
                <a:gd name="T22" fmla="*/ 448 w 3052763"/>
                <a:gd name="T23" fmla="*/ 102 h 2835275"/>
                <a:gd name="T24" fmla="*/ 405 w 3052763"/>
                <a:gd name="T25" fmla="*/ 151 h 2835275"/>
                <a:gd name="T26" fmla="*/ 385 w 3052763"/>
                <a:gd name="T27" fmla="*/ 182 h 2835275"/>
                <a:gd name="T28" fmla="*/ 357 w 3052763"/>
                <a:gd name="T29" fmla="*/ 157 h 2835275"/>
                <a:gd name="T30" fmla="*/ 358 w 3052763"/>
                <a:gd name="T31" fmla="*/ 140 h 2835275"/>
                <a:gd name="T32" fmla="*/ 319 w 3052763"/>
                <a:gd name="T33" fmla="*/ 114 h 2835275"/>
                <a:gd name="T34" fmla="*/ 314 w 3052763"/>
                <a:gd name="T35" fmla="*/ 130 h 2835275"/>
                <a:gd name="T36" fmla="*/ 317 w 3052763"/>
                <a:gd name="T37" fmla="*/ 154 h 2835275"/>
                <a:gd name="T38" fmla="*/ 322 w 3052763"/>
                <a:gd name="T39" fmla="*/ 190 h 2835275"/>
                <a:gd name="T40" fmla="*/ 296 w 3052763"/>
                <a:gd name="T41" fmla="*/ 193 h 2835275"/>
                <a:gd name="T42" fmla="*/ 285 w 3052763"/>
                <a:gd name="T43" fmla="*/ 217 h 2835275"/>
                <a:gd name="T44" fmla="*/ 257 w 3052763"/>
                <a:gd name="T45" fmla="*/ 236 h 2835275"/>
                <a:gd name="T46" fmla="*/ 230 w 3052763"/>
                <a:gd name="T47" fmla="*/ 260 h 2835275"/>
                <a:gd name="T48" fmla="*/ 213 w 3052763"/>
                <a:gd name="T49" fmla="*/ 278 h 2835275"/>
                <a:gd name="T50" fmla="*/ 198 w 3052763"/>
                <a:gd name="T51" fmla="*/ 288 h 2835275"/>
                <a:gd name="T52" fmla="*/ 184 w 3052763"/>
                <a:gd name="T53" fmla="*/ 317 h 2835275"/>
                <a:gd name="T54" fmla="*/ 176 w 3052763"/>
                <a:gd name="T55" fmla="*/ 350 h 2835275"/>
                <a:gd name="T56" fmla="*/ 170 w 3052763"/>
                <a:gd name="T57" fmla="*/ 376 h 2835275"/>
                <a:gd name="T58" fmla="*/ 150 w 3052763"/>
                <a:gd name="T59" fmla="*/ 396 h 2835275"/>
                <a:gd name="T60" fmla="*/ 128 w 3052763"/>
                <a:gd name="T61" fmla="*/ 394 h 2835275"/>
                <a:gd name="T62" fmla="*/ 111 w 3052763"/>
                <a:gd name="T63" fmla="*/ 354 h 2835275"/>
                <a:gd name="T64" fmla="*/ 93 w 3052763"/>
                <a:gd name="T65" fmla="*/ 309 h 2835275"/>
                <a:gd name="T66" fmla="*/ 70 w 3052763"/>
                <a:gd name="T67" fmla="*/ 234 h 2835275"/>
                <a:gd name="T68" fmla="*/ 60 w 3052763"/>
                <a:gd name="T69" fmla="*/ 186 h 2835275"/>
                <a:gd name="T70" fmla="*/ 35 w 3052763"/>
                <a:gd name="T71" fmla="*/ 207 h 2835275"/>
                <a:gd name="T72" fmla="*/ 31 w 3052763"/>
                <a:gd name="T73" fmla="*/ 176 h 2835275"/>
                <a:gd name="T74" fmla="*/ 6 w 3052763"/>
                <a:gd name="T75" fmla="*/ 169 h 2835275"/>
                <a:gd name="T76" fmla="*/ 25 w 3052763"/>
                <a:gd name="T77" fmla="*/ 152 h 2835275"/>
                <a:gd name="T78" fmla="*/ 37 w 3052763"/>
                <a:gd name="T79" fmla="*/ 134 h 2835275"/>
                <a:gd name="T80" fmla="*/ 22 w 3052763"/>
                <a:gd name="T81" fmla="*/ 101 h 2835275"/>
                <a:gd name="T82" fmla="*/ 64 w 3052763"/>
                <a:gd name="T83" fmla="*/ 93 h 2835275"/>
                <a:gd name="T84" fmla="*/ 85 w 3052763"/>
                <a:gd name="T85" fmla="*/ 63 h 2835275"/>
                <a:gd name="T86" fmla="*/ 96 w 3052763"/>
                <a:gd name="T87" fmla="*/ 22 h 2835275"/>
                <a:gd name="T88" fmla="*/ 116 w 3052763"/>
                <a:gd name="T89" fmla="*/ 7 h 2835275"/>
                <a:gd name="T90" fmla="*/ 150 w 3052763"/>
                <a:gd name="T91" fmla="*/ 5 h 2835275"/>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3052763"/>
                <a:gd name="T139" fmla="*/ 0 h 2835275"/>
                <a:gd name="T140" fmla="*/ 3052763 w 3052763"/>
                <a:gd name="T141" fmla="*/ 2835275 h 2835275"/>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3052763" h="2835275">
                  <a:moveTo>
                    <a:pt x="1081088" y="104775"/>
                  </a:moveTo>
                  <a:lnTo>
                    <a:pt x="1122363" y="190500"/>
                  </a:lnTo>
                  <a:lnTo>
                    <a:pt x="1181100" y="249238"/>
                  </a:lnTo>
                  <a:lnTo>
                    <a:pt x="1241425" y="296863"/>
                  </a:lnTo>
                  <a:lnTo>
                    <a:pt x="1289050" y="334963"/>
                  </a:lnTo>
                  <a:lnTo>
                    <a:pt x="1241425" y="419100"/>
                  </a:lnTo>
                  <a:lnTo>
                    <a:pt x="1247775" y="515938"/>
                  </a:lnTo>
                  <a:lnTo>
                    <a:pt x="1327150" y="566738"/>
                  </a:lnTo>
                  <a:lnTo>
                    <a:pt x="1409700" y="596900"/>
                  </a:lnTo>
                  <a:lnTo>
                    <a:pt x="1500188" y="635000"/>
                  </a:lnTo>
                  <a:lnTo>
                    <a:pt x="1546225" y="658813"/>
                  </a:lnTo>
                  <a:lnTo>
                    <a:pt x="1666875" y="654050"/>
                  </a:lnTo>
                  <a:lnTo>
                    <a:pt x="1763713" y="741363"/>
                  </a:lnTo>
                  <a:lnTo>
                    <a:pt x="1946275" y="779463"/>
                  </a:lnTo>
                  <a:lnTo>
                    <a:pt x="2058988" y="809625"/>
                  </a:lnTo>
                  <a:lnTo>
                    <a:pt x="2089150" y="757238"/>
                  </a:lnTo>
                  <a:lnTo>
                    <a:pt x="2108200" y="696913"/>
                  </a:lnTo>
                  <a:lnTo>
                    <a:pt x="2089150" y="606425"/>
                  </a:lnTo>
                  <a:lnTo>
                    <a:pt x="2212975" y="625475"/>
                  </a:lnTo>
                  <a:lnTo>
                    <a:pt x="2208213" y="715963"/>
                  </a:lnTo>
                  <a:lnTo>
                    <a:pt x="2209800" y="744538"/>
                  </a:lnTo>
                  <a:lnTo>
                    <a:pt x="2282825" y="754063"/>
                  </a:lnTo>
                  <a:lnTo>
                    <a:pt x="2373313" y="774700"/>
                  </a:lnTo>
                  <a:lnTo>
                    <a:pt x="2463800" y="779463"/>
                  </a:lnTo>
                  <a:lnTo>
                    <a:pt x="2544763" y="768350"/>
                  </a:lnTo>
                  <a:lnTo>
                    <a:pt x="2538413" y="700088"/>
                  </a:lnTo>
                  <a:lnTo>
                    <a:pt x="2500313" y="671513"/>
                  </a:lnTo>
                  <a:lnTo>
                    <a:pt x="2413000" y="587375"/>
                  </a:lnTo>
                  <a:lnTo>
                    <a:pt x="2517775" y="561975"/>
                  </a:lnTo>
                  <a:lnTo>
                    <a:pt x="2619375" y="520700"/>
                  </a:lnTo>
                  <a:lnTo>
                    <a:pt x="2798763" y="504825"/>
                  </a:lnTo>
                  <a:lnTo>
                    <a:pt x="2900363" y="495300"/>
                  </a:lnTo>
                  <a:lnTo>
                    <a:pt x="2995550" y="546746"/>
                  </a:lnTo>
                  <a:lnTo>
                    <a:pt x="3012219" y="597943"/>
                  </a:lnTo>
                  <a:lnTo>
                    <a:pt x="3036888" y="654050"/>
                  </a:lnTo>
                  <a:lnTo>
                    <a:pt x="3052763" y="714375"/>
                  </a:lnTo>
                  <a:lnTo>
                    <a:pt x="2932447" y="713433"/>
                  </a:lnTo>
                  <a:lnTo>
                    <a:pt x="2836863" y="781050"/>
                  </a:lnTo>
                  <a:lnTo>
                    <a:pt x="2763378" y="1055143"/>
                  </a:lnTo>
                  <a:lnTo>
                    <a:pt x="2643188" y="1090613"/>
                  </a:lnTo>
                  <a:lnTo>
                    <a:pt x="2647950" y="1209675"/>
                  </a:lnTo>
                  <a:lnTo>
                    <a:pt x="2627647" y="1270646"/>
                  </a:lnTo>
                  <a:lnTo>
                    <a:pt x="2552700" y="1133475"/>
                  </a:lnTo>
                  <a:lnTo>
                    <a:pt x="2447925" y="1168400"/>
                  </a:lnTo>
                  <a:lnTo>
                    <a:pt x="2432050" y="1100138"/>
                  </a:lnTo>
                  <a:lnTo>
                    <a:pt x="2495550" y="1039813"/>
                  </a:lnTo>
                  <a:lnTo>
                    <a:pt x="2532063" y="965200"/>
                  </a:lnTo>
                  <a:lnTo>
                    <a:pt x="2441575" y="981075"/>
                  </a:lnTo>
                  <a:lnTo>
                    <a:pt x="2303463" y="949325"/>
                  </a:lnTo>
                  <a:lnTo>
                    <a:pt x="2282825" y="842963"/>
                  </a:lnTo>
                  <a:lnTo>
                    <a:pt x="2179638" y="800100"/>
                  </a:lnTo>
                  <a:lnTo>
                    <a:pt x="2085975" y="849313"/>
                  </a:lnTo>
                  <a:lnTo>
                    <a:pt x="2093913" y="885825"/>
                  </a:lnTo>
                  <a:lnTo>
                    <a:pt x="2143125" y="906463"/>
                  </a:lnTo>
                  <a:lnTo>
                    <a:pt x="2162175" y="958850"/>
                  </a:lnTo>
                  <a:lnTo>
                    <a:pt x="2114550" y="996950"/>
                  </a:lnTo>
                  <a:lnTo>
                    <a:pt x="2160588" y="1076325"/>
                  </a:lnTo>
                  <a:lnTo>
                    <a:pt x="2170113" y="1177925"/>
                  </a:lnTo>
                  <a:lnTo>
                    <a:pt x="2189163" y="1273175"/>
                  </a:lnTo>
                  <a:lnTo>
                    <a:pt x="2198688" y="1333500"/>
                  </a:lnTo>
                  <a:lnTo>
                    <a:pt x="2138363" y="1358900"/>
                  </a:lnTo>
                  <a:lnTo>
                    <a:pt x="2109788" y="1296988"/>
                  </a:lnTo>
                  <a:lnTo>
                    <a:pt x="2019300" y="1349375"/>
                  </a:lnTo>
                  <a:lnTo>
                    <a:pt x="1962150" y="1404938"/>
                  </a:lnTo>
                  <a:lnTo>
                    <a:pt x="1989138" y="1481138"/>
                  </a:lnTo>
                  <a:lnTo>
                    <a:pt x="1943100" y="1520825"/>
                  </a:lnTo>
                  <a:lnTo>
                    <a:pt x="1884363" y="1554163"/>
                  </a:lnTo>
                  <a:lnTo>
                    <a:pt x="1817688" y="1587500"/>
                  </a:lnTo>
                  <a:lnTo>
                    <a:pt x="1755775" y="1654175"/>
                  </a:lnTo>
                  <a:lnTo>
                    <a:pt x="1708150" y="1711325"/>
                  </a:lnTo>
                  <a:lnTo>
                    <a:pt x="1643063" y="1762125"/>
                  </a:lnTo>
                  <a:lnTo>
                    <a:pt x="1570038" y="1820863"/>
                  </a:lnTo>
                  <a:lnTo>
                    <a:pt x="1504950" y="1871663"/>
                  </a:lnTo>
                  <a:lnTo>
                    <a:pt x="1479550" y="1924050"/>
                  </a:lnTo>
                  <a:lnTo>
                    <a:pt x="1450975" y="1944688"/>
                  </a:lnTo>
                  <a:lnTo>
                    <a:pt x="1395413" y="1963738"/>
                  </a:lnTo>
                  <a:lnTo>
                    <a:pt x="1408113" y="2001838"/>
                  </a:lnTo>
                  <a:lnTo>
                    <a:pt x="1347788" y="2014538"/>
                  </a:lnTo>
                  <a:lnTo>
                    <a:pt x="1266825" y="2033588"/>
                  </a:lnTo>
                  <a:lnTo>
                    <a:pt x="1262063" y="2116138"/>
                  </a:lnTo>
                  <a:lnTo>
                    <a:pt x="1257300" y="2216150"/>
                  </a:lnTo>
                  <a:lnTo>
                    <a:pt x="1284288" y="2305050"/>
                  </a:lnTo>
                  <a:lnTo>
                    <a:pt x="1236663" y="2400300"/>
                  </a:lnTo>
                  <a:lnTo>
                    <a:pt x="1203325" y="2449513"/>
                  </a:lnTo>
                  <a:lnTo>
                    <a:pt x="1228725" y="2506663"/>
                  </a:lnTo>
                  <a:lnTo>
                    <a:pt x="1223963" y="2587625"/>
                  </a:lnTo>
                  <a:lnTo>
                    <a:pt x="1162050" y="2628900"/>
                  </a:lnTo>
                  <a:lnTo>
                    <a:pt x="1138238" y="2692400"/>
                  </a:lnTo>
                  <a:lnTo>
                    <a:pt x="1095375" y="2720975"/>
                  </a:lnTo>
                  <a:lnTo>
                    <a:pt x="1023938" y="2771775"/>
                  </a:lnTo>
                  <a:lnTo>
                    <a:pt x="1014413" y="2835275"/>
                  </a:lnTo>
                  <a:lnTo>
                    <a:pt x="927100" y="2828925"/>
                  </a:lnTo>
                  <a:lnTo>
                    <a:pt x="871538" y="2757488"/>
                  </a:lnTo>
                  <a:lnTo>
                    <a:pt x="841375" y="2682875"/>
                  </a:lnTo>
                  <a:lnTo>
                    <a:pt x="828675" y="2597150"/>
                  </a:lnTo>
                  <a:lnTo>
                    <a:pt x="760413" y="2476500"/>
                  </a:lnTo>
                  <a:lnTo>
                    <a:pt x="708025" y="2359025"/>
                  </a:lnTo>
                  <a:lnTo>
                    <a:pt x="684213" y="2257425"/>
                  </a:lnTo>
                  <a:lnTo>
                    <a:pt x="633413" y="2162175"/>
                  </a:lnTo>
                  <a:lnTo>
                    <a:pt x="557213" y="2035175"/>
                  </a:lnTo>
                  <a:lnTo>
                    <a:pt x="509588" y="1824038"/>
                  </a:lnTo>
                  <a:lnTo>
                    <a:pt x="481013" y="1635125"/>
                  </a:lnTo>
                  <a:lnTo>
                    <a:pt x="479425" y="1490663"/>
                  </a:lnTo>
                  <a:lnTo>
                    <a:pt x="466725" y="1319213"/>
                  </a:lnTo>
                  <a:lnTo>
                    <a:pt x="409575" y="1300163"/>
                  </a:lnTo>
                  <a:lnTo>
                    <a:pt x="395288" y="1400175"/>
                  </a:lnTo>
                  <a:lnTo>
                    <a:pt x="328613" y="1438275"/>
                  </a:lnTo>
                  <a:lnTo>
                    <a:pt x="241300" y="1446213"/>
                  </a:lnTo>
                  <a:lnTo>
                    <a:pt x="76200" y="1316038"/>
                  </a:lnTo>
                  <a:lnTo>
                    <a:pt x="150813" y="1273175"/>
                  </a:lnTo>
                  <a:lnTo>
                    <a:pt x="209550" y="1233488"/>
                  </a:lnTo>
                  <a:lnTo>
                    <a:pt x="184150" y="1192213"/>
                  </a:lnTo>
                  <a:lnTo>
                    <a:pt x="107950" y="1204913"/>
                  </a:lnTo>
                  <a:lnTo>
                    <a:pt x="38100" y="1181100"/>
                  </a:lnTo>
                  <a:lnTo>
                    <a:pt x="0" y="1106488"/>
                  </a:lnTo>
                  <a:lnTo>
                    <a:pt x="50800" y="1071563"/>
                  </a:lnTo>
                  <a:lnTo>
                    <a:pt x="168275" y="1066800"/>
                  </a:lnTo>
                  <a:lnTo>
                    <a:pt x="279400" y="1066800"/>
                  </a:lnTo>
                  <a:lnTo>
                    <a:pt x="298450" y="1019175"/>
                  </a:lnTo>
                  <a:lnTo>
                    <a:pt x="255588" y="935038"/>
                  </a:lnTo>
                  <a:lnTo>
                    <a:pt x="217488" y="871538"/>
                  </a:lnTo>
                  <a:lnTo>
                    <a:pt x="214313" y="787400"/>
                  </a:lnTo>
                  <a:lnTo>
                    <a:pt x="152400" y="704850"/>
                  </a:lnTo>
                  <a:lnTo>
                    <a:pt x="306388" y="631825"/>
                  </a:lnTo>
                  <a:lnTo>
                    <a:pt x="350838" y="668338"/>
                  </a:lnTo>
                  <a:lnTo>
                    <a:pt x="436563" y="652463"/>
                  </a:lnTo>
                  <a:lnTo>
                    <a:pt x="496888" y="584200"/>
                  </a:lnTo>
                  <a:lnTo>
                    <a:pt x="568325" y="530225"/>
                  </a:lnTo>
                  <a:lnTo>
                    <a:pt x="581025" y="441325"/>
                  </a:lnTo>
                  <a:lnTo>
                    <a:pt x="654050" y="360363"/>
                  </a:lnTo>
                  <a:lnTo>
                    <a:pt x="660400" y="273050"/>
                  </a:lnTo>
                  <a:lnTo>
                    <a:pt x="657225" y="157163"/>
                  </a:lnTo>
                  <a:lnTo>
                    <a:pt x="712788" y="90488"/>
                  </a:lnTo>
                  <a:lnTo>
                    <a:pt x="736600" y="47625"/>
                  </a:lnTo>
                  <a:lnTo>
                    <a:pt x="792163" y="49213"/>
                  </a:lnTo>
                  <a:lnTo>
                    <a:pt x="876300" y="0"/>
                  </a:lnTo>
                  <a:lnTo>
                    <a:pt x="952500" y="14288"/>
                  </a:lnTo>
                  <a:lnTo>
                    <a:pt x="1020763" y="33338"/>
                  </a:lnTo>
                  <a:lnTo>
                    <a:pt x="1081088" y="104775"/>
                  </a:lnTo>
                  <a:close/>
                </a:path>
              </a:pathLst>
            </a:custGeom>
            <a:solidFill>
              <a:schemeClr val="tx2">
                <a:lumMod val="75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23" name="Freeform 9">
              <a:extLst>
                <a:ext uri="{FF2B5EF4-FFF2-40B4-BE49-F238E27FC236}">
                  <a16:creationId xmlns:a16="http://schemas.microsoft.com/office/drawing/2014/main" id="{A4E8AEAC-BE8B-48E3-93F4-05FA82F1D26C}"/>
                </a:ext>
              </a:extLst>
            </p:cNvPr>
            <p:cNvSpPr>
              <a:spLocks/>
            </p:cNvSpPr>
            <p:nvPr/>
          </p:nvSpPr>
          <p:spPr bwMode="auto">
            <a:xfrm>
              <a:off x="5899233" y="4393927"/>
              <a:ext cx="90315" cy="105886"/>
            </a:xfrm>
            <a:custGeom>
              <a:avLst/>
              <a:gdLst>
                <a:gd name="T0" fmla="*/ 28 w 542591"/>
                <a:gd name="T1" fmla="*/ 6 h 631972"/>
                <a:gd name="T2" fmla="*/ 13 w 542591"/>
                <a:gd name="T3" fmla="*/ 0 h 631972"/>
                <a:gd name="T4" fmla="*/ 0 w 542591"/>
                <a:gd name="T5" fmla="*/ 7 h 631972"/>
                <a:gd name="T6" fmla="*/ 2 w 542591"/>
                <a:gd name="T7" fmla="*/ 12 h 631972"/>
                <a:gd name="T8" fmla="*/ 9 w 542591"/>
                <a:gd name="T9" fmla="*/ 15 h 631972"/>
                <a:gd name="T10" fmla="*/ 11 w 542591"/>
                <a:gd name="T11" fmla="*/ 24 h 631972"/>
                <a:gd name="T12" fmla="*/ 4 w 542591"/>
                <a:gd name="T13" fmla="*/ 28 h 631972"/>
                <a:gd name="T14" fmla="*/ 11 w 542591"/>
                <a:gd name="T15" fmla="*/ 39 h 631972"/>
                <a:gd name="T16" fmla="*/ 12 w 542591"/>
                <a:gd name="T17" fmla="*/ 56 h 631972"/>
                <a:gd name="T18" fmla="*/ 15 w 542591"/>
                <a:gd name="T19" fmla="*/ 68 h 631972"/>
                <a:gd name="T20" fmla="*/ 16 w 542591"/>
                <a:gd name="T21" fmla="*/ 77 h 631972"/>
                <a:gd name="T22" fmla="*/ 34 w 542591"/>
                <a:gd name="T23" fmla="*/ 73 h 631972"/>
                <a:gd name="T24" fmla="*/ 46 w 542591"/>
                <a:gd name="T25" fmla="*/ 75 h 631972"/>
                <a:gd name="T26" fmla="*/ 56 w 542591"/>
                <a:gd name="T27" fmla="*/ 70 h 631972"/>
                <a:gd name="T28" fmla="*/ 64 w 542591"/>
                <a:gd name="T29" fmla="*/ 71 h 631972"/>
                <a:gd name="T30" fmla="*/ 64 w 542591"/>
                <a:gd name="T31" fmla="*/ 84 h 631972"/>
                <a:gd name="T32" fmla="*/ 69 w 542591"/>
                <a:gd name="T33" fmla="*/ 92 h 631972"/>
                <a:gd name="T34" fmla="*/ 74 w 542591"/>
                <a:gd name="T35" fmla="*/ 83 h 631972"/>
                <a:gd name="T36" fmla="*/ 76 w 542591"/>
                <a:gd name="T37" fmla="*/ 69 h 631972"/>
                <a:gd name="T38" fmla="*/ 73 w 542591"/>
                <a:gd name="T39" fmla="*/ 63 h 631972"/>
                <a:gd name="T40" fmla="*/ 66 w 542591"/>
                <a:gd name="T41" fmla="*/ 48 h 631972"/>
                <a:gd name="T42" fmla="*/ 51 w 542591"/>
                <a:gd name="T43" fmla="*/ 54 h 631972"/>
                <a:gd name="T44" fmla="*/ 49 w 542591"/>
                <a:gd name="T45" fmla="*/ 44 h 631972"/>
                <a:gd name="T46" fmla="*/ 58 w 542591"/>
                <a:gd name="T47" fmla="*/ 35 h 631972"/>
                <a:gd name="T48" fmla="*/ 62 w 542591"/>
                <a:gd name="T49" fmla="*/ 24 h 631972"/>
                <a:gd name="T50" fmla="*/ 51 w 542591"/>
                <a:gd name="T51" fmla="*/ 26 h 631972"/>
                <a:gd name="T52" fmla="*/ 31 w 542591"/>
                <a:gd name="T53" fmla="*/ 21 h 631972"/>
                <a:gd name="T54" fmla="*/ 29 w 542591"/>
                <a:gd name="T55" fmla="*/ 12 h 631972"/>
                <a:gd name="T56" fmla="*/ 28 w 542591"/>
                <a:gd name="T57" fmla="*/ 6 h 631972"/>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542591"/>
                <a:gd name="T88" fmla="*/ 0 h 631972"/>
                <a:gd name="T89" fmla="*/ 542591 w 542591"/>
                <a:gd name="T90" fmla="*/ 631972 h 631972"/>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542591" h="631972">
                  <a:moveTo>
                    <a:pt x="201216" y="40481"/>
                  </a:moveTo>
                  <a:lnTo>
                    <a:pt x="92869" y="0"/>
                  </a:lnTo>
                  <a:lnTo>
                    <a:pt x="0" y="48815"/>
                  </a:lnTo>
                  <a:lnTo>
                    <a:pt x="10778" y="84285"/>
                  </a:lnTo>
                  <a:lnTo>
                    <a:pt x="61578" y="104922"/>
                  </a:lnTo>
                  <a:lnTo>
                    <a:pt x="75866" y="162072"/>
                  </a:lnTo>
                  <a:lnTo>
                    <a:pt x="29828" y="195410"/>
                  </a:lnTo>
                  <a:lnTo>
                    <a:pt x="77453" y="271610"/>
                  </a:lnTo>
                  <a:lnTo>
                    <a:pt x="85391" y="381147"/>
                  </a:lnTo>
                  <a:lnTo>
                    <a:pt x="104441" y="470047"/>
                  </a:lnTo>
                  <a:lnTo>
                    <a:pt x="113966" y="528785"/>
                  </a:lnTo>
                  <a:lnTo>
                    <a:pt x="240966" y="501797"/>
                  </a:lnTo>
                  <a:lnTo>
                    <a:pt x="326691" y="514497"/>
                  </a:lnTo>
                  <a:lnTo>
                    <a:pt x="399716" y="481160"/>
                  </a:lnTo>
                  <a:lnTo>
                    <a:pt x="458453" y="487510"/>
                  </a:lnTo>
                  <a:lnTo>
                    <a:pt x="452103" y="576410"/>
                  </a:lnTo>
                  <a:lnTo>
                    <a:pt x="490203" y="631972"/>
                  </a:lnTo>
                  <a:lnTo>
                    <a:pt x="529891" y="570060"/>
                  </a:lnTo>
                  <a:lnTo>
                    <a:pt x="542591" y="473222"/>
                  </a:lnTo>
                  <a:lnTo>
                    <a:pt x="521953" y="431947"/>
                  </a:lnTo>
                  <a:lnTo>
                    <a:pt x="467978" y="328760"/>
                  </a:lnTo>
                  <a:lnTo>
                    <a:pt x="361616" y="370035"/>
                  </a:lnTo>
                  <a:lnTo>
                    <a:pt x="348853" y="300037"/>
                  </a:lnTo>
                  <a:lnTo>
                    <a:pt x="414003" y="236685"/>
                  </a:lnTo>
                  <a:lnTo>
                    <a:pt x="444166" y="165247"/>
                  </a:lnTo>
                  <a:lnTo>
                    <a:pt x="359569" y="178593"/>
                  </a:lnTo>
                  <a:lnTo>
                    <a:pt x="218741" y="146197"/>
                  </a:lnTo>
                  <a:lnTo>
                    <a:pt x="206041" y="81110"/>
                  </a:lnTo>
                  <a:lnTo>
                    <a:pt x="201216" y="40481"/>
                  </a:lnTo>
                  <a:close/>
                </a:path>
              </a:pathLst>
            </a:custGeom>
            <a:solidFill>
              <a:schemeClr val="tx2">
                <a:lumMod val="75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24" name="Freeform 10">
              <a:extLst>
                <a:ext uri="{FF2B5EF4-FFF2-40B4-BE49-F238E27FC236}">
                  <a16:creationId xmlns:a16="http://schemas.microsoft.com/office/drawing/2014/main" id="{581A7AF6-BB83-4621-972C-98437F108935}"/>
                </a:ext>
              </a:extLst>
            </p:cNvPr>
            <p:cNvSpPr>
              <a:spLocks/>
            </p:cNvSpPr>
            <p:nvPr/>
          </p:nvSpPr>
          <p:spPr bwMode="auto">
            <a:xfrm>
              <a:off x="5980205" y="4353441"/>
              <a:ext cx="144815" cy="337902"/>
            </a:xfrm>
            <a:custGeom>
              <a:avLst/>
              <a:gdLst>
                <a:gd name="T0" fmla="*/ 39 w 861678"/>
                <a:gd name="T1" fmla="*/ 32 h 2017860"/>
                <a:gd name="T2" fmla="*/ 32 w 861678"/>
                <a:gd name="T3" fmla="*/ 59 h 2017860"/>
                <a:gd name="T4" fmla="*/ 19 w 861678"/>
                <a:gd name="T5" fmla="*/ 74 h 2017860"/>
                <a:gd name="T6" fmla="*/ 10 w 861678"/>
                <a:gd name="T7" fmla="*/ 88 h 2017860"/>
                <a:gd name="T8" fmla="*/ 8 w 861678"/>
                <a:gd name="T9" fmla="*/ 102 h 2017860"/>
                <a:gd name="T10" fmla="*/ 0 w 861678"/>
                <a:gd name="T11" fmla="*/ 126 h 2017860"/>
                <a:gd name="T12" fmla="*/ 12 w 861678"/>
                <a:gd name="T13" fmla="*/ 138 h 2017860"/>
                <a:gd name="T14" fmla="*/ 14 w 861678"/>
                <a:gd name="T15" fmla="*/ 150 h 2017860"/>
                <a:gd name="T16" fmla="*/ 26 w 861678"/>
                <a:gd name="T17" fmla="*/ 163 h 2017860"/>
                <a:gd name="T18" fmla="*/ 30 w 861678"/>
                <a:gd name="T19" fmla="*/ 186 h 2017860"/>
                <a:gd name="T20" fmla="*/ 23 w 861678"/>
                <a:gd name="T21" fmla="*/ 200 h 2017860"/>
                <a:gd name="T22" fmla="*/ 36 w 861678"/>
                <a:gd name="T23" fmla="*/ 210 h 2017860"/>
                <a:gd name="T24" fmla="*/ 51 w 861678"/>
                <a:gd name="T25" fmla="*/ 205 h 2017860"/>
                <a:gd name="T26" fmla="*/ 63 w 861678"/>
                <a:gd name="T27" fmla="*/ 195 h 2017860"/>
                <a:gd name="T28" fmla="*/ 74 w 861678"/>
                <a:gd name="T29" fmla="*/ 192 h 2017860"/>
                <a:gd name="T30" fmla="*/ 78 w 861678"/>
                <a:gd name="T31" fmla="*/ 215 h 2017860"/>
                <a:gd name="T32" fmla="*/ 78 w 861678"/>
                <a:gd name="T33" fmla="*/ 239 h 2017860"/>
                <a:gd name="T34" fmla="*/ 90 w 861678"/>
                <a:gd name="T35" fmla="*/ 252 h 2017860"/>
                <a:gd name="T36" fmla="*/ 96 w 861678"/>
                <a:gd name="T37" fmla="*/ 278 h 2017860"/>
                <a:gd name="T38" fmla="*/ 100 w 861678"/>
                <a:gd name="T39" fmla="*/ 292 h 2017860"/>
                <a:gd name="T40" fmla="*/ 105 w 861678"/>
                <a:gd name="T41" fmla="*/ 274 h 2017860"/>
                <a:gd name="T42" fmla="*/ 106 w 861678"/>
                <a:gd name="T43" fmla="*/ 258 h 2017860"/>
                <a:gd name="T44" fmla="*/ 98 w 861678"/>
                <a:gd name="T45" fmla="*/ 244 h 2017860"/>
                <a:gd name="T46" fmla="*/ 91 w 861678"/>
                <a:gd name="T47" fmla="*/ 225 h 2017860"/>
                <a:gd name="T48" fmla="*/ 92 w 861678"/>
                <a:gd name="T49" fmla="*/ 202 h 2017860"/>
                <a:gd name="T50" fmla="*/ 82 w 861678"/>
                <a:gd name="T51" fmla="*/ 186 h 2017860"/>
                <a:gd name="T52" fmla="*/ 77 w 861678"/>
                <a:gd name="T53" fmla="*/ 158 h 2017860"/>
                <a:gd name="T54" fmla="*/ 92 w 861678"/>
                <a:gd name="T55" fmla="*/ 145 h 2017860"/>
                <a:gd name="T56" fmla="*/ 115 w 861678"/>
                <a:gd name="T57" fmla="*/ 139 h 2017860"/>
                <a:gd name="T58" fmla="*/ 127 w 861678"/>
                <a:gd name="T59" fmla="*/ 117 h 2017860"/>
                <a:gd name="T60" fmla="*/ 105 w 861678"/>
                <a:gd name="T61" fmla="*/ 97 h 2017860"/>
                <a:gd name="T62" fmla="*/ 92 w 861678"/>
                <a:gd name="T63" fmla="*/ 77 h 2017860"/>
                <a:gd name="T64" fmla="*/ 81 w 861678"/>
                <a:gd name="T65" fmla="*/ 66 h 2017860"/>
                <a:gd name="T66" fmla="*/ 91 w 861678"/>
                <a:gd name="T67" fmla="*/ 40 h 2017860"/>
                <a:gd name="T68" fmla="*/ 95 w 861678"/>
                <a:gd name="T69" fmla="*/ 18 h 2017860"/>
                <a:gd name="T70" fmla="*/ 81 w 861678"/>
                <a:gd name="T71" fmla="*/ 0 h 2017860"/>
                <a:gd name="T72" fmla="*/ 68 w 861678"/>
                <a:gd name="T73" fmla="*/ 11 h 2017860"/>
                <a:gd name="T74" fmla="*/ 53 w 861678"/>
                <a:gd name="T75" fmla="*/ 21 h 201786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861678"/>
                <a:gd name="T115" fmla="*/ 0 h 2017860"/>
                <a:gd name="T116" fmla="*/ 861678 w 861678"/>
                <a:gd name="T117" fmla="*/ 2017860 h 201786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861678" h="2017860">
                  <a:moveTo>
                    <a:pt x="356853" y="147785"/>
                  </a:moveTo>
                  <a:lnTo>
                    <a:pt x="261603" y="217635"/>
                  </a:lnTo>
                  <a:lnTo>
                    <a:pt x="239378" y="304948"/>
                  </a:lnTo>
                  <a:lnTo>
                    <a:pt x="213978" y="403373"/>
                  </a:lnTo>
                  <a:lnTo>
                    <a:pt x="190166" y="489098"/>
                  </a:lnTo>
                  <a:lnTo>
                    <a:pt x="125078" y="509735"/>
                  </a:lnTo>
                  <a:lnTo>
                    <a:pt x="71103" y="524023"/>
                  </a:lnTo>
                  <a:lnTo>
                    <a:pt x="71103" y="608160"/>
                  </a:lnTo>
                  <a:lnTo>
                    <a:pt x="72691" y="655785"/>
                  </a:lnTo>
                  <a:lnTo>
                    <a:pt x="52387" y="704850"/>
                  </a:lnTo>
                  <a:lnTo>
                    <a:pt x="39290" y="810815"/>
                  </a:lnTo>
                  <a:lnTo>
                    <a:pt x="0" y="870347"/>
                  </a:lnTo>
                  <a:lnTo>
                    <a:pt x="23478" y="941535"/>
                  </a:lnTo>
                  <a:lnTo>
                    <a:pt x="82216" y="949473"/>
                  </a:lnTo>
                  <a:lnTo>
                    <a:pt x="86978" y="993923"/>
                  </a:lnTo>
                  <a:lnTo>
                    <a:pt x="91741" y="1032023"/>
                  </a:lnTo>
                  <a:lnTo>
                    <a:pt x="109203" y="1093935"/>
                  </a:lnTo>
                  <a:lnTo>
                    <a:pt x="172703" y="1124098"/>
                  </a:lnTo>
                  <a:lnTo>
                    <a:pt x="191753" y="1193948"/>
                  </a:lnTo>
                  <a:lnTo>
                    <a:pt x="201278" y="1279673"/>
                  </a:lnTo>
                  <a:lnTo>
                    <a:pt x="172703" y="1352698"/>
                  </a:lnTo>
                  <a:lnTo>
                    <a:pt x="158416" y="1381273"/>
                  </a:lnTo>
                  <a:lnTo>
                    <a:pt x="182228" y="1419373"/>
                  </a:lnTo>
                  <a:lnTo>
                    <a:pt x="242553" y="1446360"/>
                  </a:lnTo>
                  <a:lnTo>
                    <a:pt x="301291" y="1451123"/>
                  </a:lnTo>
                  <a:lnTo>
                    <a:pt x="342566" y="1409848"/>
                  </a:lnTo>
                  <a:lnTo>
                    <a:pt x="385428" y="1360635"/>
                  </a:lnTo>
                  <a:lnTo>
                    <a:pt x="423528" y="1341585"/>
                  </a:lnTo>
                  <a:lnTo>
                    <a:pt x="447341" y="1300310"/>
                  </a:lnTo>
                  <a:lnTo>
                    <a:pt x="501316" y="1327298"/>
                  </a:lnTo>
                  <a:lnTo>
                    <a:pt x="515603" y="1395560"/>
                  </a:lnTo>
                  <a:lnTo>
                    <a:pt x="525128" y="1484460"/>
                  </a:lnTo>
                  <a:lnTo>
                    <a:pt x="510841" y="1571773"/>
                  </a:lnTo>
                  <a:lnTo>
                    <a:pt x="525128" y="1646385"/>
                  </a:lnTo>
                  <a:lnTo>
                    <a:pt x="558466" y="1681310"/>
                  </a:lnTo>
                  <a:lnTo>
                    <a:pt x="612441" y="1741635"/>
                  </a:lnTo>
                  <a:lnTo>
                    <a:pt x="625141" y="1852760"/>
                  </a:lnTo>
                  <a:lnTo>
                    <a:pt x="652128" y="1914673"/>
                  </a:lnTo>
                  <a:lnTo>
                    <a:pt x="625141" y="2017860"/>
                  </a:lnTo>
                  <a:lnTo>
                    <a:pt x="678656" y="2015728"/>
                  </a:lnTo>
                  <a:lnTo>
                    <a:pt x="685466" y="1979760"/>
                  </a:lnTo>
                  <a:lnTo>
                    <a:pt x="709612" y="1887140"/>
                  </a:lnTo>
                  <a:lnTo>
                    <a:pt x="700087" y="1841897"/>
                  </a:lnTo>
                  <a:lnTo>
                    <a:pt x="719137" y="1779984"/>
                  </a:lnTo>
                  <a:lnTo>
                    <a:pt x="704516" y="1736873"/>
                  </a:lnTo>
                  <a:lnTo>
                    <a:pt x="666416" y="1681310"/>
                  </a:lnTo>
                  <a:lnTo>
                    <a:pt x="623553" y="1627335"/>
                  </a:lnTo>
                  <a:lnTo>
                    <a:pt x="618791" y="1551135"/>
                  </a:lnTo>
                  <a:lnTo>
                    <a:pt x="606091" y="1479698"/>
                  </a:lnTo>
                  <a:lnTo>
                    <a:pt x="625141" y="1395560"/>
                  </a:lnTo>
                  <a:lnTo>
                    <a:pt x="625141" y="1335235"/>
                  </a:lnTo>
                  <a:lnTo>
                    <a:pt x="552116" y="1281260"/>
                  </a:lnTo>
                  <a:lnTo>
                    <a:pt x="520366" y="1178073"/>
                  </a:lnTo>
                  <a:lnTo>
                    <a:pt x="520366" y="1090760"/>
                  </a:lnTo>
                  <a:lnTo>
                    <a:pt x="552116" y="1043135"/>
                  </a:lnTo>
                  <a:lnTo>
                    <a:pt x="625141" y="1003448"/>
                  </a:lnTo>
                  <a:lnTo>
                    <a:pt x="702928" y="997098"/>
                  </a:lnTo>
                  <a:lnTo>
                    <a:pt x="780716" y="962173"/>
                  </a:lnTo>
                  <a:lnTo>
                    <a:pt x="829928" y="895498"/>
                  </a:lnTo>
                  <a:lnTo>
                    <a:pt x="861678" y="808185"/>
                  </a:lnTo>
                  <a:lnTo>
                    <a:pt x="768016" y="738335"/>
                  </a:lnTo>
                  <a:lnTo>
                    <a:pt x="707691" y="670073"/>
                  </a:lnTo>
                  <a:lnTo>
                    <a:pt x="708421" y="575072"/>
                  </a:lnTo>
                  <a:lnTo>
                    <a:pt x="620378" y="530373"/>
                  </a:lnTo>
                  <a:lnTo>
                    <a:pt x="526256" y="522684"/>
                  </a:lnTo>
                  <a:lnTo>
                    <a:pt x="547353" y="452585"/>
                  </a:lnTo>
                  <a:lnTo>
                    <a:pt x="606091" y="366860"/>
                  </a:lnTo>
                  <a:lnTo>
                    <a:pt x="617203" y="274785"/>
                  </a:lnTo>
                  <a:lnTo>
                    <a:pt x="656034" y="195262"/>
                  </a:lnTo>
                  <a:lnTo>
                    <a:pt x="645318" y="123825"/>
                  </a:lnTo>
                  <a:lnTo>
                    <a:pt x="582278" y="47773"/>
                  </a:lnTo>
                  <a:lnTo>
                    <a:pt x="547687" y="0"/>
                  </a:lnTo>
                  <a:lnTo>
                    <a:pt x="439403" y="33485"/>
                  </a:lnTo>
                  <a:lnTo>
                    <a:pt x="456866" y="76348"/>
                  </a:lnTo>
                  <a:lnTo>
                    <a:pt x="477503" y="150960"/>
                  </a:lnTo>
                  <a:lnTo>
                    <a:pt x="356853" y="147785"/>
                  </a:lnTo>
                  <a:close/>
                </a:path>
              </a:pathLst>
            </a:custGeom>
            <a:solidFill>
              <a:schemeClr val="tx2">
                <a:lumMod val="75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25" name="Freeform 11">
              <a:extLst>
                <a:ext uri="{FF2B5EF4-FFF2-40B4-BE49-F238E27FC236}">
                  <a16:creationId xmlns:a16="http://schemas.microsoft.com/office/drawing/2014/main" id="{F369B1AE-76DD-4A26-9040-A7F7AF5C1E46}"/>
                </a:ext>
              </a:extLst>
            </p:cNvPr>
            <p:cNvSpPr>
              <a:spLocks/>
            </p:cNvSpPr>
            <p:nvPr/>
          </p:nvSpPr>
          <p:spPr bwMode="auto">
            <a:xfrm>
              <a:off x="4949370" y="4277140"/>
              <a:ext cx="373716" cy="298973"/>
            </a:xfrm>
            <a:custGeom>
              <a:avLst/>
              <a:gdLst>
                <a:gd name="T0" fmla="*/ 7068360 w 1199"/>
                <a:gd name="T1" fmla="*/ 226310190 h 960"/>
                <a:gd name="T2" fmla="*/ 44630702 w 1199"/>
                <a:gd name="T3" fmla="*/ 275906865 h 960"/>
                <a:gd name="T4" fmla="*/ 70177404 w 1199"/>
                <a:gd name="T5" fmla="*/ 337499325 h 960"/>
                <a:gd name="T6" fmla="*/ 122886005 w 1199"/>
                <a:gd name="T7" fmla="*/ 410281438 h 960"/>
                <a:gd name="T8" fmla="*/ 149341196 w 1199"/>
                <a:gd name="T9" fmla="*/ 475906465 h 960"/>
                <a:gd name="T10" fmla="*/ 226081714 w 1199"/>
                <a:gd name="T11" fmla="*/ 540624078 h 960"/>
                <a:gd name="T12" fmla="*/ 242035731 w 1199"/>
                <a:gd name="T13" fmla="*/ 627014875 h 960"/>
                <a:gd name="T14" fmla="*/ 265259890 w 1199"/>
                <a:gd name="T15" fmla="*/ 703022788 h 960"/>
                <a:gd name="T16" fmla="*/ 328368933 w 1199"/>
                <a:gd name="T17" fmla="*/ 771772650 h 960"/>
                <a:gd name="T18" fmla="*/ 391477977 w 1199"/>
                <a:gd name="T19" fmla="*/ 838204128 h 960"/>
                <a:gd name="T20" fmla="*/ 434695261 w 1199"/>
                <a:gd name="T21" fmla="*/ 885381453 h 960"/>
                <a:gd name="T22" fmla="*/ 480234453 w 1199"/>
                <a:gd name="T23" fmla="*/ 867740518 h 960"/>
                <a:gd name="T24" fmla="*/ 566567655 w 1199"/>
                <a:gd name="T25" fmla="*/ 875704053 h 960"/>
                <a:gd name="T26" fmla="*/ 643308173 w 1199"/>
                <a:gd name="T27" fmla="*/ 898184005 h 960"/>
                <a:gd name="T28" fmla="*/ 721664525 w 1199"/>
                <a:gd name="T29" fmla="*/ 843748630 h 960"/>
                <a:gd name="T30" fmla="*/ 795173692 w 1199"/>
                <a:gd name="T31" fmla="*/ 803728073 h 960"/>
                <a:gd name="T32" fmla="*/ 875145878 w 1199"/>
                <a:gd name="T33" fmla="*/ 792538738 h 960"/>
                <a:gd name="T34" fmla="*/ 966224580 w 1199"/>
                <a:gd name="T35" fmla="*/ 770159750 h 960"/>
                <a:gd name="T36" fmla="*/ 1044580932 w 1199"/>
                <a:gd name="T37" fmla="*/ 751006563 h 960"/>
                <a:gd name="T38" fmla="*/ 1098905049 w 1199"/>
                <a:gd name="T39" fmla="*/ 690220553 h 960"/>
                <a:gd name="T40" fmla="*/ 1110113249 w 1199"/>
                <a:gd name="T41" fmla="*/ 587801403 h 960"/>
                <a:gd name="T42" fmla="*/ 1066896283 w 1199"/>
                <a:gd name="T43" fmla="*/ 563809515 h 960"/>
                <a:gd name="T44" fmla="*/ 967840414 w 1199"/>
                <a:gd name="T45" fmla="*/ 554232763 h 960"/>
                <a:gd name="T46" fmla="*/ 910284946 w 1199"/>
                <a:gd name="T47" fmla="*/ 483870000 h 960"/>
                <a:gd name="T48" fmla="*/ 868683495 w 1199"/>
                <a:gd name="T49" fmla="*/ 445462978 h 960"/>
                <a:gd name="T50" fmla="*/ 828697561 w 1199"/>
                <a:gd name="T51" fmla="*/ 360684763 h 960"/>
                <a:gd name="T52" fmla="*/ 774373126 w 1199"/>
                <a:gd name="T53" fmla="*/ 288709100 h 960"/>
                <a:gd name="T54" fmla="*/ 688039924 w 1199"/>
                <a:gd name="T55" fmla="*/ 198386700 h 960"/>
                <a:gd name="T56" fmla="*/ 612107164 w 1199"/>
                <a:gd name="T57" fmla="*/ 179132865 h 960"/>
                <a:gd name="T58" fmla="*/ 526581721 w 1199"/>
                <a:gd name="T59" fmla="*/ 168749663 h 960"/>
                <a:gd name="T60" fmla="*/ 473065361 w 1199"/>
                <a:gd name="T61" fmla="*/ 127923290 h 960"/>
                <a:gd name="T62" fmla="*/ 409855269 w 1199"/>
                <a:gd name="T63" fmla="*/ 76007913 h 960"/>
                <a:gd name="T64" fmla="*/ 308376125 w 1199"/>
                <a:gd name="T65" fmla="*/ 23991888 h 960"/>
                <a:gd name="T66" fmla="*/ 222042923 w 1199"/>
                <a:gd name="T67" fmla="*/ 0 h 960"/>
                <a:gd name="T68" fmla="*/ 138132996 w 1199"/>
                <a:gd name="T69" fmla="*/ 28024138 h 960"/>
                <a:gd name="T70" fmla="*/ 170142080 w 1199"/>
                <a:gd name="T71" fmla="*/ 104737853 h 960"/>
                <a:gd name="T72" fmla="*/ 134901963 w 1199"/>
                <a:gd name="T73" fmla="*/ 152721628 h 960"/>
                <a:gd name="T74" fmla="*/ 78962012 w 1199"/>
                <a:gd name="T75" fmla="*/ 179939315 h 960"/>
                <a:gd name="T76" fmla="*/ 16660726 w 1199"/>
                <a:gd name="T77" fmla="*/ 191128650 h 960"/>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199"/>
                <a:gd name="T118" fmla="*/ 0 h 960"/>
                <a:gd name="T119" fmla="*/ 2230102 w 1199"/>
                <a:gd name="T120" fmla="*/ 1782762 h 960"/>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199" h="960">
                  <a:moveTo>
                    <a:pt x="0" y="228"/>
                  </a:moveTo>
                  <a:lnTo>
                    <a:pt x="8" y="242"/>
                  </a:lnTo>
                  <a:lnTo>
                    <a:pt x="15" y="286"/>
                  </a:lnTo>
                  <a:lnTo>
                    <a:pt x="48" y="295"/>
                  </a:lnTo>
                  <a:lnTo>
                    <a:pt x="65" y="321"/>
                  </a:lnTo>
                  <a:lnTo>
                    <a:pt x="75" y="361"/>
                  </a:lnTo>
                  <a:lnTo>
                    <a:pt x="111" y="402"/>
                  </a:lnTo>
                  <a:lnTo>
                    <a:pt x="131" y="439"/>
                  </a:lnTo>
                  <a:lnTo>
                    <a:pt x="164" y="461"/>
                  </a:lnTo>
                  <a:lnTo>
                    <a:pt x="160" y="509"/>
                  </a:lnTo>
                  <a:lnTo>
                    <a:pt x="209" y="541"/>
                  </a:lnTo>
                  <a:lnTo>
                    <a:pt x="242" y="578"/>
                  </a:lnTo>
                  <a:lnTo>
                    <a:pt x="263" y="619"/>
                  </a:lnTo>
                  <a:lnTo>
                    <a:pt x="259" y="670"/>
                  </a:lnTo>
                  <a:lnTo>
                    <a:pt x="273" y="704"/>
                  </a:lnTo>
                  <a:lnTo>
                    <a:pt x="283" y="751"/>
                  </a:lnTo>
                  <a:lnTo>
                    <a:pt x="330" y="781"/>
                  </a:lnTo>
                  <a:lnTo>
                    <a:pt x="351" y="825"/>
                  </a:lnTo>
                  <a:lnTo>
                    <a:pt x="390" y="863"/>
                  </a:lnTo>
                  <a:lnTo>
                    <a:pt x="418" y="896"/>
                  </a:lnTo>
                  <a:lnTo>
                    <a:pt x="428" y="935"/>
                  </a:lnTo>
                  <a:lnTo>
                    <a:pt x="465" y="946"/>
                  </a:lnTo>
                  <a:lnTo>
                    <a:pt x="486" y="931"/>
                  </a:lnTo>
                  <a:lnTo>
                    <a:pt x="513" y="928"/>
                  </a:lnTo>
                  <a:lnTo>
                    <a:pt x="558" y="931"/>
                  </a:lnTo>
                  <a:lnTo>
                    <a:pt x="605" y="936"/>
                  </a:lnTo>
                  <a:lnTo>
                    <a:pt x="641" y="945"/>
                  </a:lnTo>
                  <a:lnTo>
                    <a:pt x="687" y="960"/>
                  </a:lnTo>
                  <a:lnTo>
                    <a:pt x="724" y="947"/>
                  </a:lnTo>
                  <a:lnTo>
                    <a:pt x="771" y="902"/>
                  </a:lnTo>
                  <a:lnTo>
                    <a:pt x="812" y="876"/>
                  </a:lnTo>
                  <a:lnTo>
                    <a:pt x="850" y="859"/>
                  </a:lnTo>
                  <a:lnTo>
                    <a:pt x="899" y="851"/>
                  </a:lnTo>
                  <a:lnTo>
                    <a:pt x="935" y="847"/>
                  </a:lnTo>
                  <a:lnTo>
                    <a:pt x="980" y="835"/>
                  </a:lnTo>
                  <a:lnTo>
                    <a:pt x="1043" y="825"/>
                  </a:lnTo>
                  <a:lnTo>
                    <a:pt x="1079" y="811"/>
                  </a:lnTo>
                  <a:lnTo>
                    <a:pt x="1106" y="804"/>
                  </a:lnTo>
                  <a:lnTo>
                    <a:pt x="1138" y="774"/>
                  </a:lnTo>
                  <a:lnTo>
                    <a:pt x="1150" y="738"/>
                  </a:lnTo>
                  <a:lnTo>
                    <a:pt x="1178" y="697"/>
                  </a:lnTo>
                  <a:lnTo>
                    <a:pt x="1199" y="660"/>
                  </a:lnTo>
                  <a:lnTo>
                    <a:pt x="1181" y="628"/>
                  </a:lnTo>
                  <a:lnTo>
                    <a:pt x="1169" y="599"/>
                  </a:lnTo>
                  <a:lnTo>
                    <a:pt x="1140" y="603"/>
                  </a:lnTo>
                  <a:lnTo>
                    <a:pt x="1086" y="598"/>
                  </a:lnTo>
                  <a:lnTo>
                    <a:pt x="1034" y="592"/>
                  </a:lnTo>
                  <a:lnTo>
                    <a:pt x="1002" y="555"/>
                  </a:lnTo>
                  <a:lnTo>
                    <a:pt x="973" y="517"/>
                  </a:lnTo>
                  <a:lnTo>
                    <a:pt x="952" y="502"/>
                  </a:lnTo>
                  <a:lnTo>
                    <a:pt x="928" y="476"/>
                  </a:lnTo>
                  <a:lnTo>
                    <a:pt x="896" y="445"/>
                  </a:lnTo>
                  <a:lnTo>
                    <a:pt x="886" y="386"/>
                  </a:lnTo>
                  <a:lnTo>
                    <a:pt x="870" y="351"/>
                  </a:lnTo>
                  <a:lnTo>
                    <a:pt x="828" y="309"/>
                  </a:lnTo>
                  <a:lnTo>
                    <a:pt x="788" y="269"/>
                  </a:lnTo>
                  <a:lnTo>
                    <a:pt x="735" y="212"/>
                  </a:lnTo>
                  <a:lnTo>
                    <a:pt x="704" y="203"/>
                  </a:lnTo>
                  <a:lnTo>
                    <a:pt x="654" y="191"/>
                  </a:lnTo>
                  <a:lnTo>
                    <a:pt x="600" y="198"/>
                  </a:lnTo>
                  <a:lnTo>
                    <a:pt x="563" y="180"/>
                  </a:lnTo>
                  <a:lnTo>
                    <a:pt x="529" y="163"/>
                  </a:lnTo>
                  <a:lnTo>
                    <a:pt x="506" y="137"/>
                  </a:lnTo>
                  <a:lnTo>
                    <a:pt x="469" y="102"/>
                  </a:lnTo>
                  <a:lnTo>
                    <a:pt x="438" y="81"/>
                  </a:lnTo>
                  <a:lnTo>
                    <a:pt x="382" y="56"/>
                  </a:lnTo>
                  <a:lnTo>
                    <a:pt x="330" y="26"/>
                  </a:lnTo>
                  <a:lnTo>
                    <a:pt x="283" y="4"/>
                  </a:lnTo>
                  <a:lnTo>
                    <a:pt x="237" y="0"/>
                  </a:lnTo>
                  <a:lnTo>
                    <a:pt x="199" y="19"/>
                  </a:lnTo>
                  <a:lnTo>
                    <a:pt x="148" y="30"/>
                  </a:lnTo>
                  <a:lnTo>
                    <a:pt x="149" y="59"/>
                  </a:lnTo>
                  <a:lnTo>
                    <a:pt x="182" y="112"/>
                  </a:lnTo>
                  <a:lnTo>
                    <a:pt x="165" y="139"/>
                  </a:lnTo>
                  <a:lnTo>
                    <a:pt x="144" y="163"/>
                  </a:lnTo>
                  <a:lnTo>
                    <a:pt x="114" y="176"/>
                  </a:lnTo>
                  <a:lnTo>
                    <a:pt x="84" y="192"/>
                  </a:lnTo>
                  <a:lnTo>
                    <a:pt x="33" y="185"/>
                  </a:lnTo>
                  <a:lnTo>
                    <a:pt x="18" y="204"/>
                  </a:lnTo>
                  <a:lnTo>
                    <a:pt x="0" y="228"/>
                  </a:lnTo>
                  <a:close/>
                </a:path>
              </a:pathLst>
            </a:custGeom>
            <a:solidFill>
              <a:schemeClr val="accent2">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26" name="Freeform 12">
              <a:extLst>
                <a:ext uri="{FF2B5EF4-FFF2-40B4-BE49-F238E27FC236}">
                  <a16:creationId xmlns:a16="http://schemas.microsoft.com/office/drawing/2014/main" id="{8E961DB3-AE7B-4405-B2F2-F8BF21D748D1}"/>
                </a:ext>
              </a:extLst>
            </p:cNvPr>
            <p:cNvSpPr>
              <a:spLocks/>
            </p:cNvSpPr>
            <p:nvPr/>
          </p:nvSpPr>
          <p:spPr bwMode="auto">
            <a:xfrm>
              <a:off x="5092628" y="4535627"/>
              <a:ext cx="183744" cy="119901"/>
            </a:xfrm>
            <a:custGeom>
              <a:avLst/>
              <a:gdLst>
                <a:gd name="T0" fmla="*/ 2147483647 w 590"/>
                <a:gd name="T1" fmla="*/ 2147483647 h 385"/>
                <a:gd name="T2" fmla="*/ 0 w 590"/>
                <a:gd name="T3" fmla="*/ 2147483647 h 385"/>
                <a:gd name="T4" fmla="*/ 2147483647 w 590"/>
                <a:gd name="T5" fmla="*/ 2147483647 h 385"/>
                <a:gd name="T6" fmla="*/ 2147483647 w 590"/>
                <a:gd name="T7" fmla="*/ 2147483647 h 385"/>
                <a:gd name="T8" fmla="*/ 2147483647 w 590"/>
                <a:gd name="T9" fmla="*/ 2147483647 h 385"/>
                <a:gd name="T10" fmla="*/ 2147483647 w 590"/>
                <a:gd name="T11" fmla="*/ 2147483647 h 385"/>
                <a:gd name="T12" fmla="*/ 2147483647 w 590"/>
                <a:gd name="T13" fmla="*/ 2147483647 h 385"/>
                <a:gd name="T14" fmla="*/ 2147483647 w 590"/>
                <a:gd name="T15" fmla="*/ 2147483647 h 385"/>
                <a:gd name="T16" fmla="*/ 2147483647 w 590"/>
                <a:gd name="T17" fmla="*/ 2147483647 h 385"/>
                <a:gd name="T18" fmla="*/ 2147483647 w 590"/>
                <a:gd name="T19" fmla="*/ 2147483647 h 385"/>
                <a:gd name="T20" fmla="*/ 2147483647 w 590"/>
                <a:gd name="T21" fmla="*/ 2147483647 h 385"/>
                <a:gd name="T22" fmla="*/ 2147483647 w 590"/>
                <a:gd name="T23" fmla="*/ 2147483647 h 385"/>
                <a:gd name="T24" fmla="*/ 2147483647 w 590"/>
                <a:gd name="T25" fmla="*/ 2147483647 h 385"/>
                <a:gd name="T26" fmla="*/ 2147483647 w 590"/>
                <a:gd name="T27" fmla="*/ 2147483647 h 385"/>
                <a:gd name="T28" fmla="*/ 2147483647 w 590"/>
                <a:gd name="T29" fmla="*/ 2147483647 h 385"/>
                <a:gd name="T30" fmla="*/ 2147483647 w 590"/>
                <a:gd name="T31" fmla="*/ 2147483647 h 385"/>
                <a:gd name="T32" fmla="*/ 2147483647 w 590"/>
                <a:gd name="T33" fmla="*/ 2147483647 h 385"/>
                <a:gd name="T34" fmla="*/ 2147483647 w 590"/>
                <a:gd name="T35" fmla="*/ 2147483647 h 385"/>
                <a:gd name="T36" fmla="*/ 2147483647 w 590"/>
                <a:gd name="T37" fmla="*/ 2147483647 h 385"/>
                <a:gd name="T38" fmla="*/ 2147483647 w 590"/>
                <a:gd name="T39" fmla="*/ 2147483647 h 385"/>
                <a:gd name="T40" fmla="*/ 2147483647 w 590"/>
                <a:gd name="T41" fmla="*/ 0 h 385"/>
                <a:gd name="T42" fmla="*/ 2147483647 w 590"/>
                <a:gd name="T43" fmla="*/ 2147483647 h 385"/>
                <a:gd name="T44" fmla="*/ 2147483647 w 590"/>
                <a:gd name="T45" fmla="*/ 2147483647 h 385"/>
                <a:gd name="T46" fmla="*/ 2147483647 w 590"/>
                <a:gd name="T47" fmla="*/ 2147483647 h 385"/>
                <a:gd name="T48" fmla="*/ 2147483647 w 590"/>
                <a:gd name="T49" fmla="*/ 2147483647 h 385"/>
                <a:gd name="T50" fmla="*/ 2147483647 w 590"/>
                <a:gd name="T51" fmla="*/ 2147483647 h 385"/>
                <a:gd name="T52" fmla="*/ 2147483647 w 590"/>
                <a:gd name="T53" fmla="*/ 2147483647 h 385"/>
                <a:gd name="T54" fmla="*/ 2147483647 w 590"/>
                <a:gd name="T55" fmla="*/ 2147483647 h 385"/>
                <a:gd name="T56" fmla="*/ 2147483647 w 590"/>
                <a:gd name="T57" fmla="*/ 2147483647 h 385"/>
                <a:gd name="T58" fmla="*/ 2147483647 w 590"/>
                <a:gd name="T59" fmla="*/ 2147483647 h 385"/>
                <a:gd name="T60" fmla="*/ 2147483647 w 590"/>
                <a:gd name="T61" fmla="*/ 2147483647 h 385"/>
                <a:gd name="T62" fmla="*/ 2147483647 w 590"/>
                <a:gd name="T63" fmla="*/ 2147483647 h 385"/>
                <a:gd name="T64" fmla="*/ 2147483647 w 590"/>
                <a:gd name="T65" fmla="*/ 2147483647 h 385"/>
                <a:gd name="T66" fmla="*/ 2147483647 w 590"/>
                <a:gd name="T67" fmla="*/ 2147483647 h 385"/>
                <a:gd name="T68" fmla="*/ 2147483647 w 590"/>
                <a:gd name="T69" fmla="*/ 2147483647 h 385"/>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590"/>
                <a:gd name="T106" fmla="*/ 0 h 385"/>
                <a:gd name="T107" fmla="*/ 699 w 590"/>
                <a:gd name="T108" fmla="*/ 452 h 385"/>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590" h="385">
                  <a:moveTo>
                    <a:pt x="7" y="152"/>
                  </a:moveTo>
                  <a:lnTo>
                    <a:pt x="0" y="214"/>
                  </a:lnTo>
                  <a:lnTo>
                    <a:pt x="14" y="254"/>
                  </a:lnTo>
                  <a:lnTo>
                    <a:pt x="31" y="305"/>
                  </a:lnTo>
                  <a:lnTo>
                    <a:pt x="41" y="359"/>
                  </a:lnTo>
                  <a:lnTo>
                    <a:pt x="80" y="385"/>
                  </a:lnTo>
                  <a:lnTo>
                    <a:pt x="125" y="366"/>
                  </a:lnTo>
                  <a:lnTo>
                    <a:pt x="166" y="338"/>
                  </a:lnTo>
                  <a:lnTo>
                    <a:pt x="229" y="342"/>
                  </a:lnTo>
                  <a:lnTo>
                    <a:pt x="293" y="312"/>
                  </a:lnTo>
                  <a:lnTo>
                    <a:pt x="344" y="279"/>
                  </a:lnTo>
                  <a:lnTo>
                    <a:pt x="394" y="240"/>
                  </a:lnTo>
                  <a:lnTo>
                    <a:pt x="479" y="224"/>
                  </a:lnTo>
                  <a:lnTo>
                    <a:pt x="531" y="204"/>
                  </a:lnTo>
                  <a:lnTo>
                    <a:pt x="541" y="174"/>
                  </a:lnTo>
                  <a:lnTo>
                    <a:pt x="566" y="145"/>
                  </a:lnTo>
                  <a:lnTo>
                    <a:pt x="590" y="125"/>
                  </a:lnTo>
                  <a:lnTo>
                    <a:pt x="576" y="101"/>
                  </a:lnTo>
                  <a:lnTo>
                    <a:pt x="556" y="67"/>
                  </a:lnTo>
                  <a:lnTo>
                    <a:pt x="543" y="26"/>
                  </a:lnTo>
                  <a:lnTo>
                    <a:pt x="533" y="0"/>
                  </a:lnTo>
                  <a:lnTo>
                    <a:pt x="470" y="15"/>
                  </a:lnTo>
                  <a:lnTo>
                    <a:pt x="433" y="20"/>
                  </a:lnTo>
                  <a:lnTo>
                    <a:pt x="392" y="26"/>
                  </a:lnTo>
                  <a:lnTo>
                    <a:pt x="351" y="47"/>
                  </a:lnTo>
                  <a:lnTo>
                    <a:pt x="308" y="72"/>
                  </a:lnTo>
                  <a:lnTo>
                    <a:pt x="266" y="115"/>
                  </a:lnTo>
                  <a:lnTo>
                    <a:pt x="251" y="118"/>
                  </a:lnTo>
                  <a:lnTo>
                    <a:pt x="227" y="130"/>
                  </a:lnTo>
                  <a:lnTo>
                    <a:pt x="187" y="113"/>
                  </a:lnTo>
                  <a:lnTo>
                    <a:pt x="128" y="102"/>
                  </a:lnTo>
                  <a:lnTo>
                    <a:pt x="56" y="98"/>
                  </a:lnTo>
                  <a:lnTo>
                    <a:pt x="25" y="101"/>
                  </a:lnTo>
                  <a:lnTo>
                    <a:pt x="8" y="116"/>
                  </a:lnTo>
                  <a:lnTo>
                    <a:pt x="7" y="152"/>
                  </a:lnTo>
                  <a:close/>
                </a:path>
              </a:pathLst>
            </a:custGeom>
            <a:solidFill>
              <a:schemeClr val="accent2">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27" name="Freeform 14">
              <a:extLst>
                <a:ext uri="{FF2B5EF4-FFF2-40B4-BE49-F238E27FC236}">
                  <a16:creationId xmlns:a16="http://schemas.microsoft.com/office/drawing/2014/main" id="{BF63FE0D-827D-48F3-8FDF-2EA3F00B7CAE}"/>
                </a:ext>
              </a:extLst>
            </p:cNvPr>
            <p:cNvSpPr>
              <a:spLocks/>
            </p:cNvSpPr>
            <p:nvPr/>
          </p:nvSpPr>
          <p:spPr bwMode="auto">
            <a:xfrm>
              <a:off x="5256129" y="4403270"/>
              <a:ext cx="80972" cy="60728"/>
            </a:xfrm>
            <a:custGeom>
              <a:avLst/>
              <a:gdLst>
                <a:gd name="T0" fmla="*/ 0 w 260"/>
                <a:gd name="T1" fmla="*/ 2147483647 h 195"/>
                <a:gd name="T2" fmla="*/ 2147483647 w 260"/>
                <a:gd name="T3" fmla="*/ 2147483647 h 195"/>
                <a:gd name="T4" fmla="*/ 2147483647 w 260"/>
                <a:gd name="T5" fmla="*/ 2147483647 h 195"/>
                <a:gd name="T6" fmla="*/ 2147483647 w 260"/>
                <a:gd name="T7" fmla="*/ 2147483647 h 195"/>
                <a:gd name="T8" fmla="*/ 2147483647 w 260"/>
                <a:gd name="T9" fmla="*/ 2147483647 h 195"/>
                <a:gd name="T10" fmla="*/ 2147483647 w 260"/>
                <a:gd name="T11" fmla="*/ 2147483647 h 195"/>
                <a:gd name="T12" fmla="*/ 2147483647 w 260"/>
                <a:gd name="T13" fmla="*/ 2147483647 h 195"/>
                <a:gd name="T14" fmla="*/ 2147483647 w 260"/>
                <a:gd name="T15" fmla="*/ 2147483647 h 195"/>
                <a:gd name="T16" fmla="*/ 2147483647 w 260"/>
                <a:gd name="T17" fmla="*/ 2147483647 h 195"/>
                <a:gd name="T18" fmla="*/ 2147483647 w 260"/>
                <a:gd name="T19" fmla="*/ 0 h 195"/>
                <a:gd name="T20" fmla="*/ 2147483647 w 260"/>
                <a:gd name="T21" fmla="*/ 2147483647 h 195"/>
                <a:gd name="T22" fmla="*/ 2147483647 w 260"/>
                <a:gd name="T23" fmla="*/ 2147483647 h 195"/>
                <a:gd name="T24" fmla="*/ 2147483647 w 260"/>
                <a:gd name="T25" fmla="*/ 2147483647 h 195"/>
                <a:gd name="T26" fmla="*/ 2147483647 w 260"/>
                <a:gd name="T27" fmla="*/ 2147483647 h 195"/>
                <a:gd name="T28" fmla="*/ 2147483647 w 260"/>
                <a:gd name="T29" fmla="*/ 2147483647 h 195"/>
                <a:gd name="T30" fmla="*/ 2147483647 w 260"/>
                <a:gd name="T31" fmla="*/ 2147483647 h 195"/>
                <a:gd name="T32" fmla="*/ 2147483647 w 260"/>
                <a:gd name="T33" fmla="*/ 2147483647 h 195"/>
                <a:gd name="T34" fmla="*/ 2147483647 w 260"/>
                <a:gd name="T35" fmla="*/ 2147483647 h 195"/>
                <a:gd name="T36" fmla="*/ 2147483647 w 260"/>
                <a:gd name="T37" fmla="*/ 2147483647 h 195"/>
                <a:gd name="T38" fmla="*/ 2147483647 w 260"/>
                <a:gd name="T39" fmla="*/ 2147483647 h 195"/>
                <a:gd name="T40" fmla="*/ 2147483647 w 260"/>
                <a:gd name="T41" fmla="*/ 2147483647 h 195"/>
                <a:gd name="T42" fmla="*/ 2147483647 w 260"/>
                <a:gd name="T43" fmla="*/ 2147483647 h 195"/>
                <a:gd name="T44" fmla="*/ 0 w 260"/>
                <a:gd name="T45" fmla="*/ 2147483647 h 19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260"/>
                <a:gd name="T70" fmla="*/ 0 h 195"/>
                <a:gd name="T71" fmla="*/ 300 w 260"/>
                <a:gd name="T72" fmla="*/ 232 h 195"/>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260" h="195">
                  <a:moveTo>
                    <a:pt x="0" y="132"/>
                  </a:moveTo>
                  <a:lnTo>
                    <a:pt x="33" y="122"/>
                  </a:lnTo>
                  <a:lnTo>
                    <a:pt x="62" y="111"/>
                  </a:lnTo>
                  <a:lnTo>
                    <a:pt x="99" y="116"/>
                  </a:lnTo>
                  <a:lnTo>
                    <a:pt x="115" y="115"/>
                  </a:lnTo>
                  <a:lnTo>
                    <a:pt x="125" y="97"/>
                  </a:lnTo>
                  <a:lnTo>
                    <a:pt x="146" y="80"/>
                  </a:lnTo>
                  <a:lnTo>
                    <a:pt x="169" y="61"/>
                  </a:lnTo>
                  <a:lnTo>
                    <a:pt x="204" y="39"/>
                  </a:lnTo>
                  <a:lnTo>
                    <a:pt x="231" y="0"/>
                  </a:lnTo>
                  <a:lnTo>
                    <a:pt x="228" y="12"/>
                  </a:lnTo>
                  <a:lnTo>
                    <a:pt x="234" y="22"/>
                  </a:lnTo>
                  <a:lnTo>
                    <a:pt x="246" y="18"/>
                  </a:lnTo>
                  <a:lnTo>
                    <a:pt x="250" y="3"/>
                  </a:lnTo>
                  <a:lnTo>
                    <a:pt x="260" y="20"/>
                  </a:lnTo>
                  <a:lnTo>
                    <a:pt x="259" y="51"/>
                  </a:lnTo>
                  <a:lnTo>
                    <a:pt x="252" y="64"/>
                  </a:lnTo>
                  <a:lnTo>
                    <a:pt x="241" y="70"/>
                  </a:lnTo>
                  <a:lnTo>
                    <a:pt x="226" y="81"/>
                  </a:lnTo>
                  <a:lnTo>
                    <a:pt x="220" y="67"/>
                  </a:lnTo>
                  <a:lnTo>
                    <a:pt x="213" y="73"/>
                  </a:lnTo>
                  <a:lnTo>
                    <a:pt x="216" y="87"/>
                  </a:lnTo>
                  <a:lnTo>
                    <a:pt x="210" y="106"/>
                  </a:lnTo>
                  <a:lnTo>
                    <a:pt x="196" y="136"/>
                  </a:lnTo>
                  <a:lnTo>
                    <a:pt x="196" y="159"/>
                  </a:lnTo>
                  <a:lnTo>
                    <a:pt x="196" y="177"/>
                  </a:lnTo>
                  <a:lnTo>
                    <a:pt x="185" y="192"/>
                  </a:lnTo>
                  <a:lnTo>
                    <a:pt x="150" y="195"/>
                  </a:lnTo>
                  <a:lnTo>
                    <a:pt x="104" y="192"/>
                  </a:lnTo>
                  <a:lnTo>
                    <a:pt x="44" y="187"/>
                  </a:lnTo>
                  <a:lnTo>
                    <a:pt x="0" y="132"/>
                  </a:lnTo>
                  <a:close/>
                </a:path>
              </a:pathLst>
            </a:custGeom>
            <a:solidFill>
              <a:srgbClr val="FFD966"/>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28" name="Freeform 15">
              <a:extLst>
                <a:ext uri="{FF2B5EF4-FFF2-40B4-BE49-F238E27FC236}">
                  <a16:creationId xmlns:a16="http://schemas.microsoft.com/office/drawing/2014/main" id="{82E8C673-EFDA-44F8-9745-822435A0FE14}"/>
                </a:ext>
              </a:extLst>
            </p:cNvPr>
            <p:cNvSpPr>
              <a:spLocks/>
            </p:cNvSpPr>
            <p:nvPr/>
          </p:nvSpPr>
          <p:spPr bwMode="auto">
            <a:xfrm>
              <a:off x="5748189" y="4711586"/>
              <a:ext cx="49829" cy="76300"/>
            </a:xfrm>
            <a:custGeom>
              <a:avLst/>
              <a:gdLst>
                <a:gd name="T0" fmla="*/ 2147483647 w 403"/>
                <a:gd name="T1" fmla="*/ 2147483647 h 631"/>
                <a:gd name="T2" fmla="*/ 2147483647 w 403"/>
                <a:gd name="T3" fmla="*/ 2147483647 h 631"/>
                <a:gd name="T4" fmla="*/ 2147483647 w 403"/>
                <a:gd name="T5" fmla="*/ 2147483647 h 631"/>
                <a:gd name="T6" fmla="*/ 2147483647 w 403"/>
                <a:gd name="T7" fmla="*/ 2147483647 h 631"/>
                <a:gd name="T8" fmla="*/ 0 w 403"/>
                <a:gd name="T9" fmla="*/ 2147483647 h 631"/>
                <a:gd name="T10" fmla="*/ 2147483647 w 403"/>
                <a:gd name="T11" fmla="*/ 2147483647 h 631"/>
                <a:gd name="T12" fmla="*/ 2147483647 w 403"/>
                <a:gd name="T13" fmla="*/ 2147483647 h 631"/>
                <a:gd name="T14" fmla="*/ 2147483647 w 403"/>
                <a:gd name="T15" fmla="*/ 2147483647 h 631"/>
                <a:gd name="T16" fmla="*/ 2147483647 w 403"/>
                <a:gd name="T17" fmla="*/ 0 h 631"/>
                <a:gd name="T18" fmla="*/ 2147483647 w 403"/>
                <a:gd name="T19" fmla="*/ 2147483647 h 631"/>
                <a:gd name="T20" fmla="*/ 2147483647 w 403"/>
                <a:gd name="T21" fmla="*/ 2147483647 h 631"/>
                <a:gd name="T22" fmla="*/ 2147483647 w 403"/>
                <a:gd name="T23" fmla="*/ 2147483647 h 631"/>
                <a:gd name="T24" fmla="*/ 2147483647 w 403"/>
                <a:gd name="T25" fmla="*/ 2147483647 h 631"/>
                <a:gd name="T26" fmla="*/ 2147483647 w 403"/>
                <a:gd name="T27" fmla="*/ 2147483647 h 63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403"/>
                <a:gd name="T43" fmla="*/ 0 h 631"/>
                <a:gd name="T44" fmla="*/ 403 w 403"/>
                <a:gd name="T45" fmla="*/ 631 h 631"/>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403" h="631">
                  <a:moveTo>
                    <a:pt x="229" y="586"/>
                  </a:moveTo>
                  <a:lnTo>
                    <a:pt x="119" y="631"/>
                  </a:lnTo>
                  <a:lnTo>
                    <a:pt x="37" y="512"/>
                  </a:lnTo>
                  <a:lnTo>
                    <a:pt x="19" y="458"/>
                  </a:lnTo>
                  <a:lnTo>
                    <a:pt x="0" y="320"/>
                  </a:lnTo>
                  <a:lnTo>
                    <a:pt x="83" y="202"/>
                  </a:lnTo>
                  <a:lnTo>
                    <a:pt x="83" y="119"/>
                  </a:lnTo>
                  <a:lnTo>
                    <a:pt x="46" y="19"/>
                  </a:lnTo>
                  <a:lnTo>
                    <a:pt x="101" y="0"/>
                  </a:lnTo>
                  <a:lnTo>
                    <a:pt x="192" y="83"/>
                  </a:lnTo>
                  <a:lnTo>
                    <a:pt x="266" y="229"/>
                  </a:lnTo>
                  <a:lnTo>
                    <a:pt x="375" y="357"/>
                  </a:lnTo>
                  <a:lnTo>
                    <a:pt x="403" y="485"/>
                  </a:lnTo>
                  <a:lnTo>
                    <a:pt x="229" y="586"/>
                  </a:lnTo>
                  <a:close/>
                </a:path>
              </a:pathLst>
            </a:custGeom>
            <a:solidFill>
              <a:schemeClr val="tx2">
                <a:lumMod val="75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29" name="Freeform 16">
              <a:extLst>
                <a:ext uri="{FF2B5EF4-FFF2-40B4-BE49-F238E27FC236}">
                  <a16:creationId xmlns:a16="http://schemas.microsoft.com/office/drawing/2014/main" id="{5FDE1024-A164-4417-8576-37DD6A466642}"/>
                </a:ext>
              </a:extLst>
            </p:cNvPr>
            <p:cNvSpPr>
              <a:spLocks/>
            </p:cNvSpPr>
            <p:nvPr/>
          </p:nvSpPr>
          <p:spPr bwMode="auto">
            <a:xfrm>
              <a:off x="6262049" y="4515385"/>
              <a:ext cx="43600" cy="34257"/>
            </a:xfrm>
            <a:custGeom>
              <a:avLst/>
              <a:gdLst>
                <a:gd name="T0" fmla="*/ 2147483647 w 344"/>
                <a:gd name="T1" fmla="*/ 2147483647 h 272"/>
                <a:gd name="T2" fmla="*/ 2147483647 w 344"/>
                <a:gd name="T3" fmla="*/ 2147483647 h 272"/>
                <a:gd name="T4" fmla="*/ 2147483647 w 344"/>
                <a:gd name="T5" fmla="*/ 2147483647 h 272"/>
                <a:gd name="T6" fmla="*/ 0 w 344"/>
                <a:gd name="T7" fmla="*/ 2147483647 h 272"/>
                <a:gd name="T8" fmla="*/ 2147483647 w 344"/>
                <a:gd name="T9" fmla="*/ 2147483647 h 272"/>
                <a:gd name="T10" fmla="*/ 2147483647 w 344"/>
                <a:gd name="T11" fmla="*/ 0 h 272"/>
                <a:gd name="T12" fmla="*/ 2147483647 w 344"/>
                <a:gd name="T13" fmla="*/ 0 h 272"/>
                <a:gd name="T14" fmla="*/ 2147483647 w 344"/>
                <a:gd name="T15" fmla="*/ 0 h 272"/>
                <a:gd name="T16" fmla="*/ 2147483647 w 344"/>
                <a:gd name="T17" fmla="*/ 2147483647 h 272"/>
                <a:gd name="T18" fmla="*/ 2147483647 w 344"/>
                <a:gd name="T19" fmla="*/ 2147483647 h 272"/>
                <a:gd name="T20" fmla="*/ 2147483647 w 344"/>
                <a:gd name="T21" fmla="*/ 2147483647 h 272"/>
                <a:gd name="T22" fmla="*/ 2147483647 w 344"/>
                <a:gd name="T23" fmla="*/ 2147483647 h 27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44"/>
                <a:gd name="T37" fmla="*/ 0 h 272"/>
                <a:gd name="T38" fmla="*/ 344 w 344"/>
                <a:gd name="T39" fmla="*/ 272 h 27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44" h="272">
                  <a:moveTo>
                    <a:pt x="229" y="272"/>
                  </a:moveTo>
                  <a:lnTo>
                    <a:pt x="93" y="272"/>
                  </a:lnTo>
                  <a:lnTo>
                    <a:pt x="2" y="227"/>
                  </a:lnTo>
                  <a:lnTo>
                    <a:pt x="0" y="143"/>
                  </a:lnTo>
                  <a:lnTo>
                    <a:pt x="72" y="79"/>
                  </a:lnTo>
                  <a:lnTo>
                    <a:pt x="93" y="0"/>
                  </a:lnTo>
                  <a:lnTo>
                    <a:pt x="184" y="0"/>
                  </a:lnTo>
                  <a:lnTo>
                    <a:pt x="274" y="0"/>
                  </a:lnTo>
                  <a:lnTo>
                    <a:pt x="344" y="23"/>
                  </a:lnTo>
                  <a:lnTo>
                    <a:pt x="328" y="119"/>
                  </a:lnTo>
                  <a:lnTo>
                    <a:pt x="312" y="207"/>
                  </a:lnTo>
                  <a:lnTo>
                    <a:pt x="229" y="272"/>
                  </a:lnTo>
                  <a:close/>
                </a:path>
              </a:pathLst>
            </a:custGeom>
            <a:solidFill>
              <a:schemeClr val="tx2">
                <a:lumMod val="75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srgbClr val="000000"/>
                </a:solidFill>
                <a:effectLst/>
                <a:uLnTx/>
                <a:uFillTx/>
                <a:latin typeface="Arial" charset="0"/>
                <a:ea typeface="等线" panose="02010600030101010101" pitchFamily="2" charset="-122"/>
                <a:cs typeface="+mn-cs"/>
              </a:endParaRPr>
            </a:p>
          </p:txBody>
        </p:sp>
        <p:sp>
          <p:nvSpPr>
            <p:cNvPr id="30" name="Freeform 17">
              <a:extLst>
                <a:ext uri="{FF2B5EF4-FFF2-40B4-BE49-F238E27FC236}">
                  <a16:creationId xmlns:a16="http://schemas.microsoft.com/office/drawing/2014/main" id="{003FE91A-071B-4B84-AA4D-FB46BBF5DD21}"/>
                </a:ext>
              </a:extLst>
            </p:cNvPr>
            <p:cNvSpPr>
              <a:spLocks/>
            </p:cNvSpPr>
            <p:nvPr/>
          </p:nvSpPr>
          <p:spPr bwMode="auto">
            <a:xfrm>
              <a:off x="6466036" y="4417284"/>
              <a:ext cx="34257" cy="65400"/>
            </a:xfrm>
            <a:custGeom>
              <a:avLst/>
              <a:gdLst>
                <a:gd name="T0" fmla="*/ 2147483647 w 288"/>
                <a:gd name="T1" fmla="*/ 2147483647 h 520"/>
                <a:gd name="T2" fmla="*/ 2147483647 w 288"/>
                <a:gd name="T3" fmla="*/ 2147483647 h 520"/>
                <a:gd name="T4" fmla="*/ 0 w 288"/>
                <a:gd name="T5" fmla="*/ 2147483647 h 520"/>
                <a:gd name="T6" fmla="*/ 0 w 288"/>
                <a:gd name="T7" fmla="*/ 2147483647 h 520"/>
                <a:gd name="T8" fmla="*/ 2147483647 w 288"/>
                <a:gd name="T9" fmla="*/ 2147483647 h 520"/>
                <a:gd name="T10" fmla="*/ 2147483647 w 288"/>
                <a:gd name="T11" fmla="*/ 2147483647 h 520"/>
                <a:gd name="T12" fmla="*/ 2147483647 w 288"/>
                <a:gd name="T13" fmla="*/ 2147483647 h 520"/>
                <a:gd name="T14" fmla="*/ 2147483647 w 288"/>
                <a:gd name="T15" fmla="*/ 0 h 520"/>
                <a:gd name="T16" fmla="*/ 2147483647 w 288"/>
                <a:gd name="T17" fmla="*/ 0 h 520"/>
                <a:gd name="T18" fmla="*/ 2147483647 w 288"/>
                <a:gd name="T19" fmla="*/ 2147483647 h 520"/>
                <a:gd name="T20" fmla="*/ 2147483647 w 288"/>
                <a:gd name="T21" fmla="*/ 2147483647 h 520"/>
                <a:gd name="T22" fmla="*/ 2147483647 w 288"/>
                <a:gd name="T23" fmla="*/ 2147483647 h 520"/>
                <a:gd name="T24" fmla="*/ 2147483647 w 288"/>
                <a:gd name="T25" fmla="*/ 2147483647 h 520"/>
                <a:gd name="T26" fmla="*/ 2147483647 w 288"/>
                <a:gd name="T27" fmla="*/ 2147483647 h 52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88"/>
                <a:gd name="T43" fmla="*/ 0 h 520"/>
                <a:gd name="T44" fmla="*/ 288 w 288"/>
                <a:gd name="T45" fmla="*/ 520 h 52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88" h="520">
                  <a:moveTo>
                    <a:pt x="176" y="448"/>
                  </a:moveTo>
                  <a:lnTo>
                    <a:pt x="72" y="520"/>
                  </a:lnTo>
                  <a:lnTo>
                    <a:pt x="0" y="440"/>
                  </a:lnTo>
                  <a:lnTo>
                    <a:pt x="0" y="352"/>
                  </a:lnTo>
                  <a:lnTo>
                    <a:pt x="11" y="240"/>
                  </a:lnTo>
                  <a:lnTo>
                    <a:pt x="32" y="161"/>
                  </a:lnTo>
                  <a:lnTo>
                    <a:pt x="120" y="96"/>
                  </a:lnTo>
                  <a:lnTo>
                    <a:pt x="128" y="0"/>
                  </a:lnTo>
                  <a:lnTo>
                    <a:pt x="248" y="0"/>
                  </a:lnTo>
                  <a:lnTo>
                    <a:pt x="288" y="88"/>
                  </a:lnTo>
                  <a:lnTo>
                    <a:pt x="283" y="184"/>
                  </a:lnTo>
                  <a:lnTo>
                    <a:pt x="267" y="280"/>
                  </a:lnTo>
                  <a:lnTo>
                    <a:pt x="216" y="392"/>
                  </a:lnTo>
                  <a:lnTo>
                    <a:pt x="176" y="448"/>
                  </a:lnTo>
                  <a:close/>
                </a:path>
              </a:pathLst>
            </a:custGeom>
            <a:solidFill>
              <a:schemeClr val="tx2">
                <a:lumMod val="75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srgbClr val="000000"/>
                </a:solidFill>
                <a:effectLst/>
                <a:uLnTx/>
                <a:uFillTx/>
                <a:latin typeface="Arial" charset="0"/>
                <a:ea typeface="等线" panose="02010600030101010101" pitchFamily="2" charset="-122"/>
                <a:cs typeface="+mn-cs"/>
              </a:endParaRPr>
            </a:p>
          </p:txBody>
        </p:sp>
        <p:sp>
          <p:nvSpPr>
            <p:cNvPr id="31" name="Freeform 18">
              <a:extLst>
                <a:ext uri="{FF2B5EF4-FFF2-40B4-BE49-F238E27FC236}">
                  <a16:creationId xmlns:a16="http://schemas.microsoft.com/office/drawing/2014/main" id="{4E32AD81-A2EB-4F53-8885-E18C5B420FC8}"/>
                </a:ext>
              </a:extLst>
            </p:cNvPr>
            <p:cNvSpPr>
              <a:spLocks/>
            </p:cNvSpPr>
            <p:nvPr/>
          </p:nvSpPr>
          <p:spPr bwMode="auto">
            <a:xfrm>
              <a:off x="6656009" y="4870415"/>
              <a:ext cx="169729" cy="154158"/>
            </a:xfrm>
            <a:custGeom>
              <a:avLst/>
              <a:gdLst>
                <a:gd name="T0" fmla="*/ 2147483647 w 1417"/>
                <a:gd name="T1" fmla="*/ 2147483647 h 1252"/>
                <a:gd name="T2" fmla="*/ 2147483647 w 1417"/>
                <a:gd name="T3" fmla="*/ 2147483647 h 1252"/>
                <a:gd name="T4" fmla="*/ 2147483647 w 1417"/>
                <a:gd name="T5" fmla="*/ 2147483647 h 1252"/>
                <a:gd name="T6" fmla="*/ 2147483647 w 1417"/>
                <a:gd name="T7" fmla="*/ 2147483647 h 1252"/>
                <a:gd name="T8" fmla="*/ 2147483647 w 1417"/>
                <a:gd name="T9" fmla="*/ 2147483647 h 1252"/>
                <a:gd name="T10" fmla="*/ 2147483647 w 1417"/>
                <a:gd name="T11" fmla="*/ 2147483647 h 1252"/>
                <a:gd name="T12" fmla="*/ 2147483647 w 1417"/>
                <a:gd name="T13" fmla="*/ 2147483647 h 1252"/>
                <a:gd name="T14" fmla="*/ 2147483647 w 1417"/>
                <a:gd name="T15" fmla="*/ 2147483647 h 1252"/>
                <a:gd name="T16" fmla="*/ 2147483647 w 1417"/>
                <a:gd name="T17" fmla="*/ 2147483647 h 1252"/>
                <a:gd name="T18" fmla="*/ 2147483647 w 1417"/>
                <a:gd name="T19" fmla="*/ 2147483647 h 1252"/>
                <a:gd name="T20" fmla="*/ 2147483647 w 1417"/>
                <a:gd name="T21" fmla="*/ 2147483647 h 1252"/>
                <a:gd name="T22" fmla="*/ 2147483647 w 1417"/>
                <a:gd name="T23" fmla="*/ 2147483647 h 1252"/>
                <a:gd name="T24" fmla="*/ 2147483647 w 1417"/>
                <a:gd name="T25" fmla="*/ 2147483647 h 1252"/>
                <a:gd name="T26" fmla="*/ 2147483647 w 1417"/>
                <a:gd name="T27" fmla="*/ 2147483647 h 1252"/>
                <a:gd name="T28" fmla="*/ 2147483647 w 1417"/>
                <a:gd name="T29" fmla="*/ 2147483647 h 1252"/>
                <a:gd name="T30" fmla="*/ 2147483647 w 1417"/>
                <a:gd name="T31" fmla="*/ 2147483647 h 1252"/>
                <a:gd name="T32" fmla="*/ 2147483647 w 1417"/>
                <a:gd name="T33" fmla="*/ 2147483647 h 1252"/>
                <a:gd name="T34" fmla="*/ 2147483647 w 1417"/>
                <a:gd name="T35" fmla="*/ 2147483647 h 1252"/>
                <a:gd name="T36" fmla="*/ 2147483647 w 1417"/>
                <a:gd name="T37" fmla="*/ 2147483647 h 1252"/>
                <a:gd name="T38" fmla="*/ 2147483647 w 1417"/>
                <a:gd name="T39" fmla="*/ 2147483647 h 1252"/>
                <a:gd name="T40" fmla="*/ 2147483647 w 1417"/>
                <a:gd name="T41" fmla="*/ 2147483647 h 1252"/>
                <a:gd name="T42" fmla="*/ 2147483647 w 1417"/>
                <a:gd name="T43" fmla="*/ 2147483647 h 1252"/>
                <a:gd name="T44" fmla="*/ 2147483647 w 1417"/>
                <a:gd name="T45" fmla="*/ 2147483647 h 1252"/>
                <a:gd name="T46" fmla="*/ 2147483647 w 1417"/>
                <a:gd name="T47" fmla="*/ 2147483647 h 1252"/>
                <a:gd name="T48" fmla="*/ 2147483647 w 1417"/>
                <a:gd name="T49" fmla="*/ 2147483647 h 1252"/>
                <a:gd name="T50" fmla="*/ 2147483647 w 1417"/>
                <a:gd name="T51" fmla="*/ 2147483647 h 1252"/>
                <a:gd name="T52" fmla="*/ 2147483647 w 1417"/>
                <a:gd name="T53" fmla="*/ 2147483647 h 1252"/>
                <a:gd name="T54" fmla="*/ 2147483647 w 1417"/>
                <a:gd name="T55" fmla="*/ 2147483647 h 1252"/>
                <a:gd name="T56" fmla="*/ 2147483647 w 1417"/>
                <a:gd name="T57" fmla="*/ 2147483647 h 1252"/>
                <a:gd name="T58" fmla="*/ 2147483647 w 1417"/>
                <a:gd name="T59" fmla="*/ 2147483647 h 1252"/>
                <a:gd name="T60" fmla="*/ 2147483647 w 1417"/>
                <a:gd name="T61" fmla="*/ 2147483647 h 1252"/>
                <a:gd name="T62" fmla="*/ 2147483647 w 1417"/>
                <a:gd name="T63" fmla="*/ 2147483647 h 1252"/>
                <a:gd name="T64" fmla="*/ 2147483647 w 1417"/>
                <a:gd name="T65" fmla="*/ 2147483647 h 1252"/>
                <a:gd name="T66" fmla="*/ 2147483647 w 1417"/>
                <a:gd name="T67" fmla="*/ 2147483647 h 1252"/>
                <a:gd name="T68" fmla="*/ 2147483647 w 1417"/>
                <a:gd name="T69" fmla="*/ 2147483647 h 1252"/>
                <a:gd name="T70" fmla="*/ 2147483647 w 1417"/>
                <a:gd name="T71" fmla="*/ 2147483647 h 1252"/>
                <a:gd name="T72" fmla="*/ 2147483647 w 1417"/>
                <a:gd name="T73" fmla="*/ 2147483647 h 1252"/>
                <a:gd name="T74" fmla="*/ 2147483647 w 1417"/>
                <a:gd name="T75" fmla="*/ 2147483647 h 1252"/>
                <a:gd name="T76" fmla="*/ 2147483647 w 1417"/>
                <a:gd name="T77" fmla="*/ 2147483647 h 1252"/>
                <a:gd name="T78" fmla="*/ 2147483647 w 1417"/>
                <a:gd name="T79" fmla="*/ 0 h 1252"/>
                <a:gd name="T80" fmla="*/ 2147483647 w 1417"/>
                <a:gd name="T81" fmla="*/ 2147483647 h 1252"/>
                <a:gd name="T82" fmla="*/ 2147483647 w 1417"/>
                <a:gd name="T83" fmla="*/ 2147483647 h 1252"/>
                <a:gd name="T84" fmla="*/ 0 w 1417"/>
                <a:gd name="T85" fmla="*/ 2147483647 h 1252"/>
                <a:gd name="T86" fmla="*/ 2147483647 w 1417"/>
                <a:gd name="T87" fmla="*/ 2147483647 h 125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417"/>
                <a:gd name="T133" fmla="*/ 0 h 1252"/>
                <a:gd name="T134" fmla="*/ 1417 w 1417"/>
                <a:gd name="T135" fmla="*/ 1252 h 1252"/>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417" h="1252">
                  <a:moveTo>
                    <a:pt x="82" y="194"/>
                  </a:moveTo>
                  <a:lnTo>
                    <a:pt x="146" y="256"/>
                  </a:lnTo>
                  <a:lnTo>
                    <a:pt x="228" y="274"/>
                  </a:lnTo>
                  <a:lnTo>
                    <a:pt x="320" y="256"/>
                  </a:lnTo>
                  <a:lnTo>
                    <a:pt x="393" y="283"/>
                  </a:lnTo>
                  <a:lnTo>
                    <a:pt x="310" y="384"/>
                  </a:lnTo>
                  <a:lnTo>
                    <a:pt x="173" y="374"/>
                  </a:lnTo>
                  <a:lnTo>
                    <a:pt x="192" y="420"/>
                  </a:lnTo>
                  <a:lnTo>
                    <a:pt x="228" y="475"/>
                  </a:lnTo>
                  <a:lnTo>
                    <a:pt x="292" y="524"/>
                  </a:lnTo>
                  <a:lnTo>
                    <a:pt x="411" y="493"/>
                  </a:lnTo>
                  <a:lnTo>
                    <a:pt x="530" y="557"/>
                  </a:lnTo>
                  <a:lnTo>
                    <a:pt x="640" y="621"/>
                  </a:lnTo>
                  <a:lnTo>
                    <a:pt x="777" y="621"/>
                  </a:lnTo>
                  <a:lnTo>
                    <a:pt x="905" y="685"/>
                  </a:lnTo>
                  <a:lnTo>
                    <a:pt x="1005" y="768"/>
                  </a:lnTo>
                  <a:lnTo>
                    <a:pt x="1078" y="905"/>
                  </a:lnTo>
                  <a:lnTo>
                    <a:pt x="1078" y="1033"/>
                  </a:lnTo>
                  <a:lnTo>
                    <a:pt x="978" y="1115"/>
                  </a:lnTo>
                  <a:lnTo>
                    <a:pt x="978" y="1225"/>
                  </a:lnTo>
                  <a:lnTo>
                    <a:pt x="1078" y="1188"/>
                  </a:lnTo>
                  <a:lnTo>
                    <a:pt x="1152" y="1152"/>
                  </a:lnTo>
                  <a:lnTo>
                    <a:pt x="1216" y="1142"/>
                  </a:lnTo>
                  <a:lnTo>
                    <a:pt x="1316" y="1170"/>
                  </a:lnTo>
                  <a:lnTo>
                    <a:pt x="1417" y="1252"/>
                  </a:lnTo>
                  <a:lnTo>
                    <a:pt x="1417" y="338"/>
                  </a:lnTo>
                  <a:lnTo>
                    <a:pt x="1261" y="301"/>
                  </a:lnTo>
                  <a:lnTo>
                    <a:pt x="1162" y="254"/>
                  </a:lnTo>
                  <a:lnTo>
                    <a:pt x="1014" y="146"/>
                  </a:lnTo>
                  <a:lnTo>
                    <a:pt x="923" y="192"/>
                  </a:lnTo>
                  <a:lnTo>
                    <a:pt x="886" y="256"/>
                  </a:lnTo>
                  <a:lnTo>
                    <a:pt x="777" y="301"/>
                  </a:lnTo>
                  <a:lnTo>
                    <a:pt x="704" y="374"/>
                  </a:lnTo>
                  <a:lnTo>
                    <a:pt x="603" y="457"/>
                  </a:lnTo>
                  <a:lnTo>
                    <a:pt x="539" y="338"/>
                  </a:lnTo>
                  <a:lnTo>
                    <a:pt x="472" y="284"/>
                  </a:lnTo>
                  <a:lnTo>
                    <a:pt x="472" y="134"/>
                  </a:lnTo>
                  <a:lnTo>
                    <a:pt x="420" y="36"/>
                  </a:lnTo>
                  <a:lnTo>
                    <a:pt x="320" y="64"/>
                  </a:lnTo>
                  <a:lnTo>
                    <a:pt x="201" y="0"/>
                  </a:lnTo>
                  <a:lnTo>
                    <a:pt x="109" y="64"/>
                  </a:lnTo>
                  <a:lnTo>
                    <a:pt x="27" y="100"/>
                  </a:lnTo>
                  <a:lnTo>
                    <a:pt x="0" y="173"/>
                  </a:lnTo>
                  <a:lnTo>
                    <a:pt x="82" y="194"/>
                  </a:lnTo>
                  <a:close/>
                </a:path>
              </a:pathLst>
            </a:custGeom>
            <a:solidFill>
              <a:schemeClr val="tx2">
                <a:lumMod val="75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32" name="Freeform 19">
              <a:extLst>
                <a:ext uri="{FF2B5EF4-FFF2-40B4-BE49-F238E27FC236}">
                  <a16:creationId xmlns:a16="http://schemas.microsoft.com/office/drawing/2014/main" id="{FA3393E2-6D70-45B4-A116-EC23EDCB9D9D}"/>
                </a:ext>
              </a:extLst>
            </p:cNvPr>
            <p:cNvSpPr>
              <a:spLocks/>
            </p:cNvSpPr>
            <p:nvPr/>
          </p:nvSpPr>
          <p:spPr bwMode="auto">
            <a:xfrm>
              <a:off x="6825738" y="4912458"/>
              <a:ext cx="177515" cy="149487"/>
            </a:xfrm>
            <a:custGeom>
              <a:avLst/>
              <a:gdLst>
                <a:gd name="T0" fmla="*/ 2147483647 w 1460"/>
                <a:gd name="T1" fmla="*/ 2147483647 h 1200"/>
                <a:gd name="T2" fmla="*/ 0 w 1460"/>
                <a:gd name="T3" fmla="*/ 2147483647 h 1200"/>
                <a:gd name="T4" fmla="*/ 2147483647 w 1460"/>
                <a:gd name="T5" fmla="*/ 2147483647 h 1200"/>
                <a:gd name="T6" fmla="*/ 2147483647 w 1460"/>
                <a:gd name="T7" fmla="*/ 2147483647 h 1200"/>
                <a:gd name="T8" fmla="*/ 2147483647 w 1460"/>
                <a:gd name="T9" fmla="*/ 2147483647 h 1200"/>
                <a:gd name="T10" fmla="*/ 2147483647 w 1460"/>
                <a:gd name="T11" fmla="*/ 2147483647 h 1200"/>
                <a:gd name="T12" fmla="*/ 2147483647 w 1460"/>
                <a:gd name="T13" fmla="*/ 2147483647 h 1200"/>
                <a:gd name="T14" fmla="*/ 2147483647 w 1460"/>
                <a:gd name="T15" fmla="*/ 2147483647 h 1200"/>
                <a:gd name="T16" fmla="*/ 2147483647 w 1460"/>
                <a:gd name="T17" fmla="*/ 2147483647 h 1200"/>
                <a:gd name="T18" fmla="*/ 2147483647 w 1460"/>
                <a:gd name="T19" fmla="*/ 2147483647 h 1200"/>
                <a:gd name="T20" fmla="*/ 2147483647 w 1460"/>
                <a:gd name="T21" fmla="*/ 2147483647 h 1200"/>
                <a:gd name="T22" fmla="*/ 2147483647 w 1460"/>
                <a:gd name="T23" fmla="*/ 2147483647 h 1200"/>
                <a:gd name="T24" fmla="*/ 2147483647 w 1460"/>
                <a:gd name="T25" fmla="*/ 2147483647 h 1200"/>
                <a:gd name="T26" fmla="*/ 2147483647 w 1460"/>
                <a:gd name="T27" fmla="*/ 2147483647 h 1200"/>
                <a:gd name="T28" fmla="*/ 2147483647 w 1460"/>
                <a:gd name="T29" fmla="*/ 2147483647 h 1200"/>
                <a:gd name="T30" fmla="*/ 2147483647 w 1460"/>
                <a:gd name="T31" fmla="*/ 2147483647 h 1200"/>
                <a:gd name="T32" fmla="*/ 2147483647 w 1460"/>
                <a:gd name="T33" fmla="*/ 2147483647 h 1200"/>
                <a:gd name="T34" fmla="*/ 2147483647 w 1460"/>
                <a:gd name="T35" fmla="*/ 2147483647 h 1200"/>
                <a:gd name="T36" fmla="*/ 2147483647 w 1460"/>
                <a:gd name="T37" fmla="*/ 2147483647 h 1200"/>
                <a:gd name="T38" fmla="*/ 2147483647 w 1460"/>
                <a:gd name="T39" fmla="*/ 2147483647 h 1200"/>
                <a:gd name="T40" fmla="*/ 2147483647 w 1460"/>
                <a:gd name="T41" fmla="*/ 2147483647 h 1200"/>
                <a:gd name="T42" fmla="*/ 2147483647 w 1460"/>
                <a:gd name="T43" fmla="*/ 2147483647 h 1200"/>
                <a:gd name="T44" fmla="*/ 2147483647 w 1460"/>
                <a:gd name="T45" fmla="*/ 2147483647 h 1200"/>
                <a:gd name="T46" fmla="*/ 2147483647 w 1460"/>
                <a:gd name="T47" fmla="*/ 2147483647 h 1200"/>
                <a:gd name="T48" fmla="*/ 2147483647 w 1460"/>
                <a:gd name="T49" fmla="*/ 2147483647 h 1200"/>
                <a:gd name="T50" fmla="*/ 2147483647 w 1460"/>
                <a:gd name="T51" fmla="*/ 2147483647 h 1200"/>
                <a:gd name="T52" fmla="*/ 2147483647 w 1460"/>
                <a:gd name="T53" fmla="*/ 2147483647 h 1200"/>
                <a:gd name="T54" fmla="*/ 2147483647 w 1460"/>
                <a:gd name="T55" fmla="*/ 2147483647 h 1200"/>
                <a:gd name="T56" fmla="*/ 2147483647 w 1460"/>
                <a:gd name="T57" fmla="*/ 2147483647 h 1200"/>
                <a:gd name="T58" fmla="*/ 2147483647 w 1460"/>
                <a:gd name="T59" fmla="*/ 2147483647 h 1200"/>
                <a:gd name="T60" fmla="*/ 2147483647 w 1460"/>
                <a:gd name="T61" fmla="*/ 2147483647 h 1200"/>
                <a:gd name="T62" fmla="*/ 2147483647 w 1460"/>
                <a:gd name="T63" fmla="*/ 2147483647 h 1200"/>
                <a:gd name="T64" fmla="*/ 2147483647 w 1460"/>
                <a:gd name="T65" fmla="*/ 2147483647 h 1200"/>
                <a:gd name="T66" fmla="*/ 2147483647 w 1460"/>
                <a:gd name="T67" fmla="*/ 2147483647 h 1200"/>
                <a:gd name="T68" fmla="*/ 2147483647 w 1460"/>
                <a:gd name="T69" fmla="*/ 0 h 1200"/>
                <a:gd name="T70" fmla="*/ 2147483647 w 1460"/>
                <a:gd name="T71" fmla="*/ 2147483647 h 120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460"/>
                <a:gd name="T109" fmla="*/ 0 h 1200"/>
                <a:gd name="T110" fmla="*/ 1460 w 1460"/>
                <a:gd name="T111" fmla="*/ 1200 h 120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460" h="1200">
                  <a:moveTo>
                    <a:pt x="2" y="6"/>
                  </a:moveTo>
                  <a:lnTo>
                    <a:pt x="0" y="918"/>
                  </a:lnTo>
                  <a:lnTo>
                    <a:pt x="196" y="960"/>
                  </a:lnTo>
                  <a:lnTo>
                    <a:pt x="340" y="976"/>
                  </a:lnTo>
                  <a:lnTo>
                    <a:pt x="396" y="896"/>
                  </a:lnTo>
                  <a:lnTo>
                    <a:pt x="324" y="808"/>
                  </a:lnTo>
                  <a:lnTo>
                    <a:pt x="428" y="776"/>
                  </a:lnTo>
                  <a:lnTo>
                    <a:pt x="580" y="712"/>
                  </a:lnTo>
                  <a:lnTo>
                    <a:pt x="676" y="792"/>
                  </a:lnTo>
                  <a:lnTo>
                    <a:pt x="756" y="872"/>
                  </a:lnTo>
                  <a:lnTo>
                    <a:pt x="836" y="952"/>
                  </a:lnTo>
                  <a:lnTo>
                    <a:pt x="908" y="1056"/>
                  </a:lnTo>
                  <a:lnTo>
                    <a:pt x="1028" y="1136"/>
                  </a:lnTo>
                  <a:lnTo>
                    <a:pt x="1156" y="1144"/>
                  </a:lnTo>
                  <a:lnTo>
                    <a:pt x="1236" y="1128"/>
                  </a:lnTo>
                  <a:lnTo>
                    <a:pt x="1372" y="1200"/>
                  </a:lnTo>
                  <a:lnTo>
                    <a:pt x="1460" y="1144"/>
                  </a:lnTo>
                  <a:lnTo>
                    <a:pt x="1276" y="1040"/>
                  </a:lnTo>
                  <a:lnTo>
                    <a:pt x="1220" y="1000"/>
                  </a:lnTo>
                  <a:lnTo>
                    <a:pt x="1182" y="885"/>
                  </a:lnTo>
                  <a:lnTo>
                    <a:pt x="1092" y="912"/>
                  </a:lnTo>
                  <a:lnTo>
                    <a:pt x="1092" y="832"/>
                  </a:lnTo>
                  <a:lnTo>
                    <a:pt x="1004" y="776"/>
                  </a:lnTo>
                  <a:lnTo>
                    <a:pt x="964" y="720"/>
                  </a:lnTo>
                  <a:lnTo>
                    <a:pt x="892" y="632"/>
                  </a:lnTo>
                  <a:lnTo>
                    <a:pt x="1004" y="592"/>
                  </a:lnTo>
                  <a:lnTo>
                    <a:pt x="980" y="512"/>
                  </a:lnTo>
                  <a:lnTo>
                    <a:pt x="884" y="472"/>
                  </a:lnTo>
                  <a:lnTo>
                    <a:pt x="772" y="424"/>
                  </a:lnTo>
                  <a:lnTo>
                    <a:pt x="692" y="320"/>
                  </a:lnTo>
                  <a:lnTo>
                    <a:pt x="604" y="232"/>
                  </a:lnTo>
                  <a:lnTo>
                    <a:pt x="484" y="152"/>
                  </a:lnTo>
                  <a:lnTo>
                    <a:pt x="300" y="72"/>
                  </a:lnTo>
                  <a:lnTo>
                    <a:pt x="180" y="48"/>
                  </a:lnTo>
                  <a:lnTo>
                    <a:pt x="84" y="0"/>
                  </a:lnTo>
                  <a:lnTo>
                    <a:pt x="2" y="6"/>
                  </a:lnTo>
                  <a:close/>
                </a:path>
              </a:pathLst>
            </a:custGeom>
            <a:solidFill>
              <a:schemeClr val="tx2">
                <a:lumMod val="75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33" name="Freeform 20">
              <a:extLst>
                <a:ext uri="{FF2B5EF4-FFF2-40B4-BE49-F238E27FC236}">
                  <a16:creationId xmlns:a16="http://schemas.microsoft.com/office/drawing/2014/main" id="{B1518881-1DA6-4975-B6CC-8AAFDD780F5B}"/>
                </a:ext>
              </a:extLst>
            </p:cNvPr>
            <p:cNvSpPr>
              <a:spLocks/>
            </p:cNvSpPr>
            <p:nvPr/>
          </p:nvSpPr>
          <p:spPr bwMode="auto">
            <a:xfrm>
              <a:off x="6028476" y="4780101"/>
              <a:ext cx="200873" cy="199315"/>
            </a:xfrm>
            <a:custGeom>
              <a:avLst/>
              <a:gdLst>
                <a:gd name="T0" fmla="*/ 2147483647 w 753"/>
                <a:gd name="T1" fmla="*/ 0 h 749"/>
                <a:gd name="T2" fmla="*/ 0 w 753"/>
                <a:gd name="T3" fmla="*/ 2147483647 h 749"/>
                <a:gd name="T4" fmla="*/ 2147483647 w 753"/>
                <a:gd name="T5" fmla="*/ 2147483647 h 749"/>
                <a:gd name="T6" fmla="*/ 2147483647 w 753"/>
                <a:gd name="T7" fmla="*/ 2147483647 h 749"/>
                <a:gd name="T8" fmla="*/ 2147483647 w 753"/>
                <a:gd name="T9" fmla="*/ 2147483647 h 749"/>
                <a:gd name="T10" fmla="*/ 2147483647 w 753"/>
                <a:gd name="T11" fmla="*/ 2147483647 h 749"/>
                <a:gd name="T12" fmla="*/ 2147483647 w 753"/>
                <a:gd name="T13" fmla="*/ 2147483647 h 749"/>
                <a:gd name="T14" fmla="*/ 2147483647 w 753"/>
                <a:gd name="T15" fmla="*/ 2147483647 h 749"/>
                <a:gd name="T16" fmla="*/ 2147483647 w 753"/>
                <a:gd name="T17" fmla="*/ 2147483647 h 749"/>
                <a:gd name="T18" fmla="*/ 2147483647 w 753"/>
                <a:gd name="T19" fmla="*/ 2147483647 h 749"/>
                <a:gd name="T20" fmla="*/ 2147483647 w 753"/>
                <a:gd name="T21" fmla="*/ 2147483647 h 749"/>
                <a:gd name="T22" fmla="*/ 2147483647 w 753"/>
                <a:gd name="T23" fmla="*/ 2147483647 h 749"/>
                <a:gd name="T24" fmla="*/ 2147483647 w 753"/>
                <a:gd name="T25" fmla="*/ 2147483647 h 749"/>
                <a:gd name="T26" fmla="*/ 2147483647 w 753"/>
                <a:gd name="T27" fmla="*/ 2147483647 h 749"/>
                <a:gd name="T28" fmla="*/ 2147483647 w 753"/>
                <a:gd name="T29" fmla="*/ 2147483647 h 749"/>
                <a:gd name="T30" fmla="*/ 2147483647 w 753"/>
                <a:gd name="T31" fmla="*/ 2147483647 h 749"/>
                <a:gd name="T32" fmla="*/ 2147483647 w 753"/>
                <a:gd name="T33" fmla="*/ 2147483647 h 749"/>
                <a:gd name="T34" fmla="*/ 2147483647 w 753"/>
                <a:gd name="T35" fmla="*/ 2147483647 h 749"/>
                <a:gd name="T36" fmla="*/ 2147483647 w 753"/>
                <a:gd name="T37" fmla="*/ 2147483647 h 749"/>
                <a:gd name="T38" fmla="*/ 2147483647 w 753"/>
                <a:gd name="T39" fmla="*/ 2147483647 h 749"/>
                <a:gd name="T40" fmla="*/ 2147483647 w 753"/>
                <a:gd name="T41" fmla="*/ 2147483647 h 749"/>
                <a:gd name="T42" fmla="*/ 2147483647 w 753"/>
                <a:gd name="T43" fmla="*/ 2147483647 h 749"/>
                <a:gd name="T44" fmla="*/ 2147483647 w 753"/>
                <a:gd name="T45" fmla="*/ 2147483647 h 749"/>
                <a:gd name="T46" fmla="*/ 2147483647 w 753"/>
                <a:gd name="T47" fmla="*/ 2147483647 h 749"/>
                <a:gd name="T48" fmla="*/ 2147483647 w 753"/>
                <a:gd name="T49" fmla="*/ 2147483647 h 749"/>
                <a:gd name="T50" fmla="*/ 2147483647 w 753"/>
                <a:gd name="T51" fmla="*/ 2147483647 h 749"/>
                <a:gd name="T52" fmla="*/ 2147483647 w 753"/>
                <a:gd name="T53" fmla="*/ 2147483647 h 749"/>
                <a:gd name="T54" fmla="*/ 2147483647 w 753"/>
                <a:gd name="T55" fmla="*/ 2147483647 h 749"/>
                <a:gd name="T56" fmla="*/ 2147483647 w 753"/>
                <a:gd name="T57" fmla="*/ 2147483647 h 749"/>
                <a:gd name="T58" fmla="*/ 2147483647 w 753"/>
                <a:gd name="T59" fmla="*/ 2147483647 h 749"/>
                <a:gd name="T60" fmla="*/ 2147483647 w 753"/>
                <a:gd name="T61" fmla="*/ 2147483647 h 749"/>
                <a:gd name="T62" fmla="*/ 2147483647 w 753"/>
                <a:gd name="T63" fmla="*/ 2147483647 h 749"/>
                <a:gd name="T64" fmla="*/ 2147483647 w 753"/>
                <a:gd name="T65" fmla="*/ 2147483647 h 749"/>
                <a:gd name="T66" fmla="*/ 2147483647 w 753"/>
                <a:gd name="T67" fmla="*/ 2147483647 h 749"/>
                <a:gd name="T68" fmla="*/ 2147483647 w 753"/>
                <a:gd name="T69" fmla="*/ 2147483647 h 749"/>
                <a:gd name="T70" fmla="*/ 2147483647 w 753"/>
                <a:gd name="T71" fmla="*/ 2147483647 h 749"/>
                <a:gd name="T72" fmla="*/ 2147483647 w 753"/>
                <a:gd name="T73" fmla="*/ 2147483647 h 749"/>
                <a:gd name="T74" fmla="*/ 2147483647 w 753"/>
                <a:gd name="T75" fmla="*/ 2147483647 h 749"/>
                <a:gd name="T76" fmla="*/ 2147483647 w 753"/>
                <a:gd name="T77" fmla="*/ 2147483647 h 749"/>
                <a:gd name="T78" fmla="*/ 2147483647 w 753"/>
                <a:gd name="T79" fmla="*/ 2147483647 h 749"/>
                <a:gd name="T80" fmla="*/ 2147483647 w 753"/>
                <a:gd name="T81" fmla="*/ 2147483647 h 749"/>
                <a:gd name="T82" fmla="*/ 2147483647 w 753"/>
                <a:gd name="T83" fmla="*/ 2147483647 h 749"/>
                <a:gd name="T84" fmla="*/ 2147483647 w 753"/>
                <a:gd name="T85" fmla="*/ 2147483647 h 749"/>
                <a:gd name="T86" fmla="*/ 2147483647 w 753"/>
                <a:gd name="T87" fmla="*/ 2147483647 h 749"/>
                <a:gd name="T88" fmla="*/ 2147483647 w 753"/>
                <a:gd name="T89" fmla="*/ 2147483647 h 749"/>
                <a:gd name="T90" fmla="*/ 2147483647 w 753"/>
                <a:gd name="T91" fmla="*/ 0 h 749"/>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753"/>
                <a:gd name="T139" fmla="*/ 0 h 749"/>
                <a:gd name="T140" fmla="*/ 753 w 753"/>
                <a:gd name="T141" fmla="*/ 749 h 749"/>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753" h="749">
                  <a:moveTo>
                    <a:pt x="8" y="0"/>
                  </a:moveTo>
                  <a:lnTo>
                    <a:pt x="0" y="48"/>
                  </a:lnTo>
                  <a:lnTo>
                    <a:pt x="70" y="105"/>
                  </a:lnTo>
                  <a:lnTo>
                    <a:pt x="101" y="141"/>
                  </a:lnTo>
                  <a:lnTo>
                    <a:pt x="128" y="163"/>
                  </a:lnTo>
                  <a:lnTo>
                    <a:pt x="174" y="219"/>
                  </a:lnTo>
                  <a:lnTo>
                    <a:pt x="247" y="311"/>
                  </a:lnTo>
                  <a:lnTo>
                    <a:pt x="324" y="418"/>
                  </a:lnTo>
                  <a:lnTo>
                    <a:pt x="352" y="487"/>
                  </a:lnTo>
                  <a:lnTo>
                    <a:pt x="373" y="539"/>
                  </a:lnTo>
                  <a:lnTo>
                    <a:pt x="424" y="603"/>
                  </a:lnTo>
                  <a:lnTo>
                    <a:pt x="467" y="648"/>
                  </a:lnTo>
                  <a:lnTo>
                    <a:pt x="529" y="685"/>
                  </a:lnTo>
                  <a:lnTo>
                    <a:pt x="587" y="738"/>
                  </a:lnTo>
                  <a:lnTo>
                    <a:pt x="634" y="749"/>
                  </a:lnTo>
                  <a:lnTo>
                    <a:pt x="681" y="742"/>
                  </a:lnTo>
                  <a:lnTo>
                    <a:pt x="702" y="697"/>
                  </a:lnTo>
                  <a:lnTo>
                    <a:pt x="706" y="637"/>
                  </a:lnTo>
                  <a:lnTo>
                    <a:pt x="699" y="566"/>
                  </a:lnTo>
                  <a:lnTo>
                    <a:pt x="732" y="561"/>
                  </a:lnTo>
                  <a:lnTo>
                    <a:pt x="753" y="528"/>
                  </a:lnTo>
                  <a:lnTo>
                    <a:pt x="738" y="495"/>
                  </a:lnTo>
                  <a:lnTo>
                    <a:pt x="699" y="454"/>
                  </a:lnTo>
                  <a:lnTo>
                    <a:pt x="663" y="450"/>
                  </a:lnTo>
                  <a:lnTo>
                    <a:pt x="681" y="495"/>
                  </a:lnTo>
                  <a:lnTo>
                    <a:pt x="666" y="520"/>
                  </a:lnTo>
                  <a:lnTo>
                    <a:pt x="649" y="517"/>
                  </a:lnTo>
                  <a:lnTo>
                    <a:pt x="605" y="472"/>
                  </a:lnTo>
                  <a:lnTo>
                    <a:pt x="583" y="420"/>
                  </a:lnTo>
                  <a:lnTo>
                    <a:pt x="525" y="408"/>
                  </a:lnTo>
                  <a:lnTo>
                    <a:pt x="532" y="378"/>
                  </a:lnTo>
                  <a:lnTo>
                    <a:pt x="561" y="348"/>
                  </a:lnTo>
                  <a:lnTo>
                    <a:pt x="529" y="330"/>
                  </a:lnTo>
                  <a:lnTo>
                    <a:pt x="489" y="318"/>
                  </a:lnTo>
                  <a:lnTo>
                    <a:pt x="457" y="285"/>
                  </a:lnTo>
                  <a:lnTo>
                    <a:pt x="424" y="259"/>
                  </a:lnTo>
                  <a:lnTo>
                    <a:pt x="395" y="217"/>
                  </a:lnTo>
                  <a:lnTo>
                    <a:pt x="355" y="214"/>
                  </a:lnTo>
                  <a:lnTo>
                    <a:pt x="319" y="176"/>
                  </a:lnTo>
                  <a:lnTo>
                    <a:pt x="266" y="138"/>
                  </a:lnTo>
                  <a:lnTo>
                    <a:pt x="214" y="86"/>
                  </a:lnTo>
                  <a:lnTo>
                    <a:pt x="171" y="39"/>
                  </a:lnTo>
                  <a:lnTo>
                    <a:pt x="129" y="16"/>
                  </a:lnTo>
                  <a:lnTo>
                    <a:pt x="81" y="33"/>
                  </a:lnTo>
                  <a:lnTo>
                    <a:pt x="35" y="3"/>
                  </a:lnTo>
                  <a:lnTo>
                    <a:pt x="8" y="0"/>
                  </a:lnTo>
                  <a:close/>
                </a:path>
              </a:pathLst>
            </a:custGeom>
            <a:solidFill>
              <a:schemeClr val="tx2">
                <a:lumMod val="75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34" name="Freeform 21">
              <a:extLst>
                <a:ext uri="{FF2B5EF4-FFF2-40B4-BE49-F238E27FC236}">
                  <a16:creationId xmlns:a16="http://schemas.microsoft.com/office/drawing/2014/main" id="{D0259B97-322F-4C53-BC52-8AC0BF4A6251}"/>
                </a:ext>
              </a:extLst>
            </p:cNvPr>
            <p:cNvSpPr>
              <a:spLocks/>
            </p:cNvSpPr>
            <p:nvPr/>
          </p:nvSpPr>
          <p:spPr bwMode="auto">
            <a:xfrm>
              <a:off x="6115676" y="4767643"/>
              <a:ext cx="74743" cy="91871"/>
            </a:xfrm>
            <a:custGeom>
              <a:avLst/>
              <a:gdLst>
                <a:gd name="T0" fmla="*/ 0 w 288"/>
                <a:gd name="T1" fmla="*/ 0 h 348"/>
                <a:gd name="T2" fmla="*/ 2147483647 w 288"/>
                <a:gd name="T3" fmla="*/ 2147483647 h 348"/>
                <a:gd name="T4" fmla="*/ 2147483647 w 288"/>
                <a:gd name="T5" fmla="*/ 2147483647 h 348"/>
                <a:gd name="T6" fmla="*/ 2147483647 w 288"/>
                <a:gd name="T7" fmla="*/ 2147483647 h 348"/>
                <a:gd name="T8" fmla="*/ 2147483647 w 288"/>
                <a:gd name="T9" fmla="*/ 2147483647 h 348"/>
                <a:gd name="T10" fmla="*/ 2147483647 w 288"/>
                <a:gd name="T11" fmla="*/ 2147483647 h 348"/>
                <a:gd name="T12" fmla="*/ 2147483647 w 288"/>
                <a:gd name="T13" fmla="*/ 2147483647 h 348"/>
                <a:gd name="T14" fmla="*/ 2147483647 w 288"/>
                <a:gd name="T15" fmla="*/ 2147483647 h 348"/>
                <a:gd name="T16" fmla="*/ 2147483647 w 288"/>
                <a:gd name="T17" fmla="*/ 2147483647 h 348"/>
                <a:gd name="T18" fmla="*/ 2147483647 w 288"/>
                <a:gd name="T19" fmla="*/ 2147483647 h 348"/>
                <a:gd name="T20" fmla="*/ 2147483647 w 288"/>
                <a:gd name="T21" fmla="*/ 2147483647 h 348"/>
                <a:gd name="T22" fmla="*/ 2147483647 w 288"/>
                <a:gd name="T23" fmla="*/ 2147483647 h 348"/>
                <a:gd name="T24" fmla="*/ 2147483647 w 288"/>
                <a:gd name="T25" fmla="*/ 2147483647 h 348"/>
                <a:gd name="T26" fmla="*/ 2147483647 w 288"/>
                <a:gd name="T27" fmla="*/ 2147483647 h 348"/>
                <a:gd name="T28" fmla="*/ 2147483647 w 288"/>
                <a:gd name="T29" fmla="*/ 2147483647 h 348"/>
                <a:gd name="T30" fmla="*/ 2147483647 w 288"/>
                <a:gd name="T31" fmla="*/ 2147483647 h 348"/>
                <a:gd name="T32" fmla="*/ 2147483647 w 288"/>
                <a:gd name="T33" fmla="*/ 2147483647 h 348"/>
                <a:gd name="T34" fmla="*/ 2147483647 w 288"/>
                <a:gd name="T35" fmla="*/ 2147483647 h 348"/>
                <a:gd name="T36" fmla="*/ 2147483647 w 288"/>
                <a:gd name="T37" fmla="*/ 2147483647 h 348"/>
                <a:gd name="T38" fmla="*/ 2147483647 w 288"/>
                <a:gd name="T39" fmla="*/ 2147483647 h 348"/>
                <a:gd name="T40" fmla="*/ 2147483647 w 288"/>
                <a:gd name="T41" fmla="*/ 2147483647 h 348"/>
                <a:gd name="T42" fmla="*/ 0 w 288"/>
                <a:gd name="T43" fmla="*/ 0 h 348"/>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288"/>
                <a:gd name="T67" fmla="*/ 0 h 348"/>
                <a:gd name="T68" fmla="*/ 288 w 288"/>
                <a:gd name="T69" fmla="*/ 348 h 348"/>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288" h="348">
                  <a:moveTo>
                    <a:pt x="0" y="0"/>
                  </a:moveTo>
                  <a:lnTo>
                    <a:pt x="27" y="6"/>
                  </a:lnTo>
                  <a:lnTo>
                    <a:pt x="54" y="25"/>
                  </a:lnTo>
                  <a:lnTo>
                    <a:pt x="76" y="62"/>
                  </a:lnTo>
                  <a:lnTo>
                    <a:pt x="123" y="65"/>
                  </a:lnTo>
                  <a:lnTo>
                    <a:pt x="160" y="47"/>
                  </a:lnTo>
                  <a:lnTo>
                    <a:pt x="196" y="80"/>
                  </a:lnTo>
                  <a:lnTo>
                    <a:pt x="229" y="121"/>
                  </a:lnTo>
                  <a:lnTo>
                    <a:pt x="229" y="203"/>
                  </a:lnTo>
                  <a:lnTo>
                    <a:pt x="244" y="259"/>
                  </a:lnTo>
                  <a:lnTo>
                    <a:pt x="262" y="293"/>
                  </a:lnTo>
                  <a:lnTo>
                    <a:pt x="288" y="331"/>
                  </a:lnTo>
                  <a:lnTo>
                    <a:pt x="261" y="348"/>
                  </a:lnTo>
                  <a:lnTo>
                    <a:pt x="237" y="348"/>
                  </a:lnTo>
                  <a:lnTo>
                    <a:pt x="204" y="327"/>
                  </a:lnTo>
                  <a:lnTo>
                    <a:pt x="165" y="286"/>
                  </a:lnTo>
                  <a:lnTo>
                    <a:pt x="111" y="262"/>
                  </a:lnTo>
                  <a:lnTo>
                    <a:pt x="70" y="211"/>
                  </a:lnTo>
                  <a:lnTo>
                    <a:pt x="40" y="173"/>
                  </a:lnTo>
                  <a:lnTo>
                    <a:pt x="11" y="91"/>
                  </a:lnTo>
                  <a:lnTo>
                    <a:pt x="29" y="47"/>
                  </a:lnTo>
                  <a:lnTo>
                    <a:pt x="0" y="0"/>
                  </a:lnTo>
                  <a:close/>
                </a:path>
              </a:pathLst>
            </a:custGeom>
            <a:solidFill>
              <a:schemeClr val="tx2">
                <a:lumMod val="75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35" name="Freeform 22">
              <a:extLst>
                <a:ext uri="{FF2B5EF4-FFF2-40B4-BE49-F238E27FC236}">
                  <a16:creationId xmlns:a16="http://schemas.microsoft.com/office/drawing/2014/main" id="{C08B0DBE-4F98-41F9-B1EA-EF616145C871}"/>
                </a:ext>
              </a:extLst>
            </p:cNvPr>
            <p:cNvSpPr>
              <a:spLocks/>
            </p:cNvSpPr>
            <p:nvPr/>
          </p:nvSpPr>
          <p:spPr bwMode="auto">
            <a:xfrm>
              <a:off x="6207549" y="4980973"/>
              <a:ext cx="165058" cy="54501"/>
            </a:xfrm>
            <a:custGeom>
              <a:avLst/>
              <a:gdLst>
                <a:gd name="T0" fmla="*/ 2147483647 w 1381"/>
                <a:gd name="T1" fmla="*/ 2147483647 h 436"/>
                <a:gd name="T2" fmla="*/ 0 w 1381"/>
                <a:gd name="T3" fmla="*/ 2147483647 h 436"/>
                <a:gd name="T4" fmla="*/ 2147483647 w 1381"/>
                <a:gd name="T5" fmla="*/ 2147483647 h 436"/>
                <a:gd name="T6" fmla="*/ 2147483647 w 1381"/>
                <a:gd name="T7" fmla="*/ 2147483647 h 436"/>
                <a:gd name="T8" fmla="*/ 2147483647 w 1381"/>
                <a:gd name="T9" fmla="*/ 2147483647 h 436"/>
                <a:gd name="T10" fmla="*/ 2147483647 w 1381"/>
                <a:gd name="T11" fmla="*/ 2147483647 h 436"/>
                <a:gd name="T12" fmla="*/ 2147483647 w 1381"/>
                <a:gd name="T13" fmla="*/ 2147483647 h 436"/>
                <a:gd name="T14" fmla="*/ 2147483647 w 1381"/>
                <a:gd name="T15" fmla="*/ 2147483647 h 436"/>
                <a:gd name="T16" fmla="*/ 2147483647 w 1381"/>
                <a:gd name="T17" fmla="*/ 2147483647 h 436"/>
                <a:gd name="T18" fmla="*/ 2147483647 w 1381"/>
                <a:gd name="T19" fmla="*/ 2147483647 h 436"/>
                <a:gd name="T20" fmla="*/ 2147483647 w 1381"/>
                <a:gd name="T21" fmla="*/ 2147483647 h 436"/>
                <a:gd name="T22" fmla="*/ 2147483647 w 1381"/>
                <a:gd name="T23" fmla="*/ 2147483647 h 436"/>
                <a:gd name="T24" fmla="*/ 2147483647 w 1381"/>
                <a:gd name="T25" fmla="*/ 2147483647 h 436"/>
                <a:gd name="T26" fmla="*/ 2147483647 w 1381"/>
                <a:gd name="T27" fmla="*/ 2147483647 h 436"/>
                <a:gd name="T28" fmla="*/ 2147483647 w 1381"/>
                <a:gd name="T29" fmla="*/ 2147483647 h 436"/>
                <a:gd name="T30" fmla="*/ 2147483647 w 1381"/>
                <a:gd name="T31" fmla="*/ 2147483647 h 436"/>
                <a:gd name="T32" fmla="*/ 2147483647 w 1381"/>
                <a:gd name="T33" fmla="*/ 2147483647 h 436"/>
                <a:gd name="T34" fmla="*/ 2147483647 w 1381"/>
                <a:gd name="T35" fmla="*/ 2147483647 h 436"/>
                <a:gd name="T36" fmla="*/ 2147483647 w 1381"/>
                <a:gd name="T37" fmla="*/ 2147483647 h 436"/>
                <a:gd name="T38" fmla="*/ 2147483647 w 1381"/>
                <a:gd name="T39" fmla="*/ 2147483647 h 436"/>
                <a:gd name="T40" fmla="*/ 2147483647 w 1381"/>
                <a:gd name="T41" fmla="*/ 2147483647 h 436"/>
                <a:gd name="T42" fmla="*/ 2147483647 w 1381"/>
                <a:gd name="T43" fmla="*/ 2147483647 h 436"/>
                <a:gd name="T44" fmla="*/ 2147483647 w 1381"/>
                <a:gd name="T45" fmla="*/ 2147483647 h 436"/>
                <a:gd name="T46" fmla="*/ 2147483647 w 1381"/>
                <a:gd name="T47" fmla="*/ 2147483647 h 436"/>
                <a:gd name="T48" fmla="*/ 2147483647 w 1381"/>
                <a:gd name="T49" fmla="*/ 2147483647 h 436"/>
                <a:gd name="T50" fmla="*/ 2147483647 w 1381"/>
                <a:gd name="T51" fmla="*/ 2147483647 h 436"/>
                <a:gd name="T52" fmla="*/ 2147483647 w 1381"/>
                <a:gd name="T53" fmla="*/ 2147483647 h 436"/>
                <a:gd name="T54" fmla="*/ 2147483647 w 1381"/>
                <a:gd name="T55" fmla="*/ 0 h 436"/>
                <a:gd name="T56" fmla="*/ 2147483647 w 1381"/>
                <a:gd name="T57" fmla="*/ 2147483647 h 436"/>
                <a:gd name="T58" fmla="*/ 2147483647 w 1381"/>
                <a:gd name="T59" fmla="*/ 2147483647 h 4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1381"/>
                <a:gd name="T91" fmla="*/ 0 h 436"/>
                <a:gd name="T92" fmla="*/ 1381 w 1381"/>
                <a:gd name="T93" fmla="*/ 436 h 4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1381" h="436">
                  <a:moveTo>
                    <a:pt x="101" y="15"/>
                  </a:moveTo>
                  <a:lnTo>
                    <a:pt x="0" y="98"/>
                  </a:lnTo>
                  <a:lnTo>
                    <a:pt x="9" y="162"/>
                  </a:lnTo>
                  <a:lnTo>
                    <a:pt x="73" y="171"/>
                  </a:lnTo>
                  <a:lnTo>
                    <a:pt x="156" y="171"/>
                  </a:lnTo>
                  <a:lnTo>
                    <a:pt x="201" y="244"/>
                  </a:lnTo>
                  <a:lnTo>
                    <a:pt x="311" y="226"/>
                  </a:lnTo>
                  <a:lnTo>
                    <a:pt x="439" y="280"/>
                  </a:lnTo>
                  <a:lnTo>
                    <a:pt x="540" y="253"/>
                  </a:lnTo>
                  <a:lnTo>
                    <a:pt x="722" y="317"/>
                  </a:lnTo>
                  <a:lnTo>
                    <a:pt x="823" y="363"/>
                  </a:lnTo>
                  <a:lnTo>
                    <a:pt x="1006" y="363"/>
                  </a:lnTo>
                  <a:lnTo>
                    <a:pt x="1189" y="399"/>
                  </a:lnTo>
                  <a:lnTo>
                    <a:pt x="1335" y="436"/>
                  </a:lnTo>
                  <a:lnTo>
                    <a:pt x="1381" y="372"/>
                  </a:lnTo>
                  <a:lnTo>
                    <a:pt x="1353" y="280"/>
                  </a:lnTo>
                  <a:lnTo>
                    <a:pt x="1262" y="235"/>
                  </a:lnTo>
                  <a:lnTo>
                    <a:pt x="1271" y="143"/>
                  </a:lnTo>
                  <a:lnTo>
                    <a:pt x="1207" y="125"/>
                  </a:lnTo>
                  <a:lnTo>
                    <a:pt x="1106" y="143"/>
                  </a:lnTo>
                  <a:lnTo>
                    <a:pt x="978" y="116"/>
                  </a:lnTo>
                  <a:lnTo>
                    <a:pt x="924" y="116"/>
                  </a:lnTo>
                  <a:lnTo>
                    <a:pt x="823" y="88"/>
                  </a:lnTo>
                  <a:lnTo>
                    <a:pt x="713" y="152"/>
                  </a:lnTo>
                  <a:lnTo>
                    <a:pt x="558" y="152"/>
                  </a:lnTo>
                  <a:lnTo>
                    <a:pt x="466" y="79"/>
                  </a:lnTo>
                  <a:lnTo>
                    <a:pt x="393" y="61"/>
                  </a:lnTo>
                  <a:lnTo>
                    <a:pt x="295" y="0"/>
                  </a:lnTo>
                  <a:lnTo>
                    <a:pt x="210" y="15"/>
                  </a:lnTo>
                  <a:lnTo>
                    <a:pt x="101" y="15"/>
                  </a:lnTo>
                  <a:close/>
                </a:path>
              </a:pathLst>
            </a:custGeom>
            <a:solidFill>
              <a:schemeClr val="tx2">
                <a:lumMod val="75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36" name="Freeform 23">
              <a:extLst>
                <a:ext uri="{FF2B5EF4-FFF2-40B4-BE49-F238E27FC236}">
                  <a16:creationId xmlns:a16="http://schemas.microsoft.com/office/drawing/2014/main" id="{F581ACD3-F470-4130-A963-023F114029FC}"/>
                </a:ext>
              </a:extLst>
            </p:cNvPr>
            <p:cNvSpPr>
              <a:spLocks/>
            </p:cNvSpPr>
            <p:nvPr/>
          </p:nvSpPr>
          <p:spPr bwMode="auto">
            <a:xfrm>
              <a:off x="6151492" y="4451541"/>
              <a:ext cx="129243" cy="275616"/>
            </a:xfrm>
            <a:custGeom>
              <a:avLst/>
              <a:gdLst>
                <a:gd name="T0" fmla="*/ 47 w 771190"/>
                <a:gd name="T1" fmla="*/ 236 h 1646237"/>
                <a:gd name="T2" fmla="*/ 54 w 771190"/>
                <a:gd name="T3" fmla="*/ 230 h 1646237"/>
                <a:gd name="T4" fmla="*/ 64 w 771190"/>
                <a:gd name="T5" fmla="*/ 223 h 1646237"/>
                <a:gd name="T6" fmla="*/ 68 w 771190"/>
                <a:gd name="T7" fmla="*/ 219 h 1646237"/>
                <a:gd name="T8" fmla="*/ 70 w 771190"/>
                <a:gd name="T9" fmla="*/ 214 h 1646237"/>
                <a:gd name="T10" fmla="*/ 81 w 771190"/>
                <a:gd name="T11" fmla="*/ 209 h 1646237"/>
                <a:gd name="T12" fmla="*/ 94 w 771190"/>
                <a:gd name="T13" fmla="*/ 203 h 1646237"/>
                <a:gd name="T14" fmla="*/ 103 w 771190"/>
                <a:gd name="T15" fmla="*/ 195 h 1646237"/>
                <a:gd name="T16" fmla="*/ 111 w 771190"/>
                <a:gd name="T17" fmla="*/ 187 h 1646237"/>
                <a:gd name="T18" fmla="*/ 111 w 771190"/>
                <a:gd name="T19" fmla="*/ 178 h 1646237"/>
                <a:gd name="T20" fmla="*/ 112 w 771190"/>
                <a:gd name="T21" fmla="*/ 167 h 1646237"/>
                <a:gd name="T22" fmla="*/ 110 w 771190"/>
                <a:gd name="T23" fmla="*/ 156 h 1646237"/>
                <a:gd name="T24" fmla="*/ 107 w 771190"/>
                <a:gd name="T25" fmla="*/ 141 h 1646237"/>
                <a:gd name="T26" fmla="*/ 100 w 771190"/>
                <a:gd name="T27" fmla="*/ 130 h 1646237"/>
                <a:gd name="T28" fmla="*/ 90 w 771190"/>
                <a:gd name="T29" fmla="*/ 115 h 1646237"/>
                <a:gd name="T30" fmla="*/ 76 w 771190"/>
                <a:gd name="T31" fmla="*/ 103 h 1646237"/>
                <a:gd name="T32" fmla="*/ 68 w 771190"/>
                <a:gd name="T33" fmla="*/ 93 h 1646237"/>
                <a:gd name="T34" fmla="*/ 63 w 771190"/>
                <a:gd name="T35" fmla="*/ 83 h 1646237"/>
                <a:gd name="T36" fmla="*/ 54 w 771190"/>
                <a:gd name="T37" fmla="*/ 76 h 1646237"/>
                <a:gd name="T38" fmla="*/ 54 w 771190"/>
                <a:gd name="T39" fmla="*/ 70 h 1646237"/>
                <a:gd name="T40" fmla="*/ 56 w 771190"/>
                <a:gd name="T41" fmla="*/ 63 h 1646237"/>
                <a:gd name="T42" fmla="*/ 63 w 771190"/>
                <a:gd name="T43" fmla="*/ 56 h 1646237"/>
                <a:gd name="T44" fmla="*/ 72 w 771190"/>
                <a:gd name="T45" fmla="*/ 46 h 1646237"/>
                <a:gd name="T46" fmla="*/ 82 w 771190"/>
                <a:gd name="T47" fmla="*/ 39 h 1646237"/>
                <a:gd name="T48" fmla="*/ 94 w 771190"/>
                <a:gd name="T49" fmla="*/ 32 h 1646237"/>
                <a:gd name="T50" fmla="*/ 80 w 771190"/>
                <a:gd name="T51" fmla="*/ 28 h 1646237"/>
                <a:gd name="T52" fmla="*/ 74 w 771190"/>
                <a:gd name="T53" fmla="*/ 19 h 1646237"/>
                <a:gd name="T54" fmla="*/ 65 w 771190"/>
                <a:gd name="T55" fmla="*/ 8 h 1646237"/>
                <a:gd name="T56" fmla="*/ 46 w 771190"/>
                <a:gd name="T57" fmla="*/ 0 h 1646237"/>
                <a:gd name="T58" fmla="*/ 35 w 771190"/>
                <a:gd name="T59" fmla="*/ 9 h 1646237"/>
                <a:gd name="T60" fmla="*/ 26 w 771190"/>
                <a:gd name="T61" fmla="*/ 16 h 1646237"/>
                <a:gd name="T62" fmla="*/ 17 w 771190"/>
                <a:gd name="T63" fmla="*/ 9 h 1646237"/>
                <a:gd name="T64" fmla="*/ 8 w 771190"/>
                <a:gd name="T65" fmla="*/ 13 h 1646237"/>
                <a:gd name="T66" fmla="*/ 0 w 771190"/>
                <a:gd name="T67" fmla="*/ 15 h 1646237"/>
                <a:gd name="T68" fmla="*/ 9 w 771190"/>
                <a:gd name="T69" fmla="*/ 25 h 1646237"/>
                <a:gd name="T70" fmla="*/ 11 w 771190"/>
                <a:gd name="T71" fmla="*/ 32 h 1646237"/>
                <a:gd name="T72" fmla="*/ 16 w 771190"/>
                <a:gd name="T73" fmla="*/ 42 h 1646237"/>
                <a:gd name="T74" fmla="*/ 27 w 771190"/>
                <a:gd name="T75" fmla="*/ 44 h 1646237"/>
                <a:gd name="T76" fmla="*/ 38 w 771190"/>
                <a:gd name="T77" fmla="*/ 47 h 1646237"/>
                <a:gd name="T78" fmla="*/ 43 w 771190"/>
                <a:gd name="T79" fmla="*/ 58 h 1646237"/>
                <a:gd name="T80" fmla="*/ 33 w 771190"/>
                <a:gd name="T81" fmla="*/ 69 h 1646237"/>
                <a:gd name="T82" fmla="*/ 43 w 771190"/>
                <a:gd name="T83" fmla="*/ 79 h 1646237"/>
                <a:gd name="T84" fmla="*/ 51 w 771190"/>
                <a:gd name="T85" fmla="*/ 87 h 1646237"/>
                <a:gd name="T86" fmla="*/ 58 w 771190"/>
                <a:gd name="T87" fmla="*/ 96 h 1646237"/>
                <a:gd name="T88" fmla="*/ 67 w 771190"/>
                <a:gd name="T89" fmla="*/ 105 h 1646237"/>
                <a:gd name="T90" fmla="*/ 76 w 771190"/>
                <a:gd name="T91" fmla="*/ 118 h 1646237"/>
                <a:gd name="T92" fmla="*/ 80 w 771190"/>
                <a:gd name="T93" fmla="*/ 128 h 1646237"/>
                <a:gd name="T94" fmla="*/ 83 w 771190"/>
                <a:gd name="T95" fmla="*/ 146 h 1646237"/>
                <a:gd name="T96" fmla="*/ 85 w 771190"/>
                <a:gd name="T97" fmla="*/ 156 h 1646237"/>
                <a:gd name="T98" fmla="*/ 85 w 771190"/>
                <a:gd name="T99" fmla="*/ 168 h 1646237"/>
                <a:gd name="T100" fmla="*/ 80 w 771190"/>
                <a:gd name="T101" fmla="*/ 180 h 1646237"/>
                <a:gd name="T102" fmla="*/ 71 w 771190"/>
                <a:gd name="T103" fmla="*/ 185 h 1646237"/>
                <a:gd name="T104" fmla="*/ 62 w 771190"/>
                <a:gd name="T105" fmla="*/ 189 h 1646237"/>
                <a:gd name="T106" fmla="*/ 59 w 771190"/>
                <a:gd name="T107" fmla="*/ 196 h 1646237"/>
                <a:gd name="T108" fmla="*/ 54 w 771190"/>
                <a:gd name="T109" fmla="*/ 201 h 1646237"/>
                <a:gd name="T110" fmla="*/ 43 w 771190"/>
                <a:gd name="T111" fmla="*/ 201 h 1646237"/>
                <a:gd name="T112" fmla="*/ 36 w 771190"/>
                <a:gd name="T113" fmla="*/ 209 h 1646237"/>
                <a:gd name="T114" fmla="*/ 41 w 771190"/>
                <a:gd name="T115" fmla="*/ 224 h 1646237"/>
                <a:gd name="T116" fmla="*/ 40 w 771190"/>
                <a:gd name="T117" fmla="*/ 230 h 1646237"/>
                <a:gd name="T118" fmla="*/ 40 w 771190"/>
                <a:gd name="T119" fmla="*/ 236 h 1646237"/>
                <a:gd name="T120" fmla="*/ 39 w 771190"/>
                <a:gd name="T121" fmla="*/ 238 h 1646237"/>
                <a:gd name="T122" fmla="*/ 47 w 771190"/>
                <a:gd name="T123" fmla="*/ 236 h 1646237"/>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771190"/>
                <a:gd name="T187" fmla="*/ 0 h 1646237"/>
                <a:gd name="T188" fmla="*/ 771190 w 771190"/>
                <a:gd name="T189" fmla="*/ 1646237 h 1646237"/>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771190" h="1646237">
                  <a:moveTo>
                    <a:pt x="323515" y="1628775"/>
                  </a:moveTo>
                  <a:lnTo>
                    <a:pt x="367965" y="1589087"/>
                  </a:lnTo>
                  <a:lnTo>
                    <a:pt x="437815" y="1541462"/>
                  </a:lnTo>
                  <a:lnTo>
                    <a:pt x="466390" y="1509712"/>
                  </a:lnTo>
                  <a:lnTo>
                    <a:pt x="480678" y="1474787"/>
                  </a:lnTo>
                  <a:lnTo>
                    <a:pt x="558465" y="1446212"/>
                  </a:lnTo>
                  <a:lnTo>
                    <a:pt x="644190" y="1400175"/>
                  </a:lnTo>
                  <a:lnTo>
                    <a:pt x="706103" y="1347787"/>
                  </a:lnTo>
                  <a:lnTo>
                    <a:pt x="760078" y="1292225"/>
                  </a:lnTo>
                  <a:lnTo>
                    <a:pt x="761665" y="1227137"/>
                  </a:lnTo>
                  <a:lnTo>
                    <a:pt x="771190" y="1155700"/>
                  </a:lnTo>
                  <a:lnTo>
                    <a:pt x="756903" y="1076325"/>
                  </a:lnTo>
                  <a:lnTo>
                    <a:pt x="733090" y="973137"/>
                  </a:lnTo>
                  <a:lnTo>
                    <a:pt x="690228" y="893762"/>
                  </a:lnTo>
                  <a:lnTo>
                    <a:pt x="620378" y="795337"/>
                  </a:lnTo>
                  <a:lnTo>
                    <a:pt x="525128" y="714375"/>
                  </a:lnTo>
                  <a:lnTo>
                    <a:pt x="466390" y="641350"/>
                  </a:lnTo>
                  <a:lnTo>
                    <a:pt x="434640" y="576262"/>
                  </a:lnTo>
                  <a:lnTo>
                    <a:pt x="369553" y="525462"/>
                  </a:lnTo>
                  <a:lnTo>
                    <a:pt x="367965" y="485775"/>
                  </a:lnTo>
                  <a:lnTo>
                    <a:pt x="385428" y="433387"/>
                  </a:lnTo>
                  <a:lnTo>
                    <a:pt x="434640" y="390525"/>
                  </a:lnTo>
                  <a:lnTo>
                    <a:pt x="493378" y="319087"/>
                  </a:lnTo>
                  <a:lnTo>
                    <a:pt x="561640" y="269875"/>
                  </a:lnTo>
                  <a:lnTo>
                    <a:pt x="644190" y="217487"/>
                  </a:lnTo>
                  <a:lnTo>
                    <a:pt x="548940" y="190500"/>
                  </a:lnTo>
                  <a:lnTo>
                    <a:pt x="506078" y="133350"/>
                  </a:lnTo>
                  <a:lnTo>
                    <a:pt x="448928" y="52387"/>
                  </a:lnTo>
                  <a:lnTo>
                    <a:pt x="315578" y="0"/>
                  </a:lnTo>
                  <a:lnTo>
                    <a:pt x="242553" y="61912"/>
                  </a:lnTo>
                  <a:lnTo>
                    <a:pt x="180640" y="109537"/>
                  </a:lnTo>
                  <a:lnTo>
                    <a:pt x="116681" y="60574"/>
                  </a:lnTo>
                  <a:lnTo>
                    <a:pt x="56815" y="90487"/>
                  </a:lnTo>
                  <a:lnTo>
                    <a:pt x="0" y="104627"/>
                  </a:lnTo>
                  <a:lnTo>
                    <a:pt x="58403" y="171450"/>
                  </a:lnTo>
                  <a:lnTo>
                    <a:pt x="75865" y="219075"/>
                  </a:lnTo>
                  <a:lnTo>
                    <a:pt x="109203" y="290512"/>
                  </a:lnTo>
                  <a:lnTo>
                    <a:pt x="185403" y="303212"/>
                  </a:lnTo>
                  <a:lnTo>
                    <a:pt x="258428" y="323850"/>
                  </a:lnTo>
                  <a:lnTo>
                    <a:pt x="291765" y="403225"/>
                  </a:lnTo>
                  <a:lnTo>
                    <a:pt x="225090" y="476250"/>
                  </a:lnTo>
                  <a:lnTo>
                    <a:pt x="291765" y="546100"/>
                  </a:lnTo>
                  <a:lnTo>
                    <a:pt x="347328" y="603250"/>
                  </a:lnTo>
                  <a:lnTo>
                    <a:pt x="396540" y="661987"/>
                  </a:lnTo>
                  <a:lnTo>
                    <a:pt x="461628" y="728662"/>
                  </a:lnTo>
                  <a:lnTo>
                    <a:pt x="525128" y="817562"/>
                  </a:lnTo>
                  <a:lnTo>
                    <a:pt x="548940" y="884237"/>
                  </a:lnTo>
                  <a:lnTo>
                    <a:pt x="567990" y="1004887"/>
                  </a:lnTo>
                  <a:lnTo>
                    <a:pt x="580690" y="1079500"/>
                  </a:lnTo>
                  <a:lnTo>
                    <a:pt x="582278" y="1162050"/>
                  </a:lnTo>
                  <a:lnTo>
                    <a:pt x="548940" y="1243012"/>
                  </a:lnTo>
                  <a:lnTo>
                    <a:pt x="487028" y="1276350"/>
                  </a:lnTo>
                  <a:lnTo>
                    <a:pt x="425115" y="1303337"/>
                  </a:lnTo>
                  <a:lnTo>
                    <a:pt x="404478" y="1350962"/>
                  </a:lnTo>
                  <a:lnTo>
                    <a:pt x="367965" y="1384300"/>
                  </a:lnTo>
                  <a:lnTo>
                    <a:pt x="296528" y="1389062"/>
                  </a:lnTo>
                  <a:lnTo>
                    <a:pt x="248903" y="1443037"/>
                  </a:lnTo>
                  <a:lnTo>
                    <a:pt x="283828" y="1549400"/>
                  </a:lnTo>
                  <a:lnTo>
                    <a:pt x="275890" y="1585912"/>
                  </a:lnTo>
                  <a:lnTo>
                    <a:pt x="277478" y="1625600"/>
                  </a:lnTo>
                  <a:lnTo>
                    <a:pt x="267953" y="1646237"/>
                  </a:lnTo>
                  <a:lnTo>
                    <a:pt x="323515" y="1628775"/>
                  </a:lnTo>
                  <a:close/>
                </a:path>
              </a:pathLst>
            </a:custGeom>
            <a:solidFill>
              <a:schemeClr val="tx2">
                <a:lumMod val="75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37" name="Freeform 24">
              <a:extLst>
                <a:ext uri="{FF2B5EF4-FFF2-40B4-BE49-F238E27FC236}">
                  <a16:creationId xmlns:a16="http://schemas.microsoft.com/office/drawing/2014/main" id="{B51EBD08-7F89-4FBD-9182-E92C4ED2AA1A}"/>
                </a:ext>
              </a:extLst>
            </p:cNvPr>
            <p:cNvSpPr>
              <a:spLocks/>
            </p:cNvSpPr>
            <p:nvPr/>
          </p:nvSpPr>
          <p:spPr bwMode="auto">
            <a:xfrm>
              <a:off x="6067405" y="4515385"/>
              <a:ext cx="143258" cy="270944"/>
            </a:xfrm>
            <a:custGeom>
              <a:avLst/>
              <a:gdLst>
                <a:gd name="T0" fmla="*/ 69 w 855663"/>
                <a:gd name="T1" fmla="*/ 239 h 1610371"/>
                <a:gd name="T2" fmla="*/ 54 w 855663"/>
                <a:gd name="T3" fmla="*/ 230 h 1610371"/>
                <a:gd name="T4" fmla="*/ 40 w 855663"/>
                <a:gd name="T5" fmla="*/ 224 h 1610371"/>
                <a:gd name="T6" fmla="*/ 28 w 855663"/>
                <a:gd name="T7" fmla="*/ 208 h 1610371"/>
                <a:gd name="T8" fmla="*/ 18 w 855663"/>
                <a:gd name="T9" fmla="*/ 191 h 1610371"/>
                <a:gd name="T10" fmla="*/ 11 w 855663"/>
                <a:gd name="T11" fmla="*/ 184 h 1610371"/>
                <a:gd name="T12" fmla="*/ 16 w 855663"/>
                <a:gd name="T13" fmla="*/ 174 h 1610371"/>
                <a:gd name="T14" fmla="*/ 16 w 855663"/>
                <a:gd name="T15" fmla="*/ 157 h 1610371"/>
                <a:gd name="T16" fmla="*/ 25 w 855663"/>
                <a:gd name="T17" fmla="*/ 147 h 1610371"/>
                <a:gd name="T18" fmla="*/ 26 w 855663"/>
                <a:gd name="T19" fmla="*/ 130 h 1610371"/>
                <a:gd name="T20" fmla="*/ 27 w 855663"/>
                <a:gd name="T21" fmla="*/ 115 h 1610371"/>
                <a:gd name="T22" fmla="*/ 15 w 855663"/>
                <a:gd name="T23" fmla="*/ 98 h 1610371"/>
                <a:gd name="T24" fmla="*/ 12 w 855663"/>
                <a:gd name="T25" fmla="*/ 77 h 1610371"/>
                <a:gd name="T26" fmla="*/ 15 w 855663"/>
                <a:gd name="T27" fmla="*/ 55 h 1610371"/>
                <a:gd name="T28" fmla="*/ 0 w 855663"/>
                <a:gd name="T29" fmla="*/ 32 h 1610371"/>
                <a:gd name="T30" fmla="*/ 5 w 855663"/>
                <a:gd name="T31" fmla="*/ 12 h 1610371"/>
                <a:gd name="T32" fmla="*/ 26 w 855663"/>
                <a:gd name="T33" fmla="*/ 5 h 1610371"/>
                <a:gd name="T34" fmla="*/ 46 w 855663"/>
                <a:gd name="T35" fmla="*/ 5 h 1610371"/>
                <a:gd name="T36" fmla="*/ 55 w 855663"/>
                <a:gd name="T37" fmla="*/ 17 h 1610371"/>
                <a:gd name="T38" fmla="*/ 53 w 855663"/>
                <a:gd name="T39" fmla="*/ 34 h 1610371"/>
                <a:gd name="T40" fmla="*/ 61 w 855663"/>
                <a:gd name="T41" fmla="*/ 40 h 1610371"/>
                <a:gd name="T42" fmla="*/ 83 w 855663"/>
                <a:gd name="T43" fmla="*/ 30 h 1610371"/>
                <a:gd name="T44" fmla="*/ 103 w 855663"/>
                <a:gd name="T45" fmla="*/ 37 h 1610371"/>
                <a:gd name="T46" fmla="*/ 112 w 855663"/>
                <a:gd name="T47" fmla="*/ 61 h 1610371"/>
                <a:gd name="T48" fmla="*/ 124 w 855663"/>
                <a:gd name="T49" fmla="*/ 75 h 1610371"/>
                <a:gd name="T50" fmla="*/ 116 w 855663"/>
                <a:gd name="T51" fmla="*/ 95 h 1610371"/>
                <a:gd name="T52" fmla="*/ 99 w 855663"/>
                <a:gd name="T53" fmla="*/ 97 h 1610371"/>
                <a:gd name="T54" fmla="*/ 84 w 855663"/>
                <a:gd name="T55" fmla="*/ 103 h 1610371"/>
                <a:gd name="T56" fmla="*/ 75 w 855663"/>
                <a:gd name="T57" fmla="*/ 111 h 1610371"/>
                <a:gd name="T58" fmla="*/ 81 w 855663"/>
                <a:gd name="T59" fmla="*/ 137 h 1610371"/>
                <a:gd name="T60" fmla="*/ 66 w 855663"/>
                <a:gd name="T61" fmla="*/ 124 h 1610371"/>
                <a:gd name="T62" fmla="*/ 52 w 855663"/>
                <a:gd name="T63" fmla="*/ 120 h 1610371"/>
                <a:gd name="T64" fmla="*/ 43 w 855663"/>
                <a:gd name="T65" fmla="*/ 115 h 1610371"/>
                <a:gd name="T66" fmla="*/ 41 w 855663"/>
                <a:gd name="T67" fmla="*/ 128 h 1610371"/>
                <a:gd name="T68" fmla="*/ 34 w 855663"/>
                <a:gd name="T69" fmla="*/ 143 h 1610371"/>
                <a:gd name="T70" fmla="*/ 32 w 855663"/>
                <a:gd name="T71" fmla="*/ 166 h 1610371"/>
                <a:gd name="T72" fmla="*/ 39 w 855663"/>
                <a:gd name="T73" fmla="*/ 185 h 1610371"/>
                <a:gd name="T74" fmla="*/ 46 w 855663"/>
                <a:gd name="T75" fmla="*/ 203 h 1610371"/>
                <a:gd name="T76" fmla="*/ 61 w 855663"/>
                <a:gd name="T77" fmla="*/ 217 h 1610371"/>
                <a:gd name="T78" fmla="*/ 72 w 855663"/>
                <a:gd name="T79" fmla="*/ 224 h 1610371"/>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855663"/>
                <a:gd name="T121" fmla="*/ 0 h 1610371"/>
                <a:gd name="T122" fmla="*/ 855663 w 855663"/>
                <a:gd name="T123" fmla="*/ 1610371 h 1610371"/>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855663" h="1610371">
                  <a:moveTo>
                    <a:pt x="539291" y="1580605"/>
                  </a:moveTo>
                  <a:lnTo>
                    <a:pt x="478569" y="1610371"/>
                  </a:lnTo>
                  <a:lnTo>
                    <a:pt x="403560" y="1604418"/>
                  </a:lnTo>
                  <a:lnTo>
                    <a:pt x="369888" y="1546225"/>
                  </a:lnTo>
                  <a:lnTo>
                    <a:pt x="324978" y="1513930"/>
                  </a:lnTo>
                  <a:lnTo>
                    <a:pt x="279400" y="1504950"/>
                  </a:lnTo>
                  <a:lnTo>
                    <a:pt x="247650" y="1450975"/>
                  </a:lnTo>
                  <a:lnTo>
                    <a:pt x="192088" y="1403350"/>
                  </a:lnTo>
                  <a:lnTo>
                    <a:pt x="150813" y="1335088"/>
                  </a:lnTo>
                  <a:lnTo>
                    <a:pt x="122238" y="1287463"/>
                  </a:lnTo>
                  <a:lnTo>
                    <a:pt x="88900" y="1273175"/>
                  </a:lnTo>
                  <a:lnTo>
                    <a:pt x="74613" y="1239838"/>
                  </a:lnTo>
                  <a:lnTo>
                    <a:pt x="90488" y="1198563"/>
                  </a:lnTo>
                  <a:lnTo>
                    <a:pt x="107950" y="1174750"/>
                  </a:lnTo>
                  <a:lnTo>
                    <a:pt x="114300" y="1130300"/>
                  </a:lnTo>
                  <a:lnTo>
                    <a:pt x="107950" y="1055688"/>
                  </a:lnTo>
                  <a:lnTo>
                    <a:pt x="157163" y="1050925"/>
                  </a:lnTo>
                  <a:lnTo>
                    <a:pt x="171450" y="992188"/>
                  </a:lnTo>
                  <a:lnTo>
                    <a:pt x="188913" y="920750"/>
                  </a:lnTo>
                  <a:lnTo>
                    <a:pt x="180975" y="874713"/>
                  </a:lnTo>
                  <a:lnTo>
                    <a:pt x="200025" y="815975"/>
                  </a:lnTo>
                  <a:lnTo>
                    <a:pt x="184150" y="777875"/>
                  </a:lnTo>
                  <a:lnTo>
                    <a:pt x="150813" y="722313"/>
                  </a:lnTo>
                  <a:lnTo>
                    <a:pt x="102331" y="662633"/>
                  </a:lnTo>
                  <a:lnTo>
                    <a:pt x="100013" y="592138"/>
                  </a:lnTo>
                  <a:lnTo>
                    <a:pt x="85725" y="515938"/>
                  </a:lnTo>
                  <a:lnTo>
                    <a:pt x="103188" y="444500"/>
                  </a:lnTo>
                  <a:lnTo>
                    <a:pt x="104713" y="368549"/>
                  </a:lnTo>
                  <a:lnTo>
                    <a:pt x="28575" y="314325"/>
                  </a:lnTo>
                  <a:lnTo>
                    <a:pt x="0" y="214313"/>
                  </a:lnTo>
                  <a:lnTo>
                    <a:pt x="0" y="130175"/>
                  </a:lnTo>
                  <a:lnTo>
                    <a:pt x="33338" y="80963"/>
                  </a:lnTo>
                  <a:lnTo>
                    <a:pt x="106363" y="38100"/>
                  </a:lnTo>
                  <a:lnTo>
                    <a:pt x="180975" y="33338"/>
                  </a:lnTo>
                  <a:lnTo>
                    <a:pt x="255588" y="0"/>
                  </a:lnTo>
                  <a:lnTo>
                    <a:pt x="317500" y="34925"/>
                  </a:lnTo>
                  <a:lnTo>
                    <a:pt x="350838" y="69850"/>
                  </a:lnTo>
                  <a:lnTo>
                    <a:pt x="381000" y="112713"/>
                  </a:lnTo>
                  <a:lnTo>
                    <a:pt x="382588" y="169863"/>
                  </a:lnTo>
                  <a:lnTo>
                    <a:pt x="363538" y="230188"/>
                  </a:lnTo>
                  <a:lnTo>
                    <a:pt x="382588" y="271463"/>
                  </a:lnTo>
                  <a:lnTo>
                    <a:pt x="422275" y="273050"/>
                  </a:lnTo>
                  <a:lnTo>
                    <a:pt x="481013" y="236538"/>
                  </a:lnTo>
                  <a:lnTo>
                    <a:pt x="569913" y="201613"/>
                  </a:lnTo>
                  <a:lnTo>
                    <a:pt x="661988" y="206375"/>
                  </a:lnTo>
                  <a:lnTo>
                    <a:pt x="714375" y="246063"/>
                  </a:lnTo>
                  <a:lnTo>
                    <a:pt x="774700" y="306388"/>
                  </a:lnTo>
                  <a:lnTo>
                    <a:pt x="774700" y="407988"/>
                  </a:lnTo>
                  <a:lnTo>
                    <a:pt x="819150" y="449263"/>
                  </a:lnTo>
                  <a:lnTo>
                    <a:pt x="855663" y="508000"/>
                  </a:lnTo>
                  <a:lnTo>
                    <a:pt x="841375" y="619125"/>
                  </a:lnTo>
                  <a:lnTo>
                    <a:pt x="803275" y="641350"/>
                  </a:lnTo>
                  <a:lnTo>
                    <a:pt x="741363" y="679450"/>
                  </a:lnTo>
                  <a:lnTo>
                    <a:pt x="681038" y="655638"/>
                  </a:lnTo>
                  <a:lnTo>
                    <a:pt x="623888" y="661988"/>
                  </a:lnTo>
                  <a:lnTo>
                    <a:pt x="582613" y="690563"/>
                  </a:lnTo>
                  <a:lnTo>
                    <a:pt x="554038" y="714375"/>
                  </a:lnTo>
                  <a:lnTo>
                    <a:pt x="519113" y="746125"/>
                  </a:lnTo>
                  <a:lnTo>
                    <a:pt x="547688" y="846138"/>
                  </a:lnTo>
                  <a:lnTo>
                    <a:pt x="561975" y="920750"/>
                  </a:lnTo>
                  <a:lnTo>
                    <a:pt x="503238" y="874713"/>
                  </a:lnTo>
                  <a:lnTo>
                    <a:pt x="457200" y="836613"/>
                  </a:lnTo>
                  <a:lnTo>
                    <a:pt x="414338" y="849313"/>
                  </a:lnTo>
                  <a:lnTo>
                    <a:pt x="360363" y="811213"/>
                  </a:lnTo>
                  <a:lnTo>
                    <a:pt x="333375" y="749300"/>
                  </a:lnTo>
                  <a:lnTo>
                    <a:pt x="293688" y="773113"/>
                  </a:lnTo>
                  <a:lnTo>
                    <a:pt x="276225" y="815975"/>
                  </a:lnTo>
                  <a:lnTo>
                    <a:pt x="284163" y="860425"/>
                  </a:lnTo>
                  <a:lnTo>
                    <a:pt x="266700" y="906463"/>
                  </a:lnTo>
                  <a:lnTo>
                    <a:pt x="236538" y="960438"/>
                  </a:lnTo>
                  <a:lnTo>
                    <a:pt x="219075" y="1017588"/>
                  </a:lnTo>
                  <a:lnTo>
                    <a:pt x="219075" y="1117600"/>
                  </a:lnTo>
                  <a:lnTo>
                    <a:pt x="219075" y="1185863"/>
                  </a:lnTo>
                  <a:lnTo>
                    <a:pt x="271463" y="1246188"/>
                  </a:lnTo>
                  <a:lnTo>
                    <a:pt x="285750" y="1322388"/>
                  </a:lnTo>
                  <a:lnTo>
                    <a:pt x="317500" y="1370013"/>
                  </a:lnTo>
                  <a:lnTo>
                    <a:pt x="349250" y="1423988"/>
                  </a:lnTo>
                  <a:lnTo>
                    <a:pt x="422275" y="1463675"/>
                  </a:lnTo>
                  <a:lnTo>
                    <a:pt x="461963" y="1479550"/>
                  </a:lnTo>
                  <a:lnTo>
                    <a:pt x="493713" y="1508125"/>
                  </a:lnTo>
                  <a:lnTo>
                    <a:pt x="539291" y="1580605"/>
                  </a:lnTo>
                  <a:close/>
                </a:path>
              </a:pathLst>
            </a:custGeom>
            <a:solidFill>
              <a:schemeClr val="tx2">
                <a:lumMod val="75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38" name="Freeform 25">
              <a:extLst>
                <a:ext uri="{FF2B5EF4-FFF2-40B4-BE49-F238E27FC236}">
                  <a16:creationId xmlns:a16="http://schemas.microsoft.com/office/drawing/2014/main" id="{8005D636-82AB-450F-9270-6471E046FCA9}"/>
                </a:ext>
              </a:extLst>
            </p:cNvPr>
            <p:cNvSpPr>
              <a:spLocks/>
            </p:cNvSpPr>
            <p:nvPr/>
          </p:nvSpPr>
          <p:spPr bwMode="auto">
            <a:xfrm>
              <a:off x="6109447" y="4468670"/>
              <a:ext cx="135473" cy="158830"/>
            </a:xfrm>
            <a:custGeom>
              <a:avLst/>
              <a:gdLst>
                <a:gd name="T0" fmla="*/ 18 w 803275"/>
                <a:gd name="T1" fmla="*/ 67 h 941387"/>
                <a:gd name="T2" fmla="*/ 16 w 803275"/>
                <a:gd name="T3" fmla="*/ 76 h 941387"/>
                <a:gd name="T4" fmla="*/ 19 w 803275"/>
                <a:gd name="T5" fmla="*/ 82 h 941387"/>
                <a:gd name="T6" fmla="*/ 25 w 803275"/>
                <a:gd name="T7" fmla="*/ 83 h 941387"/>
                <a:gd name="T8" fmla="*/ 33 w 803275"/>
                <a:gd name="T9" fmla="*/ 77 h 941387"/>
                <a:gd name="T10" fmla="*/ 46 w 803275"/>
                <a:gd name="T11" fmla="*/ 72 h 941387"/>
                <a:gd name="T12" fmla="*/ 61 w 803275"/>
                <a:gd name="T13" fmla="*/ 72 h 941387"/>
                <a:gd name="T14" fmla="*/ 69 w 803275"/>
                <a:gd name="T15" fmla="*/ 79 h 941387"/>
                <a:gd name="T16" fmla="*/ 78 w 803275"/>
                <a:gd name="T17" fmla="*/ 87 h 941387"/>
                <a:gd name="T18" fmla="*/ 78 w 803275"/>
                <a:gd name="T19" fmla="*/ 102 h 941387"/>
                <a:gd name="T20" fmla="*/ 84 w 803275"/>
                <a:gd name="T21" fmla="*/ 109 h 941387"/>
                <a:gd name="T22" fmla="*/ 90 w 803275"/>
                <a:gd name="T23" fmla="*/ 118 h 941387"/>
                <a:gd name="T24" fmla="*/ 87 w 803275"/>
                <a:gd name="T25" fmla="*/ 135 h 941387"/>
                <a:gd name="T26" fmla="*/ 97 w 803275"/>
                <a:gd name="T27" fmla="*/ 142 h 941387"/>
                <a:gd name="T28" fmla="*/ 105 w 803275"/>
                <a:gd name="T29" fmla="*/ 136 h 941387"/>
                <a:gd name="T30" fmla="*/ 113 w 803275"/>
                <a:gd name="T31" fmla="*/ 133 h 941387"/>
                <a:gd name="T32" fmla="*/ 121 w 803275"/>
                <a:gd name="T33" fmla="*/ 131 h 941387"/>
                <a:gd name="T34" fmla="*/ 119 w 803275"/>
                <a:gd name="T35" fmla="*/ 116 h 941387"/>
                <a:gd name="T36" fmla="*/ 115 w 803275"/>
                <a:gd name="T37" fmla="*/ 107 h 941387"/>
                <a:gd name="T38" fmla="*/ 106 w 803275"/>
                <a:gd name="T39" fmla="*/ 94 h 941387"/>
                <a:gd name="T40" fmla="*/ 96 w 803275"/>
                <a:gd name="T41" fmla="*/ 84 h 941387"/>
                <a:gd name="T42" fmla="*/ 89 w 803275"/>
                <a:gd name="T43" fmla="*/ 76 h 941387"/>
                <a:gd name="T44" fmla="*/ 70 w 803275"/>
                <a:gd name="T45" fmla="*/ 56 h 941387"/>
                <a:gd name="T46" fmla="*/ 80 w 803275"/>
                <a:gd name="T47" fmla="*/ 45 h 941387"/>
                <a:gd name="T48" fmla="*/ 75 w 803275"/>
                <a:gd name="T49" fmla="*/ 33 h 941387"/>
                <a:gd name="T50" fmla="*/ 64 w 803275"/>
                <a:gd name="T51" fmla="*/ 29 h 941387"/>
                <a:gd name="T52" fmla="*/ 53 w 803275"/>
                <a:gd name="T53" fmla="*/ 28 h 941387"/>
                <a:gd name="T54" fmla="*/ 48 w 803275"/>
                <a:gd name="T55" fmla="*/ 18 h 941387"/>
                <a:gd name="T56" fmla="*/ 46 w 803275"/>
                <a:gd name="T57" fmla="*/ 11 h 941387"/>
                <a:gd name="T58" fmla="*/ 36 w 803275"/>
                <a:gd name="T59" fmla="*/ 0 h 941387"/>
                <a:gd name="T60" fmla="*/ 29 w 803275"/>
                <a:gd name="T61" fmla="*/ 3 h 941387"/>
                <a:gd name="T62" fmla="*/ 25 w 803275"/>
                <a:gd name="T63" fmla="*/ 14 h 941387"/>
                <a:gd name="T64" fmla="*/ 13 w 803275"/>
                <a:gd name="T65" fmla="*/ 18 h 941387"/>
                <a:gd name="T66" fmla="*/ 8 w 803275"/>
                <a:gd name="T67" fmla="*/ 31 h 941387"/>
                <a:gd name="T68" fmla="*/ 0 w 803275"/>
                <a:gd name="T69" fmla="*/ 41 h 941387"/>
                <a:gd name="T70" fmla="*/ 10 w 803275"/>
                <a:gd name="T71" fmla="*/ 47 h 941387"/>
                <a:gd name="T72" fmla="*/ 14 w 803275"/>
                <a:gd name="T73" fmla="*/ 53 h 941387"/>
                <a:gd name="T74" fmla="*/ 19 w 803275"/>
                <a:gd name="T75" fmla="*/ 58 h 941387"/>
                <a:gd name="T76" fmla="*/ 18 w 803275"/>
                <a:gd name="T77" fmla="*/ 67 h 941387"/>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803275"/>
                <a:gd name="T118" fmla="*/ 0 h 941387"/>
                <a:gd name="T119" fmla="*/ 803275 w 803275"/>
                <a:gd name="T120" fmla="*/ 941387 h 941387"/>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803275" h="941387">
                  <a:moveTo>
                    <a:pt x="122572" y="447527"/>
                  </a:moveTo>
                  <a:lnTo>
                    <a:pt x="107094" y="507058"/>
                  </a:lnTo>
                  <a:lnTo>
                    <a:pt x="123825" y="546100"/>
                  </a:lnTo>
                  <a:lnTo>
                    <a:pt x="164244" y="548730"/>
                  </a:lnTo>
                  <a:lnTo>
                    <a:pt x="219075" y="512762"/>
                  </a:lnTo>
                  <a:lnTo>
                    <a:pt x="307975" y="476250"/>
                  </a:lnTo>
                  <a:lnTo>
                    <a:pt x="404750" y="480865"/>
                  </a:lnTo>
                  <a:lnTo>
                    <a:pt x="457200" y="522287"/>
                  </a:lnTo>
                  <a:lnTo>
                    <a:pt x="515938" y="579437"/>
                  </a:lnTo>
                  <a:lnTo>
                    <a:pt x="517525" y="679450"/>
                  </a:lnTo>
                  <a:lnTo>
                    <a:pt x="560388" y="723900"/>
                  </a:lnTo>
                  <a:lnTo>
                    <a:pt x="598488" y="781050"/>
                  </a:lnTo>
                  <a:lnTo>
                    <a:pt x="581025" y="898525"/>
                  </a:lnTo>
                  <a:lnTo>
                    <a:pt x="646113" y="941387"/>
                  </a:lnTo>
                  <a:lnTo>
                    <a:pt x="695325" y="904875"/>
                  </a:lnTo>
                  <a:lnTo>
                    <a:pt x="752475" y="884237"/>
                  </a:lnTo>
                  <a:lnTo>
                    <a:pt x="803275" y="866775"/>
                  </a:lnTo>
                  <a:lnTo>
                    <a:pt x="789322" y="770187"/>
                  </a:lnTo>
                  <a:lnTo>
                    <a:pt x="766700" y="713037"/>
                  </a:lnTo>
                  <a:lnTo>
                    <a:pt x="702406" y="624930"/>
                  </a:lnTo>
                  <a:lnTo>
                    <a:pt x="641685" y="560637"/>
                  </a:lnTo>
                  <a:lnTo>
                    <a:pt x="591678" y="501105"/>
                  </a:lnTo>
                  <a:lnTo>
                    <a:pt x="466725" y="371475"/>
                  </a:lnTo>
                  <a:lnTo>
                    <a:pt x="533400" y="298450"/>
                  </a:lnTo>
                  <a:lnTo>
                    <a:pt x="501191" y="217737"/>
                  </a:lnTo>
                  <a:lnTo>
                    <a:pt x="423863" y="195262"/>
                  </a:lnTo>
                  <a:lnTo>
                    <a:pt x="349981" y="186780"/>
                  </a:lnTo>
                  <a:lnTo>
                    <a:pt x="319025" y="117724"/>
                  </a:lnTo>
                  <a:lnTo>
                    <a:pt x="303213" y="71437"/>
                  </a:lnTo>
                  <a:lnTo>
                    <a:pt x="241300" y="0"/>
                  </a:lnTo>
                  <a:lnTo>
                    <a:pt x="190438" y="17712"/>
                  </a:lnTo>
                  <a:lnTo>
                    <a:pt x="165100" y="92075"/>
                  </a:lnTo>
                  <a:lnTo>
                    <a:pt x="85725" y="117475"/>
                  </a:lnTo>
                  <a:lnTo>
                    <a:pt x="52388" y="204787"/>
                  </a:lnTo>
                  <a:lnTo>
                    <a:pt x="0" y="271462"/>
                  </a:lnTo>
                  <a:lnTo>
                    <a:pt x="65422" y="309415"/>
                  </a:lnTo>
                  <a:lnTo>
                    <a:pt x="96378" y="351087"/>
                  </a:lnTo>
                  <a:lnTo>
                    <a:pt x="123825" y="388937"/>
                  </a:lnTo>
                  <a:lnTo>
                    <a:pt x="122572" y="447527"/>
                  </a:lnTo>
                  <a:close/>
                </a:path>
              </a:pathLst>
            </a:custGeom>
            <a:solidFill>
              <a:schemeClr val="tx2">
                <a:lumMod val="75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39" name="Freeform 26">
              <a:extLst>
                <a:ext uri="{FF2B5EF4-FFF2-40B4-BE49-F238E27FC236}">
                  <a16:creationId xmlns:a16="http://schemas.microsoft.com/office/drawing/2014/main" id="{D305F611-1D3D-498B-929B-10DF99E5828F}"/>
                </a:ext>
              </a:extLst>
            </p:cNvPr>
            <p:cNvSpPr>
              <a:spLocks/>
            </p:cNvSpPr>
            <p:nvPr/>
          </p:nvSpPr>
          <p:spPr bwMode="auto">
            <a:xfrm>
              <a:off x="6153047" y="4613485"/>
              <a:ext cx="94987" cy="80972"/>
            </a:xfrm>
            <a:custGeom>
              <a:avLst/>
              <a:gdLst>
                <a:gd name="T0" fmla="*/ 25 w 559594"/>
                <a:gd name="T1" fmla="*/ 11 h 470297"/>
                <a:gd name="T2" fmla="*/ 16 w 559594"/>
                <a:gd name="T3" fmla="*/ 11 h 470297"/>
                <a:gd name="T4" fmla="*/ 0 w 559594"/>
                <a:gd name="T5" fmla="*/ 25 h 470297"/>
                <a:gd name="T6" fmla="*/ 4 w 559594"/>
                <a:gd name="T7" fmla="*/ 43 h 470297"/>
                <a:gd name="T8" fmla="*/ 7 w 559594"/>
                <a:gd name="T9" fmla="*/ 55 h 470297"/>
                <a:gd name="T10" fmla="*/ 8 w 559594"/>
                <a:gd name="T11" fmla="*/ 64 h 470297"/>
                <a:gd name="T12" fmla="*/ 12 w 559594"/>
                <a:gd name="T13" fmla="*/ 69 h 470297"/>
                <a:gd name="T14" fmla="*/ 20 w 559594"/>
                <a:gd name="T15" fmla="*/ 72 h 470297"/>
                <a:gd name="T16" fmla="*/ 28 w 559594"/>
                <a:gd name="T17" fmla="*/ 77 h 470297"/>
                <a:gd name="T18" fmla="*/ 35 w 559594"/>
                <a:gd name="T19" fmla="*/ 78 h 470297"/>
                <a:gd name="T20" fmla="*/ 42 w 559594"/>
                <a:gd name="T21" fmla="*/ 70 h 470297"/>
                <a:gd name="T22" fmla="*/ 53 w 559594"/>
                <a:gd name="T23" fmla="*/ 69 h 470297"/>
                <a:gd name="T24" fmla="*/ 59 w 559594"/>
                <a:gd name="T25" fmla="*/ 64 h 470297"/>
                <a:gd name="T26" fmla="*/ 63 w 559594"/>
                <a:gd name="T27" fmla="*/ 55 h 470297"/>
                <a:gd name="T28" fmla="*/ 74 w 559594"/>
                <a:gd name="T29" fmla="*/ 50 h 470297"/>
                <a:gd name="T30" fmla="*/ 82 w 559594"/>
                <a:gd name="T31" fmla="*/ 45 h 470297"/>
                <a:gd name="T32" fmla="*/ 87 w 559594"/>
                <a:gd name="T33" fmla="*/ 31 h 470297"/>
                <a:gd name="T34" fmla="*/ 87 w 559594"/>
                <a:gd name="T35" fmla="*/ 18 h 470297"/>
                <a:gd name="T36" fmla="*/ 84 w 559594"/>
                <a:gd name="T37" fmla="*/ 0 h 470297"/>
                <a:gd name="T38" fmla="*/ 76 w 559594"/>
                <a:gd name="T39" fmla="*/ 2 h 470297"/>
                <a:gd name="T40" fmla="*/ 69 w 559594"/>
                <a:gd name="T41" fmla="*/ 6 h 470297"/>
                <a:gd name="T42" fmla="*/ 59 w 559594"/>
                <a:gd name="T43" fmla="*/ 12 h 470297"/>
                <a:gd name="T44" fmla="*/ 49 w 559594"/>
                <a:gd name="T45" fmla="*/ 5 h 470297"/>
                <a:gd name="T46" fmla="*/ 44 w 559594"/>
                <a:gd name="T47" fmla="*/ 8 h 470297"/>
                <a:gd name="T48" fmla="*/ 34 w 559594"/>
                <a:gd name="T49" fmla="*/ 14 h 470297"/>
                <a:gd name="T50" fmla="*/ 25 w 559594"/>
                <a:gd name="T51" fmla="*/ 11 h 470297"/>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559594"/>
                <a:gd name="T79" fmla="*/ 0 h 470297"/>
                <a:gd name="T80" fmla="*/ 559594 w 559594"/>
                <a:gd name="T81" fmla="*/ 470297 h 470297"/>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559594" h="470297">
                  <a:moveTo>
                    <a:pt x="163115" y="63103"/>
                  </a:moveTo>
                  <a:lnTo>
                    <a:pt x="100012" y="67866"/>
                  </a:lnTo>
                  <a:lnTo>
                    <a:pt x="0" y="152400"/>
                  </a:lnTo>
                  <a:lnTo>
                    <a:pt x="27447" y="258911"/>
                  </a:lnTo>
                  <a:lnTo>
                    <a:pt x="44909" y="331936"/>
                  </a:lnTo>
                  <a:lnTo>
                    <a:pt x="52847" y="381148"/>
                  </a:lnTo>
                  <a:lnTo>
                    <a:pt x="75072" y="414486"/>
                  </a:lnTo>
                  <a:lnTo>
                    <a:pt x="125872" y="435123"/>
                  </a:lnTo>
                  <a:lnTo>
                    <a:pt x="181434" y="463698"/>
                  </a:lnTo>
                  <a:lnTo>
                    <a:pt x="228600" y="470297"/>
                  </a:lnTo>
                  <a:lnTo>
                    <a:pt x="273509" y="417661"/>
                  </a:lnTo>
                  <a:lnTo>
                    <a:pt x="344947" y="412898"/>
                  </a:lnTo>
                  <a:lnTo>
                    <a:pt x="382190" y="383381"/>
                  </a:lnTo>
                  <a:lnTo>
                    <a:pt x="404812" y="333375"/>
                  </a:lnTo>
                  <a:lnTo>
                    <a:pt x="478297" y="300186"/>
                  </a:lnTo>
                  <a:lnTo>
                    <a:pt x="530684" y="270023"/>
                  </a:lnTo>
                  <a:lnTo>
                    <a:pt x="559259" y="185886"/>
                  </a:lnTo>
                  <a:lnTo>
                    <a:pt x="559594" y="110728"/>
                  </a:lnTo>
                  <a:lnTo>
                    <a:pt x="541734" y="0"/>
                  </a:lnTo>
                  <a:lnTo>
                    <a:pt x="489409" y="14436"/>
                  </a:lnTo>
                  <a:lnTo>
                    <a:pt x="441784" y="33486"/>
                  </a:lnTo>
                  <a:lnTo>
                    <a:pt x="379872" y="74761"/>
                  </a:lnTo>
                  <a:lnTo>
                    <a:pt x="317897" y="30956"/>
                  </a:lnTo>
                  <a:lnTo>
                    <a:pt x="284622" y="46186"/>
                  </a:lnTo>
                  <a:lnTo>
                    <a:pt x="219075" y="85725"/>
                  </a:lnTo>
                  <a:lnTo>
                    <a:pt x="163115" y="63103"/>
                  </a:lnTo>
                  <a:close/>
                </a:path>
              </a:pathLst>
            </a:custGeom>
            <a:solidFill>
              <a:schemeClr val="tx2">
                <a:lumMod val="75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40" name="Freeform 27">
              <a:extLst>
                <a:ext uri="{FF2B5EF4-FFF2-40B4-BE49-F238E27FC236}">
                  <a16:creationId xmlns:a16="http://schemas.microsoft.com/office/drawing/2014/main" id="{DF60F009-E9BE-4970-BDC3-E354EB3B5FEF}"/>
                </a:ext>
              </a:extLst>
            </p:cNvPr>
            <p:cNvSpPr>
              <a:spLocks/>
            </p:cNvSpPr>
            <p:nvPr/>
          </p:nvSpPr>
          <p:spPr bwMode="auto">
            <a:xfrm>
              <a:off x="6283849" y="4762971"/>
              <a:ext cx="171287" cy="116787"/>
            </a:xfrm>
            <a:custGeom>
              <a:avLst/>
              <a:gdLst>
                <a:gd name="T0" fmla="*/ 2147483647 w 550"/>
                <a:gd name="T1" fmla="*/ 2147483647 h 375"/>
                <a:gd name="T2" fmla="*/ 0 w 550"/>
                <a:gd name="T3" fmla="*/ 2147483647 h 375"/>
                <a:gd name="T4" fmla="*/ 2147483647 w 550"/>
                <a:gd name="T5" fmla="*/ 2147483647 h 375"/>
                <a:gd name="T6" fmla="*/ 2147483647 w 550"/>
                <a:gd name="T7" fmla="*/ 2147483647 h 375"/>
                <a:gd name="T8" fmla="*/ 2147483647 w 550"/>
                <a:gd name="T9" fmla="*/ 2147483647 h 375"/>
                <a:gd name="T10" fmla="*/ 2147483647 w 550"/>
                <a:gd name="T11" fmla="*/ 2147483647 h 375"/>
                <a:gd name="T12" fmla="*/ 2147483647 w 550"/>
                <a:gd name="T13" fmla="*/ 2147483647 h 375"/>
                <a:gd name="T14" fmla="*/ 2147483647 w 550"/>
                <a:gd name="T15" fmla="*/ 2147483647 h 375"/>
                <a:gd name="T16" fmla="*/ 2147483647 w 550"/>
                <a:gd name="T17" fmla="*/ 2147483647 h 375"/>
                <a:gd name="T18" fmla="*/ 2147483647 w 550"/>
                <a:gd name="T19" fmla="*/ 2147483647 h 375"/>
                <a:gd name="T20" fmla="*/ 2147483647 w 550"/>
                <a:gd name="T21" fmla="*/ 2147483647 h 375"/>
                <a:gd name="T22" fmla="*/ 2147483647 w 550"/>
                <a:gd name="T23" fmla="*/ 2147483647 h 375"/>
                <a:gd name="T24" fmla="*/ 2147483647 w 550"/>
                <a:gd name="T25" fmla="*/ 2147483647 h 375"/>
                <a:gd name="T26" fmla="*/ 2147483647 w 550"/>
                <a:gd name="T27" fmla="*/ 2147483647 h 375"/>
                <a:gd name="T28" fmla="*/ 2147483647 w 550"/>
                <a:gd name="T29" fmla="*/ 2147483647 h 375"/>
                <a:gd name="T30" fmla="*/ 2147483647 w 550"/>
                <a:gd name="T31" fmla="*/ 2147483647 h 375"/>
                <a:gd name="T32" fmla="*/ 2147483647 w 550"/>
                <a:gd name="T33" fmla="*/ 2147483647 h 375"/>
                <a:gd name="T34" fmla="*/ 2147483647 w 550"/>
                <a:gd name="T35" fmla="*/ 2147483647 h 375"/>
                <a:gd name="T36" fmla="*/ 2147483647 w 550"/>
                <a:gd name="T37" fmla="*/ 2147483647 h 375"/>
                <a:gd name="T38" fmla="*/ 2147483647 w 550"/>
                <a:gd name="T39" fmla="*/ 2147483647 h 375"/>
                <a:gd name="T40" fmla="*/ 2147483647 w 550"/>
                <a:gd name="T41" fmla="*/ 2147483647 h 375"/>
                <a:gd name="T42" fmla="*/ 2147483647 w 550"/>
                <a:gd name="T43" fmla="*/ 2147483647 h 375"/>
                <a:gd name="T44" fmla="*/ 2147483647 w 550"/>
                <a:gd name="T45" fmla="*/ 2147483647 h 375"/>
                <a:gd name="T46" fmla="*/ 2147483647 w 550"/>
                <a:gd name="T47" fmla="*/ 2147483647 h 375"/>
                <a:gd name="T48" fmla="*/ 2147483647 w 550"/>
                <a:gd name="T49" fmla="*/ 2147483647 h 375"/>
                <a:gd name="T50" fmla="*/ 2147483647 w 550"/>
                <a:gd name="T51" fmla="*/ 0 h 375"/>
                <a:gd name="T52" fmla="*/ 2147483647 w 550"/>
                <a:gd name="T53" fmla="*/ 2147483647 h 375"/>
                <a:gd name="T54" fmla="*/ 2147483647 w 550"/>
                <a:gd name="T55" fmla="*/ 2147483647 h 375"/>
                <a:gd name="T56" fmla="*/ 2147483647 w 550"/>
                <a:gd name="T57" fmla="*/ 2147483647 h 375"/>
                <a:gd name="T58" fmla="*/ 2147483647 w 550"/>
                <a:gd name="T59" fmla="*/ 2147483647 h 375"/>
                <a:gd name="T60" fmla="*/ 2147483647 w 550"/>
                <a:gd name="T61" fmla="*/ 2147483647 h 375"/>
                <a:gd name="T62" fmla="*/ 2147483647 w 550"/>
                <a:gd name="T63" fmla="*/ 2147483647 h 375"/>
                <a:gd name="T64" fmla="*/ 2147483647 w 550"/>
                <a:gd name="T65" fmla="*/ 2147483647 h 375"/>
                <a:gd name="T66" fmla="*/ 2147483647 w 550"/>
                <a:gd name="T67" fmla="*/ 2147483647 h 375"/>
                <a:gd name="T68" fmla="*/ 2147483647 w 550"/>
                <a:gd name="T69" fmla="*/ 2147483647 h 375"/>
                <a:gd name="T70" fmla="*/ 2147483647 w 550"/>
                <a:gd name="T71" fmla="*/ 2147483647 h 375"/>
                <a:gd name="T72" fmla="*/ 2147483647 w 550"/>
                <a:gd name="T73" fmla="*/ 2147483647 h 375"/>
                <a:gd name="T74" fmla="*/ 2147483647 w 550"/>
                <a:gd name="T75" fmla="*/ 2147483647 h 375"/>
                <a:gd name="T76" fmla="*/ 2147483647 w 550"/>
                <a:gd name="T77" fmla="*/ 2147483647 h 375"/>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550"/>
                <a:gd name="T118" fmla="*/ 0 h 375"/>
                <a:gd name="T119" fmla="*/ 1023938 w 550"/>
                <a:gd name="T120" fmla="*/ 698500 h 375"/>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550" h="375">
                  <a:moveTo>
                    <a:pt x="46" y="293"/>
                  </a:moveTo>
                  <a:lnTo>
                    <a:pt x="0" y="325"/>
                  </a:lnTo>
                  <a:lnTo>
                    <a:pt x="22" y="351"/>
                  </a:lnTo>
                  <a:lnTo>
                    <a:pt x="44" y="375"/>
                  </a:lnTo>
                  <a:lnTo>
                    <a:pt x="90" y="353"/>
                  </a:lnTo>
                  <a:lnTo>
                    <a:pt x="134" y="347"/>
                  </a:lnTo>
                  <a:lnTo>
                    <a:pt x="158" y="316"/>
                  </a:lnTo>
                  <a:lnTo>
                    <a:pt x="188" y="326"/>
                  </a:lnTo>
                  <a:lnTo>
                    <a:pt x="228" y="329"/>
                  </a:lnTo>
                  <a:lnTo>
                    <a:pt x="271" y="324"/>
                  </a:lnTo>
                  <a:lnTo>
                    <a:pt x="285" y="281"/>
                  </a:lnTo>
                  <a:lnTo>
                    <a:pt x="291" y="256"/>
                  </a:lnTo>
                  <a:lnTo>
                    <a:pt x="316" y="229"/>
                  </a:lnTo>
                  <a:lnTo>
                    <a:pt x="318" y="191"/>
                  </a:lnTo>
                  <a:lnTo>
                    <a:pt x="334" y="168"/>
                  </a:lnTo>
                  <a:lnTo>
                    <a:pt x="352" y="150"/>
                  </a:lnTo>
                  <a:lnTo>
                    <a:pt x="385" y="161"/>
                  </a:lnTo>
                  <a:lnTo>
                    <a:pt x="409" y="168"/>
                  </a:lnTo>
                  <a:lnTo>
                    <a:pt x="437" y="155"/>
                  </a:lnTo>
                  <a:lnTo>
                    <a:pt x="495" y="154"/>
                  </a:lnTo>
                  <a:lnTo>
                    <a:pt x="495" y="116"/>
                  </a:lnTo>
                  <a:lnTo>
                    <a:pt x="550" y="91"/>
                  </a:lnTo>
                  <a:lnTo>
                    <a:pt x="517" y="82"/>
                  </a:lnTo>
                  <a:lnTo>
                    <a:pt x="466" y="57"/>
                  </a:lnTo>
                  <a:lnTo>
                    <a:pt x="434" y="4"/>
                  </a:lnTo>
                  <a:lnTo>
                    <a:pt x="397" y="0"/>
                  </a:lnTo>
                  <a:lnTo>
                    <a:pt x="356" y="43"/>
                  </a:lnTo>
                  <a:lnTo>
                    <a:pt x="347" y="77"/>
                  </a:lnTo>
                  <a:lnTo>
                    <a:pt x="319" y="124"/>
                  </a:lnTo>
                  <a:lnTo>
                    <a:pt x="300" y="133"/>
                  </a:lnTo>
                  <a:lnTo>
                    <a:pt x="303" y="145"/>
                  </a:lnTo>
                  <a:lnTo>
                    <a:pt x="306" y="156"/>
                  </a:lnTo>
                  <a:lnTo>
                    <a:pt x="297" y="154"/>
                  </a:lnTo>
                  <a:lnTo>
                    <a:pt x="290" y="147"/>
                  </a:lnTo>
                  <a:lnTo>
                    <a:pt x="290" y="135"/>
                  </a:lnTo>
                  <a:lnTo>
                    <a:pt x="281" y="139"/>
                  </a:lnTo>
                  <a:lnTo>
                    <a:pt x="284" y="156"/>
                  </a:lnTo>
                  <a:lnTo>
                    <a:pt x="281" y="165"/>
                  </a:lnTo>
                  <a:lnTo>
                    <a:pt x="273" y="170"/>
                  </a:lnTo>
                  <a:lnTo>
                    <a:pt x="267" y="163"/>
                  </a:lnTo>
                  <a:lnTo>
                    <a:pt x="258" y="159"/>
                  </a:lnTo>
                  <a:lnTo>
                    <a:pt x="255" y="150"/>
                  </a:lnTo>
                  <a:lnTo>
                    <a:pt x="251" y="144"/>
                  </a:lnTo>
                  <a:lnTo>
                    <a:pt x="184" y="211"/>
                  </a:lnTo>
                  <a:lnTo>
                    <a:pt x="120" y="236"/>
                  </a:lnTo>
                  <a:lnTo>
                    <a:pt x="92" y="283"/>
                  </a:lnTo>
                  <a:lnTo>
                    <a:pt x="46" y="293"/>
                  </a:lnTo>
                  <a:close/>
                </a:path>
              </a:pathLst>
            </a:custGeom>
            <a:solidFill>
              <a:schemeClr val="tx2">
                <a:lumMod val="75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41" name="Freeform 28">
              <a:extLst>
                <a:ext uri="{FF2B5EF4-FFF2-40B4-BE49-F238E27FC236}">
                  <a16:creationId xmlns:a16="http://schemas.microsoft.com/office/drawing/2014/main" id="{9787AFA6-4B22-457B-ABCC-35A61CEB7BFE}"/>
                </a:ext>
              </a:extLst>
            </p:cNvPr>
            <p:cNvSpPr>
              <a:spLocks/>
            </p:cNvSpPr>
            <p:nvPr/>
          </p:nvSpPr>
          <p:spPr bwMode="auto">
            <a:xfrm>
              <a:off x="6442678" y="4856401"/>
              <a:ext cx="113673" cy="133915"/>
            </a:xfrm>
            <a:custGeom>
              <a:avLst/>
              <a:gdLst>
                <a:gd name="T0" fmla="*/ 2147483647 w 942"/>
                <a:gd name="T1" fmla="*/ 2147483647 h 1089"/>
                <a:gd name="T2" fmla="*/ 2147483647 w 942"/>
                <a:gd name="T3" fmla="*/ 2147483647 h 1089"/>
                <a:gd name="T4" fmla="*/ 2147483647 w 942"/>
                <a:gd name="T5" fmla="*/ 2147483647 h 1089"/>
                <a:gd name="T6" fmla="*/ 0 w 942"/>
                <a:gd name="T7" fmla="*/ 2147483647 h 1089"/>
                <a:gd name="T8" fmla="*/ 2147483647 w 942"/>
                <a:gd name="T9" fmla="*/ 2147483647 h 1089"/>
                <a:gd name="T10" fmla="*/ 2147483647 w 942"/>
                <a:gd name="T11" fmla="*/ 2147483647 h 1089"/>
                <a:gd name="T12" fmla="*/ 2147483647 w 942"/>
                <a:gd name="T13" fmla="*/ 2147483647 h 1089"/>
                <a:gd name="T14" fmla="*/ 2147483647 w 942"/>
                <a:gd name="T15" fmla="*/ 2147483647 h 1089"/>
                <a:gd name="T16" fmla="*/ 2147483647 w 942"/>
                <a:gd name="T17" fmla="*/ 2147483647 h 1089"/>
                <a:gd name="T18" fmla="*/ 2147483647 w 942"/>
                <a:gd name="T19" fmla="*/ 2147483647 h 1089"/>
                <a:gd name="T20" fmla="*/ 2147483647 w 942"/>
                <a:gd name="T21" fmla="*/ 2147483647 h 1089"/>
                <a:gd name="T22" fmla="*/ 2147483647 w 942"/>
                <a:gd name="T23" fmla="*/ 2147483647 h 1089"/>
                <a:gd name="T24" fmla="*/ 2147483647 w 942"/>
                <a:gd name="T25" fmla="*/ 2147483647 h 1089"/>
                <a:gd name="T26" fmla="*/ 2147483647 w 942"/>
                <a:gd name="T27" fmla="*/ 2147483647 h 1089"/>
                <a:gd name="T28" fmla="*/ 2147483647 w 942"/>
                <a:gd name="T29" fmla="*/ 2147483647 h 1089"/>
                <a:gd name="T30" fmla="*/ 2147483647 w 942"/>
                <a:gd name="T31" fmla="*/ 2147483647 h 1089"/>
                <a:gd name="T32" fmla="*/ 2147483647 w 942"/>
                <a:gd name="T33" fmla="*/ 2147483647 h 1089"/>
                <a:gd name="T34" fmla="*/ 2147483647 w 942"/>
                <a:gd name="T35" fmla="*/ 2147483647 h 1089"/>
                <a:gd name="T36" fmla="*/ 2147483647 w 942"/>
                <a:gd name="T37" fmla="*/ 2147483647 h 1089"/>
                <a:gd name="T38" fmla="*/ 2147483647 w 942"/>
                <a:gd name="T39" fmla="*/ 2147483647 h 1089"/>
                <a:gd name="T40" fmla="*/ 2147483647 w 942"/>
                <a:gd name="T41" fmla="*/ 2147483647 h 1089"/>
                <a:gd name="T42" fmla="*/ 2147483647 w 942"/>
                <a:gd name="T43" fmla="*/ 2147483647 h 1089"/>
                <a:gd name="T44" fmla="*/ 2147483647 w 942"/>
                <a:gd name="T45" fmla="*/ 2147483647 h 1089"/>
                <a:gd name="T46" fmla="*/ 2147483647 w 942"/>
                <a:gd name="T47" fmla="*/ 2147483647 h 1089"/>
                <a:gd name="T48" fmla="*/ 2147483647 w 942"/>
                <a:gd name="T49" fmla="*/ 2147483647 h 1089"/>
                <a:gd name="T50" fmla="*/ 2147483647 w 942"/>
                <a:gd name="T51" fmla="*/ 2147483647 h 1089"/>
                <a:gd name="T52" fmla="*/ 2147483647 w 942"/>
                <a:gd name="T53" fmla="*/ 2147483647 h 1089"/>
                <a:gd name="T54" fmla="*/ 2147483647 w 942"/>
                <a:gd name="T55" fmla="*/ 2147483647 h 1089"/>
                <a:gd name="T56" fmla="*/ 2147483647 w 942"/>
                <a:gd name="T57" fmla="*/ 2147483647 h 1089"/>
                <a:gd name="T58" fmla="*/ 2147483647 w 942"/>
                <a:gd name="T59" fmla="*/ 2147483647 h 1089"/>
                <a:gd name="T60" fmla="*/ 2147483647 w 942"/>
                <a:gd name="T61" fmla="*/ 2147483647 h 1089"/>
                <a:gd name="T62" fmla="*/ 2147483647 w 942"/>
                <a:gd name="T63" fmla="*/ 2147483647 h 1089"/>
                <a:gd name="T64" fmla="*/ 2147483647 w 942"/>
                <a:gd name="T65" fmla="*/ 2147483647 h 1089"/>
                <a:gd name="T66" fmla="*/ 2147483647 w 942"/>
                <a:gd name="T67" fmla="*/ 2147483647 h 1089"/>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942"/>
                <a:gd name="T103" fmla="*/ 0 h 1089"/>
                <a:gd name="T104" fmla="*/ 942 w 942"/>
                <a:gd name="T105" fmla="*/ 1089 h 1089"/>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942" h="1089">
                  <a:moveTo>
                    <a:pt x="175" y="1089"/>
                  </a:moveTo>
                  <a:lnTo>
                    <a:pt x="84" y="1043"/>
                  </a:lnTo>
                  <a:lnTo>
                    <a:pt x="84" y="953"/>
                  </a:lnTo>
                  <a:lnTo>
                    <a:pt x="120" y="873"/>
                  </a:lnTo>
                  <a:lnTo>
                    <a:pt x="114" y="807"/>
                  </a:lnTo>
                  <a:lnTo>
                    <a:pt x="72" y="771"/>
                  </a:lnTo>
                  <a:lnTo>
                    <a:pt x="6" y="759"/>
                  </a:lnTo>
                  <a:lnTo>
                    <a:pt x="0" y="663"/>
                  </a:lnTo>
                  <a:lnTo>
                    <a:pt x="54" y="603"/>
                  </a:lnTo>
                  <a:lnTo>
                    <a:pt x="72" y="465"/>
                  </a:lnTo>
                  <a:lnTo>
                    <a:pt x="84" y="363"/>
                  </a:lnTo>
                  <a:lnTo>
                    <a:pt x="132" y="327"/>
                  </a:lnTo>
                  <a:lnTo>
                    <a:pt x="175" y="227"/>
                  </a:lnTo>
                  <a:lnTo>
                    <a:pt x="175" y="136"/>
                  </a:lnTo>
                  <a:lnTo>
                    <a:pt x="258" y="123"/>
                  </a:lnTo>
                  <a:lnTo>
                    <a:pt x="311" y="91"/>
                  </a:lnTo>
                  <a:lnTo>
                    <a:pt x="401" y="91"/>
                  </a:lnTo>
                  <a:lnTo>
                    <a:pt x="498" y="111"/>
                  </a:lnTo>
                  <a:lnTo>
                    <a:pt x="582" y="123"/>
                  </a:lnTo>
                  <a:lnTo>
                    <a:pt x="702" y="135"/>
                  </a:lnTo>
                  <a:lnTo>
                    <a:pt x="764" y="91"/>
                  </a:lnTo>
                  <a:lnTo>
                    <a:pt x="834" y="75"/>
                  </a:lnTo>
                  <a:lnTo>
                    <a:pt x="900" y="0"/>
                  </a:lnTo>
                  <a:lnTo>
                    <a:pt x="942" y="57"/>
                  </a:lnTo>
                  <a:lnTo>
                    <a:pt x="906" y="135"/>
                  </a:lnTo>
                  <a:lnTo>
                    <a:pt x="855" y="182"/>
                  </a:lnTo>
                  <a:lnTo>
                    <a:pt x="804" y="195"/>
                  </a:lnTo>
                  <a:lnTo>
                    <a:pt x="750" y="177"/>
                  </a:lnTo>
                  <a:lnTo>
                    <a:pt x="672" y="195"/>
                  </a:lnTo>
                  <a:lnTo>
                    <a:pt x="594" y="195"/>
                  </a:lnTo>
                  <a:lnTo>
                    <a:pt x="516" y="195"/>
                  </a:lnTo>
                  <a:lnTo>
                    <a:pt x="402" y="201"/>
                  </a:lnTo>
                  <a:lnTo>
                    <a:pt x="318" y="213"/>
                  </a:lnTo>
                  <a:lnTo>
                    <a:pt x="220" y="227"/>
                  </a:lnTo>
                  <a:lnTo>
                    <a:pt x="198" y="321"/>
                  </a:lnTo>
                  <a:lnTo>
                    <a:pt x="228" y="369"/>
                  </a:lnTo>
                  <a:lnTo>
                    <a:pt x="265" y="408"/>
                  </a:lnTo>
                  <a:lnTo>
                    <a:pt x="306" y="459"/>
                  </a:lnTo>
                  <a:lnTo>
                    <a:pt x="356" y="454"/>
                  </a:lnTo>
                  <a:lnTo>
                    <a:pt x="401" y="408"/>
                  </a:lnTo>
                  <a:lnTo>
                    <a:pt x="480" y="399"/>
                  </a:lnTo>
                  <a:lnTo>
                    <a:pt x="552" y="381"/>
                  </a:lnTo>
                  <a:lnTo>
                    <a:pt x="636" y="375"/>
                  </a:lnTo>
                  <a:lnTo>
                    <a:pt x="673" y="408"/>
                  </a:lnTo>
                  <a:lnTo>
                    <a:pt x="612" y="477"/>
                  </a:lnTo>
                  <a:lnTo>
                    <a:pt x="537" y="499"/>
                  </a:lnTo>
                  <a:lnTo>
                    <a:pt x="474" y="513"/>
                  </a:lnTo>
                  <a:lnTo>
                    <a:pt x="401" y="544"/>
                  </a:lnTo>
                  <a:lnTo>
                    <a:pt x="408" y="597"/>
                  </a:lnTo>
                  <a:lnTo>
                    <a:pt x="474" y="657"/>
                  </a:lnTo>
                  <a:lnTo>
                    <a:pt x="534" y="711"/>
                  </a:lnTo>
                  <a:lnTo>
                    <a:pt x="492" y="783"/>
                  </a:lnTo>
                  <a:lnTo>
                    <a:pt x="552" y="849"/>
                  </a:lnTo>
                  <a:lnTo>
                    <a:pt x="612" y="891"/>
                  </a:lnTo>
                  <a:lnTo>
                    <a:pt x="534" y="927"/>
                  </a:lnTo>
                  <a:lnTo>
                    <a:pt x="510" y="981"/>
                  </a:lnTo>
                  <a:lnTo>
                    <a:pt x="426" y="969"/>
                  </a:lnTo>
                  <a:lnTo>
                    <a:pt x="356" y="907"/>
                  </a:lnTo>
                  <a:lnTo>
                    <a:pt x="311" y="817"/>
                  </a:lnTo>
                  <a:lnTo>
                    <a:pt x="306" y="747"/>
                  </a:lnTo>
                  <a:lnTo>
                    <a:pt x="356" y="680"/>
                  </a:lnTo>
                  <a:lnTo>
                    <a:pt x="288" y="651"/>
                  </a:lnTo>
                  <a:lnTo>
                    <a:pt x="246" y="681"/>
                  </a:lnTo>
                  <a:lnTo>
                    <a:pt x="220" y="726"/>
                  </a:lnTo>
                  <a:lnTo>
                    <a:pt x="228" y="819"/>
                  </a:lnTo>
                  <a:lnTo>
                    <a:pt x="234" y="909"/>
                  </a:lnTo>
                  <a:lnTo>
                    <a:pt x="220" y="998"/>
                  </a:lnTo>
                  <a:lnTo>
                    <a:pt x="175" y="1089"/>
                  </a:lnTo>
                  <a:close/>
                </a:path>
              </a:pathLst>
            </a:custGeom>
            <a:solidFill>
              <a:schemeClr val="tx2">
                <a:lumMod val="75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42" name="Freeform 29">
              <a:extLst>
                <a:ext uri="{FF2B5EF4-FFF2-40B4-BE49-F238E27FC236}">
                  <a16:creationId xmlns:a16="http://schemas.microsoft.com/office/drawing/2014/main" id="{FD4DAB24-89FD-4299-8D19-598B6456B87B}"/>
                </a:ext>
              </a:extLst>
            </p:cNvPr>
            <p:cNvSpPr>
              <a:spLocks/>
            </p:cNvSpPr>
            <p:nvPr/>
          </p:nvSpPr>
          <p:spPr bwMode="auto">
            <a:xfrm>
              <a:off x="6447350" y="5043259"/>
              <a:ext cx="32700" cy="18686"/>
            </a:xfrm>
            <a:custGeom>
              <a:avLst/>
              <a:gdLst>
                <a:gd name="T0" fmla="*/ 2147483647 w 273"/>
                <a:gd name="T1" fmla="*/ 2147483647 h 146"/>
                <a:gd name="T2" fmla="*/ 2147483647 w 273"/>
                <a:gd name="T3" fmla="*/ 2147483647 h 146"/>
                <a:gd name="T4" fmla="*/ 0 w 273"/>
                <a:gd name="T5" fmla="*/ 2147483647 h 146"/>
                <a:gd name="T6" fmla="*/ 2147483647 w 273"/>
                <a:gd name="T7" fmla="*/ 2147483647 h 146"/>
                <a:gd name="T8" fmla="*/ 2147483647 w 273"/>
                <a:gd name="T9" fmla="*/ 0 h 146"/>
                <a:gd name="T10" fmla="*/ 2147483647 w 273"/>
                <a:gd name="T11" fmla="*/ 2147483647 h 146"/>
                <a:gd name="T12" fmla="*/ 2147483647 w 273"/>
                <a:gd name="T13" fmla="*/ 2147483647 h 146"/>
                <a:gd name="T14" fmla="*/ 2147483647 w 273"/>
                <a:gd name="T15" fmla="*/ 2147483647 h 146"/>
                <a:gd name="T16" fmla="*/ 2147483647 w 273"/>
                <a:gd name="T17" fmla="*/ 2147483647 h 14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73"/>
                <a:gd name="T28" fmla="*/ 0 h 146"/>
                <a:gd name="T29" fmla="*/ 273 w 273"/>
                <a:gd name="T30" fmla="*/ 146 h 14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73" h="146">
                  <a:moveTo>
                    <a:pt x="182" y="146"/>
                  </a:moveTo>
                  <a:lnTo>
                    <a:pt x="70" y="90"/>
                  </a:lnTo>
                  <a:lnTo>
                    <a:pt x="0" y="55"/>
                  </a:lnTo>
                  <a:lnTo>
                    <a:pt x="46" y="10"/>
                  </a:lnTo>
                  <a:lnTo>
                    <a:pt x="106" y="0"/>
                  </a:lnTo>
                  <a:lnTo>
                    <a:pt x="160" y="6"/>
                  </a:lnTo>
                  <a:lnTo>
                    <a:pt x="227" y="55"/>
                  </a:lnTo>
                  <a:lnTo>
                    <a:pt x="273" y="101"/>
                  </a:lnTo>
                  <a:lnTo>
                    <a:pt x="182" y="146"/>
                  </a:lnTo>
                  <a:close/>
                </a:path>
              </a:pathLst>
            </a:custGeom>
            <a:solidFill>
              <a:schemeClr val="tx2">
                <a:lumMod val="75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43" name="Freeform 30">
              <a:extLst>
                <a:ext uri="{FF2B5EF4-FFF2-40B4-BE49-F238E27FC236}">
                  <a16:creationId xmlns:a16="http://schemas.microsoft.com/office/drawing/2014/main" id="{C440CEBE-6ED8-4E0B-A087-EE0DA15EF976}"/>
                </a:ext>
              </a:extLst>
            </p:cNvPr>
            <p:cNvSpPr>
              <a:spLocks/>
            </p:cNvSpPr>
            <p:nvPr/>
          </p:nvSpPr>
          <p:spPr bwMode="auto">
            <a:xfrm>
              <a:off x="6406865" y="5023016"/>
              <a:ext cx="40486" cy="18686"/>
            </a:xfrm>
            <a:custGeom>
              <a:avLst/>
              <a:gdLst>
                <a:gd name="T0" fmla="*/ 2147483647 w 336"/>
                <a:gd name="T1" fmla="*/ 2147483647 h 159"/>
                <a:gd name="T2" fmla="*/ 2147483647 w 336"/>
                <a:gd name="T3" fmla="*/ 2147483647 h 159"/>
                <a:gd name="T4" fmla="*/ 0 w 336"/>
                <a:gd name="T5" fmla="*/ 2147483647 h 159"/>
                <a:gd name="T6" fmla="*/ 2147483647 w 336"/>
                <a:gd name="T7" fmla="*/ 2147483647 h 159"/>
                <a:gd name="T8" fmla="*/ 2147483647 w 336"/>
                <a:gd name="T9" fmla="*/ 2147483647 h 159"/>
                <a:gd name="T10" fmla="*/ 2147483647 w 336"/>
                <a:gd name="T11" fmla="*/ 0 h 159"/>
                <a:gd name="T12" fmla="*/ 2147483647 w 336"/>
                <a:gd name="T13" fmla="*/ 2147483647 h 159"/>
                <a:gd name="T14" fmla="*/ 2147483647 w 336"/>
                <a:gd name="T15" fmla="*/ 2147483647 h 159"/>
                <a:gd name="T16" fmla="*/ 2147483647 w 336"/>
                <a:gd name="T17" fmla="*/ 2147483647 h 159"/>
                <a:gd name="T18" fmla="*/ 2147483647 w 336"/>
                <a:gd name="T19" fmla="*/ 2147483647 h 159"/>
                <a:gd name="T20" fmla="*/ 2147483647 w 336"/>
                <a:gd name="T21" fmla="*/ 2147483647 h 159"/>
                <a:gd name="T22" fmla="*/ 2147483647 w 336"/>
                <a:gd name="T23" fmla="*/ 2147483647 h 159"/>
                <a:gd name="T24" fmla="*/ 2147483647 w 336"/>
                <a:gd name="T25" fmla="*/ 2147483647 h 15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336"/>
                <a:gd name="T40" fmla="*/ 0 h 159"/>
                <a:gd name="T41" fmla="*/ 336 w 336"/>
                <a:gd name="T42" fmla="*/ 159 h 15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336" h="159">
                  <a:moveTo>
                    <a:pt x="162" y="147"/>
                  </a:moveTo>
                  <a:lnTo>
                    <a:pt x="84" y="159"/>
                  </a:lnTo>
                  <a:lnTo>
                    <a:pt x="0" y="147"/>
                  </a:lnTo>
                  <a:lnTo>
                    <a:pt x="21" y="55"/>
                  </a:lnTo>
                  <a:lnTo>
                    <a:pt x="67" y="10"/>
                  </a:lnTo>
                  <a:lnTo>
                    <a:pt x="127" y="0"/>
                  </a:lnTo>
                  <a:lnTo>
                    <a:pt x="181" y="6"/>
                  </a:lnTo>
                  <a:lnTo>
                    <a:pt x="276" y="33"/>
                  </a:lnTo>
                  <a:lnTo>
                    <a:pt x="336" y="27"/>
                  </a:lnTo>
                  <a:lnTo>
                    <a:pt x="330" y="105"/>
                  </a:lnTo>
                  <a:lnTo>
                    <a:pt x="276" y="105"/>
                  </a:lnTo>
                  <a:lnTo>
                    <a:pt x="222" y="123"/>
                  </a:lnTo>
                  <a:lnTo>
                    <a:pt x="162" y="147"/>
                  </a:lnTo>
                  <a:close/>
                </a:path>
              </a:pathLst>
            </a:custGeom>
            <a:solidFill>
              <a:schemeClr val="tx2">
                <a:lumMod val="75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44" name="Freeform 31">
              <a:extLst>
                <a:ext uri="{FF2B5EF4-FFF2-40B4-BE49-F238E27FC236}">
                  <a16:creationId xmlns:a16="http://schemas.microsoft.com/office/drawing/2014/main" id="{C5780976-7365-436A-8BBD-682EF12C1929}"/>
                </a:ext>
              </a:extLst>
            </p:cNvPr>
            <p:cNvSpPr>
              <a:spLocks/>
            </p:cNvSpPr>
            <p:nvPr/>
          </p:nvSpPr>
          <p:spPr bwMode="auto">
            <a:xfrm>
              <a:off x="6461364" y="5021459"/>
              <a:ext cx="42044" cy="17129"/>
            </a:xfrm>
            <a:custGeom>
              <a:avLst/>
              <a:gdLst>
                <a:gd name="T0" fmla="*/ 2147483647 w 336"/>
                <a:gd name="T1" fmla="*/ 2147483647 h 138"/>
                <a:gd name="T2" fmla="*/ 2147483647 w 336"/>
                <a:gd name="T3" fmla="*/ 2147483647 h 138"/>
                <a:gd name="T4" fmla="*/ 0 w 336"/>
                <a:gd name="T5" fmla="*/ 2147483647 h 138"/>
                <a:gd name="T6" fmla="*/ 2147483647 w 336"/>
                <a:gd name="T7" fmla="*/ 2147483647 h 138"/>
                <a:gd name="T8" fmla="*/ 2147483647 w 336"/>
                <a:gd name="T9" fmla="*/ 0 h 138"/>
                <a:gd name="T10" fmla="*/ 2147483647 w 336"/>
                <a:gd name="T11" fmla="*/ 2147483647 h 138"/>
                <a:gd name="T12" fmla="*/ 2147483647 w 336"/>
                <a:gd name="T13" fmla="*/ 2147483647 h 138"/>
                <a:gd name="T14" fmla="*/ 2147483647 w 336"/>
                <a:gd name="T15" fmla="*/ 2147483647 h 138"/>
                <a:gd name="T16" fmla="*/ 2147483647 w 336"/>
                <a:gd name="T17" fmla="*/ 2147483647 h 138"/>
                <a:gd name="T18" fmla="*/ 2147483647 w 336"/>
                <a:gd name="T19" fmla="*/ 2147483647 h 138"/>
                <a:gd name="T20" fmla="*/ 2147483647 w 336"/>
                <a:gd name="T21" fmla="*/ 2147483647 h 138"/>
                <a:gd name="T22" fmla="*/ 2147483647 w 336"/>
                <a:gd name="T23" fmla="*/ 2147483647 h 138"/>
                <a:gd name="T24" fmla="*/ 2147483647 w 336"/>
                <a:gd name="T25" fmla="*/ 2147483647 h 13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336"/>
                <a:gd name="T40" fmla="*/ 0 h 138"/>
                <a:gd name="T41" fmla="*/ 336 w 336"/>
                <a:gd name="T42" fmla="*/ 138 h 13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336" h="138">
                  <a:moveTo>
                    <a:pt x="145" y="126"/>
                  </a:moveTo>
                  <a:lnTo>
                    <a:pt x="67" y="138"/>
                  </a:lnTo>
                  <a:lnTo>
                    <a:pt x="0" y="108"/>
                  </a:lnTo>
                  <a:lnTo>
                    <a:pt x="4" y="34"/>
                  </a:lnTo>
                  <a:lnTo>
                    <a:pt x="60" y="0"/>
                  </a:lnTo>
                  <a:lnTo>
                    <a:pt x="126" y="12"/>
                  </a:lnTo>
                  <a:lnTo>
                    <a:pt x="162" y="36"/>
                  </a:lnTo>
                  <a:lnTo>
                    <a:pt x="264" y="48"/>
                  </a:lnTo>
                  <a:lnTo>
                    <a:pt x="336" y="48"/>
                  </a:lnTo>
                  <a:lnTo>
                    <a:pt x="330" y="108"/>
                  </a:lnTo>
                  <a:lnTo>
                    <a:pt x="270" y="120"/>
                  </a:lnTo>
                  <a:lnTo>
                    <a:pt x="205" y="102"/>
                  </a:lnTo>
                  <a:lnTo>
                    <a:pt x="145" y="126"/>
                  </a:lnTo>
                  <a:close/>
                </a:path>
              </a:pathLst>
            </a:custGeom>
            <a:solidFill>
              <a:schemeClr val="tx2">
                <a:lumMod val="75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45" name="Freeform 32">
              <a:extLst>
                <a:ext uri="{FF2B5EF4-FFF2-40B4-BE49-F238E27FC236}">
                  <a16:creationId xmlns:a16="http://schemas.microsoft.com/office/drawing/2014/main" id="{1B4CBDE5-16C5-43F9-89D6-B67FF39B0F8A}"/>
                </a:ext>
              </a:extLst>
            </p:cNvPr>
            <p:cNvSpPr>
              <a:spLocks/>
            </p:cNvSpPr>
            <p:nvPr/>
          </p:nvSpPr>
          <p:spPr bwMode="auto">
            <a:xfrm>
              <a:off x="6456693" y="4544970"/>
              <a:ext cx="51386" cy="123016"/>
            </a:xfrm>
            <a:custGeom>
              <a:avLst/>
              <a:gdLst>
                <a:gd name="T0" fmla="*/ 2147483647 w 424"/>
                <a:gd name="T1" fmla="*/ 2147483647 h 1002"/>
                <a:gd name="T2" fmla="*/ 2147483647 w 424"/>
                <a:gd name="T3" fmla="*/ 2147483647 h 1002"/>
                <a:gd name="T4" fmla="*/ 2147483647 w 424"/>
                <a:gd name="T5" fmla="*/ 2147483647 h 1002"/>
                <a:gd name="T6" fmla="*/ 2147483647 w 424"/>
                <a:gd name="T7" fmla="*/ 2147483647 h 1002"/>
                <a:gd name="T8" fmla="*/ 2147483647 w 424"/>
                <a:gd name="T9" fmla="*/ 2147483647 h 1002"/>
                <a:gd name="T10" fmla="*/ 2147483647 w 424"/>
                <a:gd name="T11" fmla="*/ 2147483647 h 1002"/>
                <a:gd name="T12" fmla="*/ 2147483647 w 424"/>
                <a:gd name="T13" fmla="*/ 2147483647 h 1002"/>
                <a:gd name="T14" fmla="*/ 2147483647 w 424"/>
                <a:gd name="T15" fmla="*/ 2147483647 h 1002"/>
                <a:gd name="T16" fmla="*/ 2147483647 w 424"/>
                <a:gd name="T17" fmla="*/ 2147483647 h 1002"/>
                <a:gd name="T18" fmla="*/ 2147483647 w 424"/>
                <a:gd name="T19" fmla="*/ 2147483647 h 1002"/>
                <a:gd name="T20" fmla="*/ 2147483647 w 424"/>
                <a:gd name="T21" fmla="*/ 2147483647 h 1002"/>
                <a:gd name="T22" fmla="*/ 2147483647 w 424"/>
                <a:gd name="T23" fmla="*/ 2147483647 h 1002"/>
                <a:gd name="T24" fmla="*/ 2147483647 w 424"/>
                <a:gd name="T25" fmla="*/ 2147483647 h 1002"/>
                <a:gd name="T26" fmla="*/ 0 w 424"/>
                <a:gd name="T27" fmla="*/ 2147483647 h 1002"/>
                <a:gd name="T28" fmla="*/ 2147483647 w 424"/>
                <a:gd name="T29" fmla="*/ 2147483647 h 1002"/>
                <a:gd name="T30" fmla="*/ 2147483647 w 424"/>
                <a:gd name="T31" fmla="*/ 2147483647 h 1002"/>
                <a:gd name="T32" fmla="*/ 2147483647 w 424"/>
                <a:gd name="T33" fmla="*/ 2147483647 h 1002"/>
                <a:gd name="T34" fmla="*/ 2147483647 w 424"/>
                <a:gd name="T35" fmla="*/ 2147483647 h 1002"/>
                <a:gd name="T36" fmla="*/ 2147483647 w 424"/>
                <a:gd name="T37" fmla="*/ 2147483647 h 1002"/>
                <a:gd name="T38" fmla="*/ 2147483647 w 424"/>
                <a:gd name="T39" fmla="*/ 2147483647 h 1002"/>
                <a:gd name="T40" fmla="*/ 2147483647 w 424"/>
                <a:gd name="T41" fmla="*/ 0 h 1002"/>
                <a:gd name="T42" fmla="*/ 2147483647 w 424"/>
                <a:gd name="T43" fmla="*/ 2147483647 h 1002"/>
                <a:gd name="T44" fmla="*/ 2147483647 w 424"/>
                <a:gd name="T45" fmla="*/ 2147483647 h 1002"/>
                <a:gd name="T46" fmla="*/ 2147483647 w 424"/>
                <a:gd name="T47" fmla="*/ 2147483647 h 1002"/>
                <a:gd name="T48" fmla="*/ 2147483647 w 424"/>
                <a:gd name="T49" fmla="*/ 2147483647 h 1002"/>
                <a:gd name="T50" fmla="*/ 2147483647 w 424"/>
                <a:gd name="T51" fmla="*/ 2147483647 h 1002"/>
                <a:gd name="T52" fmla="*/ 2147483647 w 424"/>
                <a:gd name="T53" fmla="*/ 2147483647 h 1002"/>
                <a:gd name="T54" fmla="*/ 2147483647 w 424"/>
                <a:gd name="T55" fmla="*/ 2147483647 h 1002"/>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424"/>
                <a:gd name="T85" fmla="*/ 0 h 1002"/>
                <a:gd name="T86" fmla="*/ 424 w 424"/>
                <a:gd name="T87" fmla="*/ 1002 h 1002"/>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424" h="1002">
                  <a:moveTo>
                    <a:pt x="256" y="490"/>
                  </a:moveTo>
                  <a:lnTo>
                    <a:pt x="256" y="594"/>
                  </a:lnTo>
                  <a:lnTo>
                    <a:pt x="336" y="666"/>
                  </a:lnTo>
                  <a:lnTo>
                    <a:pt x="312" y="730"/>
                  </a:lnTo>
                  <a:lnTo>
                    <a:pt x="264" y="778"/>
                  </a:lnTo>
                  <a:lnTo>
                    <a:pt x="264" y="874"/>
                  </a:lnTo>
                  <a:lnTo>
                    <a:pt x="248" y="1002"/>
                  </a:lnTo>
                  <a:lnTo>
                    <a:pt x="168" y="930"/>
                  </a:lnTo>
                  <a:lnTo>
                    <a:pt x="120" y="858"/>
                  </a:lnTo>
                  <a:lnTo>
                    <a:pt x="200" y="778"/>
                  </a:lnTo>
                  <a:lnTo>
                    <a:pt x="120" y="674"/>
                  </a:lnTo>
                  <a:lnTo>
                    <a:pt x="56" y="610"/>
                  </a:lnTo>
                  <a:lnTo>
                    <a:pt x="32" y="490"/>
                  </a:lnTo>
                  <a:lnTo>
                    <a:pt x="0" y="394"/>
                  </a:lnTo>
                  <a:lnTo>
                    <a:pt x="56" y="362"/>
                  </a:lnTo>
                  <a:lnTo>
                    <a:pt x="120" y="418"/>
                  </a:lnTo>
                  <a:lnTo>
                    <a:pt x="128" y="306"/>
                  </a:lnTo>
                  <a:lnTo>
                    <a:pt x="128" y="250"/>
                  </a:lnTo>
                  <a:lnTo>
                    <a:pt x="104" y="161"/>
                  </a:lnTo>
                  <a:lnTo>
                    <a:pt x="144" y="82"/>
                  </a:lnTo>
                  <a:lnTo>
                    <a:pt x="200" y="0"/>
                  </a:lnTo>
                  <a:lnTo>
                    <a:pt x="320" y="98"/>
                  </a:lnTo>
                  <a:lnTo>
                    <a:pt x="424" y="98"/>
                  </a:lnTo>
                  <a:lnTo>
                    <a:pt x="376" y="178"/>
                  </a:lnTo>
                  <a:lnTo>
                    <a:pt x="416" y="306"/>
                  </a:lnTo>
                  <a:lnTo>
                    <a:pt x="368" y="378"/>
                  </a:lnTo>
                  <a:lnTo>
                    <a:pt x="288" y="392"/>
                  </a:lnTo>
                  <a:lnTo>
                    <a:pt x="256" y="490"/>
                  </a:lnTo>
                  <a:close/>
                </a:path>
              </a:pathLst>
            </a:custGeom>
            <a:solidFill>
              <a:schemeClr val="tx2">
                <a:lumMod val="75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46" name="Freeform 33">
              <a:extLst>
                <a:ext uri="{FF2B5EF4-FFF2-40B4-BE49-F238E27FC236}">
                  <a16:creationId xmlns:a16="http://schemas.microsoft.com/office/drawing/2014/main" id="{FE6B6269-7534-45B0-9634-190B4EA666B9}"/>
                </a:ext>
              </a:extLst>
            </p:cNvPr>
            <p:cNvSpPr>
              <a:spLocks/>
            </p:cNvSpPr>
            <p:nvPr/>
          </p:nvSpPr>
          <p:spPr bwMode="auto">
            <a:xfrm>
              <a:off x="6498736" y="4716257"/>
              <a:ext cx="77858" cy="68515"/>
            </a:xfrm>
            <a:custGeom>
              <a:avLst/>
              <a:gdLst>
                <a:gd name="T0" fmla="*/ 2147483647 w 640"/>
                <a:gd name="T1" fmla="*/ 2147483647 h 544"/>
                <a:gd name="T2" fmla="*/ 2147483647 w 640"/>
                <a:gd name="T3" fmla="*/ 2147483647 h 544"/>
                <a:gd name="T4" fmla="*/ 2147483647 w 640"/>
                <a:gd name="T5" fmla="*/ 2147483647 h 544"/>
                <a:gd name="T6" fmla="*/ 2147483647 w 640"/>
                <a:gd name="T7" fmla="*/ 2147483647 h 544"/>
                <a:gd name="T8" fmla="*/ 2147483647 w 640"/>
                <a:gd name="T9" fmla="*/ 2147483647 h 544"/>
                <a:gd name="T10" fmla="*/ 2147483647 w 640"/>
                <a:gd name="T11" fmla="*/ 2147483647 h 544"/>
                <a:gd name="T12" fmla="*/ 2147483647 w 640"/>
                <a:gd name="T13" fmla="*/ 2147483647 h 544"/>
                <a:gd name="T14" fmla="*/ 2147483647 w 640"/>
                <a:gd name="T15" fmla="*/ 2147483647 h 544"/>
                <a:gd name="T16" fmla="*/ 2147483647 w 640"/>
                <a:gd name="T17" fmla="*/ 2147483647 h 544"/>
                <a:gd name="T18" fmla="*/ 2147483647 w 640"/>
                <a:gd name="T19" fmla="*/ 2147483647 h 544"/>
                <a:gd name="T20" fmla="*/ 0 w 640"/>
                <a:gd name="T21" fmla="*/ 2147483647 h 544"/>
                <a:gd name="T22" fmla="*/ 2147483647 w 640"/>
                <a:gd name="T23" fmla="*/ 2147483647 h 544"/>
                <a:gd name="T24" fmla="*/ 2147483647 w 640"/>
                <a:gd name="T25" fmla="*/ 2147483647 h 544"/>
                <a:gd name="T26" fmla="*/ 2147483647 w 640"/>
                <a:gd name="T27" fmla="*/ 2147483647 h 544"/>
                <a:gd name="T28" fmla="*/ 2147483647 w 640"/>
                <a:gd name="T29" fmla="*/ 2147483647 h 544"/>
                <a:gd name="T30" fmla="*/ 2147483647 w 640"/>
                <a:gd name="T31" fmla="*/ 2147483647 h 544"/>
                <a:gd name="T32" fmla="*/ 2147483647 w 640"/>
                <a:gd name="T33" fmla="*/ 2147483647 h 544"/>
                <a:gd name="T34" fmla="*/ 2147483647 w 640"/>
                <a:gd name="T35" fmla="*/ 2147483647 h 544"/>
                <a:gd name="T36" fmla="*/ 2147483647 w 640"/>
                <a:gd name="T37" fmla="*/ 0 h 544"/>
                <a:gd name="T38" fmla="*/ 2147483647 w 640"/>
                <a:gd name="T39" fmla="*/ 2147483647 h 544"/>
                <a:gd name="T40" fmla="*/ 2147483647 w 640"/>
                <a:gd name="T41" fmla="*/ 2147483647 h 544"/>
                <a:gd name="T42" fmla="*/ 2147483647 w 640"/>
                <a:gd name="T43" fmla="*/ 2147483647 h 544"/>
                <a:gd name="T44" fmla="*/ 2147483647 w 640"/>
                <a:gd name="T45" fmla="*/ 2147483647 h 544"/>
                <a:gd name="T46" fmla="*/ 2147483647 w 640"/>
                <a:gd name="T47" fmla="*/ 2147483647 h 544"/>
                <a:gd name="T48" fmla="*/ 2147483647 w 640"/>
                <a:gd name="T49" fmla="*/ 2147483647 h 54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640"/>
                <a:gd name="T76" fmla="*/ 0 h 544"/>
                <a:gd name="T77" fmla="*/ 640 w 640"/>
                <a:gd name="T78" fmla="*/ 544 h 54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640" h="544">
                  <a:moveTo>
                    <a:pt x="496" y="416"/>
                  </a:moveTo>
                  <a:lnTo>
                    <a:pt x="512" y="496"/>
                  </a:lnTo>
                  <a:lnTo>
                    <a:pt x="472" y="544"/>
                  </a:lnTo>
                  <a:lnTo>
                    <a:pt x="376" y="512"/>
                  </a:lnTo>
                  <a:lnTo>
                    <a:pt x="296" y="456"/>
                  </a:lnTo>
                  <a:lnTo>
                    <a:pt x="304" y="346"/>
                  </a:lnTo>
                  <a:lnTo>
                    <a:pt x="248" y="280"/>
                  </a:lnTo>
                  <a:lnTo>
                    <a:pt x="184" y="328"/>
                  </a:lnTo>
                  <a:lnTo>
                    <a:pt x="104" y="328"/>
                  </a:lnTo>
                  <a:lnTo>
                    <a:pt x="32" y="384"/>
                  </a:lnTo>
                  <a:lnTo>
                    <a:pt x="0" y="288"/>
                  </a:lnTo>
                  <a:lnTo>
                    <a:pt x="80" y="232"/>
                  </a:lnTo>
                  <a:lnTo>
                    <a:pt x="160" y="168"/>
                  </a:lnTo>
                  <a:lnTo>
                    <a:pt x="232" y="136"/>
                  </a:lnTo>
                  <a:lnTo>
                    <a:pt x="288" y="184"/>
                  </a:lnTo>
                  <a:lnTo>
                    <a:pt x="374" y="198"/>
                  </a:lnTo>
                  <a:lnTo>
                    <a:pt x="395" y="119"/>
                  </a:lnTo>
                  <a:lnTo>
                    <a:pt x="488" y="64"/>
                  </a:lnTo>
                  <a:lnTo>
                    <a:pt x="520" y="0"/>
                  </a:lnTo>
                  <a:lnTo>
                    <a:pt x="592" y="24"/>
                  </a:lnTo>
                  <a:lnTo>
                    <a:pt x="640" y="144"/>
                  </a:lnTo>
                  <a:lnTo>
                    <a:pt x="630" y="238"/>
                  </a:lnTo>
                  <a:lnTo>
                    <a:pt x="614" y="326"/>
                  </a:lnTo>
                  <a:lnTo>
                    <a:pt x="520" y="352"/>
                  </a:lnTo>
                  <a:lnTo>
                    <a:pt x="496" y="416"/>
                  </a:lnTo>
                  <a:close/>
                </a:path>
              </a:pathLst>
            </a:custGeom>
            <a:solidFill>
              <a:schemeClr val="tx2">
                <a:lumMod val="75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47" name="Freeform 34">
              <a:extLst>
                <a:ext uri="{FF2B5EF4-FFF2-40B4-BE49-F238E27FC236}">
                  <a16:creationId xmlns:a16="http://schemas.microsoft.com/office/drawing/2014/main" id="{D8CBCC89-199F-494D-BBDD-4C6B8617CA40}"/>
                </a:ext>
              </a:extLst>
            </p:cNvPr>
            <p:cNvSpPr>
              <a:spLocks/>
            </p:cNvSpPr>
            <p:nvPr/>
          </p:nvSpPr>
          <p:spPr bwMode="auto">
            <a:xfrm>
              <a:off x="6497179" y="4678885"/>
              <a:ext cx="28029" cy="45158"/>
            </a:xfrm>
            <a:custGeom>
              <a:avLst/>
              <a:gdLst>
                <a:gd name="T0" fmla="*/ 2147483647 w 228"/>
                <a:gd name="T1" fmla="*/ 2147483647 h 366"/>
                <a:gd name="T2" fmla="*/ 2147483647 w 228"/>
                <a:gd name="T3" fmla="*/ 2147483647 h 366"/>
                <a:gd name="T4" fmla="*/ 2147483647 w 228"/>
                <a:gd name="T5" fmla="*/ 2147483647 h 366"/>
                <a:gd name="T6" fmla="*/ 2147483647 w 228"/>
                <a:gd name="T7" fmla="*/ 2147483647 h 366"/>
                <a:gd name="T8" fmla="*/ 0 w 228"/>
                <a:gd name="T9" fmla="*/ 2147483647 h 366"/>
                <a:gd name="T10" fmla="*/ 2147483647 w 228"/>
                <a:gd name="T11" fmla="*/ 2147483647 h 366"/>
                <a:gd name="T12" fmla="*/ 2147483647 w 228"/>
                <a:gd name="T13" fmla="*/ 2147483647 h 366"/>
                <a:gd name="T14" fmla="*/ 2147483647 w 228"/>
                <a:gd name="T15" fmla="*/ 2147483647 h 366"/>
                <a:gd name="T16" fmla="*/ 2147483647 w 228"/>
                <a:gd name="T17" fmla="*/ 0 h 366"/>
                <a:gd name="T18" fmla="*/ 2147483647 w 228"/>
                <a:gd name="T19" fmla="*/ 2147483647 h 366"/>
                <a:gd name="T20" fmla="*/ 2147483647 w 228"/>
                <a:gd name="T21" fmla="*/ 2147483647 h 366"/>
                <a:gd name="T22" fmla="*/ 2147483647 w 228"/>
                <a:gd name="T23" fmla="*/ 2147483647 h 366"/>
                <a:gd name="T24" fmla="*/ 2147483647 w 228"/>
                <a:gd name="T25" fmla="*/ 2147483647 h 366"/>
                <a:gd name="T26" fmla="*/ 2147483647 w 228"/>
                <a:gd name="T27" fmla="*/ 2147483647 h 366"/>
                <a:gd name="T28" fmla="*/ 2147483647 w 228"/>
                <a:gd name="T29" fmla="*/ 2147483647 h 36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28"/>
                <a:gd name="T46" fmla="*/ 0 h 366"/>
                <a:gd name="T47" fmla="*/ 228 w 228"/>
                <a:gd name="T48" fmla="*/ 366 h 36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28" h="366">
                  <a:moveTo>
                    <a:pt x="108" y="348"/>
                  </a:moveTo>
                  <a:lnTo>
                    <a:pt x="48" y="288"/>
                  </a:lnTo>
                  <a:lnTo>
                    <a:pt x="72" y="210"/>
                  </a:lnTo>
                  <a:lnTo>
                    <a:pt x="66" y="138"/>
                  </a:lnTo>
                  <a:lnTo>
                    <a:pt x="0" y="156"/>
                  </a:lnTo>
                  <a:lnTo>
                    <a:pt x="6" y="78"/>
                  </a:lnTo>
                  <a:lnTo>
                    <a:pt x="17" y="7"/>
                  </a:lnTo>
                  <a:lnTo>
                    <a:pt x="102" y="6"/>
                  </a:lnTo>
                  <a:lnTo>
                    <a:pt x="162" y="0"/>
                  </a:lnTo>
                  <a:lnTo>
                    <a:pt x="180" y="60"/>
                  </a:lnTo>
                  <a:lnTo>
                    <a:pt x="228" y="108"/>
                  </a:lnTo>
                  <a:lnTo>
                    <a:pt x="222" y="168"/>
                  </a:lnTo>
                  <a:lnTo>
                    <a:pt x="186" y="258"/>
                  </a:lnTo>
                  <a:lnTo>
                    <a:pt x="186" y="366"/>
                  </a:lnTo>
                  <a:lnTo>
                    <a:pt x="108" y="348"/>
                  </a:lnTo>
                  <a:close/>
                </a:path>
              </a:pathLst>
            </a:custGeom>
            <a:solidFill>
              <a:schemeClr val="tx2">
                <a:lumMod val="75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48" name="Freeform 35">
              <a:extLst>
                <a:ext uri="{FF2B5EF4-FFF2-40B4-BE49-F238E27FC236}">
                  <a16:creationId xmlns:a16="http://schemas.microsoft.com/office/drawing/2014/main" id="{C26C5C8B-3CEE-4200-8BC7-99D52C0EF4B1}"/>
                </a:ext>
              </a:extLst>
            </p:cNvPr>
            <p:cNvSpPr>
              <a:spLocks/>
            </p:cNvSpPr>
            <p:nvPr/>
          </p:nvSpPr>
          <p:spPr bwMode="auto">
            <a:xfrm>
              <a:off x="6542336" y="4658643"/>
              <a:ext cx="20243" cy="29585"/>
            </a:xfrm>
            <a:custGeom>
              <a:avLst/>
              <a:gdLst>
                <a:gd name="T0" fmla="*/ 2147483647 w 169"/>
                <a:gd name="T1" fmla="*/ 2147483647 h 240"/>
                <a:gd name="T2" fmla="*/ 2147483647 w 169"/>
                <a:gd name="T3" fmla="*/ 2147483647 h 240"/>
                <a:gd name="T4" fmla="*/ 2147483647 w 169"/>
                <a:gd name="T5" fmla="*/ 2147483647 h 240"/>
                <a:gd name="T6" fmla="*/ 0 w 169"/>
                <a:gd name="T7" fmla="*/ 2147483647 h 240"/>
                <a:gd name="T8" fmla="*/ 2147483647 w 169"/>
                <a:gd name="T9" fmla="*/ 2147483647 h 240"/>
                <a:gd name="T10" fmla="*/ 2147483647 w 169"/>
                <a:gd name="T11" fmla="*/ 0 h 240"/>
                <a:gd name="T12" fmla="*/ 2147483647 w 169"/>
                <a:gd name="T13" fmla="*/ 2147483647 h 240"/>
                <a:gd name="T14" fmla="*/ 2147483647 w 169"/>
                <a:gd name="T15" fmla="*/ 2147483647 h 240"/>
                <a:gd name="T16" fmla="*/ 2147483647 w 169"/>
                <a:gd name="T17" fmla="*/ 2147483647 h 240"/>
                <a:gd name="T18" fmla="*/ 2147483647 w 169"/>
                <a:gd name="T19" fmla="*/ 2147483647 h 2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69"/>
                <a:gd name="T31" fmla="*/ 0 h 240"/>
                <a:gd name="T32" fmla="*/ 169 w 169"/>
                <a:gd name="T33" fmla="*/ 240 h 24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69" h="240">
                  <a:moveTo>
                    <a:pt x="114" y="240"/>
                  </a:moveTo>
                  <a:lnTo>
                    <a:pt x="54" y="162"/>
                  </a:lnTo>
                  <a:lnTo>
                    <a:pt x="6" y="126"/>
                  </a:lnTo>
                  <a:lnTo>
                    <a:pt x="0" y="72"/>
                  </a:lnTo>
                  <a:lnTo>
                    <a:pt x="33" y="45"/>
                  </a:lnTo>
                  <a:lnTo>
                    <a:pt x="78" y="0"/>
                  </a:lnTo>
                  <a:lnTo>
                    <a:pt x="162" y="54"/>
                  </a:lnTo>
                  <a:lnTo>
                    <a:pt x="169" y="136"/>
                  </a:lnTo>
                  <a:lnTo>
                    <a:pt x="169" y="226"/>
                  </a:lnTo>
                  <a:lnTo>
                    <a:pt x="114" y="240"/>
                  </a:lnTo>
                  <a:close/>
                </a:path>
              </a:pathLst>
            </a:custGeom>
            <a:solidFill>
              <a:schemeClr val="tx2">
                <a:lumMod val="75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49" name="Freeform 36">
              <a:extLst>
                <a:ext uri="{FF2B5EF4-FFF2-40B4-BE49-F238E27FC236}">
                  <a16:creationId xmlns:a16="http://schemas.microsoft.com/office/drawing/2014/main" id="{02EA4A5E-8B15-46BA-B0FB-463C1840D087}"/>
                </a:ext>
              </a:extLst>
            </p:cNvPr>
            <p:cNvSpPr>
              <a:spLocks/>
            </p:cNvSpPr>
            <p:nvPr/>
          </p:nvSpPr>
          <p:spPr bwMode="auto">
            <a:xfrm>
              <a:off x="6411534" y="4696014"/>
              <a:ext cx="49829" cy="52943"/>
            </a:xfrm>
            <a:custGeom>
              <a:avLst/>
              <a:gdLst>
                <a:gd name="T0" fmla="*/ 0 w 424"/>
                <a:gd name="T1" fmla="*/ 2147483647 h 424"/>
                <a:gd name="T2" fmla="*/ 2147483647 w 424"/>
                <a:gd name="T3" fmla="*/ 2147483647 h 424"/>
                <a:gd name="T4" fmla="*/ 2147483647 w 424"/>
                <a:gd name="T5" fmla="*/ 2147483647 h 424"/>
                <a:gd name="T6" fmla="*/ 2147483647 w 424"/>
                <a:gd name="T7" fmla="*/ 2147483647 h 424"/>
                <a:gd name="T8" fmla="*/ 2147483647 w 424"/>
                <a:gd name="T9" fmla="*/ 2147483647 h 424"/>
                <a:gd name="T10" fmla="*/ 2147483647 w 424"/>
                <a:gd name="T11" fmla="*/ 2147483647 h 424"/>
                <a:gd name="T12" fmla="*/ 2147483647 w 424"/>
                <a:gd name="T13" fmla="*/ 0 h 424"/>
                <a:gd name="T14" fmla="*/ 2147483647 w 424"/>
                <a:gd name="T15" fmla="*/ 2147483647 h 424"/>
                <a:gd name="T16" fmla="*/ 2147483647 w 424"/>
                <a:gd name="T17" fmla="*/ 2147483647 h 424"/>
                <a:gd name="T18" fmla="*/ 2147483647 w 424"/>
                <a:gd name="T19" fmla="*/ 2147483647 h 424"/>
                <a:gd name="T20" fmla="*/ 2147483647 w 424"/>
                <a:gd name="T21" fmla="*/ 2147483647 h 424"/>
                <a:gd name="T22" fmla="*/ 2147483647 w 424"/>
                <a:gd name="T23" fmla="*/ 2147483647 h 424"/>
                <a:gd name="T24" fmla="*/ 2147483647 w 424"/>
                <a:gd name="T25" fmla="*/ 2147483647 h 424"/>
                <a:gd name="T26" fmla="*/ 0 w 424"/>
                <a:gd name="T27" fmla="*/ 2147483647 h 42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424"/>
                <a:gd name="T43" fmla="*/ 0 h 424"/>
                <a:gd name="T44" fmla="*/ 424 w 424"/>
                <a:gd name="T45" fmla="*/ 424 h 424"/>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424" h="424">
                  <a:moveTo>
                    <a:pt x="0" y="368"/>
                  </a:moveTo>
                  <a:lnTo>
                    <a:pt x="64" y="304"/>
                  </a:lnTo>
                  <a:lnTo>
                    <a:pt x="112" y="227"/>
                  </a:lnTo>
                  <a:lnTo>
                    <a:pt x="170" y="161"/>
                  </a:lnTo>
                  <a:lnTo>
                    <a:pt x="213" y="128"/>
                  </a:lnTo>
                  <a:lnTo>
                    <a:pt x="272" y="72"/>
                  </a:lnTo>
                  <a:lnTo>
                    <a:pt x="320" y="0"/>
                  </a:lnTo>
                  <a:lnTo>
                    <a:pt x="424" y="24"/>
                  </a:lnTo>
                  <a:lnTo>
                    <a:pt x="328" y="120"/>
                  </a:lnTo>
                  <a:lnTo>
                    <a:pt x="248" y="200"/>
                  </a:lnTo>
                  <a:lnTo>
                    <a:pt x="184" y="280"/>
                  </a:lnTo>
                  <a:lnTo>
                    <a:pt x="96" y="368"/>
                  </a:lnTo>
                  <a:lnTo>
                    <a:pt x="56" y="424"/>
                  </a:lnTo>
                  <a:lnTo>
                    <a:pt x="0" y="368"/>
                  </a:lnTo>
                  <a:close/>
                </a:path>
              </a:pathLst>
            </a:custGeom>
            <a:solidFill>
              <a:schemeClr val="tx2">
                <a:lumMod val="75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50" name="Freeform 37">
              <a:extLst>
                <a:ext uri="{FF2B5EF4-FFF2-40B4-BE49-F238E27FC236}">
                  <a16:creationId xmlns:a16="http://schemas.microsoft.com/office/drawing/2014/main" id="{0C88EF22-F332-461D-BC66-54DD9B29D8CF}"/>
                </a:ext>
              </a:extLst>
            </p:cNvPr>
            <p:cNvSpPr>
              <a:spLocks/>
            </p:cNvSpPr>
            <p:nvPr/>
          </p:nvSpPr>
          <p:spPr bwMode="auto">
            <a:xfrm>
              <a:off x="6498736" y="4629056"/>
              <a:ext cx="35815" cy="31143"/>
            </a:xfrm>
            <a:custGeom>
              <a:avLst/>
              <a:gdLst>
                <a:gd name="T0" fmla="*/ 2147483647 w 288"/>
                <a:gd name="T1" fmla="*/ 2147483647 h 246"/>
                <a:gd name="T2" fmla="*/ 2147483647 w 288"/>
                <a:gd name="T3" fmla="*/ 2147483647 h 246"/>
                <a:gd name="T4" fmla="*/ 2147483647 w 288"/>
                <a:gd name="T5" fmla="*/ 2147483647 h 246"/>
                <a:gd name="T6" fmla="*/ 2147483647 w 288"/>
                <a:gd name="T7" fmla="*/ 2147483647 h 246"/>
                <a:gd name="T8" fmla="*/ 2147483647 w 288"/>
                <a:gd name="T9" fmla="*/ 2147483647 h 246"/>
                <a:gd name="T10" fmla="*/ 0 w 288"/>
                <a:gd name="T11" fmla="*/ 2147483647 h 246"/>
                <a:gd name="T12" fmla="*/ 2147483647 w 288"/>
                <a:gd name="T13" fmla="*/ 2147483647 h 246"/>
                <a:gd name="T14" fmla="*/ 2147483647 w 288"/>
                <a:gd name="T15" fmla="*/ 0 h 246"/>
                <a:gd name="T16" fmla="*/ 2147483647 w 288"/>
                <a:gd name="T17" fmla="*/ 2147483647 h 246"/>
                <a:gd name="T18" fmla="*/ 2147483647 w 288"/>
                <a:gd name="T19" fmla="*/ 2147483647 h 246"/>
                <a:gd name="T20" fmla="*/ 2147483647 w 288"/>
                <a:gd name="T21" fmla="*/ 2147483647 h 246"/>
                <a:gd name="T22" fmla="*/ 2147483647 w 288"/>
                <a:gd name="T23" fmla="*/ 2147483647 h 246"/>
                <a:gd name="T24" fmla="*/ 2147483647 w 288"/>
                <a:gd name="T25" fmla="*/ 2147483647 h 24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88"/>
                <a:gd name="T40" fmla="*/ 0 h 246"/>
                <a:gd name="T41" fmla="*/ 288 w 288"/>
                <a:gd name="T42" fmla="*/ 246 h 24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88" h="246">
                  <a:moveTo>
                    <a:pt x="216" y="246"/>
                  </a:moveTo>
                  <a:lnTo>
                    <a:pt x="150" y="138"/>
                  </a:lnTo>
                  <a:lnTo>
                    <a:pt x="90" y="126"/>
                  </a:lnTo>
                  <a:lnTo>
                    <a:pt x="24" y="156"/>
                  </a:lnTo>
                  <a:lnTo>
                    <a:pt x="6" y="108"/>
                  </a:lnTo>
                  <a:lnTo>
                    <a:pt x="0" y="60"/>
                  </a:lnTo>
                  <a:lnTo>
                    <a:pt x="24" y="18"/>
                  </a:lnTo>
                  <a:lnTo>
                    <a:pt x="90" y="0"/>
                  </a:lnTo>
                  <a:lnTo>
                    <a:pt x="147" y="7"/>
                  </a:lnTo>
                  <a:lnTo>
                    <a:pt x="204" y="60"/>
                  </a:lnTo>
                  <a:lnTo>
                    <a:pt x="238" y="143"/>
                  </a:lnTo>
                  <a:lnTo>
                    <a:pt x="288" y="222"/>
                  </a:lnTo>
                  <a:lnTo>
                    <a:pt x="216" y="246"/>
                  </a:lnTo>
                  <a:close/>
                </a:path>
              </a:pathLst>
            </a:custGeom>
            <a:solidFill>
              <a:schemeClr val="tx2">
                <a:lumMod val="75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51" name="Freeform 38">
              <a:extLst>
                <a:ext uri="{FF2B5EF4-FFF2-40B4-BE49-F238E27FC236}">
                  <a16:creationId xmlns:a16="http://schemas.microsoft.com/office/drawing/2014/main" id="{DA8A8B9F-D33A-4F9D-A101-C8A3D5754B8E}"/>
                </a:ext>
              </a:extLst>
            </p:cNvPr>
            <p:cNvSpPr>
              <a:spLocks/>
            </p:cNvSpPr>
            <p:nvPr/>
          </p:nvSpPr>
          <p:spPr bwMode="auto">
            <a:xfrm>
              <a:off x="6954982" y="4962287"/>
              <a:ext cx="68515" cy="40486"/>
            </a:xfrm>
            <a:custGeom>
              <a:avLst/>
              <a:gdLst>
                <a:gd name="T0" fmla="*/ 2147483647 w 568"/>
                <a:gd name="T1" fmla="*/ 2147483647 h 316"/>
                <a:gd name="T2" fmla="*/ 2147483647 w 568"/>
                <a:gd name="T3" fmla="*/ 2147483647 h 316"/>
                <a:gd name="T4" fmla="*/ 2147483647 w 568"/>
                <a:gd name="T5" fmla="*/ 2147483647 h 316"/>
                <a:gd name="T6" fmla="*/ 2147483647 w 568"/>
                <a:gd name="T7" fmla="*/ 2147483647 h 316"/>
                <a:gd name="T8" fmla="*/ 2147483647 w 568"/>
                <a:gd name="T9" fmla="*/ 2147483647 h 316"/>
                <a:gd name="T10" fmla="*/ 0 w 568"/>
                <a:gd name="T11" fmla="*/ 2147483647 h 316"/>
                <a:gd name="T12" fmla="*/ 2147483647 w 568"/>
                <a:gd name="T13" fmla="*/ 2147483647 h 316"/>
                <a:gd name="T14" fmla="*/ 2147483647 w 568"/>
                <a:gd name="T15" fmla="*/ 2147483647 h 316"/>
                <a:gd name="T16" fmla="*/ 2147483647 w 568"/>
                <a:gd name="T17" fmla="*/ 2147483647 h 316"/>
                <a:gd name="T18" fmla="*/ 2147483647 w 568"/>
                <a:gd name="T19" fmla="*/ 2147483647 h 316"/>
                <a:gd name="T20" fmla="*/ 2147483647 w 568"/>
                <a:gd name="T21" fmla="*/ 2147483647 h 316"/>
                <a:gd name="T22" fmla="*/ 2147483647 w 568"/>
                <a:gd name="T23" fmla="*/ 2147483647 h 316"/>
                <a:gd name="T24" fmla="*/ 2147483647 w 568"/>
                <a:gd name="T25" fmla="*/ 2147483647 h 316"/>
                <a:gd name="T26" fmla="*/ 2147483647 w 568"/>
                <a:gd name="T27" fmla="*/ 2147483647 h 316"/>
                <a:gd name="T28" fmla="*/ 2147483647 w 568"/>
                <a:gd name="T29" fmla="*/ 0 h 316"/>
                <a:gd name="T30" fmla="*/ 2147483647 w 568"/>
                <a:gd name="T31" fmla="*/ 2147483647 h 316"/>
                <a:gd name="T32" fmla="*/ 2147483647 w 568"/>
                <a:gd name="T33" fmla="*/ 2147483647 h 31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568"/>
                <a:gd name="T52" fmla="*/ 0 h 316"/>
                <a:gd name="T53" fmla="*/ 568 w 568"/>
                <a:gd name="T54" fmla="*/ 316 h 31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568" h="316">
                  <a:moveTo>
                    <a:pt x="384" y="136"/>
                  </a:moveTo>
                  <a:lnTo>
                    <a:pt x="318" y="178"/>
                  </a:lnTo>
                  <a:lnTo>
                    <a:pt x="258" y="190"/>
                  </a:lnTo>
                  <a:lnTo>
                    <a:pt x="184" y="184"/>
                  </a:lnTo>
                  <a:lnTo>
                    <a:pt x="64" y="192"/>
                  </a:lnTo>
                  <a:lnTo>
                    <a:pt x="0" y="256"/>
                  </a:lnTo>
                  <a:lnTo>
                    <a:pt x="112" y="296"/>
                  </a:lnTo>
                  <a:lnTo>
                    <a:pt x="192" y="298"/>
                  </a:lnTo>
                  <a:lnTo>
                    <a:pt x="258" y="316"/>
                  </a:lnTo>
                  <a:lnTo>
                    <a:pt x="315" y="309"/>
                  </a:lnTo>
                  <a:lnTo>
                    <a:pt x="389" y="301"/>
                  </a:lnTo>
                  <a:lnTo>
                    <a:pt x="472" y="232"/>
                  </a:lnTo>
                  <a:lnTo>
                    <a:pt x="528" y="168"/>
                  </a:lnTo>
                  <a:lnTo>
                    <a:pt x="568" y="40"/>
                  </a:lnTo>
                  <a:lnTo>
                    <a:pt x="480" y="0"/>
                  </a:lnTo>
                  <a:lnTo>
                    <a:pt x="464" y="80"/>
                  </a:lnTo>
                  <a:lnTo>
                    <a:pt x="384" y="136"/>
                  </a:lnTo>
                  <a:close/>
                </a:path>
              </a:pathLst>
            </a:custGeom>
            <a:solidFill>
              <a:schemeClr val="tx2">
                <a:lumMod val="75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52" name="Freeform 39">
              <a:extLst>
                <a:ext uri="{FF2B5EF4-FFF2-40B4-BE49-F238E27FC236}">
                  <a16:creationId xmlns:a16="http://schemas.microsoft.com/office/drawing/2014/main" id="{D31AE443-4930-47E4-A0E8-2F318A92DCCA}"/>
                </a:ext>
              </a:extLst>
            </p:cNvPr>
            <p:cNvSpPr>
              <a:spLocks/>
            </p:cNvSpPr>
            <p:nvPr/>
          </p:nvSpPr>
          <p:spPr bwMode="auto">
            <a:xfrm>
              <a:off x="6333678" y="5049487"/>
              <a:ext cx="719404" cy="580818"/>
            </a:xfrm>
            <a:custGeom>
              <a:avLst/>
              <a:gdLst>
                <a:gd name="T0" fmla="*/ 2147483647 w 3045"/>
                <a:gd name="T1" fmla="*/ 2147483647 h 2382"/>
                <a:gd name="T2" fmla="*/ 2147483647 w 3045"/>
                <a:gd name="T3" fmla="*/ 2147483647 h 2382"/>
                <a:gd name="T4" fmla="*/ 2147483647 w 3045"/>
                <a:gd name="T5" fmla="*/ 2147483647 h 2382"/>
                <a:gd name="T6" fmla="*/ 2147483647 w 3045"/>
                <a:gd name="T7" fmla="*/ 2147483647 h 2382"/>
                <a:gd name="T8" fmla="*/ 2147483647 w 3045"/>
                <a:gd name="T9" fmla="*/ 2147483647 h 2382"/>
                <a:gd name="T10" fmla="*/ 2147483647 w 3045"/>
                <a:gd name="T11" fmla="*/ 2147483647 h 2382"/>
                <a:gd name="T12" fmla="*/ 0 w 3045"/>
                <a:gd name="T13" fmla="*/ 2147483647 h 2382"/>
                <a:gd name="T14" fmla="*/ 2147483647 w 3045"/>
                <a:gd name="T15" fmla="*/ 2147483647 h 2382"/>
                <a:gd name="T16" fmla="*/ 2147483647 w 3045"/>
                <a:gd name="T17" fmla="*/ 2147483647 h 2382"/>
                <a:gd name="T18" fmla="*/ 2147483647 w 3045"/>
                <a:gd name="T19" fmla="*/ 2147483647 h 2382"/>
                <a:gd name="T20" fmla="*/ 2147483647 w 3045"/>
                <a:gd name="T21" fmla="*/ 2147483647 h 2382"/>
                <a:gd name="T22" fmla="*/ 2147483647 w 3045"/>
                <a:gd name="T23" fmla="*/ 2147483647 h 2382"/>
                <a:gd name="T24" fmla="*/ 2147483647 w 3045"/>
                <a:gd name="T25" fmla="*/ 2147483647 h 2382"/>
                <a:gd name="T26" fmla="*/ 2147483647 w 3045"/>
                <a:gd name="T27" fmla="*/ 2147483647 h 2382"/>
                <a:gd name="T28" fmla="*/ 2147483647 w 3045"/>
                <a:gd name="T29" fmla="*/ 2147483647 h 2382"/>
                <a:gd name="T30" fmla="*/ 2147483647 w 3045"/>
                <a:gd name="T31" fmla="*/ 2147483647 h 2382"/>
                <a:gd name="T32" fmla="*/ 2147483647 w 3045"/>
                <a:gd name="T33" fmla="*/ 2147483647 h 2382"/>
                <a:gd name="T34" fmla="*/ 2147483647 w 3045"/>
                <a:gd name="T35" fmla="*/ 2147483647 h 2382"/>
                <a:gd name="T36" fmla="*/ 2147483647 w 3045"/>
                <a:gd name="T37" fmla="*/ 2147483647 h 2382"/>
                <a:gd name="T38" fmla="*/ 2147483647 w 3045"/>
                <a:gd name="T39" fmla="*/ 2147483647 h 2382"/>
                <a:gd name="T40" fmla="*/ 2147483647 w 3045"/>
                <a:gd name="T41" fmla="*/ 2147483647 h 2382"/>
                <a:gd name="T42" fmla="*/ 2147483647 w 3045"/>
                <a:gd name="T43" fmla="*/ 2147483647 h 2382"/>
                <a:gd name="T44" fmla="*/ 2147483647 w 3045"/>
                <a:gd name="T45" fmla="*/ 2147483647 h 2382"/>
                <a:gd name="T46" fmla="*/ 2147483647 w 3045"/>
                <a:gd name="T47" fmla="*/ 0 h 2382"/>
                <a:gd name="T48" fmla="*/ 2147483647 w 3045"/>
                <a:gd name="T49" fmla="*/ 2147483647 h 2382"/>
                <a:gd name="T50" fmla="*/ 2147483647 w 3045"/>
                <a:gd name="T51" fmla="*/ 2147483647 h 2382"/>
                <a:gd name="T52" fmla="*/ 2147483647 w 3045"/>
                <a:gd name="T53" fmla="*/ 2147483647 h 2382"/>
                <a:gd name="T54" fmla="*/ 2147483647 w 3045"/>
                <a:gd name="T55" fmla="*/ 2147483647 h 2382"/>
                <a:gd name="T56" fmla="*/ 2147483647 w 3045"/>
                <a:gd name="T57" fmla="*/ 2147483647 h 2382"/>
                <a:gd name="T58" fmla="*/ 2147483647 w 3045"/>
                <a:gd name="T59" fmla="*/ 2147483647 h 2382"/>
                <a:gd name="T60" fmla="*/ 2147483647 w 3045"/>
                <a:gd name="T61" fmla="*/ 2147483647 h 2382"/>
                <a:gd name="T62" fmla="*/ 2147483647 w 3045"/>
                <a:gd name="T63" fmla="*/ 2147483647 h 2382"/>
                <a:gd name="T64" fmla="*/ 2147483647 w 3045"/>
                <a:gd name="T65" fmla="*/ 2147483647 h 2382"/>
                <a:gd name="T66" fmla="*/ 2147483647 w 3045"/>
                <a:gd name="T67" fmla="*/ 2147483647 h 2382"/>
                <a:gd name="T68" fmla="*/ 2147483647 w 3045"/>
                <a:gd name="T69" fmla="*/ 2147483647 h 2382"/>
                <a:gd name="T70" fmla="*/ 2147483647 w 3045"/>
                <a:gd name="T71" fmla="*/ 2147483647 h 2382"/>
                <a:gd name="T72" fmla="*/ 2147483647 w 3045"/>
                <a:gd name="T73" fmla="*/ 2147483647 h 2382"/>
                <a:gd name="T74" fmla="*/ 2147483647 w 3045"/>
                <a:gd name="T75" fmla="*/ 2147483647 h 2382"/>
                <a:gd name="T76" fmla="*/ 2147483647 w 3045"/>
                <a:gd name="T77" fmla="*/ 2147483647 h 2382"/>
                <a:gd name="T78" fmla="*/ 2147483647 w 3045"/>
                <a:gd name="T79" fmla="*/ 2147483647 h 2382"/>
                <a:gd name="T80" fmla="*/ 2147483647 w 3045"/>
                <a:gd name="T81" fmla="*/ 2147483647 h 2382"/>
                <a:gd name="T82" fmla="*/ 2147483647 w 3045"/>
                <a:gd name="T83" fmla="*/ 2147483647 h 2382"/>
                <a:gd name="T84" fmla="*/ 2147483647 w 3045"/>
                <a:gd name="T85" fmla="*/ 2147483647 h 2382"/>
                <a:gd name="T86" fmla="*/ 2147483647 w 3045"/>
                <a:gd name="T87" fmla="*/ 2147483647 h 238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045"/>
                <a:gd name="T133" fmla="*/ 0 h 2382"/>
                <a:gd name="T134" fmla="*/ 3045 w 3045"/>
                <a:gd name="T135" fmla="*/ 2382 h 2382"/>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045" h="2382">
                  <a:moveTo>
                    <a:pt x="1399" y="1744"/>
                  </a:moveTo>
                  <a:lnTo>
                    <a:pt x="1234" y="1735"/>
                  </a:lnTo>
                  <a:lnTo>
                    <a:pt x="1070" y="1808"/>
                  </a:lnTo>
                  <a:lnTo>
                    <a:pt x="924" y="1854"/>
                  </a:lnTo>
                  <a:lnTo>
                    <a:pt x="841" y="1945"/>
                  </a:lnTo>
                  <a:lnTo>
                    <a:pt x="590" y="1946"/>
                  </a:lnTo>
                  <a:lnTo>
                    <a:pt x="430" y="2019"/>
                  </a:lnTo>
                  <a:lnTo>
                    <a:pt x="274" y="2055"/>
                  </a:lnTo>
                  <a:lnTo>
                    <a:pt x="154" y="1946"/>
                  </a:lnTo>
                  <a:lnTo>
                    <a:pt x="247" y="1808"/>
                  </a:lnTo>
                  <a:lnTo>
                    <a:pt x="221" y="1711"/>
                  </a:lnTo>
                  <a:lnTo>
                    <a:pt x="174" y="1552"/>
                  </a:lnTo>
                  <a:lnTo>
                    <a:pt x="119" y="1388"/>
                  </a:lnTo>
                  <a:lnTo>
                    <a:pt x="0" y="1260"/>
                  </a:lnTo>
                  <a:lnTo>
                    <a:pt x="46" y="1168"/>
                  </a:lnTo>
                  <a:lnTo>
                    <a:pt x="64" y="1040"/>
                  </a:lnTo>
                  <a:lnTo>
                    <a:pt x="101" y="940"/>
                  </a:lnTo>
                  <a:lnTo>
                    <a:pt x="201" y="885"/>
                  </a:lnTo>
                  <a:lnTo>
                    <a:pt x="338" y="812"/>
                  </a:lnTo>
                  <a:lnTo>
                    <a:pt x="430" y="793"/>
                  </a:lnTo>
                  <a:lnTo>
                    <a:pt x="585" y="766"/>
                  </a:lnTo>
                  <a:lnTo>
                    <a:pt x="691" y="671"/>
                  </a:lnTo>
                  <a:lnTo>
                    <a:pt x="713" y="565"/>
                  </a:lnTo>
                  <a:lnTo>
                    <a:pt x="805" y="473"/>
                  </a:lnTo>
                  <a:lnTo>
                    <a:pt x="860" y="510"/>
                  </a:lnTo>
                  <a:lnTo>
                    <a:pt x="914" y="382"/>
                  </a:lnTo>
                  <a:lnTo>
                    <a:pt x="1024" y="272"/>
                  </a:lnTo>
                  <a:lnTo>
                    <a:pt x="1143" y="355"/>
                  </a:lnTo>
                  <a:lnTo>
                    <a:pt x="1253" y="345"/>
                  </a:lnTo>
                  <a:lnTo>
                    <a:pt x="1308" y="263"/>
                  </a:lnTo>
                  <a:lnTo>
                    <a:pt x="1353" y="190"/>
                  </a:lnTo>
                  <a:lnTo>
                    <a:pt x="1289" y="135"/>
                  </a:lnTo>
                  <a:lnTo>
                    <a:pt x="1372" y="89"/>
                  </a:lnTo>
                  <a:lnTo>
                    <a:pt x="1527" y="99"/>
                  </a:lnTo>
                  <a:lnTo>
                    <a:pt x="1637" y="153"/>
                  </a:lnTo>
                  <a:lnTo>
                    <a:pt x="1731" y="101"/>
                  </a:lnTo>
                  <a:lnTo>
                    <a:pt x="1801" y="108"/>
                  </a:lnTo>
                  <a:lnTo>
                    <a:pt x="1829" y="181"/>
                  </a:lnTo>
                  <a:lnTo>
                    <a:pt x="1792" y="263"/>
                  </a:lnTo>
                  <a:lnTo>
                    <a:pt x="1731" y="335"/>
                  </a:lnTo>
                  <a:lnTo>
                    <a:pt x="1820" y="455"/>
                  </a:lnTo>
                  <a:lnTo>
                    <a:pt x="1920" y="501"/>
                  </a:lnTo>
                  <a:lnTo>
                    <a:pt x="2030" y="583"/>
                  </a:lnTo>
                  <a:lnTo>
                    <a:pt x="2100" y="503"/>
                  </a:lnTo>
                  <a:lnTo>
                    <a:pt x="2149" y="428"/>
                  </a:lnTo>
                  <a:lnTo>
                    <a:pt x="2167" y="309"/>
                  </a:lnTo>
                  <a:lnTo>
                    <a:pt x="2134" y="134"/>
                  </a:lnTo>
                  <a:lnTo>
                    <a:pt x="2167" y="0"/>
                  </a:lnTo>
                  <a:lnTo>
                    <a:pt x="2277" y="80"/>
                  </a:lnTo>
                  <a:lnTo>
                    <a:pt x="2332" y="199"/>
                  </a:lnTo>
                  <a:lnTo>
                    <a:pt x="2341" y="309"/>
                  </a:lnTo>
                  <a:lnTo>
                    <a:pt x="2402" y="335"/>
                  </a:lnTo>
                  <a:lnTo>
                    <a:pt x="2402" y="436"/>
                  </a:lnTo>
                  <a:lnTo>
                    <a:pt x="2469" y="570"/>
                  </a:lnTo>
                  <a:lnTo>
                    <a:pt x="2533" y="693"/>
                  </a:lnTo>
                  <a:lnTo>
                    <a:pt x="2637" y="738"/>
                  </a:lnTo>
                  <a:lnTo>
                    <a:pt x="2716" y="867"/>
                  </a:lnTo>
                  <a:lnTo>
                    <a:pt x="2805" y="939"/>
                  </a:lnTo>
                  <a:lnTo>
                    <a:pt x="2898" y="1086"/>
                  </a:lnTo>
                  <a:lnTo>
                    <a:pt x="2972" y="1174"/>
                  </a:lnTo>
                  <a:lnTo>
                    <a:pt x="3036" y="1296"/>
                  </a:lnTo>
                  <a:lnTo>
                    <a:pt x="3036" y="1406"/>
                  </a:lnTo>
                  <a:lnTo>
                    <a:pt x="3045" y="1534"/>
                  </a:lnTo>
                  <a:lnTo>
                    <a:pt x="3045" y="1671"/>
                  </a:lnTo>
                  <a:lnTo>
                    <a:pt x="2981" y="1781"/>
                  </a:lnTo>
                  <a:lnTo>
                    <a:pt x="2905" y="1845"/>
                  </a:lnTo>
                  <a:lnTo>
                    <a:pt x="2853" y="1955"/>
                  </a:lnTo>
                  <a:lnTo>
                    <a:pt x="2816" y="2019"/>
                  </a:lnTo>
                  <a:lnTo>
                    <a:pt x="2807" y="2156"/>
                  </a:lnTo>
                  <a:lnTo>
                    <a:pt x="2780" y="2265"/>
                  </a:lnTo>
                  <a:lnTo>
                    <a:pt x="2642" y="2320"/>
                  </a:lnTo>
                  <a:lnTo>
                    <a:pt x="2536" y="2348"/>
                  </a:lnTo>
                  <a:lnTo>
                    <a:pt x="2469" y="2382"/>
                  </a:lnTo>
                  <a:lnTo>
                    <a:pt x="2377" y="2348"/>
                  </a:lnTo>
                  <a:lnTo>
                    <a:pt x="2268" y="2382"/>
                  </a:lnTo>
                  <a:lnTo>
                    <a:pt x="2103" y="2348"/>
                  </a:lnTo>
                  <a:lnTo>
                    <a:pt x="2002" y="2275"/>
                  </a:lnTo>
                  <a:lnTo>
                    <a:pt x="1993" y="2119"/>
                  </a:lnTo>
                  <a:lnTo>
                    <a:pt x="1920" y="2128"/>
                  </a:lnTo>
                  <a:lnTo>
                    <a:pt x="1838" y="2147"/>
                  </a:lnTo>
                  <a:lnTo>
                    <a:pt x="1829" y="2064"/>
                  </a:lnTo>
                  <a:lnTo>
                    <a:pt x="1874" y="1927"/>
                  </a:lnTo>
                  <a:lnTo>
                    <a:pt x="1792" y="1964"/>
                  </a:lnTo>
                  <a:lnTo>
                    <a:pt x="1692" y="2055"/>
                  </a:lnTo>
                  <a:lnTo>
                    <a:pt x="1637" y="1918"/>
                  </a:lnTo>
                  <a:lnTo>
                    <a:pt x="1582" y="1790"/>
                  </a:lnTo>
                  <a:lnTo>
                    <a:pt x="1500" y="1799"/>
                  </a:lnTo>
                  <a:lnTo>
                    <a:pt x="1399" y="1744"/>
                  </a:lnTo>
                  <a:close/>
                </a:path>
              </a:pathLst>
            </a:custGeom>
            <a:solidFill>
              <a:schemeClr val="tx2">
                <a:lumMod val="75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53" name="Freeform 40">
              <a:extLst>
                <a:ext uri="{FF2B5EF4-FFF2-40B4-BE49-F238E27FC236}">
                  <a16:creationId xmlns:a16="http://schemas.microsoft.com/office/drawing/2014/main" id="{737EC8FE-E9A2-4238-AD31-A5C08F9BDEF2}"/>
                </a:ext>
              </a:extLst>
            </p:cNvPr>
            <p:cNvSpPr>
              <a:spLocks/>
            </p:cNvSpPr>
            <p:nvPr/>
          </p:nvSpPr>
          <p:spPr bwMode="auto">
            <a:xfrm>
              <a:off x="6902039" y="5667677"/>
              <a:ext cx="71629" cy="70071"/>
            </a:xfrm>
            <a:custGeom>
              <a:avLst/>
              <a:gdLst>
                <a:gd name="T0" fmla="*/ 32 w 433388"/>
                <a:gd name="T1" fmla="*/ 63 h 414038"/>
                <a:gd name="T2" fmla="*/ 20 w 433388"/>
                <a:gd name="T3" fmla="*/ 60 h 414038"/>
                <a:gd name="T4" fmla="*/ 13 w 433388"/>
                <a:gd name="T5" fmla="*/ 52 h 414038"/>
                <a:gd name="T6" fmla="*/ 10 w 433388"/>
                <a:gd name="T7" fmla="*/ 22 h 414038"/>
                <a:gd name="T8" fmla="*/ 0 w 433388"/>
                <a:gd name="T9" fmla="*/ 8 h 414038"/>
                <a:gd name="T10" fmla="*/ 2 w 433388"/>
                <a:gd name="T11" fmla="*/ 0 h 414038"/>
                <a:gd name="T12" fmla="*/ 16 w 433388"/>
                <a:gd name="T13" fmla="*/ 8 h 414038"/>
                <a:gd name="T14" fmla="*/ 23 w 433388"/>
                <a:gd name="T15" fmla="*/ 12 h 414038"/>
                <a:gd name="T16" fmla="*/ 40 w 433388"/>
                <a:gd name="T17" fmla="*/ 6 h 414038"/>
                <a:gd name="T18" fmla="*/ 49 w 433388"/>
                <a:gd name="T19" fmla="*/ 1 h 414038"/>
                <a:gd name="T20" fmla="*/ 57 w 433388"/>
                <a:gd name="T21" fmla="*/ 11 h 414038"/>
                <a:gd name="T22" fmla="*/ 59 w 433388"/>
                <a:gd name="T23" fmla="*/ 27 h 414038"/>
                <a:gd name="T24" fmla="*/ 51 w 433388"/>
                <a:gd name="T25" fmla="*/ 35 h 414038"/>
                <a:gd name="T26" fmla="*/ 51 w 433388"/>
                <a:gd name="T27" fmla="*/ 49 h 414038"/>
                <a:gd name="T28" fmla="*/ 41 w 433388"/>
                <a:gd name="T29" fmla="*/ 53 h 414038"/>
                <a:gd name="T30" fmla="*/ 32 w 433388"/>
                <a:gd name="T31" fmla="*/ 63 h 41403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433388"/>
                <a:gd name="T49" fmla="*/ 0 h 414038"/>
                <a:gd name="T50" fmla="*/ 433388 w 433388"/>
                <a:gd name="T51" fmla="*/ 414038 h 414038"/>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433388" h="414038">
                  <a:moveTo>
                    <a:pt x="235744" y="414038"/>
                  </a:moveTo>
                  <a:lnTo>
                    <a:pt x="150019" y="394988"/>
                  </a:lnTo>
                  <a:lnTo>
                    <a:pt x="92869" y="342600"/>
                  </a:lnTo>
                  <a:lnTo>
                    <a:pt x="73819" y="144956"/>
                  </a:lnTo>
                  <a:lnTo>
                    <a:pt x="0" y="52088"/>
                  </a:lnTo>
                  <a:lnTo>
                    <a:pt x="16896" y="0"/>
                  </a:lnTo>
                  <a:lnTo>
                    <a:pt x="116422" y="50796"/>
                  </a:lnTo>
                  <a:lnTo>
                    <a:pt x="167948" y="75726"/>
                  </a:lnTo>
                  <a:lnTo>
                    <a:pt x="292634" y="36509"/>
                  </a:lnTo>
                  <a:lnTo>
                    <a:pt x="359569" y="4463"/>
                  </a:lnTo>
                  <a:lnTo>
                    <a:pt x="421482" y="71138"/>
                  </a:lnTo>
                  <a:lnTo>
                    <a:pt x="433388" y="173531"/>
                  </a:lnTo>
                  <a:lnTo>
                    <a:pt x="373857" y="230681"/>
                  </a:lnTo>
                  <a:lnTo>
                    <a:pt x="374057" y="320722"/>
                  </a:lnTo>
                  <a:lnTo>
                    <a:pt x="302419" y="344981"/>
                  </a:lnTo>
                  <a:lnTo>
                    <a:pt x="235744" y="414038"/>
                  </a:lnTo>
                  <a:close/>
                </a:path>
              </a:pathLst>
            </a:custGeom>
            <a:solidFill>
              <a:schemeClr val="tx2">
                <a:lumMod val="75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54" name="Freeform 41">
              <a:extLst>
                <a:ext uri="{FF2B5EF4-FFF2-40B4-BE49-F238E27FC236}">
                  <a16:creationId xmlns:a16="http://schemas.microsoft.com/office/drawing/2014/main" id="{7BA637E1-B260-45CB-A1E1-2392F0CF7A70}"/>
                </a:ext>
              </a:extLst>
            </p:cNvPr>
            <p:cNvSpPr>
              <a:spLocks/>
            </p:cNvSpPr>
            <p:nvPr/>
          </p:nvSpPr>
          <p:spPr bwMode="auto">
            <a:xfrm>
              <a:off x="7285098" y="5667677"/>
              <a:ext cx="144815" cy="154158"/>
            </a:xfrm>
            <a:custGeom>
              <a:avLst/>
              <a:gdLst>
                <a:gd name="T0" fmla="*/ 27 w 859171"/>
                <a:gd name="T1" fmla="*/ 122 h 917326"/>
                <a:gd name="T2" fmla="*/ 14 w 859171"/>
                <a:gd name="T3" fmla="*/ 118 h 917326"/>
                <a:gd name="T4" fmla="*/ 0 w 859171"/>
                <a:gd name="T5" fmla="*/ 117 h 917326"/>
                <a:gd name="T6" fmla="*/ 2 w 859171"/>
                <a:gd name="T7" fmla="*/ 101 h 917326"/>
                <a:gd name="T8" fmla="*/ 27 w 859171"/>
                <a:gd name="T9" fmla="*/ 76 h 917326"/>
                <a:gd name="T10" fmla="*/ 52 w 859171"/>
                <a:gd name="T11" fmla="*/ 58 h 917326"/>
                <a:gd name="T12" fmla="*/ 74 w 859171"/>
                <a:gd name="T13" fmla="*/ 38 h 917326"/>
                <a:gd name="T14" fmla="*/ 85 w 859171"/>
                <a:gd name="T15" fmla="*/ 20 h 917326"/>
                <a:gd name="T16" fmla="*/ 95 w 859171"/>
                <a:gd name="T17" fmla="*/ 11 h 917326"/>
                <a:gd name="T18" fmla="*/ 100 w 859171"/>
                <a:gd name="T19" fmla="*/ 0 h 917326"/>
                <a:gd name="T20" fmla="*/ 107 w 859171"/>
                <a:gd name="T21" fmla="*/ 0 h 917326"/>
                <a:gd name="T22" fmla="*/ 115 w 859171"/>
                <a:gd name="T23" fmla="*/ 6 h 917326"/>
                <a:gd name="T24" fmla="*/ 126 w 859171"/>
                <a:gd name="T25" fmla="*/ 0 h 917326"/>
                <a:gd name="T26" fmla="*/ 129 w 859171"/>
                <a:gd name="T27" fmla="*/ 13 h 917326"/>
                <a:gd name="T28" fmla="*/ 128 w 859171"/>
                <a:gd name="T29" fmla="*/ 20 h 917326"/>
                <a:gd name="T30" fmla="*/ 122 w 859171"/>
                <a:gd name="T31" fmla="*/ 29 h 917326"/>
                <a:gd name="T32" fmla="*/ 117 w 859171"/>
                <a:gd name="T33" fmla="*/ 46 h 917326"/>
                <a:gd name="T34" fmla="*/ 107 w 859171"/>
                <a:gd name="T35" fmla="*/ 54 h 917326"/>
                <a:gd name="T36" fmla="*/ 115 w 859171"/>
                <a:gd name="T37" fmla="*/ 65 h 917326"/>
                <a:gd name="T38" fmla="*/ 94 w 859171"/>
                <a:gd name="T39" fmla="*/ 67 h 917326"/>
                <a:gd name="T40" fmla="*/ 87 w 859171"/>
                <a:gd name="T41" fmla="*/ 80 h 917326"/>
                <a:gd name="T42" fmla="*/ 76 w 859171"/>
                <a:gd name="T43" fmla="*/ 110 h 917326"/>
                <a:gd name="T44" fmla="*/ 59 w 859171"/>
                <a:gd name="T45" fmla="*/ 122 h 917326"/>
                <a:gd name="T46" fmla="*/ 47 w 859171"/>
                <a:gd name="T47" fmla="*/ 135 h 917326"/>
                <a:gd name="T48" fmla="*/ 34 w 859171"/>
                <a:gd name="T49" fmla="*/ 128 h 917326"/>
                <a:gd name="T50" fmla="*/ 27 w 859171"/>
                <a:gd name="T51" fmla="*/ 122 h 91732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859171"/>
                <a:gd name="T79" fmla="*/ 0 h 917326"/>
                <a:gd name="T80" fmla="*/ 859171 w 859171"/>
                <a:gd name="T81" fmla="*/ 917326 h 91732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859171" h="917326">
                  <a:moveTo>
                    <a:pt x="182896" y="823913"/>
                  </a:moveTo>
                  <a:lnTo>
                    <a:pt x="94790" y="802481"/>
                  </a:lnTo>
                  <a:lnTo>
                    <a:pt x="0" y="789853"/>
                  </a:lnTo>
                  <a:lnTo>
                    <a:pt x="12690" y="684108"/>
                  </a:lnTo>
                  <a:lnTo>
                    <a:pt x="180474" y="511729"/>
                  </a:lnTo>
                  <a:lnTo>
                    <a:pt x="344028" y="392947"/>
                  </a:lnTo>
                  <a:lnTo>
                    <a:pt x="496303" y="256782"/>
                  </a:lnTo>
                  <a:lnTo>
                    <a:pt x="563896" y="135731"/>
                  </a:lnTo>
                  <a:lnTo>
                    <a:pt x="630571" y="71438"/>
                  </a:lnTo>
                  <a:lnTo>
                    <a:pt x="666290" y="0"/>
                  </a:lnTo>
                  <a:lnTo>
                    <a:pt x="711534" y="2381"/>
                  </a:lnTo>
                  <a:lnTo>
                    <a:pt x="771065" y="38100"/>
                  </a:lnTo>
                  <a:lnTo>
                    <a:pt x="842502" y="2381"/>
                  </a:lnTo>
                  <a:lnTo>
                    <a:pt x="859171" y="85725"/>
                  </a:lnTo>
                  <a:lnTo>
                    <a:pt x="856790" y="138113"/>
                  </a:lnTo>
                  <a:lnTo>
                    <a:pt x="816361" y="198839"/>
                  </a:lnTo>
                  <a:lnTo>
                    <a:pt x="778209" y="309563"/>
                  </a:lnTo>
                  <a:lnTo>
                    <a:pt x="711534" y="366713"/>
                  </a:lnTo>
                  <a:lnTo>
                    <a:pt x="769833" y="442198"/>
                  </a:lnTo>
                  <a:lnTo>
                    <a:pt x="628190" y="454819"/>
                  </a:lnTo>
                  <a:lnTo>
                    <a:pt x="580900" y="539251"/>
                  </a:lnTo>
                  <a:lnTo>
                    <a:pt x="507582" y="743499"/>
                  </a:lnTo>
                  <a:lnTo>
                    <a:pt x="390556" y="830412"/>
                  </a:lnTo>
                  <a:lnTo>
                    <a:pt x="315829" y="917326"/>
                  </a:lnTo>
                  <a:lnTo>
                    <a:pt x="228140" y="869156"/>
                  </a:lnTo>
                  <a:lnTo>
                    <a:pt x="182896" y="823913"/>
                  </a:lnTo>
                  <a:close/>
                </a:path>
              </a:pathLst>
            </a:custGeom>
            <a:solidFill>
              <a:schemeClr val="tx2">
                <a:lumMod val="75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55" name="Freeform 44">
              <a:extLst>
                <a:ext uri="{FF2B5EF4-FFF2-40B4-BE49-F238E27FC236}">
                  <a16:creationId xmlns:a16="http://schemas.microsoft.com/office/drawing/2014/main" id="{32FC8D88-1EAB-49AC-811D-5569C72A8533}"/>
                </a:ext>
              </a:extLst>
            </p:cNvPr>
            <p:cNvSpPr>
              <a:spLocks/>
            </p:cNvSpPr>
            <p:nvPr/>
          </p:nvSpPr>
          <p:spPr bwMode="auto">
            <a:xfrm>
              <a:off x="6181077" y="4859515"/>
              <a:ext cx="17129" cy="10901"/>
            </a:xfrm>
            <a:custGeom>
              <a:avLst/>
              <a:gdLst>
                <a:gd name="T0" fmla="*/ 143606411 w 1594"/>
                <a:gd name="T1" fmla="*/ 167354325 h 951"/>
                <a:gd name="T2" fmla="*/ 152609497 w 1594"/>
                <a:gd name="T3" fmla="*/ 160157705 h 951"/>
                <a:gd name="T4" fmla="*/ 193318806 w 1594"/>
                <a:gd name="T5" fmla="*/ 132038122 h 951"/>
                <a:gd name="T6" fmla="*/ 228367277 w 1594"/>
                <a:gd name="T7" fmla="*/ 125082518 h 951"/>
                <a:gd name="T8" fmla="*/ 244933683 w 1594"/>
                <a:gd name="T9" fmla="*/ 122248492 h 951"/>
                <a:gd name="T10" fmla="*/ 251559379 w 1594"/>
                <a:gd name="T11" fmla="*/ 91518453 h 951"/>
                <a:gd name="T12" fmla="*/ 237355968 w 1594"/>
                <a:gd name="T13" fmla="*/ 79099085 h 951"/>
                <a:gd name="T14" fmla="*/ 220314884 w 1594"/>
                <a:gd name="T15" fmla="*/ 62093706 h 951"/>
                <a:gd name="T16" fmla="*/ 204210087 w 1594"/>
                <a:gd name="T17" fmla="*/ 71902466 h 951"/>
                <a:gd name="T18" fmla="*/ 191907831 w 1594"/>
                <a:gd name="T19" fmla="*/ 55567290 h 951"/>
                <a:gd name="T20" fmla="*/ 181016550 w 1594"/>
                <a:gd name="T21" fmla="*/ 40537303 h 951"/>
                <a:gd name="T22" fmla="*/ 160187332 w 1594"/>
                <a:gd name="T23" fmla="*/ 31382773 h 951"/>
                <a:gd name="T24" fmla="*/ 150246623 w 1594"/>
                <a:gd name="T25" fmla="*/ 41842607 h 951"/>
                <a:gd name="T26" fmla="*/ 142194230 w 1594"/>
                <a:gd name="T27" fmla="*/ 48369023 h 951"/>
                <a:gd name="T28" fmla="*/ 149771945 w 1594"/>
                <a:gd name="T29" fmla="*/ 16335163 h 951"/>
                <a:gd name="T30" fmla="*/ 127990709 w 1594"/>
                <a:gd name="T31" fmla="*/ 652582 h 951"/>
                <a:gd name="T32" fmla="*/ 117575399 w 1594"/>
                <a:gd name="T33" fmla="*/ 652582 h 951"/>
                <a:gd name="T34" fmla="*/ 87743085 w 1594"/>
                <a:gd name="T35" fmla="*/ 26142415 h 951"/>
                <a:gd name="T36" fmla="*/ 70066847 w 1594"/>
                <a:gd name="T37" fmla="*/ 15029988 h 951"/>
                <a:gd name="T38" fmla="*/ 57447836 w 1594"/>
                <a:gd name="T39" fmla="*/ 24184517 h 951"/>
                <a:gd name="T40" fmla="*/ 42293611 w 1594"/>
                <a:gd name="T41" fmla="*/ 36174568 h 951"/>
                <a:gd name="T42" fmla="*/ 27932375 w 1594"/>
                <a:gd name="T43" fmla="*/ 75835872 h 951"/>
                <a:gd name="T44" fmla="*/ 15154225 w 1594"/>
                <a:gd name="T45" fmla="*/ 108504703 h 951"/>
                <a:gd name="T46" fmla="*/ 6627143 w 1594"/>
                <a:gd name="T47" fmla="*/ 139234742 h 951"/>
                <a:gd name="T48" fmla="*/ 5675124 w 1594"/>
                <a:gd name="T49" fmla="*/ 158852400 h 951"/>
                <a:gd name="T50" fmla="*/ 1426707 w 1594"/>
                <a:gd name="T51" fmla="*/ 175838639 h 951"/>
                <a:gd name="T52" fmla="*/ 15630229 w 1594"/>
                <a:gd name="T53" fmla="*/ 207221412 h 951"/>
                <a:gd name="T54" fmla="*/ 20830554 w 1594"/>
                <a:gd name="T55" fmla="*/ 164726223 h 951"/>
                <a:gd name="T56" fmla="*/ 26044191 w 1594"/>
                <a:gd name="T57" fmla="*/ 153612031 h 951"/>
                <a:gd name="T58" fmla="*/ 25569502 w 1594"/>
                <a:gd name="T59" fmla="*/ 128774908 h 951"/>
                <a:gd name="T60" fmla="*/ 41185215 w 1594"/>
                <a:gd name="T61" fmla="*/ 139234742 h 951"/>
                <a:gd name="T62" fmla="*/ 70700686 w 1594"/>
                <a:gd name="T63" fmla="*/ 135318946 h 951"/>
                <a:gd name="T64" fmla="*/ 93432615 w 1594"/>
                <a:gd name="T65" fmla="*/ 139234742 h 951"/>
                <a:gd name="T66" fmla="*/ 99109054 w 1594"/>
                <a:gd name="T67" fmla="*/ 148390931 h 951"/>
                <a:gd name="T68" fmla="*/ 88693788 w 1594"/>
                <a:gd name="T69" fmla="*/ 148390931 h 951"/>
                <a:gd name="T70" fmla="*/ 97682358 w 1594"/>
                <a:gd name="T71" fmla="*/ 162768196 h 951"/>
                <a:gd name="T72" fmla="*/ 113312587 w 1594"/>
                <a:gd name="T73" fmla="*/ 160810298 h 951"/>
                <a:gd name="T74" fmla="*/ 135409384 w 1594"/>
                <a:gd name="T75" fmla="*/ 184342210 h 951"/>
                <a:gd name="T76" fmla="*/ 134141837 w 1594"/>
                <a:gd name="T77" fmla="*/ 168006918 h 951"/>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594"/>
                <a:gd name="T118" fmla="*/ 0 h 951"/>
                <a:gd name="T119" fmla="*/ 1594 w 1594"/>
                <a:gd name="T120" fmla="*/ 951 h 951"/>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594" h="951">
                  <a:moveTo>
                    <a:pt x="850" y="771"/>
                  </a:moveTo>
                  <a:lnTo>
                    <a:pt x="910" y="768"/>
                  </a:lnTo>
                  <a:lnTo>
                    <a:pt x="928" y="735"/>
                  </a:lnTo>
                  <a:lnTo>
                    <a:pt x="967" y="735"/>
                  </a:lnTo>
                  <a:lnTo>
                    <a:pt x="1081" y="651"/>
                  </a:lnTo>
                  <a:lnTo>
                    <a:pt x="1225" y="606"/>
                  </a:lnTo>
                  <a:lnTo>
                    <a:pt x="1357" y="574"/>
                  </a:lnTo>
                  <a:lnTo>
                    <a:pt x="1447" y="574"/>
                  </a:lnTo>
                  <a:lnTo>
                    <a:pt x="1489" y="594"/>
                  </a:lnTo>
                  <a:lnTo>
                    <a:pt x="1552" y="561"/>
                  </a:lnTo>
                  <a:lnTo>
                    <a:pt x="1549" y="492"/>
                  </a:lnTo>
                  <a:lnTo>
                    <a:pt x="1594" y="420"/>
                  </a:lnTo>
                  <a:lnTo>
                    <a:pt x="1543" y="378"/>
                  </a:lnTo>
                  <a:lnTo>
                    <a:pt x="1504" y="363"/>
                  </a:lnTo>
                  <a:lnTo>
                    <a:pt x="1459" y="306"/>
                  </a:lnTo>
                  <a:lnTo>
                    <a:pt x="1396" y="285"/>
                  </a:lnTo>
                  <a:lnTo>
                    <a:pt x="1345" y="321"/>
                  </a:lnTo>
                  <a:lnTo>
                    <a:pt x="1294" y="330"/>
                  </a:lnTo>
                  <a:lnTo>
                    <a:pt x="1258" y="300"/>
                  </a:lnTo>
                  <a:lnTo>
                    <a:pt x="1216" y="255"/>
                  </a:lnTo>
                  <a:lnTo>
                    <a:pt x="1174" y="228"/>
                  </a:lnTo>
                  <a:lnTo>
                    <a:pt x="1147" y="186"/>
                  </a:lnTo>
                  <a:lnTo>
                    <a:pt x="1039" y="166"/>
                  </a:lnTo>
                  <a:lnTo>
                    <a:pt x="1015" y="144"/>
                  </a:lnTo>
                  <a:lnTo>
                    <a:pt x="991" y="153"/>
                  </a:lnTo>
                  <a:lnTo>
                    <a:pt x="952" y="192"/>
                  </a:lnTo>
                  <a:lnTo>
                    <a:pt x="919" y="234"/>
                  </a:lnTo>
                  <a:lnTo>
                    <a:pt x="901" y="222"/>
                  </a:lnTo>
                  <a:lnTo>
                    <a:pt x="958" y="123"/>
                  </a:lnTo>
                  <a:lnTo>
                    <a:pt x="949" y="75"/>
                  </a:lnTo>
                  <a:lnTo>
                    <a:pt x="858" y="30"/>
                  </a:lnTo>
                  <a:lnTo>
                    <a:pt x="811" y="3"/>
                  </a:lnTo>
                  <a:lnTo>
                    <a:pt x="784" y="0"/>
                  </a:lnTo>
                  <a:lnTo>
                    <a:pt x="745" y="3"/>
                  </a:lnTo>
                  <a:lnTo>
                    <a:pt x="631" y="75"/>
                  </a:lnTo>
                  <a:lnTo>
                    <a:pt x="556" y="120"/>
                  </a:lnTo>
                  <a:lnTo>
                    <a:pt x="514" y="105"/>
                  </a:lnTo>
                  <a:lnTo>
                    <a:pt x="444" y="69"/>
                  </a:lnTo>
                  <a:lnTo>
                    <a:pt x="406" y="69"/>
                  </a:lnTo>
                  <a:lnTo>
                    <a:pt x="364" y="111"/>
                  </a:lnTo>
                  <a:lnTo>
                    <a:pt x="319" y="132"/>
                  </a:lnTo>
                  <a:lnTo>
                    <a:pt x="268" y="166"/>
                  </a:lnTo>
                  <a:lnTo>
                    <a:pt x="223" y="257"/>
                  </a:lnTo>
                  <a:lnTo>
                    <a:pt x="177" y="348"/>
                  </a:lnTo>
                  <a:lnTo>
                    <a:pt x="151" y="405"/>
                  </a:lnTo>
                  <a:lnTo>
                    <a:pt x="96" y="498"/>
                  </a:lnTo>
                  <a:lnTo>
                    <a:pt x="79" y="579"/>
                  </a:lnTo>
                  <a:lnTo>
                    <a:pt x="42" y="639"/>
                  </a:lnTo>
                  <a:lnTo>
                    <a:pt x="60" y="678"/>
                  </a:lnTo>
                  <a:lnTo>
                    <a:pt x="36" y="729"/>
                  </a:lnTo>
                  <a:lnTo>
                    <a:pt x="36" y="774"/>
                  </a:lnTo>
                  <a:lnTo>
                    <a:pt x="9" y="807"/>
                  </a:lnTo>
                  <a:lnTo>
                    <a:pt x="0" y="924"/>
                  </a:lnTo>
                  <a:lnTo>
                    <a:pt x="99" y="951"/>
                  </a:lnTo>
                  <a:lnTo>
                    <a:pt x="48" y="813"/>
                  </a:lnTo>
                  <a:lnTo>
                    <a:pt x="132" y="756"/>
                  </a:lnTo>
                  <a:lnTo>
                    <a:pt x="132" y="699"/>
                  </a:lnTo>
                  <a:lnTo>
                    <a:pt x="165" y="705"/>
                  </a:lnTo>
                  <a:lnTo>
                    <a:pt x="111" y="582"/>
                  </a:lnTo>
                  <a:lnTo>
                    <a:pt x="162" y="591"/>
                  </a:lnTo>
                  <a:lnTo>
                    <a:pt x="223" y="665"/>
                  </a:lnTo>
                  <a:lnTo>
                    <a:pt x="261" y="639"/>
                  </a:lnTo>
                  <a:lnTo>
                    <a:pt x="359" y="620"/>
                  </a:lnTo>
                  <a:lnTo>
                    <a:pt x="448" y="621"/>
                  </a:lnTo>
                  <a:lnTo>
                    <a:pt x="538" y="639"/>
                  </a:lnTo>
                  <a:lnTo>
                    <a:pt x="592" y="639"/>
                  </a:lnTo>
                  <a:lnTo>
                    <a:pt x="589" y="666"/>
                  </a:lnTo>
                  <a:lnTo>
                    <a:pt x="628" y="681"/>
                  </a:lnTo>
                  <a:lnTo>
                    <a:pt x="610" y="708"/>
                  </a:lnTo>
                  <a:lnTo>
                    <a:pt x="562" y="681"/>
                  </a:lnTo>
                  <a:lnTo>
                    <a:pt x="541" y="702"/>
                  </a:lnTo>
                  <a:lnTo>
                    <a:pt x="619" y="747"/>
                  </a:lnTo>
                  <a:lnTo>
                    <a:pt x="655" y="705"/>
                  </a:lnTo>
                  <a:lnTo>
                    <a:pt x="718" y="738"/>
                  </a:lnTo>
                  <a:lnTo>
                    <a:pt x="767" y="801"/>
                  </a:lnTo>
                  <a:lnTo>
                    <a:pt x="858" y="846"/>
                  </a:lnTo>
                  <a:lnTo>
                    <a:pt x="903" y="801"/>
                  </a:lnTo>
                  <a:lnTo>
                    <a:pt x="850" y="771"/>
                  </a:lnTo>
                  <a:close/>
                </a:path>
              </a:pathLst>
            </a:custGeom>
            <a:solidFill>
              <a:schemeClr val="tx2">
                <a:lumMod val="75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56" name="Freeform 46">
              <a:extLst>
                <a:ext uri="{FF2B5EF4-FFF2-40B4-BE49-F238E27FC236}">
                  <a16:creationId xmlns:a16="http://schemas.microsoft.com/office/drawing/2014/main" id="{DE9C6576-D0CE-4E42-850F-E45BA8B8C32D}"/>
                </a:ext>
              </a:extLst>
            </p:cNvPr>
            <p:cNvSpPr>
              <a:spLocks/>
            </p:cNvSpPr>
            <p:nvPr/>
          </p:nvSpPr>
          <p:spPr bwMode="auto">
            <a:xfrm>
              <a:off x="4983628" y="4557427"/>
              <a:ext cx="112115" cy="101215"/>
            </a:xfrm>
            <a:custGeom>
              <a:avLst/>
              <a:gdLst>
                <a:gd name="T0" fmla="*/ 94 w 675084"/>
                <a:gd name="T1" fmla="*/ 83 h 602456"/>
                <a:gd name="T2" fmla="*/ 92 w 675084"/>
                <a:gd name="T3" fmla="*/ 86 h 602456"/>
                <a:gd name="T4" fmla="*/ 86 w 675084"/>
                <a:gd name="T5" fmla="*/ 89 h 602456"/>
                <a:gd name="T6" fmla="*/ 80 w 675084"/>
                <a:gd name="T7" fmla="*/ 83 h 602456"/>
                <a:gd name="T8" fmla="*/ 71 w 675084"/>
                <a:gd name="T9" fmla="*/ 71 h 602456"/>
                <a:gd name="T10" fmla="*/ 65 w 675084"/>
                <a:gd name="T11" fmla="*/ 64 h 602456"/>
                <a:gd name="T12" fmla="*/ 56 w 675084"/>
                <a:gd name="T13" fmla="*/ 57 h 602456"/>
                <a:gd name="T14" fmla="*/ 45 w 675084"/>
                <a:gd name="T15" fmla="*/ 54 h 602456"/>
                <a:gd name="T16" fmla="*/ 32 w 675084"/>
                <a:gd name="T17" fmla="*/ 55 h 602456"/>
                <a:gd name="T18" fmla="*/ 21 w 675084"/>
                <a:gd name="T19" fmla="*/ 52 h 602456"/>
                <a:gd name="T20" fmla="*/ 12 w 675084"/>
                <a:gd name="T21" fmla="*/ 61 h 602456"/>
                <a:gd name="T22" fmla="*/ 0 w 675084"/>
                <a:gd name="T23" fmla="*/ 58 h 602456"/>
                <a:gd name="T24" fmla="*/ 1 w 675084"/>
                <a:gd name="T25" fmla="*/ 48 h 602456"/>
                <a:gd name="T26" fmla="*/ 3 w 675084"/>
                <a:gd name="T27" fmla="*/ 32 h 602456"/>
                <a:gd name="T28" fmla="*/ 6 w 675084"/>
                <a:gd name="T29" fmla="*/ 20 h 602456"/>
                <a:gd name="T30" fmla="*/ 17 w 675084"/>
                <a:gd name="T31" fmla="*/ 8 h 602456"/>
                <a:gd name="T32" fmla="*/ 31 w 675084"/>
                <a:gd name="T33" fmla="*/ 0 h 602456"/>
                <a:gd name="T34" fmla="*/ 36 w 675084"/>
                <a:gd name="T35" fmla="*/ 5 h 602456"/>
                <a:gd name="T36" fmla="*/ 39 w 675084"/>
                <a:gd name="T37" fmla="*/ 16 h 602456"/>
                <a:gd name="T38" fmla="*/ 40 w 675084"/>
                <a:gd name="T39" fmla="*/ 26 h 602456"/>
                <a:gd name="T40" fmla="*/ 42 w 675084"/>
                <a:gd name="T41" fmla="*/ 37 h 602456"/>
                <a:gd name="T42" fmla="*/ 53 w 675084"/>
                <a:gd name="T43" fmla="*/ 44 h 602456"/>
                <a:gd name="T44" fmla="*/ 66 w 675084"/>
                <a:gd name="T45" fmla="*/ 50 h 602456"/>
                <a:gd name="T46" fmla="*/ 73 w 675084"/>
                <a:gd name="T47" fmla="*/ 59 h 602456"/>
                <a:gd name="T48" fmla="*/ 82 w 675084"/>
                <a:gd name="T49" fmla="*/ 66 h 602456"/>
                <a:gd name="T50" fmla="*/ 94 w 675084"/>
                <a:gd name="T51" fmla="*/ 83 h 60245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675084"/>
                <a:gd name="T79" fmla="*/ 0 h 602456"/>
                <a:gd name="T80" fmla="*/ 675084 w 675084"/>
                <a:gd name="T81" fmla="*/ 602456 h 60245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675084" h="602456">
                  <a:moveTo>
                    <a:pt x="675084" y="559594"/>
                  </a:moveTo>
                  <a:lnTo>
                    <a:pt x="663254" y="581482"/>
                  </a:lnTo>
                  <a:lnTo>
                    <a:pt x="620316" y="602456"/>
                  </a:lnTo>
                  <a:lnTo>
                    <a:pt x="576262" y="561975"/>
                  </a:lnTo>
                  <a:lnTo>
                    <a:pt x="508438" y="483236"/>
                  </a:lnTo>
                  <a:lnTo>
                    <a:pt x="464344" y="434578"/>
                  </a:lnTo>
                  <a:lnTo>
                    <a:pt x="401241" y="383381"/>
                  </a:lnTo>
                  <a:lnTo>
                    <a:pt x="325041" y="367903"/>
                  </a:lnTo>
                  <a:lnTo>
                    <a:pt x="232172" y="371475"/>
                  </a:lnTo>
                  <a:lnTo>
                    <a:pt x="151209" y="352425"/>
                  </a:lnTo>
                  <a:lnTo>
                    <a:pt x="86916" y="411956"/>
                  </a:lnTo>
                  <a:lnTo>
                    <a:pt x="0" y="390525"/>
                  </a:lnTo>
                  <a:lnTo>
                    <a:pt x="8334" y="325040"/>
                  </a:lnTo>
                  <a:lnTo>
                    <a:pt x="23812" y="219075"/>
                  </a:lnTo>
                  <a:lnTo>
                    <a:pt x="41672" y="132159"/>
                  </a:lnTo>
                  <a:lnTo>
                    <a:pt x="122634" y="54769"/>
                  </a:lnTo>
                  <a:lnTo>
                    <a:pt x="222647" y="0"/>
                  </a:lnTo>
                  <a:lnTo>
                    <a:pt x="255984" y="35719"/>
                  </a:lnTo>
                  <a:lnTo>
                    <a:pt x="282178" y="109537"/>
                  </a:lnTo>
                  <a:lnTo>
                    <a:pt x="290512" y="177403"/>
                  </a:lnTo>
                  <a:lnTo>
                    <a:pt x="299832" y="252409"/>
                  </a:lnTo>
                  <a:lnTo>
                    <a:pt x="379930" y="295868"/>
                  </a:lnTo>
                  <a:lnTo>
                    <a:pt x="471152" y="336763"/>
                  </a:lnTo>
                  <a:lnTo>
                    <a:pt x="522560" y="399654"/>
                  </a:lnTo>
                  <a:lnTo>
                    <a:pt x="590459" y="448063"/>
                  </a:lnTo>
                  <a:lnTo>
                    <a:pt x="675084" y="559594"/>
                  </a:lnTo>
                  <a:close/>
                </a:path>
              </a:pathLst>
            </a:custGeom>
            <a:solidFill>
              <a:schemeClr val="accent2">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57" name="Freeform 47">
              <a:extLst>
                <a:ext uri="{FF2B5EF4-FFF2-40B4-BE49-F238E27FC236}">
                  <a16:creationId xmlns:a16="http://schemas.microsoft.com/office/drawing/2014/main" id="{3BE29FA6-F898-42F5-ABB6-A264C668C075}"/>
                </a:ext>
              </a:extLst>
            </p:cNvPr>
            <p:cNvSpPr>
              <a:spLocks/>
            </p:cNvSpPr>
            <p:nvPr/>
          </p:nvSpPr>
          <p:spPr bwMode="auto">
            <a:xfrm>
              <a:off x="4496238" y="4260012"/>
              <a:ext cx="286516" cy="263158"/>
            </a:xfrm>
            <a:custGeom>
              <a:avLst/>
              <a:gdLst>
                <a:gd name="T0" fmla="*/ 250 w 1707356"/>
                <a:gd name="T1" fmla="*/ 27 h 1557338"/>
                <a:gd name="T2" fmla="*/ 247 w 1707356"/>
                <a:gd name="T3" fmla="*/ 33 h 1557338"/>
                <a:gd name="T4" fmla="*/ 241 w 1707356"/>
                <a:gd name="T5" fmla="*/ 40 h 1557338"/>
                <a:gd name="T6" fmla="*/ 245 w 1707356"/>
                <a:gd name="T7" fmla="*/ 200 h 1557338"/>
                <a:gd name="T8" fmla="*/ 247 w 1707356"/>
                <a:gd name="T9" fmla="*/ 235 h 1557338"/>
                <a:gd name="T10" fmla="*/ 230 w 1707356"/>
                <a:gd name="T11" fmla="*/ 236 h 1557338"/>
                <a:gd name="T12" fmla="*/ 214 w 1707356"/>
                <a:gd name="T13" fmla="*/ 227 h 1557338"/>
                <a:gd name="T14" fmla="*/ 109 w 1707356"/>
                <a:gd name="T15" fmla="*/ 172 h 1557338"/>
                <a:gd name="T16" fmla="*/ 93 w 1707356"/>
                <a:gd name="T17" fmla="*/ 184 h 1557338"/>
                <a:gd name="T18" fmla="*/ 73 w 1707356"/>
                <a:gd name="T19" fmla="*/ 184 h 1557338"/>
                <a:gd name="T20" fmla="*/ 62 w 1707356"/>
                <a:gd name="T21" fmla="*/ 176 h 1557338"/>
                <a:gd name="T22" fmla="*/ 47 w 1707356"/>
                <a:gd name="T23" fmla="*/ 172 h 1557338"/>
                <a:gd name="T24" fmla="*/ 36 w 1707356"/>
                <a:gd name="T25" fmla="*/ 156 h 1557338"/>
                <a:gd name="T26" fmla="*/ 26 w 1707356"/>
                <a:gd name="T27" fmla="*/ 157 h 1557338"/>
                <a:gd name="T28" fmla="*/ 17 w 1707356"/>
                <a:gd name="T29" fmla="*/ 150 h 1557338"/>
                <a:gd name="T30" fmla="*/ 16 w 1707356"/>
                <a:gd name="T31" fmla="*/ 140 h 1557338"/>
                <a:gd name="T32" fmla="*/ 5 w 1707356"/>
                <a:gd name="T33" fmla="*/ 141 h 1557338"/>
                <a:gd name="T34" fmla="*/ 0 w 1707356"/>
                <a:gd name="T35" fmla="*/ 135 h 1557338"/>
                <a:gd name="T36" fmla="*/ 3 w 1707356"/>
                <a:gd name="T37" fmla="*/ 127 h 1557338"/>
                <a:gd name="T38" fmla="*/ 6 w 1707356"/>
                <a:gd name="T39" fmla="*/ 118 h 1557338"/>
                <a:gd name="T40" fmla="*/ 0 w 1707356"/>
                <a:gd name="T41" fmla="*/ 107 h 1557338"/>
                <a:gd name="T42" fmla="*/ 8 w 1707356"/>
                <a:gd name="T43" fmla="*/ 100 h 1557338"/>
                <a:gd name="T44" fmla="*/ 2 w 1707356"/>
                <a:gd name="T45" fmla="*/ 88 h 1557338"/>
                <a:gd name="T46" fmla="*/ 9 w 1707356"/>
                <a:gd name="T47" fmla="*/ 80 h 1557338"/>
                <a:gd name="T48" fmla="*/ 5 w 1707356"/>
                <a:gd name="T49" fmla="*/ 70 h 1557338"/>
                <a:gd name="T50" fmla="*/ 10 w 1707356"/>
                <a:gd name="T51" fmla="*/ 60 h 1557338"/>
                <a:gd name="T52" fmla="*/ 8 w 1707356"/>
                <a:gd name="T53" fmla="*/ 50 h 1557338"/>
                <a:gd name="T54" fmla="*/ 14 w 1707356"/>
                <a:gd name="T55" fmla="*/ 48 h 1557338"/>
                <a:gd name="T56" fmla="*/ 20 w 1707356"/>
                <a:gd name="T57" fmla="*/ 41 h 1557338"/>
                <a:gd name="T58" fmla="*/ 20 w 1707356"/>
                <a:gd name="T59" fmla="*/ 24 h 1557338"/>
                <a:gd name="T60" fmla="*/ 33 w 1707356"/>
                <a:gd name="T61" fmla="*/ 14 h 1557338"/>
                <a:gd name="T62" fmla="*/ 43 w 1707356"/>
                <a:gd name="T63" fmla="*/ 0 h 1557338"/>
                <a:gd name="T64" fmla="*/ 62 w 1707356"/>
                <a:gd name="T65" fmla="*/ 1 h 1557338"/>
                <a:gd name="T66" fmla="*/ 74 w 1707356"/>
                <a:gd name="T67" fmla="*/ 3 h 1557338"/>
                <a:gd name="T68" fmla="*/ 89 w 1707356"/>
                <a:gd name="T69" fmla="*/ 7 h 1557338"/>
                <a:gd name="T70" fmla="*/ 98 w 1707356"/>
                <a:gd name="T71" fmla="*/ 14 h 1557338"/>
                <a:gd name="T72" fmla="*/ 99 w 1707356"/>
                <a:gd name="T73" fmla="*/ 23 h 1557338"/>
                <a:gd name="T74" fmla="*/ 102 w 1707356"/>
                <a:gd name="T75" fmla="*/ 29 h 1557338"/>
                <a:gd name="T76" fmla="*/ 112 w 1707356"/>
                <a:gd name="T77" fmla="*/ 30 h 1557338"/>
                <a:gd name="T78" fmla="*/ 125 w 1707356"/>
                <a:gd name="T79" fmla="*/ 33 h 1557338"/>
                <a:gd name="T80" fmla="*/ 134 w 1707356"/>
                <a:gd name="T81" fmla="*/ 38 h 1557338"/>
                <a:gd name="T82" fmla="*/ 143 w 1707356"/>
                <a:gd name="T83" fmla="*/ 46 h 1557338"/>
                <a:gd name="T84" fmla="*/ 150 w 1707356"/>
                <a:gd name="T85" fmla="*/ 48 h 1557338"/>
                <a:gd name="T86" fmla="*/ 158 w 1707356"/>
                <a:gd name="T87" fmla="*/ 47 h 1557338"/>
                <a:gd name="T88" fmla="*/ 173 w 1707356"/>
                <a:gd name="T89" fmla="*/ 41 h 1557338"/>
                <a:gd name="T90" fmla="*/ 171 w 1707356"/>
                <a:gd name="T91" fmla="*/ 20 h 1557338"/>
                <a:gd name="T92" fmla="*/ 178 w 1707356"/>
                <a:gd name="T93" fmla="*/ 9 h 1557338"/>
                <a:gd name="T94" fmla="*/ 188 w 1707356"/>
                <a:gd name="T95" fmla="*/ 5 h 1557338"/>
                <a:gd name="T96" fmla="*/ 206 w 1707356"/>
                <a:gd name="T97" fmla="*/ 1 h 1557338"/>
                <a:gd name="T98" fmla="*/ 227 w 1707356"/>
                <a:gd name="T99" fmla="*/ 14 h 1557338"/>
                <a:gd name="T100" fmla="*/ 250 w 1707356"/>
                <a:gd name="T101" fmla="*/ 20 h 1557338"/>
                <a:gd name="T102" fmla="*/ 250 w 1707356"/>
                <a:gd name="T103" fmla="*/ 27 h 1557338"/>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707356"/>
                <a:gd name="T157" fmla="*/ 0 h 1557338"/>
                <a:gd name="T158" fmla="*/ 1707356 w 1707356"/>
                <a:gd name="T159" fmla="*/ 1557338 h 1557338"/>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707356" h="1557338">
                  <a:moveTo>
                    <a:pt x="1707356" y="176213"/>
                  </a:moveTo>
                  <a:lnTo>
                    <a:pt x="1683544" y="214313"/>
                  </a:lnTo>
                  <a:lnTo>
                    <a:pt x="1645444" y="266700"/>
                  </a:lnTo>
                  <a:lnTo>
                    <a:pt x="1672828" y="1320403"/>
                  </a:lnTo>
                  <a:lnTo>
                    <a:pt x="1685925" y="1547813"/>
                  </a:lnTo>
                  <a:lnTo>
                    <a:pt x="1569244" y="1557338"/>
                  </a:lnTo>
                  <a:lnTo>
                    <a:pt x="1457765" y="1498298"/>
                  </a:lnTo>
                  <a:lnTo>
                    <a:pt x="745331" y="1133475"/>
                  </a:lnTo>
                  <a:lnTo>
                    <a:pt x="631031" y="1212056"/>
                  </a:lnTo>
                  <a:lnTo>
                    <a:pt x="495300" y="1214438"/>
                  </a:lnTo>
                  <a:lnTo>
                    <a:pt x="426135" y="1156771"/>
                  </a:lnTo>
                  <a:lnTo>
                    <a:pt x="317897" y="1135856"/>
                  </a:lnTo>
                  <a:lnTo>
                    <a:pt x="248840" y="1031081"/>
                  </a:lnTo>
                  <a:lnTo>
                    <a:pt x="175022" y="1033463"/>
                  </a:lnTo>
                  <a:lnTo>
                    <a:pt x="116681" y="989409"/>
                  </a:lnTo>
                  <a:lnTo>
                    <a:pt x="105965" y="923925"/>
                  </a:lnTo>
                  <a:lnTo>
                    <a:pt x="34528" y="932259"/>
                  </a:lnTo>
                  <a:lnTo>
                    <a:pt x="0" y="887016"/>
                  </a:lnTo>
                  <a:lnTo>
                    <a:pt x="19050" y="837009"/>
                  </a:lnTo>
                  <a:lnTo>
                    <a:pt x="41672" y="776288"/>
                  </a:lnTo>
                  <a:lnTo>
                    <a:pt x="0" y="703659"/>
                  </a:lnTo>
                  <a:lnTo>
                    <a:pt x="52387" y="656034"/>
                  </a:lnTo>
                  <a:lnTo>
                    <a:pt x="16669" y="581025"/>
                  </a:lnTo>
                  <a:lnTo>
                    <a:pt x="64294" y="527447"/>
                  </a:lnTo>
                  <a:lnTo>
                    <a:pt x="35719" y="460772"/>
                  </a:lnTo>
                  <a:lnTo>
                    <a:pt x="65484" y="395288"/>
                  </a:lnTo>
                  <a:lnTo>
                    <a:pt x="51197" y="327422"/>
                  </a:lnTo>
                  <a:lnTo>
                    <a:pt x="96440" y="315516"/>
                  </a:lnTo>
                  <a:lnTo>
                    <a:pt x="133350" y="269081"/>
                  </a:lnTo>
                  <a:lnTo>
                    <a:pt x="135731" y="155972"/>
                  </a:lnTo>
                  <a:lnTo>
                    <a:pt x="221456" y="95250"/>
                  </a:lnTo>
                  <a:lnTo>
                    <a:pt x="296465" y="0"/>
                  </a:lnTo>
                  <a:lnTo>
                    <a:pt x="421481" y="4763"/>
                  </a:lnTo>
                  <a:lnTo>
                    <a:pt x="507206" y="19050"/>
                  </a:lnTo>
                  <a:lnTo>
                    <a:pt x="607219" y="42863"/>
                  </a:lnTo>
                  <a:lnTo>
                    <a:pt x="669131" y="95250"/>
                  </a:lnTo>
                  <a:lnTo>
                    <a:pt x="678656" y="152400"/>
                  </a:lnTo>
                  <a:lnTo>
                    <a:pt x="692944" y="190500"/>
                  </a:lnTo>
                  <a:lnTo>
                    <a:pt x="764381" y="195263"/>
                  </a:lnTo>
                  <a:lnTo>
                    <a:pt x="850106" y="219075"/>
                  </a:lnTo>
                  <a:lnTo>
                    <a:pt x="916781" y="252413"/>
                  </a:lnTo>
                  <a:lnTo>
                    <a:pt x="975002" y="301949"/>
                  </a:lnTo>
                  <a:lnTo>
                    <a:pt x="1021556" y="314325"/>
                  </a:lnTo>
                  <a:lnTo>
                    <a:pt x="1078706" y="309563"/>
                  </a:lnTo>
                  <a:lnTo>
                    <a:pt x="1178719" y="271463"/>
                  </a:lnTo>
                  <a:lnTo>
                    <a:pt x="1169194" y="133350"/>
                  </a:lnTo>
                  <a:lnTo>
                    <a:pt x="1212056" y="57150"/>
                  </a:lnTo>
                  <a:lnTo>
                    <a:pt x="1285206" y="35330"/>
                  </a:lnTo>
                  <a:lnTo>
                    <a:pt x="1402556" y="9525"/>
                  </a:lnTo>
                  <a:lnTo>
                    <a:pt x="1545431" y="90488"/>
                  </a:lnTo>
                  <a:lnTo>
                    <a:pt x="1702594" y="133350"/>
                  </a:lnTo>
                  <a:lnTo>
                    <a:pt x="1707356" y="176213"/>
                  </a:lnTo>
                  <a:close/>
                </a:path>
              </a:pathLst>
            </a:custGeom>
            <a:solidFill>
              <a:schemeClr val="accent2">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58" name="Freeform 48">
              <a:extLst>
                <a:ext uri="{FF2B5EF4-FFF2-40B4-BE49-F238E27FC236}">
                  <a16:creationId xmlns:a16="http://schemas.microsoft.com/office/drawing/2014/main" id="{B3C80F1F-F3A4-4BE8-9CCE-5A6F949EEC9B}"/>
                </a:ext>
              </a:extLst>
            </p:cNvPr>
            <p:cNvSpPr>
              <a:spLocks/>
            </p:cNvSpPr>
            <p:nvPr/>
          </p:nvSpPr>
          <p:spPr bwMode="auto">
            <a:xfrm>
              <a:off x="4181694" y="4171254"/>
              <a:ext cx="367488" cy="364374"/>
            </a:xfrm>
            <a:custGeom>
              <a:avLst/>
              <a:gdLst>
                <a:gd name="T0" fmla="*/ 0 w 2197894"/>
                <a:gd name="T1" fmla="*/ 169 h 2178844"/>
                <a:gd name="T2" fmla="*/ 125 w 2197894"/>
                <a:gd name="T3" fmla="*/ 262 h 2178844"/>
                <a:gd name="T4" fmla="*/ 149 w 2197894"/>
                <a:gd name="T5" fmla="*/ 284 h 2178844"/>
                <a:gd name="T6" fmla="*/ 173 w 2197894"/>
                <a:gd name="T7" fmla="*/ 298 h 2178844"/>
                <a:gd name="T8" fmla="*/ 184 w 2197894"/>
                <a:gd name="T9" fmla="*/ 313 h 2178844"/>
                <a:gd name="T10" fmla="*/ 227 w 2197894"/>
                <a:gd name="T11" fmla="*/ 304 h 2178844"/>
                <a:gd name="T12" fmla="*/ 306 w 2197894"/>
                <a:gd name="T13" fmla="*/ 226 h 2178844"/>
                <a:gd name="T14" fmla="*/ 288 w 2197894"/>
                <a:gd name="T15" fmla="*/ 219 h 2178844"/>
                <a:gd name="T16" fmla="*/ 276 w 2197894"/>
                <a:gd name="T17" fmla="*/ 212 h 2178844"/>
                <a:gd name="T18" fmla="*/ 277 w 2197894"/>
                <a:gd name="T19" fmla="*/ 189 h 2178844"/>
                <a:gd name="T20" fmla="*/ 278 w 2197894"/>
                <a:gd name="T21" fmla="*/ 172 h 2178844"/>
                <a:gd name="T22" fmla="*/ 280 w 2197894"/>
                <a:gd name="T23" fmla="*/ 153 h 2178844"/>
                <a:gd name="T24" fmla="*/ 280 w 2197894"/>
                <a:gd name="T25" fmla="*/ 134 h 2178844"/>
                <a:gd name="T26" fmla="*/ 268 w 2197894"/>
                <a:gd name="T27" fmla="*/ 85 h 2178844"/>
                <a:gd name="T28" fmla="*/ 254 w 2197894"/>
                <a:gd name="T29" fmla="*/ 70 h 2178844"/>
                <a:gd name="T30" fmla="*/ 256 w 2197894"/>
                <a:gd name="T31" fmla="*/ 54 h 2178844"/>
                <a:gd name="T32" fmla="*/ 257 w 2197894"/>
                <a:gd name="T33" fmla="*/ 23 h 2178844"/>
                <a:gd name="T34" fmla="*/ 262 w 2197894"/>
                <a:gd name="T35" fmla="*/ 5 h 2178844"/>
                <a:gd name="T36" fmla="*/ 244 w 2197894"/>
                <a:gd name="T37" fmla="*/ 1 h 2178844"/>
                <a:gd name="T38" fmla="*/ 230 w 2197894"/>
                <a:gd name="T39" fmla="*/ 1 h 2178844"/>
                <a:gd name="T40" fmla="*/ 212 w 2197894"/>
                <a:gd name="T41" fmla="*/ 7 h 2178844"/>
                <a:gd name="T42" fmla="*/ 187 w 2197894"/>
                <a:gd name="T43" fmla="*/ 6 h 2178844"/>
                <a:gd name="T44" fmla="*/ 163 w 2197894"/>
                <a:gd name="T45" fmla="*/ 10 h 2178844"/>
                <a:gd name="T46" fmla="*/ 136 w 2197894"/>
                <a:gd name="T47" fmla="*/ 22 h 2178844"/>
                <a:gd name="T48" fmla="*/ 99 w 2197894"/>
                <a:gd name="T49" fmla="*/ 35 h 2178844"/>
                <a:gd name="T50" fmla="*/ 109 w 2197894"/>
                <a:gd name="T51" fmla="*/ 61 h 2178844"/>
                <a:gd name="T52" fmla="*/ 115 w 2197894"/>
                <a:gd name="T53" fmla="*/ 80 h 2178844"/>
                <a:gd name="T54" fmla="*/ 104 w 2197894"/>
                <a:gd name="T55" fmla="*/ 90 h 2178844"/>
                <a:gd name="T56" fmla="*/ 85 w 2197894"/>
                <a:gd name="T57" fmla="*/ 91 h 2178844"/>
                <a:gd name="T58" fmla="*/ 76 w 2197894"/>
                <a:gd name="T59" fmla="*/ 105 h 2178844"/>
                <a:gd name="T60" fmla="*/ 73 w 2197894"/>
                <a:gd name="T61" fmla="*/ 123 h 2178844"/>
                <a:gd name="T62" fmla="*/ 34 w 2197894"/>
                <a:gd name="T63" fmla="*/ 135 h 2178844"/>
                <a:gd name="T64" fmla="*/ 1 w 2197894"/>
                <a:gd name="T65" fmla="*/ 147 h 217884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197894"/>
                <a:gd name="T100" fmla="*/ 0 h 2178844"/>
                <a:gd name="T101" fmla="*/ 2197894 w 2197894"/>
                <a:gd name="T102" fmla="*/ 2178844 h 217884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197894" h="2178844">
                  <a:moveTo>
                    <a:pt x="4763" y="1023937"/>
                  </a:moveTo>
                  <a:lnTo>
                    <a:pt x="0" y="1173956"/>
                  </a:lnTo>
                  <a:lnTo>
                    <a:pt x="364332" y="1476375"/>
                  </a:lnTo>
                  <a:lnTo>
                    <a:pt x="866775" y="1821656"/>
                  </a:lnTo>
                  <a:lnTo>
                    <a:pt x="991059" y="1899194"/>
                  </a:lnTo>
                  <a:lnTo>
                    <a:pt x="1038225" y="1971675"/>
                  </a:lnTo>
                  <a:lnTo>
                    <a:pt x="1128713" y="2031206"/>
                  </a:lnTo>
                  <a:lnTo>
                    <a:pt x="1202532" y="2069306"/>
                  </a:lnTo>
                  <a:lnTo>
                    <a:pt x="1259346" y="2069057"/>
                  </a:lnTo>
                  <a:lnTo>
                    <a:pt x="1281113" y="2174081"/>
                  </a:lnTo>
                  <a:lnTo>
                    <a:pt x="1381125" y="2178844"/>
                  </a:lnTo>
                  <a:lnTo>
                    <a:pt x="1578769" y="2107406"/>
                  </a:lnTo>
                  <a:lnTo>
                    <a:pt x="2197894" y="1674019"/>
                  </a:lnTo>
                  <a:lnTo>
                    <a:pt x="2128838" y="1565672"/>
                  </a:lnTo>
                  <a:lnTo>
                    <a:pt x="2053828" y="1568053"/>
                  </a:lnTo>
                  <a:lnTo>
                    <a:pt x="1999060" y="1522809"/>
                  </a:lnTo>
                  <a:lnTo>
                    <a:pt x="1986421" y="1459457"/>
                  </a:lnTo>
                  <a:lnTo>
                    <a:pt x="1916571" y="1468982"/>
                  </a:lnTo>
                  <a:lnTo>
                    <a:pt x="1881646" y="1424532"/>
                  </a:lnTo>
                  <a:lnTo>
                    <a:pt x="1924050" y="1312069"/>
                  </a:lnTo>
                  <a:lnTo>
                    <a:pt x="1881188" y="1240631"/>
                  </a:lnTo>
                  <a:lnTo>
                    <a:pt x="1933575" y="1193006"/>
                  </a:lnTo>
                  <a:lnTo>
                    <a:pt x="1900238" y="1116806"/>
                  </a:lnTo>
                  <a:lnTo>
                    <a:pt x="1945482" y="1062037"/>
                  </a:lnTo>
                  <a:lnTo>
                    <a:pt x="1916907" y="997744"/>
                  </a:lnTo>
                  <a:lnTo>
                    <a:pt x="1945482" y="928687"/>
                  </a:lnTo>
                  <a:lnTo>
                    <a:pt x="1922860" y="817959"/>
                  </a:lnTo>
                  <a:lnTo>
                    <a:pt x="1863328" y="592931"/>
                  </a:lnTo>
                  <a:lnTo>
                    <a:pt x="1810941" y="540544"/>
                  </a:lnTo>
                  <a:lnTo>
                    <a:pt x="1764507" y="485775"/>
                  </a:lnTo>
                  <a:lnTo>
                    <a:pt x="1751410" y="409575"/>
                  </a:lnTo>
                  <a:lnTo>
                    <a:pt x="1779985" y="377428"/>
                  </a:lnTo>
                  <a:lnTo>
                    <a:pt x="1772109" y="338682"/>
                  </a:lnTo>
                  <a:lnTo>
                    <a:pt x="1787984" y="159294"/>
                  </a:lnTo>
                  <a:lnTo>
                    <a:pt x="1814971" y="105319"/>
                  </a:lnTo>
                  <a:lnTo>
                    <a:pt x="1821657" y="33337"/>
                  </a:lnTo>
                  <a:lnTo>
                    <a:pt x="1745457" y="0"/>
                  </a:lnTo>
                  <a:lnTo>
                    <a:pt x="1697832" y="4762"/>
                  </a:lnTo>
                  <a:lnTo>
                    <a:pt x="1650207" y="16669"/>
                  </a:lnTo>
                  <a:lnTo>
                    <a:pt x="1600200" y="4762"/>
                  </a:lnTo>
                  <a:lnTo>
                    <a:pt x="1533525" y="35719"/>
                  </a:lnTo>
                  <a:lnTo>
                    <a:pt x="1471613" y="47625"/>
                  </a:lnTo>
                  <a:lnTo>
                    <a:pt x="1388269" y="21431"/>
                  </a:lnTo>
                  <a:lnTo>
                    <a:pt x="1297782" y="40481"/>
                  </a:lnTo>
                  <a:lnTo>
                    <a:pt x="1214438" y="69056"/>
                  </a:lnTo>
                  <a:lnTo>
                    <a:pt x="1131094" y="66675"/>
                  </a:lnTo>
                  <a:lnTo>
                    <a:pt x="1016794" y="109537"/>
                  </a:lnTo>
                  <a:lnTo>
                    <a:pt x="942975" y="154781"/>
                  </a:lnTo>
                  <a:lnTo>
                    <a:pt x="833438" y="195262"/>
                  </a:lnTo>
                  <a:lnTo>
                    <a:pt x="684671" y="240257"/>
                  </a:lnTo>
                  <a:lnTo>
                    <a:pt x="737059" y="359319"/>
                  </a:lnTo>
                  <a:lnTo>
                    <a:pt x="757238" y="426244"/>
                  </a:lnTo>
                  <a:lnTo>
                    <a:pt x="768809" y="479969"/>
                  </a:lnTo>
                  <a:lnTo>
                    <a:pt x="797384" y="554582"/>
                  </a:lnTo>
                  <a:lnTo>
                    <a:pt x="792621" y="635544"/>
                  </a:lnTo>
                  <a:lnTo>
                    <a:pt x="722771" y="621257"/>
                  </a:lnTo>
                  <a:lnTo>
                    <a:pt x="657225" y="626269"/>
                  </a:lnTo>
                  <a:lnTo>
                    <a:pt x="592932" y="628650"/>
                  </a:lnTo>
                  <a:lnTo>
                    <a:pt x="581025" y="702469"/>
                  </a:lnTo>
                  <a:lnTo>
                    <a:pt x="531019" y="731044"/>
                  </a:lnTo>
                  <a:lnTo>
                    <a:pt x="540544" y="819150"/>
                  </a:lnTo>
                  <a:lnTo>
                    <a:pt x="504825" y="854869"/>
                  </a:lnTo>
                  <a:lnTo>
                    <a:pt x="323850" y="935831"/>
                  </a:lnTo>
                  <a:lnTo>
                    <a:pt x="235744" y="938212"/>
                  </a:lnTo>
                  <a:lnTo>
                    <a:pt x="80963" y="988219"/>
                  </a:lnTo>
                  <a:lnTo>
                    <a:pt x="4763" y="1023937"/>
                  </a:lnTo>
                  <a:close/>
                </a:path>
              </a:pathLst>
            </a:custGeom>
            <a:solidFill>
              <a:schemeClr val="accent2">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59" name="Freeform 49">
              <a:extLst>
                <a:ext uri="{FF2B5EF4-FFF2-40B4-BE49-F238E27FC236}">
                  <a16:creationId xmlns:a16="http://schemas.microsoft.com/office/drawing/2014/main" id="{5B18D8A0-E5A1-4A43-BEED-528C4E468FD4}"/>
                </a:ext>
              </a:extLst>
            </p:cNvPr>
            <p:cNvSpPr>
              <a:spLocks/>
            </p:cNvSpPr>
            <p:nvPr/>
          </p:nvSpPr>
          <p:spPr bwMode="auto">
            <a:xfrm>
              <a:off x="4113179" y="4202397"/>
              <a:ext cx="200873" cy="166616"/>
            </a:xfrm>
            <a:custGeom>
              <a:avLst/>
              <a:gdLst>
                <a:gd name="T0" fmla="*/ 0 w 1198563"/>
                <a:gd name="T1" fmla="*/ 145 h 992187"/>
                <a:gd name="T2" fmla="*/ 59 w 1198563"/>
                <a:gd name="T3" fmla="*/ 146 h 992187"/>
                <a:gd name="T4" fmla="*/ 59 w 1198563"/>
                <a:gd name="T5" fmla="*/ 124 h 992187"/>
                <a:gd name="T6" fmla="*/ 71 w 1198563"/>
                <a:gd name="T7" fmla="*/ 118 h 992187"/>
                <a:gd name="T8" fmla="*/ 92 w 1198563"/>
                <a:gd name="T9" fmla="*/ 112 h 992187"/>
                <a:gd name="T10" fmla="*/ 107 w 1198563"/>
                <a:gd name="T11" fmla="*/ 111 h 992187"/>
                <a:gd name="T12" fmla="*/ 121 w 1198563"/>
                <a:gd name="T13" fmla="*/ 104 h 992187"/>
                <a:gd name="T14" fmla="*/ 133 w 1198563"/>
                <a:gd name="T15" fmla="*/ 99 h 992187"/>
                <a:gd name="T16" fmla="*/ 137 w 1198563"/>
                <a:gd name="T17" fmla="*/ 93 h 992187"/>
                <a:gd name="T18" fmla="*/ 136 w 1198563"/>
                <a:gd name="T19" fmla="*/ 81 h 992187"/>
                <a:gd name="T20" fmla="*/ 143 w 1198563"/>
                <a:gd name="T21" fmla="*/ 76 h 992187"/>
                <a:gd name="T22" fmla="*/ 145 w 1198563"/>
                <a:gd name="T23" fmla="*/ 65 h 992187"/>
                <a:gd name="T24" fmla="*/ 155 w 1198563"/>
                <a:gd name="T25" fmla="*/ 65 h 992187"/>
                <a:gd name="T26" fmla="*/ 163 w 1198563"/>
                <a:gd name="T27" fmla="*/ 65 h 992187"/>
                <a:gd name="T28" fmla="*/ 174 w 1198563"/>
                <a:gd name="T29" fmla="*/ 67 h 992187"/>
                <a:gd name="T30" fmla="*/ 174 w 1198563"/>
                <a:gd name="T31" fmla="*/ 55 h 992187"/>
                <a:gd name="T32" fmla="*/ 170 w 1198563"/>
                <a:gd name="T33" fmla="*/ 43 h 992187"/>
                <a:gd name="T34" fmla="*/ 169 w 1198563"/>
                <a:gd name="T35" fmla="*/ 35 h 992187"/>
                <a:gd name="T36" fmla="*/ 166 w 1198563"/>
                <a:gd name="T37" fmla="*/ 26 h 992187"/>
                <a:gd name="T38" fmla="*/ 162 w 1198563"/>
                <a:gd name="T39" fmla="*/ 17 h 992187"/>
                <a:gd name="T40" fmla="*/ 157 w 1198563"/>
                <a:gd name="T41" fmla="*/ 8 h 992187"/>
                <a:gd name="T42" fmla="*/ 148 w 1198563"/>
                <a:gd name="T43" fmla="*/ 9 h 992187"/>
                <a:gd name="T44" fmla="*/ 142 w 1198563"/>
                <a:gd name="T45" fmla="*/ 7 h 992187"/>
                <a:gd name="T46" fmla="*/ 134 w 1198563"/>
                <a:gd name="T47" fmla="*/ 5 h 992187"/>
                <a:gd name="T48" fmla="*/ 124 w 1198563"/>
                <a:gd name="T49" fmla="*/ 9 h 992187"/>
                <a:gd name="T50" fmla="*/ 113 w 1198563"/>
                <a:gd name="T51" fmla="*/ 6 h 992187"/>
                <a:gd name="T52" fmla="*/ 110 w 1198563"/>
                <a:gd name="T53" fmla="*/ 0 h 992187"/>
                <a:gd name="T54" fmla="*/ 103 w 1198563"/>
                <a:gd name="T55" fmla="*/ 1 h 992187"/>
                <a:gd name="T56" fmla="*/ 101 w 1198563"/>
                <a:gd name="T57" fmla="*/ 6 h 992187"/>
                <a:gd name="T58" fmla="*/ 99 w 1198563"/>
                <a:gd name="T59" fmla="*/ 15 h 992187"/>
                <a:gd name="T60" fmla="*/ 96 w 1198563"/>
                <a:gd name="T61" fmla="*/ 25 h 992187"/>
                <a:gd name="T62" fmla="*/ 88 w 1198563"/>
                <a:gd name="T63" fmla="*/ 30 h 992187"/>
                <a:gd name="T64" fmla="*/ 81 w 1198563"/>
                <a:gd name="T65" fmla="*/ 38 h 992187"/>
                <a:gd name="T66" fmla="*/ 71 w 1198563"/>
                <a:gd name="T67" fmla="*/ 41 h 992187"/>
                <a:gd name="T68" fmla="*/ 56 w 1198563"/>
                <a:gd name="T69" fmla="*/ 55 h 992187"/>
                <a:gd name="T70" fmla="*/ 47 w 1198563"/>
                <a:gd name="T71" fmla="*/ 69 h 992187"/>
                <a:gd name="T72" fmla="*/ 41 w 1198563"/>
                <a:gd name="T73" fmla="*/ 83 h 992187"/>
                <a:gd name="T74" fmla="*/ 45 w 1198563"/>
                <a:gd name="T75" fmla="*/ 94 h 992187"/>
                <a:gd name="T76" fmla="*/ 47 w 1198563"/>
                <a:gd name="T77" fmla="*/ 103 h 992187"/>
                <a:gd name="T78" fmla="*/ 36 w 1198563"/>
                <a:gd name="T79" fmla="*/ 110 h 992187"/>
                <a:gd name="T80" fmla="*/ 27 w 1198563"/>
                <a:gd name="T81" fmla="*/ 115 h 992187"/>
                <a:gd name="T82" fmla="*/ 20 w 1198563"/>
                <a:gd name="T83" fmla="*/ 129 h 992187"/>
                <a:gd name="T84" fmla="*/ 10 w 1198563"/>
                <a:gd name="T85" fmla="*/ 137 h 992187"/>
                <a:gd name="T86" fmla="*/ 0 w 1198563"/>
                <a:gd name="T87" fmla="*/ 145 h 99218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198563"/>
                <a:gd name="T133" fmla="*/ 0 h 992187"/>
                <a:gd name="T134" fmla="*/ 1198563 w 1198563"/>
                <a:gd name="T135" fmla="*/ 992187 h 992187"/>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198563" h="992187">
                  <a:moveTo>
                    <a:pt x="0" y="987425"/>
                  </a:moveTo>
                  <a:lnTo>
                    <a:pt x="403225" y="992187"/>
                  </a:lnTo>
                  <a:lnTo>
                    <a:pt x="405942" y="843212"/>
                  </a:lnTo>
                  <a:lnTo>
                    <a:pt x="486904" y="802730"/>
                  </a:lnTo>
                  <a:lnTo>
                    <a:pt x="631825" y="758825"/>
                  </a:lnTo>
                  <a:lnTo>
                    <a:pt x="731838" y="752475"/>
                  </a:lnTo>
                  <a:lnTo>
                    <a:pt x="833438" y="706437"/>
                  </a:lnTo>
                  <a:lnTo>
                    <a:pt x="912813" y="671512"/>
                  </a:lnTo>
                  <a:lnTo>
                    <a:pt x="941723" y="633662"/>
                  </a:lnTo>
                  <a:lnTo>
                    <a:pt x="935038" y="549275"/>
                  </a:lnTo>
                  <a:lnTo>
                    <a:pt x="979488" y="517525"/>
                  </a:lnTo>
                  <a:lnTo>
                    <a:pt x="995363" y="444500"/>
                  </a:lnTo>
                  <a:lnTo>
                    <a:pt x="1063625" y="441325"/>
                  </a:lnTo>
                  <a:lnTo>
                    <a:pt x="1119188" y="439737"/>
                  </a:lnTo>
                  <a:lnTo>
                    <a:pt x="1193800" y="452437"/>
                  </a:lnTo>
                  <a:lnTo>
                    <a:pt x="1198563" y="373062"/>
                  </a:lnTo>
                  <a:lnTo>
                    <a:pt x="1166813" y="290512"/>
                  </a:lnTo>
                  <a:lnTo>
                    <a:pt x="1160463" y="238125"/>
                  </a:lnTo>
                  <a:lnTo>
                    <a:pt x="1138238" y="173037"/>
                  </a:lnTo>
                  <a:lnTo>
                    <a:pt x="1109663" y="114300"/>
                  </a:lnTo>
                  <a:lnTo>
                    <a:pt x="1081088" y="50800"/>
                  </a:lnTo>
                  <a:lnTo>
                    <a:pt x="1019175" y="63500"/>
                  </a:lnTo>
                  <a:lnTo>
                    <a:pt x="976313" y="44450"/>
                  </a:lnTo>
                  <a:lnTo>
                    <a:pt x="922338" y="33337"/>
                  </a:lnTo>
                  <a:lnTo>
                    <a:pt x="850900" y="63500"/>
                  </a:lnTo>
                  <a:lnTo>
                    <a:pt x="779463" y="39687"/>
                  </a:lnTo>
                  <a:lnTo>
                    <a:pt x="755650" y="0"/>
                  </a:lnTo>
                  <a:lnTo>
                    <a:pt x="709613" y="4762"/>
                  </a:lnTo>
                  <a:lnTo>
                    <a:pt x="693738" y="42862"/>
                  </a:lnTo>
                  <a:lnTo>
                    <a:pt x="679450" y="104775"/>
                  </a:lnTo>
                  <a:lnTo>
                    <a:pt x="655638" y="171450"/>
                  </a:lnTo>
                  <a:lnTo>
                    <a:pt x="603250" y="206375"/>
                  </a:lnTo>
                  <a:lnTo>
                    <a:pt x="555625" y="258762"/>
                  </a:lnTo>
                  <a:lnTo>
                    <a:pt x="485775" y="276225"/>
                  </a:lnTo>
                  <a:lnTo>
                    <a:pt x="385763" y="373062"/>
                  </a:lnTo>
                  <a:lnTo>
                    <a:pt x="322263" y="466725"/>
                  </a:lnTo>
                  <a:lnTo>
                    <a:pt x="279400" y="566737"/>
                  </a:lnTo>
                  <a:lnTo>
                    <a:pt x="309563" y="639762"/>
                  </a:lnTo>
                  <a:lnTo>
                    <a:pt x="322263" y="703262"/>
                  </a:lnTo>
                  <a:lnTo>
                    <a:pt x="247650" y="746125"/>
                  </a:lnTo>
                  <a:lnTo>
                    <a:pt x="182563" y="784225"/>
                  </a:lnTo>
                  <a:lnTo>
                    <a:pt x="136525" y="876300"/>
                  </a:lnTo>
                  <a:lnTo>
                    <a:pt x="69850" y="930275"/>
                  </a:lnTo>
                  <a:lnTo>
                    <a:pt x="0" y="987425"/>
                  </a:lnTo>
                  <a:close/>
                </a:path>
              </a:pathLst>
            </a:custGeom>
            <a:solidFill>
              <a:schemeClr val="accent2">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60" name="Freeform 50">
              <a:extLst>
                <a:ext uri="{FF2B5EF4-FFF2-40B4-BE49-F238E27FC236}">
                  <a16:creationId xmlns:a16="http://schemas.microsoft.com/office/drawing/2014/main" id="{72B9E723-B7CB-4ACC-9842-6155F3DC6DD2}"/>
                </a:ext>
              </a:extLst>
            </p:cNvPr>
            <p:cNvSpPr>
              <a:spLocks/>
            </p:cNvSpPr>
            <p:nvPr/>
          </p:nvSpPr>
          <p:spPr bwMode="auto">
            <a:xfrm>
              <a:off x="4340523" y="4451541"/>
              <a:ext cx="281845" cy="219559"/>
            </a:xfrm>
            <a:custGeom>
              <a:avLst/>
              <a:gdLst>
                <a:gd name="T0" fmla="*/ 223 w 1688307"/>
                <a:gd name="T1" fmla="*/ 11 h 1307417"/>
                <a:gd name="T2" fmla="*/ 227 w 1688307"/>
                <a:gd name="T3" fmla="*/ 43 h 1307417"/>
                <a:gd name="T4" fmla="*/ 235 w 1688307"/>
                <a:gd name="T5" fmla="*/ 51 h 1307417"/>
                <a:gd name="T6" fmla="*/ 241 w 1688307"/>
                <a:gd name="T7" fmla="*/ 61 h 1307417"/>
                <a:gd name="T8" fmla="*/ 238 w 1688307"/>
                <a:gd name="T9" fmla="*/ 67 h 1307417"/>
                <a:gd name="T10" fmla="*/ 235 w 1688307"/>
                <a:gd name="T11" fmla="*/ 92 h 1307417"/>
                <a:gd name="T12" fmla="*/ 236 w 1688307"/>
                <a:gd name="T13" fmla="*/ 109 h 1307417"/>
                <a:gd name="T14" fmla="*/ 220 w 1688307"/>
                <a:gd name="T15" fmla="*/ 129 h 1307417"/>
                <a:gd name="T16" fmla="*/ 207 w 1688307"/>
                <a:gd name="T17" fmla="*/ 142 h 1307417"/>
                <a:gd name="T18" fmla="*/ 200 w 1688307"/>
                <a:gd name="T19" fmla="*/ 153 h 1307417"/>
                <a:gd name="T20" fmla="*/ 204 w 1688307"/>
                <a:gd name="T21" fmla="*/ 164 h 1307417"/>
                <a:gd name="T22" fmla="*/ 195 w 1688307"/>
                <a:gd name="T23" fmla="*/ 167 h 1307417"/>
                <a:gd name="T24" fmla="*/ 187 w 1688307"/>
                <a:gd name="T25" fmla="*/ 169 h 1307417"/>
                <a:gd name="T26" fmla="*/ 178 w 1688307"/>
                <a:gd name="T27" fmla="*/ 170 h 1307417"/>
                <a:gd name="T28" fmla="*/ 168 w 1688307"/>
                <a:gd name="T29" fmla="*/ 166 h 1307417"/>
                <a:gd name="T30" fmla="*/ 158 w 1688307"/>
                <a:gd name="T31" fmla="*/ 167 h 1307417"/>
                <a:gd name="T32" fmla="*/ 139 w 1688307"/>
                <a:gd name="T33" fmla="*/ 174 h 1307417"/>
                <a:gd name="T34" fmla="*/ 129 w 1688307"/>
                <a:gd name="T35" fmla="*/ 173 h 1307417"/>
                <a:gd name="T36" fmla="*/ 122 w 1688307"/>
                <a:gd name="T37" fmla="*/ 169 h 1307417"/>
                <a:gd name="T38" fmla="*/ 109 w 1688307"/>
                <a:gd name="T39" fmla="*/ 169 h 1307417"/>
                <a:gd name="T40" fmla="*/ 100 w 1688307"/>
                <a:gd name="T41" fmla="*/ 171 h 1307417"/>
                <a:gd name="T42" fmla="*/ 92 w 1688307"/>
                <a:gd name="T43" fmla="*/ 167 h 1307417"/>
                <a:gd name="T44" fmla="*/ 81 w 1688307"/>
                <a:gd name="T45" fmla="*/ 161 h 1307417"/>
                <a:gd name="T46" fmla="*/ 71 w 1688307"/>
                <a:gd name="T47" fmla="*/ 162 h 1307417"/>
                <a:gd name="T48" fmla="*/ 64 w 1688307"/>
                <a:gd name="T49" fmla="*/ 165 h 1307417"/>
                <a:gd name="T50" fmla="*/ 62 w 1688307"/>
                <a:gd name="T51" fmla="*/ 174 h 1307417"/>
                <a:gd name="T52" fmla="*/ 56 w 1688307"/>
                <a:gd name="T53" fmla="*/ 183 h 1307417"/>
                <a:gd name="T54" fmla="*/ 54 w 1688307"/>
                <a:gd name="T55" fmla="*/ 191 h 1307417"/>
                <a:gd name="T56" fmla="*/ 41 w 1688307"/>
                <a:gd name="T57" fmla="*/ 192 h 1307417"/>
                <a:gd name="T58" fmla="*/ 38 w 1688307"/>
                <a:gd name="T59" fmla="*/ 183 h 1307417"/>
                <a:gd name="T60" fmla="*/ 19 w 1688307"/>
                <a:gd name="T61" fmla="*/ 177 h 1307417"/>
                <a:gd name="T62" fmla="*/ 12 w 1688307"/>
                <a:gd name="T63" fmla="*/ 167 h 1307417"/>
                <a:gd name="T64" fmla="*/ 4 w 1688307"/>
                <a:gd name="T65" fmla="*/ 158 h 1307417"/>
                <a:gd name="T66" fmla="*/ 0 w 1688307"/>
                <a:gd name="T67" fmla="*/ 142 h 1307417"/>
                <a:gd name="T68" fmla="*/ 20 w 1688307"/>
                <a:gd name="T69" fmla="*/ 135 h 1307417"/>
                <a:gd name="T70" fmla="*/ 42 w 1688307"/>
                <a:gd name="T71" fmla="*/ 133 h 1307417"/>
                <a:gd name="T72" fmla="*/ 59 w 1688307"/>
                <a:gd name="T73" fmla="*/ 125 h 1307417"/>
                <a:gd name="T74" fmla="*/ 61 w 1688307"/>
                <a:gd name="T75" fmla="*/ 75 h 1307417"/>
                <a:gd name="T76" fmla="*/ 89 w 1688307"/>
                <a:gd name="T77" fmla="*/ 64 h 1307417"/>
                <a:gd name="T78" fmla="*/ 178 w 1688307"/>
                <a:gd name="T79" fmla="*/ 0 h 1307417"/>
                <a:gd name="T80" fmla="*/ 193 w 1688307"/>
                <a:gd name="T81" fmla="*/ 2 h 1307417"/>
                <a:gd name="T82" fmla="*/ 203 w 1688307"/>
                <a:gd name="T83" fmla="*/ 11 h 1307417"/>
                <a:gd name="T84" fmla="*/ 223 w 1688307"/>
                <a:gd name="T85" fmla="*/ 11 h 1307417"/>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688307"/>
                <a:gd name="T130" fmla="*/ 0 h 1307417"/>
                <a:gd name="T131" fmla="*/ 1688307 w 1688307"/>
                <a:gd name="T132" fmla="*/ 1307417 h 1307417"/>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688307" h="1307417">
                  <a:moveTo>
                    <a:pt x="1562100" y="73818"/>
                  </a:moveTo>
                  <a:lnTo>
                    <a:pt x="1585913" y="290512"/>
                  </a:lnTo>
                  <a:lnTo>
                    <a:pt x="1647825" y="345281"/>
                  </a:lnTo>
                  <a:lnTo>
                    <a:pt x="1688307" y="411956"/>
                  </a:lnTo>
                  <a:lnTo>
                    <a:pt x="1663839" y="458488"/>
                  </a:lnTo>
                  <a:lnTo>
                    <a:pt x="1646655" y="624876"/>
                  </a:lnTo>
                  <a:lnTo>
                    <a:pt x="1652588" y="740568"/>
                  </a:lnTo>
                  <a:lnTo>
                    <a:pt x="1540669" y="878681"/>
                  </a:lnTo>
                  <a:lnTo>
                    <a:pt x="1452563" y="966787"/>
                  </a:lnTo>
                  <a:lnTo>
                    <a:pt x="1402557" y="1038225"/>
                  </a:lnTo>
                  <a:lnTo>
                    <a:pt x="1431024" y="1112984"/>
                  </a:lnTo>
                  <a:lnTo>
                    <a:pt x="1364457" y="1138237"/>
                  </a:lnTo>
                  <a:lnTo>
                    <a:pt x="1309688" y="1152525"/>
                  </a:lnTo>
                  <a:lnTo>
                    <a:pt x="1243013" y="1154906"/>
                  </a:lnTo>
                  <a:lnTo>
                    <a:pt x="1178719" y="1131093"/>
                  </a:lnTo>
                  <a:lnTo>
                    <a:pt x="1104900" y="1135856"/>
                  </a:lnTo>
                  <a:lnTo>
                    <a:pt x="973932" y="1181100"/>
                  </a:lnTo>
                  <a:lnTo>
                    <a:pt x="904875" y="1173956"/>
                  </a:lnTo>
                  <a:lnTo>
                    <a:pt x="852488" y="1150143"/>
                  </a:lnTo>
                  <a:lnTo>
                    <a:pt x="766763" y="1150143"/>
                  </a:lnTo>
                  <a:lnTo>
                    <a:pt x="702469" y="1162050"/>
                  </a:lnTo>
                  <a:lnTo>
                    <a:pt x="642938" y="1138237"/>
                  </a:lnTo>
                  <a:lnTo>
                    <a:pt x="564357" y="1095375"/>
                  </a:lnTo>
                  <a:lnTo>
                    <a:pt x="497682" y="1104900"/>
                  </a:lnTo>
                  <a:lnTo>
                    <a:pt x="445294" y="1119187"/>
                  </a:lnTo>
                  <a:lnTo>
                    <a:pt x="435595" y="1184849"/>
                  </a:lnTo>
                  <a:lnTo>
                    <a:pt x="390525" y="1240631"/>
                  </a:lnTo>
                  <a:lnTo>
                    <a:pt x="381571" y="1300445"/>
                  </a:lnTo>
                  <a:lnTo>
                    <a:pt x="287412" y="1307417"/>
                  </a:lnTo>
                  <a:lnTo>
                    <a:pt x="269082" y="1240631"/>
                  </a:lnTo>
                  <a:lnTo>
                    <a:pt x="132889" y="1204377"/>
                  </a:lnTo>
                  <a:lnTo>
                    <a:pt x="83344" y="1133475"/>
                  </a:lnTo>
                  <a:lnTo>
                    <a:pt x="28933" y="1073519"/>
                  </a:lnTo>
                  <a:lnTo>
                    <a:pt x="0" y="962025"/>
                  </a:lnTo>
                  <a:lnTo>
                    <a:pt x="140494" y="916781"/>
                  </a:lnTo>
                  <a:lnTo>
                    <a:pt x="290513" y="902493"/>
                  </a:lnTo>
                  <a:lnTo>
                    <a:pt x="411957" y="847725"/>
                  </a:lnTo>
                  <a:lnTo>
                    <a:pt x="426244" y="507206"/>
                  </a:lnTo>
                  <a:lnTo>
                    <a:pt x="623888" y="433387"/>
                  </a:lnTo>
                  <a:lnTo>
                    <a:pt x="1245394" y="0"/>
                  </a:lnTo>
                  <a:lnTo>
                    <a:pt x="1352550" y="16668"/>
                  </a:lnTo>
                  <a:lnTo>
                    <a:pt x="1423988" y="76200"/>
                  </a:lnTo>
                  <a:lnTo>
                    <a:pt x="1562100" y="73818"/>
                  </a:lnTo>
                  <a:close/>
                </a:path>
              </a:pathLst>
            </a:custGeom>
            <a:solidFill>
              <a:schemeClr val="accent2">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61" name="Freeform 52">
              <a:extLst>
                <a:ext uri="{FF2B5EF4-FFF2-40B4-BE49-F238E27FC236}">
                  <a16:creationId xmlns:a16="http://schemas.microsoft.com/office/drawing/2014/main" id="{C45317B0-6BE8-40BC-9870-604BB8C7AEA4}"/>
                </a:ext>
              </a:extLst>
            </p:cNvPr>
            <p:cNvSpPr>
              <a:spLocks/>
            </p:cNvSpPr>
            <p:nvPr/>
          </p:nvSpPr>
          <p:spPr bwMode="auto">
            <a:xfrm>
              <a:off x="4771854" y="4288040"/>
              <a:ext cx="213329" cy="194644"/>
            </a:xfrm>
            <a:custGeom>
              <a:avLst/>
              <a:gdLst>
                <a:gd name="T0" fmla="*/ 166 w 1279177"/>
                <a:gd name="T1" fmla="*/ 144 h 1160821"/>
                <a:gd name="T2" fmla="*/ 163 w 1279177"/>
                <a:gd name="T3" fmla="*/ 156 h 1160821"/>
                <a:gd name="T4" fmla="*/ 172 w 1279177"/>
                <a:gd name="T5" fmla="*/ 155 h 1160821"/>
                <a:gd name="T6" fmla="*/ 182 w 1279177"/>
                <a:gd name="T7" fmla="*/ 167 h 1160821"/>
                <a:gd name="T8" fmla="*/ 162 w 1279177"/>
                <a:gd name="T9" fmla="*/ 168 h 1160821"/>
                <a:gd name="T10" fmla="*/ 139 w 1279177"/>
                <a:gd name="T11" fmla="*/ 168 h 1160821"/>
                <a:gd name="T12" fmla="*/ 3 w 1279177"/>
                <a:gd name="T13" fmla="*/ 169 h 1160821"/>
                <a:gd name="T14" fmla="*/ 0 w 1279177"/>
                <a:gd name="T15" fmla="*/ 36 h 1160821"/>
                <a:gd name="T16" fmla="*/ 0 w 1279177"/>
                <a:gd name="T17" fmla="*/ 15 h 1160821"/>
                <a:gd name="T18" fmla="*/ 5 w 1279177"/>
                <a:gd name="T19" fmla="*/ 8 h 1160821"/>
                <a:gd name="T20" fmla="*/ 8 w 1279177"/>
                <a:gd name="T21" fmla="*/ 2 h 1160821"/>
                <a:gd name="T22" fmla="*/ 14 w 1279177"/>
                <a:gd name="T23" fmla="*/ 0 h 1160821"/>
                <a:gd name="T24" fmla="*/ 24 w 1279177"/>
                <a:gd name="T25" fmla="*/ 4 h 1160821"/>
                <a:gd name="T26" fmla="*/ 38 w 1279177"/>
                <a:gd name="T27" fmla="*/ 9 h 1160821"/>
                <a:gd name="T28" fmla="*/ 45 w 1279177"/>
                <a:gd name="T29" fmla="*/ 7 h 1160821"/>
                <a:gd name="T30" fmla="*/ 57 w 1279177"/>
                <a:gd name="T31" fmla="*/ 11 h 1160821"/>
                <a:gd name="T32" fmla="*/ 69 w 1279177"/>
                <a:gd name="T33" fmla="*/ 13 h 1160821"/>
                <a:gd name="T34" fmla="*/ 77 w 1279177"/>
                <a:gd name="T35" fmla="*/ 9 h 1160821"/>
                <a:gd name="T36" fmla="*/ 84 w 1279177"/>
                <a:gd name="T37" fmla="*/ 2 h 1160821"/>
                <a:gd name="T38" fmla="*/ 92 w 1279177"/>
                <a:gd name="T39" fmla="*/ 2 h 1160821"/>
                <a:gd name="T40" fmla="*/ 100 w 1279177"/>
                <a:gd name="T41" fmla="*/ 6 h 1160821"/>
                <a:gd name="T42" fmla="*/ 113 w 1279177"/>
                <a:gd name="T43" fmla="*/ 4 h 1160821"/>
                <a:gd name="T44" fmla="*/ 124 w 1279177"/>
                <a:gd name="T45" fmla="*/ 6 h 1160821"/>
                <a:gd name="T46" fmla="*/ 132 w 1279177"/>
                <a:gd name="T47" fmla="*/ 6 h 1160821"/>
                <a:gd name="T48" fmla="*/ 145 w 1279177"/>
                <a:gd name="T49" fmla="*/ 4 h 1160821"/>
                <a:gd name="T50" fmla="*/ 159 w 1279177"/>
                <a:gd name="T51" fmla="*/ 33 h 1160821"/>
                <a:gd name="T52" fmla="*/ 159 w 1279177"/>
                <a:gd name="T53" fmla="*/ 39 h 1160821"/>
                <a:gd name="T54" fmla="*/ 151 w 1279177"/>
                <a:gd name="T55" fmla="*/ 51 h 1160821"/>
                <a:gd name="T56" fmla="*/ 148 w 1279177"/>
                <a:gd name="T57" fmla="*/ 60 h 1160821"/>
                <a:gd name="T58" fmla="*/ 140 w 1279177"/>
                <a:gd name="T59" fmla="*/ 62 h 1160821"/>
                <a:gd name="T60" fmla="*/ 135 w 1279177"/>
                <a:gd name="T61" fmla="*/ 58 h 1160821"/>
                <a:gd name="T62" fmla="*/ 130 w 1279177"/>
                <a:gd name="T63" fmla="*/ 56 h 1160821"/>
                <a:gd name="T64" fmla="*/ 123 w 1279177"/>
                <a:gd name="T65" fmla="*/ 52 h 1160821"/>
                <a:gd name="T66" fmla="*/ 118 w 1279177"/>
                <a:gd name="T67" fmla="*/ 44 h 1160821"/>
                <a:gd name="T68" fmla="*/ 115 w 1279177"/>
                <a:gd name="T69" fmla="*/ 37 h 1160821"/>
                <a:gd name="T70" fmla="*/ 105 w 1279177"/>
                <a:gd name="T71" fmla="*/ 25 h 1160821"/>
                <a:gd name="T72" fmla="*/ 101 w 1279177"/>
                <a:gd name="T73" fmla="*/ 25 h 1160821"/>
                <a:gd name="T74" fmla="*/ 101 w 1279177"/>
                <a:gd name="T75" fmla="*/ 29 h 1160821"/>
                <a:gd name="T76" fmla="*/ 107 w 1279177"/>
                <a:gd name="T77" fmla="*/ 39 h 1160821"/>
                <a:gd name="T78" fmla="*/ 116 w 1279177"/>
                <a:gd name="T79" fmla="*/ 52 h 1160821"/>
                <a:gd name="T80" fmla="*/ 132 w 1279177"/>
                <a:gd name="T81" fmla="*/ 66 h 1160821"/>
                <a:gd name="T82" fmla="*/ 139 w 1279177"/>
                <a:gd name="T83" fmla="*/ 78 h 1160821"/>
                <a:gd name="T84" fmla="*/ 145 w 1279177"/>
                <a:gd name="T85" fmla="*/ 92 h 1160821"/>
                <a:gd name="T86" fmla="*/ 151 w 1279177"/>
                <a:gd name="T87" fmla="*/ 102 h 1160821"/>
                <a:gd name="T88" fmla="*/ 151 w 1279177"/>
                <a:gd name="T89" fmla="*/ 110 h 1160821"/>
                <a:gd name="T90" fmla="*/ 156 w 1279177"/>
                <a:gd name="T91" fmla="*/ 117 h 1160821"/>
                <a:gd name="T92" fmla="*/ 162 w 1279177"/>
                <a:gd name="T93" fmla="*/ 125 h 1160821"/>
                <a:gd name="T94" fmla="*/ 166 w 1279177"/>
                <a:gd name="T95" fmla="*/ 134 h 1160821"/>
                <a:gd name="T96" fmla="*/ 166 w 1279177"/>
                <a:gd name="T97" fmla="*/ 144 h 1160821"/>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279177"/>
                <a:gd name="T148" fmla="*/ 0 h 1160821"/>
                <a:gd name="T149" fmla="*/ 1279177 w 1279177"/>
                <a:gd name="T150" fmla="*/ 1160821 h 1160821"/>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279177" h="1160821">
                  <a:moveTo>
                    <a:pt x="1169640" y="984609"/>
                  </a:moveTo>
                  <a:lnTo>
                    <a:pt x="1150590" y="1067952"/>
                  </a:lnTo>
                  <a:lnTo>
                    <a:pt x="1207740" y="1060809"/>
                  </a:lnTo>
                  <a:lnTo>
                    <a:pt x="1279177" y="1144152"/>
                  </a:lnTo>
                  <a:lnTo>
                    <a:pt x="1141065" y="1153677"/>
                  </a:lnTo>
                  <a:lnTo>
                    <a:pt x="979140" y="1148915"/>
                  </a:lnTo>
                  <a:lnTo>
                    <a:pt x="24259" y="1160821"/>
                  </a:lnTo>
                  <a:lnTo>
                    <a:pt x="2647" y="247857"/>
                  </a:lnTo>
                  <a:lnTo>
                    <a:pt x="0" y="102001"/>
                  </a:lnTo>
                  <a:lnTo>
                    <a:pt x="36165" y="51159"/>
                  </a:lnTo>
                  <a:lnTo>
                    <a:pt x="57091" y="14829"/>
                  </a:lnTo>
                  <a:lnTo>
                    <a:pt x="99290" y="0"/>
                  </a:lnTo>
                  <a:lnTo>
                    <a:pt x="171301" y="26819"/>
                  </a:lnTo>
                  <a:lnTo>
                    <a:pt x="268061" y="62564"/>
                  </a:lnTo>
                  <a:lnTo>
                    <a:pt x="319240" y="49916"/>
                  </a:lnTo>
                  <a:lnTo>
                    <a:pt x="404025" y="72403"/>
                  </a:lnTo>
                  <a:lnTo>
                    <a:pt x="486221" y="89259"/>
                  </a:lnTo>
                  <a:lnTo>
                    <a:pt x="543371" y="60684"/>
                  </a:lnTo>
                  <a:lnTo>
                    <a:pt x="593377" y="15440"/>
                  </a:lnTo>
                  <a:lnTo>
                    <a:pt x="644954" y="15880"/>
                  </a:lnTo>
                  <a:lnTo>
                    <a:pt x="707415" y="39942"/>
                  </a:lnTo>
                  <a:lnTo>
                    <a:pt x="792679" y="27262"/>
                  </a:lnTo>
                  <a:lnTo>
                    <a:pt x="869602" y="41634"/>
                  </a:lnTo>
                  <a:lnTo>
                    <a:pt x="926752" y="44015"/>
                  </a:lnTo>
                  <a:lnTo>
                    <a:pt x="1019621" y="27346"/>
                  </a:lnTo>
                  <a:lnTo>
                    <a:pt x="1117252" y="224990"/>
                  </a:lnTo>
                  <a:lnTo>
                    <a:pt x="1122015" y="270234"/>
                  </a:lnTo>
                  <a:lnTo>
                    <a:pt x="1060102" y="348815"/>
                  </a:lnTo>
                  <a:lnTo>
                    <a:pt x="1041052" y="413109"/>
                  </a:lnTo>
                  <a:lnTo>
                    <a:pt x="986284" y="425015"/>
                  </a:lnTo>
                  <a:lnTo>
                    <a:pt x="950565" y="398821"/>
                  </a:lnTo>
                  <a:lnTo>
                    <a:pt x="916460" y="381864"/>
                  </a:lnTo>
                  <a:lnTo>
                    <a:pt x="865707" y="356417"/>
                  </a:lnTo>
                  <a:lnTo>
                    <a:pt x="829121" y="298809"/>
                  </a:lnTo>
                  <a:lnTo>
                    <a:pt x="812940" y="250730"/>
                  </a:lnTo>
                  <a:lnTo>
                    <a:pt x="735524" y="172445"/>
                  </a:lnTo>
                  <a:lnTo>
                    <a:pt x="709829" y="172911"/>
                  </a:lnTo>
                  <a:lnTo>
                    <a:pt x="710318" y="199857"/>
                  </a:lnTo>
                  <a:lnTo>
                    <a:pt x="750137" y="269449"/>
                  </a:lnTo>
                  <a:lnTo>
                    <a:pt x="818742" y="354926"/>
                  </a:lnTo>
                  <a:lnTo>
                    <a:pt x="929134" y="451209"/>
                  </a:lnTo>
                  <a:lnTo>
                    <a:pt x="981521" y="532171"/>
                  </a:lnTo>
                  <a:lnTo>
                    <a:pt x="1022002" y="632184"/>
                  </a:lnTo>
                  <a:lnTo>
                    <a:pt x="1060102" y="696477"/>
                  </a:lnTo>
                  <a:lnTo>
                    <a:pt x="1062946" y="755978"/>
                  </a:lnTo>
                  <a:lnTo>
                    <a:pt x="1100584" y="801252"/>
                  </a:lnTo>
                  <a:lnTo>
                    <a:pt x="1141065" y="858402"/>
                  </a:lnTo>
                  <a:lnTo>
                    <a:pt x="1169640" y="915552"/>
                  </a:lnTo>
                  <a:lnTo>
                    <a:pt x="1169640" y="984609"/>
                  </a:lnTo>
                  <a:close/>
                </a:path>
              </a:pathLst>
            </a:custGeom>
            <a:solidFill>
              <a:schemeClr val="accent2">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62" name="Freeform 53">
              <a:extLst>
                <a:ext uri="{FF2B5EF4-FFF2-40B4-BE49-F238E27FC236}">
                  <a16:creationId xmlns:a16="http://schemas.microsoft.com/office/drawing/2014/main" id="{A48B17F7-EBBA-4899-9221-D75B6636835E}"/>
                </a:ext>
              </a:extLst>
            </p:cNvPr>
            <p:cNvSpPr>
              <a:spLocks/>
            </p:cNvSpPr>
            <p:nvPr/>
          </p:nvSpPr>
          <p:spPr bwMode="auto">
            <a:xfrm>
              <a:off x="4575653" y="4451541"/>
              <a:ext cx="185301" cy="295859"/>
            </a:xfrm>
            <a:custGeom>
              <a:avLst/>
              <a:gdLst>
                <a:gd name="T0" fmla="*/ 3 w 1104900"/>
                <a:gd name="T1" fmla="*/ 160 h 1769269"/>
                <a:gd name="T2" fmla="*/ 14 w 1104900"/>
                <a:gd name="T3" fmla="*/ 167 h 1769269"/>
                <a:gd name="T4" fmla="*/ 25 w 1104900"/>
                <a:gd name="T5" fmla="*/ 178 h 1769269"/>
                <a:gd name="T6" fmla="*/ 26 w 1104900"/>
                <a:gd name="T7" fmla="*/ 184 h 1769269"/>
                <a:gd name="T8" fmla="*/ 31 w 1104900"/>
                <a:gd name="T9" fmla="*/ 189 h 1769269"/>
                <a:gd name="T10" fmla="*/ 30 w 1104900"/>
                <a:gd name="T11" fmla="*/ 201 h 1769269"/>
                <a:gd name="T12" fmla="*/ 32 w 1104900"/>
                <a:gd name="T13" fmla="*/ 209 h 1769269"/>
                <a:gd name="T14" fmla="*/ 30 w 1104900"/>
                <a:gd name="T15" fmla="*/ 214 h 1769269"/>
                <a:gd name="T16" fmla="*/ 24 w 1104900"/>
                <a:gd name="T17" fmla="*/ 217 h 1769269"/>
                <a:gd name="T18" fmla="*/ 20 w 1104900"/>
                <a:gd name="T19" fmla="*/ 226 h 1769269"/>
                <a:gd name="T20" fmla="*/ 22 w 1104900"/>
                <a:gd name="T21" fmla="*/ 234 h 1769269"/>
                <a:gd name="T22" fmla="*/ 25 w 1104900"/>
                <a:gd name="T23" fmla="*/ 245 h 1769269"/>
                <a:gd name="T24" fmla="*/ 30 w 1104900"/>
                <a:gd name="T25" fmla="*/ 255 h 1769269"/>
                <a:gd name="T26" fmla="*/ 42 w 1104900"/>
                <a:gd name="T27" fmla="*/ 252 h 1769269"/>
                <a:gd name="T28" fmla="*/ 57 w 1104900"/>
                <a:gd name="T29" fmla="*/ 250 h 1769269"/>
                <a:gd name="T30" fmla="*/ 69 w 1104900"/>
                <a:gd name="T31" fmla="*/ 247 h 1769269"/>
                <a:gd name="T32" fmla="*/ 80 w 1104900"/>
                <a:gd name="T33" fmla="*/ 244 h 1769269"/>
                <a:gd name="T34" fmla="*/ 84 w 1104900"/>
                <a:gd name="T35" fmla="*/ 233 h 1769269"/>
                <a:gd name="T36" fmla="*/ 92 w 1104900"/>
                <a:gd name="T37" fmla="*/ 235 h 1769269"/>
                <a:gd name="T38" fmla="*/ 102 w 1104900"/>
                <a:gd name="T39" fmla="*/ 233 h 1769269"/>
                <a:gd name="T40" fmla="*/ 110 w 1104900"/>
                <a:gd name="T41" fmla="*/ 227 h 1769269"/>
                <a:gd name="T42" fmla="*/ 122 w 1104900"/>
                <a:gd name="T43" fmla="*/ 214 h 1769269"/>
                <a:gd name="T44" fmla="*/ 131 w 1104900"/>
                <a:gd name="T45" fmla="*/ 203 h 1769269"/>
                <a:gd name="T46" fmla="*/ 142 w 1104900"/>
                <a:gd name="T47" fmla="*/ 197 h 1769269"/>
                <a:gd name="T48" fmla="*/ 143 w 1104900"/>
                <a:gd name="T49" fmla="*/ 178 h 1769269"/>
                <a:gd name="T50" fmla="*/ 130 w 1104900"/>
                <a:gd name="T51" fmla="*/ 170 h 1769269"/>
                <a:gd name="T52" fmla="*/ 133 w 1104900"/>
                <a:gd name="T53" fmla="*/ 156 h 1769269"/>
                <a:gd name="T54" fmla="*/ 139 w 1104900"/>
                <a:gd name="T55" fmla="*/ 145 h 1769269"/>
                <a:gd name="T56" fmla="*/ 147 w 1104900"/>
                <a:gd name="T57" fmla="*/ 132 h 1769269"/>
                <a:gd name="T58" fmla="*/ 161 w 1104900"/>
                <a:gd name="T59" fmla="*/ 123 h 1769269"/>
                <a:gd name="T60" fmla="*/ 160 w 1104900"/>
                <a:gd name="T61" fmla="*/ 61 h 1769269"/>
                <a:gd name="T62" fmla="*/ 39 w 1104900"/>
                <a:gd name="T63" fmla="*/ 0 h 1769269"/>
                <a:gd name="T64" fmla="*/ 23 w 1104900"/>
                <a:gd name="T65" fmla="*/ 11 h 1769269"/>
                <a:gd name="T66" fmla="*/ 26 w 1104900"/>
                <a:gd name="T67" fmla="*/ 42 h 1769269"/>
                <a:gd name="T68" fmla="*/ 36 w 1104900"/>
                <a:gd name="T69" fmla="*/ 50 h 1769269"/>
                <a:gd name="T70" fmla="*/ 42 w 1104900"/>
                <a:gd name="T71" fmla="*/ 60 h 1769269"/>
                <a:gd name="T72" fmla="*/ 38 w 1104900"/>
                <a:gd name="T73" fmla="*/ 67 h 1769269"/>
                <a:gd name="T74" fmla="*/ 35 w 1104900"/>
                <a:gd name="T75" fmla="*/ 91 h 1769269"/>
                <a:gd name="T76" fmla="*/ 36 w 1104900"/>
                <a:gd name="T77" fmla="*/ 107 h 1769269"/>
                <a:gd name="T78" fmla="*/ 19 w 1104900"/>
                <a:gd name="T79" fmla="*/ 127 h 1769269"/>
                <a:gd name="T80" fmla="*/ 7 w 1104900"/>
                <a:gd name="T81" fmla="*/ 140 h 1769269"/>
                <a:gd name="T82" fmla="*/ 0 w 1104900"/>
                <a:gd name="T83" fmla="*/ 150 h 1769269"/>
                <a:gd name="T84" fmla="*/ 3 w 1104900"/>
                <a:gd name="T85" fmla="*/ 160 h 1769269"/>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104900"/>
                <a:gd name="T130" fmla="*/ 0 h 1769269"/>
                <a:gd name="T131" fmla="*/ 1104900 w 1104900"/>
                <a:gd name="T132" fmla="*/ 1769269 h 1769269"/>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104900" h="1769269">
                  <a:moveTo>
                    <a:pt x="23812" y="1113235"/>
                  </a:moveTo>
                  <a:lnTo>
                    <a:pt x="97944" y="1158782"/>
                  </a:lnTo>
                  <a:lnTo>
                    <a:pt x="170259" y="1238250"/>
                  </a:lnTo>
                  <a:lnTo>
                    <a:pt x="176212" y="1275160"/>
                  </a:lnTo>
                  <a:lnTo>
                    <a:pt x="215503" y="1313260"/>
                  </a:lnTo>
                  <a:lnTo>
                    <a:pt x="205978" y="1397794"/>
                  </a:lnTo>
                  <a:lnTo>
                    <a:pt x="216694" y="1453753"/>
                  </a:lnTo>
                  <a:lnTo>
                    <a:pt x="207169" y="1485900"/>
                  </a:lnTo>
                  <a:lnTo>
                    <a:pt x="164306" y="1509713"/>
                  </a:lnTo>
                  <a:lnTo>
                    <a:pt x="138112" y="1566863"/>
                  </a:lnTo>
                  <a:lnTo>
                    <a:pt x="150019" y="1624013"/>
                  </a:lnTo>
                  <a:lnTo>
                    <a:pt x="173138" y="1702984"/>
                  </a:lnTo>
                  <a:lnTo>
                    <a:pt x="204787" y="1769269"/>
                  </a:lnTo>
                  <a:lnTo>
                    <a:pt x="285750" y="1752600"/>
                  </a:lnTo>
                  <a:lnTo>
                    <a:pt x="390525" y="1733550"/>
                  </a:lnTo>
                  <a:lnTo>
                    <a:pt x="473869" y="1716882"/>
                  </a:lnTo>
                  <a:lnTo>
                    <a:pt x="547687" y="1693069"/>
                  </a:lnTo>
                  <a:lnTo>
                    <a:pt x="576262" y="1619250"/>
                  </a:lnTo>
                  <a:lnTo>
                    <a:pt x="628650" y="1633538"/>
                  </a:lnTo>
                  <a:lnTo>
                    <a:pt x="695325" y="1619250"/>
                  </a:lnTo>
                  <a:lnTo>
                    <a:pt x="750094" y="1578769"/>
                  </a:lnTo>
                  <a:lnTo>
                    <a:pt x="835819" y="1488282"/>
                  </a:lnTo>
                  <a:lnTo>
                    <a:pt x="900112" y="1409700"/>
                  </a:lnTo>
                  <a:lnTo>
                    <a:pt x="971550" y="1369219"/>
                  </a:lnTo>
                  <a:lnTo>
                    <a:pt x="976312" y="1238250"/>
                  </a:lnTo>
                  <a:lnTo>
                    <a:pt x="890587" y="1178719"/>
                  </a:lnTo>
                  <a:lnTo>
                    <a:pt x="912019" y="1083469"/>
                  </a:lnTo>
                  <a:lnTo>
                    <a:pt x="950119" y="1007269"/>
                  </a:lnTo>
                  <a:lnTo>
                    <a:pt x="1007269" y="914400"/>
                  </a:lnTo>
                  <a:lnTo>
                    <a:pt x="1104900" y="857250"/>
                  </a:lnTo>
                  <a:lnTo>
                    <a:pt x="1095375" y="421482"/>
                  </a:lnTo>
                  <a:lnTo>
                    <a:pt x="266700" y="0"/>
                  </a:lnTo>
                  <a:lnTo>
                    <a:pt x="154781" y="73819"/>
                  </a:lnTo>
                  <a:lnTo>
                    <a:pt x="178594" y="290513"/>
                  </a:lnTo>
                  <a:lnTo>
                    <a:pt x="245269" y="347663"/>
                  </a:lnTo>
                  <a:lnTo>
                    <a:pt x="284559" y="415528"/>
                  </a:lnTo>
                  <a:lnTo>
                    <a:pt x="257175" y="464344"/>
                  </a:lnTo>
                  <a:lnTo>
                    <a:pt x="241697" y="629841"/>
                  </a:lnTo>
                  <a:lnTo>
                    <a:pt x="245269" y="744141"/>
                  </a:lnTo>
                  <a:lnTo>
                    <a:pt x="133350" y="881063"/>
                  </a:lnTo>
                  <a:lnTo>
                    <a:pt x="45244" y="970360"/>
                  </a:lnTo>
                  <a:lnTo>
                    <a:pt x="0" y="1042988"/>
                  </a:lnTo>
                  <a:lnTo>
                    <a:pt x="23812" y="1113235"/>
                  </a:lnTo>
                  <a:close/>
                </a:path>
              </a:pathLst>
            </a:custGeom>
            <a:solidFill>
              <a:schemeClr val="accent2">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63" name="Freeform 54">
              <a:extLst>
                <a:ext uri="{FF2B5EF4-FFF2-40B4-BE49-F238E27FC236}">
                  <a16:creationId xmlns:a16="http://schemas.microsoft.com/office/drawing/2014/main" id="{4600E351-3567-4419-B9E6-C446E6A9E126}"/>
                </a:ext>
              </a:extLst>
            </p:cNvPr>
            <p:cNvSpPr>
              <a:spLocks/>
            </p:cNvSpPr>
            <p:nvPr/>
          </p:nvSpPr>
          <p:spPr bwMode="auto">
            <a:xfrm>
              <a:off x="4474438" y="4169697"/>
              <a:ext cx="71629" cy="146372"/>
            </a:xfrm>
            <a:custGeom>
              <a:avLst/>
              <a:gdLst>
                <a:gd name="T0" fmla="*/ 51 w 426244"/>
                <a:gd name="T1" fmla="*/ 7 h 871166"/>
                <a:gd name="T2" fmla="*/ 43 w 426244"/>
                <a:gd name="T3" fmla="*/ 8 h 871166"/>
                <a:gd name="T4" fmla="*/ 38 w 426244"/>
                <a:gd name="T5" fmla="*/ 3 h 871166"/>
                <a:gd name="T6" fmla="*/ 33 w 426244"/>
                <a:gd name="T7" fmla="*/ 0 h 871166"/>
                <a:gd name="T8" fmla="*/ 27 w 426244"/>
                <a:gd name="T9" fmla="*/ 4 h 871166"/>
                <a:gd name="T10" fmla="*/ 11 w 426244"/>
                <a:gd name="T11" fmla="*/ 6 h 871166"/>
                <a:gd name="T12" fmla="*/ 10 w 426244"/>
                <a:gd name="T13" fmla="*/ 15 h 871166"/>
                <a:gd name="T14" fmla="*/ 5 w 426244"/>
                <a:gd name="T15" fmla="*/ 25 h 871166"/>
                <a:gd name="T16" fmla="*/ 3 w 426244"/>
                <a:gd name="T17" fmla="*/ 50 h 871166"/>
                <a:gd name="T18" fmla="*/ 4 w 426244"/>
                <a:gd name="T19" fmla="*/ 57 h 871166"/>
                <a:gd name="T20" fmla="*/ 0 w 426244"/>
                <a:gd name="T21" fmla="*/ 62 h 871166"/>
                <a:gd name="T22" fmla="*/ 2 w 426244"/>
                <a:gd name="T23" fmla="*/ 73 h 871166"/>
                <a:gd name="T24" fmla="*/ 9 w 426244"/>
                <a:gd name="T25" fmla="*/ 80 h 871166"/>
                <a:gd name="T26" fmla="*/ 17 w 426244"/>
                <a:gd name="T27" fmla="*/ 89 h 871166"/>
                <a:gd name="T28" fmla="*/ 27 w 426244"/>
                <a:gd name="T29" fmla="*/ 128 h 871166"/>
                <a:gd name="T30" fmla="*/ 33 w 426244"/>
                <a:gd name="T31" fmla="*/ 127 h 871166"/>
                <a:gd name="T32" fmla="*/ 39 w 426244"/>
                <a:gd name="T33" fmla="*/ 120 h 871166"/>
                <a:gd name="T34" fmla="*/ 39 w 426244"/>
                <a:gd name="T35" fmla="*/ 103 h 871166"/>
                <a:gd name="T36" fmla="*/ 52 w 426244"/>
                <a:gd name="T37" fmla="*/ 94 h 871166"/>
                <a:gd name="T38" fmla="*/ 63 w 426244"/>
                <a:gd name="T39" fmla="*/ 80 h 871166"/>
                <a:gd name="T40" fmla="*/ 58 w 426244"/>
                <a:gd name="T41" fmla="*/ 76 h 871166"/>
                <a:gd name="T42" fmla="*/ 54 w 426244"/>
                <a:gd name="T43" fmla="*/ 68 h 871166"/>
                <a:gd name="T44" fmla="*/ 50 w 426244"/>
                <a:gd name="T45" fmla="*/ 68 h 871166"/>
                <a:gd name="T46" fmla="*/ 44 w 426244"/>
                <a:gd name="T47" fmla="*/ 63 h 871166"/>
                <a:gd name="T48" fmla="*/ 38 w 426244"/>
                <a:gd name="T49" fmla="*/ 60 h 871166"/>
                <a:gd name="T50" fmla="*/ 33 w 426244"/>
                <a:gd name="T51" fmla="*/ 54 h 871166"/>
                <a:gd name="T52" fmla="*/ 37 w 426244"/>
                <a:gd name="T53" fmla="*/ 46 h 871166"/>
                <a:gd name="T54" fmla="*/ 46 w 426244"/>
                <a:gd name="T55" fmla="*/ 41 h 871166"/>
                <a:gd name="T56" fmla="*/ 49 w 426244"/>
                <a:gd name="T57" fmla="*/ 34 h 871166"/>
                <a:gd name="T58" fmla="*/ 50 w 426244"/>
                <a:gd name="T59" fmla="*/ 26 h 871166"/>
                <a:gd name="T60" fmla="*/ 44 w 426244"/>
                <a:gd name="T61" fmla="*/ 25 h 871166"/>
                <a:gd name="T62" fmla="*/ 44 w 426244"/>
                <a:gd name="T63" fmla="*/ 16 h 871166"/>
                <a:gd name="T64" fmla="*/ 51 w 426244"/>
                <a:gd name="T65" fmla="*/ 7 h 87116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426244"/>
                <a:gd name="T100" fmla="*/ 0 h 871166"/>
                <a:gd name="T101" fmla="*/ 426244 w 426244"/>
                <a:gd name="T102" fmla="*/ 871166 h 87116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426244" h="871166">
                  <a:moveTo>
                    <a:pt x="342016" y="48656"/>
                  </a:moveTo>
                  <a:lnTo>
                    <a:pt x="288932" y="54872"/>
                  </a:lnTo>
                  <a:lnTo>
                    <a:pt x="256991" y="22769"/>
                  </a:lnTo>
                  <a:lnTo>
                    <a:pt x="225220" y="0"/>
                  </a:lnTo>
                  <a:lnTo>
                    <a:pt x="185338" y="24069"/>
                  </a:lnTo>
                  <a:lnTo>
                    <a:pt x="73819" y="42491"/>
                  </a:lnTo>
                  <a:lnTo>
                    <a:pt x="66675" y="104403"/>
                  </a:lnTo>
                  <a:lnTo>
                    <a:pt x="35719" y="168697"/>
                  </a:lnTo>
                  <a:lnTo>
                    <a:pt x="21431" y="340147"/>
                  </a:lnTo>
                  <a:lnTo>
                    <a:pt x="28575" y="385391"/>
                  </a:lnTo>
                  <a:lnTo>
                    <a:pt x="0" y="418728"/>
                  </a:lnTo>
                  <a:lnTo>
                    <a:pt x="16669" y="492547"/>
                  </a:lnTo>
                  <a:lnTo>
                    <a:pt x="59531" y="544934"/>
                  </a:lnTo>
                  <a:lnTo>
                    <a:pt x="114300" y="602084"/>
                  </a:lnTo>
                  <a:lnTo>
                    <a:pt x="183356" y="871166"/>
                  </a:lnTo>
                  <a:lnTo>
                    <a:pt x="226219" y="859259"/>
                  </a:lnTo>
                  <a:lnTo>
                    <a:pt x="264319" y="811634"/>
                  </a:lnTo>
                  <a:lnTo>
                    <a:pt x="266700" y="699716"/>
                  </a:lnTo>
                  <a:lnTo>
                    <a:pt x="352425" y="635422"/>
                  </a:lnTo>
                  <a:lnTo>
                    <a:pt x="426244" y="542553"/>
                  </a:lnTo>
                  <a:lnTo>
                    <a:pt x="390525" y="513978"/>
                  </a:lnTo>
                  <a:lnTo>
                    <a:pt x="364616" y="460873"/>
                  </a:lnTo>
                  <a:lnTo>
                    <a:pt x="336606" y="460214"/>
                  </a:lnTo>
                  <a:lnTo>
                    <a:pt x="300102" y="423523"/>
                  </a:lnTo>
                  <a:lnTo>
                    <a:pt x="255065" y="410334"/>
                  </a:lnTo>
                  <a:lnTo>
                    <a:pt x="220705" y="368353"/>
                  </a:lnTo>
                  <a:lnTo>
                    <a:pt x="253286" y="312317"/>
                  </a:lnTo>
                  <a:lnTo>
                    <a:pt x="310911" y="278587"/>
                  </a:lnTo>
                  <a:lnTo>
                    <a:pt x="332455" y="231506"/>
                  </a:lnTo>
                  <a:lnTo>
                    <a:pt x="340395" y="175333"/>
                  </a:lnTo>
                  <a:lnTo>
                    <a:pt x="295443" y="166812"/>
                  </a:lnTo>
                  <a:lnTo>
                    <a:pt x="294427" y="110801"/>
                  </a:lnTo>
                  <a:lnTo>
                    <a:pt x="342016" y="48656"/>
                  </a:lnTo>
                  <a:close/>
                </a:path>
              </a:pathLst>
            </a:custGeom>
            <a:solidFill>
              <a:schemeClr val="accent1">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64" name="Freeform 55">
              <a:extLst>
                <a:ext uri="{FF2B5EF4-FFF2-40B4-BE49-F238E27FC236}">
                  <a16:creationId xmlns:a16="http://schemas.microsoft.com/office/drawing/2014/main" id="{EB3A37C2-4507-418B-8A99-5CF5A6B4BEBF}"/>
                </a:ext>
              </a:extLst>
            </p:cNvPr>
            <p:cNvSpPr>
              <a:spLocks/>
            </p:cNvSpPr>
            <p:nvPr/>
          </p:nvSpPr>
          <p:spPr bwMode="auto">
            <a:xfrm>
              <a:off x="4911999" y="4616599"/>
              <a:ext cx="269387" cy="196201"/>
            </a:xfrm>
            <a:custGeom>
              <a:avLst/>
              <a:gdLst>
                <a:gd name="T0" fmla="*/ 238 w 1600980"/>
                <a:gd name="T1" fmla="*/ 88 h 1179900"/>
                <a:gd name="T2" fmla="*/ 216 w 1600980"/>
                <a:gd name="T3" fmla="*/ 130 h 1179900"/>
                <a:gd name="T4" fmla="*/ 198 w 1600980"/>
                <a:gd name="T5" fmla="*/ 144 h 1179900"/>
                <a:gd name="T6" fmla="*/ 178 w 1600980"/>
                <a:gd name="T7" fmla="*/ 149 h 1179900"/>
                <a:gd name="T8" fmla="*/ 165 w 1600980"/>
                <a:gd name="T9" fmla="*/ 154 h 1179900"/>
                <a:gd name="T10" fmla="*/ 158 w 1600980"/>
                <a:gd name="T11" fmla="*/ 152 h 1179900"/>
                <a:gd name="T12" fmla="*/ 146 w 1600980"/>
                <a:gd name="T13" fmla="*/ 157 h 1179900"/>
                <a:gd name="T14" fmla="*/ 132 w 1600980"/>
                <a:gd name="T15" fmla="*/ 156 h 1179900"/>
                <a:gd name="T16" fmla="*/ 117 w 1600980"/>
                <a:gd name="T17" fmla="*/ 164 h 1179900"/>
                <a:gd name="T18" fmla="*/ 109 w 1600980"/>
                <a:gd name="T19" fmla="*/ 165 h 1179900"/>
                <a:gd name="T20" fmla="*/ 99 w 1600980"/>
                <a:gd name="T21" fmla="*/ 162 h 1179900"/>
                <a:gd name="T22" fmla="*/ 88 w 1600980"/>
                <a:gd name="T23" fmla="*/ 163 h 1179900"/>
                <a:gd name="T24" fmla="*/ 76 w 1600980"/>
                <a:gd name="T25" fmla="*/ 157 h 1179900"/>
                <a:gd name="T26" fmla="*/ 66 w 1600980"/>
                <a:gd name="T27" fmla="*/ 150 h 1179900"/>
                <a:gd name="T28" fmla="*/ 55 w 1600980"/>
                <a:gd name="T29" fmla="*/ 150 h 1179900"/>
                <a:gd name="T30" fmla="*/ 45 w 1600980"/>
                <a:gd name="T31" fmla="*/ 149 h 1179900"/>
                <a:gd name="T32" fmla="*/ 45 w 1600980"/>
                <a:gd name="T33" fmla="*/ 135 h 1179900"/>
                <a:gd name="T34" fmla="*/ 39 w 1600980"/>
                <a:gd name="T35" fmla="*/ 134 h 1179900"/>
                <a:gd name="T36" fmla="*/ 35 w 1600980"/>
                <a:gd name="T37" fmla="*/ 129 h 1179900"/>
                <a:gd name="T38" fmla="*/ 31 w 1600980"/>
                <a:gd name="T39" fmla="*/ 119 h 1179900"/>
                <a:gd name="T40" fmla="*/ 24 w 1600980"/>
                <a:gd name="T41" fmla="*/ 112 h 1179900"/>
                <a:gd name="T42" fmla="*/ 13 w 1600980"/>
                <a:gd name="T43" fmla="*/ 98 h 1179900"/>
                <a:gd name="T44" fmla="*/ 2 w 1600980"/>
                <a:gd name="T45" fmla="*/ 93 h 1179900"/>
                <a:gd name="T46" fmla="*/ 2 w 1600980"/>
                <a:gd name="T47" fmla="*/ 87 h 1179900"/>
                <a:gd name="T48" fmla="*/ 0 w 1600980"/>
                <a:gd name="T49" fmla="*/ 83 h 1179900"/>
                <a:gd name="T50" fmla="*/ 6 w 1600980"/>
                <a:gd name="T51" fmla="*/ 76 h 1179900"/>
                <a:gd name="T52" fmla="*/ 7 w 1600980"/>
                <a:gd name="T53" fmla="*/ 68 h 1179900"/>
                <a:gd name="T54" fmla="*/ 16 w 1600980"/>
                <a:gd name="T55" fmla="*/ 62 h 1179900"/>
                <a:gd name="T56" fmla="*/ 26 w 1600980"/>
                <a:gd name="T57" fmla="*/ 63 h 1179900"/>
                <a:gd name="T58" fmla="*/ 34 w 1600980"/>
                <a:gd name="T59" fmla="*/ 60 h 1179900"/>
                <a:gd name="T60" fmla="*/ 40 w 1600980"/>
                <a:gd name="T61" fmla="*/ 53 h 1179900"/>
                <a:gd name="T62" fmla="*/ 46 w 1600980"/>
                <a:gd name="T63" fmla="*/ 42 h 1179900"/>
                <a:gd name="T64" fmla="*/ 55 w 1600980"/>
                <a:gd name="T65" fmla="*/ 25 h 1179900"/>
                <a:gd name="T66" fmla="*/ 60 w 1600980"/>
                <a:gd name="T67" fmla="*/ 16 h 1179900"/>
                <a:gd name="T68" fmla="*/ 63 w 1600980"/>
                <a:gd name="T69" fmla="*/ 5 h 1179900"/>
                <a:gd name="T70" fmla="*/ 75 w 1600980"/>
                <a:gd name="T71" fmla="*/ 8 h 1179900"/>
                <a:gd name="T72" fmla="*/ 85 w 1600980"/>
                <a:gd name="T73" fmla="*/ 0 h 1179900"/>
                <a:gd name="T74" fmla="*/ 97 w 1600980"/>
                <a:gd name="T75" fmla="*/ 3 h 1179900"/>
                <a:gd name="T76" fmla="*/ 111 w 1600980"/>
                <a:gd name="T77" fmla="*/ 2 h 1179900"/>
                <a:gd name="T78" fmla="*/ 122 w 1600980"/>
                <a:gd name="T79" fmla="*/ 4 h 1179900"/>
                <a:gd name="T80" fmla="*/ 132 w 1600980"/>
                <a:gd name="T81" fmla="*/ 12 h 1179900"/>
                <a:gd name="T82" fmla="*/ 142 w 1600980"/>
                <a:gd name="T83" fmla="*/ 22 h 1179900"/>
                <a:gd name="T84" fmla="*/ 148 w 1600980"/>
                <a:gd name="T85" fmla="*/ 30 h 1179900"/>
                <a:gd name="T86" fmla="*/ 154 w 1600980"/>
                <a:gd name="T87" fmla="*/ 35 h 1179900"/>
                <a:gd name="T88" fmla="*/ 149 w 1600980"/>
                <a:gd name="T89" fmla="*/ 44 h 1179900"/>
                <a:gd name="T90" fmla="*/ 149 w 1600980"/>
                <a:gd name="T91" fmla="*/ 55 h 1179900"/>
                <a:gd name="T92" fmla="*/ 163 w 1600980"/>
                <a:gd name="T93" fmla="*/ 57 h 1179900"/>
                <a:gd name="T94" fmla="*/ 173 w 1600980"/>
                <a:gd name="T95" fmla="*/ 74 h 1179900"/>
                <a:gd name="T96" fmla="*/ 223 w 1600980"/>
                <a:gd name="T97" fmla="*/ 88 h 1179900"/>
                <a:gd name="T98" fmla="*/ 238 w 1600980"/>
                <a:gd name="T99" fmla="*/ 88 h 1179900"/>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600980"/>
                <a:gd name="T151" fmla="*/ 0 h 1179900"/>
                <a:gd name="T152" fmla="*/ 1600980 w 1600980"/>
                <a:gd name="T153" fmla="*/ 1179900 h 1179900"/>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600980" h="1179900">
                  <a:moveTo>
                    <a:pt x="1600980" y="630360"/>
                  </a:moveTo>
                  <a:lnTo>
                    <a:pt x="1457325" y="926306"/>
                  </a:lnTo>
                  <a:lnTo>
                    <a:pt x="1333500" y="1027509"/>
                  </a:lnTo>
                  <a:lnTo>
                    <a:pt x="1197769" y="1066800"/>
                  </a:lnTo>
                  <a:lnTo>
                    <a:pt x="1109663" y="1100137"/>
                  </a:lnTo>
                  <a:lnTo>
                    <a:pt x="1065610" y="1088231"/>
                  </a:lnTo>
                  <a:lnTo>
                    <a:pt x="984647" y="1121569"/>
                  </a:lnTo>
                  <a:lnTo>
                    <a:pt x="888615" y="1113903"/>
                  </a:lnTo>
                  <a:lnTo>
                    <a:pt x="789385" y="1169194"/>
                  </a:lnTo>
                  <a:lnTo>
                    <a:pt x="735474" y="1179900"/>
                  </a:lnTo>
                  <a:lnTo>
                    <a:pt x="664432" y="1160117"/>
                  </a:lnTo>
                  <a:lnTo>
                    <a:pt x="590643" y="1161456"/>
                  </a:lnTo>
                  <a:lnTo>
                    <a:pt x="512958" y="1120721"/>
                  </a:lnTo>
                  <a:lnTo>
                    <a:pt x="444984" y="1072786"/>
                  </a:lnTo>
                  <a:lnTo>
                    <a:pt x="371134" y="1070848"/>
                  </a:lnTo>
                  <a:lnTo>
                    <a:pt x="305991" y="1064419"/>
                  </a:lnTo>
                  <a:lnTo>
                    <a:pt x="305991" y="964406"/>
                  </a:lnTo>
                  <a:lnTo>
                    <a:pt x="264319" y="954881"/>
                  </a:lnTo>
                  <a:lnTo>
                    <a:pt x="233363" y="920353"/>
                  </a:lnTo>
                  <a:lnTo>
                    <a:pt x="207169" y="852487"/>
                  </a:lnTo>
                  <a:lnTo>
                    <a:pt x="162659" y="799286"/>
                  </a:lnTo>
                  <a:lnTo>
                    <a:pt x="90488" y="697706"/>
                  </a:lnTo>
                  <a:lnTo>
                    <a:pt x="10716" y="664369"/>
                  </a:lnTo>
                  <a:lnTo>
                    <a:pt x="15478" y="625078"/>
                  </a:lnTo>
                  <a:lnTo>
                    <a:pt x="0" y="589359"/>
                  </a:lnTo>
                  <a:lnTo>
                    <a:pt x="41672" y="546497"/>
                  </a:lnTo>
                  <a:lnTo>
                    <a:pt x="47625" y="485775"/>
                  </a:lnTo>
                  <a:lnTo>
                    <a:pt x="105966" y="445294"/>
                  </a:lnTo>
                  <a:lnTo>
                    <a:pt x="177403" y="450056"/>
                  </a:lnTo>
                  <a:lnTo>
                    <a:pt x="226219" y="426244"/>
                  </a:lnTo>
                  <a:lnTo>
                    <a:pt x="270272" y="376237"/>
                  </a:lnTo>
                  <a:lnTo>
                    <a:pt x="307182" y="302419"/>
                  </a:lnTo>
                  <a:lnTo>
                    <a:pt x="367903" y="177403"/>
                  </a:lnTo>
                  <a:lnTo>
                    <a:pt x="404813" y="116681"/>
                  </a:lnTo>
                  <a:lnTo>
                    <a:pt x="421482" y="38100"/>
                  </a:lnTo>
                  <a:lnTo>
                    <a:pt x="504825" y="59531"/>
                  </a:lnTo>
                  <a:lnTo>
                    <a:pt x="571500" y="0"/>
                  </a:lnTo>
                  <a:lnTo>
                    <a:pt x="652463" y="19050"/>
                  </a:lnTo>
                  <a:lnTo>
                    <a:pt x="750094" y="16669"/>
                  </a:lnTo>
                  <a:lnTo>
                    <a:pt x="819150" y="30956"/>
                  </a:lnTo>
                  <a:lnTo>
                    <a:pt x="890588" y="88106"/>
                  </a:lnTo>
                  <a:lnTo>
                    <a:pt x="952500" y="157162"/>
                  </a:lnTo>
                  <a:lnTo>
                    <a:pt x="997744" y="211931"/>
                  </a:lnTo>
                  <a:lnTo>
                    <a:pt x="1038225" y="250031"/>
                  </a:lnTo>
                  <a:lnTo>
                    <a:pt x="1000125" y="316706"/>
                  </a:lnTo>
                  <a:lnTo>
                    <a:pt x="1002507" y="392906"/>
                  </a:lnTo>
                  <a:lnTo>
                    <a:pt x="1095375" y="409575"/>
                  </a:lnTo>
                  <a:lnTo>
                    <a:pt x="1166489" y="525860"/>
                  </a:lnTo>
                  <a:lnTo>
                    <a:pt x="1503876" y="628845"/>
                  </a:lnTo>
                  <a:lnTo>
                    <a:pt x="1600980" y="630360"/>
                  </a:lnTo>
                  <a:close/>
                </a:path>
              </a:pathLst>
            </a:custGeom>
            <a:solidFill>
              <a:schemeClr val="accent2">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65" name="Freeform 56">
              <a:extLst>
                <a:ext uri="{FF2B5EF4-FFF2-40B4-BE49-F238E27FC236}">
                  <a16:creationId xmlns:a16="http://schemas.microsoft.com/office/drawing/2014/main" id="{7674585B-4A58-48D8-B1A4-16F9D9C24A6C}"/>
                </a:ext>
              </a:extLst>
            </p:cNvPr>
            <p:cNvSpPr>
              <a:spLocks/>
            </p:cNvSpPr>
            <p:nvPr/>
          </p:nvSpPr>
          <p:spPr bwMode="auto">
            <a:xfrm>
              <a:off x="5064599" y="4650856"/>
              <a:ext cx="185301" cy="247588"/>
            </a:xfrm>
            <a:custGeom>
              <a:avLst/>
              <a:gdLst>
                <a:gd name="T0" fmla="*/ 33 w 1107281"/>
                <a:gd name="T1" fmla="*/ 21 h 1476375"/>
                <a:gd name="T2" fmla="*/ 40 w 1107281"/>
                <a:gd name="T3" fmla="*/ 27 h 1476375"/>
                <a:gd name="T4" fmla="*/ 50 w 1107281"/>
                <a:gd name="T5" fmla="*/ 36 h 1476375"/>
                <a:gd name="T6" fmla="*/ 63 w 1107281"/>
                <a:gd name="T7" fmla="*/ 33 h 1476375"/>
                <a:gd name="T8" fmla="*/ 75 w 1107281"/>
                <a:gd name="T9" fmla="*/ 30 h 1476375"/>
                <a:gd name="T10" fmla="*/ 90 w 1107281"/>
                <a:gd name="T11" fmla="*/ 27 h 1476375"/>
                <a:gd name="T12" fmla="*/ 104 w 1107281"/>
                <a:gd name="T13" fmla="*/ 23 h 1476375"/>
                <a:gd name="T14" fmla="*/ 118 w 1107281"/>
                <a:gd name="T15" fmla="*/ 21 h 1476375"/>
                <a:gd name="T16" fmla="*/ 131 w 1107281"/>
                <a:gd name="T17" fmla="*/ 22 h 1476375"/>
                <a:gd name="T18" fmla="*/ 142 w 1107281"/>
                <a:gd name="T19" fmla="*/ 16 h 1476375"/>
                <a:gd name="T20" fmla="*/ 149 w 1107281"/>
                <a:gd name="T21" fmla="*/ 8 h 1476375"/>
                <a:gd name="T22" fmla="*/ 155 w 1107281"/>
                <a:gd name="T23" fmla="*/ 0 h 1476375"/>
                <a:gd name="T24" fmla="*/ 160 w 1107281"/>
                <a:gd name="T25" fmla="*/ 2 h 1476375"/>
                <a:gd name="T26" fmla="*/ 159 w 1107281"/>
                <a:gd name="T27" fmla="*/ 11 h 1476375"/>
                <a:gd name="T28" fmla="*/ 158 w 1107281"/>
                <a:gd name="T29" fmla="*/ 25 h 1476375"/>
                <a:gd name="T30" fmla="*/ 155 w 1107281"/>
                <a:gd name="T31" fmla="*/ 36 h 1476375"/>
                <a:gd name="T32" fmla="*/ 149 w 1107281"/>
                <a:gd name="T33" fmla="*/ 53 h 1476375"/>
                <a:gd name="T34" fmla="*/ 140 w 1107281"/>
                <a:gd name="T35" fmla="*/ 68 h 1476375"/>
                <a:gd name="T36" fmla="*/ 132 w 1107281"/>
                <a:gd name="T37" fmla="*/ 88 h 1476375"/>
                <a:gd name="T38" fmla="*/ 121 w 1107281"/>
                <a:gd name="T39" fmla="*/ 109 h 1476375"/>
                <a:gd name="T40" fmla="*/ 105 w 1107281"/>
                <a:gd name="T41" fmla="*/ 131 h 1476375"/>
                <a:gd name="T42" fmla="*/ 85 w 1107281"/>
                <a:gd name="T43" fmla="*/ 149 h 1476375"/>
                <a:gd name="T44" fmla="*/ 64 w 1107281"/>
                <a:gd name="T45" fmla="*/ 168 h 1476375"/>
                <a:gd name="T46" fmla="*/ 47 w 1107281"/>
                <a:gd name="T47" fmla="*/ 178 h 1476375"/>
                <a:gd name="T48" fmla="*/ 30 w 1107281"/>
                <a:gd name="T49" fmla="*/ 198 h 1476375"/>
                <a:gd name="T50" fmla="*/ 27 w 1107281"/>
                <a:gd name="T51" fmla="*/ 216 h 1476375"/>
                <a:gd name="T52" fmla="*/ 14 w 1107281"/>
                <a:gd name="T53" fmla="*/ 212 h 1476375"/>
                <a:gd name="T54" fmla="*/ 9 w 1107281"/>
                <a:gd name="T55" fmla="*/ 203 h 1476375"/>
                <a:gd name="T56" fmla="*/ 0 w 1107281"/>
                <a:gd name="T57" fmla="*/ 155 h 1476375"/>
                <a:gd name="T58" fmla="*/ 11 w 1107281"/>
                <a:gd name="T59" fmla="*/ 134 h 1476375"/>
                <a:gd name="T60" fmla="*/ 23 w 1107281"/>
                <a:gd name="T61" fmla="*/ 128 h 1476375"/>
                <a:gd name="T62" fmla="*/ 29 w 1107281"/>
                <a:gd name="T63" fmla="*/ 130 h 1476375"/>
                <a:gd name="T64" fmla="*/ 42 w 1107281"/>
                <a:gd name="T65" fmla="*/ 125 h 1476375"/>
                <a:gd name="T66" fmla="*/ 61 w 1107281"/>
                <a:gd name="T67" fmla="*/ 120 h 1476375"/>
                <a:gd name="T68" fmla="*/ 80 w 1107281"/>
                <a:gd name="T69" fmla="*/ 104 h 1476375"/>
                <a:gd name="T70" fmla="*/ 100 w 1107281"/>
                <a:gd name="T71" fmla="*/ 62 h 1476375"/>
                <a:gd name="T72" fmla="*/ 86 w 1107281"/>
                <a:gd name="T73" fmla="*/ 61 h 1476375"/>
                <a:gd name="T74" fmla="*/ 38 w 1107281"/>
                <a:gd name="T75" fmla="*/ 47 h 1476375"/>
                <a:gd name="T76" fmla="*/ 27 w 1107281"/>
                <a:gd name="T77" fmla="*/ 30 h 1476375"/>
                <a:gd name="T78" fmla="*/ 33 w 1107281"/>
                <a:gd name="T79" fmla="*/ 21 h 1476375"/>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1107281"/>
                <a:gd name="T121" fmla="*/ 0 h 1476375"/>
                <a:gd name="T122" fmla="*/ 1107281 w 1107281"/>
                <a:gd name="T123" fmla="*/ 1476375 h 1476375"/>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1107281" h="1476375">
                  <a:moveTo>
                    <a:pt x="228600" y="140494"/>
                  </a:moveTo>
                  <a:lnTo>
                    <a:pt x="273843" y="183356"/>
                  </a:lnTo>
                  <a:lnTo>
                    <a:pt x="347662" y="247650"/>
                  </a:lnTo>
                  <a:lnTo>
                    <a:pt x="438150" y="226219"/>
                  </a:lnTo>
                  <a:lnTo>
                    <a:pt x="516731" y="207169"/>
                  </a:lnTo>
                  <a:lnTo>
                    <a:pt x="619125" y="180975"/>
                  </a:lnTo>
                  <a:lnTo>
                    <a:pt x="719137" y="157162"/>
                  </a:lnTo>
                  <a:lnTo>
                    <a:pt x="814387" y="145256"/>
                  </a:lnTo>
                  <a:lnTo>
                    <a:pt x="907256" y="147637"/>
                  </a:lnTo>
                  <a:lnTo>
                    <a:pt x="985837" y="107156"/>
                  </a:lnTo>
                  <a:lnTo>
                    <a:pt x="1031081" y="54769"/>
                  </a:lnTo>
                  <a:lnTo>
                    <a:pt x="1071562" y="0"/>
                  </a:lnTo>
                  <a:lnTo>
                    <a:pt x="1107281" y="14287"/>
                  </a:lnTo>
                  <a:lnTo>
                    <a:pt x="1102518" y="73819"/>
                  </a:lnTo>
                  <a:lnTo>
                    <a:pt x="1092993" y="173831"/>
                  </a:lnTo>
                  <a:lnTo>
                    <a:pt x="1071562" y="247650"/>
                  </a:lnTo>
                  <a:lnTo>
                    <a:pt x="1031081" y="364331"/>
                  </a:lnTo>
                  <a:lnTo>
                    <a:pt x="966787" y="464344"/>
                  </a:lnTo>
                  <a:lnTo>
                    <a:pt x="912018" y="602456"/>
                  </a:lnTo>
                  <a:lnTo>
                    <a:pt x="835818" y="742950"/>
                  </a:lnTo>
                  <a:lnTo>
                    <a:pt x="728662" y="895350"/>
                  </a:lnTo>
                  <a:lnTo>
                    <a:pt x="588494" y="1020926"/>
                  </a:lnTo>
                  <a:lnTo>
                    <a:pt x="443060" y="1147718"/>
                  </a:lnTo>
                  <a:lnTo>
                    <a:pt x="326843" y="1219259"/>
                  </a:lnTo>
                  <a:lnTo>
                    <a:pt x="204787" y="1354931"/>
                  </a:lnTo>
                  <a:lnTo>
                    <a:pt x="185737" y="1476375"/>
                  </a:lnTo>
                  <a:lnTo>
                    <a:pt x="97631" y="1452562"/>
                  </a:lnTo>
                  <a:lnTo>
                    <a:pt x="61912" y="1388269"/>
                  </a:lnTo>
                  <a:lnTo>
                    <a:pt x="0" y="1064419"/>
                  </a:lnTo>
                  <a:lnTo>
                    <a:pt x="76774" y="914886"/>
                  </a:lnTo>
                  <a:lnTo>
                    <a:pt x="157237" y="877533"/>
                  </a:lnTo>
                  <a:lnTo>
                    <a:pt x="202406" y="891778"/>
                  </a:lnTo>
                  <a:lnTo>
                    <a:pt x="294084" y="854869"/>
                  </a:lnTo>
                  <a:lnTo>
                    <a:pt x="421481" y="821531"/>
                  </a:lnTo>
                  <a:lnTo>
                    <a:pt x="550068" y="715565"/>
                  </a:lnTo>
                  <a:lnTo>
                    <a:pt x="695325" y="421481"/>
                  </a:lnTo>
                  <a:lnTo>
                    <a:pt x="598884" y="419100"/>
                  </a:lnTo>
                  <a:lnTo>
                    <a:pt x="260746" y="319087"/>
                  </a:lnTo>
                  <a:lnTo>
                    <a:pt x="190500" y="202406"/>
                  </a:lnTo>
                  <a:lnTo>
                    <a:pt x="228600" y="140494"/>
                  </a:lnTo>
                  <a:close/>
                </a:path>
              </a:pathLst>
            </a:custGeom>
            <a:solidFill>
              <a:schemeClr val="accent2">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66" name="Freeform 57">
              <a:extLst>
                <a:ext uri="{FF2B5EF4-FFF2-40B4-BE49-F238E27FC236}">
                  <a16:creationId xmlns:a16="http://schemas.microsoft.com/office/drawing/2014/main" id="{06D11F5C-E2D9-4460-8CD3-C0BC630EC825}"/>
                </a:ext>
              </a:extLst>
            </p:cNvPr>
            <p:cNvSpPr>
              <a:spLocks/>
            </p:cNvSpPr>
            <p:nvPr/>
          </p:nvSpPr>
          <p:spPr bwMode="auto">
            <a:xfrm>
              <a:off x="4041550" y="4367455"/>
              <a:ext cx="141701" cy="98101"/>
            </a:xfrm>
            <a:custGeom>
              <a:avLst/>
              <a:gdLst>
                <a:gd name="T0" fmla="*/ 89 w 846535"/>
                <a:gd name="T1" fmla="*/ 0 h 582068"/>
                <a:gd name="T2" fmla="*/ 63 w 846535"/>
                <a:gd name="T3" fmla="*/ 0 h 582068"/>
                <a:gd name="T4" fmla="*/ 48 w 846535"/>
                <a:gd name="T5" fmla="*/ 4 h 582068"/>
                <a:gd name="T6" fmla="*/ 47 w 846535"/>
                <a:gd name="T7" fmla="*/ 16 h 582068"/>
                <a:gd name="T8" fmla="*/ 37 w 846535"/>
                <a:gd name="T9" fmla="*/ 26 h 582068"/>
                <a:gd name="T10" fmla="*/ 27 w 846535"/>
                <a:gd name="T11" fmla="*/ 37 h 582068"/>
                <a:gd name="T12" fmla="*/ 26 w 846535"/>
                <a:gd name="T13" fmla="*/ 53 h 582068"/>
                <a:gd name="T14" fmla="*/ 14 w 846535"/>
                <a:gd name="T15" fmla="*/ 63 h 582068"/>
                <a:gd name="T16" fmla="*/ 9 w 846535"/>
                <a:gd name="T17" fmla="*/ 77 h 582068"/>
                <a:gd name="T18" fmla="*/ 0 w 846535"/>
                <a:gd name="T19" fmla="*/ 86 h 582068"/>
                <a:gd name="T20" fmla="*/ 55 w 846535"/>
                <a:gd name="T21" fmla="*/ 87 h 582068"/>
                <a:gd name="T22" fmla="*/ 69 w 846535"/>
                <a:gd name="T23" fmla="*/ 75 h 582068"/>
                <a:gd name="T24" fmla="*/ 72 w 846535"/>
                <a:gd name="T25" fmla="*/ 50 h 582068"/>
                <a:gd name="T26" fmla="*/ 71 w 846535"/>
                <a:gd name="T27" fmla="*/ 31 h 582068"/>
                <a:gd name="T28" fmla="*/ 117 w 846535"/>
                <a:gd name="T29" fmla="*/ 31 h 582068"/>
                <a:gd name="T30" fmla="*/ 123 w 846535"/>
                <a:gd name="T31" fmla="*/ 15 h 582068"/>
                <a:gd name="T32" fmla="*/ 122 w 846535"/>
                <a:gd name="T33" fmla="*/ 1 h 582068"/>
                <a:gd name="T34" fmla="*/ 89 w 846535"/>
                <a:gd name="T35" fmla="*/ 0 h 58206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846535"/>
                <a:gd name="T55" fmla="*/ 0 h 582068"/>
                <a:gd name="T56" fmla="*/ 846535 w 846535"/>
                <a:gd name="T57" fmla="*/ 582068 h 58206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846535" h="582068">
                  <a:moveTo>
                    <a:pt x="611646" y="0"/>
                  </a:moveTo>
                  <a:lnTo>
                    <a:pt x="438150" y="1043"/>
                  </a:lnTo>
                  <a:lnTo>
                    <a:pt x="335421" y="28575"/>
                  </a:lnTo>
                  <a:lnTo>
                    <a:pt x="323850" y="105818"/>
                  </a:lnTo>
                  <a:lnTo>
                    <a:pt x="254458" y="173038"/>
                  </a:lnTo>
                  <a:lnTo>
                    <a:pt x="185738" y="248693"/>
                  </a:lnTo>
                  <a:lnTo>
                    <a:pt x="180975" y="353468"/>
                  </a:lnTo>
                  <a:lnTo>
                    <a:pt x="97632" y="420143"/>
                  </a:lnTo>
                  <a:lnTo>
                    <a:pt x="64294" y="517774"/>
                  </a:lnTo>
                  <a:lnTo>
                    <a:pt x="0" y="574924"/>
                  </a:lnTo>
                  <a:lnTo>
                    <a:pt x="381000" y="582068"/>
                  </a:lnTo>
                  <a:lnTo>
                    <a:pt x="473869" y="498724"/>
                  </a:lnTo>
                  <a:lnTo>
                    <a:pt x="494171" y="334963"/>
                  </a:lnTo>
                  <a:lnTo>
                    <a:pt x="490538" y="209402"/>
                  </a:lnTo>
                  <a:lnTo>
                    <a:pt x="804863" y="205830"/>
                  </a:lnTo>
                  <a:lnTo>
                    <a:pt x="846535" y="101055"/>
                  </a:lnTo>
                  <a:lnTo>
                    <a:pt x="840582" y="4615"/>
                  </a:lnTo>
                  <a:lnTo>
                    <a:pt x="611646" y="0"/>
                  </a:lnTo>
                  <a:close/>
                </a:path>
              </a:pathLst>
            </a:custGeom>
            <a:solidFill>
              <a:schemeClr val="accent2">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67" name="Freeform 59">
              <a:extLst>
                <a:ext uri="{FF2B5EF4-FFF2-40B4-BE49-F238E27FC236}">
                  <a16:creationId xmlns:a16="http://schemas.microsoft.com/office/drawing/2014/main" id="{831228C3-EE21-4FD8-807B-CDAB50217DD1}"/>
                </a:ext>
              </a:extLst>
            </p:cNvPr>
            <p:cNvSpPr>
              <a:spLocks/>
            </p:cNvSpPr>
            <p:nvPr/>
          </p:nvSpPr>
          <p:spPr bwMode="auto">
            <a:xfrm>
              <a:off x="5098857" y="5094645"/>
              <a:ext cx="129243" cy="263158"/>
            </a:xfrm>
            <a:custGeom>
              <a:avLst/>
              <a:gdLst>
                <a:gd name="T0" fmla="*/ 91 w 771858"/>
                <a:gd name="T1" fmla="*/ 9 h 1571091"/>
                <a:gd name="T2" fmla="*/ 90 w 771858"/>
                <a:gd name="T3" fmla="*/ 19 h 1571091"/>
                <a:gd name="T4" fmla="*/ 86 w 771858"/>
                <a:gd name="T5" fmla="*/ 25 h 1571091"/>
                <a:gd name="T6" fmla="*/ 82 w 771858"/>
                <a:gd name="T7" fmla="*/ 27 h 1571091"/>
                <a:gd name="T8" fmla="*/ 76 w 771858"/>
                <a:gd name="T9" fmla="*/ 26 h 1571091"/>
                <a:gd name="T10" fmla="*/ 73 w 771858"/>
                <a:gd name="T11" fmla="*/ 30 h 1571091"/>
                <a:gd name="T12" fmla="*/ 77 w 771858"/>
                <a:gd name="T13" fmla="*/ 39 h 1571091"/>
                <a:gd name="T14" fmla="*/ 70 w 771858"/>
                <a:gd name="T15" fmla="*/ 41 h 1571091"/>
                <a:gd name="T16" fmla="*/ 72 w 771858"/>
                <a:gd name="T17" fmla="*/ 47 h 1571091"/>
                <a:gd name="T18" fmla="*/ 65 w 771858"/>
                <a:gd name="T19" fmla="*/ 52 h 1571091"/>
                <a:gd name="T20" fmla="*/ 62 w 771858"/>
                <a:gd name="T21" fmla="*/ 50 h 1571091"/>
                <a:gd name="T22" fmla="*/ 56 w 771858"/>
                <a:gd name="T23" fmla="*/ 56 h 1571091"/>
                <a:gd name="T24" fmla="*/ 41 w 771858"/>
                <a:gd name="T25" fmla="*/ 65 h 1571091"/>
                <a:gd name="T26" fmla="*/ 32 w 771858"/>
                <a:gd name="T27" fmla="*/ 68 h 1571091"/>
                <a:gd name="T28" fmla="*/ 28 w 771858"/>
                <a:gd name="T29" fmla="*/ 69 h 1571091"/>
                <a:gd name="T30" fmla="*/ 23 w 771858"/>
                <a:gd name="T31" fmla="*/ 69 h 1571091"/>
                <a:gd name="T32" fmla="*/ 18 w 771858"/>
                <a:gd name="T33" fmla="*/ 80 h 1571091"/>
                <a:gd name="T34" fmla="*/ 15 w 771858"/>
                <a:gd name="T35" fmla="*/ 88 h 1571091"/>
                <a:gd name="T36" fmla="*/ 18 w 771858"/>
                <a:gd name="T37" fmla="*/ 101 h 1571091"/>
                <a:gd name="T38" fmla="*/ 19 w 771858"/>
                <a:gd name="T39" fmla="*/ 113 h 1571091"/>
                <a:gd name="T40" fmla="*/ 16 w 771858"/>
                <a:gd name="T41" fmla="*/ 125 h 1571091"/>
                <a:gd name="T42" fmla="*/ 15 w 771858"/>
                <a:gd name="T43" fmla="*/ 134 h 1571091"/>
                <a:gd name="T44" fmla="*/ 7 w 771858"/>
                <a:gd name="T45" fmla="*/ 148 h 1571091"/>
                <a:gd name="T46" fmla="*/ 0 w 771858"/>
                <a:gd name="T47" fmla="*/ 157 h 1571091"/>
                <a:gd name="T48" fmla="*/ 4 w 771858"/>
                <a:gd name="T49" fmla="*/ 163 h 1571091"/>
                <a:gd name="T50" fmla="*/ 4 w 771858"/>
                <a:gd name="T51" fmla="*/ 172 h 1571091"/>
                <a:gd name="T52" fmla="*/ 6 w 771858"/>
                <a:gd name="T53" fmla="*/ 178 h 1571091"/>
                <a:gd name="T54" fmla="*/ 6 w 771858"/>
                <a:gd name="T55" fmla="*/ 186 h 1571091"/>
                <a:gd name="T56" fmla="*/ 11 w 771858"/>
                <a:gd name="T57" fmla="*/ 198 h 1571091"/>
                <a:gd name="T58" fmla="*/ 16 w 771858"/>
                <a:gd name="T59" fmla="*/ 206 h 1571091"/>
                <a:gd name="T60" fmla="*/ 13 w 771858"/>
                <a:gd name="T61" fmla="*/ 213 h 1571091"/>
                <a:gd name="T62" fmla="*/ 11 w 771858"/>
                <a:gd name="T63" fmla="*/ 218 h 1571091"/>
                <a:gd name="T64" fmla="*/ 10 w 771858"/>
                <a:gd name="T65" fmla="*/ 222 h 1571091"/>
                <a:gd name="T66" fmla="*/ 16 w 771858"/>
                <a:gd name="T67" fmla="*/ 228 h 1571091"/>
                <a:gd name="T68" fmla="*/ 26 w 771858"/>
                <a:gd name="T69" fmla="*/ 224 h 1571091"/>
                <a:gd name="T70" fmla="*/ 36 w 771858"/>
                <a:gd name="T71" fmla="*/ 221 h 1571091"/>
                <a:gd name="T72" fmla="*/ 45 w 771858"/>
                <a:gd name="T73" fmla="*/ 218 h 1571091"/>
                <a:gd name="T74" fmla="*/ 55 w 771858"/>
                <a:gd name="T75" fmla="*/ 213 h 1571091"/>
                <a:gd name="T76" fmla="*/ 60 w 771858"/>
                <a:gd name="T77" fmla="*/ 207 h 1571091"/>
                <a:gd name="T78" fmla="*/ 72 w 771858"/>
                <a:gd name="T79" fmla="*/ 186 h 1571091"/>
                <a:gd name="T80" fmla="*/ 81 w 771858"/>
                <a:gd name="T81" fmla="*/ 147 h 1571091"/>
                <a:gd name="T82" fmla="*/ 84 w 771858"/>
                <a:gd name="T83" fmla="*/ 123 h 1571091"/>
                <a:gd name="T84" fmla="*/ 91 w 771858"/>
                <a:gd name="T85" fmla="*/ 107 h 1571091"/>
                <a:gd name="T86" fmla="*/ 99 w 771858"/>
                <a:gd name="T87" fmla="*/ 96 h 1571091"/>
                <a:gd name="T88" fmla="*/ 101 w 771858"/>
                <a:gd name="T89" fmla="*/ 87 h 1571091"/>
                <a:gd name="T90" fmla="*/ 99 w 771858"/>
                <a:gd name="T91" fmla="*/ 80 h 1571091"/>
                <a:gd name="T92" fmla="*/ 101 w 771858"/>
                <a:gd name="T93" fmla="*/ 75 h 1571091"/>
                <a:gd name="T94" fmla="*/ 96 w 771858"/>
                <a:gd name="T95" fmla="*/ 66 h 1571091"/>
                <a:gd name="T96" fmla="*/ 97 w 771858"/>
                <a:gd name="T97" fmla="*/ 61 h 1571091"/>
                <a:gd name="T98" fmla="*/ 102 w 771858"/>
                <a:gd name="T99" fmla="*/ 59 h 1571091"/>
                <a:gd name="T100" fmla="*/ 104 w 771858"/>
                <a:gd name="T101" fmla="*/ 64 h 1571091"/>
                <a:gd name="T102" fmla="*/ 105 w 771858"/>
                <a:gd name="T103" fmla="*/ 67 h 1571091"/>
                <a:gd name="T104" fmla="*/ 109 w 771858"/>
                <a:gd name="T105" fmla="*/ 63 h 1571091"/>
                <a:gd name="T106" fmla="*/ 112 w 771858"/>
                <a:gd name="T107" fmla="*/ 57 h 1571091"/>
                <a:gd name="T108" fmla="*/ 108 w 771858"/>
                <a:gd name="T109" fmla="*/ 50 h 1571091"/>
                <a:gd name="T110" fmla="*/ 108 w 771858"/>
                <a:gd name="T111" fmla="*/ 39 h 1571091"/>
                <a:gd name="T112" fmla="*/ 106 w 771858"/>
                <a:gd name="T113" fmla="*/ 18 h 1571091"/>
                <a:gd name="T114" fmla="*/ 101 w 771858"/>
                <a:gd name="T115" fmla="*/ 10 h 1571091"/>
                <a:gd name="T116" fmla="*/ 98 w 771858"/>
                <a:gd name="T117" fmla="*/ 0 h 1571091"/>
                <a:gd name="T118" fmla="*/ 94 w 771858"/>
                <a:gd name="T119" fmla="*/ 3 h 1571091"/>
                <a:gd name="T120" fmla="*/ 91 w 771858"/>
                <a:gd name="T121" fmla="*/ 9 h 1571091"/>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71858"/>
                <a:gd name="T184" fmla="*/ 0 h 1571091"/>
                <a:gd name="T185" fmla="*/ 771858 w 771858"/>
                <a:gd name="T186" fmla="*/ 1571091 h 1571091"/>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71858" h="1571091">
                  <a:moveTo>
                    <a:pt x="625523" y="60989"/>
                  </a:moveTo>
                  <a:lnTo>
                    <a:pt x="623220" y="132316"/>
                  </a:lnTo>
                  <a:lnTo>
                    <a:pt x="595126" y="170344"/>
                  </a:lnTo>
                  <a:lnTo>
                    <a:pt x="563095" y="189685"/>
                  </a:lnTo>
                  <a:lnTo>
                    <a:pt x="523325" y="179151"/>
                  </a:lnTo>
                  <a:lnTo>
                    <a:pt x="505886" y="209483"/>
                  </a:lnTo>
                  <a:lnTo>
                    <a:pt x="532084" y="265284"/>
                  </a:lnTo>
                  <a:lnTo>
                    <a:pt x="482001" y="281201"/>
                  </a:lnTo>
                  <a:lnTo>
                    <a:pt x="497205" y="325947"/>
                  </a:lnTo>
                  <a:lnTo>
                    <a:pt x="451059" y="360551"/>
                  </a:lnTo>
                  <a:lnTo>
                    <a:pt x="425609" y="346006"/>
                  </a:lnTo>
                  <a:lnTo>
                    <a:pt x="389023" y="387002"/>
                  </a:lnTo>
                  <a:lnTo>
                    <a:pt x="283505" y="446133"/>
                  </a:lnTo>
                  <a:lnTo>
                    <a:pt x="219103" y="466060"/>
                  </a:lnTo>
                  <a:lnTo>
                    <a:pt x="194129" y="477769"/>
                  </a:lnTo>
                  <a:lnTo>
                    <a:pt x="154988" y="477073"/>
                  </a:lnTo>
                  <a:lnTo>
                    <a:pt x="127083" y="550271"/>
                  </a:lnTo>
                  <a:lnTo>
                    <a:pt x="102204" y="609409"/>
                  </a:lnTo>
                  <a:lnTo>
                    <a:pt x="121254" y="695134"/>
                  </a:lnTo>
                  <a:lnTo>
                    <a:pt x="133160" y="776097"/>
                  </a:lnTo>
                  <a:lnTo>
                    <a:pt x="107486" y="858278"/>
                  </a:lnTo>
                  <a:lnTo>
                    <a:pt x="100991" y="921709"/>
                  </a:lnTo>
                  <a:lnTo>
                    <a:pt x="49198" y="1016914"/>
                  </a:lnTo>
                  <a:lnTo>
                    <a:pt x="0" y="1081588"/>
                  </a:lnTo>
                  <a:lnTo>
                    <a:pt x="26004" y="1123759"/>
                  </a:lnTo>
                  <a:lnTo>
                    <a:pt x="30766" y="1188053"/>
                  </a:lnTo>
                  <a:lnTo>
                    <a:pt x="40291" y="1228534"/>
                  </a:lnTo>
                  <a:lnTo>
                    <a:pt x="45054" y="1280922"/>
                  </a:lnTo>
                  <a:lnTo>
                    <a:pt x="73629" y="1361884"/>
                  </a:lnTo>
                  <a:lnTo>
                    <a:pt x="111729" y="1421415"/>
                  </a:lnTo>
                  <a:lnTo>
                    <a:pt x="90298" y="1464278"/>
                  </a:lnTo>
                  <a:lnTo>
                    <a:pt x="73629" y="1502378"/>
                  </a:lnTo>
                  <a:lnTo>
                    <a:pt x="69315" y="1530552"/>
                  </a:lnTo>
                  <a:lnTo>
                    <a:pt x="109628" y="1571091"/>
                  </a:lnTo>
                  <a:lnTo>
                    <a:pt x="181020" y="1539780"/>
                  </a:lnTo>
                  <a:lnTo>
                    <a:pt x="248128" y="1520272"/>
                  </a:lnTo>
                  <a:lnTo>
                    <a:pt x="309825" y="1499924"/>
                  </a:lnTo>
                  <a:lnTo>
                    <a:pt x="378429" y="1464278"/>
                  </a:lnTo>
                  <a:lnTo>
                    <a:pt x="411766" y="1426178"/>
                  </a:lnTo>
                  <a:lnTo>
                    <a:pt x="497491" y="1278540"/>
                  </a:lnTo>
                  <a:lnTo>
                    <a:pt x="561785" y="1014222"/>
                  </a:lnTo>
                  <a:lnTo>
                    <a:pt x="578603" y="845977"/>
                  </a:lnTo>
                  <a:lnTo>
                    <a:pt x="630582" y="736230"/>
                  </a:lnTo>
                  <a:lnTo>
                    <a:pt x="685610" y="664178"/>
                  </a:lnTo>
                  <a:lnTo>
                    <a:pt x="697516" y="599884"/>
                  </a:lnTo>
                  <a:lnTo>
                    <a:pt x="681131" y="547720"/>
                  </a:lnTo>
                  <a:lnTo>
                    <a:pt x="694906" y="513704"/>
                  </a:lnTo>
                  <a:lnTo>
                    <a:pt x="663235" y="453780"/>
                  </a:lnTo>
                  <a:lnTo>
                    <a:pt x="668026" y="420395"/>
                  </a:lnTo>
                  <a:lnTo>
                    <a:pt x="700126" y="404805"/>
                  </a:lnTo>
                  <a:lnTo>
                    <a:pt x="715125" y="438300"/>
                  </a:lnTo>
                  <a:lnTo>
                    <a:pt x="726324" y="460607"/>
                  </a:lnTo>
                  <a:lnTo>
                    <a:pt x="754622" y="433831"/>
                  </a:lnTo>
                  <a:lnTo>
                    <a:pt x="771858" y="392248"/>
                  </a:lnTo>
                  <a:lnTo>
                    <a:pt x="745795" y="343947"/>
                  </a:lnTo>
                  <a:lnTo>
                    <a:pt x="744366" y="265183"/>
                  </a:lnTo>
                  <a:lnTo>
                    <a:pt x="731057" y="126607"/>
                  </a:lnTo>
                  <a:lnTo>
                    <a:pt x="697596" y="67185"/>
                  </a:lnTo>
                  <a:lnTo>
                    <a:pt x="678387" y="0"/>
                  </a:lnTo>
                  <a:lnTo>
                    <a:pt x="646424" y="23091"/>
                  </a:lnTo>
                  <a:lnTo>
                    <a:pt x="625523" y="60989"/>
                  </a:lnTo>
                  <a:close/>
                </a:path>
              </a:pathLst>
            </a:custGeom>
            <a:solidFill>
              <a:schemeClr val="accent2">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68" name="Freeform 60">
              <a:extLst>
                <a:ext uri="{FF2B5EF4-FFF2-40B4-BE49-F238E27FC236}">
                  <a16:creationId xmlns:a16="http://schemas.microsoft.com/office/drawing/2014/main" id="{D8A43915-C823-407B-BBC4-05D3454935E0}"/>
                </a:ext>
              </a:extLst>
            </p:cNvPr>
            <p:cNvSpPr>
              <a:spLocks/>
            </p:cNvSpPr>
            <p:nvPr/>
          </p:nvSpPr>
          <p:spPr bwMode="auto">
            <a:xfrm>
              <a:off x="4237751" y="4613485"/>
              <a:ext cx="147930" cy="96543"/>
            </a:xfrm>
            <a:custGeom>
              <a:avLst/>
              <a:gdLst>
                <a:gd name="T0" fmla="*/ 89 w 884634"/>
                <a:gd name="T1" fmla="*/ 0 h 577358"/>
                <a:gd name="T2" fmla="*/ 70 w 884634"/>
                <a:gd name="T3" fmla="*/ 1 h 577358"/>
                <a:gd name="T4" fmla="*/ 56 w 884634"/>
                <a:gd name="T5" fmla="*/ 6 h 577358"/>
                <a:gd name="T6" fmla="*/ 47 w 884634"/>
                <a:gd name="T7" fmla="*/ 10 h 577358"/>
                <a:gd name="T8" fmla="*/ 40 w 884634"/>
                <a:gd name="T9" fmla="*/ 17 h 577358"/>
                <a:gd name="T10" fmla="*/ 32 w 884634"/>
                <a:gd name="T11" fmla="*/ 22 h 577358"/>
                <a:gd name="T12" fmla="*/ 17 w 884634"/>
                <a:gd name="T13" fmla="*/ 33 h 577358"/>
                <a:gd name="T14" fmla="*/ 19 w 884634"/>
                <a:gd name="T15" fmla="*/ 40 h 577358"/>
                <a:gd name="T16" fmla="*/ 13 w 884634"/>
                <a:gd name="T17" fmla="*/ 42 h 577358"/>
                <a:gd name="T18" fmla="*/ 6 w 884634"/>
                <a:gd name="T19" fmla="*/ 47 h 577358"/>
                <a:gd name="T20" fmla="*/ 0 w 884634"/>
                <a:gd name="T21" fmla="*/ 54 h 577358"/>
                <a:gd name="T22" fmla="*/ 2 w 884634"/>
                <a:gd name="T23" fmla="*/ 63 h 577358"/>
                <a:gd name="T24" fmla="*/ 1 w 884634"/>
                <a:gd name="T25" fmla="*/ 72 h 577358"/>
                <a:gd name="T26" fmla="*/ 7 w 884634"/>
                <a:gd name="T27" fmla="*/ 79 h 577358"/>
                <a:gd name="T28" fmla="*/ 17 w 884634"/>
                <a:gd name="T29" fmla="*/ 83 h 577358"/>
                <a:gd name="T30" fmla="*/ 31 w 884634"/>
                <a:gd name="T31" fmla="*/ 79 h 577358"/>
                <a:gd name="T32" fmla="*/ 39 w 884634"/>
                <a:gd name="T33" fmla="*/ 82 h 577358"/>
                <a:gd name="T34" fmla="*/ 41 w 884634"/>
                <a:gd name="T35" fmla="*/ 73 h 577358"/>
                <a:gd name="T36" fmla="*/ 40 w 884634"/>
                <a:gd name="T37" fmla="*/ 62 h 577358"/>
                <a:gd name="T38" fmla="*/ 48 w 884634"/>
                <a:gd name="T39" fmla="*/ 62 h 577358"/>
                <a:gd name="T40" fmla="*/ 64 w 884634"/>
                <a:gd name="T41" fmla="*/ 61 h 577358"/>
                <a:gd name="T42" fmla="*/ 82 w 884634"/>
                <a:gd name="T43" fmla="*/ 61 h 577358"/>
                <a:gd name="T44" fmla="*/ 90 w 884634"/>
                <a:gd name="T45" fmla="*/ 65 h 577358"/>
                <a:gd name="T46" fmla="*/ 98 w 884634"/>
                <a:gd name="T47" fmla="*/ 62 h 577358"/>
                <a:gd name="T48" fmla="*/ 104 w 884634"/>
                <a:gd name="T49" fmla="*/ 58 h 577358"/>
                <a:gd name="T50" fmla="*/ 115 w 884634"/>
                <a:gd name="T51" fmla="*/ 58 h 577358"/>
                <a:gd name="T52" fmla="*/ 119 w 884634"/>
                <a:gd name="T53" fmla="*/ 49 h 577358"/>
                <a:gd name="T54" fmla="*/ 127 w 884634"/>
                <a:gd name="T55" fmla="*/ 40 h 577358"/>
                <a:gd name="T56" fmla="*/ 108 w 884634"/>
                <a:gd name="T57" fmla="*/ 35 h 577358"/>
                <a:gd name="T58" fmla="*/ 101 w 884634"/>
                <a:gd name="T59" fmla="*/ 26 h 577358"/>
                <a:gd name="T60" fmla="*/ 93 w 884634"/>
                <a:gd name="T61" fmla="*/ 16 h 577358"/>
                <a:gd name="T62" fmla="*/ 89 w 884634"/>
                <a:gd name="T63" fmla="*/ 0 h 57735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884634"/>
                <a:gd name="T97" fmla="*/ 0 h 577358"/>
                <a:gd name="T98" fmla="*/ 884634 w 884634"/>
                <a:gd name="T99" fmla="*/ 577358 h 577358"/>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884634" h="577358">
                  <a:moveTo>
                    <a:pt x="616743" y="0"/>
                  </a:moveTo>
                  <a:lnTo>
                    <a:pt x="488156" y="4763"/>
                  </a:lnTo>
                  <a:lnTo>
                    <a:pt x="388143" y="40482"/>
                  </a:lnTo>
                  <a:lnTo>
                    <a:pt x="328612" y="69057"/>
                  </a:lnTo>
                  <a:lnTo>
                    <a:pt x="276225" y="119063"/>
                  </a:lnTo>
                  <a:lnTo>
                    <a:pt x="223837" y="154782"/>
                  </a:lnTo>
                  <a:lnTo>
                    <a:pt x="117871" y="230982"/>
                  </a:lnTo>
                  <a:lnTo>
                    <a:pt x="128587" y="279797"/>
                  </a:lnTo>
                  <a:lnTo>
                    <a:pt x="90487" y="295275"/>
                  </a:lnTo>
                  <a:lnTo>
                    <a:pt x="39290" y="328613"/>
                  </a:lnTo>
                  <a:lnTo>
                    <a:pt x="0" y="376238"/>
                  </a:lnTo>
                  <a:lnTo>
                    <a:pt x="16668" y="438150"/>
                  </a:lnTo>
                  <a:lnTo>
                    <a:pt x="7143" y="500063"/>
                  </a:lnTo>
                  <a:lnTo>
                    <a:pt x="51531" y="546121"/>
                  </a:lnTo>
                  <a:lnTo>
                    <a:pt x="114633" y="577358"/>
                  </a:lnTo>
                  <a:lnTo>
                    <a:pt x="214849" y="546442"/>
                  </a:lnTo>
                  <a:lnTo>
                    <a:pt x="267046" y="571776"/>
                  </a:lnTo>
                  <a:lnTo>
                    <a:pt x="283368" y="509588"/>
                  </a:lnTo>
                  <a:lnTo>
                    <a:pt x="276225" y="431007"/>
                  </a:lnTo>
                  <a:lnTo>
                    <a:pt x="334228" y="431172"/>
                  </a:lnTo>
                  <a:lnTo>
                    <a:pt x="442912" y="426244"/>
                  </a:lnTo>
                  <a:lnTo>
                    <a:pt x="571625" y="423109"/>
                  </a:lnTo>
                  <a:lnTo>
                    <a:pt x="621506" y="452438"/>
                  </a:lnTo>
                  <a:lnTo>
                    <a:pt x="678656" y="431007"/>
                  </a:lnTo>
                  <a:lnTo>
                    <a:pt x="722432" y="403478"/>
                  </a:lnTo>
                  <a:lnTo>
                    <a:pt x="799356" y="403021"/>
                  </a:lnTo>
                  <a:lnTo>
                    <a:pt x="826617" y="343392"/>
                  </a:lnTo>
                  <a:lnTo>
                    <a:pt x="884634" y="280988"/>
                  </a:lnTo>
                  <a:lnTo>
                    <a:pt x="746530" y="243945"/>
                  </a:lnTo>
                  <a:lnTo>
                    <a:pt x="704850" y="178594"/>
                  </a:lnTo>
                  <a:lnTo>
                    <a:pt x="642937" y="114300"/>
                  </a:lnTo>
                  <a:lnTo>
                    <a:pt x="616743" y="0"/>
                  </a:lnTo>
                  <a:close/>
                </a:path>
              </a:pathLst>
            </a:custGeom>
            <a:solidFill>
              <a:schemeClr val="accent2">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69" name="Freeform 65">
              <a:extLst>
                <a:ext uri="{FF2B5EF4-FFF2-40B4-BE49-F238E27FC236}">
                  <a16:creationId xmlns:a16="http://schemas.microsoft.com/office/drawing/2014/main" id="{61CAE4D6-DF84-4695-BF82-3AFA307850B9}"/>
                </a:ext>
              </a:extLst>
            </p:cNvPr>
            <p:cNvSpPr>
              <a:spLocks/>
            </p:cNvSpPr>
            <p:nvPr/>
          </p:nvSpPr>
          <p:spPr bwMode="auto">
            <a:xfrm>
              <a:off x="5080170" y="4650856"/>
              <a:ext cx="24914" cy="34257"/>
            </a:xfrm>
            <a:custGeom>
              <a:avLst/>
              <a:gdLst>
                <a:gd name="T0" fmla="*/ 13 w 149562"/>
                <a:gd name="T1" fmla="*/ 0 h 204788"/>
                <a:gd name="T2" fmla="*/ 11 w 149562"/>
                <a:gd name="T3" fmla="*/ 4 h 204788"/>
                <a:gd name="T4" fmla="*/ 5 w 149562"/>
                <a:gd name="T5" fmla="*/ 6 h 204788"/>
                <a:gd name="T6" fmla="*/ 0 w 149562"/>
                <a:gd name="T7" fmla="*/ 16 h 204788"/>
                <a:gd name="T8" fmla="*/ 0 w 149562"/>
                <a:gd name="T9" fmla="*/ 27 h 204788"/>
                <a:gd name="T10" fmla="*/ 8 w 149562"/>
                <a:gd name="T11" fmla="*/ 28 h 204788"/>
                <a:gd name="T12" fmla="*/ 14 w 149562"/>
                <a:gd name="T13" fmla="*/ 30 h 204788"/>
                <a:gd name="T14" fmla="*/ 19 w 149562"/>
                <a:gd name="T15" fmla="*/ 21 h 204788"/>
                <a:gd name="T16" fmla="*/ 19 w 149562"/>
                <a:gd name="T17" fmla="*/ 18 h 204788"/>
                <a:gd name="T18" fmla="*/ 14 w 149562"/>
                <a:gd name="T19" fmla="*/ 19 h 204788"/>
                <a:gd name="T20" fmla="*/ 11 w 149562"/>
                <a:gd name="T21" fmla="*/ 21 h 204788"/>
                <a:gd name="T22" fmla="*/ 8 w 149562"/>
                <a:gd name="T23" fmla="*/ 21 h 204788"/>
                <a:gd name="T24" fmla="*/ 7 w 149562"/>
                <a:gd name="T25" fmla="*/ 19 h 204788"/>
                <a:gd name="T26" fmla="*/ 11 w 149562"/>
                <a:gd name="T27" fmla="*/ 17 h 204788"/>
                <a:gd name="T28" fmla="*/ 15 w 149562"/>
                <a:gd name="T29" fmla="*/ 13 h 204788"/>
                <a:gd name="T30" fmla="*/ 21 w 149562"/>
                <a:gd name="T31" fmla="*/ 12 h 204788"/>
                <a:gd name="T32" fmla="*/ 20 w 149562"/>
                <a:gd name="T33" fmla="*/ 7 h 204788"/>
                <a:gd name="T34" fmla="*/ 17 w 149562"/>
                <a:gd name="T35" fmla="*/ 4 h 204788"/>
                <a:gd name="T36" fmla="*/ 13 w 149562"/>
                <a:gd name="T37" fmla="*/ 0 h 20478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49562"/>
                <a:gd name="T58" fmla="*/ 0 h 204788"/>
                <a:gd name="T59" fmla="*/ 149562 w 149562"/>
                <a:gd name="T60" fmla="*/ 204788 h 20478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49562" h="204788">
                  <a:moveTo>
                    <a:pt x="94060" y="0"/>
                  </a:moveTo>
                  <a:lnTo>
                    <a:pt x="80963" y="28575"/>
                  </a:lnTo>
                  <a:lnTo>
                    <a:pt x="38100" y="45244"/>
                  </a:lnTo>
                  <a:lnTo>
                    <a:pt x="0" y="111919"/>
                  </a:lnTo>
                  <a:lnTo>
                    <a:pt x="2382" y="186928"/>
                  </a:lnTo>
                  <a:lnTo>
                    <a:pt x="55730" y="197936"/>
                  </a:lnTo>
                  <a:lnTo>
                    <a:pt x="96441" y="204788"/>
                  </a:lnTo>
                  <a:lnTo>
                    <a:pt x="135732" y="147638"/>
                  </a:lnTo>
                  <a:lnTo>
                    <a:pt x="133233" y="125252"/>
                  </a:lnTo>
                  <a:lnTo>
                    <a:pt x="97322" y="129297"/>
                  </a:lnTo>
                  <a:lnTo>
                    <a:pt x="77105" y="148332"/>
                  </a:lnTo>
                  <a:lnTo>
                    <a:pt x="54837" y="148736"/>
                  </a:lnTo>
                  <a:lnTo>
                    <a:pt x="47729" y="134723"/>
                  </a:lnTo>
                  <a:lnTo>
                    <a:pt x="74839" y="117826"/>
                  </a:lnTo>
                  <a:lnTo>
                    <a:pt x="105148" y="88425"/>
                  </a:lnTo>
                  <a:lnTo>
                    <a:pt x="149562" y="80831"/>
                  </a:lnTo>
                  <a:lnTo>
                    <a:pt x="142125" y="48721"/>
                  </a:lnTo>
                  <a:lnTo>
                    <a:pt x="121138" y="25343"/>
                  </a:lnTo>
                  <a:lnTo>
                    <a:pt x="94060" y="0"/>
                  </a:lnTo>
                  <a:close/>
                </a:path>
              </a:pathLst>
            </a:custGeom>
            <a:solidFill>
              <a:srgbClr val="FFD966"/>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70" name="Freeform 66">
              <a:extLst>
                <a:ext uri="{FF2B5EF4-FFF2-40B4-BE49-F238E27FC236}">
                  <a16:creationId xmlns:a16="http://schemas.microsoft.com/office/drawing/2014/main" id="{BFE94D59-F6C4-458F-A265-86CD3112CBCA}"/>
                </a:ext>
              </a:extLst>
            </p:cNvPr>
            <p:cNvSpPr>
              <a:spLocks/>
            </p:cNvSpPr>
            <p:nvPr/>
          </p:nvSpPr>
          <p:spPr bwMode="auto">
            <a:xfrm>
              <a:off x="4932241" y="4792558"/>
              <a:ext cx="149487" cy="155715"/>
            </a:xfrm>
            <a:custGeom>
              <a:avLst/>
              <a:gdLst>
                <a:gd name="T0" fmla="*/ 2147483647 w 480"/>
                <a:gd name="T1" fmla="*/ 2147483647 h 498"/>
                <a:gd name="T2" fmla="*/ 0 w 480"/>
                <a:gd name="T3" fmla="*/ 2147483647 h 498"/>
                <a:gd name="T4" fmla="*/ 2147483647 w 480"/>
                <a:gd name="T5" fmla="*/ 2147483647 h 498"/>
                <a:gd name="T6" fmla="*/ 2147483647 w 480"/>
                <a:gd name="T7" fmla="*/ 2147483647 h 498"/>
                <a:gd name="T8" fmla="*/ 2147483647 w 480"/>
                <a:gd name="T9" fmla="*/ 2147483647 h 498"/>
                <a:gd name="T10" fmla="*/ 2147483647 w 480"/>
                <a:gd name="T11" fmla="*/ 2147483647 h 498"/>
                <a:gd name="T12" fmla="*/ 2147483647 w 480"/>
                <a:gd name="T13" fmla="*/ 2147483647 h 498"/>
                <a:gd name="T14" fmla="*/ 2147483647 w 480"/>
                <a:gd name="T15" fmla="*/ 2147483647 h 498"/>
                <a:gd name="T16" fmla="*/ 2147483647 w 480"/>
                <a:gd name="T17" fmla="*/ 2147483647 h 498"/>
                <a:gd name="T18" fmla="*/ 2147483647 w 480"/>
                <a:gd name="T19" fmla="*/ 2147483647 h 498"/>
                <a:gd name="T20" fmla="*/ 2147483647 w 480"/>
                <a:gd name="T21" fmla="*/ 2147483647 h 498"/>
                <a:gd name="T22" fmla="*/ 2147483647 w 480"/>
                <a:gd name="T23" fmla="*/ 2147483647 h 498"/>
                <a:gd name="T24" fmla="*/ 2147483647 w 480"/>
                <a:gd name="T25" fmla="*/ 2147483647 h 498"/>
                <a:gd name="T26" fmla="*/ 2147483647 w 480"/>
                <a:gd name="T27" fmla="*/ 2147483647 h 498"/>
                <a:gd name="T28" fmla="*/ 2147483647 w 480"/>
                <a:gd name="T29" fmla="*/ 2147483647 h 498"/>
                <a:gd name="T30" fmla="*/ 2147483647 w 480"/>
                <a:gd name="T31" fmla="*/ 2147483647 h 498"/>
                <a:gd name="T32" fmla="*/ 2147483647 w 480"/>
                <a:gd name="T33" fmla="*/ 2147483647 h 498"/>
                <a:gd name="T34" fmla="*/ 2147483647 w 480"/>
                <a:gd name="T35" fmla="*/ 2147483647 h 498"/>
                <a:gd name="T36" fmla="*/ 2147483647 w 480"/>
                <a:gd name="T37" fmla="*/ 2147483647 h 498"/>
                <a:gd name="T38" fmla="*/ 2147483647 w 480"/>
                <a:gd name="T39" fmla="*/ 2147483647 h 498"/>
                <a:gd name="T40" fmla="*/ 2147483647 w 480"/>
                <a:gd name="T41" fmla="*/ 2147483647 h 498"/>
                <a:gd name="T42" fmla="*/ 2147483647 w 480"/>
                <a:gd name="T43" fmla="*/ 2147483647 h 498"/>
                <a:gd name="T44" fmla="*/ 2147483647 w 480"/>
                <a:gd name="T45" fmla="*/ 2147483647 h 498"/>
                <a:gd name="T46" fmla="*/ 2147483647 w 480"/>
                <a:gd name="T47" fmla="*/ 2147483647 h 498"/>
                <a:gd name="T48" fmla="*/ 2147483647 w 480"/>
                <a:gd name="T49" fmla="*/ 2147483647 h 498"/>
                <a:gd name="T50" fmla="*/ 2147483647 w 480"/>
                <a:gd name="T51" fmla="*/ 2147483647 h 498"/>
                <a:gd name="T52" fmla="*/ 2147483647 w 480"/>
                <a:gd name="T53" fmla="*/ 2147483647 h 498"/>
                <a:gd name="T54" fmla="*/ 2147483647 w 480"/>
                <a:gd name="T55" fmla="*/ 2147483647 h 498"/>
                <a:gd name="T56" fmla="*/ 2147483647 w 480"/>
                <a:gd name="T57" fmla="*/ 2147483647 h 498"/>
                <a:gd name="T58" fmla="*/ 2147483647 w 480"/>
                <a:gd name="T59" fmla="*/ 2147483647 h 498"/>
                <a:gd name="T60" fmla="*/ 2147483647 w 480"/>
                <a:gd name="T61" fmla="*/ 2147483647 h 498"/>
                <a:gd name="T62" fmla="*/ 2147483647 w 480"/>
                <a:gd name="T63" fmla="*/ 2147483647 h 498"/>
                <a:gd name="T64" fmla="*/ 2147483647 w 480"/>
                <a:gd name="T65" fmla="*/ 2147483647 h 498"/>
                <a:gd name="T66" fmla="*/ 2147483647 w 480"/>
                <a:gd name="T67" fmla="*/ 2147483647 h 498"/>
                <a:gd name="T68" fmla="*/ 2147483647 w 480"/>
                <a:gd name="T69" fmla="*/ 2147483647 h 498"/>
                <a:gd name="T70" fmla="*/ 2147483647 w 480"/>
                <a:gd name="T71" fmla="*/ 2147483647 h 498"/>
                <a:gd name="T72" fmla="*/ 2147483647 w 480"/>
                <a:gd name="T73" fmla="*/ 2147483647 h 498"/>
                <a:gd name="T74" fmla="*/ 2147483647 w 480"/>
                <a:gd name="T75" fmla="*/ 2147483647 h 498"/>
                <a:gd name="T76" fmla="*/ 2147483647 w 480"/>
                <a:gd name="T77" fmla="*/ 2147483647 h 498"/>
                <a:gd name="T78" fmla="*/ 2147483647 w 480"/>
                <a:gd name="T79" fmla="*/ 2147483647 h 498"/>
                <a:gd name="T80" fmla="*/ 2147483647 w 480"/>
                <a:gd name="T81" fmla="*/ 0 h 498"/>
                <a:gd name="T82" fmla="*/ 2147483647 w 480"/>
                <a:gd name="T83" fmla="*/ 2147483647 h 498"/>
                <a:gd name="T84" fmla="*/ 2147483647 w 480"/>
                <a:gd name="T85" fmla="*/ 2147483647 h 498"/>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480"/>
                <a:gd name="T130" fmla="*/ 0 h 498"/>
                <a:gd name="T131" fmla="*/ 480 w 480"/>
                <a:gd name="T132" fmla="*/ 498 h 498"/>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480" h="498">
                  <a:moveTo>
                    <a:pt x="28" y="24"/>
                  </a:moveTo>
                  <a:lnTo>
                    <a:pt x="0" y="36"/>
                  </a:lnTo>
                  <a:lnTo>
                    <a:pt x="41" y="92"/>
                  </a:lnTo>
                  <a:lnTo>
                    <a:pt x="64" y="139"/>
                  </a:lnTo>
                  <a:lnTo>
                    <a:pt x="95" y="147"/>
                  </a:lnTo>
                  <a:lnTo>
                    <a:pt x="103" y="174"/>
                  </a:lnTo>
                  <a:lnTo>
                    <a:pt x="107" y="199"/>
                  </a:lnTo>
                  <a:lnTo>
                    <a:pt x="74" y="229"/>
                  </a:lnTo>
                  <a:lnTo>
                    <a:pt x="41" y="285"/>
                  </a:lnTo>
                  <a:lnTo>
                    <a:pt x="57" y="309"/>
                  </a:lnTo>
                  <a:lnTo>
                    <a:pt x="86" y="303"/>
                  </a:lnTo>
                  <a:lnTo>
                    <a:pt x="98" y="318"/>
                  </a:lnTo>
                  <a:lnTo>
                    <a:pt x="79" y="335"/>
                  </a:lnTo>
                  <a:lnTo>
                    <a:pt x="59" y="333"/>
                  </a:lnTo>
                  <a:lnTo>
                    <a:pt x="60" y="351"/>
                  </a:lnTo>
                  <a:lnTo>
                    <a:pt x="83" y="365"/>
                  </a:lnTo>
                  <a:lnTo>
                    <a:pt x="108" y="375"/>
                  </a:lnTo>
                  <a:lnTo>
                    <a:pt x="155" y="397"/>
                  </a:lnTo>
                  <a:lnTo>
                    <a:pt x="198" y="424"/>
                  </a:lnTo>
                  <a:lnTo>
                    <a:pt x="227" y="456"/>
                  </a:lnTo>
                  <a:lnTo>
                    <a:pt x="264" y="485"/>
                  </a:lnTo>
                  <a:lnTo>
                    <a:pt x="286" y="498"/>
                  </a:lnTo>
                  <a:lnTo>
                    <a:pt x="340" y="498"/>
                  </a:lnTo>
                  <a:lnTo>
                    <a:pt x="357" y="471"/>
                  </a:lnTo>
                  <a:lnTo>
                    <a:pt x="376" y="431"/>
                  </a:lnTo>
                  <a:lnTo>
                    <a:pt x="413" y="403"/>
                  </a:lnTo>
                  <a:lnTo>
                    <a:pt x="441" y="374"/>
                  </a:lnTo>
                  <a:lnTo>
                    <a:pt x="461" y="351"/>
                  </a:lnTo>
                  <a:lnTo>
                    <a:pt x="480" y="328"/>
                  </a:lnTo>
                  <a:lnTo>
                    <a:pt x="463" y="292"/>
                  </a:lnTo>
                  <a:lnTo>
                    <a:pt x="428" y="120"/>
                  </a:lnTo>
                  <a:lnTo>
                    <a:pt x="468" y="34"/>
                  </a:lnTo>
                  <a:lnTo>
                    <a:pt x="414" y="30"/>
                  </a:lnTo>
                  <a:lnTo>
                    <a:pt x="365" y="57"/>
                  </a:lnTo>
                  <a:lnTo>
                    <a:pt x="336" y="62"/>
                  </a:lnTo>
                  <a:lnTo>
                    <a:pt x="292" y="50"/>
                  </a:lnTo>
                  <a:lnTo>
                    <a:pt x="254" y="52"/>
                  </a:lnTo>
                  <a:lnTo>
                    <a:pt x="214" y="36"/>
                  </a:lnTo>
                  <a:lnTo>
                    <a:pt x="176" y="6"/>
                  </a:lnTo>
                  <a:lnTo>
                    <a:pt x="142" y="2"/>
                  </a:lnTo>
                  <a:lnTo>
                    <a:pt x="102" y="0"/>
                  </a:lnTo>
                  <a:lnTo>
                    <a:pt x="62" y="6"/>
                  </a:lnTo>
                  <a:lnTo>
                    <a:pt x="28" y="24"/>
                  </a:lnTo>
                  <a:close/>
                </a:path>
              </a:pathLst>
            </a:custGeom>
            <a:solidFill>
              <a:schemeClr val="accent2">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71" name="Freeform 67">
              <a:extLst>
                <a:ext uri="{FF2B5EF4-FFF2-40B4-BE49-F238E27FC236}">
                  <a16:creationId xmlns:a16="http://schemas.microsoft.com/office/drawing/2014/main" id="{52460EE8-9946-4B35-8D06-D8D02A1A70FD}"/>
                </a:ext>
              </a:extLst>
            </p:cNvPr>
            <p:cNvSpPr>
              <a:spLocks/>
            </p:cNvSpPr>
            <p:nvPr/>
          </p:nvSpPr>
          <p:spPr bwMode="auto">
            <a:xfrm>
              <a:off x="4863726" y="4805015"/>
              <a:ext cx="101215" cy="107443"/>
            </a:xfrm>
            <a:custGeom>
              <a:avLst/>
              <a:gdLst>
                <a:gd name="T0" fmla="*/ 65 w 615017"/>
                <a:gd name="T1" fmla="*/ 14 h 639366"/>
                <a:gd name="T2" fmla="*/ 54 w 615017"/>
                <a:gd name="T3" fmla="*/ 0 h 639366"/>
                <a:gd name="T4" fmla="*/ 49 w 615017"/>
                <a:gd name="T5" fmla="*/ 2 h 639366"/>
                <a:gd name="T6" fmla="*/ 26 w 615017"/>
                <a:gd name="T7" fmla="*/ 7 h 639366"/>
                <a:gd name="T8" fmla="*/ 18 w 615017"/>
                <a:gd name="T9" fmla="*/ 10 h 639366"/>
                <a:gd name="T10" fmla="*/ 15 w 615017"/>
                <a:gd name="T11" fmla="*/ 24 h 639366"/>
                <a:gd name="T12" fmla="*/ 19 w 615017"/>
                <a:gd name="T13" fmla="*/ 29 h 639366"/>
                <a:gd name="T14" fmla="*/ 19 w 615017"/>
                <a:gd name="T15" fmla="*/ 36 h 639366"/>
                <a:gd name="T16" fmla="*/ 16 w 615017"/>
                <a:gd name="T17" fmla="*/ 42 h 639366"/>
                <a:gd name="T18" fmla="*/ 7 w 615017"/>
                <a:gd name="T19" fmla="*/ 51 h 639366"/>
                <a:gd name="T20" fmla="*/ 0 w 615017"/>
                <a:gd name="T21" fmla="*/ 64 h 639366"/>
                <a:gd name="T22" fmla="*/ 0 w 615017"/>
                <a:gd name="T23" fmla="*/ 67 h 639366"/>
                <a:gd name="T24" fmla="*/ 4 w 615017"/>
                <a:gd name="T25" fmla="*/ 67 h 639366"/>
                <a:gd name="T26" fmla="*/ 7 w 615017"/>
                <a:gd name="T27" fmla="*/ 70 h 639366"/>
                <a:gd name="T28" fmla="*/ 9 w 615017"/>
                <a:gd name="T29" fmla="*/ 75 h 639366"/>
                <a:gd name="T30" fmla="*/ 8 w 615017"/>
                <a:gd name="T31" fmla="*/ 83 h 639366"/>
                <a:gd name="T32" fmla="*/ 6 w 615017"/>
                <a:gd name="T33" fmla="*/ 86 h 639366"/>
                <a:gd name="T34" fmla="*/ 3 w 615017"/>
                <a:gd name="T35" fmla="*/ 91 h 639366"/>
                <a:gd name="T36" fmla="*/ 3 w 615017"/>
                <a:gd name="T37" fmla="*/ 94 h 639366"/>
                <a:gd name="T38" fmla="*/ 9 w 615017"/>
                <a:gd name="T39" fmla="*/ 94 h 639366"/>
                <a:gd name="T40" fmla="*/ 14 w 615017"/>
                <a:gd name="T41" fmla="*/ 90 h 639366"/>
                <a:gd name="T42" fmla="*/ 21 w 615017"/>
                <a:gd name="T43" fmla="*/ 89 h 639366"/>
                <a:gd name="T44" fmla="*/ 28 w 615017"/>
                <a:gd name="T45" fmla="*/ 93 h 639366"/>
                <a:gd name="T46" fmla="*/ 33 w 615017"/>
                <a:gd name="T47" fmla="*/ 91 h 639366"/>
                <a:gd name="T48" fmla="*/ 36 w 615017"/>
                <a:gd name="T49" fmla="*/ 88 h 639366"/>
                <a:gd name="T50" fmla="*/ 35 w 615017"/>
                <a:gd name="T51" fmla="*/ 85 h 639366"/>
                <a:gd name="T52" fmla="*/ 35 w 615017"/>
                <a:gd name="T53" fmla="*/ 80 h 639366"/>
                <a:gd name="T54" fmla="*/ 34 w 615017"/>
                <a:gd name="T55" fmla="*/ 76 h 639366"/>
                <a:gd name="T56" fmla="*/ 35 w 615017"/>
                <a:gd name="T57" fmla="*/ 72 h 639366"/>
                <a:gd name="T58" fmla="*/ 33 w 615017"/>
                <a:gd name="T59" fmla="*/ 66 h 639366"/>
                <a:gd name="T60" fmla="*/ 37 w 615017"/>
                <a:gd name="T61" fmla="*/ 63 h 639366"/>
                <a:gd name="T62" fmla="*/ 42 w 615017"/>
                <a:gd name="T63" fmla="*/ 63 h 639366"/>
                <a:gd name="T64" fmla="*/ 45 w 615017"/>
                <a:gd name="T65" fmla="*/ 65 h 639366"/>
                <a:gd name="T66" fmla="*/ 46 w 615017"/>
                <a:gd name="T67" fmla="*/ 69 h 639366"/>
                <a:gd name="T68" fmla="*/ 47 w 615017"/>
                <a:gd name="T69" fmla="*/ 72 h 639366"/>
                <a:gd name="T70" fmla="*/ 49 w 615017"/>
                <a:gd name="T71" fmla="*/ 76 h 639366"/>
                <a:gd name="T72" fmla="*/ 52 w 615017"/>
                <a:gd name="T73" fmla="*/ 71 h 639366"/>
                <a:gd name="T74" fmla="*/ 62 w 615017"/>
                <a:gd name="T75" fmla="*/ 69 h 639366"/>
                <a:gd name="T76" fmla="*/ 66 w 615017"/>
                <a:gd name="T77" fmla="*/ 67 h 639366"/>
                <a:gd name="T78" fmla="*/ 74 w 615017"/>
                <a:gd name="T79" fmla="*/ 52 h 639366"/>
                <a:gd name="T80" fmla="*/ 82 w 615017"/>
                <a:gd name="T81" fmla="*/ 44 h 639366"/>
                <a:gd name="T82" fmla="*/ 81 w 615017"/>
                <a:gd name="T83" fmla="*/ 37 h 639366"/>
                <a:gd name="T84" fmla="*/ 79 w 615017"/>
                <a:gd name="T85" fmla="*/ 29 h 639366"/>
                <a:gd name="T86" fmla="*/ 71 w 615017"/>
                <a:gd name="T87" fmla="*/ 27 h 639366"/>
                <a:gd name="T88" fmla="*/ 65 w 615017"/>
                <a:gd name="T89" fmla="*/ 14 h 63936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615017"/>
                <a:gd name="T136" fmla="*/ 0 h 639366"/>
                <a:gd name="T137" fmla="*/ 615017 w 615017"/>
                <a:gd name="T138" fmla="*/ 639366 h 63936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615017" h="639366">
                  <a:moveTo>
                    <a:pt x="489347" y="91678"/>
                  </a:moveTo>
                  <a:lnTo>
                    <a:pt x="407193" y="0"/>
                  </a:lnTo>
                  <a:lnTo>
                    <a:pt x="366712" y="10716"/>
                  </a:lnTo>
                  <a:lnTo>
                    <a:pt x="196453" y="44053"/>
                  </a:lnTo>
                  <a:lnTo>
                    <a:pt x="136922" y="69056"/>
                  </a:lnTo>
                  <a:lnTo>
                    <a:pt x="110728" y="160734"/>
                  </a:lnTo>
                  <a:lnTo>
                    <a:pt x="142179" y="196835"/>
                  </a:lnTo>
                  <a:lnTo>
                    <a:pt x="144065" y="247650"/>
                  </a:lnTo>
                  <a:lnTo>
                    <a:pt x="121443" y="283369"/>
                  </a:lnTo>
                  <a:lnTo>
                    <a:pt x="51197" y="342900"/>
                  </a:lnTo>
                  <a:lnTo>
                    <a:pt x="1190" y="434578"/>
                  </a:lnTo>
                  <a:lnTo>
                    <a:pt x="0" y="453628"/>
                  </a:lnTo>
                  <a:lnTo>
                    <a:pt x="26193" y="452438"/>
                  </a:lnTo>
                  <a:lnTo>
                    <a:pt x="48815" y="472678"/>
                  </a:lnTo>
                  <a:lnTo>
                    <a:pt x="66675" y="510778"/>
                  </a:lnTo>
                  <a:lnTo>
                    <a:pt x="60722" y="559594"/>
                  </a:lnTo>
                  <a:lnTo>
                    <a:pt x="41672" y="581025"/>
                  </a:lnTo>
                  <a:lnTo>
                    <a:pt x="20240" y="614363"/>
                  </a:lnTo>
                  <a:lnTo>
                    <a:pt x="21431" y="638175"/>
                  </a:lnTo>
                  <a:lnTo>
                    <a:pt x="67865" y="639366"/>
                  </a:lnTo>
                  <a:lnTo>
                    <a:pt x="109071" y="610087"/>
                  </a:lnTo>
                  <a:lnTo>
                    <a:pt x="157733" y="606387"/>
                  </a:lnTo>
                  <a:lnTo>
                    <a:pt x="206856" y="628029"/>
                  </a:lnTo>
                  <a:lnTo>
                    <a:pt x="247246" y="616029"/>
                  </a:lnTo>
                  <a:lnTo>
                    <a:pt x="271296" y="598693"/>
                  </a:lnTo>
                  <a:lnTo>
                    <a:pt x="260062" y="576363"/>
                  </a:lnTo>
                  <a:lnTo>
                    <a:pt x="262103" y="539708"/>
                  </a:lnTo>
                  <a:lnTo>
                    <a:pt x="258365" y="514350"/>
                  </a:lnTo>
                  <a:lnTo>
                    <a:pt x="259556" y="485775"/>
                  </a:lnTo>
                  <a:lnTo>
                    <a:pt x="246459" y="450056"/>
                  </a:lnTo>
                  <a:lnTo>
                    <a:pt x="278606" y="428625"/>
                  </a:lnTo>
                  <a:lnTo>
                    <a:pt x="319087" y="426244"/>
                  </a:lnTo>
                  <a:lnTo>
                    <a:pt x="336947" y="440531"/>
                  </a:lnTo>
                  <a:lnTo>
                    <a:pt x="347479" y="470557"/>
                  </a:lnTo>
                  <a:lnTo>
                    <a:pt x="352425" y="489347"/>
                  </a:lnTo>
                  <a:lnTo>
                    <a:pt x="365522" y="517922"/>
                  </a:lnTo>
                  <a:lnTo>
                    <a:pt x="391715" y="481013"/>
                  </a:lnTo>
                  <a:lnTo>
                    <a:pt x="463798" y="465629"/>
                  </a:lnTo>
                  <a:lnTo>
                    <a:pt x="492913" y="453834"/>
                  </a:lnTo>
                  <a:lnTo>
                    <a:pt x="557845" y="352193"/>
                  </a:lnTo>
                  <a:lnTo>
                    <a:pt x="615017" y="295290"/>
                  </a:lnTo>
                  <a:lnTo>
                    <a:pt x="608361" y="251751"/>
                  </a:lnTo>
                  <a:lnTo>
                    <a:pt x="591519" y="193845"/>
                  </a:lnTo>
                  <a:lnTo>
                    <a:pt x="535781" y="182166"/>
                  </a:lnTo>
                  <a:lnTo>
                    <a:pt x="489347" y="91678"/>
                  </a:lnTo>
                  <a:close/>
                </a:path>
              </a:pathLst>
            </a:custGeom>
            <a:solidFill>
              <a:schemeClr val="accent2">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72" name="Freeform 68">
              <a:extLst>
                <a:ext uri="{FF2B5EF4-FFF2-40B4-BE49-F238E27FC236}">
                  <a16:creationId xmlns:a16="http://schemas.microsoft.com/office/drawing/2014/main" id="{10D72EF6-EAC1-48AE-A626-75FB18DB3519}"/>
                </a:ext>
              </a:extLst>
            </p:cNvPr>
            <p:cNvSpPr>
              <a:spLocks/>
            </p:cNvSpPr>
            <p:nvPr/>
          </p:nvSpPr>
          <p:spPr bwMode="auto">
            <a:xfrm>
              <a:off x="4855941" y="4881315"/>
              <a:ext cx="197758" cy="202430"/>
            </a:xfrm>
            <a:custGeom>
              <a:avLst/>
              <a:gdLst>
                <a:gd name="T0" fmla="*/ 2147483647 w 636"/>
                <a:gd name="T1" fmla="*/ 2147483647 h 650"/>
                <a:gd name="T2" fmla="*/ 2147483647 w 636"/>
                <a:gd name="T3" fmla="*/ 2147483647 h 650"/>
                <a:gd name="T4" fmla="*/ 2147483647 w 636"/>
                <a:gd name="T5" fmla="*/ 2147483647 h 650"/>
                <a:gd name="T6" fmla="*/ 2147483647 w 636"/>
                <a:gd name="T7" fmla="*/ 2147483647 h 650"/>
                <a:gd name="T8" fmla="*/ 2147483647 w 636"/>
                <a:gd name="T9" fmla="*/ 2147483647 h 650"/>
                <a:gd name="T10" fmla="*/ 2147483647 w 636"/>
                <a:gd name="T11" fmla="*/ 2147483647 h 650"/>
                <a:gd name="T12" fmla="*/ 2147483647 w 636"/>
                <a:gd name="T13" fmla="*/ 2147483647 h 650"/>
                <a:gd name="T14" fmla="*/ 2147483647 w 636"/>
                <a:gd name="T15" fmla="*/ 2147483647 h 650"/>
                <a:gd name="T16" fmla="*/ 2147483647 w 636"/>
                <a:gd name="T17" fmla="*/ 2147483647 h 650"/>
                <a:gd name="T18" fmla="*/ 2147483647 w 636"/>
                <a:gd name="T19" fmla="*/ 2147483647 h 650"/>
                <a:gd name="T20" fmla="*/ 2147483647 w 636"/>
                <a:gd name="T21" fmla="*/ 2147483647 h 650"/>
                <a:gd name="T22" fmla="*/ 2147483647 w 636"/>
                <a:gd name="T23" fmla="*/ 2147483647 h 650"/>
                <a:gd name="T24" fmla="*/ 2147483647 w 636"/>
                <a:gd name="T25" fmla="*/ 2147483647 h 650"/>
                <a:gd name="T26" fmla="*/ 2147483647 w 636"/>
                <a:gd name="T27" fmla="*/ 2147483647 h 650"/>
                <a:gd name="T28" fmla="*/ 2147483647 w 636"/>
                <a:gd name="T29" fmla="*/ 2147483647 h 650"/>
                <a:gd name="T30" fmla="*/ 2147483647 w 636"/>
                <a:gd name="T31" fmla="*/ 2147483647 h 650"/>
                <a:gd name="T32" fmla="*/ 2147483647 w 636"/>
                <a:gd name="T33" fmla="*/ 2147483647 h 650"/>
                <a:gd name="T34" fmla="*/ 2147483647 w 636"/>
                <a:gd name="T35" fmla="*/ 2147483647 h 650"/>
                <a:gd name="T36" fmla="*/ 2147483647 w 636"/>
                <a:gd name="T37" fmla="*/ 2147483647 h 650"/>
                <a:gd name="T38" fmla="*/ 2147483647 w 636"/>
                <a:gd name="T39" fmla="*/ 2147483647 h 650"/>
                <a:gd name="T40" fmla="*/ 2147483647 w 636"/>
                <a:gd name="T41" fmla="*/ 2147483647 h 650"/>
                <a:gd name="T42" fmla="*/ 2147483647 w 636"/>
                <a:gd name="T43" fmla="*/ 2147483647 h 650"/>
                <a:gd name="T44" fmla="*/ 2147483647 w 636"/>
                <a:gd name="T45" fmla="*/ 2147483647 h 650"/>
                <a:gd name="T46" fmla="*/ 2147483647 w 636"/>
                <a:gd name="T47" fmla="*/ 2147483647 h 650"/>
                <a:gd name="T48" fmla="*/ 2147483647 w 636"/>
                <a:gd name="T49" fmla="*/ 2147483647 h 650"/>
                <a:gd name="T50" fmla="*/ 2147483647 w 636"/>
                <a:gd name="T51" fmla="*/ 2147483647 h 650"/>
                <a:gd name="T52" fmla="*/ 2147483647 w 636"/>
                <a:gd name="T53" fmla="*/ 2147483647 h 650"/>
                <a:gd name="T54" fmla="*/ 2147483647 w 636"/>
                <a:gd name="T55" fmla="*/ 2147483647 h 650"/>
                <a:gd name="T56" fmla="*/ 2147483647 w 636"/>
                <a:gd name="T57" fmla="*/ 2147483647 h 650"/>
                <a:gd name="T58" fmla="*/ 2147483647 w 636"/>
                <a:gd name="T59" fmla="*/ 2147483647 h 650"/>
                <a:gd name="T60" fmla="*/ 2147483647 w 636"/>
                <a:gd name="T61" fmla="*/ 2147483647 h 650"/>
                <a:gd name="T62" fmla="*/ 2147483647 w 636"/>
                <a:gd name="T63" fmla="*/ 2147483647 h 650"/>
                <a:gd name="T64" fmla="*/ 2147483647 w 636"/>
                <a:gd name="T65" fmla="*/ 2147483647 h 650"/>
                <a:gd name="T66" fmla="*/ 2147483647 w 636"/>
                <a:gd name="T67" fmla="*/ 2147483647 h 650"/>
                <a:gd name="T68" fmla="*/ 2147483647 w 636"/>
                <a:gd name="T69" fmla="*/ 2147483647 h 650"/>
                <a:gd name="T70" fmla="*/ 2147483647 w 636"/>
                <a:gd name="T71" fmla="*/ 2147483647 h 650"/>
                <a:gd name="T72" fmla="*/ 2147483647 w 636"/>
                <a:gd name="T73" fmla="*/ 2147483647 h 650"/>
                <a:gd name="T74" fmla="*/ 2147483647 w 636"/>
                <a:gd name="T75" fmla="*/ 2147483647 h 650"/>
                <a:gd name="T76" fmla="*/ 2147483647 w 636"/>
                <a:gd name="T77" fmla="*/ 2147483647 h 650"/>
                <a:gd name="T78" fmla="*/ 2147483647 w 636"/>
                <a:gd name="T79" fmla="*/ 2147483647 h 650"/>
                <a:gd name="T80" fmla="*/ 2147483647 w 636"/>
                <a:gd name="T81" fmla="*/ 2147483647 h 650"/>
                <a:gd name="T82" fmla="*/ 2147483647 w 636"/>
                <a:gd name="T83" fmla="*/ 2147483647 h 650"/>
                <a:gd name="T84" fmla="*/ 2147483647 w 636"/>
                <a:gd name="T85" fmla="*/ 2147483647 h 650"/>
                <a:gd name="T86" fmla="*/ 2147483647 w 636"/>
                <a:gd name="T87" fmla="*/ 2147483647 h 650"/>
                <a:gd name="T88" fmla="*/ 2147483647 w 636"/>
                <a:gd name="T89" fmla="*/ 2147483647 h 650"/>
                <a:gd name="T90" fmla="*/ 2147483647 w 636"/>
                <a:gd name="T91" fmla="*/ 2147483647 h 650"/>
                <a:gd name="T92" fmla="*/ 2147483647 w 636"/>
                <a:gd name="T93" fmla="*/ 2147483647 h 650"/>
                <a:gd name="T94" fmla="*/ 2147483647 w 636"/>
                <a:gd name="T95" fmla="*/ 2147483647 h 650"/>
                <a:gd name="T96" fmla="*/ 2147483647 w 636"/>
                <a:gd name="T97" fmla="*/ 2147483647 h 650"/>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636"/>
                <a:gd name="T148" fmla="*/ 0 h 650"/>
                <a:gd name="T149" fmla="*/ 636 w 636"/>
                <a:gd name="T150" fmla="*/ 650 h 650"/>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636" h="650">
                  <a:moveTo>
                    <a:pt x="275" y="5"/>
                  </a:moveTo>
                  <a:lnTo>
                    <a:pt x="236" y="15"/>
                  </a:lnTo>
                  <a:lnTo>
                    <a:pt x="224" y="33"/>
                  </a:lnTo>
                  <a:lnTo>
                    <a:pt x="230" y="51"/>
                  </a:lnTo>
                  <a:lnTo>
                    <a:pt x="252" y="54"/>
                  </a:lnTo>
                  <a:lnTo>
                    <a:pt x="240" y="69"/>
                  </a:lnTo>
                  <a:lnTo>
                    <a:pt x="227" y="83"/>
                  </a:lnTo>
                  <a:lnTo>
                    <a:pt x="207" y="81"/>
                  </a:lnTo>
                  <a:lnTo>
                    <a:pt x="200" y="82"/>
                  </a:lnTo>
                  <a:lnTo>
                    <a:pt x="201" y="94"/>
                  </a:lnTo>
                  <a:lnTo>
                    <a:pt x="192" y="110"/>
                  </a:lnTo>
                  <a:lnTo>
                    <a:pt x="175" y="101"/>
                  </a:lnTo>
                  <a:lnTo>
                    <a:pt x="187" y="78"/>
                  </a:lnTo>
                  <a:lnTo>
                    <a:pt x="173" y="77"/>
                  </a:lnTo>
                  <a:lnTo>
                    <a:pt x="161" y="87"/>
                  </a:lnTo>
                  <a:lnTo>
                    <a:pt x="151" y="89"/>
                  </a:lnTo>
                  <a:lnTo>
                    <a:pt x="137" y="91"/>
                  </a:lnTo>
                  <a:lnTo>
                    <a:pt x="111" y="82"/>
                  </a:lnTo>
                  <a:lnTo>
                    <a:pt x="86" y="82"/>
                  </a:lnTo>
                  <a:lnTo>
                    <a:pt x="63" y="100"/>
                  </a:lnTo>
                  <a:lnTo>
                    <a:pt x="69" y="114"/>
                  </a:lnTo>
                  <a:lnTo>
                    <a:pt x="60" y="126"/>
                  </a:lnTo>
                  <a:lnTo>
                    <a:pt x="46" y="134"/>
                  </a:lnTo>
                  <a:lnTo>
                    <a:pt x="36" y="153"/>
                  </a:lnTo>
                  <a:lnTo>
                    <a:pt x="30" y="171"/>
                  </a:lnTo>
                  <a:lnTo>
                    <a:pt x="21" y="183"/>
                  </a:lnTo>
                  <a:lnTo>
                    <a:pt x="3" y="188"/>
                  </a:lnTo>
                  <a:lnTo>
                    <a:pt x="12" y="238"/>
                  </a:lnTo>
                  <a:lnTo>
                    <a:pt x="15" y="268"/>
                  </a:lnTo>
                  <a:lnTo>
                    <a:pt x="15" y="287"/>
                  </a:lnTo>
                  <a:lnTo>
                    <a:pt x="0" y="307"/>
                  </a:lnTo>
                  <a:lnTo>
                    <a:pt x="3" y="332"/>
                  </a:lnTo>
                  <a:lnTo>
                    <a:pt x="26" y="352"/>
                  </a:lnTo>
                  <a:lnTo>
                    <a:pt x="35" y="377"/>
                  </a:lnTo>
                  <a:lnTo>
                    <a:pt x="62" y="392"/>
                  </a:lnTo>
                  <a:lnTo>
                    <a:pt x="72" y="421"/>
                  </a:lnTo>
                  <a:lnTo>
                    <a:pt x="77" y="449"/>
                  </a:lnTo>
                  <a:lnTo>
                    <a:pt x="89" y="468"/>
                  </a:lnTo>
                  <a:lnTo>
                    <a:pt x="102" y="477"/>
                  </a:lnTo>
                  <a:lnTo>
                    <a:pt x="113" y="465"/>
                  </a:lnTo>
                  <a:lnTo>
                    <a:pt x="132" y="468"/>
                  </a:lnTo>
                  <a:lnTo>
                    <a:pt x="147" y="484"/>
                  </a:lnTo>
                  <a:lnTo>
                    <a:pt x="176" y="491"/>
                  </a:lnTo>
                  <a:lnTo>
                    <a:pt x="199" y="507"/>
                  </a:lnTo>
                  <a:lnTo>
                    <a:pt x="219" y="514"/>
                  </a:lnTo>
                  <a:lnTo>
                    <a:pt x="235" y="518"/>
                  </a:lnTo>
                  <a:lnTo>
                    <a:pt x="234" y="544"/>
                  </a:lnTo>
                  <a:lnTo>
                    <a:pt x="244" y="560"/>
                  </a:lnTo>
                  <a:lnTo>
                    <a:pt x="257" y="576"/>
                  </a:lnTo>
                  <a:lnTo>
                    <a:pt x="272" y="556"/>
                  </a:lnTo>
                  <a:lnTo>
                    <a:pt x="299" y="561"/>
                  </a:lnTo>
                  <a:lnTo>
                    <a:pt x="306" y="586"/>
                  </a:lnTo>
                  <a:lnTo>
                    <a:pt x="313" y="598"/>
                  </a:lnTo>
                  <a:lnTo>
                    <a:pt x="322" y="609"/>
                  </a:lnTo>
                  <a:lnTo>
                    <a:pt x="332" y="650"/>
                  </a:lnTo>
                  <a:lnTo>
                    <a:pt x="367" y="647"/>
                  </a:lnTo>
                  <a:lnTo>
                    <a:pt x="395" y="639"/>
                  </a:lnTo>
                  <a:lnTo>
                    <a:pt x="409" y="633"/>
                  </a:lnTo>
                  <a:lnTo>
                    <a:pt x="428" y="629"/>
                  </a:lnTo>
                  <a:lnTo>
                    <a:pt x="442" y="649"/>
                  </a:lnTo>
                  <a:lnTo>
                    <a:pt x="482" y="646"/>
                  </a:lnTo>
                  <a:lnTo>
                    <a:pt x="508" y="649"/>
                  </a:lnTo>
                  <a:lnTo>
                    <a:pt x="526" y="640"/>
                  </a:lnTo>
                  <a:lnTo>
                    <a:pt x="532" y="624"/>
                  </a:lnTo>
                  <a:lnTo>
                    <a:pt x="549" y="615"/>
                  </a:lnTo>
                  <a:lnTo>
                    <a:pt x="567" y="626"/>
                  </a:lnTo>
                  <a:lnTo>
                    <a:pt x="594" y="612"/>
                  </a:lnTo>
                  <a:lnTo>
                    <a:pt x="627" y="606"/>
                  </a:lnTo>
                  <a:lnTo>
                    <a:pt x="636" y="587"/>
                  </a:lnTo>
                  <a:lnTo>
                    <a:pt x="608" y="546"/>
                  </a:lnTo>
                  <a:lnTo>
                    <a:pt x="586" y="533"/>
                  </a:lnTo>
                  <a:lnTo>
                    <a:pt x="577" y="510"/>
                  </a:lnTo>
                  <a:lnTo>
                    <a:pt x="575" y="478"/>
                  </a:lnTo>
                  <a:lnTo>
                    <a:pt x="564" y="449"/>
                  </a:lnTo>
                  <a:lnTo>
                    <a:pt x="561" y="416"/>
                  </a:lnTo>
                  <a:lnTo>
                    <a:pt x="559" y="390"/>
                  </a:lnTo>
                  <a:lnTo>
                    <a:pt x="570" y="369"/>
                  </a:lnTo>
                  <a:lnTo>
                    <a:pt x="598" y="359"/>
                  </a:lnTo>
                  <a:lnTo>
                    <a:pt x="595" y="338"/>
                  </a:lnTo>
                  <a:lnTo>
                    <a:pt x="572" y="325"/>
                  </a:lnTo>
                  <a:lnTo>
                    <a:pt x="558" y="309"/>
                  </a:lnTo>
                  <a:lnTo>
                    <a:pt x="564" y="286"/>
                  </a:lnTo>
                  <a:lnTo>
                    <a:pt x="570" y="263"/>
                  </a:lnTo>
                  <a:lnTo>
                    <a:pt x="589" y="215"/>
                  </a:lnTo>
                  <a:lnTo>
                    <a:pt x="533" y="216"/>
                  </a:lnTo>
                  <a:lnTo>
                    <a:pt x="507" y="199"/>
                  </a:lnTo>
                  <a:lnTo>
                    <a:pt x="473" y="171"/>
                  </a:lnTo>
                  <a:lnTo>
                    <a:pt x="449" y="144"/>
                  </a:lnTo>
                  <a:lnTo>
                    <a:pt x="399" y="111"/>
                  </a:lnTo>
                  <a:lnTo>
                    <a:pt x="337" y="82"/>
                  </a:lnTo>
                  <a:lnTo>
                    <a:pt x="310" y="67"/>
                  </a:lnTo>
                  <a:lnTo>
                    <a:pt x="309" y="49"/>
                  </a:lnTo>
                  <a:lnTo>
                    <a:pt x="329" y="51"/>
                  </a:lnTo>
                  <a:lnTo>
                    <a:pt x="346" y="33"/>
                  </a:lnTo>
                  <a:lnTo>
                    <a:pt x="337" y="17"/>
                  </a:lnTo>
                  <a:lnTo>
                    <a:pt x="308" y="24"/>
                  </a:lnTo>
                  <a:lnTo>
                    <a:pt x="292" y="0"/>
                  </a:lnTo>
                  <a:lnTo>
                    <a:pt x="275" y="5"/>
                  </a:lnTo>
                  <a:close/>
                </a:path>
              </a:pathLst>
            </a:custGeom>
            <a:solidFill>
              <a:schemeClr val="accent2">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73" name="Freeform 69">
              <a:extLst>
                <a:ext uri="{FF2B5EF4-FFF2-40B4-BE49-F238E27FC236}">
                  <a16:creationId xmlns:a16="http://schemas.microsoft.com/office/drawing/2014/main" id="{9A7FC95F-BF1E-487B-AEEF-E38B9DEA5C0B}"/>
                </a:ext>
              </a:extLst>
            </p:cNvPr>
            <p:cNvSpPr>
              <a:spLocks/>
            </p:cNvSpPr>
            <p:nvPr/>
          </p:nvSpPr>
          <p:spPr bwMode="auto">
            <a:xfrm>
              <a:off x="4918227" y="5054159"/>
              <a:ext cx="56057" cy="124572"/>
            </a:xfrm>
            <a:custGeom>
              <a:avLst/>
              <a:gdLst>
                <a:gd name="T0" fmla="*/ 2147483647 w 180"/>
                <a:gd name="T1" fmla="*/ 2147483647 h 400"/>
                <a:gd name="T2" fmla="*/ 2147483647 w 180"/>
                <a:gd name="T3" fmla="*/ 0 h 400"/>
                <a:gd name="T4" fmla="*/ 2147483647 w 180"/>
                <a:gd name="T5" fmla="*/ 2147483647 h 400"/>
                <a:gd name="T6" fmla="*/ 2147483647 w 180"/>
                <a:gd name="T7" fmla="*/ 2147483647 h 400"/>
                <a:gd name="T8" fmla="*/ 2147483647 w 180"/>
                <a:gd name="T9" fmla="*/ 2147483647 h 400"/>
                <a:gd name="T10" fmla="*/ 2147483647 w 180"/>
                <a:gd name="T11" fmla="*/ 2147483647 h 400"/>
                <a:gd name="T12" fmla="*/ 2147483647 w 180"/>
                <a:gd name="T13" fmla="*/ 2147483647 h 400"/>
                <a:gd name="T14" fmla="*/ 2147483647 w 180"/>
                <a:gd name="T15" fmla="*/ 2147483647 h 400"/>
                <a:gd name="T16" fmla="*/ 2147483647 w 180"/>
                <a:gd name="T17" fmla="*/ 2147483647 h 400"/>
                <a:gd name="T18" fmla="*/ 2147483647 w 180"/>
                <a:gd name="T19" fmla="*/ 2147483647 h 400"/>
                <a:gd name="T20" fmla="*/ 2147483647 w 180"/>
                <a:gd name="T21" fmla="*/ 2147483647 h 400"/>
                <a:gd name="T22" fmla="*/ 2147483647 w 180"/>
                <a:gd name="T23" fmla="*/ 2147483647 h 400"/>
                <a:gd name="T24" fmla="*/ 0 w 180"/>
                <a:gd name="T25" fmla="*/ 2147483647 h 400"/>
                <a:gd name="T26" fmla="*/ 2147483647 w 180"/>
                <a:gd name="T27" fmla="*/ 2147483647 h 400"/>
                <a:gd name="T28" fmla="*/ 2147483647 w 180"/>
                <a:gd name="T29" fmla="*/ 2147483647 h 400"/>
                <a:gd name="T30" fmla="*/ 2147483647 w 180"/>
                <a:gd name="T31" fmla="*/ 2147483647 h 400"/>
                <a:gd name="T32" fmla="*/ 2147483647 w 180"/>
                <a:gd name="T33" fmla="*/ 2147483647 h 400"/>
                <a:gd name="T34" fmla="*/ 2147483647 w 180"/>
                <a:gd name="T35" fmla="*/ 2147483647 h 400"/>
                <a:gd name="T36" fmla="*/ 2147483647 w 180"/>
                <a:gd name="T37" fmla="*/ 2147483647 h 400"/>
                <a:gd name="T38" fmla="*/ 2147483647 w 180"/>
                <a:gd name="T39" fmla="*/ 2147483647 h 400"/>
                <a:gd name="T40" fmla="*/ 2147483647 w 180"/>
                <a:gd name="T41" fmla="*/ 2147483647 h 400"/>
                <a:gd name="T42" fmla="*/ 2147483647 w 180"/>
                <a:gd name="T43" fmla="*/ 2147483647 h 400"/>
                <a:gd name="T44" fmla="*/ 2147483647 w 180"/>
                <a:gd name="T45" fmla="*/ 2147483647 h 400"/>
                <a:gd name="T46" fmla="*/ 2147483647 w 180"/>
                <a:gd name="T47" fmla="*/ 2147483647 h 400"/>
                <a:gd name="T48" fmla="*/ 2147483647 w 180"/>
                <a:gd name="T49" fmla="*/ 2147483647 h 400"/>
                <a:gd name="T50" fmla="*/ 2147483647 w 180"/>
                <a:gd name="T51" fmla="*/ 2147483647 h 400"/>
                <a:gd name="T52" fmla="*/ 2147483647 w 180"/>
                <a:gd name="T53" fmla="*/ 2147483647 h 400"/>
                <a:gd name="T54" fmla="*/ 2147483647 w 180"/>
                <a:gd name="T55" fmla="*/ 2147483647 h 400"/>
                <a:gd name="T56" fmla="*/ 2147483647 w 180"/>
                <a:gd name="T57" fmla="*/ 2147483647 h 400"/>
                <a:gd name="T58" fmla="*/ 2147483647 w 180"/>
                <a:gd name="T59" fmla="*/ 2147483647 h 400"/>
                <a:gd name="T60" fmla="*/ 2147483647 w 180"/>
                <a:gd name="T61" fmla="*/ 2147483647 h 400"/>
                <a:gd name="T62" fmla="*/ 2147483647 w 180"/>
                <a:gd name="T63" fmla="*/ 2147483647 h 400"/>
                <a:gd name="T64" fmla="*/ 2147483647 w 180"/>
                <a:gd name="T65" fmla="*/ 2147483647 h 400"/>
                <a:gd name="T66" fmla="*/ 2147483647 w 180"/>
                <a:gd name="T67" fmla="*/ 2147483647 h 400"/>
                <a:gd name="T68" fmla="*/ 2147483647 w 180"/>
                <a:gd name="T69" fmla="*/ 2147483647 h 400"/>
                <a:gd name="T70" fmla="*/ 2147483647 w 180"/>
                <a:gd name="T71" fmla="*/ 2147483647 h 400"/>
                <a:gd name="T72" fmla="*/ 2147483647 w 180"/>
                <a:gd name="T73" fmla="*/ 2147483647 h 400"/>
                <a:gd name="T74" fmla="*/ 2147483647 w 180"/>
                <a:gd name="T75" fmla="*/ 2147483647 h 400"/>
                <a:gd name="T76" fmla="*/ 2147483647 w 180"/>
                <a:gd name="T77" fmla="*/ 2147483647 h 400"/>
                <a:gd name="T78" fmla="*/ 2147483647 w 180"/>
                <a:gd name="T79" fmla="*/ 2147483647 h 400"/>
                <a:gd name="T80" fmla="*/ 2147483647 w 180"/>
                <a:gd name="T81" fmla="*/ 2147483647 h 400"/>
                <a:gd name="T82" fmla="*/ 2147483647 w 180"/>
                <a:gd name="T83" fmla="*/ 2147483647 h 400"/>
                <a:gd name="T84" fmla="*/ 2147483647 w 180"/>
                <a:gd name="T85" fmla="*/ 2147483647 h 400"/>
                <a:gd name="T86" fmla="*/ 2147483647 w 180"/>
                <a:gd name="T87" fmla="*/ 2147483647 h 400"/>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80"/>
                <a:gd name="T133" fmla="*/ 0 h 400"/>
                <a:gd name="T134" fmla="*/ 180 w 180"/>
                <a:gd name="T135" fmla="*/ 400 h 400"/>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80" h="400">
                  <a:moveTo>
                    <a:pt x="95" y="5"/>
                  </a:moveTo>
                  <a:lnTo>
                    <a:pt x="69" y="0"/>
                  </a:lnTo>
                  <a:lnTo>
                    <a:pt x="56" y="19"/>
                  </a:lnTo>
                  <a:lnTo>
                    <a:pt x="43" y="29"/>
                  </a:lnTo>
                  <a:lnTo>
                    <a:pt x="22" y="61"/>
                  </a:lnTo>
                  <a:lnTo>
                    <a:pt x="30" y="94"/>
                  </a:lnTo>
                  <a:lnTo>
                    <a:pt x="47" y="117"/>
                  </a:lnTo>
                  <a:lnTo>
                    <a:pt x="44" y="139"/>
                  </a:lnTo>
                  <a:lnTo>
                    <a:pt x="36" y="144"/>
                  </a:lnTo>
                  <a:lnTo>
                    <a:pt x="30" y="154"/>
                  </a:lnTo>
                  <a:lnTo>
                    <a:pt x="11" y="167"/>
                  </a:lnTo>
                  <a:lnTo>
                    <a:pt x="14" y="187"/>
                  </a:lnTo>
                  <a:lnTo>
                    <a:pt x="0" y="212"/>
                  </a:lnTo>
                  <a:lnTo>
                    <a:pt x="27" y="232"/>
                  </a:lnTo>
                  <a:lnTo>
                    <a:pt x="55" y="256"/>
                  </a:lnTo>
                  <a:lnTo>
                    <a:pt x="86" y="260"/>
                  </a:lnTo>
                  <a:lnTo>
                    <a:pt x="93" y="270"/>
                  </a:lnTo>
                  <a:lnTo>
                    <a:pt x="92" y="298"/>
                  </a:lnTo>
                  <a:lnTo>
                    <a:pt x="84" y="338"/>
                  </a:lnTo>
                  <a:lnTo>
                    <a:pt x="100" y="354"/>
                  </a:lnTo>
                  <a:lnTo>
                    <a:pt x="106" y="365"/>
                  </a:lnTo>
                  <a:lnTo>
                    <a:pt x="121" y="382"/>
                  </a:lnTo>
                  <a:lnTo>
                    <a:pt x="132" y="399"/>
                  </a:lnTo>
                  <a:lnTo>
                    <a:pt x="152" y="400"/>
                  </a:lnTo>
                  <a:lnTo>
                    <a:pt x="161" y="378"/>
                  </a:lnTo>
                  <a:lnTo>
                    <a:pt x="173" y="365"/>
                  </a:lnTo>
                  <a:lnTo>
                    <a:pt x="176" y="354"/>
                  </a:lnTo>
                  <a:lnTo>
                    <a:pt x="176" y="341"/>
                  </a:lnTo>
                  <a:lnTo>
                    <a:pt x="179" y="320"/>
                  </a:lnTo>
                  <a:lnTo>
                    <a:pt x="180" y="294"/>
                  </a:lnTo>
                  <a:lnTo>
                    <a:pt x="176" y="269"/>
                  </a:lnTo>
                  <a:lnTo>
                    <a:pt x="134" y="236"/>
                  </a:lnTo>
                  <a:lnTo>
                    <a:pt x="139" y="218"/>
                  </a:lnTo>
                  <a:lnTo>
                    <a:pt x="132" y="201"/>
                  </a:lnTo>
                  <a:lnTo>
                    <a:pt x="122" y="193"/>
                  </a:lnTo>
                  <a:lnTo>
                    <a:pt x="123" y="179"/>
                  </a:lnTo>
                  <a:lnTo>
                    <a:pt x="117" y="144"/>
                  </a:lnTo>
                  <a:lnTo>
                    <a:pt x="105" y="120"/>
                  </a:lnTo>
                  <a:lnTo>
                    <a:pt x="115" y="101"/>
                  </a:lnTo>
                  <a:lnTo>
                    <a:pt x="131" y="88"/>
                  </a:lnTo>
                  <a:lnTo>
                    <a:pt x="118" y="53"/>
                  </a:lnTo>
                  <a:lnTo>
                    <a:pt x="106" y="38"/>
                  </a:lnTo>
                  <a:lnTo>
                    <a:pt x="99" y="24"/>
                  </a:lnTo>
                  <a:lnTo>
                    <a:pt x="95" y="5"/>
                  </a:lnTo>
                  <a:close/>
                </a:path>
              </a:pathLst>
            </a:custGeom>
            <a:solidFill>
              <a:schemeClr val="accent2">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74" name="Freeform 70">
              <a:extLst>
                <a:ext uri="{FF2B5EF4-FFF2-40B4-BE49-F238E27FC236}">
                  <a16:creationId xmlns:a16="http://schemas.microsoft.com/office/drawing/2014/main" id="{46062329-5411-40C9-8915-80586ADD2B87}"/>
                </a:ext>
              </a:extLst>
            </p:cNvPr>
            <p:cNvSpPr>
              <a:spLocks/>
            </p:cNvSpPr>
            <p:nvPr/>
          </p:nvSpPr>
          <p:spPr bwMode="auto">
            <a:xfrm>
              <a:off x="4865284" y="5063502"/>
              <a:ext cx="200872" cy="401891"/>
            </a:xfrm>
            <a:custGeom>
              <a:avLst/>
              <a:gdLst>
                <a:gd name="T0" fmla="*/ 168 w 1200150"/>
                <a:gd name="T1" fmla="*/ 9 h 1838325"/>
                <a:gd name="T2" fmla="*/ 164 w 1200150"/>
                <a:gd name="T3" fmla="*/ 27 h 1838325"/>
                <a:gd name="T4" fmla="*/ 170 w 1200150"/>
                <a:gd name="T5" fmla="*/ 42 h 1838325"/>
                <a:gd name="T6" fmla="*/ 167 w 1200150"/>
                <a:gd name="T7" fmla="*/ 55 h 1838325"/>
                <a:gd name="T8" fmla="*/ 168 w 1200150"/>
                <a:gd name="T9" fmla="*/ 78 h 1838325"/>
                <a:gd name="T10" fmla="*/ 159 w 1200150"/>
                <a:gd name="T11" fmla="*/ 96 h 1838325"/>
                <a:gd name="T12" fmla="*/ 139 w 1200150"/>
                <a:gd name="T13" fmla="*/ 104 h 1838325"/>
                <a:gd name="T14" fmla="*/ 120 w 1200150"/>
                <a:gd name="T15" fmla="*/ 116 h 1838325"/>
                <a:gd name="T16" fmla="*/ 110 w 1200150"/>
                <a:gd name="T17" fmla="*/ 130 h 1838325"/>
                <a:gd name="T18" fmla="*/ 98 w 1200150"/>
                <a:gd name="T19" fmla="*/ 137 h 1838325"/>
                <a:gd name="T20" fmla="*/ 79 w 1200150"/>
                <a:gd name="T21" fmla="*/ 155 h 1838325"/>
                <a:gd name="T22" fmla="*/ 86 w 1200150"/>
                <a:gd name="T23" fmla="*/ 167 h 1838325"/>
                <a:gd name="T24" fmla="*/ 88 w 1200150"/>
                <a:gd name="T25" fmla="*/ 184 h 1838325"/>
                <a:gd name="T26" fmla="*/ 90 w 1200150"/>
                <a:gd name="T27" fmla="*/ 199 h 1838325"/>
                <a:gd name="T28" fmla="*/ 87 w 1200150"/>
                <a:gd name="T29" fmla="*/ 224 h 1838325"/>
                <a:gd name="T30" fmla="*/ 67 w 1200150"/>
                <a:gd name="T31" fmla="*/ 236 h 1838325"/>
                <a:gd name="T32" fmla="*/ 46 w 1200150"/>
                <a:gd name="T33" fmla="*/ 247 h 1838325"/>
                <a:gd name="T34" fmla="*/ 47 w 1200150"/>
                <a:gd name="T35" fmla="*/ 269 h 1838325"/>
                <a:gd name="T36" fmla="*/ 34 w 1200150"/>
                <a:gd name="T37" fmla="*/ 264 h 1838325"/>
                <a:gd name="T38" fmla="*/ 35 w 1200150"/>
                <a:gd name="T39" fmla="*/ 255 h 1838325"/>
                <a:gd name="T40" fmla="*/ 29 w 1200150"/>
                <a:gd name="T41" fmla="*/ 235 h 1838325"/>
                <a:gd name="T42" fmla="*/ 24 w 1200150"/>
                <a:gd name="T43" fmla="*/ 216 h 1838325"/>
                <a:gd name="T44" fmla="*/ 22 w 1200150"/>
                <a:gd name="T45" fmla="*/ 199 h 1838325"/>
                <a:gd name="T46" fmla="*/ 43 w 1200150"/>
                <a:gd name="T47" fmla="*/ 173 h 1838325"/>
                <a:gd name="T48" fmla="*/ 44 w 1200150"/>
                <a:gd name="T49" fmla="*/ 159 h 1838325"/>
                <a:gd name="T50" fmla="*/ 55 w 1200150"/>
                <a:gd name="T51" fmla="*/ 148 h 1838325"/>
                <a:gd name="T52" fmla="*/ 51 w 1200150"/>
                <a:gd name="T53" fmla="*/ 129 h 1838325"/>
                <a:gd name="T54" fmla="*/ 55 w 1200150"/>
                <a:gd name="T55" fmla="*/ 114 h 1838325"/>
                <a:gd name="T56" fmla="*/ 49 w 1200150"/>
                <a:gd name="T57" fmla="*/ 100 h 1838325"/>
                <a:gd name="T58" fmla="*/ 33 w 1200150"/>
                <a:gd name="T59" fmla="*/ 96 h 1838325"/>
                <a:gd name="T60" fmla="*/ 15 w 1200150"/>
                <a:gd name="T61" fmla="*/ 87 h 1838325"/>
                <a:gd name="T62" fmla="*/ 1 w 1200150"/>
                <a:gd name="T63" fmla="*/ 73 h 1838325"/>
                <a:gd name="T64" fmla="*/ 18 w 1200150"/>
                <a:gd name="T65" fmla="*/ 68 h 1838325"/>
                <a:gd name="T66" fmla="*/ 44 w 1200150"/>
                <a:gd name="T67" fmla="*/ 58 h 1838325"/>
                <a:gd name="T68" fmla="*/ 52 w 1200150"/>
                <a:gd name="T69" fmla="*/ 54 h 1838325"/>
                <a:gd name="T70" fmla="*/ 60 w 1200150"/>
                <a:gd name="T71" fmla="*/ 62 h 1838325"/>
                <a:gd name="T72" fmla="*/ 71 w 1200150"/>
                <a:gd name="T73" fmla="*/ 66 h 1838325"/>
                <a:gd name="T74" fmla="*/ 68 w 1200150"/>
                <a:gd name="T75" fmla="*/ 84 h 1838325"/>
                <a:gd name="T76" fmla="*/ 74 w 1200150"/>
                <a:gd name="T77" fmla="*/ 91 h 1838325"/>
                <a:gd name="T78" fmla="*/ 82 w 1200150"/>
                <a:gd name="T79" fmla="*/ 101 h 1838325"/>
                <a:gd name="T80" fmla="*/ 90 w 1200150"/>
                <a:gd name="T81" fmla="*/ 95 h 1838325"/>
                <a:gd name="T82" fmla="*/ 94 w 1200150"/>
                <a:gd name="T83" fmla="*/ 89 h 1838325"/>
                <a:gd name="T84" fmla="*/ 95 w 1200150"/>
                <a:gd name="T85" fmla="*/ 80 h 1838325"/>
                <a:gd name="T86" fmla="*/ 94 w 1200150"/>
                <a:gd name="T87" fmla="*/ 66 h 1838325"/>
                <a:gd name="T88" fmla="*/ 86 w 1200150"/>
                <a:gd name="T89" fmla="*/ 59 h 1838325"/>
                <a:gd name="T90" fmla="*/ 83 w 1200150"/>
                <a:gd name="T91" fmla="*/ 51 h 1838325"/>
                <a:gd name="T92" fmla="*/ 79 w 1200150"/>
                <a:gd name="T93" fmla="*/ 44 h 1838325"/>
                <a:gd name="T94" fmla="*/ 77 w 1200150"/>
                <a:gd name="T95" fmla="*/ 31 h 1838325"/>
                <a:gd name="T96" fmla="*/ 77 w 1200150"/>
                <a:gd name="T97" fmla="*/ 19 h 1838325"/>
                <a:gd name="T98" fmla="*/ 90 w 1200150"/>
                <a:gd name="T99" fmla="*/ 16 h 1838325"/>
                <a:gd name="T100" fmla="*/ 101 w 1200150"/>
                <a:gd name="T101" fmla="*/ 12 h 1838325"/>
                <a:gd name="T102" fmla="*/ 110 w 1200150"/>
                <a:gd name="T103" fmla="*/ 17 h 1838325"/>
                <a:gd name="T104" fmla="*/ 127 w 1200150"/>
                <a:gd name="T105" fmla="*/ 17 h 1838325"/>
                <a:gd name="T106" fmla="*/ 134 w 1200150"/>
                <a:gd name="T107" fmla="*/ 10 h 1838325"/>
                <a:gd name="T108" fmla="*/ 144 w 1200150"/>
                <a:gd name="T109" fmla="*/ 11 h 1838325"/>
                <a:gd name="T110" fmla="*/ 160 w 1200150"/>
                <a:gd name="T111" fmla="*/ 5 h 1838325"/>
                <a:gd name="T112" fmla="*/ 168 w 1200150"/>
                <a:gd name="T113" fmla="*/ 1 h 1838325"/>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200150"/>
                <a:gd name="T172" fmla="*/ 0 h 1838325"/>
                <a:gd name="T173" fmla="*/ 1200150 w 1200150"/>
                <a:gd name="T174" fmla="*/ 1838325 h 1838325"/>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200150" h="1838325">
                  <a:moveTo>
                    <a:pt x="1164431" y="7144"/>
                  </a:moveTo>
                  <a:lnTo>
                    <a:pt x="1158478" y="63104"/>
                  </a:lnTo>
                  <a:lnTo>
                    <a:pt x="1138237" y="127397"/>
                  </a:lnTo>
                  <a:lnTo>
                    <a:pt x="1132284" y="180975"/>
                  </a:lnTo>
                  <a:lnTo>
                    <a:pt x="1168003" y="233363"/>
                  </a:lnTo>
                  <a:lnTo>
                    <a:pt x="1178718" y="290513"/>
                  </a:lnTo>
                  <a:lnTo>
                    <a:pt x="1156096" y="317897"/>
                  </a:lnTo>
                  <a:lnTo>
                    <a:pt x="1152525" y="376238"/>
                  </a:lnTo>
                  <a:lnTo>
                    <a:pt x="1200150" y="448866"/>
                  </a:lnTo>
                  <a:lnTo>
                    <a:pt x="1164431" y="535782"/>
                  </a:lnTo>
                  <a:lnTo>
                    <a:pt x="1148677" y="596285"/>
                  </a:lnTo>
                  <a:lnTo>
                    <a:pt x="1100417" y="657100"/>
                  </a:lnTo>
                  <a:lnTo>
                    <a:pt x="1039808" y="705028"/>
                  </a:lnTo>
                  <a:lnTo>
                    <a:pt x="961911" y="715339"/>
                  </a:lnTo>
                  <a:lnTo>
                    <a:pt x="900996" y="746414"/>
                  </a:lnTo>
                  <a:lnTo>
                    <a:pt x="828274" y="794562"/>
                  </a:lnTo>
                  <a:lnTo>
                    <a:pt x="796307" y="838223"/>
                  </a:lnTo>
                  <a:lnTo>
                    <a:pt x="759998" y="889925"/>
                  </a:lnTo>
                  <a:lnTo>
                    <a:pt x="715299" y="899633"/>
                  </a:lnTo>
                  <a:lnTo>
                    <a:pt x="674723" y="938769"/>
                  </a:lnTo>
                  <a:lnTo>
                    <a:pt x="614428" y="1004017"/>
                  </a:lnTo>
                  <a:lnTo>
                    <a:pt x="545904" y="1060985"/>
                  </a:lnTo>
                  <a:lnTo>
                    <a:pt x="562828" y="1103291"/>
                  </a:lnTo>
                  <a:lnTo>
                    <a:pt x="596358" y="1145765"/>
                  </a:lnTo>
                  <a:lnTo>
                    <a:pt x="581134" y="1197084"/>
                  </a:lnTo>
                  <a:lnTo>
                    <a:pt x="606894" y="1256555"/>
                  </a:lnTo>
                  <a:lnTo>
                    <a:pt x="636778" y="1320635"/>
                  </a:lnTo>
                  <a:lnTo>
                    <a:pt x="620953" y="1363535"/>
                  </a:lnTo>
                  <a:lnTo>
                    <a:pt x="614195" y="1436241"/>
                  </a:lnTo>
                  <a:lnTo>
                    <a:pt x="599388" y="1535317"/>
                  </a:lnTo>
                  <a:lnTo>
                    <a:pt x="534512" y="1570679"/>
                  </a:lnTo>
                  <a:lnTo>
                    <a:pt x="461264" y="1614621"/>
                  </a:lnTo>
                  <a:lnTo>
                    <a:pt x="380161" y="1646063"/>
                  </a:lnTo>
                  <a:lnTo>
                    <a:pt x="319035" y="1690254"/>
                  </a:lnTo>
                  <a:lnTo>
                    <a:pt x="339328" y="1774032"/>
                  </a:lnTo>
                  <a:lnTo>
                    <a:pt x="325040" y="1838325"/>
                  </a:lnTo>
                  <a:lnTo>
                    <a:pt x="270271" y="1812132"/>
                  </a:lnTo>
                  <a:lnTo>
                    <a:pt x="234553" y="1803797"/>
                  </a:lnTo>
                  <a:lnTo>
                    <a:pt x="240506" y="1770460"/>
                  </a:lnTo>
                  <a:lnTo>
                    <a:pt x="245268" y="1741885"/>
                  </a:lnTo>
                  <a:lnTo>
                    <a:pt x="197643" y="1672829"/>
                  </a:lnTo>
                  <a:lnTo>
                    <a:pt x="198834" y="1606154"/>
                  </a:lnTo>
                  <a:lnTo>
                    <a:pt x="177403" y="1544241"/>
                  </a:lnTo>
                  <a:lnTo>
                    <a:pt x="167878" y="1476375"/>
                  </a:lnTo>
                  <a:lnTo>
                    <a:pt x="160734" y="1412082"/>
                  </a:lnTo>
                  <a:lnTo>
                    <a:pt x="151209" y="1359694"/>
                  </a:lnTo>
                  <a:lnTo>
                    <a:pt x="141684" y="1309688"/>
                  </a:lnTo>
                  <a:lnTo>
                    <a:pt x="297656" y="1181100"/>
                  </a:lnTo>
                  <a:lnTo>
                    <a:pt x="304800" y="1132285"/>
                  </a:lnTo>
                  <a:lnTo>
                    <a:pt x="302418" y="1088232"/>
                  </a:lnTo>
                  <a:lnTo>
                    <a:pt x="342900" y="1040607"/>
                  </a:lnTo>
                  <a:lnTo>
                    <a:pt x="377428" y="1010841"/>
                  </a:lnTo>
                  <a:lnTo>
                    <a:pt x="352425" y="962025"/>
                  </a:lnTo>
                  <a:lnTo>
                    <a:pt x="348853" y="885825"/>
                  </a:lnTo>
                  <a:lnTo>
                    <a:pt x="369093" y="835819"/>
                  </a:lnTo>
                  <a:lnTo>
                    <a:pt x="378618" y="777479"/>
                  </a:lnTo>
                  <a:lnTo>
                    <a:pt x="348853" y="734616"/>
                  </a:lnTo>
                  <a:lnTo>
                    <a:pt x="336946" y="686991"/>
                  </a:lnTo>
                  <a:lnTo>
                    <a:pt x="298846" y="672704"/>
                  </a:lnTo>
                  <a:lnTo>
                    <a:pt x="226218" y="653654"/>
                  </a:lnTo>
                  <a:lnTo>
                    <a:pt x="180975" y="627460"/>
                  </a:lnTo>
                  <a:lnTo>
                    <a:pt x="100012" y="596504"/>
                  </a:lnTo>
                  <a:lnTo>
                    <a:pt x="0" y="556022"/>
                  </a:lnTo>
                  <a:lnTo>
                    <a:pt x="8334" y="501254"/>
                  </a:lnTo>
                  <a:lnTo>
                    <a:pt x="75009" y="479822"/>
                  </a:lnTo>
                  <a:lnTo>
                    <a:pt x="127396" y="461963"/>
                  </a:lnTo>
                  <a:lnTo>
                    <a:pt x="186928" y="427435"/>
                  </a:lnTo>
                  <a:lnTo>
                    <a:pt x="304052" y="394800"/>
                  </a:lnTo>
                  <a:lnTo>
                    <a:pt x="310753" y="340519"/>
                  </a:lnTo>
                  <a:lnTo>
                    <a:pt x="355996" y="370285"/>
                  </a:lnTo>
                  <a:lnTo>
                    <a:pt x="396478" y="403622"/>
                  </a:lnTo>
                  <a:lnTo>
                    <a:pt x="416718" y="422672"/>
                  </a:lnTo>
                  <a:lnTo>
                    <a:pt x="475634" y="428212"/>
                  </a:lnTo>
                  <a:lnTo>
                    <a:pt x="490537" y="448866"/>
                  </a:lnTo>
                  <a:lnTo>
                    <a:pt x="484584" y="509588"/>
                  </a:lnTo>
                  <a:lnTo>
                    <a:pt x="471487" y="573882"/>
                  </a:lnTo>
                  <a:lnTo>
                    <a:pt x="502443" y="604838"/>
                  </a:lnTo>
                  <a:lnTo>
                    <a:pt x="513159" y="625079"/>
                  </a:lnTo>
                  <a:lnTo>
                    <a:pt x="532209" y="647700"/>
                  </a:lnTo>
                  <a:lnTo>
                    <a:pt x="564356" y="688182"/>
                  </a:lnTo>
                  <a:lnTo>
                    <a:pt x="603646" y="692944"/>
                  </a:lnTo>
                  <a:lnTo>
                    <a:pt x="622319" y="647514"/>
                  </a:lnTo>
                  <a:lnTo>
                    <a:pt x="642572" y="626074"/>
                  </a:lnTo>
                  <a:lnTo>
                    <a:pt x="647700" y="606029"/>
                  </a:lnTo>
                  <a:lnTo>
                    <a:pt x="648890" y="582216"/>
                  </a:lnTo>
                  <a:lnTo>
                    <a:pt x="656034" y="544116"/>
                  </a:lnTo>
                  <a:lnTo>
                    <a:pt x="654843" y="491729"/>
                  </a:lnTo>
                  <a:lnTo>
                    <a:pt x="650081" y="450057"/>
                  </a:lnTo>
                  <a:lnTo>
                    <a:pt x="626268" y="427435"/>
                  </a:lnTo>
                  <a:lnTo>
                    <a:pt x="593667" y="404061"/>
                  </a:lnTo>
                  <a:lnTo>
                    <a:pt x="569535" y="384831"/>
                  </a:lnTo>
                  <a:lnTo>
                    <a:pt x="576947" y="348171"/>
                  </a:lnTo>
                  <a:lnTo>
                    <a:pt x="564342" y="321240"/>
                  </a:lnTo>
                  <a:lnTo>
                    <a:pt x="546523" y="303769"/>
                  </a:lnTo>
                  <a:lnTo>
                    <a:pt x="544091" y="268692"/>
                  </a:lnTo>
                  <a:lnTo>
                    <a:pt x="534937" y="209386"/>
                  </a:lnTo>
                  <a:lnTo>
                    <a:pt x="511268" y="166267"/>
                  </a:lnTo>
                  <a:lnTo>
                    <a:pt x="529828" y="132160"/>
                  </a:lnTo>
                  <a:lnTo>
                    <a:pt x="553640" y="113110"/>
                  </a:lnTo>
                  <a:lnTo>
                    <a:pt x="621081" y="109485"/>
                  </a:lnTo>
                  <a:lnTo>
                    <a:pt x="663469" y="96072"/>
                  </a:lnTo>
                  <a:lnTo>
                    <a:pt x="695574" y="84719"/>
                  </a:lnTo>
                  <a:lnTo>
                    <a:pt x="733595" y="77942"/>
                  </a:lnTo>
                  <a:lnTo>
                    <a:pt x="761182" y="114435"/>
                  </a:lnTo>
                  <a:lnTo>
                    <a:pt x="827974" y="110413"/>
                  </a:lnTo>
                  <a:lnTo>
                    <a:pt x="880563" y="115078"/>
                  </a:lnTo>
                  <a:lnTo>
                    <a:pt x="915248" y="97590"/>
                  </a:lnTo>
                  <a:lnTo>
                    <a:pt x="924151" y="68864"/>
                  </a:lnTo>
                  <a:lnTo>
                    <a:pt x="956594" y="51417"/>
                  </a:lnTo>
                  <a:lnTo>
                    <a:pt x="991993" y="73253"/>
                  </a:lnTo>
                  <a:lnTo>
                    <a:pt x="1042176" y="44245"/>
                  </a:lnTo>
                  <a:lnTo>
                    <a:pt x="1103889" y="32354"/>
                  </a:lnTo>
                  <a:lnTo>
                    <a:pt x="1120378" y="0"/>
                  </a:lnTo>
                  <a:lnTo>
                    <a:pt x="1164431" y="7144"/>
                  </a:lnTo>
                  <a:close/>
                </a:path>
              </a:pathLst>
            </a:custGeom>
            <a:solidFill>
              <a:schemeClr val="accent2">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75" name="Freeform 71">
              <a:extLst>
                <a:ext uri="{FF2B5EF4-FFF2-40B4-BE49-F238E27FC236}">
                  <a16:creationId xmlns:a16="http://schemas.microsoft.com/office/drawing/2014/main" id="{6D839C79-F4DD-4246-AA60-798F1BEB11DB}"/>
                </a:ext>
              </a:extLst>
            </p:cNvPr>
            <p:cNvSpPr>
              <a:spLocks/>
            </p:cNvSpPr>
            <p:nvPr/>
          </p:nvSpPr>
          <p:spPr bwMode="auto">
            <a:xfrm>
              <a:off x="4684654" y="5195860"/>
              <a:ext cx="169729" cy="175959"/>
            </a:xfrm>
            <a:custGeom>
              <a:avLst/>
              <a:gdLst>
                <a:gd name="T0" fmla="*/ 16 w 1004887"/>
                <a:gd name="T1" fmla="*/ 0 h 1047750"/>
                <a:gd name="T2" fmla="*/ 49 w 1004887"/>
                <a:gd name="T3" fmla="*/ 1 h 1047750"/>
                <a:gd name="T4" fmla="*/ 58 w 1004887"/>
                <a:gd name="T5" fmla="*/ 3 h 1047750"/>
                <a:gd name="T6" fmla="*/ 69 w 1004887"/>
                <a:gd name="T7" fmla="*/ 2 h 1047750"/>
                <a:gd name="T8" fmla="*/ 75 w 1004887"/>
                <a:gd name="T9" fmla="*/ 2 h 1047750"/>
                <a:gd name="T10" fmla="*/ 83 w 1004887"/>
                <a:gd name="T11" fmla="*/ 1 h 1047750"/>
                <a:gd name="T12" fmla="*/ 88 w 1004887"/>
                <a:gd name="T13" fmla="*/ 7 h 1047750"/>
                <a:gd name="T14" fmla="*/ 94 w 1004887"/>
                <a:gd name="T15" fmla="*/ 13 h 1047750"/>
                <a:gd name="T16" fmla="*/ 97 w 1004887"/>
                <a:gd name="T17" fmla="*/ 20 h 1047750"/>
                <a:gd name="T18" fmla="*/ 101 w 1004887"/>
                <a:gd name="T19" fmla="*/ 27 h 1047750"/>
                <a:gd name="T20" fmla="*/ 108 w 1004887"/>
                <a:gd name="T21" fmla="*/ 31 h 1047750"/>
                <a:gd name="T22" fmla="*/ 115 w 1004887"/>
                <a:gd name="T23" fmla="*/ 34 h 1047750"/>
                <a:gd name="T24" fmla="*/ 123 w 1004887"/>
                <a:gd name="T25" fmla="*/ 39 h 1047750"/>
                <a:gd name="T26" fmla="*/ 130 w 1004887"/>
                <a:gd name="T27" fmla="*/ 47 h 1047750"/>
                <a:gd name="T28" fmla="*/ 132 w 1004887"/>
                <a:gd name="T29" fmla="*/ 58 h 1047750"/>
                <a:gd name="T30" fmla="*/ 137 w 1004887"/>
                <a:gd name="T31" fmla="*/ 67 h 1047750"/>
                <a:gd name="T32" fmla="*/ 143 w 1004887"/>
                <a:gd name="T33" fmla="*/ 73 h 1047750"/>
                <a:gd name="T34" fmla="*/ 145 w 1004887"/>
                <a:gd name="T35" fmla="*/ 83 h 1047750"/>
                <a:gd name="T36" fmla="*/ 152 w 1004887"/>
                <a:gd name="T37" fmla="*/ 88 h 1047750"/>
                <a:gd name="T38" fmla="*/ 149 w 1004887"/>
                <a:gd name="T39" fmla="*/ 94 h 1047750"/>
                <a:gd name="T40" fmla="*/ 141 w 1004887"/>
                <a:gd name="T41" fmla="*/ 95 h 1047750"/>
                <a:gd name="T42" fmla="*/ 133 w 1004887"/>
                <a:gd name="T43" fmla="*/ 99 h 1047750"/>
                <a:gd name="T44" fmla="*/ 129 w 1004887"/>
                <a:gd name="T45" fmla="*/ 106 h 1047750"/>
                <a:gd name="T46" fmla="*/ 106 w 1004887"/>
                <a:gd name="T47" fmla="*/ 119 h 1047750"/>
                <a:gd name="T48" fmla="*/ 100 w 1004887"/>
                <a:gd name="T49" fmla="*/ 129 h 1047750"/>
                <a:gd name="T50" fmla="*/ 89 w 1004887"/>
                <a:gd name="T51" fmla="*/ 134 h 1047750"/>
                <a:gd name="T52" fmla="*/ 73 w 1004887"/>
                <a:gd name="T53" fmla="*/ 128 h 1047750"/>
                <a:gd name="T54" fmla="*/ 63 w 1004887"/>
                <a:gd name="T55" fmla="*/ 125 h 1047750"/>
                <a:gd name="T56" fmla="*/ 53 w 1004887"/>
                <a:gd name="T57" fmla="*/ 126 h 1047750"/>
                <a:gd name="T58" fmla="*/ 31 w 1004887"/>
                <a:gd name="T59" fmla="*/ 153 h 1047750"/>
                <a:gd name="T60" fmla="*/ 23 w 1004887"/>
                <a:gd name="T61" fmla="*/ 154 h 1047750"/>
                <a:gd name="T62" fmla="*/ 17 w 1004887"/>
                <a:gd name="T63" fmla="*/ 149 h 1047750"/>
                <a:gd name="T64" fmla="*/ 20 w 1004887"/>
                <a:gd name="T65" fmla="*/ 142 h 1047750"/>
                <a:gd name="T66" fmla="*/ 14 w 1004887"/>
                <a:gd name="T67" fmla="*/ 137 h 1047750"/>
                <a:gd name="T68" fmla="*/ 7 w 1004887"/>
                <a:gd name="T69" fmla="*/ 129 h 1047750"/>
                <a:gd name="T70" fmla="*/ 2 w 1004887"/>
                <a:gd name="T71" fmla="*/ 108 h 1047750"/>
                <a:gd name="T72" fmla="*/ 0 w 1004887"/>
                <a:gd name="T73" fmla="*/ 65 h 1047750"/>
                <a:gd name="T74" fmla="*/ 16 w 1004887"/>
                <a:gd name="T75" fmla="*/ 63 h 1047750"/>
                <a:gd name="T76" fmla="*/ 16 w 1004887"/>
                <a:gd name="T77" fmla="*/ 0 h 1047750"/>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004887"/>
                <a:gd name="T118" fmla="*/ 0 h 1047750"/>
                <a:gd name="T119" fmla="*/ 1004887 w 1004887"/>
                <a:gd name="T120" fmla="*/ 1047750 h 1047750"/>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004887" h="1047750">
                  <a:moveTo>
                    <a:pt x="104775" y="0"/>
                  </a:moveTo>
                  <a:lnTo>
                    <a:pt x="321468" y="4763"/>
                  </a:lnTo>
                  <a:lnTo>
                    <a:pt x="383381" y="21431"/>
                  </a:lnTo>
                  <a:lnTo>
                    <a:pt x="457200" y="16669"/>
                  </a:lnTo>
                  <a:lnTo>
                    <a:pt x="497681" y="14288"/>
                  </a:lnTo>
                  <a:lnTo>
                    <a:pt x="549270" y="5605"/>
                  </a:lnTo>
                  <a:lnTo>
                    <a:pt x="579421" y="49371"/>
                  </a:lnTo>
                  <a:lnTo>
                    <a:pt x="622146" y="89176"/>
                  </a:lnTo>
                  <a:lnTo>
                    <a:pt x="640992" y="132214"/>
                  </a:lnTo>
                  <a:lnTo>
                    <a:pt x="666287" y="182131"/>
                  </a:lnTo>
                  <a:lnTo>
                    <a:pt x="712370" y="207883"/>
                  </a:lnTo>
                  <a:lnTo>
                    <a:pt x="761613" y="233577"/>
                  </a:lnTo>
                  <a:lnTo>
                    <a:pt x="812006" y="266700"/>
                  </a:lnTo>
                  <a:lnTo>
                    <a:pt x="857250" y="319088"/>
                  </a:lnTo>
                  <a:lnTo>
                    <a:pt x="869156" y="395288"/>
                  </a:lnTo>
                  <a:lnTo>
                    <a:pt x="902493" y="457200"/>
                  </a:lnTo>
                  <a:lnTo>
                    <a:pt x="943029" y="499426"/>
                  </a:lnTo>
                  <a:lnTo>
                    <a:pt x="959643" y="566738"/>
                  </a:lnTo>
                  <a:lnTo>
                    <a:pt x="1004887" y="600075"/>
                  </a:lnTo>
                  <a:lnTo>
                    <a:pt x="985837" y="640556"/>
                  </a:lnTo>
                  <a:lnTo>
                    <a:pt x="928687" y="642938"/>
                  </a:lnTo>
                  <a:lnTo>
                    <a:pt x="881062" y="676275"/>
                  </a:lnTo>
                  <a:lnTo>
                    <a:pt x="852487" y="723900"/>
                  </a:lnTo>
                  <a:lnTo>
                    <a:pt x="702468" y="807244"/>
                  </a:lnTo>
                  <a:lnTo>
                    <a:pt x="659606" y="876300"/>
                  </a:lnTo>
                  <a:lnTo>
                    <a:pt x="585787" y="912019"/>
                  </a:lnTo>
                  <a:lnTo>
                    <a:pt x="480931" y="868844"/>
                  </a:lnTo>
                  <a:lnTo>
                    <a:pt x="415611" y="853237"/>
                  </a:lnTo>
                  <a:lnTo>
                    <a:pt x="350043" y="857250"/>
                  </a:lnTo>
                  <a:lnTo>
                    <a:pt x="204787" y="1040606"/>
                  </a:lnTo>
                  <a:lnTo>
                    <a:pt x="150018" y="1047750"/>
                  </a:lnTo>
                  <a:lnTo>
                    <a:pt x="114300" y="1012031"/>
                  </a:lnTo>
                  <a:lnTo>
                    <a:pt x="135731" y="962025"/>
                  </a:lnTo>
                  <a:lnTo>
                    <a:pt x="91807" y="929080"/>
                  </a:lnTo>
                  <a:lnTo>
                    <a:pt x="42862" y="878681"/>
                  </a:lnTo>
                  <a:lnTo>
                    <a:pt x="15061" y="731766"/>
                  </a:lnTo>
                  <a:lnTo>
                    <a:pt x="0" y="440531"/>
                  </a:lnTo>
                  <a:lnTo>
                    <a:pt x="107156" y="431006"/>
                  </a:lnTo>
                  <a:lnTo>
                    <a:pt x="104775" y="0"/>
                  </a:lnTo>
                  <a:close/>
                </a:path>
              </a:pathLst>
            </a:custGeom>
            <a:solidFill>
              <a:schemeClr val="accent2">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76" name="Freeform 72">
              <a:extLst>
                <a:ext uri="{FF2B5EF4-FFF2-40B4-BE49-F238E27FC236}">
                  <a16:creationId xmlns:a16="http://schemas.microsoft.com/office/drawing/2014/main" id="{A1549B4C-6ECE-4A34-A04F-62C30A83C88B}"/>
                </a:ext>
              </a:extLst>
            </p:cNvPr>
            <p:cNvSpPr>
              <a:spLocks/>
            </p:cNvSpPr>
            <p:nvPr/>
          </p:nvSpPr>
          <p:spPr bwMode="auto">
            <a:xfrm>
              <a:off x="4628597" y="5283060"/>
              <a:ext cx="291187" cy="249144"/>
            </a:xfrm>
            <a:custGeom>
              <a:avLst/>
              <a:gdLst>
                <a:gd name="T0" fmla="*/ 0 w 1747837"/>
                <a:gd name="T1" fmla="*/ 102 h 1494500"/>
                <a:gd name="T2" fmla="*/ 21 w 1747837"/>
                <a:gd name="T3" fmla="*/ 101 h 1494500"/>
                <a:gd name="T4" fmla="*/ 38 w 1747837"/>
                <a:gd name="T5" fmla="*/ 105 h 1494500"/>
                <a:gd name="T6" fmla="*/ 55 w 1747837"/>
                <a:gd name="T7" fmla="*/ 75 h 1494500"/>
                <a:gd name="T8" fmla="*/ 62 w 1747837"/>
                <a:gd name="T9" fmla="*/ 58 h 1494500"/>
                <a:gd name="T10" fmla="*/ 65 w 1747837"/>
                <a:gd name="T11" fmla="*/ 70 h 1494500"/>
                <a:gd name="T12" fmla="*/ 77 w 1747837"/>
                <a:gd name="T13" fmla="*/ 74 h 1494500"/>
                <a:gd name="T14" fmla="*/ 98 w 1747837"/>
                <a:gd name="T15" fmla="*/ 48 h 1494500"/>
                <a:gd name="T16" fmla="*/ 117 w 1747837"/>
                <a:gd name="T17" fmla="*/ 50 h 1494500"/>
                <a:gd name="T18" fmla="*/ 142 w 1747837"/>
                <a:gd name="T19" fmla="*/ 51 h 1494500"/>
                <a:gd name="T20" fmla="*/ 159 w 1747837"/>
                <a:gd name="T21" fmla="*/ 35 h 1494500"/>
                <a:gd name="T22" fmla="*/ 170 w 1747837"/>
                <a:gd name="T23" fmla="*/ 29 h 1494500"/>
                <a:gd name="T24" fmla="*/ 180 w 1747837"/>
                <a:gd name="T25" fmla="*/ 18 h 1494500"/>
                <a:gd name="T26" fmla="*/ 191 w 1747837"/>
                <a:gd name="T27" fmla="*/ 12 h 1494500"/>
                <a:gd name="T28" fmla="*/ 207 w 1747837"/>
                <a:gd name="T29" fmla="*/ 3 h 1494500"/>
                <a:gd name="T30" fmla="*/ 223 w 1747837"/>
                <a:gd name="T31" fmla="*/ 15 h 1494500"/>
                <a:gd name="T32" fmla="*/ 226 w 1747837"/>
                <a:gd name="T33" fmla="*/ 33 h 1494500"/>
                <a:gd name="T34" fmla="*/ 229 w 1747837"/>
                <a:gd name="T35" fmla="*/ 51 h 1494500"/>
                <a:gd name="T36" fmla="*/ 219 w 1747837"/>
                <a:gd name="T37" fmla="*/ 63 h 1494500"/>
                <a:gd name="T38" fmla="*/ 221 w 1747837"/>
                <a:gd name="T39" fmla="*/ 79 h 1494500"/>
                <a:gd name="T40" fmla="*/ 239 w 1747837"/>
                <a:gd name="T41" fmla="*/ 72 h 1494500"/>
                <a:gd name="T42" fmla="*/ 240 w 1747837"/>
                <a:gd name="T43" fmla="*/ 87 h 1494500"/>
                <a:gd name="T44" fmla="*/ 236 w 1747837"/>
                <a:gd name="T45" fmla="*/ 101 h 1494500"/>
                <a:gd name="T46" fmla="*/ 224 w 1747837"/>
                <a:gd name="T47" fmla="*/ 118 h 1494500"/>
                <a:gd name="T48" fmla="*/ 201 w 1747837"/>
                <a:gd name="T49" fmla="*/ 151 h 1494500"/>
                <a:gd name="T50" fmla="*/ 185 w 1747837"/>
                <a:gd name="T51" fmla="*/ 166 h 1494500"/>
                <a:gd name="T52" fmla="*/ 169 w 1747837"/>
                <a:gd name="T53" fmla="*/ 183 h 1494500"/>
                <a:gd name="T54" fmla="*/ 154 w 1747837"/>
                <a:gd name="T55" fmla="*/ 192 h 1494500"/>
                <a:gd name="T56" fmla="*/ 143 w 1747837"/>
                <a:gd name="T57" fmla="*/ 193 h 1494500"/>
                <a:gd name="T58" fmla="*/ 128 w 1747837"/>
                <a:gd name="T59" fmla="*/ 198 h 1494500"/>
                <a:gd name="T60" fmla="*/ 116 w 1747837"/>
                <a:gd name="T61" fmla="*/ 201 h 1494500"/>
                <a:gd name="T62" fmla="*/ 103 w 1747837"/>
                <a:gd name="T63" fmla="*/ 201 h 1494500"/>
                <a:gd name="T64" fmla="*/ 92 w 1747837"/>
                <a:gd name="T65" fmla="*/ 200 h 1494500"/>
                <a:gd name="T66" fmla="*/ 79 w 1747837"/>
                <a:gd name="T67" fmla="*/ 205 h 1494500"/>
                <a:gd name="T68" fmla="*/ 60 w 1747837"/>
                <a:gd name="T69" fmla="*/ 212 h 1494500"/>
                <a:gd name="T70" fmla="*/ 51 w 1747837"/>
                <a:gd name="T71" fmla="*/ 205 h 1494500"/>
                <a:gd name="T72" fmla="*/ 41 w 1747837"/>
                <a:gd name="T73" fmla="*/ 203 h 1494500"/>
                <a:gd name="T74" fmla="*/ 38 w 1747837"/>
                <a:gd name="T75" fmla="*/ 195 h 1494500"/>
                <a:gd name="T76" fmla="*/ 32 w 1747837"/>
                <a:gd name="T77" fmla="*/ 185 h 1494500"/>
                <a:gd name="T78" fmla="*/ 38 w 1747837"/>
                <a:gd name="T79" fmla="*/ 179 h 1494500"/>
                <a:gd name="T80" fmla="*/ 36 w 1747837"/>
                <a:gd name="T81" fmla="*/ 165 h 1494500"/>
                <a:gd name="T82" fmla="*/ 25 w 1747837"/>
                <a:gd name="T83" fmla="*/ 149 h 1494500"/>
                <a:gd name="T84" fmla="*/ 19 w 1747837"/>
                <a:gd name="T85" fmla="*/ 135 h 1494500"/>
                <a:gd name="T86" fmla="*/ 10 w 1747837"/>
                <a:gd name="T87" fmla="*/ 117 h 1494500"/>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747837"/>
                <a:gd name="T133" fmla="*/ 0 h 1494500"/>
                <a:gd name="T134" fmla="*/ 1747837 w 1747837"/>
                <a:gd name="T135" fmla="*/ 1494500 h 1494500"/>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747837" h="1494500">
                  <a:moveTo>
                    <a:pt x="69105" y="826041"/>
                  </a:moveTo>
                  <a:lnTo>
                    <a:pt x="0" y="719138"/>
                  </a:lnTo>
                  <a:lnTo>
                    <a:pt x="40481" y="669132"/>
                  </a:lnTo>
                  <a:lnTo>
                    <a:pt x="144864" y="714058"/>
                  </a:lnTo>
                  <a:lnTo>
                    <a:pt x="199787" y="784301"/>
                  </a:lnTo>
                  <a:lnTo>
                    <a:pt x="271462" y="740569"/>
                  </a:lnTo>
                  <a:lnTo>
                    <a:pt x="397668" y="697707"/>
                  </a:lnTo>
                  <a:lnTo>
                    <a:pt x="390525" y="528638"/>
                  </a:lnTo>
                  <a:lnTo>
                    <a:pt x="388143" y="369094"/>
                  </a:lnTo>
                  <a:lnTo>
                    <a:pt x="436249" y="412567"/>
                  </a:lnTo>
                  <a:lnTo>
                    <a:pt x="478631" y="446485"/>
                  </a:lnTo>
                  <a:lnTo>
                    <a:pt x="457200" y="495300"/>
                  </a:lnTo>
                  <a:lnTo>
                    <a:pt x="495300" y="533400"/>
                  </a:lnTo>
                  <a:lnTo>
                    <a:pt x="547687" y="523875"/>
                  </a:lnTo>
                  <a:lnTo>
                    <a:pt x="611981" y="442913"/>
                  </a:lnTo>
                  <a:lnTo>
                    <a:pt x="690562" y="341710"/>
                  </a:lnTo>
                  <a:lnTo>
                    <a:pt x="757237" y="335757"/>
                  </a:lnTo>
                  <a:lnTo>
                    <a:pt x="823912" y="354807"/>
                  </a:lnTo>
                  <a:lnTo>
                    <a:pt x="926306" y="392907"/>
                  </a:lnTo>
                  <a:lnTo>
                    <a:pt x="1003974" y="360083"/>
                  </a:lnTo>
                  <a:lnTo>
                    <a:pt x="1047750" y="288132"/>
                  </a:lnTo>
                  <a:lnTo>
                    <a:pt x="1126162" y="244446"/>
                  </a:lnTo>
                  <a:lnTo>
                    <a:pt x="1163811" y="225016"/>
                  </a:lnTo>
                  <a:lnTo>
                    <a:pt x="1200523" y="203259"/>
                  </a:lnTo>
                  <a:lnTo>
                    <a:pt x="1220390" y="160735"/>
                  </a:lnTo>
                  <a:lnTo>
                    <a:pt x="1270396" y="126207"/>
                  </a:lnTo>
                  <a:lnTo>
                    <a:pt x="1329150" y="122187"/>
                  </a:lnTo>
                  <a:lnTo>
                    <a:pt x="1350168" y="84535"/>
                  </a:lnTo>
                  <a:lnTo>
                    <a:pt x="1415940" y="76087"/>
                  </a:lnTo>
                  <a:lnTo>
                    <a:pt x="1464468" y="23813"/>
                  </a:lnTo>
                  <a:lnTo>
                    <a:pt x="1559718" y="0"/>
                  </a:lnTo>
                  <a:lnTo>
                    <a:pt x="1580068" y="103573"/>
                  </a:lnTo>
                  <a:lnTo>
                    <a:pt x="1585912" y="169069"/>
                  </a:lnTo>
                  <a:lnTo>
                    <a:pt x="1597818" y="235744"/>
                  </a:lnTo>
                  <a:lnTo>
                    <a:pt x="1617116" y="297401"/>
                  </a:lnTo>
                  <a:lnTo>
                    <a:pt x="1618059" y="361950"/>
                  </a:lnTo>
                  <a:lnTo>
                    <a:pt x="1583531" y="395288"/>
                  </a:lnTo>
                  <a:lnTo>
                    <a:pt x="1552575" y="440532"/>
                  </a:lnTo>
                  <a:lnTo>
                    <a:pt x="1538287" y="519113"/>
                  </a:lnTo>
                  <a:lnTo>
                    <a:pt x="1566862" y="557213"/>
                  </a:lnTo>
                  <a:lnTo>
                    <a:pt x="1611899" y="601198"/>
                  </a:lnTo>
                  <a:lnTo>
                    <a:pt x="1693068" y="504825"/>
                  </a:lnTo>
                  <a:lnTo>
                    <a:pt x="1747837" y="531019"/>
                  </a:lnTo>
                  <a:lnTo>
                    <a:pt x="1700697" y="616459"/>
                  </a:lnTo>
                  <a:lnTo>
                    <a:pt x="1721643" y="692944"/>
                  </a:lnTo>
                  <a:lnTo>
                    <a:pt x="1670304" y="715433"/>
                  </a:lnTo>
                  <a:lnTo>
                    <a:pt x="1647547" y="791772"/>
                  </a:lnTo>
                  <a:lnTo>
                    <a:pt x="1586586" y="832246"/>
                  </a:lnTo>
                  <a:lnTo>
                    <a:pt x="1497453" y="946346"/>
                  </a:lnTo>
                  <a:lnTo>
                    <a:pt x="1424512" y="1065777"/>
                  </a:lnTo>
                  <a:lnTo>
                    <a:pt x="1356067" y="1137320"/>
                  </a:lnTo>
                  <a:lnTo>
                    <a:pt x="1308360" y="1169118"/>
                  </a:lnTo>
                  <a:lnTo>
                    <a:pt x="1266323" y="1217687"/>
                  </a:lnTo>
                  <a:lnTo>
                    <a:pt x="1195247" y="1292090"/>
                  </a:lnTo>
                  <a:lnTo>
                    <a:pt x="1150120" y="1318217"/>
                  </a:lnTo>
                  <a:lnTo>
                    <a:pt x="1089107" y="1355881"/>
                  </a:lnTo>
                  <a:lnTo>
                    <a:pt x="1051667" y="1362185"/>
                  </a:lnTo>
                  <a:lnTo>
                    <a:pt x="1011393" y="1360104"/>
                  </a:lnTo>
                  <a:lnTo>
                    <a:pt x="955743" y="1397671"/>
                  </a:lnTo>
                  <a:lnTo>
                    <a:pt x="904743" y="1395784"/>
                  </a:lnTo>
                  <a:lnTo>
                    <a:pt x="878488" y="1427193"/>
                  </a:lnTo>
                  <a:lnTo>
                    <a:pt x="821921" y="1414159"/>
                  </a:lnTo>
                  <a:lnTo>
                    <a:pt x="767830" y="1389832"/>
                  </a:lnTo>
                  <a:lnTo>
                    <a:pt x="728066" y="1415862"/>
                  </a:lnTo>
                  <a:lnTo>
                    <a:pt x="690320" y="1405299"/>
                  </a:lnTo>
                  <a:lnTo>
                    <a:pt x="652829" y="1408792"/>
                  </a:lnTo>
                  <a:lnTo>
                    <a:pt x="599861" y="1446310"/>
                  </a:lnTo>
                  <a:lnTo>
                    <a:pt x="556956" y="1447088"/>
                  </a:lnTo>
                  <a:lnTo>
                    <a:pt x="487287" y="1451165"/>
                  </a:lnTo>
                  <a:lnTo>
                    <a:pt x="423695" y="1494500"/>
                  </a:lnTo>
                  <a:lnTo>
                    <a:pt x="396777" y="1489365"/>
                  </a:lnTo>
                  <a:lnTo>
                    <a:pt x="358470" y="1447879"/>
                  </a:lnTo>
                  <a:lnTo>
                    <a:pt x="334183" y="1439883"/>
                  </a:lnTo>
                  <a:lnTo>
                    <a:pt x="291074" y="1429418"/>
                  </a:lnTo>
                  <a:lnTo>
                    <a:pt x="266583" y="1410178"/>
                  </a:lnTo>
                  <a:lnTo>
                    <a:pt x="271283" y="1373536"/>
                  </a:lnTo>
                  <a:lnTo>
                    <a:pt x="259893" y="1337185"/>
                  </a:lnTo>
                  <a:lnTo>
                    <a:pt x="227153" y="1306846"/>
                  </a:lnTo>
                  <a:lnTo>
                    <a:pt x="226490" y="1270302"/>
                  </a:lnTo>
                  <a:lnTo>
                    <a:pt x="266561" y="1261139"/>
                  </a:lnTo>
                  <a:lnTo>
                    <a:pt x="271056" y="1213252"/>
                  </a:lnTo>
                  <a:lnTo>
                    <a:pt x="254100" y="1165755"/>
                  </a:lnTo>
                  <a:lnTo>
                    <a:pt x="204658" y="1101975"/>
                  </a:lnTo>
                  <a:lnTo>
                    <a:pt x="179555" y="1049002"/>
                  </a:lnTo>
                  <a:lnTo>
                    <a:pt x="143879" y="1004656"/>
                  </a:lnTo>
                  <a:lnTo>
                    <a:pt x="137597" y="954152"/>
                  </a:lnTo>
                  <a:lnTo>
                    <a:pt x="109404" y="878738"/>
                  </a:lnTo>
                  <a:lnTo>
                    <a:pt x="69105" y="826041"/>
                  </a:lnTo>
                  <a:close/>
                </a:path>
              </a:pathLst>
            </a:custGeom>
            <a:solidFill>
              <a:schemeClr val="accent2">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77" name="Freeform 73">
              <a:extLst>
                <a:ext uri="{FF2B5EF4-FFF2-40B4-BE49-F238E27FC236}">
                  <a16:creationId xmlns:a16="http://schemas.microsoft.com/office/drawing/2014/main" id="{147FBAA5-4863-4B38-8402-34B32EF33403}"/>
                </a:ext>
              </a:extLst>
            </p:cNvPr>
            <p:cNvSpPr>
              <a:spLocks/>
            </p:cNvSpPr>
            <p:nvPr/>
          </p:nvSpPr>
          <p:spPr bwMode="auto">
            <a:xfrm rot="21537619">
              <a:off x="4817012" y="5409190"/>
              <a:ext cx="42044" cy="40486"/>
            </a:xfrm>
            <a:custGeom>
              <a:avLst/>
              <a:gdLst>
                <a:gd name="T0" fmla="*/ 2147483647 w 560"/>
                <a:gd name="T1" fmla="*/ 2147483647 h 504"/>
                <a:gd name="T2" fmla="*/ 2147483647 w 560"/>
                <a:gd name="T3" fmla="*/ 2147483647 h 504"/>
                <a:gd name="T4" fmla="*/ 2147483647 w 560"/>
                <a:gd name="T5" fmla="*/ 2147483647 h 504"/>
                <a:gd name="T6" fmla="*/ 2147483647 w 560"/>
                <a:gd name="T7" fmla="*/ 2147483647 h 504"/>
                <a:gd name="T8" fmla="*/ 2147483647 w 560"/>
                <a:gd name="T9" fmla="*/ 2147483647 h 504"/>
                <a:gd name="T10" fmla="*/ 0 w 560"/>
                <a:gd name="T11" fmla="*/ 2147483647 h 504"/>
                <a:gd name="T12" fmla="*/ 2147483647 w 560"/>
                <a:gd name="T13" fmla="*/ 2147483647 h 504"/>
                <a:gd name="T14" fmla="*/ 2147483647 w 560"/>
                <a:gd name="T15" fmla="*/ 2147483647 h 504"/>
                <a:gd name="T16" fmla="*/ 2147483647 w 560"/>
                <a:gd name="T17" fmla="*/ 0 h 504"/>
                <a:gd name="T18" fmla="*/ 2147483647 w 560"/>
                <a:gd name="T19" fmla="*/ 2147483647 h 504"/>
                <a:gd name="T20" fmla="*/ 2147483647 w 560"/>
                <a:gd name="T21" fmla="*/ 2147483647 h 504"/>
                <a:gd name="T22" fmla="*/ 2147483647 w 560"/>
                <a:gd name="T23" fmla="*/ 2147483647 h 504"/>
                <a:gd name="T24" fmla="*/ 2147483647 w 560"/>
                <a:gd name="T25" fmla="*/ 2147483647 h 50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560"/>
                <a:gd name="T40" fmla="*/ 0 h 504"/>
                <a:gd name="T41" fmla="*/ 560 w 560"/>
                <a:gd name="T42" fmla="*/ 504 h 50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560" h="504">
                  <a:moveTo>
                    <a:pt x="432" y="344"/>
                  </a:moveTo>
                  <a:lnTo>
                    <a:pt x="288" y="408"/>
                  </a:lnTo>
                  <a:lnTo>
                    <a:pt x="168" y="504"/>
                  </a:lnTo>
                  <a:lnTo>
                    <a:pt x="96" y="456"/>
                  </a:lnTo>
                  <a:lnTo>
                    <a:pt x="56" y="360"/>
                  </a:lnTo>
                  <a:lnTo>
                    <a:pt x="0" y="304"/>
                  </a:lnTo>
                  <a:lnTo>
                    <a:pt x="96" y="160"/>
                  </a:lnTo>
                  <a:lnTo>
                    <a:pt x="216" y="40"/>
                  </a:lnTo>
                  <a:lnTo>
                    <a:pt x="392" y="0"/>
                  </a:lnTo>
                  <a:lnTo>
                    <a:pt x="496" y="96"/>
                  </a:lnTo>
                  <a:lnTo>
                    <a:pt x="560" y="192"/>
                  </a:lnTo>
                  <a:lnTo>
                    <a:pt x="488" y="272"/>
                  </a:lnTo>
                  <a:lnTo>
                    <a:pt x="432" y="344"/>
                  </a:lnTo>
                  <a:close/>
                </a:path>
              </a:pathLst>
            </a:custGeom>
            <a:solidFill>
              <a:schemeClr val="accent2">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78" name="Freeform 74">
              <a:extLst>
                <a:ext uri="{FF2B5EF4-FFF2-40B4-BE49-F238E27FC236}">
                  <a16:creationId xmlns:a16="http://schemas.microsoft.com/office/drawing/2014/main" id="{E68C997A-45A8-48ED-A88D-F9061A475B7E}"/>
                </a:ext>
              </a:extLst>
            </p:cNvPr>
            <p:cNvSpPr>
              <a:spLocks/>
            </p:cNvSpPr>
            <p:nvPr/>
          </p:nvSpPr>
          <p:spPr bwMode="auto">
            <a:xfrm>
              <a:off x="4385681" y="4635285"/>
              <a:ext cx="210215" cy="168172"/>
            </a:xfrm>
            <a:custGeom>
              <a:avLst/>
              <a:gdLst>
                <a:gd name="T0" fmla="*/ 88 w 1257300"/>
                <a:gd name="T1" fmla="*/ 135 h 1004887"/>
                <a:gd name="T2" fmla="*/ 89 w 1257300"/>
                <a:gd name="T3" fmla="*/ 141 h 1004887"/>
                <a:gd name="T4" fmla="*/ 66 w 1257300"/>
                <a:gd name="T5" fmla="*/ 145 h 1004887"/>
                <a:gd name="T6" fmla="*/ 55 w 1257300"/>
                <a:gd name="T7" fmla="*/ 144 h 1004887"/>
                <a:gd name="T8" fmla="*/ 46 w 1257300"/>
                <a:gd name="T9" fmla="*/ 143 h 1004887"/>
                <a:gd name="T10" fmla="*/ 41 w 1257300"/>
                <a:gd name="T11" fmla="*/ 139 h 1004887"/>
                <a:gd name="T12" fmla="*/ 34 w 1257300"/>
                <a:gd name="T13" fmla="*/ 130 h 1004887"/>
                <a:gd name="T14" fmla="*/ 30 w 1257300"/>
                <a:gd name="T15" fmla="*/ 119 h 1004887"/>
                <a:gd name="T16" fmla="*/ 22 w 1257300"/>
                <a:gd name="T17" fmla="*/ 114 h 1004887"/>
                <a:gd name="T18" fmla="*/ 12 w 1257300"/>
                <a:gd name="T19" fmla="*/ 114 h 1004887"/>
                <a:gd name="T20" fmla="*/ 1 w 1257300"/>
                <a:gd name="T21" fmla="*/ 113 h 1004887"/>
                <a:gd name="T22" fmla="*/ 0 w 1257300"/>
                <a:gd name="T23" fmla="*/ 86 h 1004887"/>
                <a:gd name="T24" fmla="*/ 3 w 1257300"/>
                <a:gd name="T25" fmla="*/ 74 h 1004887"/>
                <a:gd name="T26" fmla="*/ 12 w 1257300"/>
                <a:gd name="T27" fmla="*/ 65 h 1004887"/>
                <a:gd name="T28" fmla="*/ 17 w 1257300"/>
                <a:gd name="T29" fmla="*/ 56 h 1004887"/>
                <a:gd name="T30" fmla="*/ 18 w 1257300"/>
                <a:gd name="T31" fmla="*/ 46 h 1004887"/>
                <a:gd name="T32" fmla="*/ 13 w 1257300"/>
                <a:gd name="T33" fmla="*/ 33 h 1004887"/>
                <a:gd name="T34" fmla="*/ 16 w 1257300"/>
                <a:gd name="T35" fmla="*/ 30 h 1004887"/>
                <a:gd name="T36" fmla="*/ 17 w 1257300"/>
                <a:gd name="T37" fmla="*/ 21 h 1004887"/>
                <a:gd name="T38" fmla="*/ 24 w 1257300"/>
                <a:gd name="T39" fmla="*/ 13 h 1004887"/>
                <a:gd name="T40" fmla="*/ 25 w 1257300"/>
                <a:gd name="T41" fmla="*/ 3 h 1004887"/>
                <a:gd name="T42" fmla="*/ 33 w 1257300"/>
                <a:gd name="T43" fmla="*/ 1 h 1004887"/>
                <a:gd name="T44" fmla="*/ 43 w 1257300"/>
                <a:gd name="T45" fmla="*/ 0 h 1004887"/>
                <a:gd name="T46" fmla="*/ 53 w 1257300"/>
                <a:gd name="T47" fmla="*/ 5 h 1004887"/>
                <a:gd name="T48" fmla="*/ 62 w 1257300"/>
                <a:gd name="T49" fmla="*/ 10 h 1004887"/>
                <a:gd name="T50" fmla="*/ 71 w 1257300"/>
                <a:gd name="T51" fmla="*/ 8 h 1004887"/>
                <a:gd name="T52" fmla="*/ 84 w 1257300"/>
                <a:gd name="T53" fmla="*/ 8 h 1004887"/>
                <a:gd name="T54" fmla="*/ 91 w 1257300"/>
                <a:gd name="T55" fmla="*/ 11 h 1004887"/>
                <a:gd name="T56" fmla="*/ 102 w 1257300"/>
                <a:gd name="T57" fmla="*/ 12 h 1004887"/>
                <a:gd name="T58" fmla="*/ 120 w 1257300"/>
                <a:gd name="T59" fmla="*/ 6 h 1004887"/>
                <a:gd name="T60" fmla="*/ 131 w 1257300"/>
                <a:gd name="T61" fmla="*/ 5 h 1004887"/>
                <a:gd name="T62" fmla="*/ 140 w 1257300"/>
                <a:gd name="T63" fmla="*/ 9 h 1004887"/>
                <a:gd name="T64" fmla="*/ 149 w 1257300"/>
                <a:gd name="T65" fmla="*/ 8 h 1004887"/>
                <a:gd name="T66" fmla="*/ 157 w 1257300"/>
                <a:gd name="T67" fmla="*/ 6 h 1004887"/>
                <a:gd name="T68" fmla="*/ 164 w 1257300"/>
                <a:gd name="T69" fmla="*/ 4 h 1004887"/>
                <a:gd name="T70" fmla="*/ 168 w 1257300"/>
                <a:gd name="T71" fmla="*/ 14 h 1004887"/>
                <a:gd name="T72" fmla="*/ 175 w 1257300"/>
                <a:gd name="T73" fmla="*/ 18 h 1004887"/>
                <a:gd name="T74" fmla="*/ 176 w 1257300"/>
                <a:gd name="T75" fmla="*/ 26 h 1004887"/>
                <a:gd name="T76" fmla="*/ 181 w 1257300"/>
                <a:gd name="T77" fmla="*/ 28 h 1004887"/>
                <a:gd name="T78" fmla="*/ 176 w 1257300"/>
                <a:gd name="T79" fmla="*/ 36 h 1004887"/>
                <a:gd name="T80" fmla="*/ 180 w 1257300"/>
                <a:gd name="T81" fmla="*/ 41 h 1004887"/>
                <a:gd name="T82" fmla="*/ 175 w 1257300"/>
                <a:gd name="T83" fmla="*/ 46 h 1004887"/>
                <a:gd name="T84" fmla="*/ 169 w 1257300"/>
                <a:gd name="T85" fmla="*/ 55 h 1004887"/>
                <a:gd name="T86" fmla="*/ 164 w 1257300"/>
                <a:gd name="T87" fmla="*/ 72 h 1004887"/>
                <a:gd name="T88" fmla="*/ 158 w 1257300"/>
                <a:gd name="T89" fmla="*/ 79 h 1004887"/>
                <a:gd name="T90" fmla="*/ 152 w 1257300"/>
                <a:gd name="T91" fmla="*/ 87 h 1004887"/>
                <a:gd name="T92" fmla="*/ 145 w 1257300"/>
                <a:gd name="T93" fmla="*/ 90 h 1004887"/>
                <a:gd name="T94" fmla="*/ 139 w 1257300"/>
                <a:gd name="T95" fmla="*/ 101 h 1004887"/>
                <a:gd name="T96" fmla="*/ 133 w 1257300"/>
                <a:gd name="T97" fmla="*/ 111 h 1004887"/>
                <a:gd name="T98" fmla="*/ 126 w 1257300"/>
                <a:gd name="T99" fmla="*/ 111 h 1004887"/>
                <a:gd name="T100" fmla="*/ 117 w 1257300"/>
                <a:gd name="T101" fmla="*/ 109 h 1004887"/>
                <a:gd name="T102" fmla="*/ 108 w 1257300"/>
                <a:gd name="T103" fmla="*/ 107 h 1004887"/>
                <a:gd name="T104" fmla="*/ 101 w 1257300"/>
                <a:gd name="T105" fmla="*/ 115 h 1004887"/>
                <a:gd name="T106" fmla="*/ 93 w 1257300"/>
                <a:gd name="T107" fmla="*/ 124 h 1004887"/>
                <a:gd name="T108" fmla="*/ 88 w 1257300"/>
                <a:gd name="T109" fmla="*/ 135 h 1004887"/>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257300"/>
                <a:gd name="T166" fmla="*/ 0 h 1004887"/>
                <a:gd name="T167" fmla="*/ 1257300 w 1257300"/>
                <a:gd name="T168" fmla="*/ 1004887 h 1004887"/>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257300" h="1004887">
                  <a:moveTo>
                    <a:pt x="614363" y="933450"/>
                  </a:moveTo>
                  <a:lnTo>
                    <a:pt x="615553" y="977503"/>
                  </a:lnTo>
                  <a:lnTo>
                    <a:pt x="456010" y="1004887"/>
                  </a:lnTo>
                  <a:lnTo>
                    <a:pt x="381000" y="996553"/>
                  </a:lnTo>
                  <a:lnTo>
                    <a:pt x="317897" y="989409"/>
                  </a:lnTo>
                  <a:lnTo>
                    <a:pt x="287927" y="959735"/>
                  </a:lnTo>
                  <a:lnTo>
                    <a:pt x="233027" y="901125"/>
                  </a:lnTo>
                  <a:lnTo>
                    <a:pt x="209550" y="821531"/>
                  </a:lnTo>
                  <a:lnTo>
                    <a:pt x="154781" y="785812"/>
                  </a:lnTo>
                  <a:lnTo>
                    <a:pt x="86916" y="787003"/>
                  </a:lnTo>
                  <a:lnTo>
                    <a:pt x="8335" y="782240"/>
                  </a:lnTo>
                  <a:lnTo>
                    <a:pt x="0" y="594121"/>
                  </a:lnTo>
                  <a:lnTo>
                    <a:pt x="23813" y="510778"/>
                  </a:lnTo>
                  <a:lnTo>
                    <a:pt x="82153" y="448865"/>
                  </a:lnTo>
                  <a:lnTo>
                    <a:pt x="120253" y="385762"/>
                  </a:lnTo>
                  <a:lnTo>
                    <a:pt x="125016" y="320278"/>
                  </a:lnTo>
                  <a:lnTo>
                    <a:pt x="94060" y="227409"/>
                  </a:lnTo>
                  <a:lnTo>
                    <a:pt x="109538" y="204787"/>
                  </a:lnTo>
                  <a:lnTo>
                    <a:pt x="119063" y="144065"/>
                  </a:lnTo>
                  <a:lnTo>
                    <a:pt x="166688" y="88106"/>
                  </a:lnTo>
                  <a:lnTo>
                    <a:pt x="172641" y="23812"/>
                  </a:lnTo>
                  <a:lnTo>
                    <a:pt x="232172" y="9525"/>
                  </a:lnTo>
                  <a:lnTo>
                    <a:pt x="296466" y="0"/>
                  </a:lnTo>
                  <a:lnTo>
                    <a:pt x="366713" y="38100"/>
                  </a:lnTo>
                  <a:lnTo>
                    <a:pt x="431006" y="66675"/>
                  </a:lnTo>
                  <a:lnTo>
                    <a:pt x="491728" y="55959"/>
                  </a:lnTo>
                  <a:lnTo>
                    <a:pt x="582216" y="53578"/>
                  </a:lnTo>
                  <a:lnTo>
                    <a:pt x="634603" y="77390"/>
                  </a:lnTo>
                  <a:lnTo>
                    <a:pt x="706041" y="85725"/>
                  </a:lnTo>
                  <a:lnTo>
                    <a:pt x="833438" y="40481"/>
                  </a:lnTo>
                  <a:lnTo>
                    <a:pt x="908447" y="34528"/>
                  </a:lnTo>
                  <a:lnTo>
                    <a:pt x="973931" y="60721"/>
                  </a:lnTo>
                  <a:lnTo>
                    <a:pt x="1035844" y="55959"/>
                  </a:lnTo>
                  <a:lnTo>
                    <a:pt x="1094185" y="44053"/>
                  </a:lnTo>
                  <a:lnTo>
                    <a:pt x="1141810" y="25003"/>
                  </a:lnTo>
                  <a:lnTo>
                    <a:pt x="1168003" y="97631"/>
                  </a:lnTo>
                  <a:lnTo>
                    <a:pt x="1215628" y="127396"/>
                  </a:lnTo>
                  <a:lnTo>
                    <a:pt x="1225153" y="177403"/>
                  </a:lnTo>
                  <a:lnTo>
                    <a:pt x="1257300" y="191690"/>
                  </a:lnTo>
                  <a:lnTo>
                    <a:pt x="1220391" y="247650"/>
                  </a:lnTo>
                  <a:lnTo>
                    <a:pt x="1253728" y="283368"/>
                  </a:lnTo>
                  <a:lnTo>
                    <a:pt x="1218358" y="315228"/>
                  </a:lnTo>
                  <a:lnTo>
                    <a:pt x="1175775" y="379113"/>
                  </a:lnTo>
                  <a:lnTo>
                    <a:pt x="1140874" y="495453"/>
                  </a:lnTo>
                  <a:lnTo>
                    <a:pt x="1098101" y="548824"/>
                  </a:lnTo>
                  <a:lnTo>
                    <a:pt x="1054894" y="598884"/>
                  </a:lnTo>
                  <a:lnTo>
                    <a:pt x="1009650" y="621506"/>
                  </a:lnTo>
                  <a:lnTo>
                    <a:pt x="969169" y="701278"/>
                  </a:lnTo>
                  <a:lnTo>
                    <a:pt x="921544" y="764381"/>
                  </a:lnTo>
                  <a:lnTo>
                    <a:pt x="873919" y="767953"/>
                  </a:lnTo>
                  <a:lnTo>
                    <a:pt x="812006" y="752475"/>
                  </a:lnTo>
                  <a:lnTo>
                    <a:pt x="753666" y="740568"/>
                  </a:lnTo>
                  <a:lnTo>
                    <a:pt x="700088" y="796528"/>
                  </a:lnTo>
                  <a:lnTo>
                    <a:pt x="642938" y="856059"/>
                  </a:lnTo>
                  <a:lnTo>
                    <a:pt x="614363" y="933450"/>
                  </a:lnTo>
                  <a:close/>
                </a:path>
              </a:pathLst>
            </a:custGeom>
            <a:solidFill>
              <a:schemeClr val="accent2">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79" name="Freeform 75">
              <a:extLst>
                <a:ext uri="{FF2B5EF4-FFF2-40B4-BE49-F238E27FC236}">
                  <a16:creationId xmlns:a16="http://schemas.microsoft.com/office/drawing/2014/main" id="{386A45D3-46DA-437E-B862-557503C79CF4}"/>
                </a:ext>
              </a:extLst>
            </p:cNvPr>
            <p:cNvSpPr>
              <a:spLocks/>
            </p:cNvSpPr>
            <p:nvPr/>
          </p:nvSpPr>
          <p:spPr bwMode="auto">
            <a:xfrm>
              <a:off x="4488453" y="4638399"/>
              <a:ext cx="133915" cy="210216"/>
            </a:xfrm>
            <a:custGeom>
              <a:avLst/>
              <a:gdLst>
                <a:gd name="T0" fmla="*/ 2147483647 w 430"/>
                <a:gd name="T1" fmla="*/ 2147483647 h 675"/>
                <a:gd name="T2" fmla="*/ 2147483647 w 430"/>
                <a:gd name="T3" fmla="*/ 2147483647 h 675"/>
                <a:gd name="T4" fmla="*/ 2147483647 w 430"/>
                <a:gd name="T5" fmla="*/ 2147483647 h 675"/>
                <a:gd name="T6" fmla="*/ 2147483647 w 430"/>
                <a:gd name="T7" fmla="*/ 2147483647 h 675"/>
                <a:gd name="T8" fmla="*/ 2147483647 w 430"/>
                <a:gd name="T9" fmla="*/ 2147483647 h 675"/>
                <a:gd name="T10" fmla="*/ 2147483647 w 430"/>
                <a:gd name="T11" fmla="*/ 2147483647 h 675"/>
                <a:gd name="T12" fmla="*/ 2147483647 w 430"/>
                <a:gd name="T13" fmla="*/ 2147483647 h 675"/>
                <a:gd name="T14" fmla="*/ 2147483647 w 430"/>
                <a:gd name="T15" fmla="*/ 2147483647 h 675"/>
                <a:gd name="T16" fmla="*/ 2147483647 w 430"/>
                <a:gd name="T17" fmla="*/ 2147483647 h 675"/>
                <a:gd name="T18" fmla="*/ 2147483647 w 430"/>
                <a:gd name="T19" fmla="*/ 2147483647 h 675"/>
                <a:gd name="T20" fmla="*/ 2147483647 w 430"/>
                <a:gd name="T21" fmla="*/ 2147483647 h 675"/>
                <a:gd name="T22" fmla="*/ 2147483647 w 430"/>
                <a:gd name="T23" fmla="*/ 2147483647 h 675"/>
                <a:gd name="T24" fmla="*/ 2147483647 w 430"/>
                <a:gd name="T25" fmla="*/ 2147483647 h 675"/>
                <a:gd name="T26" fmla="*/ 2147483647 w 430"/>
                <a:gd name="T27" fmla="*/ 2147483647 h 675"/>
                <a:gd name="T28" fmla="*/ 0 w 430"/>
                <a:gd name="T29" fmla="*/ 2147483647 h 675"/>
                <a:gd name="T30" fmla="*/ 2147483647 w 430"/>
                <a:gd name="T31" fmla="*/ 2147483647 h 675"/>
                <a:gd name="T32" fmla="*/ 2147483647 w 430"/>
                <a:gd name="T33" fmla="*/ 2147483647 h 675"/>
                <a:gd name="T34" fmla="*/ 2147483647 w 430"/>
                <a:gd name="T35" fmla="*/ 2147483647 h 675"/>
                <a:gd name="T36" fmla="*/ 2147483647 w 430"/>
                <a:gd name="T37" fmla="*/ 2147483647 h 675"/>
                <a:gd name="T38" fmla="*/ 2147483647 w 430"/>
                <a:gd name="T39" fmla="*/ 2147483647 h 675"/>
                <a:gd name="T40" fmla="*/ 2147483647 w 430"/>
                <a:gd name="T41" fmla="*/ 2147483647 h 675"/>
                <a:gd name="T42" fmla="*/ 2147483647 w 430"/>
                <a:gd name="T43" fmla="*/ 2147483647 h 675"/>
                <a:gd name="T44" fmla="*/ 2147483647 w 430"/>
                <a:gd name="T45" fmla="*/ 2147483647 h 675"/>
                <a:gd name="T46" fmla="*/ 2147483647 w 430"/>
                <a:gd name="T47" fmla="*/ 2147483647 h 675"/>
                <a:gd name="T48" fmla="*/ 2147483647 w 430"/>
                <a:gd name="T49" fmla="*/ 2147483647 h 675"/>
                <a:gd name="T50" fmla="*/ 2147483647 w 430"/>
                <a:gd name="T51" fmla="*/ 2147483647 h 675"/>
                <a:gd name="T52" fmla="*/ 2147483647 w 430"/>
                <a:gd name="T53" fmla="*/ 2147483647 h 675"/>
                <a:gd name="T54" fmla="*/ 2147483647 w 430"/>
                <a:gd name="T55" fmla="*/ 2147483647 h 675"/>
                <a:gd name="T56" fmla="*/ 2147483647 w 430"/>
                <a:gd name="T57" fmla="*/ 2147483647 h 675"/>
                <a:gd name="T58" fmla="*/ 2147483647 w 430"/>
                <a:gd name="T59" fmla="*/ 2147483647 h 675"/>
                <a:gd name="T60" fmla="*/ 2147483647 w 430"/>
                <a:gd name="T61" fmla="*/ 2147483647 h 675"/>
                <a:gd name="T62" fmla="*/ 2147483647 w 430"/>
                <a:gd name="T63" fmla="*/ 2147483647 h 675"/>
                <a:gd name="T64" fmla="*/ 2147483647 w 430"/>
                <a:gd name="T65" fmla="*/ 0 h 675"/>
                <a:gd name="T66" fmla="*/ 2147483647 w 430"/>
                <a:gd name="T67" fmla="*/ 2147483647 h 675"/>
                <a:gd name="T68" fmla="*/ 2147483647 w 430"/>
                <a:gd name="T69" fmla="*/ 2147483647 h 675"/>
                <a:gd name="T70" fmla="*/ 2147483647 w 430"/>
                <a:gd name="T71" fmla="*/ 2147483647 h 675"/>
                <a:gd name="T72" fmla="*/ 2147483647 w 430"/>
                <a:gd name="T73" fmla="*/ 2147483647 h 675"/>
                <a:gd name="T74" fmla="*/ 2147483647 w 430"/>
                <a:gd name="T75" fmla="*/ 2147483647 h 675"/>
                <a:gd name="T76" fmla="*/ 2147483647 w 430"/>
                <a:gd name="T77" fmla="*/ 2147483647 h 675"/>
                <a:gd name="T78" fmla="*/ 2147483647 w 430"/>
                <a:gd name="T79" fmla="*/ 2147483647 h 675"/>
                <a:gd name="T80" fmla="*/ 2147483647 w 430"/>
                <a:gd name="T81" fmla="*/ 2147483647 h 675"/>
                <a:gd name="T82" fmla="*/ 2147483647 w 430"/>
                <a:gd name="T83" fmla="*/ 2147483647 h 675"/>
                <a:gd name="T84" fmla="*/ 2147483647 w 430"/>
                <a:gd name="T85" fmla="*/ 2147483647 h 675"/>
                <a:gd name="T86" fmla="*/ 2147483647 w 430"/>
                <a:gd name="T87" fmla="*/ 2147483647 h 675"/>
                <a:gd name="T88" fmla="*/ 2147483647 w 430"/>
                <a:gd name="T89" fmla="*/ 2147483647 h 675"/>
                <a:gd name="T90" fmla="*/ 2147483647 w 430"/>
                <a:gd name="T91" fmla="*/ 2147483647 h 675"/>
                <a:gd name="T92" fmla="*/ 2147483647 w 430"/>
                <a:gd name="T93" fmla="*/ 2147483647 h 675"/>
                <a:gd name="T94" fmla="*/ 2147483647 w 430"/>
                <a:gd name="T95" fmla="*/ 2147483647 h 675"/>
                <a:gd name="T96" fmla="*/ 2147483647 w 430"/>
                <a:gd name="T97" fmla="*/ 2147483647 h 675"/>
                <a:gd name="T98" fmla="*/ 2147483647 w 430"/>
                <a:gd name="T99" fmla="*/ 2147483647 h 675"/>
                <a:gd name="T100" fmla="*/ 2147483647 w 430"/>
                <a:gd name="T101" fmla="*/ 2147483647 h 675"/>
                <a:gd name="T102" fmla="*/ 2147483647 w 430"/>
                <a:gd name="T103" fmla="*/ 2147483647 h 675"/>
                <a:gd name="T104" fmla="*/ 2147483647 w 430"/>
                <a:gd name="T105" fmla="*/ 2147483647 h 675"/>
                <a:gd name="T106" fmla="*/ 2147483647 w 430"/>
                <a:gd name="T107" fmla="*/ 2147483647 h 675"/>
                <a:gd name="T108" fmla="*/ 2147483647 w 430"/>
                <a:gd name="T109" fmla="*/ 2147483647 h 675"/>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430"/>
                <a:gd name="T166" fmla="*/ 0 h 675"/>
                <a:gd name="T167" fmla="*/ 800100 w 430"/>
                <a:gd name="T168" fmla="*/ 1254919 h 675"/>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430" h="675">
                  <a:moveTo>
                    <a:pt x="372" y="673"/>
                  </a:moveTo>
                  <a:lnTo>
                    <a:pt x="319" y="664"/>
                  </a:lnTo>
                  <a:lnTo>
                    <a:pt x="271" y="653"/>
                  </a:lnTo>
                  <a:lnTo>
                    <a:pt x="232" y="647"/>
                  </a:lnTo>
                  <a:lnTo>
                    <a:pt x="203" y="647"/>
                  </a:lnTo>
                  <a:lnTo>
                    <a:pt x="163" y="653"/>
                  </a:lnTo>
                  <a:lnTo>
                    <a:pt x="135" y="649"/>
                  </a:lnTo>
                  <a:lnTo>
                    <a:pt x="93" y="653"/>
                  </a:lnTo>
                  <a:lnTo>
                    <a:pt x="77" y="644"/>
                  </a:lnTo>
                  <a:lnTo>
                    <a:pt x="67" y="619"/>
                  </a:lnTo>
                  <a:lnTo>
                    <a:pt x="53" y="613"/>
                  </a:lnTo>
                  <a:lnTo>
                    <a:pt x="44" y="575"/>
                  </a:lnTo>
                  <a:lnTo>
                    <a:pt x="24" y="556"/>
                  </a:lnTo>
                  <a:lnTo>
                    <a:pt x="3" y="517"/>
                  </a:lnTo>
                  <a:lnTo>
                    <a:pt x="0" y="493"/>
                  </a:lnTo>
                  <a:lnTo>
                    <a:pt x="15" y="451"/>
                  </a:lnTo>
                  <a:lnTo>
                    <a:pt x="75" y="389"/>
                  </a:lnTo>
                  <a:lnTo>
                    <a:pt x="138" y="403"/>
                  </a:lnTo>
                  <a:lnTo>
                    <a:pt x="166" y="402"/>
                  </a:lnTo>
                  <a:lnTo>
                    <a:pt x="190" y="370"/>
                  </a:lnTo>
                  <a:lnTo>
                    <a:pt x="212" y="326"/>
                  </a:lnTo>
                  <a:lnTo>
                    <a:pt x="236" y="314"/>
                  </a:lnTo>
                  <a:lnTo>
                    <a:pt x="284" y="257"/>
                  </a:lnTo>
                  <a:lnTo>
                    <a:pt x="303" y="195"/>
                  </a:lnTo>
                  <a:lnTo>
                    <a:pt x="324" y="161"/>
                  </a:lnTo>
                  <a:lnTo>
                    <a:pt x="346" y="143"/>
                  </a:lnTo>
                  <a:lnTo>
                    <a:pt x="325" y="125"/>
                  </a:lnTo>
                  <a:lnTo>
                    <a:pt x="347" y="94"/>
                  </a:lnTo>
                  <a:lnTo>
                    <a:pt x="330" y="87"/>
                  </a:lnTo>
                  <a:lnTo>
                    <a:pt x="323" y="60"/>
                  </a:lnTo>
                  <a:lnTo>
                    <a:pt x="300" y="44"/>
                  </a:lnTo>
                  <a:lnTo>
                    <a:pt x="285" y="4"/>
                  </a:lnTo>
                  <a:lnTo>
                    <a:pt x="296" y="0"/>
                  </a:lnTo>
                  <a:lnTo>
                    <a:pt x="331" y="24"/>
                  </a:lnTo>
                  <a:lnTo>
                    <a:pt x="351" y="42"/>
                  </a:lnTo>
                  <a:lnTo>
                    <a:pt x="370" y="66"/>
                  </a:lnTo>
                  <a:lnTo>
                    <a:pt x="376" y="88"/>
                  </a:lnTo>
                  <a:lnTo>
                    <a:pt x="397" y="106"/>
                  </a:lnTo>
                  <a:lnTo>
                    <a:pt x="392" y="151"/>
                  </a:lnTo>
                  <a:lnTo>
                    <a:pt x="397" y="183"/>
                  </a:lnTo>
                  <a:lnTo>
                    <a:pt x="392" y="200"/>
                  </a:lnTo>
                  <a:lnTo>
                    <a:pt x="369" y="213"/>
                  </a:lnTo>
                  <a:lnTo>
                    <a:pt x="354" y="244"/>
                  </a:lnTo>
                  <a:lnTo>
                    <a:pt x="362" y="276"/>
                  </a:lnTo>
                  <a:lnTo>
                    <a:pt x="372" y="313"/>
                  </a:lnTo>
                  <a:lnTo>
                    <a:pt x="391" y="352"/>
                  </a:lnTo>
                  <a:lnTo>
                    <a:pt x="378" y="387"/>
                  </a:lnTo>
                  <a:lnTo>
                    <a:pt x="338" y="438"/>
                  </a:lnTo>
                  <a:lnTo>
                    <a:pt x="357" y="500"/>
                  </a:lnTo>
                  <a:lnTo>
                    <a:pt x="376" y="561"/>
                  </a:lnTo>
                  <a:lnTo>
                    <a:pt x="394" y="578"/>
                  </a:lnTo>
                  <a:lnTo>
                    <a:pt x="425" y="602"/>
                  </a:lnTo>
                  <a:lnTo>
                    <a:pt x="430" y="627"/>
                  </a:lnTo>
                  <a:lnTo>
                    <a:pt x="422" y="675"/>
                  </a:lnTo>
                  <a:lnTo>
                    <a:pt x="372" y="673"/>
                  </a:lnTo>
                  <a:close/>
                </a:path>
              </a:pathLst>
            </a:custGeom>
            <a:solidFill>
              <a:schemeClr val="accent2">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80" name="Freeform 76">
              <a:extLst>
                <a:ext uri="{FF2B5EF4-FFF2-40B4-BE49-F238E27FC236}">
                  <a16:creationId xmlns:a16="http://schemas.microsoft.com/office/drawing/2014/main" id="{A244FDD7-1B58-49AB-9049-795202A91DA6}"/>
                </a:ext>
              </a:extLst>
            </p:cNvPr>
            <p:cNvSpPr>
              <a:spLocks/>
            </p:cNvSpPr>
            <p:nvPr/>
          </p:nvSpPr>
          <p:spPr bwMode="auto">
            <a:xfrm>
              <a:off x="4184807" y="4689786"/>
              <a:ext cx="102772" cy="112115"/>
            </a:xfrm>
            <a:custGeom>
              <a:avLst/>
              <a:gdLst>
                <a:gd name="T0" fmla="*/ 24 w 619222"/>
                <a:gd name="T1" fmla="*/ 99 h 666750"/>
                <a:gd name="T2" fmla="*/ 13 w 619222"/>
                <a:gd name="T3" fmla="*/ 99 h 666750"/>
                <a:gd name="T4" fmla="*/ 13 w 619222"/>
                <a:gd name="T5" fmla="*/ 89 h 666750"/>
                <a:gd name="T6" fmla="*/ 13 w 619222"/>
                <a:gd name="T7" fmla="*/ 77 h 666750"/>
                <a:gd name="T8" fmla="*/ 0 w 619222"/>
                <a:gd name="T9" fmla="*/ 67 h 666750"/>
                <a:gd name="T10" fmla="*/ 1 w 619222"/>
                <a:gd name="T11" fmla="*/ 60 h 666750"/>
                <a:gd name="T12" fmla="*/ 0 w 619222"/>
                <a:gd name="T13" fmla="*/ 50 h 666750"/>
                <a:gd name="T14" fmla="*/ 5 w 619222"/>
                <a:gd name="T15" fmla="*/ 42 h 666750"/>
                <a:gd name="T16" fmla="*/ 7 w 619222"/>
                <a:gd name="T17" fmla="*/ 34 h 666750"/>
                <a:gd name="T18" fmla="*/ 8 w 619222"/>
                <a:gd name="T19" fmla="*/ 6 h 666750"/>
                <a:gd name="T20" fmla="*/ 14 w 619222"/>
                <a:gd name="T21" fmla="*/ 7 h 666750"/>
                <a:gd name="T22" fmla="*/ 19 w 619222"/>
                <a:gd name="T23" fmla="*/ 7 h 666750"/>
                <a:gd name="T24" fmla="*/ 25 w 619222"/>
                <a:gd name="T25" fmla="*/ 2 h 666750"/>
                <a:gd name="T26" fmla="*/ 32 w 619222"/>
                <a:gd name="T27" fmla="*/ 0 h 666750"/>
                <a:gd name="T28" fmla="*/ 36 w 619222"/>
                <a:gd name="T29" fmla="*/ 8 h 666750"/>
                <a:gd name="T30" fmla="*/ 45 w 619222"/>
                <a:gd name="T31" fmla="*/ 6 h 666750"/>
                <a:gd name="T32" fmla="*/ 51 w 619222"/>
                <a:gd name="T33" fmla="*/ 12 h 666750"/>
                <a:gd name="T34" fmla="*/ 59 w 619222"/>
                <a:gd name="T35" fmla="*/ 17 h 666750"/>
                <a:gd name="T36" fmla="*/ 73 w 619222"/>
                <a:gd name="T37" fmla="*/ 13 h 666750"/>
                <a:gd name="T38" fmla="*/ 81 w 619222"/>
                <a:gd name="T39" fmla="*/ 16 h 666750"/>
                <a:gd name="T40" fmla="*/ 86 w 619222"/>
                <a:gd name="T41" fmla="*/ 35 h 666750"/>
                <a:gd name="T42" fmla="*/ 83 w 619222"/>
                <a:gd name="T43" fmla="*/ 50 h 666750"/>
                <a:gd name="T44" fmla="*/ 77 w 619222"/>
                <a:gd name="T45" fmla="*/ 68 h 666750"/>
                <a:gd name="T46" fmla="*/ 79 w 619222"/>
                <a:gd name="T47" fmla="*/ 84 h 666750"/>
                <a:gd name="T48" fmla="*/ 84 w 619222"/>
                <a:gd name="T49" fmla="*/ 92 h 666750"/>
                <a:gd name="T50" fmla="*/ 71 w 619222"/>
                <a:gd name="T51" fmla="*/ 89 h 666750"/>
                <a:gd name="T52" fmla="*/ 60 w 619222"/>
                <a:gd name="T53" fmla="*/ 87 h 666750"/>
                <a:gd name="T54" fmla="*/ 48 w 619222"/>
                <a:gd name="T55" fmla="*/ 88 h 666750"/>
                <a:gd name="T56" fmla="*/ 33 w 619222"/>
                <a:gd name="T57" fmla="*/ 89 h 666750"/>
                <a:gd name="T58" fmla="*/ 24 w 619222"/>
                <a:gd name="T59" fmla="*/ 99 h 666750"/>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619222"/>
                <a:gd name="T91" fmla="*/ 0 h 666750"/>
                <a:gd name="T92" fmla="*/ 619222 w 619222"/>
                <a:gd name="T93" fmla="*/ 666750 h 666750"/>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619222" h="666750">
                  <a:moveTo>
                    <a:pt x="172641" y="666750"/>
                  </a:moveTo>
                  <a:lnTo>
                    <a:pt x="90487" y="665560"/>
                  </a:lnTo>
                  <a:lnTo>
                    <a:pt x="96441" y="598885"/>
                  </a:lnTo>
                  <a:lnTo>
                    <a:pt x="94059" y="522685"/>
                  </a:lnTo>
                  <a:lnTo>
                    <a:pt x="0" y="453628"/>
                  </a:lnTo>
                  <a:lnTo>
                    <a:pt x="8334" y="404813"/>
                  </a:lnTo>
                  <a:lnTo>
                    <a:pt x="1191" y="334566"/>
                  </a:lnTo>
                  <a:lnTo>
                    <a:pt x="35719" y="280988"/>
                  </a:lnTo>
                  <a:lnTo>
                    <a:pt x="51197" y="227410"/>
                  </a:lnTo>
                  <a:lnTo>
                    <a:pt x="57150" y="40481"/>
                  </a:lnTo>
                  <a:lnTo>
                    <a:pt x="97631" y="44053"/>
                  </a:lnTo>
                  <a:lnTo>
                    <a:pt x="136922" y="46435"/>
                  </a:lnTo>
                  <a:lnTo>
                    <a:pt x="180975" y="14288"/>
                  </a:lnTo>
                  <a:lnTo>
                    <a:pt x="229791" y="0"/>
                  </a:lnTo>
                  <a:lnTo>
                    <a:pt x="257175" y="57150"/>
                  </a:lnTo>
                  <a:lnTo>
                    <a:pt x="321469" y="38100"/>
                  </a:lnTo>
                  <a:lnTo>
                    <a:pt x="366712" y="83344"/>
                  </a:lnTo>
                  <a:lnTo>
                    <a:pt x="427434" y="115491"/>
                  </a:lnTo>
                  <a:lnTo>
                    <a:pt x="527447" y="85725"/>
                  </a:lnTo>
                  <a:lnTo>
                    <a:pt x="583406" y="109538"/>
                  </a:lnTo>
                  <a:lnTo>
                    <a:pt x="619222" y="237593"/>
                  </a:lnTo>
                  <a:lnTo>
                    <a:pt x="598570" y="340042"/>
                  </a:lnTo>
                  <a:lnTo>
                    <a:pt x="555685" y="457811"/>
                  </a:lnTo>
                  <a:lnTo>
                    <a:pt x="571216" y="569391"/>
                  </a:lnTo>
                  <a:lnTo>
                    <a:pt x="603647" y="619125"/>
                  </a:lnTo>
                  <a:lnTo>
                    <a:pt x="510778" y="602456"/>
                  </a:lnTo>
                  <a:lnTo>
                    <a:pt x="435769" y="588169"/>
                  </a:lnTo>
                  <a:lnTo>
                    <a:pt x="347662" y="591741"/>
                  </a:lnTo>
                  <a:lnTo>
                    <a:pt x="240506" y="604838"/>
                  </a:lnTo>
                  <a:lnTo>
                    <a:pt x="172641" y="666750"/>
                  </a:lnTo>
                  <a:close/>
                </a:path>
              </a:pathLst>
            </a:custGeom>
            <a:solidFill>
              <a:schemeClr val="accent2">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81" name="Freeform 77">
              <a:extLst>
                <a:ext uri="{FF2B5EF4-FFF2-40B4-BE49-F238E27FC236}">
                  <a16:creationId xmlns:a16="http://schemas.microsoft.com/office/drawing/2014/main" id="{707E4129-550D-4747-8297-F3E68002A0A6}"/>
                </a:ext>
              </a:extLst>
            </p:cNvPr>
            <p:cNvSpPr>
              <a:spLocks/>
            </p:cNvSpPr>
            <p:nvPr/>
          </p:nvSpPr>
          <p:spPr bwMode="auto">
            <a:xfrm>
              <a:off x="4340628" y="4567047"/>
              <a:ext cx="65298" cy="202153"/>
            </a:xfrm>
            <a:custGeom>
              <a:avLst/>
              <a:gdLst>
                <a:gd name="T0" fmla="*/ 20 w 327422"/>
                <a:gd name="T1" fmla="*/ 9 h 656034"/>
                <a:gd name="T2" fmla="*/ 16 w 327422"/>
                <a:gd name="T3" fmla="*/ 18 h 656034"/>
                <a:gd name="T4" fmla="*/ 6 w 327422"/>
                <a:gd name="T5" fmla="*/ 18 h 656034"/>
                <a:gd name="T6" fmla="*/ 0 w 327422"/>
                <a:gd name="T7" fmla="*/ 22 h 656034"/>
                <a:gd name="T8" fmla="*/ 3 w 327422"/>
                <a:gd name="T9" fmla="*/ 27 h 656034"/>
                <a:gd name="T10" fmla="*/ 9 w 327422"/>
                <a:gd name="T11" fmla="*/ 42 h 656034"/>
                <a:gd name="T12" fmla="*/ 9 w 327422"/>
                <a:gd name="T13" fmla="*/ 49 h 656034"/>
                <a:gd name="T14" fmla="*/ 13 w 327422"/>
                <a:gd name="T15" fmla="*/ 57 h 656034"/>
                <a:gd name="T16" fmla="*/ 12 w 327422"/>
                <a:gd name="T17" fmla="*/ 97 h 656034"/>
                <a:gd name="T18" fmla="*/ 19 w 327422"/>
                <a:gd name="T19" fmla="*/ 98 h 656034"/>
                <a:gd name="T20" fmla="*/ 24 w 327422"/>
                <a:gd name="T21" fmla="*/ 97 h 656034"/>
                <a:gd name="T22" fmla="*/ 30 w 327422"/>
                <a:gd name="T23" fmla="*/ 96 h 656034"/>
                <a:gd name="T24" fmla="*/ 29 w 327422"/>
                <a:gd name="T25" fmla="*/ 67 h 656034"/>
                <a:gd name="T26" fmla="*/ 32 w 327422"/>
                <a:gd name="T27" fmla="*/ 55 h 656034"/>
                <a:gd name="T28" fmla="*/ 40 w 327422"/>
                <a:gd name="T29" fmla="*/ 46 h 656034"/>
                <a:gd name="T30" fmla="*/ 46 w 327422"/>
                <a:gd name="T31" fmla="*/ 36 h 656034"/>
                <a:gd name="T32" fmla="*/ 46 w 327422"/>
                <a:gd name="T33" fmla="*/ 26 h 656034"/>
                <a:gd name="T34" fmla="*/ 42 w 327422"/>
                <a:gd name="T35" fmla="*/ 13 h 656034"/>
                <a:gd name="T36" fmla="*/ 44 w 327422"/>
                <a:gd name="T37" fmla="*/ 9 h 656034"/>
                <a:gd name="T38" fmla="*/ 31 w 327422"/>
                <a:gd name="T39" fmla="*/ 10 h 656034"/>
                <a:gd name="T40" fmla="*/ 28 w 327422"/>
                <a:gd name="T41" fmla="*/ 0 h 656034"/>
                <a:gd name="T42" fmla="*/ 20 w 327422"/>
                <a:gd name="T43" fmla="*/ 9 h 656034"/>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327422"/>
                <a:gd name="T67" fmla="*/ 0 h 656034"/>
                <a:gd name="T68" fmla="*/ 327422 w 327422"/>
                <a:gd name="T69" fmla="*/ 656034 h 656034"/>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327422" h="656034">
                  <a:moveTo>
                    <a:pt x="145257" y="58340"/>
                  </a:moveTo>
                  <a:lnTo>
                    <a:pt x="115491" y="120253"/>
                  </a:lnTo>
                  <a:lnTo>
                    <a:pt x="41672" y="121444"/>
                  </a:lnTo>
                  <a:lnTo>
                    <a:pt x="0" y="148828"/>
                  </a:lnTo>
                  <a:lnTo>
                    <a:pt x="20862" y="182335"/>
                  </a:lnTo>
                  <a:lnTo>
                    <a:pt x="62603" y="281067"/>
                  </a:lnTo>
                  <a:lnTo>
                    <a:pt x="64294" y="327422"/>
                  </a:lnTo>
                  <a:lnTo>
                    <a:pt x="89297" y="377428"/>
                  </a:lnTo>
                  <a:lnTo>
                    <a:pt x="85725" y="646509"/>
                  </a:lnTo>
                  <a:lnTo>
                    <a:pt x="136922" y="656034"/>
                  </a:lnTo>
                  <a:lnTo>
                    <a:pt x="173832" y="646509"/>
                  </a:lnTo>
                  <a:lnTo>
                    <a:pt x="213122" y="639365"/>
                  </a:lnTo>
                  <a:lnTo>
                    <a:pt x="204606" y="447444"/>
                  </a:lnTo>
                  <a:lnTo>
                    <a:pt x="227902" y="366959"/>
                  </a:lnTo>
                  <a:lnTo>
                    <a:pt x="286406" y="304085"/>
                  </a:lnTo>
                  <a:lnTo>
                    <a:pt x="324043" y="238646"/>
                  </a:lnTo>
                  <a:lnTo>
                    <a:pt x="327422" y="176772"/>
                  </a:lnTo>
                  <a:lnTo>
                    <a:pt x="297588" y="83123"/>
                  </a:lnTo>
                  <a:lnTo>
                    <a:pt x="314325" y="59531"/>
                  </a:lnTo>
                  <a:lnTo>
                    <a:pt x="221457" y="66675"/>
                  </a:lnTo>
                  <a:lnTo>
                    <a:pt x="200025" y="0"/>
                  </a:lnTo>
                  <a:lnTo>
                    <a:pt x="145257" y="58340"/>
                  </a:lnTo>
                  <a:close/>
                </a:path>
              </a:pathLst>
            </a:custGeom>
            <a:solidFill>
              <a:schemeClr val="accent2">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82" name="Freeform 78">
              <a:extLst>
                <a:ext uri="{FF2B5EF4-FFF2-40B4-BE49-F238E27FC236}">
                  <a16:creationId xmlns:a16="http://schemas.microsoft.com/office/drawing/2014/main" id="{CC0FD93F-81B7-4ABC-8194-8DED32851200}"/>
                </a:ext>
              </a:extLst>
            </p:cNvPr>
            <p:cNvSpPr>
              <a:spLocks/>
            </p:cNvSpPr>
            <p:nvPr/>
          </p:nvSpPr>
          <p:spPr bwMode="auto">
            <a:xfrm>
              <a:off x="4594340" y="4680443"/>
              <a:ext cx="225787" cy="158830"/>
            </a:xfrm>
            <a:custGeom>
              <a:avLst/>
              <a:gdLst>
                <a:gd name="T0" fmla="*/ 186 w 1348979"/>
                <a:gd name="T1" fmla="*/ 100 h 940594"/>
                <a:gd name="T2" fmla="*/ 178 w 1348979"/>
                <a:gd name="T3" fmla="*/ 97 h 940594"/>
                <a:gd name="T4" fmla="*/ 167 w 1348979"/>
                <a:gd name="T5" fmla="*/ 94 h 940594"/>
                <a:gd name="T6" fmla="*/ 161 w 1348979"/>
                <a:gd name="T7" fmla="*/ 102 h 940594"/>
                <a:gd name="T8" fmla="*/ 152 w 1348979"/>
                <a:gd name="T9" fmla="*/ 97 h 940594"/>
                <a:gd name="T10" fmla="*/ 143 w 1348979"/>
                <a:gd name="T11" fmla="*/ 102 h 940594"/>
                <a:gd name="T12" fmla="*/ 136 w 1348979"/>
                <a:gd name="T13" fmla="*/ 108 h 940594"/>
                <a:gd name="T14" fmla="*/ 128 w 1348979"/>
                <a:gd name="T15" fmla="*/ 105 h 940594"/>
                <a:gd name="T16" fmla="*/ 120 w 1348979"/>
                <a:gd name="T17" fmla="*/ 115 h 940594"/>
                <a:gd name="T18" fmla="*/ 114 w 1348979"/>
                <a:gd name="T19" fmla="*/ 114 h 940594"/>
                <a:gd name="T20" fmla="*/ 103 w 1348979"/>
                <a:gd name="T21" fmla="*/ 113 h 940594"/>
                <a:gd name="T22" fmla="*/ 97 w 1348979"/>
                <a:gd name="T23" fmla="*/ 111 h 940594"/>
                <a:gd name="T24" fmla="*/ 90 w 1348979"/>
                <a:gd name="T25" fmla="*/ 111 h 940594"/>
                <a:gd name="T26" fmla="*/ 87 w 1348979"/>
                <a:gd name="T27" fmla="*/ 105 h 940594"/>
                <a:gd name="T28" fmla="*/ 81 w 1348979"/>
                <a:gd name="T29" fmla="*/ 101 h 940594"/>
                <a:gd name="T30" fmla="*/ 72 w 1348979"/>
                <a:gd name="T31" fmla="*/ 100 h 940594"/>
                <a:gd name="T32" fmla="*/ 65 w 1348979"/>
                <a:gd name="T33" fmla="*/ 106 h 940594"/>
                <a:gd name="T34" fmla="*/ 62 w 1348979"/>
                <a:gd name="T35" fmla="*/ 116 h 940594"/>
                <a:gd name="T36" fmla="*/ 59 w 1348979"/>
                <a:gd name="T37" fmla="*/ 126 h 940594"/>
                <a:gd name="T38" fmla="*/ 52 w 1348979"/>
                <a:gd name="T39" fmla="*/ 126 h 940594"/>
                <a:gd name="T40" fmla="*/ 41 w 1348979"/>
                <a:gd name="T41" fmla="*/ 126 h 940594"/>
                <a:gd name="T42" fmla="*/ 30 w 1348979"/>
                <a:gd name="T43" fmla="*/ 128 h 940594"/>
                <a:gd name="T44" fmla="*/ 29 w 1348979"/>
                <a:gd name="T45" fmla="*/ 133 h 940594"/>
                <a:gd name="T46" fmla="*/ 29 w 1348979"/>
                <a:gd name="T47" fmla="*/ 139 h 940594"/>
                <a:gd name="T48" fmla="*/ 24 w 1348979"/>
                <a:gd name="T49" fmla="*/ 142 h 940594"/>
                <a:gd name="T50" fmla="*/ 25 w 1348979"/>
                <a:gd name="T51" fmla="*/ 137 h 940594"/>
                <a:gd name="T52" fmla="*/ 24 w 1348979"/>
                <a:gd name="T53" fmla="*/ 131 h 940594"/>
                <a:gd name="T54" fmla="*/ 16 w 1348979"/>
                <a:gd name="T55" fmla="*/ 124 h 940594"/>
                <a:gd name="T56" fmla="*/ 10 w 1348979"/>
                <a:gd name="T57" fmla="*/ 119 h 940594"/>
                <a:gd name="T58" fmla="*/ 0 w 1348979"/>
                <a:gd name="T59" fmla="*/ 84 h 940594"/>
                <a:gd name="T60" fmla="*/ 11 w 1348979"/>
                <a:gd name="T61" fmla="*/ 70 h 940594"/>
                <a:gd name="T62" fmla="*/ 15 w 1348979"/>
                <a:gd name="T63" fmla="*/ 61 h 940594"/>
                <a:gd name="T64" fmla="*/ 26 w 1348979"/>
                <a:gd name="T65" fmla="*/ 58 h 940594"/>
                <a:gd name="T66" fmla="*/ 40 w 1348979"/>
                <a:gd name="T67" fmla="*/ 55 h 940594"/>
                <a:gd name="T68" fmla="*/ 52 w 1348979"/>
                <a:gd name="T69" fmla="*/ 53 h 940594"/>
                <a:gd name="T70" fmla="*/ 64 w 1348979"/>
                <a:gd name="T71" fmla="*/ 49 h 940594"/>
                <a:gd name="T72" fmla="*/ 68 w 1348979"/>
                <a:gd name="T73" fmla="*/ 38 h 940594"/>
                <a:gd name="T74" fmla="*/ 75 w 1348979"/>
                <a:gd name="T75" fmla="*/ 40 h 940594"/>
                <a:gd name="T76" fmla="*/ 85 w 1348979"/>
                <a:gd name="T77" fmla="*/ 38 h 940594"/>
                <a:gd name="T78" fmla="*/ 93 w 1348979"/>
                <a:gd name="T79" fmla="*/ 31 h 940594"/>
                <a:gd name="T80" fmla="*/ 105 w 1348979"/>
                <a:gd name="T81" fmla="*/ 19 h 940594"/>
                <a:gd name="T82" fmla="*/ 115 w 1348979"/>
                <a:gd name="T83" fmla="*/ 7 h 940594"/>
                <a:gd name="T84" fmla="*/ 126 w 1348979"/>
                <a:gd name="T85" fmla="*/ 0 h 940594"/>
                <a:gd name="T86" fmla="*/ 136 w 1348979"/>
                <a:gd name="T87" fmla="*/ 13 h 940594"/>
                <a:gd name="T88" fmla="*/ 140 w 1348979"/>
                <a:gd name="T89" fmla="*/ 23 h 940594"/>
                <a:gd name="T90" fmla="*/ 138 w 1348979"/>
                <a:gd name="T91" fmla="*/ 38 h 940594"/>
                <a:gd name="T92" fmla="*/ 147 w 1348979"/>
                <a:gd name="T93" fmla="*/ 46 h 940594"/>
                <a:gd name="T94" fmla="*/ 163 w 1348979"/>
                <a:gd name="T95" fmla="*/ 54 h 940594"/>
                <a:gd name="T96" fmla="*/ 185 w 1348979"/>
                <a:gd name="T97" fmla="*/ 83 h 940594"/>
                <a:gd name="T98" fmla="*/ 191 w 1348979"/>
                <a:gd name="T99" fmla="*/ 90 h 940594"/>
                <a:gd name="T100" fmla="*/ 195 w 1348979"/>
                <a:gd name="T101" fmla="*/ 98 h 940594"/>
                <a:gd name="T102" fmla="*/ 186 w 1348979"/>
                <a:gd name="T103" fmla="*/ 100 h 940594"/>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348979"/>
                <a:gd name="T157" fmla="*/ 0 h 940594"/>
                <a:gd name="T158" fmla="*/ 1348979 w 1348979"/>
                <a:gd name="T159" fmla="*/ 940594 h 940594"/>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348979" h="940594">
                  <a:moveTo>
                    <a:pt x="1288506" y="658030"/>
                  </a:moveTo>
                  <a:lnTo>
                    <a:pt x="1231355" y="641614"/>
                  </a:lnTo>
                  <a:lnTo>
                    <a:pt x="1157424" y="622012"/>
                  </a:lnTo>
                  <a:lnTo>
                    <a:pt x="1114850" y="671653"/>
                  </a:lnTo>
                  <a:lnTo>
                    <a:pt x="1050822" y="644890"/>
                  </a:lnTo>
                  <a:lnTo>
                    <a:pt x="991214" y="677387"/>
                  </a:lnTo>
                  <a:lnTo>
                    <a:pt x="938419" y="716741"/>
                  </a:lnTo>
                  <a:lnTo>
                    <a:pt x="884484" y="693287"/>
                  </a:lnTo>
                  <a:lnTo>
                    <a:pt x="830567" y="762912"/>
                  </a:lnTo>
                  <a:lnTo>
                    <a:pt x="785202" y="750937"/>
                  </a:lnTo>
                  <a:lnTo>
                    <a:pt x="714931" y="748721"/>
                  </a:lnTo>
                  <a:lnTo>
                    <a:pt x="671153" y="732063"/>
                  </a:lnTo>
                  <a:lnTo>
                    <a:pt x="624411" y="736402"/>
                  </a:lnTo>
                  <a:lnTo>
                    <a:pt x="603592" y="694894"/>
                  </a:lnTo>
                  <a:lnTo>
                    <a:pt x="559624" y="667767"/>
                  </a:lnTo>
                  <a:lnTo>
                    <a:pt x="499908" y="663615"/>
                  </a:lnTo>
                  <a:lnTo>
                    <a:pt x="449868" y="701174"/>
                  </a:lnTo>
                  <a:lnTo>
                    <a:pt x="431011" y="767836"/>
                  </a:lnTo>
                  <a:lnTo>
                    <a:pt x="408749" y="831070"/>
                  </a:lnTo>
                  <a:lnTo>
                    <a:pt x="358665" y="835470"/>
                  </a:lnTo>
                  <a:lnTo>
                    <a:pt x="285050" y="833315"/>
                  </a:lnTo>
                  <a:lnTo>
                    <a:pt x="205004" y="845240"/>
                  </a:lnTo>
                  <a:lnTo>
                    <a:pt x="200025" y="879872"/>
                  </a:lnTo>
                  <a:lnTo>
                    <a:pt x="201216" y="922734"/>
                  </a:lnTo>
                  <a:lnTo>
                    <a:pt x="164307" y="940594"/>
                  </a:lnTo>
                  <a:lnTo>
                    <a:pt x="172641" y="907256"/>
                  </a:lnTo>
                  <a:lnTo>
                    <a:pt x="163116" y="866775"/>
                  </a:lnTo>
                  <a:lnTo>
                    <a:pt x="107157" y="820341"/>
                  </a:lnTo>
                  <a:lnTo>
                    <a:pt x="71438" y="790575"/>
                  </a:lnTo>
                  <a:lnTo>
                    <a:pt x="0" y="558403"/>
                  </a:lnTo>
                  <a:lnTo>
                    <a:pt x="76200" y="465534"/>
                  </a:lnTo>
                  <a:lnTo>
                    <a:pt x="100013" y="401241"/>
                  </a:lnTo>
                  <a:lnTo>
                    <a:pt x="183357" y="383381"/>
                  </a:lnTo>
                  <a:lnTo>
                    <a:pt x="275035" y="365522"/>
                  </a:lnTo>
                  <a:lnTo>
                    <a:pt x="361950" y="348853"/>
                  </a:lnTo>
                  <a:lnTo>
                    <a:pt x="444104" y="321469"/>
                  </a:lnTo>
                  <a:lnTo>
                    <a:pt x="469107" y="250031"/>
                  </a:lnTo>
                  <a:lnTo>
                    <a:pt x="521494" y="263128"/>
                  </a:lnTo>
                  <a:lnTo>
                    <a:pt x="589360" y="251222"/>
                  </a:lnTo>
                  <a:lnTo>
                    <a:pt x="645319" y="207169"/>
                  </a:lnTo>
                  <a:lnTo>
                    <a:pt x="722710" y="126206"/>
                  </a:lnTo>
                  <a:lnTo>
                    <a:pt x="792957" y="42863"/>
                  </a:lnTo>
                  <a:lnTo>
                    <a:pt x="867966" y="0"/>
                  </a:lnTo>
                  <a:lnTo>
                    <a:pt x="938213" y="86916"/>
                  </a:lnTo>
                  <a:lnTo>
                    <a:pt x="965597" y="148828"/>
                  </a:lnTo>
                  <a:lnTo>
                    <a:pt x="951310" y="251222"/>
                  </a:lnTo>
                  <a:lnTo>
                    <a:pt x="1017313" y="303423"/>
                  </a:lnTo>
                  <a:lnTo>
                    <a:pt x="1129904" y="359569"/>
                  </a:lnTo>
                  <a:lnTo>
                    <a:pt x="1279922" y="546497"/>
                  </a:lnTo>
                  <a:lnTo>
                    <a:pt x="1322785" y="597694"/>
                  </a:lnTo>
                  <a:lnTo>
                    <a:pt x="1348979" y="651272"/>
                  </a:lnTo>
                  <a:lnTo>
                    <a:pt x="1288506" y="658030"/>
                  </a:lnTo>
                  <a:close/>
                </a:path>
              </a:pathLst>
            </a:custGeom>
            <a:solidFill>
              <a:schemeClr val="accent2">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83" name="Freeform 79">
              <a:extLst>
                <a:ext uri="{FF2B5EF4-FFF2-40B4-BE49-F238E27FC236}">
                  <a16:creationId xmlns:a16="http://schemas.microsoft.com/office/drawing/2014/main" id="{961032C9-9423-49C4-B48F-736FBBDD90EA}"/>
                </a:ext>
              </a:extLst>
            </p:cNvPr>
            <p:cNvSpPr>
              <a:spLocks/>
            </p:cNvSpPr>
            <p:nvPr/>
          </p:nvSpPr>
          <p:spPr bwMode="auto">
            <a:xfrm>
              <a:off x="4538281" y="4987201"/>
              <a:ext cx="224230" cy="213330"/>
            </a:xfrm>
            <a:custGeom>
              <a:avLst/>
              <a:gdLst>
                <a:gd name="T0" fmla="*/ 2147483647 w 720"/>
                <a:gd name="T1" fmla="*/ 2147483647 h 687"/>
                <a:gd name="T2" fmla="*/ 2147483647 w 720"/>
                <a:gd name="T3" fmla="*/ 2147483647 h 687"/>
                <a:gd name="T4" fmla="*/ 2147483647 w 720"/>
                <a:gd name="T5" fmla="*/ 2147483647 h 687"/>
                <a:gd name="T6" fmla="*/ 2147483647 w 720"/>
                <a:gd name="T7" fmla="*/ 2147483647 h 687"/>
                <a:gd name="T8" fmla="*/ 2147483647 w 720"/>
                <a:gd name="T9" fmla="*/ 2147483647 h 687"/>
                <a:gd name="T10" fmla="*/ 2147483647 w 720"/>
                <a:gd name="T11" fmla="*/ 2147483647 h 687"/>
                <a:gd name="T12" fmla="*/ 2147483647 w 720"/>
                <a:gd name="T13" fmla="*/ 2147483647 h 687"/>
                <a:gd name="T14" fmla="*/ 2147483647 w 720"/>
                <a:gd name="T15" fmla="*/ 2147483647 h 687"/>
                <a:gd name="T16" fmla="*/ 2147483647 w 720"/>
                <a:gd name="T17" fmla="*/ 2147483647 h 687"/>
                <a:gd name="T18" fmla="*/ 2147483647 w 720"/>
                <a:gd name="T19" fmla="*/ 2147483647 h 687"/>
                <a:gd name="T20" fmla="*/ 2147483647 w 720"/>
                <a:gd name="T21" fmla="*/ 2147483647 h 687"/>
                <a:gd name="T22" fmla="*/ 2147483647 w 720"/>
                <a:gd name="T23" fmla="*/ 2147483647 h 687"/>
                <a:gd name="T24" fmla="*/ 2147483647 w 720"/>
                <a:gd name="T25" fmla="*/ 2147483647 h 687"/>
                <a:gd name="T26" fmla="*/ 2147483647 w 720"/>
                <a:gd name="T27" fmla="*/ 2147483647 h 687"/>
                <a:gd name="T28" fmla="*/ 2147483647 w 720"/>
                <a:gd name="T29" fmla="*/ 2147483647 h 687"/>
                <a:gd name="T30" fmla="*/ 2147483647 w 720"/>
                <a:gd name="T31" fmla="*/ 2147483647 h 687"/>
                <a:gd name="T32" fmla="*/ 2147483647 w 720"/>
                <a:gd name="T33" fmla="*/ 2147483647 h 687"/>
                <a:gd name="T34" fmla="*/ 0 w 720"/>
                <a:gd name="T35" fmla="*/ 2147483647 h 687"/>
                <a:gd name="T36" fmla="*/ 2147483647 w 720"/>
                <a:gd name="T37" fmla="*/ 2147483647 h 687"/>
                <a:gd name="T38" fmla="*/ 2147483647 w 720"/>
                <a:gd name="T39" fmla="*/ 2147483647 h 687"/>
                <a:gd name="T40" fmla="*/ 2147483647 w 720"/>
                <a:gd name="T41" fmla="*/ 2147483647 h 687"/>
                <a:gd name="T42" fmla="*/ 2147483647 w 720"/>
                <a:gd name="T43" fmla="*/ 2147483647 h 687"/>
                <a:gd name="T44" fmla="*/ 2147483647 w 720"/>
                <a:gd name="T45" fmla="*/ 2147483647 h 687"/>
                <a:gd name="T46" fmla="*/ 2147483647 w 720"/>
                <a:gd name="T47" fmla="*/ 2147483647 h 687"/>
                <a:gd name="T48" fmla="*/ 2147483647 w 720"/>
                <a:gd name="T49" fmla="*/ 2147483647 h 687"/>
                <a:gd name="T50" fmla="*/ 2147483647 w 720"/>
                <a:gd name="T51" fmla="*/ 2147483647 h 687"/>
                <a:gd name="T52" fmla="*/ 2147483647 w 720"/>
                <a:gd name="T53" fmla="*/ 2147483647 h 687"/>
                <a:gd name="T54" fmla="*/ 2147483647 w 720"/>
                <a:gd name="T55" fmla="*/ 2147483647 h 687"/>
                <a:gd name="T56" fmla="*/ 2147483647 w 720"/>
                <a:gd name="T57" fmla="*/ 2147483647 h 687"/>
                <a:gd name="T58" fmla="*/ 2147483647 w 720"/>
                <a:gd name="T59" fmla="*/ 2147483647 h 687"/>
                <a:gd name="T60" fmla="*/ 2147483647 w 720"/>
                <a:gd name="T61" fmla="*/ 2147483647 h 687"/>
                <a:gd name="T62" fmla="*/ 2147483647 w 720"/>
                <a:gd name="T63" fmla="*/ 2147483647 h 687"/>
                <a:gd name="T64" fmla="*/ 2147483647 w 720"/>
                <a:gd name="T65" fmla="*/ 2147483647 h 687"/>
                <a:gd name="T66" fmla="*/ 2147483647 w 720"/>
                <a:gd name="T67" fmla="*/ 2147483647 h 687"/>
                <a:gd name="T68" fmla="*/ 2147483647 w 720"/>
                <a:gd name="T69" fmla="*/ 2147483647 h 687"/>
                <a:gd name="T70" fmla="*/ 2147483647 w 720"/>
                <a:gd name="T71" fmla="*/ 2147483647 h 687"/>
                <a:gd name="T72" fmla="*/ 2147483647 w 720"/>
                <a:gd name="T73" fmla="*/ 2147483647 h 687"/>
                <a:gd name="T74" fmla="*/ 2147483647 w 720"/>
                <a:gd name="T75" fmla="*/ 2147483647 h 687"/>
                <a:gd name="T76" fmla="*/ 2147483647 w 720"/>
                <a:gd name="T77" fmla="*/ 2147483647 h 687"/>
                <a:gd name="T78" fmla="*/ 2147483647 w 720"/>
                <a:gd name="T79" fmla="*/ 2147483647 h 687"/>
                <a:gd name="T80" fmla="*/ 2147483647 w 720"/>
                <a:gd name="T81" fmla="*/ 2147483647 h 687"/>
                <a:gd name="T82" fmla="*/ 2147483647 w 720"/>
                <a:gd name="T83" fmla="*/ 2147483647 h 687"/>
                <a:gd name="T84" fmla="*/ 2147483647 w 720"/>
                <a:gd name="T85" fmla="*/ 2147483647 h 687"/>
                <a:gd name="T86" fmla="*/ 2147483647 w 720"/>
                <a:gd name="T87" fmla="*/ 2147483647 h 687"/>
                <a:gd name="T88" fmla="*/ 2147483647 w 720"/>
                <a:gd name="T89" fmla="*/ 2147483647 h 687"/>
                <a:gd name="T90" fmla="*/ 2147483647 w 720"/>
                <a:gd name="T91" fmla="*/ 2147483647 h 687"/>
                <a:gd name="T92" fmla="*/ 2147483647 w 720"/>
                <a:gd name="T93" fmla="*/ 2147483647 h 687"/>
                <a:gd name="T94" fmla="*/ 2147483647 w 720"/>
                <a:gd name="T95" fmla="*/ 2147483647 h 687"/>
                <a:gd name="T96" fmla="*/ 2147483647 w 720"/>
                <a:gd name="T97" fmla="*/ 2147483647 h 687"/>
                <a:gd name="T98" fmla="*/ 2147483647 w 720"/>
                <a:gd name="T99" fmla="*/ 2147483647 h 687"/>
                <a:gd name="T100" fmla="*/ 2147483647 w 720"/>
                <a:gd name="T101" fmla="*/ 2147483647 h 687"/>
                <a:gd name="T102" fmla="*/ 2147483647 w 720"/>
                <a:gd name="T103" fmla="*/ 2147483647 h 687"/>
                <a:gd name="T104" fmla="*/ 2147483647 w 720"/>
                <a:gd name="T105" fmla="*/ 2147483647 h 687"/>
                <a:gd name="T106" fmla="*/ 2147483647 w 720"/>
                <a:gd name="T107" fmla="*/ 0 h 687"/>
                <a:gd name="T108" fmla="*/ 2147483647 w 720"/>
                <a:gd name="T109" fmla="*/ 2147483647 h 687"/>
                <a:gd name="T110" fmla="*/ 2147483647 w 720"/>
                <a:gd name="T111" fmla="*/ 2147483647 h 687"/>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720"/>
                <a:gd name="T169" fmla="*/ 0 h 687"/>
                <a:gd name="T170" fmla="*/ 1338263 w 720"/>
                <a:gd name="T171" fmla="*/ 1322784 h 687"/>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720" h="687">
                  <a:moveTo>
                    <a:pt x="71" y="21"/>
                  </a:moveTo>
                  <a:lnTo>
                    <a:pt x="106" y="64"/>
                  </a:lnTo>
                  <a:lnTo>
                    <a:pt x="129" y="127"/>
                  </a:lnTo>
                  <a:lnTo>
                    <a:pt x="124" y="167"/>
                  </a:lnTo>
                  <a:lnTo>
                    <a:pt x="125" y="205"/>
                  </a:lnTo>
                  <a:lnTo>
                    <a:pt x="157" y="258"/>
                  </a:lnTo>
                  <a:lnTo>
                    <a:pt x="164" y="291"/>
                  </a:lnTo>
                  <a:lnTo>
                    <a:pt x="163" y="327"/>
                  </a:lnTo>
                  <a:lnTo>
                    <a:pt x="153" y="371"/>
                  </a:lnTo>
                  <a:lnTo>
                    <a:pt x="119" y="395"/>
                  </a:lnTo>
                  <a:lnTo>
                    <a:pt x="100" y="433"/>
                  </a:lnTo>
                  <a:lnTo>
                    <a:pt x="99" y="460"/>
                  </a:lnTo>
                  <a:lnTo>
                    <a:pt x="78" y="489"/>
                  </a:lnTo>
                  <a:lnTo>
                    <a:pt x="54" y="510"/>
                  </a:lnTo>
                  <a:lnTo>
                    <a:pt x="35" y="542"/>
                  </a:lnTo>
                  <a:lnTo>
                    <a:pt x="19" y="573"/>
                  </a:lnTo>
                  <a:lnTo>
                    <a:pt x="0" y="632"/>
                  </a:lnTo>
                  <a:lnTo>
                    <a:pt x="40" y="636"/>
                  </a:lnTo>
                  <a:lnTo>
                    <a:pt x="69" y="619"/>
                  </a:lnTo>
                  <a:lnTo>
                    <a:pt x="99" y="622"/>
                  </a:lnTo>
                  <a:lnTo>
                    <a:pt x="132" y="646"/>
                  </a:lnTo>
                  <a:lnTo>
                    <a:pt x="160" y="641"/>
                  </a:lnTo>
                  <a:lnTo>
                    <a:pt x="257" y="628"/>
                  </a:lnTo>
                  <a:lnTo>
                    <a:pt x="332" y="646"/>
                  </a:lnTo>
                  <a:lnTo>
                    <a:pt x="398" y="658"/>
                  </a:lnTo>
                  <a:lnTo>
                    <a:pt x="462" y="662"/>
                  </a:lnTo>
                  <a:lnTo>
                    <a:pt x="529" y="675"/>
                  </a:lnTo>
                  <a:lnTo>
                    <a:pt x="645" y="678"/>
                  </a:lnTo>
                  <a:lnTo>
                    <a:pt x="685" y="687"/>
                  </a:lnTo>
                  <a:lnTo>
                    <a:pt x="697" y="661"/>
                  </a:lnTo>
                  <a:lnTo>
                    <a:pt x="641" y="598"/>
                  </a:lnTo>
                  <a:lnTo>
                    <a:pt x="607" y="565"/>
                  </a:lnTo>
                  <a:lnTo>
                    <a:pt x="609" y="398"/>
                  </a:lnTo>
                  <a:lnTo>
                    <a:pt x="712" y="390"/>
                  </a:lnTo>
                  <a:lnTo>
                    <a:pt x="720" y="329"/>
                  </a:lnTo>
                  <a:lnTo>
                    <a:pt x="712" y="269"/>
                  </a:lnTo>
                  <a:lnTo>
                    <a:pt x="673" y="278"/>
                  </a:lnTo>
                  <a:lnTo>
                    <a:pt x="631" y="284"/>
                  </a:lnTo>
                  <a:lnTo>
                    <a:pt x="605" y="255"/>
                  </a:lnTo>
                  <a:lnTo>
                    <a:pt x="614" y="203"/>
                  </a:lnTo>
                  <a:lnTo>
                    <a:pt x="603" y="168"/>
                  </a:lnTo>
                  <a:lnTo>
                    <a:pt x="607" y="121"/>
                  </a:lnTo>
                  <a:lnTo>
                    <a:pt x="580" y="55"/>
                  </a:lnTo>
                  <a:lnTo>
                    <a:pt x="553" y="52"/>
                  </a:lnTo>
                  <a:lnTo>
                    <a:pt x="504" y="51"/>
                  </a:lnTo>
                  <a:lnTo>
                    <a:pt x="471" y="45"/>
                  </a:lnTo>
                  <a:lnTo>
                    <a:pt x="451" y="97"/>
                  </a:lnTo>
                  <a:lnTo>
                    <a:pt x="410" y="104"/>
                  </a:lnTo>
                  <a:lnTo>
                    <a:pt x="366" y="108"/>
                  </a:lnTo>
                  <a:lnTo>
                    <a:pt x="328" y="63"/>
                  </a:lnTo>
                  <a:lnTo>
                    <a:pt x="317" y="34"/>
                  </a:lnTo>
                  <a:lnTo>
                    <a:pt x="304" y="0"/>
                  </a:lnTo>
                  <a:lnTo>
                    <a:pt x="247" y="0"/>
                  </a:lnTo>
                  <a:lnTo>
                    <a:pt x="119" y="3"/>
                  </a:lnTo>
                  <a:lnTo>
                    <a:pt x="71" y="21"/>
                  </a:lnTo>
                  <a:close/>
                </a:path>
              </a:pathLst>
            </a:custGeom>
            <a:solidFill>
              <a:schemeClr val="accent2">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84" name="Freeform 80">
              <a:extLst>
                <a:ext uri="{FF2B5EF4-FFF2-40B4-BE49-F238E27FC236}">
                  <a16:creationId xmlns:a16="http://schemas.microsoft.com/office/drawing/2014/main" id="{2A26D95F-7FBF-41C2-B049-677CC20D8522}"/>
                </a:ext>
              </a:extLst>
            </p:cNvPr>
            <p:cNvSpPr>
              <a:spLocks/>
            </p:cNvSpPr>
            <p:nvPr/>
          </p:nvSpPr>
          <p:spPr bwMode="auto">
            <a:xfrm>
              <a:off x="4538281" y="5178732"/>
              <a:ext cx="165058" cy="235129"/>
            </a:xfrm>
            <a:custGeom>
              <a:avLst/>
              <a:gdLst>
                <a:gd name="T0" fmla="*/ 1 w 992943"/>
                <a:gd name="T1" fmla="*/ 3 h 1403016"/>
                <a:gd name="T2" fmla="*/ 11 w 992943"/>
                <a:gd name="T3" fmla="*/ 5 h 1403016"/>
                <a:gd name="T4" fmla="*/ 19 w 992943"/>
                <a:gd name="T5" fmla="*/ 0 h 1403016"/>
                <a:gd name="T6" fmla="*/ 26 w 992943"/>
                <a:gd name="T7" fmla="*/ 1 h 1403016"/>
                <a:gd name="T8" fmla="*/ 35 w 992943"/>
                <a:gd name="T9" fmla="*/ 7 h 1403016"/>
                <a:gd name="T10" fmla="*/ 42 w 992943"/>
                <a:gd name="T11" fmla="*/ 6 h 1403016"/>
                <a:gd name="T12" fmla="*/ 67 w 992943"/>
                <a:gd name="T13" fmla="*/ 3 h 1403016"/>
                <a:gd name="T14" fmla="*/ 87 w 992943"/>
                <a:gd name="T15" fmla="*/ 7 h 1403016"/>
                <a:gd name="T16" fmla="*/ 105 w 992943"/>
                <a:gd name="T17" fmla="*/ 11 h 1403016"/>
                <a:gd name="T18" fmla="*/ 122 w 992943"/>
                <a:gd name="T19" fmla="*/ 11 h 1403016"/>
                <a:gd name="T20" fmla="*/ 138 w 992943"/>
                <a:gd name="T21" fmla="*/ 15 h 1403016"/>
                <a:gd name="T22" fmla="*/ 139 w 992943"/>
                <a:gd name="T23" fmla="*/ 78 h 1403016"/>
                <a:gd name="T24" fmla="*/ 124 w 992943"/>
                <a:gd name="T25" fmla="*/ 79 h 1403016"/>
                <a:gd name="T26" fmla="*/ 125 w 992943"/>
                <a:gd name="T27" fmla="*/ 120 h 1403016"/>
                <a:gd name="T28" fmla="*/ 130 w 992943"/>
                <a:gd name="T29" fmla="*/ 143 h 1403016"/>
                <a:gd name="T30" fmla="*/ 131 w 992943"/>
                <a:gd name="T31" fmla="*/ 192 h 1403016"/>
                <a:gd name="T32" fmla="*/ 114 w 992943"/>
                <a:gd name="T33" fmla="*/ 198 h 1403016"/>
                <a:gd name="T34" fmla="*/ 104 w 992943"/>
                <a:gd name="T35" fmla="*/ 204 h 1403016"/>
                <a:gd name="T36" fmla="*/ 96 w 992943"/>
                <a:gd name="T37" fmla="*/ 194 h 1403016"/>
                <a:gd name="T38" fmla="*/ 81 w 992943"/>
                <a:gd name="T39" fmla="*/ 188 h 1403016"/>
                <a:gd name="T40" fmla="*/ 76 w 992943"/>
                <a:gd name="T41" fmla="*/ 194 h 1403016"/>
                <a:gd name="T42" fmla="*/ 71 w 992943"/>
                <a:gd name="T43" fmla="*/ 183 h 1403016"/>
                <a:gd name="T44" fmla="*/ 64 w 992943"/>
                <a:gd name="T45" fmla="*/ 174 h 1403016"/>
                <a:gd name="T46" fmla="*/ 56 w 992943"/>
                <a:gd name="T47" fmla="*/ 160 h 1403016"/>
                <a:gd name="T48" fmla="*/ 56 w 992943"/>
                <a:gd name="T49" fmla="*/ 152 h 1403016"/>
                <a:gd name="T50" fmla="*/ 53 w 992943"/>
                <a:gd name="T51" fmla="*/ 146 h 1403016"/>
                <a:gd name="T52" fmla="*/ 51 w 992943"/>
                <a:gd name="T53" fmla="*/ 138 h 1403016"/>
                <a:gd name="T54" fmla="*/ 51 w 992943"/>
                <a:gd name="T55" fmla="*/ 128 h 1403016"/>
                <a:gd name="T56" fmla="*/ 46 w 992943"/>
                <a:gd name="T57" fmla="*/ 119 h 1403016"/>
                <a:gd name="T58" fmla="*/ 46 w 992943"/>
                <a:gd name="T59" fmla="*/ 108 h 1403016"/>
                <a:gd name="T60" fmla="*/ 43 w 992943"/>
                <a:gd name="T61" fmla="*/ 98 h 1403016"/>
                <a:gd name="T62" fmla="*/ 46 w 992943"/>
                <a:gd name="T63" fmla="*/ 90 h 1403016"/>
                <a:gd name="T64" fmla="*/ 42 w 992943"/>
                <a:gd name="T65" fmla="*/ 85 h 1403016"/>
                <a:gd name="T66" fmla="*/ 37 w 992943"/>
                <a:gd name="T67" fmla="*/ 78 h 1403016"/>
                <a:gd name="T68" fmla="*/ 27 w 992943"/>
                <a:gd name="T69" fmla="*/ 64 h 1403016"/>
                <a:gd name="T70" fmla="*/ 26 w 992943"/>
                <a:gd name="T71" fmla="*/ 55 h 1403016"/>
                <a:gd name="T72" fmla="*/ 17 w 992943"/>
                <a:gd name="T73" fmla="*/ 41 h 1403016"/>
                <a:gd name="T74" fmla="*/ 13 w 992943"/>
                <a:gd name="T75" fmla="*/ 30 h 1403016"/>
                <a:gd name="T76" fmla="*/ 6 w 992943"/>
                <a:gd name="T77" fmla="*/ 26 h 1403016"/>
                <a:gd name="T78" fmla="*/ 1 w 992943"/>
                <a:gd name="T79" fmla="*/ 18 h 1403016"/>
                <a:gd name="T80" fmla="*/ 0 w 992943"/>
                <a:gd name="T81" fmla="*/ 12 h 1403016"/>
                <a:gd name="T82" fmla="*/ 1 w 992943"/>
                <a:gd name="T83" fmla="*/ 3 h 140301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992943"/>
                <a:gd name="T127" fmla="*/ 0 h 1403016"/>
                <a:gd name="T128" fmla="*/ 992943 w 992943"/>
                <a:gd name="T129" fmla="*/ 1403016 h 140301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992943" h="1403016">
                  <a:moveTo>
                    <a:pt x="2983" y="23498"/>
                  </a:moveTo>
                  <a:lnTo>
                    <a:pt x="80234" y="31959"/>
                  </a:lnTo>
                  <a:lnTo>
                    <a:pt x="133307" y="0"/>
                  </a:lnTo>
                  <a:lnTo>
                    <a:pt x="187964" y="5584"/>
                  </a:lnTo>
                  <a:lnTo>
                    <a:pt x="253709" y="50882"/>
                  </a:lnTo>
                  <a:lnTo>
                    <a:pt x="303535" y="38707"/>
                  </a:lnTo>
                  <a:lnTo>
                    <a:pt x="479122" y="17128"/>
                  </a:lnTo>
                  <a:lnTo>
                    <a:pt x="621997" y="50466"/>
                  </a:lnTo>
                  <a:lnTo>
                    <a:pt x="752764" y="72820"/>
                  </a:lnTo>
                  <a:lnTo>
                    <a:pt x="869652" y="79153"/>
                  </a:lnTo>
                  <a:lnTo>
                    <a:pt x="987519" y="104044"/>
                  </a:lnTo>
                  <a:lnTo>
                    <a:pt x="992943" y="537612"/>
                  </a:lnTo>
                  <a:lnTo>
                    <a:pt x="883935" y="541003"/>
                  </a:lnTo>
                  <a:lnTo>
                    <a:pt x="897570" y="822522"/>
                  </a:lnTo>
                  <a:lnTo>
                    <a:pt x="929178" y="983916"/>
                  </a:lnTo>
                  <a:lnTo>
                    <a:pt x="936322" y="1317291"/>
                  </a:lnTo>
                  <a:lnTo>
                    <a:pt x="814878" y="1360153"/>
                  </a:lnTo>
                  <a:lnTo>
                    <a:pt x="741060" y="1403016"/>
                  </a:lnTo>
                  <a:lnTo>
                    <a:pt x="686291" y="1331578"/>
                  </a:lnTo>
                  <a:lnTo>
                    <a:pt x="579135" y="1291097"/>
                  </a:lnTo>
                  <a:lnTo>
                    <a:pt x="543416" y="1333959"/>
                  </a:lnTo>
                  <a:lnTo>
                    <a:pt x="505539" y="1256991"/>
                  </a:lnTo>
                  <a:lnTo>
                    <a:pt x="458390" y="1193039"/>
                  </a:lnTo>
                  <a:lnTo>
                    <a:pt x="402617" y="1101067"/>
                  </a:lnTo>
                  <a:lnTo>
                    <a:pt x="401595" y="1044731"/>
                  </a:lnTo>
                  <a:lnTo>
                    <a:pt x="381950" y="1005639"/>
                  </a:lnTo>
                  <a:lnTo>
                    <a:pt x="364701" y="949598"/>
                  </a:lnTo>
                  <a:lnTo>
                    <a:pt x="366076" y="876312"/>
                  </a:lnTo>
                  <a:lnTo>
                    <a:pt x="327092" y="815030"/>
                  </a:lnTo>
                  <a:lnTo>
                    <a:pt x="325763" y="741793"/>
                  </a:lnTo>
                  <a:lnTo>
                    <a:pt x="308258" y="671669"/>
                  </a:lnTo>
                  <a:lnTo>
                    <a:pt x="326268" y="620622"/>
                  </a:lnTo>
                  <a:lnTo>
                    <a:pt x="301266" y="584446"/>
                  </a:lnTo>
                  <a:lnTo>
                    <a:pt x="262485" y="534432"/>
                  </a:lnTo>
                  <a:lnTo>
                    <a:pt x="193140" y="439887"/>
                  </a:lnTo>
                  <a:lnTo>
                    <a:pt x="186606" y="378016"/>
                  </a:lnTo>
                  <a:lnTo>
                    <a:pt x="122669" y="283374"/>
                  </a:lnTo>
                  <a:lnTo>
                    <a:pt x="91542" y="207861"/>
                  </a:lnTo>
                  <a:lnTo>
                    <a:pt x="45007" y="177710"/>
                  </a:lnTo>
                  <a:lnTo>
                    <a:pt x="6175" y="124878"/>
                  </a:lnTo>
                  <a:lnTo>
                    <a:pt x="0" y="82725"/>
                  </a:lnTo>
                  <a:lnTo>
                    <a:pt x="2983" y="23498"/>
                  </a:lnTo>
                  <a:close/>
                </a:path>
              </a:pathLst>
            </a:custGeom>
            <a:solidFill>
              <a:schemeClr val="accent2">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85" name="Freeform 81">
              <a:extLst>
                <a:ext uri="{FF2B5EF4-FFF2-40B4-BE49-F238E27FC236}">
                  <a16:creationId xmlns:a16="http://schemas.microsoft.com/office/drawing/2014/main" id="{BCBBBC4E-44BD-4F0F-8D23-36EBB3681DAC}"/>
                </a:ext>
              </a:extLst>
            </p:cNvPr>
            <p:cNvSpPr>
              <a:spLocks/>
            </p:cNvSpPr>
            <p:nvPr/>
          </p:nvSpPr>
          <p:spPr bwMode="auto">
            <a:xfrm>
              <a:off x="4538281" y="4820587"/>
              <a:ext cx="126129" cy="152601"/>
            </a:xfrm>
            <a:custGeom>
              <a:avLst/>
              <a:gdLst>
                <a:gd name="T0" fmla="*/ 2147483647 w 405"/>
                <a:gd name="T1" fmla="*/ 2147483647 h 490"/>
                <a:gd name="T2" fmla="*/ 2147483647 w 405"/>
                <a:gd name="T3" fmla="*/ 2147483647 h 490"/>
                <a:gd name="T4" fmla="*/ 2147483647 w 405"/>
                <a:gd name="T5" fmla="*/ 2147483647 h 490"/>
                <a:gd name="T6" fmla="*/ 2147483647 w 405"/>
                <a:gd name="T7" fmla="*/ 0 h 490"/>
                <a:gd name="T8" fmla="*/ 2147483647 w 405"/>
                <a:gd name="T9" fmla="*/ 2147483647 h 490"/>
                <a:gd name="T10" fmla="*/ 2147483647 w 405"/>
                <a:gd name="T11" fmla="*/ 2147483647 h 490"/>
                <a:gd name="T12" fmla="*/ 2147483647 w 405"/>
                <a:gd name="T13" fmla="*/ 2147483647 h 490"/>
                <a:gd name="T14" fmla="*/ 2147483647 w 405"/>
                <a:gd name="T15" fmla="*/ 2147483647 h 490"/>
                <a:gd name="T16" fmla="*/ 2147483647 w 405"/>
                <a:gd name="T17" fmla="*/ 2147483647 h 490"/>
                <a:gd name="T18" fmla="*/ 2147483647 w 405"/>
                <a:gd name="T19" fmla="*/ 2147483647 h 490"/>
                <a:gd name="T20" fmla="*/ 2147483647 w 405"/>
                <a:gd name="T21" fmla="*/ 2147483647 h 490"/>
                <a:gd name="T22" fmla="*/ 2147483647 w 405"/>
                <a:gd name="T23" fmla="*/ 2147483647 h 490"/>
                <a:gd name="T24" fmla="*/ 2147483647 w 405"/>
                <a:gd name="T25" fmla="*/ 2147483647 h 490"/>
                <a:gd name="T26" fmla="*/ 2147483647 w 405"/>
                <a:gd name="T27" fmla="*/ 2147483647 h 490"/>
                <a:gd name="T28" fmla="*/ 2147483647 w 405"/>
                <a:gd name="T29" fmla="*/ 2147483647 h 490"/>
                <a:gd name="T30" fmla="*/ 2147483647 w 405"/>
                <a:gd name="T31" fmla="*/ 2147483647 h 490"/>
                <a:gd name="T32" fmla="*/ 2147483647 w 405"/>
                <a:gd name="T33" fmla="*/ 2147483647 h 490"/>
                <a:gd name="T34" fmla="*/ 2147483647 w 405"/>
                <a:gd name="T35" fmla="*/ 2147483647 h 490"/>
                <a:gd name="T36" fmla="*/ 2147483647 w 405"/>
                <a:gd name="T37" fmla="*/ 2147483647 h 490"/>
                <a:gd name="T38" fmla="*/ 2147483647 w 405"/>
                <a:gd name="T39" fmla="*/ 2147483647 h 490"/>
                <a:gd name="T40" fmla="*/ 2147483647 w 405"/>
                <a:gd name="T41" fmla="*/ 2147483647 h 490"/>
                <a:gd name="T42" fmla="*/ 2147483647 w 405"/>
                <a:gd name="T43" fmla="*/ 2147483647 h 490"/>
                <a:gd name="T44" fmla="*/ 2147483647 w 405"/>
                <a:gd name="T45" fmla="*/ 2147483647 h 490"/>
                <a:gd name="T46" fmla="*/ 2147483647 w 405"/>
                <a:gd name="T47" fmla="*/ 2147483647 h 490"/>
                <a:gd name="T48" fmla="*/ 2147483647 w 405"/>
                <a:gd name="T49" fmla="*/ 2147483647 h 490"/>
                <a:gd name="T50" fmla="*/ 2147483647 w 405"/>
                <a:gd name="T51" fmla="*/ 2147483647 h 490"/>
                <a:gd name="T52" fmla="*/ 2147483647 w 405"/>
                <a:gd name="T53" fmla="*/ 2147483647 h 490"/>
                <a:gd name="T54" fmla="*/ 2147483647 w 405"/>
                <a:gd name="T55" fmla="*/ 2147483647 h 490"/>
                <a:gd name="T56" fmla="*/ 2147483647 w 405"/>
                <a:gd name="T57" fmla="*/ 2147483647 h 490"/>
                <a:gd name="T58" fmla="*/ 2147483647 w 405"/>
                <a:gd name="T59" fmla="*/ 2147483647 h 490"/>
                <a:gd name="T60" fmla="*/ 0 w 405"/>
                <a:gd name="T61" fmla="*/ 2147483647 h 490"/>
                <a:gd name="T62" fmla="*/ 2147483647 w 405"/>
                <a:gd name="T63" fmla="*/ 2147483647 h 490"/>
                <a:gd name="T64" fmla="*/ 2147483647 w 405"/>
                <a:gd name="T65" fmla="*/ 2147483647 h 490"/>
                <a:gd name="T66" fmla="*/ 2147483647 w 405"/>
                <a:gd name="T67" fmla="*/ 2147483647 h 490"/>
                <a:gd name="T68" fmla="*/ 2147483647 w 405"/>
                <a:gd name="T69" fmla="*/ 2147483647 h 490"/>
                <a:gd name="T70" fmla="*/ 2147483647 w 405"/>
                <a:gd name="T71" fmla="*/ 2147483647 h 490"/>
                <a:gd name="T72" fmla="*/ 2147483647 w 405"/>
                <a:gd name="T73" fmla="*/ 2147483647 h 490"/>
                <a:gd name="T74" fmla="*/ 2147483647 w 405"/>
                <a:gd name="T75" fmla="*/ 2147483647 h 490"/>
                <a:gd name="T76" fmla="*/ 2147483647 w 405"/>
                <a:gd name="T77" fmla="*/ 2147483647 h 490"/>
                <a:gd name="T78" fmla="*/ 2147483647 w 405"/>
                <a:gd name="T79" fmla="*/ 2147483647 h 490"/>
                <a:gd name="T80" fmla="*/ 2147483647 w 405"/>
                <a:gd name="T81" fmla="*/ 2147483647 h 490"/>
                <a:gd name="T82" fmla="*/ 2147483647 w 405"/>
                <a:gd name="T83" fmla="*/ 2147483647 h 490"/>
                <a:gd name="T84" fmla="*/ 2147483647 w 405"/>
                <a:gd name="T85" fmla="*/ 2147483647 h 490"/>
                <a:gd name="T86" fmla="*/ 2147483647 w 405"/>
                <a:gd name="T87" fmla="*/ 2147483647 h 490"/>
                <a:gd name="T88" fmla="*/ 2147483647 w 405"/>
                <a:gd name="T89" fmla="*/ 2147483647 h 490"/>
                <a:gd name="T90" fmla="*/ 2147483647 w 405"/>
                <a:gd name="T91" fmla="*/ 2147483647 h 490"/>
                <a:gd name="T92" fmla="*/ 2147483647 w 405"/>
                <a:gd name="T93" fmla="*/ 2147483647 h 490"/>
                <a:gd name="T94" fmla="*/ 2147483647 w 405"/>
                <a:gd name="T95" fmla="*/ 2147483647 h 490"/>
                <a:gd name="T96" fmla="*/ 2147483647 w 405"/>
                <a:gd name="T97" fmla="*/ 2147483647 h 490"/>
                <a:gd name="T98" fmla="*/ 2147483647 w 405"/>
                <a:gd name="T99" fmla="*/ 2147483647 h 490"/>
                <a:gd name="T100" fmla="*/ 2147483647 w 405"/>
                <a:gd name="T101" fmla="*/ 2147483647 h 490"/>
                <a:gd name="T102" fmla="*/ 2147483647 w 405"/>
                <a:gd name="T103" fmla="*/ 2147483647 h 49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405"/>
                <a:gd name="T157" fmla="*/ 0 h 490"/>
                <a:gd name="T158" fmla="*/ 756981 w 405"/>
                <a:gd name="T159" fmla="*/ 915591 h 490"/>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405" h="490">
                  <a:moveTo>
                    <a:pt x="381" y="124"/>
                  </a:moveTo>
                  <a:lnTo>
                    <a:pt x="376" y="94"/>
                  </a:lnTo>
                  <a:lnTo>
                    <a:pt x="405" y="31"/>
                  </a:lnTo>
                  <a:lnTo>
                    <a:pt x="398" y="0"/>
                  </a:lnTo>
                  <a:lnTo>
                    <a:pt x="373" y="2"/>
                  </a:lnTo>
                  <a:lnTo>
                    <a:pt x="331" y="2"/>
                  </a:lnTo>
                  <a:lnTo>
                    <a:pt x="289" y="8"/>
                  </a:lnTo>
                  <a:lnTo>
                    <a:pt x="284" y="26"/>
                  </a:lnTo>
                  <a:lnTo>
                    <a:pt x="286" y="49"/>
                  </a:lnTo>
                  <a:lnTo>
                    <a:pt x="267" y="57"/>
                  </a:lnTo>
                  <a:lnTo>
                    <a:pt x="263" y="91"/>
                  </a:lnTo>
                  <a:lnTo>
                    <a:pt x="205" y="87"/>
                  </a:lnTo>
                  <a:lnTo>
                    <a:pt x="159" y="78"/>
                  </a:lnTo>
                  <a:lnTo>
                    <a:pt x="112" y="69"/>
                  </a:lnTo>
                  <a:lnTo>
                    <a:pt x="100" y="68"/>
                  </a:lnTo>
                  <a:lnTo>
                    <a:pt x="85" y="101"/>
                  </a:lnTo>
                  <a:lnTo>
                    <a:pt x="88" y="121"/>
                  </a:lnTo>
                  <a:lnTo>
                    <a:pt x="104" y="135"/>
                  </a:lnTo>
                  <a:lnTo>
                    <a:pt x="129" y="125"/>
                  </a:lnTo>
                  <a:lnTo>
                    <a:pt x="154" y="134"/>
                  </a:lnTo>
                  <a:lnTo>
                    <a:pt x="168" y="164"/>
                  </a:lnTo>
                  <a:lnTo>
                    <a:pt x="173" y="182"/>
                  </a:lnTo>
                  <a:lnTo>
                    <a:pt x="162" y="250"/>
                  </a:lnTo>
                  <a:lnTo>
                    <a:pt x="167" y="286"/>
                  </a:lnTo>
                  <a:lnTo>
                    <a:pt x="167" y="312"/>
                  </a:lnTo>
                  <a:lnTo>
                    <a:pt x="97" y="311"/>
                  </a:lnTo>
                  <a:lnTo>
                    <a:pt x="69" y="299"/>
                  </a:lnTo>
                  <a:lnTo>
                    <a:pt x="20" y="322"/>
                  </a:lnTo>
                  <a:lnTo>
                    <a:pt x="21" y="354"/>
                  </a:lnTo>
                  <a:lnTo>
                    <a:pt x="23" y="394"/>
                  </a:lnTo>
                  <a:lnTo>
                    <a:pt x="0" y="404"/>
                  </a:lnTo>
                  <a:lnTo>
                    <a:pt x="18" y="435"/>
                  </a:lnTo>
                  <a:lnTo>
                    <a:pt x="45" y="456"/>
                  </a:lnTo>
                  <a:lnTo>
                    <a:pt x="56" y="490"/>
                  </a:lnTo>
                  <a:lnTo>
                    <a:pt x="70" y="473"/>
                  </a:lnTo>
                  <a:lnTo>
                    <a:pt x="83" y="460"/>
                  </a:lnTo>
                  <a:lnTo>
                    <a:pt x="100" y="452"/>
                  </a:lnTo>
                  <a:lnTo>
                    <a:pt x="118" y="467"/>
                  </a:lnTo>
                  <a:lnTo>
                    <a:pt x="151" y="417"/>
                  </a:lnTo>
                  <a:lnTo>
                    <a:pt x="172" y="432"/>
                  </a:lnTo>
                  <a:lnTo>
                    <a:pt x="194" y="439"/>
                  </a:lnTo>
                  <a:lnTo>
                    <a:pt x="224" y="426"/>
                  </a:lnTo>
                  <a:lnTo>
                    <a:pt x="254" y="401"/>
                  </a:lnTo>
                  <a:lnTo>
                    <a:pt x="266" y="385"/>
                  </a:lnTo>
                  <a:lnTo>
                    <a:pt x="269" y="360"/>
                  </a:lnTo>
                  <a:lnTo>
                    <a:pt x="273" y="329"/>
                  </a:lnTo>
                  <a:lnTo>
                    <a:pt x="280" y="295"/>
                  </a:lnTo>
                  <a:lnTo>
                    <a:pt x="318" y="277"/>
                  </a:lnTo>
                  <a:lnTo>
                    <a:pt x="348" y="258"/>
                  </a:lnTo>
                  <a:lnTo>
                    <a:pt x="358" y="211"/>
                  </a:lnTo>
                  <a:lnTo>
                    <a:pt x="376" y="188"/>
                  </a:lnTo>
                  <a:lnTo>
                    <a:pt x="366" y="153"/>
                  </a:lnTo>
                  <a:lnTo>
                    <a:pt x="381" y="124"/>
                  </a:lnTo>
                  <a:close/>
                </a:path>
              </a:pathLst>
            </a:custGeom>
            <a:solidFill>
              <a:schemeClr val="accent2">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86" name="Freeform 82">
              <a:extLst>
                <a:ext uri="{FF2B5EF4-FFF2-40B4-BE49-F238E27FC236}">
                  <a16:creationId xmlns:a16="http://schemas.microsoft.com/office/drawing/2014/main" id="{F461555A-188E-4476-A291-252211C126DB}"/>
                </a:ext>
              </a:extLst>
            </p:cNvPr>
            <p:cNvSpPr>
              <a:spLocks/>
            </p:cNvSpPr>
            <p:nvPr/>
          </p:nvSpPr>
          <p:spPr bwMode="auto">
            <a:xfrm>
              <a:off x="4494682" y="4839272"/>
              <a:ext cx="96543" cy="107443"/>
            </a:xfrm>
            <a:custGeom>
              <a:avLst/>
              <a:gdLst>
                <a:gd name="T0" fmla="*/ 2147483647 w 310"/>
                <a:gd name="T1" fmla="*/ 2147483647 h 345"/>
                <a:gd name="T2" fmla="*/ 2147483647 w 310"/>
                <a:gd name="T3" fmla="*/ 2147483647 h 345"/>
                <a:gd name="T4" fmla="*/ 2147483647 w 310"/>
                <a:gd name="T5" fmla="*/ 2147483647 h 345"/>
                <a:gd name="T6" fmla="*/ 2147483647 w 310"/>
                <a:gd name="T7" fmla="*/ 2147483647 h 345"/>
                <a:gd name="T8" fmla="*/ 2147483647 w 310"/>
                <a:gd name="T9" fmla="*/ 2147483647 h 345"/>
                <a:gd name="T10" fmla="*/ 2147483647 w 310"/>
                <a:gd name="T11" fmla="*/ 2147483647 h 345"/>
                <a:gd name="T12" fmla="*/ 2147483647 w 310"/>
                <a:gd name="T13" fmla="*/ 2147483647 h 345"/>
                <a:gd name="T14" fmla="*/ 2147483647 w 310"/>
                <a:gd name="T15" fmla="*/ 0 h 345"/>
                <a:gd name="T16" fmla="*/ 2147483647 w 310"/>
                <a:gd name="T17" fmla="*/ 2147483647 h 345"/>
                <a:gd name="T18" fmla="*/ 2147483647 w 310"/>
                <a:gd name="T19" fmla="*/ 2147483647 h 345"/>
                <a:gd name="T20" fmla="*/ 2147483647 w 310"/>
                <a:gd name="T21" fmla="*/ 2147483647 h 345"/>
                <a:gd name="T22" fmla="*/ 2147483647 w 310"/>
                <a:gd name="T23" fmla="*/ 2147483647 h 345"/>
                <a:gd name="T24" fmla="*/ 2147483647 w 310"/>
                <a:gd name="T25" fmla="*/ 2147483647 h 345"/>
                <a:gd name="T26" fmla="*/ 2147483647 w 310"/>
                <a:gd name="T27" fmla="*/ 2147483647 h 345"/>
                <a:gd name="T28" fmla="*/ 2147483647 w 310"/>
                <a:gd name="T29" fmla="*/ 2147483647 h 345"/>
                <a:gd name="T30" fmla="*/ 2147483647 w 310"/>
                <a:gd name="T31" fmla="*/ 2147483647 h 345"/>
                <a:gd name="T32" fmla="*/ 2147483647 w 310"/>
                <a:gd name="T33" fmla="*/ 2147483647 h 345"/>
                <a:gd name="T34" fmla="*/ 2147483647 w 310"/>
                <a:gd name="T35" fmla="*/ 2147483647 h 345"/>
                <a:gd name="T36" fmla="*/ 2147483647 w 310"/>
                <a:gd name="T37" fmla="*/ 2147483647 h 345"/>
                <a:gd name="T38" fmla="*/ 0 w 310"/>
                <a:gd name="T39" fmla="*/ 2147483647 h 345"/>
                <a:gd name="T40" fmla="*/ 2147483647 w 310"/>
                <a:gd name="T41" fmla="*/ 2147483647 h 345"/>
                <a:gd name="T42" fmla="*/ 2147483647 w 310"/>
                <a:gd name="T43" fmla="*/ 2147483647 h 345"/>
                <a:gd name="T44" fmla="*/ 2147483647 w 310"/>
                <a:gd name="T45" fmla="*/ 2147483647 h 345"/>
                <a:gd name="T46" fmla="*/ 2147483647 w 310"/>
                <a:gd name="T47" fmla="*/ 2147483647 h 345"/>
                <a:gd name="T48" fmla="*/ 2147483647 w 310"/>
                <a:gd name="T49" fmla="*/ 2147483647 h 345"/>
                <a:gd name="T50" fmla="*/ 2147483647 w 310"/>
                <a:gd name="T51" fmla="*/ 2147483647 h 345"/>
                <a:gd name="T52" fmla="*/ 2147483647 w 310"/>
                <a:gd name="T53" fmla="*/ 2147483647 h 345"/>
                <a:gd name="T54" fmla="*/ 2147483647 w 310"/>
                <a:gd name="T55" fmla="*/ 2147483647 h 345"/>
                <a:gd name="T56" fmla="*/ 2147483647 w 310"/>
                <a:gd name="T57" fmla="*/ 2147483647 h 345"/>
                <a:gd name="T58" fmla="*/ 2147483647 w 310"/>
                <a:gd name="T59" fmla="*/ 2147483647 h 345"/>
                <a:gd name="T60" fmla="*/ 2147483647 w 310"/>
                <a:gd name="T61" fmla="*/ 2147483647 h 345"/>
                <a:gd name="T62" fmla="*/ 2147483647 w 310"/>
                <a:gd name="T63" fmla="*/ 2147483647 h 345"/>
                <a:gd name="T64" fmla="*/ 2147483647 w 310"/>
                <a:gd name="T65" fmla="*/ 2147483647 h 345"/>
                <a:gd name="T66" fmla="*/ 2147483647 w 310"/>
                <a:gd name="T67" fmla="*/ 2147483647 h 345"/>
                <a:gd name="T68" fmla="*/ 2147483647 w 310"/>
                <a:gd name="T69" fmla="*/ 2147483647 h 345"/>
                <a:gd name="T70" fmla="*/ 2147483647 w 310"/>
                <a:gd name="T71" fmla="*/ 2147483647 h 345"/>
                <a:gd name="T72" fmla="*/ 2147483647 w 310"/>
                <a:gd name="T73" fmla="*/ 2147483647 h 345"/>
                <a:gd name="T74" fmla="*/ 2147483647 w 310"/>
                <a:gd name="T75" fmla="*/ 2147483647 h 345"/>
                <a:gd name="T76" fmla="*/ 2147483647 w 310"/>
                <a:gd name="T77" fmla="*/ 2147483647 h 345"/>
                <a:gd name="T78" fmla="*/ 2147483647 w 310"/>
                <a:gd name="T79" fmla="*/ 2147483647 h 345"/>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310"/>
                <a:gd name="T121" fmla="*/ 0 h 345"/>
                <a:gd name="T122" fmla="*/ 582220 w 310"/>
                <a:gd name="T123" fmla="*/ 639365 h 345"/>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310" h="345">
                  <a:moveTo>
                    <a:pt x="303" y="95"/>
                  </a:moveTo>
                  <a:lnTo>
                    <a:pt x="290" y="72"/>
                  </a:lnTo>
                  <a:lnTo>
                    <a:pt x="266" y="61"/>
                  </a:lnTo>
                  <a:lnTo>
                    <a:pt x="242" y="73"/>
                  </a:lnTo>
                  <a:lnTo>
                    <a:pt x="225" y="59"/>
                  </a:lnTo>
                  <a:lnTo>
                    <a:pt x="222" y="40"/>
                  </a:lnTo>
                  <a:lnTo>
                    <a:pt x="238" y="5"/>
                  </a:lnTo>
                  <a:lnTo>
                    <a:pt x="210" y="0"/>
                  </a:lnTo>
                  <a:lnTo>
                    <a:pt x="176" y="1"/>
                  </a:lnTo>
                  <a:lnTo>
                    <a:pt x="140" y="8"/>
                  </a:lnTo>
                  <a:lnTo>
                    <a:pt x="120" y="8"/>
                  </a:lnTo>
                  <a:lnTo>
                    <a:pt x="124" y="48"/>
                  </a:lnTo>
                  <a:lnTo>
                    <a:pt x="124" y="67"/>
                  </a:lnTo>
                  <a:lnTo>
                    <a:pt x="66" y="67"/>
                  </a:lnTo>
                  <a:lnTo>
                    <a:pt x="34" y="76"/>
                  </a:lnTo>
                  <a:lnTo>
                    <a:pt x="17" y="114"/>
                  </a:lnTo>
                  <a:lnTo>
                    <a:pt x="28" y="129"/>
                  </a:lnTo>
                  <a:lnTo>
                    <a:pt x="29" y="152"/>
                  </a:lnTo>
                  <a:lnTo>
                    <a:pt x="11" y="152"/>
                  </a:lnTo>
                  <a:lnTo>
                    <a:pt x="0" y="181"/>
                  </a:lnTo>
                  <a:lnTo>
                    <a:pt x="17" y="202"/>
                  </a:lnTo>
                  <a:lnTo>
                    <a:pt x="31" y="233"/>
                  </a:lnTo>
                  <a:lnTo>
                    <a:pt x="45" y="260"/>
                  </a:lnTo>
                  <a:lnTo>
                    <a:pt x="81" y="284"/>
                  </a:lnTo>
                  <a:lnTo>
                    <a:pt x="100" y="311"/>
                  </a:lnTo>
                  <a:lnTo>
                    <a:pt x="115" y="334"/>
                  </a:lnTo>
                  <a:lnTo>
                    <a:pt x="138" y="345"/>
                  </a:lnTo>
                  <a:lnTo>
                    <a:pt x="162" y="333"/>
                  </a:lnTo>
                  <a:lnTo>
                    <a:pt x="158" y="294"/>
                  </a:lnTo>
                  <a:lnTo>
                    <a:pt x="158" y="262"/>
                  </a:lnTo>
                  <a:lnTo>
                    <a:pt x="186" y="249"/>
                  </a:lnTo>
                  <a:lnTo>
                    <a:pt x="207" y="239"/>
                  </a:lnTo>
                  <a:lnTo>
                    <a:pt x="236" y="251"/>
                  </a:lnTo>
                  <a:lnTo>
                    <a:pt x="274" y="251"/>
                  </a:lnTo>
                  <a:lnTo>
                    <a:pt x="304" y="251"/>
                  </a:lnTo>
                  <a:lnTo>
                    <a:pt x="304" y="229"/>
                  </a:lnTo>
                  <a:lnTo>
                    <a:pt x="300" y="187"/>
                  </a:lnTo>
                  <a:lnTo>
                    <a:pt x="307" y="145"/>
                  </a:lnTo>
                  <a:lnTo>
                    <a:pt x="310" y="118"/>
                  </a:lnTo>
                  <a:lnTo>
                    <a:pt x="303" y="95"/>
                  </a:lnTo>
                  <a:close/>
                </a:path>
              </a:pathLst>
            </a:custGeom>
            <a:solidFill>
              <a:schemeClr val="accent2">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87" name="Freeform 84">
              <a:extLst>
                <a:ext uri="{FF2B5EF4-FFF2-40B4-BE49-F238E27FC236}">
                  <a16:creationId xmlns:a16="http://schemas.microsoft.com/office/drawing/2014/main" id="{03FF0335-612E-40FC-8283-342C04DE8346}"/>
                </a:ext>
              </a:extLst>
            </p:cNvPr>
            <p:cNvSpPr>
              <a:spLocks/>
            </p:cNvSpPr>
            <p:nvPr/>
          </p:nvSpPr>
          <p:spPr bwMode="auto">
            <a:xfrm>
              <a:off x="4276680" y="4683557"/>
              <a:ext cx="76300" cy="112115"/>
            </a:xfrm>
            <a:custGeom>
              <a:avLst/>
              <a:gdLst>
                <a:gd name="T0" fmla="*/ 35 w 445207"/>
                <a:gd name="T1" fmla="*/ 1 h 665560"/>
                <a:gd name="T2" fmla="*/ 19 w 445207"/>
                <a:gd name="T3" fmla="*/ 1 h 665560"/>
                <a:gd name="T4" fmla="*/ 6 w 445207"/>
                <a:gd name="T5" fmla="*/ 1 h 665560"/>
                <a:gd name="T6" fmla="*/ 7 w 445207"/>
                <a:gd name="T7" fmla="*/ 13 h 665560"/>
                <a:gd name="T8" fmla="*/ 4 w 445207"/>
                <a:gd name="T9" fmla="*/ 22 h 665560"/>
                <a:gd name="T10" fmla="*/ 10 w 445207"/>
                <a:gd name="T11" fmla="*/ 41 h 665560"/>
                <a:gd name="T12" fmla="*/ 6 w 445207"/>
                <a:gd name="T13" fmla="*/ 57 h 665560"/>
                <a:gd name="T14" fmla="*/ 0 w 445207"/>
                <a:gd name="T15" fmla="*/ 74 h 665560"/>
                <a:gd name="T16" fmla="*/ 2 w 445207"/>
                <a:gd name="T17" fmla="*/ 91 h 665560"/>
                <a:gd name="T18" fmla="*/ 8 w 445207"/>
                <a:gd name="T19" fmla="*/ 98 h 665560"/>
                <a:gd name="T20" fmla="*/ 14 w 445207"/>
                <a:gd name="T21" fmla="*/ 99 h 665560"/>
                <a:gd name="T22" fmla="*/ 25 w 445207"/>
                <a:gd name="T23" fmla="*/ 99 h 665560"/>
                <a:gd name="T24" fmla="*/ 34 w 445207"/>
                <a:gd name="T25" fmla="*/ 94 h 665560"/>
                <a:gd name="T26" fmla="*/ 44 w 445207"/>
                <a:gd name="T27" fmla="*/ 91 h 665560"/>
                <a:gd name="T28" fmla="*/ 52 w 445207"/>
                <a:gd name="T29" fmla="*/ 90 h 665560"/>
                <a:gd name="T30" fmla="*/ 61 w 445207"/>
                <a:gd name="T31" fmla="*/ 86 h 665560"/>
                <a:gd name="T32" fmla="*/ 72 w 445207"/>
                <a:gd name="T33" fmla="*/ 87 h 665560"/>
                <a:gd name="T34" fmla="*/ 73 w 445207"/>
                <a:gd name="T35" fmla="*/ 83 h 665560"/>
                <a:gd name="T36" fmla="*/ 68 w 445207"/>
                <a:gd name="T37" fmla="*/ 77 h 665560"/>
                <a:gd name="T38" fmla="*/ 70 w 445207"/>
                <a:gd name="T39" fmla="*/ 70 h 665560"/>
                <a:gd name="T40" fmla="*/ 70 w 445207"/>
                <a:gd name="T41" fmla="*/ 65 h 665560"/>
                <a:gd name="T42" fmla="*/ 67 w 445207"/>
                <a:gd name="T43" fmla="*/ 61 h 665560"/>
                <a:gd name="T44" fmla="*/ 68 w 445207"/>
                <a:gd name="T45" fmla="*/ 54 h 665560"/>
                <a:gd name="T46" fmla="*/ 72 w 445207"/>
                <a:gd name="T47" fmla="*/ 49 h 665560"/>
                <a:gd name="T48" fmla="*/ 70 w 445207"/>
                <a:gd name="T49" fmla="*/ 47 h 665560"/>
                <a:gd name="T50" fmla="*/ 67 w 445207"/>
                <a:gd name="T51" fmla="*/ 43 h 665560"/>
                <a:gd name="T52" fmla="*/ 71 w 445207"/>
                <a:gd name="T53" fmla="*/ 40 h 665560"/>
                <a:gd name="T54" fmla="*/ 70 w 445207"/>
                <a:gd name="T55" fmla="*/ 35 h 665560"/>
                <a:gd name="T56" fmla="*/ 69 w 445207"/>
                <a:gd name="T57" fmla="*/ 29 h 665560"/>
                <a:gd name="T58" fmla="*/ 66 w 445207"/>
                <a:gd name="T59" fmla="*/ 26 h 665560"/>
                <a:gd name="T60" fmla="*/ 67 w 445207"/>
                <a:gd name="T61" fmla="*/ 15 h 665560"/>
                <a:gd name="T62" fmla="*/ 62 w 445207"/>
                <a:gd name="T63" fmla="*/ 5 h 665560"/>
                <a:gd name="T64" fmla="*/ 54 w 445207"/>
                <a:gd name="T65" fmla="*/ 0 h 665560"/>
                <a:gd name="T66" fmla="*/ 35 w 445207"/>
                <a:gd name="T67" fmla="*/ 1 h 665560"/>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445207"/>
                <a:gd name="T103" fmla="*/ 0 h 665560"/>
                <a:gd name="T104" fmla="*/ 445207 w 445207"/>
                <a:gd name="T105" fmla="*/ 665560 h 665560"/>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445207" h="665560">
                  <a:moveTo>
                    <a:pt x="214313" y="3572"/>
                  </a:moveTo>
                  <a:lnTo>
                    <a:pt x="115491" y="9525"/>
                  </a:lnTo>
                  <a:lnTo>
                    <a:pt x="34529" y="8335"/>
                  </a:lnTo>
                  <a:lnTo>
                    <a:pt x="41672" y="88106"/>
                  </a:lnTo>
                  <a:lnTo>
                    <a:pt x="26194" y="147638"/>
                  </a:lnTo>
                  <a:lnTo>
                    <a:pt x="61913" y="276225"/>
                  </a:lnTo>
                  <a:lnTo>
                    <a:pt x="39291" y="382191"/>
                  </a:lnTo>
                  <a:lnTo>
                    <a:pt x="0" y="496491"/>
                  </a:lnTo>
                  <a:lnTo>
                    <a:pt x="14288" y="610791"/>
                  </a:lnTo>
                  <a:lnTo>
                    <a:pt x="48816" y="658416"/>
                  </a:lnTo>
                  <a:lnTo>
                    <a:pt x="86916" y="664369"/>
                  </a:lnTo>
                  <a:lnTo>
                    <a:pt x="154782" y="665560"/>
                  </a:lnTo>
                  <a:lnTo>
                    <a:pt x="207169" y="632222"/>
                  </a:lnTo>
                  <a:lnTo>
                    <a:pt x="269082" y="611981"/>
                  </a:lnTo>
                  <a:lnTo>
                    <a:pt x="319088" y="602456"/>
                  </a:lnTo>
                  <a:lnTo>
                    <a:pt x="372666" y="577453"/>
                  </a:lnTo>
                  <a:lnTo>
                    <a:pt x="442913" y="582216"/>
                  </a:lnTo>
                  <a:lnTo>
                    <a:pt x="445207" y="557514"/>
                  </a:lnTo>
                  <a:lnTo>
                    <a:pt x="418590" y="512668"/>
                  </a:lnTo>
                  <a:lnTo>
                    <a:pt x="430891" y="467115"/>
                  </a:lnTo>
                  <a:lnTo>
                    <a:pt x="432162" y="437345"/>
                  </a:lnTo>
                  <a:lnTo>
                    <a:pt x="412215" y="410793"/>
                  </a:lnTo>
                  <a:lnTo>
                    <a:pt x="419904" y="360603"/>
                  </a:lnTo>
                  <a:lnTo>
                    <a:pt x="441095" y="330944"/>
                  </a:lnTo>
                  <a:lnTo>
                    <a:pt x="428090" y="312765"/>
                  </a:lnTo>
                  <a:lnTo>
                    <a:pt x="410766" y="288131"/>
                  </a:lnTo>
                  <a:lnTo>
                    <a:pt x="438171" y="269614"/>
                  </a:lnTo>
                  <a:lnTo>
                    <a:pt x="428504" y="235793"/>
                  </a:lnTo>
                  <a:lnTo>
                    <a:pt x="425957" y="195231"/>
                  </a:lnTo>
                  <a:lnTo>
                    <a:pt x="403858" y="174857"/>
                  </a:lnTo>
                  <a:lnTo>
                    <a:pt x="412453" y="99624"/>
                  </a:lnTo>
                  <a:lnTo>
                    <a:pt x="378619" y="32147"/>
                  </a:lnTo>
                  <a:lnTo>
                    <a:pt x="329804" y="0"/>
                  </a:lnTo>
                  <a:lnTo>
                    <a:pt x="214313" y="3572"/>
                  </a:lnTo>
                  <a:close/>
                </a:path>
              </a:pathLst>
            </a:custGeom>
            <a:solidFill>
              <a:schemeClr val="accent2">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88" name="Freeform 85">
              <a:extLst>
                <a:ext uri="{FF2B5EF4-FFF2-40B4-BE49-F238E27FC236}">
                  <a16:creationId xmlns:a16="http://schemas.microsoft.com/office/drawing/2014/main" id="{1914A0CD-EBD5-4537-A18D-1176278722AA}"/>
                </a:ext>
              </a:extLst>
            </p:cNvPr>
            <p:cNvSpPr>
              <a:spLocks/>
            </p:cNvSpPr>
            <p:nvPr/>
          </p:nvSpPr>
          <p:spPr bwMode="auto">
            <a:xfrm>
              <a:off x="4340523" y="4685114"/>
              <a:ext cx="26472" cy="94987"/>
            </a:xfrm>
            <a:custGeom>
              <a:avLst/>
              <a:gdLst>
                <a:gd name="T0" fmla="*/ 0 w 152226"/>
                <a:gd name="T1" fmla="*/ 3 h 576263"/>
                <a:gd name="T2" fmla="*/ 6 w 152226"/>
                <a:gd name="T3" fmla="*/ 13 h 576263"/>
                <a:gd name="T4" fmla="*/ 4 w 152226"/>
                <a:gd name="T5" fmla="*/ 23 h 576263"/>
                <a:gd name="T6" fmla="*/ 8 w 152226"/>
                <a:gd name="T7" fmla="*/ 25 h 576263"/>
                <a:gd name="T8" fmla="*/ 9 w 152226"/>
                <a:gd name="T9" fmla="*/ 31 h 576263"/>
                <a:gd name="T10" fmla="*/ 10 w 152226"/>
                <a:gd name="T11" fmla="*/ 35 h 576263"/>
                <a:gd name="T12" fmla="*/ 6 w 152226"/>
                <a:gd name="T13" fmla="*/ 38 h 576263"/>
                <a:gd name="T14" fmla="*/ 11 w 152226"/>
                <a:gd name="T15" fmla="*/ 44 h 576263"/>
                <a:gd name="T16" fmla="*/ 7 w 152226"/>
                <a:gd name="T17" fmla="*/ 48 h 576263"/>
                <a:gd name="T18" fmla="*/ 6 w 152226"/>
                <a:gd name="T19" fmla="*/ 54 h 576263"/>
                <a:gd name="T20" fmla="*/ 9 w 152226"/>
                <a:gd name="T21" fmla="*/ 58 h 576263"/>
                <a:gd name="T22" fmla="*/ 9 w 152226"/>
                <a:gd name="T23" fmla="*/ 62 h 576263"/>
                <a:gd name="T24" fmla="*/ 7 w 152226"/>
                <a:gd name="T25" fmla="*/ 68 h 576263"/>
                <a:gd name="T26" fmla="*/ 11 w 152226"/>
                <a:gd name="T27" fmla="*/ 74 h 576263"/>
                <a:gd name="T28" fmla="*/ 12 w 152226"/>
                <a:gd name="T29" fmla="*/ 77 h 576263"/>
                <a:gd name="T30" fmla="*/ 16 w 152226"/>
                <a:gd name="T31" fmla="*/ 76 h 576263"/>
                <a:gd name="T32" fmla="*/ 20 w 152226"/>
                <a:gd name="T33" fmla="*/ 73 h 576263"/>
                <a:gd name="T34" fmla="*/ 23 w 152226"/>
                <a:gd name="T35" fmla="*/ 69 h 576263"/>
                <a:gd name="T36" fmla="*/ 26 w 152226"/>
                <a:gd name="T37" fmla="*/ 67 h 576263"/>
                <a:gd name="T38" fmla="*/ 27 w 152226"/>
                <a:gd name="T39" fmla="*/ 30 h 576263"/>
                <a:gd name="T40" fmla="*/ 22 w 152226"/>
                <a:gd name="T41" fmla="*/ 24 h 576263"/>
                <a:gd name="T42" fmla="*/ 22 w 152226"/>
                <a:gd name="T43" fmla="*/ 17 h 576263"/>
                <a:gd name="T44" fmla="*/ 15 w 152226"/>
                <a:gd name="T45" fmla="*/ 5 h 576263"/>
                <a:gd name="T46" fmla="*/ 11 w 152226"/>
                <a:gd name="T47" fmla="*/ 0 h 576263"/>
                <a:gd name="T48" fmla="*/ 0 w 152226"/>
                <a:gd name="T49" fmla="*/ 3 h 576263"/>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52226"/>
                <a:gd name="T76" fmla="*/ 0 h 576263"/>
                <a:gd name="T77" fmla="*/ 152226 w 152226"/>
                <a:gd name="T78" fmla="*/ 576263 h 576263"/>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52226" h="576263">
                  <a:moveTo>
                    <a:pt x="0" y="25003"/>
                  </a:moveTo>
                  <a:lnTo>
                    <a:pt x="32147" y="94060"/>
                  </a:lnTo>
                  <a:lnTo>
                    <a:pt x="25003" y="167878"/>
                  </a:lnTo>
                  <a:lnTo>
                    <a:pt x="47625" y="188119"/>
                  </a:lnTo>
                  <a:lnTo>
                    <a:pt x="48816" y="232172"/>
                  </a:lnTo>
                  <a:lnTo>
                    <a:pt x="59531" y="264319"/>
                  </a:lnTo>
                  <a:lnTo>
                    <a:pt x="32147" y="282178"/>
                  </a:lnTo>
                  <a:lnTo>
                    <a:pt x="63103" y="325041"/>
                  </a:lnTo>
                  <a:lnTo>
                    <a:pt x="41672" y="354807"/>
                  </a:lnTo>
                  <a:lnTo>
                    <a:pt x="32147" y="402432"/>
                  </a:lnTo>
                  <a:lnTo>
                    <a:pt x="53578" y="431007"/>
                  </a:lnTo>
                  <a:lnTo>
                    <a:pt x="52388" y="461963"/>
                  </a:lnTo>
                  <a:lnTo>
                    <a:pt x="40481" y="506016"/>
                  </a:lnTo>
                  <a:lnTo>
                    <a:pt x="64294" y="550069"/>
                  </a:lnTo>
                  <a:lnTo>
                    <a:pt x="65485" y="576263"/>
                  </a:lnTo>
                  <a:lnTo>
                    <a:pt x="93683" y="567736"/>
                  </a:lnTo>
                  <a:lnTo>
                    <a:pt x="116681" y="541735"/>
                  </a:lnTo>
                  <a:lnTo>
                    <a:pt x="130969" y="514350"/>
                  </a:lnTo>
                  <a:lnTo>
                    <a:pt x="148828" y="501253"/>
                  </a:lnTo>
                  <a:lnTo>
                    <a:pt x="152226" y="226972"/>
                  </a:lnTo>
                  <a:lnTo>
                    <a:pt x="125860" y="176237"/>
                  </a:lnTo>
                  <a:lnTo>
                    <a:pt x="124974" y="127389"/>
                  </a:lnTo>
                  <a:lnTo>
                    <a:pt x="83344" y="33338"/>
                  </a:lnTo>
                  <a:lnTo>
                    <a:pt x="60722" y="0"/>
                  </a:lnTo>
                  <a:lnTo>
                    <a:pt x="0" y="25003"/>
                  </a:lnTo>
                  <a:close/>
                </a:path>
              </a:pathLst>
            </a:custGeom>
            <a:solidFill>
              <a:schemeClr val="accent2">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89" name="Freeform 86">
              <a:extLst>
                <a:ext uri="{FF2B5EF4-FFF2-40B4-BE49-F238E27FC236}">
                  <a16:creationId xmlns:a16="http://schemas.microsoft.com/office/drawing/2014/main" id="{2332BA39-B004-4297-AB25-01034C753850}"/>
                </a:ext>
              </a:extLst>
            </p:cNvPr>
            <p:cNvSpPr>
              <a:spLocks/>
            </p:cNvSpPr>
            <p:nvPr/>
          </p:nvSpPr>
          <p:spPr bwMode="auto">
            <a:xfrm>
              <a:off x="4130308" y="4727157"/>
              <a:ext cx="70071" cy="76300"/>
            </a:xfrm>
            <a:custGeom>
              <a:avLst/>
              <a:gdLst>
                <a:gd name="T0" fmla="*/ 58 w 422672"/>
                <a:gd name="T1" fmla="*/ 68 h 449732"/>
                <a:gd name="T2" fmla="*/ 58 w 422672"/>
                <a:gd name="T3" fmla="*/ 59 h 449732"/>
                <a:gd name="T4" fmla="*/ 58 w 422672"/>
                <a:gd name="T5" fmla="*/ 46 h 449732"/>
                <a:gd name="T6" fmla="*/ 45 w 422672"/>
                <a:gd name="T7" fmla="*/ 35 h 449732"/>
                <a:gd name="T8" fmla="*/ 46 w 422672"/>
                <a:gd name="T9" fmla="*/ 28 h 449732"/>
                <a:gd name="T10" fmla="*/ 45 w 422672"/>
                <a:gd name="T11" fmla="*/ 17 h 449732"/>
                <a:gd name="T12" fmla="*/ 39 w 422672"/>
                <a:gd name="T13" fmla="*/ 17 h 449732"/>
                <a:gd name="T14" fmla="*/ 34 w 422672"/>
                <a:gd name="T15" fmla="*/ 15 h 449732"/>
                <a:gd name="T16" fmla="*/ 31 w 422672"/>
                <a:gd name="T17" fmla="*/ 11 h 449732"/>
                <a:gd name="T18" fmla="*/ 27 w 422672"/>
                <a:gd name="T19" fmla="*/ 7 h 449732"/>
                <a:gd name="T20" fmla="*/ 21 w 422672"/>
                <a:gd name="T21" fmla="*/ 7 h 449732"/>
                <a:gd name="T22" fmla="*/ 19 w 422672"/>
                <a:gd name="T23" fmla="*/ 2 h 449732"/>
                <a:gd name="T24" fmla="*/ 16 w 422672"/>
                <a:gd name="T25" fmla="*/ 0 h 449732"/>
                <a:gd name="T26" fmla="*/ 14 w 422672"/>
                <a:gd name="T27" fmla="*/ 8 h 449732"/>
                <a:gd name="T28" fmla="*/ 11 w 422672"/>
                <a:gd name="T29" fmla="*/ 12 h 449732"/>
                <a:gd name="T30" fmla="*/ 10 w 422672"/>
                <a:gd name="T31" fmla="*/ 17 h 449732"/>
                <a:gd name="T32" fmla="*/ 6 w 422672"/>
                <a:gd name="T33" fmla="*/ 20 h 449732"/>
                <a:gd name="T34" fmla="*/ 3 w 422672"/>
                <a:gd name="T35" fmla="*/ 24 h 449732"/>
                <a:gd name="T36" fmla="*/ 0 w 422672"/>
                <a:gd name="T37" fmla="*/ 28 h 449732"/>
                <a:gd name="T38" fmla="*/ 3 w 422672"/>
                <a:gd name="T39" fmla="*/ 30 h 449732"/>
                <a:gd name="T40" fmla="*/ 8 w 422672"/>
                <a:gd name="T41" fmla="*/ 32 h 449732"/>
                <a:gd name="T42" fmla="*/ 13 w 422672"/>
                <a:gd name="T43" fmla="*/ 35 h 449732"/>
                <a:gd name="T44" fmla="*/ 19 w 422672"/>
                <a:gd name="T45" fmla="*/ 43 h 449732"/>
                <a:gd name="T46" fmla="*/ 23 w 422672"/>
                <a:gd name="T47" fmla="*/ 45 h 449732"/>
                <a:gd name="T48" fmla="*/ 27 w 422672"/>
                <a:gd name="T49" fmla="*/ 51 h 449732"/>
                <a:gd name="T50" fmla="*/ 30 w 422672"/>
                <a:gd name="T51" fmla="*/ 57 h 449732"/>
                <a:gd name="T52" fmla="*/ 35 w 422672"/>
                <a:gd name="T53" fmla="*/ 61 h 449732"/>
                <a:gd name="T54" fmla="*/ 39 w 422672"/>
                <a:gd name="T55" fmla="*/ 62 h 449732"/>
                <a:gd name="T56" fmla="*/ 43 w 422672"/>
                <a:gd name="T57" fmla="*/ 66 h 449732"/>
                <a:gd name="T58" fmla="*/ 48 w 422672"/>
                <a:gd name="T59" fmla="*/ 68 h 449732"/>
                <a:gd name="T60" fmla="*/ 53 w 422672"/>
                <a:gd name="T61" fmla="*/ 70 h 449732"/>
                <a:gd name="T62" fmla="*/ 58 w 422672"/>
                <a:gd name="T63" fmla="*/ 68 h 449732"/>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422672"/>
                <a:gd name="T97" fmla="*/ 0 h 449732"/>
                <a:gd name="T98" fmla="*/ 422672 w 422672"/>
                <a:gd name="T99" fmla="*/ 449732 h 449732"/>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422672" h="449732">
                  <a:moveTo>
                    <a:pt x="417909" y="441722"/>
                  </a:moveTo>
                  <a:lnTo>
                    <a:pt x="422672" y="378619"/>
                  </a:lnTo>
                  <a:lnTo>
                    <a:pt x="422672" y="298847"/>
                  </a:lnTo>
                  <a:lnTo>
                    <a:pt x="327422" y="228600"/>
                  </a:lnTo>
                  <a:lnTo>
                    <a:pt x="336947" y="177403"/>
                  </a:lnTo>
                  <a:lnTo>
                    <a:pt x="327422" y="108347"/>
                  </a:lnTo>
                  <a:lnTo>
                    <a:pt x="283369" y="109538"/>
                  </a:lnTo>
                  <a:lnTo>
                    <a:pt x="247650" y="98822"/>
                  </a:lnTo>
                  <a:lnTo>
                    <a:pt x="222647" y="70247"/>
                  </a:lnTo>
                  <a:lnTo>
                    <a:pt x="194072" y="45244"/>
                  </a:lnTo>
                  <a:lnTo>
                    <a:pt x="154781" y="46435"/>
                  </a:lnTo>
                  <a:lnTo>
                    <a:pt x="136922" y="13097"/>
                  </a:lnTo>
                  <a:lnTo>
                    <a:pt x="116681" y="0"/>
                  </a:lnTo>
                  <a:lnTo>
                    <a:pt x="102394" y="50007"/>
                  </a:lnTo>
                  <a:lnTo>
                    <a:pt x="78581" y="78582"/>
                  </a:lnTo>
                  <a:lnTo>
                    <a:pt x="76200" y="107157"/>
                  </a:lnTo>
                  <a:lnTo>
                    <a:pt x="41672" y="130969"/>
                  </a:lnTo>
                  <a:lnTo>
                    <a:pt x="22622" y="153591"/>
                  </a:lnTo>
                  <a:lnTo>
                    <a:pt x="0" y="180975"/>
                  </a:lnTo>
                  <a:lnTo>
                    <a:pt x="19956" y="197096"/>
                  </a:lnTo>
                  <a:lnTo>
                    <a:pt x="60562" y="204904"/>
                  </a:lnTo>
                  <a:lnTo>
                    <a:pt x="90589" y="224296"/>
                  </a:lnTo>
                  <a:lnTo>
                    <a:pt x="134668" y="274762"/>
                  </a:lnTo>
                  <a:lnTo>
                    <a:pt x="166688" y="294085"/>
                  </a:lnTo>
                  <a:lnTo>
                    <a:pt x="192283" y="327832"/>
                  </a:lnTo>
                  <a:lnTo>
                    <a:pt x="220027" y="370050"/>
                  </a:lnTo>
                  <a:lnTo>
                    <a:pt x="255550" y="395039"/>
                  </a:lnTo>
                  <a:lnTo>
                    <a:pt x="279034" y="400784"/>
                  </a:lnTo>
                  <a:lnTo>
                    <a:pt x="310054" y="425380"/>
                  </a:lnTo>
                  <a:lnTo>
                    <a:pt x="348069" y="438930"/>
                  </a:lnTo>
                  <a:lnTo>
                    <a:pt x="380637" y="449732"/>
                  </a:lnTo>
                  <a:lnTo>
                    <a:pt x="417909" y="441722"/>
                  </a:lnTo>
                  <a:close/>
                </a:path>
              </a:pathLst>
            </a:custGeom>
            <a:solidFill>
              <a:schemeClr val="accent2">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90" name="Freeform 87">
              <a:extLst>
                <a:ext uri="{FF2B5EF4-FFF2-40B4-BE49-F238E27FC236}">
                  <a16:creationId xmlns:a16="http://schemas.microsoft.com/office/drawing/2014/main" id="{73A2E872-B6FB-4FF3-B89E-D02C5C77F6D8}"/>
                </a:ext>
              </a:extLst>
            </p:cNvPr>
            <p:cNvSpPr>
              <a:spLocks/>
            </p:cNvSpPr>
            <p:nvPr/>
          </p:nvSpPr>
          <p:spPr bwMode="auto">
            <a:xfrm>
              <a:off x="4097608" y="4697571"/>
              <a:ext cx="51387" cy="60729"/>
            </a:xfrm>
            <a:custGeom>
              <a:avLst/>
              <a:gdLst>
                <a:gd name="T0" fmla="*/ 1 w 311748"/>
                <a:gd name="T1" fmla="*/ 26 h 355997"/>
                <a:gd name="T2" fmla="*/ 0 w 311748"/>
                <a:gd name="T3" fmla="*/ 19 h 355997"/>
                <a:gd name="T4" fmla="*/ 5 w 311748"/>
                <a:gd name="T5" fmla="*/ 15 h 355997"/>
                <a:gd name="T6" fmla="*/ 10 w 311748"/>
                <a:gd name="T7" fmla="*/ 8 h 355997"/>
                <a:gd name="T8" fmla="*/ 13 w 311748"/>
                <a:gd name="T9" fmla="*/ 1 h 355997"/>
                <a:gd name="T10" fmla="*/ 20 w 311748"/>
                <a:gd name="T11" fmla="*/ 0 h 355997"/>
                <a:gd name="T12" fmla="*/ 26 w 311748"/>
                <a:gd name="T13" fmla="*/ 2 h 355997"/>
                <a:gd name="T14" fmla="*/ 31 w 311748"/>
                <a:gd name="T15" fmla="*/ 7 h 355997"/>
                <a:gd name="T16" fmla="*/ 36 w 311748"/>
                <a:gd name="T17" fmla="*/ 15 h 355997"/>
                <a:gd name="T18" fmla="*/ 42 w 311748"/>
                <a:gd name="T19" fmla="*/ 28 h 355997"/>
                <a:gd name="T20" fmla="*/ 39 w 311748"/>
                <a:gd name="T21" fmla="*/ 36 h 355997"/>
                <a:gd name="T22" fmla="*/ 36 w 311748"/>
                <a:gd name="T23" fmla="*/ 40 h 355997"/>
                <a:gd name="T24" fmla="*/ 36 w 311748"/>
                <a:gd name="T25" fmla="*/ 45 h 355997"/>
                <a:gd name="T26" fmla="*/ 32 w 311748"/>
                <a:gd name="T27" fmla="*/ 48 h 355997"/>
                <a:gd name="T28" fmla="*/ 28 w 311748"/>
                <a:gd name="T29" fmla="*/ 54 h 355997"/>
                <a:gd name="T30" fmla="*/ 26 w 311748"/>
                <a:gd name="T31" fmla="*/ 57 h 355997"/>
                <a:gd name="T32" fmla="*/ 21 w 311748"/>
                <a:gd name="T33" fmla="*/ 56 h 355997"/>
                <a:gd name="T34" fmla="*/ 17 w 311748"/>
                <a:gd name="T35" fmla="*/ 50 h 355997"/>
                <a:gd name="T36" fmla="*/ 11 w 311748"/>
                <a:gd name="T37" fmla="*/ 49 h 355997"/>
                <a:gd name="T38" fmla="*/ 7 w 311748"/>
                <a:gd name="T39" fmla="*/ 42 h 355997"/>
                <a:gd name="T40" fmla="*/ 3 w 311748"/>
                <a:gd name="T41" fmla="*/ 36 h 355997"/>
                <a:gd name="T42" fmla="*/ 0 w 311748"/>
                <a:gd name="T43" fmla="*/ 30 h 355997"/>
                <a:gd name="T44" fmla="*/ 1 w 311748"/>
                <a:gd name="T45" fmla="*/ 26 h 35599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311748"/>
                <a:gd name="T70" fmla="*/ 0 h 355997"/>
                <a:gd name="T71" fmla="*/ 311748 w 311748"/>
                <a:gd name="T72" fmla="*/ 355997 h 355997"/>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311748" h="355997">
                  <a:moveTo>
                    <a:pt x="10520" y="160734"/>
                  </a:moveTo>
                  <a:lnTo>
                    <a:pt x="2185" y="117872"/>
                  </a:lnTo>
                  <a:lnTo>
                    <a:pt x="40285" y="92869"/>
                  </a:lnTo>
                  <a:lnTo>
                    <a:pt x="77195" y="50006"/>
                  </a:lnTo>
                  <a:lnTo>
                    <a:pt x="93864" y="7144"/>
                  </a:lnTo>
                  <a:lnTo>
                    <a:pt x="151014" y="0"/>
                  </a:lnTo>
                  <a:lnTo>
                    <a:pt x="192685" y="11906"/>
                  </a:lnTo>
                  <a:lnTo>
                    <a:pt x="229595" y="41672"/>
                  </a:lnTo>
                  <a:lnTo>
                    <a:pt x="271267" y="94059"/>
                  </a:lnTo>
                  <a:lnTo>
                    <a:pt x="311748" y="173831"/>
                  </a:lnTo>
                  <a:lnTo>
                    <a:pt x="293889" y="225028"/>
                  </a:lnTo>
                  <a:lnTo>
                    <a:pt x="272428" y="254027"/>
                  </a:lnTo>
                  <a:lnTo>
                    <a:pt x="270076" y="282178"/>
                  </a:lnTo>
                  <a:lnTo>
                    <a:pt x="237923" y="302490"/>
                  </a:lnTo>
                  <a:lnTo>
                    <a:pt x="209980" y="337570"/>
                  </a:lnTo>
                  <a:lnTo>
                    <a:pt x="192685" y="355997"/>
                  </a:lnTo>
                  <a:lnTo>
                    <a:pt x="156967" y="351234"/>
                  </a:lnTo>
                  <a:lnTo>
                    <a:pt x="126010" y="315516"/>
                  </a:lnTo>
                  <a:lnTo>
                    <a:pt x="82015" y="310529"/>
                  </a:lnTo>
                  <a:lnTo>
                    <a:pt x="53382" y="264319"/>
                  </a:lnTo>
                  <a:lnTo>
                    <a:pt x="24807" y="228600"/>
                  </a:lnTo>
                  <a:lnTo>
                    <a:pt x="0" y="190771"/>
                  </a:lnTo>
                  <a:lnTo>
                    <a:pt x="10520" y="160734"/>
                  </a:lnTo>
                  <a:close/>
                </a:path>
              </a:pathLst>
            </a:custGeom>
            <a:solidFill>
              <a:schemeClr val="accent4">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91" name="Freeform 88">
              <a:extLst>
                <a:ext uri="{FF2B5EF4-FFF2-40B4-BE49-F238E27FC236}">
                  <a16:creationId xmlns:a16="http://schemas.microsoft.com/office/drawing/2014/main" id="{EAB3F8ED-134C-4FA0-A04F-5DEC2291DB93}"/>
                </a:ext>
              </a:extLst>
            </p:cNvPr>
            <p:cNvSpPr>
              <a:spLocks/>
            </p:cNvSpPr>
            <p:nvPr/>
          </p:nvSpPr>
          <p:spPr bwMode="auto">
            <a:xfrm>
              <a:off x="4558525" y="4786329"/>
              <a:ext cx="328560" cy="331673"/>
            </a:xfrm>
            <a:custGeom>
              <a:avLst/>
              <a:gdLst>
                <a:gd name="T0" fmla="*/ 2147483647 w 1054"/>
                <a:gd name="T1" fmla="*/ 2147483647 h 1065"/>
                <a:gd name="T2" fmla="*/ 2147483647 w 1054"/>
                <a:gd name="T3" fmla="*/ 2147483647 h 1065"/>
                <a:gd name="T4" fmla="*/ 2147483647 w 1054"/>
                <a:gd name="T5" fmla="*/ 2147483647 h 1065"/>
                <a:gd name="T6" fmla="*/ 2147483647 w 1054"/>
                <a:gd name="T7" fmla="*/ 2147483647 h 1065"/>
                <a:gd name="T8" fmla="*/ 2147483647 w 1054"/>
                <a:gd name="T9" fmla="*/ 2147483647 h 1065"/>
                <a:gd name="T10" fmla="*/ 2147483647 w 1054"/>
                <a:gd name="T11" fmla="*/ 2147483647 h 1065"/>
                <a:gd name="T12" fmla="*/ 2147483647 w 1054"/>
                <a:gd name="T13" fmla="*/ 2147483647 h 1065"/>
                <a:gd name="T14" fmla="*/ 2147483647 w 1054"/>
                <a:gd name="T15" fmla="*/ 2147483647 h 1065"/>
                <a:gd name="T16" fmla="*/ 2147483647 w 1054"/>
                <a:gd name="T17" fmla="*/ 2147483647 h 1065"/>
                <a:gd name="T18" fmla="*/ 2147483647 w 1054"/>
                <a:gd name="T19" fmla="*/ 2147483647 h 1065"/>
                <a:gd name="T20" fmla="*/ 2147483647 w 1054"/>
                <a:gd name="T21" fmla="*/ 2147483647 h 1065"/>
                <a:gd name="T22" fmla="*/ 2147483647 w 1054"/>
                <a:gd name="T23" fmla="*/ 2147483647 h 1065"/>
                <a:gd name="T24" fmla="*/ 2147483647 w 1054"/>
                <a:gd name="T25" fmla="*/ 2147483647 h 1065"/>
                <a:gd name="T26" fmla="*/ 2147483647 w 1054"/>
                <a:gd name="T27" fmla="*/ 2147483647 h 1065"/>
                <a:gd name="T28" fmla="*/ 2147483647 w 1054"/>
                <a:gd name="T29" fmla="*/ 2147483647 h 1065"/>
                <a:gd name="T30" fmla="*/ 2147483647 w 1054"/>
                <a:gd name="T31" fmla="*/ 2147483647 h 1065"/>
                <a:gd name="T32" fmla="*/ 2147483647 w 1054"/>
                <a:gd name="T33" fmla="*/ 2147483647 h 1065"/>
                <a:gd name="T34" fmla="*/ 2147483647 w 1054"/>
                <a:gd name="T35" fmla="*/ 2147483647 h 1065"/>
                <a:gd name="T36" fmla="*/ 2147483647 w 1054"/>
                <a:gd name="T37" fmla="*/ 2147483647 h 1065"/>
                <a:gd name="T38" fmla="*/ 2147483647 w 1054"/>
                <a:gd name="T39" fmla="*/ 0 h 1065"/>
                <a:gd name="T40" fmla="*/ 2147483647 w 1054"/>
                <a:gd name="T41" fmla="*/ 2147483647 h 1065"/>
                <a:gd name="T42" fmla="*/ 2147483647 w 1054"/>
                <a:gd name="T43" fmla="*/ 2147483647 h 1065"/>
                <a:gd name="T44" fmla="*/ 2147483647 w 1054"/>
                <a:gd name="T45" fmla="*/ 2147483647 h 1065"/>
                <a:gd name="T46" fmla="*/ 2147483647 w 1054"/>
                <a:gd name="T47" fmla="*/ 2147483647 h 1065"/>
                <a:gd name="T48" fmla="*/ 2147483647 w 1054"/>
                <a:gd name="T49" fmla="*/ 2147483647 h 1065"/>
                <a:gd name="T50" fmla="*/ 2147483647 w 1054"/>
                <a:gd name="T51" fmla="*/ 2147483647 h 1065"/>
                <a:gd name="T52" fmla="*/ 2147483647 w 1054"/>
                <a:gd name="T53" fmla="*/ 2147483647 h 1065"/>
                <a:gd name="T54" fmla="*/ 2147483647 w 1054"/>
                <a:gd name="T55" fmla="*/ 2147483647 h 1065"/>
                <a:gd name="T56" fmla="*/ 2147483647 w 1054"/>
                <a:gd name="T57" fmla="*/ 2147483647 h 1065"/>
                <a:gd name="T58" fmla="*/ 2147483647 w 1054"/>
                <a:gd name="T59" fmla="*/ 2147483647 h 1065"/>
                <a:gd name="T60" fmla="*/ 2147483647 w 1054"/>
                <a:gd name="T61" fmla="*/ 2147483647 h 1065"/>
                <a:gd name="T62" fmla="*/ 2147483647 w 1054"/>
                <a:gd name="T63" fmla="*/ 2147483647 h 1065"/>
                <a:gd name="T64" fmla="*/ 2147483647 w 1054"/>
                <a:gd name="T65" fmla="*/ 2147483647 h 1065"/>
                <a:gd name="T66" fmla="*/ 2147483647 w 1054"/>
                <a:gd name="T67" fmla="*/ 2147483647 h 1065"/>
                <a:gd name="T68" fmla="*/ 2147483647 w 1054"/>
                <a:gd name="T69" fmla="*/ 2147483647 h 1065"/>
                <a:gd name="T70" fmla="*/ 2147483647 w 1054"/>
                <a:gd name="T71" fmla="*/ 2147483647 h 1065"/>
                <a:gd name="T72" fmla="*/ 2147483647 w 1054"/>
                <a:gd name="T73" fmla="*/ 2147483647 h 1065"/>
                <a:gd name="T74" fmla="*/ 2147483647 w 1054"/>
                <a:gd name="T75" fmla="*/ 2147483647 h 1065"/>
                <a:gd name="T76" fmla="*/ 2147483647 w 1054"/>
                <a:gd name="T77" fmla="*/ 2147483647 h 1065"/>
                <a:gd name="T78" fmla="*/ 2147483647 w 1054"/>
                <a:gd name="T79" fmla="*/ 2147483647 h 1065"/>
                <a:gd name="T80" fmla="*/ 2147483647 w 1054"/>
                <a:gd name="T81" fmla="*/ 2147483647 h 1065"/>
                <a:gd name="T82" fmla="*/ 2147483647 w 1054"/>
                <a:gd name="T83" fmla="*/ 2147483647 h 1065"/>
                <a:gd name="T84" fmla="*/ 2147483647 w 1054"/>
                <a:gd name="T85" fmla="*/ 2147483647 h 1065"/>
                <a:gd name="T86" fmla="*/ 2147483647 w 1054"/>
                <a:gd name="T87" fmla="*/ 2147483647 h 1065"/>
                <a:gd name="T88" fmla="*/ 2147483647 w 1054"/>
                <a:gd name="T89" fmla="*/ 2147483647 h 1065"/>
                <a:gd name="T90" fmla="*/ 2147483647 w 1054"/>
                <a:gd name="T91" fmla="*/ 2147483647 h 1065"/>
                <a:gd name="T92" fmla="*/ 2147483647 w 1054"/>
                <a:gd name="T93" fmla="*/ 2147483647 h 1065"/>
                <a:gd name="T94" fmla="*/ 2147483647 w 1054"/>
                <a:gd name="T95" fmla="*/ 2147483647 h 1065"/>
                <a:gd name="T96" fmla="*/ 2147483647 w 1054"/>
                <a:gd name="T97" fmla="*/ 2147483647 h 1065"/>
                <a:gd name="T98" fmla="*/ 2147483647 w 1054"/>
                <a:gd name="T99" fmla="*/ 2147483647 h 1065"/>
                <a:gd name="T100" fmla="*/ 2147483647 w 1054"/>
                <a:gd name="T101" fmla="*/ 2147483647 h 1065"/>
                <a:gd name="T102" fmla="*/ 2147483647 w 1054"/>
                <a:gd name="T103" fmla="*/ 2147483647 h 1065"/>
                <a:gd name="T104" fmla="*/ 2147483647 w 1054"/>
                <a:gd name="T105" fmla="*/ 2147483647 h 1065"/>
                <a:gd name="T106" fmla="*/ 2147483647 w 1054"/>
                <a:gd name="T107" fmla="*/ 2147483647 h 1065"/>
                <a:gd name="T108" fmla="*/ 2147483647 w 1054"/>
                <a:gd name="T109" fmla="*/ 2147483647 h 1065"/>
                <a:gd name="T110" fmla="*/ 2147483647 w 1054"/>
                <a:gd name="T111" fmla="*/ 2147483647 h 1065"/>
                <a:gd name="T112" fmla="*/ 2147483647 w 1054"/>
                <a:gd name="T113" fmla="*/ 2147483647 h 1065"/>
                <a:gd name="T114" fmla="*/ 2147483647 w 1054"/>
                <a:gd name="T115" fmla="*/ 2147483647 h 1065"/>
                <a:gd name="T116" fmla="*/ 2147483647 w 1054"/>
                <a:gd name="T117" fmla="*/ 2147483647 h 1065"/>
                <a:gd name="T118" fmla="*/ 2147483647 w 1054"/>
                <a:gd name="T119" fmla="*/ 2147483647 h 1065"/>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1054"/>
                <a:gd name="T181" fmla="*/ 0 h 1065"/>
                <a:gd name="T182" fmla="*/ 1059 w 1054"/>
                <a:gd name="T183" fmla="*/ 1066 h 1065"/>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1054" h="1065">
                  <a:moveTo>
                    <a:pt x="44" y="646"/>
                  </a:moveTo>
                  <a:lnTo>
                    <a:pt x="8" y="663"/>
                  </a:lnTo>
                  <a:lnTo>
                    <a:pt x="0" y="639"/>
                  </a:lnTo>
                  <a:lnTo>
                    <a:pt x="10" y="640"/>
                  </a:lnTo>
                  <a:lnTo>
                    <a:pt x="22" y="636"/>
                  </a:lnTo>
                  <a:lnTo>
                    <a:pt x="20" y="601"/>
                  </a:lnTo>
                  <a:lnTo>
                    <a:pt x="34" y="582"/>
                  </a:lnTo>
                  <a:lnTo>
                    <a:pt x="52" y="574"/>
                  </a:lnTo>
                  <a:lnTo>
                    <a:pt x="85" y="531"/>
                  </a:lnTo>
                  <a:lnTo>
                    <a:pt x="103" y="540"/>
                  </a:lnTo>
                  <a:lnTo>
                    <a:pt x="128" y="552"/>
                  </a:lnTo>
                  <a:lnTo>
                    <a:pt x="157" y="539"/>
                  </a:lnTo>
                  <a:lnTo>
                    <a:pt x="188" y="514"/>
                  </a:lnTo>
                  <a:lnTo>
                    <a:pt x="198" y="498"/>
                  </a:lnTo>
                  <a:lnTo>
                    <a:pt x="201" y="480"/>
                  </a:lnTo>
                  <a:lnTo>
                    <a:pt x="205" y="444"/>
                  </a:lnTo>
                  <a:lnTo>
                    <a:pt x="213" y="407"/>
                  </a:lnTo>
                  <a:lnTo>
                    <a:pt x="247" y="393"/>
                  </a:lnTo>
                  <a:lnTo>
                    <a:pt x="281" y="371"/>
                  </a:lnTo>
                  <a:lnTo>
                    <a:pt x="290" y="326"/>
                  </a:lnTo>
                  <a:lnTo>
                    <a:pt x="309" y="299"/>
                  </a:lnTo>
                  <a:lnTo>
                    <a:pt x="299" y="266"/>
                  </a:lnTo>
                  <a:lnTo>
                    <a:pt x="314" y="236"/>
                  </a:lnTo>
                  <a:lnTo>
                    <a:pt x="308" y="205"/>
                  </a:lnTo>
                  <a:lnTo>
                    <a:pt x="339" y="142"/>
                  </a:lnTo>
                  <a:lnTo>
                    <a:pt x="331" y="111"/>
                  </a:lnTo>
                  <a:lnTo>
                    <a:pt x="342" y="79"/>
                  </a:lnTo>
                  <a:lnTo>
                    <a:pt x="352" y="42"/>
                  </a:lnTo>
                  <a:lnTo>
                    <a:pt x="379" y="22"/>
                  </a:lnTo>
                  <a:lnTo>
                    <a:pt x="410" y="24"/>
                  </a:lnTo>
                  <a:lnTo>
                    <a:pt x="434" y="38"/>
                  </a:lnTo>
                  <a:lnTo>
                    <a:pt x="444" y="61"/>
                  </a:lnTo>
                  <a:lnTo>
                    <a:pt x="469" y="58"/>
                  </a:lnTo>
                  <a:lnTo>
                    <a:pt x="495" y="68"/>
                  </a:lnTo>
                  <a:lnTo>
                    <a:pt x="533" y="69"/>
                  </a:lnTo>
                  <a:lnTo>
                    <a:pt x="557" y="76"/>
                  </a:lnTo>
                  <a:lnTo>
                    <a:pt x="585" y="38"/>
                  </a:lnTo>
                  <a:lnTo>
                    <a:pt x="615" y="51"/>
                  </a:lnTo>
                  <a:lnTo>
                    <a:pt x="642" y="29"/>
                  </a:lnTo>
                  <a:lnTo>
                    <a:pt x="675" y="12"/>
                  </a:lnTo>
                  <a:lnTo>
                    <a:pt x="710" y="26"/>
                  </a:lnTo>
                  <a:lnTo>
                    <a:pt x="732" y="0"/>
                  </a:lnTo>
                  <a:lnTo>
                    <a:pt x="803" y="18"/>
                  </a:lnTo>
                  <a:lnTo>
                    <a:pt x="836" y="17"/>
                  </a:lnTo>
                  <a:lnTo>
                    <a:pt x="848" y="38"/>
                  </a:lnTo>
                  <a:lnTo>
                    <a:pt x="880" y="44"/>
                  </a:lnTo>
                  <a:lnTo>
                    <a:pt x="902" y="30"/>
                  </a:lnTo>
                  <a:lnTo>
                    <a:pt x="930" y="46"/>
                  </a:lnTo>
                  <a:lnTo>
                    <a:pt x="968" y="50"/>
                  </a:lnTo>
                  <a:lnTo>
                    <a:pt x="986" y="30"/>
                  </a:lnTo>
                  <a:lnTo>
                    <a:pt x="1028" y="68"/>
                  </a:lnTo>
                  <a:lnTo>
                    <a:pt x="1050" y="102"/>
                  </a:lnTo>
                  <a:lnTo>
                    <a:pt x="1035" y="150"/>
                  </a:lnTo>
                  <a:lnTo>
                    <a:pt x="1053" y="171"/>
                  </a:lnTo>
                  <a:lnTo>
                    <a:pt x="1054" y="198"/>
                  </a:lnTo>
                  <a:lnTo>
                    <a:pt x="1041" y="218"/>
                  </a:lnTo>
                  <a:lnTo>
                    <a:pt x="1002" y="251"/>
                  </a:lnTo>
                  <a:lnTo>
                    <a:pt x="977" y="298"/>
                  </a:lnTo>
                  <a:lnTo>
                    <a:pt x="977" y="308"/>
                  </a:lnTo>
                  <a:lnTo>
                    <a:pt x="959" y="315"/>
                  </a:lnTo>
                  <a:lnTo>
                    <a:pt x="942" y="306"/>
                  </a:lnTo>
                  <a:lnTo>
                    <a:pt x="919" y="337"/>
                  </a:lnTo>
                  <a:lnTo>
                    <a:pt x="909" y="369"/>
                  </a:lnTo>
                  <a:lnTo>
                    <a:pt x="903" y="392"/>
                  </a:lnTo>
                  <a:lnTo>
                    <a:pt x="920" y="413"/>
                  </a:lnTo>
                  <a:lnTo>
                    <a:pt x="923" y="430"/>
                  </a:lnTo>
                  <a:lnTo>
                    <a:pt x="921" y="442"/>
                  </a:lnTo>
                  <a:lnTo>
                    <a:pt x="931" y="442"/>
                  </a:lnTo>
                  <a:lnTo>
                    <a:pt x="933" y="464"/>
                  </a:lnTo>
                  <a:lnTo>
                    <a:pt x="943" y="486"/>
                  </a:lnTo>
                  <a:lnTo>
                    <a:pt x="957" y="499"/>
                  </a:lnTo>
                  <a:lnTo>
                    <a:pt x="968" y="551"/>
                  </a:lnTo>
                  <a:lnTo>
                    <a:pt x="968" y="592"/>
                  </a:lnTo>
                  <a:lnTo>
                    <a:pt x="957" y="611"/>
                  </a:lnTo>
                  <a:lnTo>
                    <a:pt x="959" y="636"/>
                  </a:lnTo>
                  <a:lnTo>
                    <a:pt x="984" y="665"/>
                  </a:lnTo>
                  <a:lnTo>
                    <a:pt x="988" y="678"/>
                  </a:lnTo>
                  <a:lnTo>
                    <a:pt x="1016" y="702"/>
                  </a:lnTo>
                  <a:lnTo>
                    <a:pt x="1025" y="725"/>
                  </a:lnTo>
                  <a:lnTo>
                    <a:pt x="1028" y="756"/>
                  </a:lnTo>
                  <a:lnTo>
                    <a:pt x="976" y="762"/>
                  </a:lnTo>
                  <a:lnTo>
                    <a:pt x="945" y="782"/>
                  </a:lnTo>
                  <a:lnTo>
                    <a:pt x="915" y="815"/>
                  </a:lnTo>
                  <a:lnTo>
                    <a:pt x="905" y="847"/>
                  </a:lnTo>
                  <a:lnTo>
                    <a:pt x="914" y="892"/>
                  </a:lnTo>
                  <a:lnTo>
                    <a:pt x="896" y="942"/>
                  </a:lnTo>
                  <a:lnTo>
                    <a:pt x="912" y="975"/>
                  </a:lnTo>
                  <a:lnTo>
                    <a:pt x="944" y="998"/>
                  </a:lnTo>
                  <a:lnTo>
                    <a:pt x="979" y="985"/>
                  </a:lnTo>
                  <a:lnTo>
                    <a:pt x="982" y="1027"/>
                  </a:lnTo>
                  <a:lnTo>
                    <a:pt x="973" y="1057"/>
                  </a:lnTo>
                  <a:lnTo>
                    <a:pt x="949" y="1065"/>
                  </a:lnTo>
                  <a:lnTo>
                    <a:pt x="917" y="1043"/>
                  </a:lnTo>
                  <a:lnTo>
                    <a:pt x="878" y="1002"/>
                  </a:lnTo>
                  <a:lnTo>
                    <a:pt x="843" y="959"/>
                  </a:lnTo>
                  <a:lnTo>
                    <a:pt x="808" y="947"/>
                  </a:lnTo>
                  <a:lnTo>
                    <a:pt x="779" y="973"/>
                  </a:lnTo>
                  <a:lnTo>
                    <a:pt x="745" y="955"/>
                  </a:lnTo>
                  <a:lnTo>
                    <a:pt x="718" y="939"/>
                  </a:lnTo>
                  <a:lnTo>
                    <a:pt x="688" y="933"/>
                  </a:lnTo>
                  <a:lnTo>
                    <a:pt x="646" y="914"/>
                  </a:lnTo>
                  <a:lnTo>
                    <a:pt x="611" y="923"/>
                  </a:lnTo>
                  <a:lnTo>
                    <a:pt x="563" y="929"/>
                  </a:lnTo>
                  <a:lnTo>
                    <a:pt x="538" y="900"/>
                  </a:lnTo>
                  <a:lnTo>
                    <a:pt x="548" y="851"/>
                  </a:lnTo>
                  <a:lnTo>
                    <a:pt x="536" y="813"/>
                  </a:lnTo>
                  <a:lnTo>
                    <a:pt x="539" y="768"/>
                  </a:lnTo>
                  <a:lnTo>
                    <a:pt x="529" y="740"/>
                  </a:lnTo>
                  <a:lnTo>
                    <a:pt x="512" y="701"/>
                  </a:lnTo>
                  <a:lnTo>
                    <a:pt x="472" y="693"/>
                  </a:lnTo>
                  <a:lnTo>
                    <a:pt x="433" y="697"/>
                  </a:lnTo>
                  <a:lnTo>
                    <a:pt x="404" y="691"/>
                  </a:lnTo>
                  <a:lnTo>
                    <a:pt x="384" y="743"/>
                  </a:lnTo>
                  <a:lnTo>
                    <a:pt x="343" y="750"/>
                  </a:lnTo>
                  <a:lnTo>
                    <a:pt x="299" y="754"/>
                  </a:lnTo>
                  <a:lnTo>
                    <a:pt x="262" y="709"/>
                  </a:lnTo>
                  <a:lnTo>
                    <a:pt x="248" y="676"/>
                  </a:lnTo>
                  <a:lnTo>
                    <a:pt x="238" y="643"/>
                  </a:lnTo>
                  <a:lnTo>
                    <a:pt x="151" y="645"/>
                  </a:lnTo>
                  <a:lnTo>
                    <a:pt x="98" y="646"/>
                  </a:lnTo>
                  <a:lnTo>
                    <a:pt x="44" y="646"/>
                  </a:lnTo>
                  <a:close/>
                </a:path>
              </a:pathLst>
            </a:custGeom>
            <a:solidFill>
              <a:schemeClr val="accent2">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92" name="Freeform 89">
              <a:extLst>
                <a:ext uri="{FF2B5EF4-FFF2-40B4-BE49-F238E27FC236}">
                  <a16:creationId xmlns:a16="http://schemas.microsoft.com/office/drawing/2014/main" id="{EC6E921E-83F6-44BF-BF2F-2F85C61AC1C5}"/>
                </a:ext>
              </a:extLst>
            </p:cNvPr>
            <p:cNvSpPr>
              <a:spLocks/>
            </p:cNvSpPr>
            <p:nvPr/>
          </p:nvSpPr>
          <p:spPr bwMode="auto">
            <a:xfrm rot="21537619">
              <a:off x="4840370" y="4879758"/>
              <a:ext cx="34257" cy="29585"/>
            </a:xfrm>
            <a:custGeom>
              <a:avLst/>
              <a:gdLst>
                <a:gd name="T0" fmla="*/ 2147483647 w 452"/>
                <a:gd name="T1" fmla="*/ 2147483647 h 369"/>
                <a:gd name="T2" fmla="*/ 2147483647 w 452"/>
                <a:gd name="T3" fmla="*/ 2147483647 h 369"/>
                <a:gd name="T4" fmla="*/ 2147483647 w 452"/>
                <a:gd name="T5" fmla="*/ 2147483647 h 369"/>
                <a:gd name="T6" fmla="*/ 2147483647 w 452"/>
                <a:gd name="T7" fmla="*/ 2147483647 h 369"/>
                <a:gd name="T8" fmla="*/ 2147483647 w 452"/>
                <a:gd name="T9" fmla="*/ 2147483647 h 369"/>
                <a:gd name="T10" fmla="*/ 0 w 452"/>
                <a:gd name="T11" fmla="*/ 2147483647 h 369"/>
                <a:gd name="T12" fmla="*/ 2147483647 w 452"/>
                <a:gd name="T13" fmla="*/ 2147483647 h 369"/>
                <a:gd name="T14" fmla="*/ 2147483647 w 452"/>
                <a:gd name="T15" fmla="*/ 2147483647 h 369"/>
                <a:gd name="T16" fmla="*/ 2147483647 w 452"/>
                <a:gd name="T17" fmla="*/ 0 h 369"/>
                <a:gd name="T18" fmla="*/ 2147483647 w 452"/>
                <a:gd name="T19" fmla="*/ 2147483647 h 369"/>
                <a:gd name="T20" fmla="*/ 2147483647 w 452"/>
                <a:gd name="T21" fmla="*/ 2147483647 h 369"/>
                <a:gd name="T22" fmla="*/ 2147483647 w 452"/>
                <a:gd name="T23" fmla="*/ 2147483647 h 369"/>
                <a:gd name="T24" fmla="*/ 2147483647 w 452"/>
                <a:gd name="T25" fmla="*/ 2147483647 h 369"/>
                <a:gd name="T26" fmla="*/ 2147483647 w 452"/>
                <a:gd name="T27" fmla="*/ 2147483647 h 369"/>
                <a:gd name="T28" fmla="*/ 2147483647 w 452"/>
                <a:gd name="T29" fmla="*/ 2147483647 h 369"/>
                <a:gd name="T30" fmla="*/ 2147483647 w 452"/>
                <a:gd name="T31" fmla="*/ 2147483647 h 36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452"/>
                <a:gd name="T49" fmla="*/ 0 h 369"/>
                <a:gd name="T50" fmla="*/ 452 w 452"/>
                <a:gd name="T51" fmla="*/ 369 h 36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452" h="369">
                  <a:moveTo>
                    <a:pt x="390" y="283"/>
                  </a:moveTo>
                  <a:lnTo>
                    <a:pt x="280" y="297"/>
                  </a:lnTo>
                  <a:lnTo>
                    <a:pt x="241" y="355"/>
                  </a:lnTo>
                  <a:lnTo>
                    <a:pt x="150" y="369"/>
                  </a:lnTo>
                  <a:lnTo>
                    <a:pt x="78" y="355"/>
                  </a:lnTo>
                  <a:lnTo>
                    <a:pt x="0" y="340"/>
                  </a:lnTo>
                  <a:lnTo>
                    <a:pt x="21" y="264"/>
                  </a:lnTo>
                  <a:lnTo>
                    <a:pt x="72" y="114"/>
                  </a:lnTo>
                  <a:lnTo>
                    <a:pt x="168" y="0"/>
                  </a:lnTo>
                  <a:lnTo>
                    <a:pt x="236" y="37"/>
                  </a:lnTo>
                  <a:lnTo>
                    <a:pt x="305" y="7"/>
                  </a:lnTo>
                  <a:lnTo>
                    <a:pt x="371" y="9"/>
                  </a:lnTo>
                  <a:lnTo>
                    <a:pt x="414" y="57"/>
                  </a:lnTo>
                  <a:lnTo>
                    <a:pt x="452" y="139"/>
                  </a:lnTo>
                  <a:lnTo>
                    <a:pt x="438" y="240"/>
                  </a:lnTo>
                  <a:lnTo>
                    <a:pt x="390" y="283"/>
                  </a:lnTo>
                  <a:close/>
                </a:path>
              </a:pathLst>
            </a:custGeom>
            <a:solidFill>
              <a:schemeClr val="accent4">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93" name="Freeform 90">
              <a:extLst>
                <a:ext uri="{FF2B5EF4-FFF2-40B4-BE49-F238E27FC236}">
                  <a16:creationId xmlns:a16="http://schemas.microsoft.com/office/drawing/2014/main" id="{F637587C-EFD4-422C-8161-BECC90B2AB3F}"/>
                </a:ext>
              </a:extLst>
            </p:cNvPr>
            <p:cNvSpPr>
              <a:spLocks/>
            </p:cNvSpPr>
            <p:nvPr/>
          </p:nvSpPr>
          <p:spPr bwMode="auto">
            <a:xfrm>
              <a:off x="4840370" y="4903115"/>
              <a:ext cx="35814" cy="37372"/>
            </a:xfrm>
            <a:custGeom>
              <a:avLst/>
              <a:gdLst>
                <a:gd name="T0" fmla="*/ 26 w 212685"/>
                <a:gd name="T1" fmla="*/ 0 h 225329"/>
                <a:gd name="T2" fmla="*/ 24 w 212685"/>
                <a:gd name="T3" fmla="*/ 3 h 225329"/>
                <a:gd name="T4" fmla="*/ 23 w 212685"/>
                <a:gd name="T5" fmla="*/ 5 h 225329"/>
                <a:gd name="T6" fmla="*/ 23 w 212685"/>
                <a:gd name="T7" fmla="*/ 8 h 225329"/>
                <a:gd name="T8" fmla="*/ 26 w 212685"/>
                <a:gd name="T9" fmla="*/ 8 h 225329"/>
                <a:gd name="T10" fmla="*/ 30 w 212685"/>
                <a:gd name="T11" fmla="*/ 8 h 225329"/>
                <a:gd name="T12" fmla="*/ 32 w 212685"/>
                <a:gd name="T13" fmla="*/ 12 h 225329"/>
                <a:gd name="T14" fmla="*/ 29 w 212685"/>
                <a:gd name="T15" fmla="*/ 15 h 225329"/>
                <a:gd name="T16" fmla="*/ 25 w 212685"/>
                <a:gd name="T17" fmla="*/ 17 h 225329"/>
                <a:gd name="T18" fmla="*/ 22 w 212685"/>
                <a:gd name="T19" fmla="*/ 22 h 225329"/>
                <a:gd name="T20" fmla="*/ 21 w 212685"/>
                <a:gd name="T21" fmla="*/ 26 h 225329"/>
                <a:gd name="T22" fmla="*/ 19 w 212685"/>
                <a:gd name="T23" fmla="*/ 29 h 225329"/>
                <a:gd name="T24" fmla="*/ 14 w 212685"/>
                <a:gd name="T25" fmla="*/ 31 h 225329"/>
                <a:gd name="T26" fmla="*/ 10 w 212685"/>
                <a:gd name="T27" fmla="*/ 28 h 225329"/>
                <a:gd name="T28" fmla="*/ 8 w 212685"/>
                <a:gd name="T29" fmla="*/ 23 h 225329"/>
                <a:gd name="T30" fmla="*/ 8 w 212685"/>
                <a:gd name="T31" fmla="*/ 20 h 225329"/>
                <a:gd name="T32" fmla="*/ 8 w 212685"/>
                <a:gd name="T33" fmla="*/ 17 h 225329"/>
                <a:gd name="T34" fmla="*/ 5 w 212685"/>
                <a:gd name="T35" fmla="*/ 17 h 225329"/>
                <a:gd name="T36" fmla="*/ 5 w 212685"/>
                <a:gd name="T37" fmla="*/ 14 h 225329"/>
                <a:gd name="T38" fmla="*/ 4 w 212685"/>
                <a:gd name="T39" fmla="*/ 9 h 225329"/>
                <a:gd name="T40" fmla="*/ 0 w 212685"/>
                <a:gd name="T41" fmla="*/ 4 h 225329"/>
                <a:gd name="T42" fmla="*/ 10 w 212685"/>
                <a:gd name="T43" fmla="*/ 6 h 225329"/>
                <a:gd name="T44" fmla="*/ 16 w 212685"/>
                <a:gd name="T45" fmla="*/ 5 h 225329"/>
                <a:gd name="T46" fmla="*/ 19 w 212685"/>
                <a:gd name="T47" fmla="*/ 1 h 225329"/>
                <a:gd name="T48" fmla="*/ 26 w 212685"/>
                <a:gd name="T49" fmla="*/ 0 h 225329"/>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12685"/>
                <a:gd name="T76" fmla="*/ 0 h 225329"/>
                <a:gd name="T77" fmla="*/ 212685 w 212685"/>
                <a:gd name="T78" fmla="*/ 225329 h 225329"/>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12685" h="225329">
                  <a:moveTo>
                    <a:pt x="175286" y="0"/>
                  </a:moveTo>
                  <a:lnTo>
                    <a:pt x="162936" y="18650"/>
                  </a:lnTo>
                  <a:lnTo>
                    <a:pt x="153288" y="36329"/>
                  </a:lnTo>
                  <a:lnTo>
                    <a:pt x="153664" y="57052"/>
                  </a:lnTo>
                  <a:lnTo>
                    <a:pt x="174502" y="56674"/>
                  </a:lnTo>
                  <a:lnTo>
                    <a:pt x="201969" y="58214"/>
                  </a:lnTo>
                  <a:lnTo>
                    <a:pt x="212685" y="85598"/>
                  </a:lnTo>
                  <a:lnTo>
                    <a:pt x="196016" y="110602"/>
                  </a:lnTo>
                  <a:lnTo>
                    <a:pt x="167441" y="124889"/>
                  </a:lnTo>
                  <a:lnTo>
                    <a:pt x="150772" y="159417"/>
                  </a:lnTo>
                  <a:lnTo>
                    <a:pt x="141247" y="190373"/>
                  </a:lnTo>
                  <a:lnTo>
                    <a:pt x="125769" y="211805"/>
                  </a:lnTo>
                  <a:lnTo>
                    <a:pt x="95090" y="225329"/>
                  </a:lnTo>
                  <a:lnTo>
                    <a:pt x="70210" y="202749"/>
                  </a:lnTo>
                  <a:lnTo>
                    <a:pt x="52731" y="163450"/>
                  </a:lnTo>
                  <a:lnTo>
                    <a:pt x="52355" y="142728"/>
                  </a:lnTo>
                  <a:lnTo>
                    <a:pt x="51971" y="121546"/>
                  </a:lnTo>
                  <a:lnTo>
                    <a:pt x="31586" y="121916"/>
                  </a:lnTo>
                  <a:lnTo>
                    <a:pt x="33877" y="98381"/>
                  </a:lnTo>
                  <a:lnTo>
                    <a:pt x="27840" y="65324"/>
                  </a:lnTo>
                  <a:lnTo>
                    <a:pt x="0" y="29438"/>
                  </a:lnTo>
                  <a:lnTo>
                    <a:pt x="67285" y="41576"/>
                  </a:lnTo>
                  <a:lnTo>
                    <a:pt x="109289" y="33903"/>
                  </a:lnTo>
                  <a:lnTo>
                    <a:pt x="125121" y="7360"/>
                  </a:lnTo>
                  <a:lnTo>
                    <a:pt x="175286" y="0"/>
                  </a:lnTo>
                  <a:close/>
                </a:path>
              </a:pathLst>
            </a:custGeom>
            <a:solidFill>
              <a:schemeClr val="accent4">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94" name="Freeform 91">
              <a:extLst>
                <a:ext uri="{FF2B5EF4-FFF2-40B4-BE49-F238E27FC236}">
                  <a16:creationId xmlns:a16="http://schemas.microsoft.com/office/drawing/2014/main" id="{1CE312C6-8EA1-4070-B4DB-490F67706126}"/>
                </a:ext>
              </a:extLst>
            </p:cNvPr>
            <p:cNvSpPr>
              <a:spLocks/>
            </p:cNvSpPr>
            <p:nvPr/>
          </p:nvSpPr>
          <p:spPr bwMode="auto">
            <a:xfrm>
              <a:off x="4764311" y="5046842"/>
              <a:ext cx="208657" cy="180630"/>
            </a:xfrm>
            <a:custGeom>
              <a:avLst/>
              <a:gdLst>
                <a:gd name="T0" fmla="*/ 110 w 1243454"/>
                <a:gd name="T1" fmla="*/ 7 h 1081396"/>
                <a:gd name="T2" fmla="*/ 100 w 1243454"/>
                <a:gd name="T3" fmla="*/ 24 h 1081396"/>
                <a:gd name="T4" fmla="*/ 97 w 1243454"/>
                <a:gd name="T5" fmla="*/ 50 h 1081396"/>
                <a:gd name="T6" fmla="*/ 111 w 1243454"/>
                <a:gd name="T7" fmla="*/ 64 h 1081396"/>
                <a:gd name="T8" fmla="*/ 120 w 1243454"/>
                <a:gd name="T9" fmla="*/ 72 h 1081396"/>
                <a:gd name="T10" fmla="*/ 112 w 1243454"/>
                <a:gd name="T11" fmla="*/ 82 h 1081396"/>
                <a:gd name="T12" fmla="*/ 94 w 1243454"/>
                <a:gd name="T13" fmla="*/ 67 h 1081396"/>
                <a:gd name="T14" fmla="*/ 73 w 1243454"/>
                <a:gd name="T15" fmla="*/ 51 h 1081396"/>
                <a:gd name="T16" fmla="*/ 49 w 1243454"/>
                <a:gd name="T17" fmla="*/ 49 h 1081396"/>
                <a:gd name="T18" fmla="*/ 28 w 1243454"/>
                <a:gd name="T19" fmla="*/ 42 h 1081396"/>
                <a:gd name="T20" fmla="*/ 29 w 1243454"/>
                <a:gd name="T21" fmla="*/ 74 h 1081396"/>
                <a:gd name="T22" fmla="*/ 0 w 1243454"/>
                <a:gd name="T23" fmla="*/ 120 h 1081396"/>
                <a:gd name="T24" fmla="*/ 25 w 1243454"/>
                <a:gd name="T25" fmla="*/ 146 h 1081396"/>
                <a:gd name="T26" fmla="*/ 29 w 1243454"/>
                <a:gd name="T27" fmla="*/ 152 h 1081396"/>
                <a:gd name="T28" fmla="*/ 45 w 1243454"/>
                <a:gd name="T29" fmla="*/ 150 h 1081396"/>
                <a:gd name="T30" fmla="*/ 56 w 1243454"/>
                <a:gd name="T31" fmla="*/ 152 h 1081396"/>
                <a:gd name="T32" fmla="*/ 70 w 1243454"/>
                <a:gd name="T33" fmla="*/ 155 h 1081396"/>
                <a:gd name="T34" fmla="*/ 82 w 1243454"/>
                <a:gd name="T35" fmla="*/ 149 h 1081396"/>
                <a:gd name="T36" fmla="*/ 95 w 1243454"/>
                <a:gd name="T37" fmla="*/ 135 h 1081396"/>
                <a:gd name="T38" fmla="*/ 104 w 1243454"/>
                <a:gd name="T39" fmla="*/ 129 h 1081396"/>
                <a:gd name="T40" fmla="*/ 108 w 1243454"/>
                <a:gd name="T41" fmla="*/ 120 h 1081396"/>
                <a:gd name="T42" fmla="*/ 121 w 1243454"/>
                <a:gd name="T43" fmla="*/ 116 h 1081396"/>
                <a:gd name="T44" fmla="*/ 132 w 1243454"/>
                <a:gd name="T45" fmla="*/ 105 h 1081396"/>
                <a:gd name="T46" fmla="*/ 149 w 1243454"/>
                <a:gd name="T47" fmla="*/ 97 h 1081396"/>
                <a:gd name="T48" fmla="*/ 166 w 1243454"/>
                <a:gd name="T49" fmla="*/ 93 h 1081396"/>
                <a:gd name="T50" fmla="*/ 171 w 1243454"/>
                <a:gd name="T51" fmla="*/ 78 h 1081396"/>
                <a:gd name="T52" fmla="*/ 175 w 1243454"/>
                <a:gd name="T53" fmla="*/ 69 h 1081396"/>
                <a:gd name="T54" fmla="*/ 179 w 1243454"/>
                <a:gd name="T55" fmla="*/ 65 h 1081396"/>
                <a:gd name="T56" fmla="*/ 175 w 1243454"/>
                <a:gd name="T57" fmla="*/ 53 h 1081396"/>
                <a:gd name="T58" fmla="*/ 176 w 1243454"/>
                <a:gd name="T59" fmla="*/ 40 h 1081396"/>
                <a:gd name="T60" fmla="*/ 182 w 1243454"/>
                <a:gd name="T61" fmla="*/ 33 h 1081396"/>
                <a:gd name="T62" fmla="*/ 176 w 1243454"/>
                <a:gd name="T63" fmla="*/ 25 h 1081396"/>
                <a:gd name="T64" fmla="*/ 172 w 1243454"/>
                <a:gd name="T65" fmla="*/ 17 h 1081396"/>
                <a:gd name="T66" fmla="*/ 159 w 1243454"/>
                <a:gd name="T67" fmla="*/ 11 h 1081396"/>
                <a:gd name="T68" fmla="*/ 148 w 1243454"/>
                <a:gd name="T69" fmla="*/ 5 h 1081396"/>
                <a:gd name="T70" fmla="*/ 140 w 1243454"/>
                <a:gd name="T71" fmla="*/ 7 h 1081396"/>
                <a:gd name="T72" fmla="*/ 133 w 1243454"/>
                <a:gd name="T73" fmla="*/ 0 h 108139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243454"/>
                <a:gd name="T112" fmla="*/ 0 h 1081396"/>
                <a:gd name="T113" fmla="*/ 1243454 w 1243454"/>
                <a:gd name="T114" fmla="*/ 1081396 h 108139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243454" h="1081396">
                  <a:moveTo>
                    <a:pt x="809625" y="10716"/>
                  </a:moveTo>
                  <a:lnTo>
                    <a:pt x="753666" y="48816"/>
                  </a:lnTo>
                  <a:lnTo>
                    <a:pt x="702469" y="107157"/>
                  </a:lnTo>
                  <a:lnTo>
                    <a:pt x="679847" y="169069"/>
                  </a:lnTo>
                  <a:lnTo>
                    <a:pt x="697854" y="251657"/>
                  </a:lnTo>
                  <a:lnTo>
                    <a:pt x="663765" y="347607"/>
                  </a:lnTo>
                  <a:lnTo>
                    <a:pt x="691250" y="405988"/>
                  </a:lnTo>
                  <a:lnTo>
                    <a:pt x="755641" y="449680"/>
                  </a:lnTo>
                  <a:lnTo>
                    <a:pt x="817890" y="424719"/>
                  </a:lnTo>
                  <a:lnTo>
                    <a:pt x="821531" y="504825"/>
                  </a:lnTo>
                  <a:lnTo>
                    <a:pt x="809625" y="560785"/>
                  </a:lnTo>
                  <a:lnTo>
                    <a:pt x="762000" y="573882"/>
                  </a:lnTo>
                  <a:lnTo>
                    <a:pt x="702469" y="533400"/>
                  </a:lnTo>
                  <a:lnTo>
                    <a:pt x="638175" y="466725"/>
                  </a:lnTo>
                  <a:lnTo>
                    <a:pt x="567928" y="379810"/>
                  </a:lnTo>
                  <a:lnTo>
                    <a:pt x="500063" y="355997"/>
                  </a:lnTo>
                  <a:lnTo>
                    <a:pt x="446485" y="403622"/>
                  </a:lnTo>
                  <a:lnTo>
                    <a:pt x="335756" y="341710"/>
                  </a:lnTo>
                  <a:lnTo>
                    <a:pt x="277416" y="328613"/>
                  </a:lnTo>
                  <a:lnTo>
                    <a:pt x="194072" y="292894"/>
                  </a:lnTo>
                  <a:lnTo>
                    <a:pt x="211931" y="404813"/>
                  </a:lnTo>
                  <a:lnTo>
                    <a:pt x="196453" y="519113"/>
                  </a:lnTo>
                  <a:lnTo>
                    <a:pt x="3572" y="533400"/>
                  </a:lnTo>
                  <a:lnTo>
                    <a:pt x="0" y="840582"/>
                  </a:lnTo>
                  <a:lnTo>
                    <a:pt x="71438" y="914400"/>
                  </a:lnTo>
                  <a:lnTo>
                    <a:pt x="167878" y="1021557"/>
                  </a:lnTo>
                  <a:lnTo>
                    <a:pt x="147638" y="1066800"/>
                  </a:lnTo>
                  <a:lnTo>
                    <a:pt x="198835" y="1063228"/>
                  </a:lnTo>
                  <a:lnTo>
                    <a:pt x="259556" y="1058466"/>
                  </a:lnTo>
                  <a:lnTo>
                    <a:pt x="304800" y="1048941"/>
                  </a:lnTo>
                  <a:lnTo>
                    <a:pt x="331159" y="1047591"/>
                  </a:lnTo>
                  <a:lnTo>
                    <a:pt x="382454" y="1060679"/>
                  </a:lnTo>
                  <a:lnTo>
                    <a:pt x="436384" y="1070916"/>
                  </a:lnTo>
                  <a:lnTo>
                    <a:pt x="476883" y="1081396"/>
                  </a:lnTo>
                  <a:lnTo>
                    <a:pt x="509018" y="1075205"/>
                  </a:lnTo>
                  <a:lnTo>
                    <a:pt x="556762" y="1040693"/>
                  </a:lnTo>
                  <a:lnTo>
                    <a:pt x="588031" y="986853"/>
                  </a:lnTo>
                  <a:lnTo>
                    <a:pt x="646368" y="943736"/>
                  </a:lnTo>
                  <a:lnTo>
                    <a:pt x="686257" y="920582"/>
                  </a:lnTo>
                  <a:lnTo>
                    <a:pt x="710027" y="897720"/>
                  </a:lnTo>
                  <a:lnTo>
                    <a:pt x="704854" y="859494"/>
                  </a:lnTo>
                  <a:lnTo>
                    <a:pt x="738560" y="841126"/>
                  </a:lnTo>
                  <a:lnTo>
                    <a:pt x="778448" y="817971"/>
                  </a:lnTo>
                  <a:lnTo>
                    <a:pt x="826650" y="808685"/>
                  </a:lnTo>
                  <a:lnTo>
                    <a:pt x="836428" y="755235"/>
                  </a:lnTo>
                  <a:lnTo>
                    <a:pt x="903231" y="734395"/>
                  </a:lnTo>
                  <a:lnTo>
                    <a:pt x="959289" y="713751"/>
                  </a:lnTo>
                  <a:lnTo>
                    <a:pt x="1017779" y="679044"/>
                  </a:lnTo>
                  <a:lnTo>
                    <a:pt x="1065610" y="667941"/>
                  </a:lnTo>
                  <a:lnTo>
                    <a:pt x="1132285" y="648891"/>
                  </a:lnTo>
                  <a:lnTo>
                    <a:pt x="1137139" y="592763"/>
                  </a:lnTo>
                  <a:lnTo>
                    <a:pt x="1165772" y="541774"/>
                  </a:lnTo>
                  <a:lnTo>
                    <a:pt x="1157103" y="508285"/>
                  </a:lnTo>
                  <a:lnTo>
                    <a:pt x="1195388" y="484585"/>
                  </a:lnTo>
                  <a:lnTo>
                    <a:pt x="1207381" y="465315"/>
                  </a:lnTo>
                  <a:lnTo>
                    <a:pt x="1223963" y="453628"/>
                  </a:lnTo>
                  <a:lnTo>
                    <a:pt x="1228725" y="414338"/>
                  </a:lnTo>
                  <a:lnTo>
                    <a:pt x="1194957" y="373014"/>
                  </a:lnTo>
                  <a:lnTo>
                    <a:pt x="1181100" y="310753"/>
                  </a:lnTo>
                  <a:lnTo>
                    <a:pt x="1201286" y="277569"/>
                  </a:lnTo>
                  <a:lnTo>
                    <a:pt x="1219582" y="249199"/>
                  </a:lnTo>
                  <a:lnTo>
                    <a:pt x="1243454" y="231942"/>
                  </a:lnTo>
                  <a:lnTo>
                    <a:pt x="1216031" y="201598"/>
                  </a:lnTo>
                  <a:lnTo>
                    <a:pt x="1199404" y="173861"/>
                  </a:lnTo>
                  <a:lnTo>
                    <a:pt x="1201217" y="125696"/>
                  </a:lnTo>
                  <a:lnTo>
                    <a:pt x="1176491" y="120537"/>
                  </a:lnTo>
                  <a:lnTo>
                    <a:pt x="1133204" y="104500"/>
                  </a:lnTo>
                  <a:lnTo>
                    <a:pt x="1086977" y="74496"/>
                  </a:lnTo>
                  <a:lnTo>
                    <a:pt x="1042457" y="64557"/>
                  </a:lnTo>
                  <a:lnTo>
                    <a:pt x="1007414" y="33882"/>
                  </a:lnTo>
                  <a:lnTo>
                    <a:pt x="975979" y="29313"/>
                  </a:lnTo>
                  <a:lnTo>
                    <a:pt x="955292" y="49315"/>
                  </a:lnTo>
                  <a:lnTo>
                    <a:pt x="930810" y="32936"/>
                  </a:lnTo>
                  <a:lnTo>
                    <a:pt x="909638" y="0"/>
                  </a:lnTo>
                  <a:lnTo>
                    <a:pt x="809625" y="10716"/>
                  </a:lnTo>
                  <a:close/>
                </a:path>
              </a:pathLst>
            </a:custGeom>
            <a:solidFill>
              <a:schemeClr val="accent2">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95" name="Freeform 92">
              <a:extLst>
                <a:ext uri="{FF2B5EF4-FFF2-40B4-BE49-F238E27FC236}">
                  <a16:creationId xmlns:a16="http://schemas.microsoft.com/office/drawing/2014/main" id="{0ADDE2B2-3376-406F-965F-EFEF72B24068}"/>
                </a:ext>
              </a:extLst>
            </p:cNvPr>
            <p:cNvSpPr>
              <a:spLocks/>
            </p:cNvSpPr>
            <p:nvPr/>
          </p:nvSpPr>
          <p:spPr bwMode="auto">
            <a:xfrm>
              <a:off x="4776526" y="5156931"/>
              <a:ext cx="152601" cy="140144"/>
            </a:xfrm>
            <a:custGeom>
              <a:avLst/>
              <a:gdLst>
                <a:gd name="T0" fmla="*/ 89 w 903533"/>
                <a:gd name="T1" fmla="*/ 4 h 835819"/>
                <a:gd name="T2" fmla="*/ 80 w 903533"/>
                <a:gd name="T3" fmla="*/ 0 h 835819"/>
                <a:gd name="T4" fmla="*/ 72 w 903533"/>
                <a:gd name="T5" fmla="*/ 1 h 835819"/>
                <a:gd name="T6" fmla="*/ 61 w 903533"/>
                <a:gd name="T7" fmla="*/ 7 h 835819"/>
                <a:gd name="T8" fmla="*/ 62 w 903533"/>
                <a:gd name="T9" fmla="*/ 13 h 835819"/>
                <a:gd name="T10" fmla="*/ 58 w 903533"/>
                <a:gd name="T11" fmla="*/ 16 h 835819"/>
                <a:gd name="T12" fmla="*/ 51 w 903533"/>
                <a:gd name="T13" fmla="*/ 20 h 835819"/>
                <a:gd name="T14" fmla="*/ 43 w 903533"/>
                <a:gd name="T15" fmla="*/ 26 h 835819"/>
                <a:gd name="T16" fmla="*/ 38 w 903533"/>
                <a:gd name="T17" fmla="*/ 33 h 835819"/>
                <a:gd name="T18" fmla="*/ 32 w 903533"/>
                <a:gd name="T19" fmla="*/ 38 h 835819"/>
                <a:gd name="T20" fmla="*/ 27 w 903533"/>
                <a:gd name="T21" fmla="*/ 39 h 835819"/>
                <a:gd name="T22" fmla="*/ 22 w 903533"/>
                <a:gd name="T23" fmla="*/ 38 h 835819"/>
                <a:gd name="T24" fmla="*/ 14 w 903533"/>
                <a:gd name="T25" fmla="*/ 37 h 835819"/>
                <a:gd name="T26" fmla="*/ 5 w 903533"/>
                <a:gd name="T27" fmla="*/ 34 h 835819"/>
                <a:gd name="T28" fmla="*/ 0 w 903533"/>
                <a:gd name="T29" fmla="*/ 35 h 835819"/>
                <a:gd name="T30" fmla="*/ 4 w 903533"/>
                <a:gd name="T31" fmla="*/ 41 h 835819"/>
                <a:gd name="T32" fmla="*/ 11 w 903533"/>
                <a:gd name="T33" fmla="*/ 47 h 835819"/>
                <a:gd name="T34" fmla="*/ 18 w 903533"/>
                <a:gd name="T35" fmla="*/ 61 h 835819"/>
                <a:gd name="T36" fmla="*/ 28 w 903533"/>
                <a:gd name="T37" fmla="*/ 66 h 835819"/>
                <a:gd name="T38" fmla="*/ 35 w 903533"/>
                <a:gd name="T39" fmla="*/ 70 h 835819"/>
                <a:gd name="T40" fmla="*/ 40 w 903533"/>
                <a:gd name="T41" fmla="*/ 73 h 835819"/>
                <a:gd name="T42" fmla="*/ 46 w 903533"/>
                <a:gd name="T43" fmla="*/ 81 h 835819"/>
                <a:gd name="T44" fmla="*/ 49 w 903533"/>
                <a:gd name="T45" fmla="*/ 92 h 835819"/>
                <a:gd name="T46" fmla="*/ 53 w 903533"/>
                <a:gd name="T47" fmla="*/ 101 h 835819"/>
                <a:gd name="T48" fmla="*/ 59 w 903533"/>
                <a:gd name="T49" fmla="*/ 107 h 835819"/>
                <a:gd name="T50" fmla="*/ 62 w 903533"/>
                <a:gd name="T51" fmla="*/ 117 h 835819"/>
                <a:gd name="T52" fmla="*/ 69 w 903533"/>
                <a:gd name="T53" fmla="*/ 122 h 835819"/>
                <a:gd name="T54" fmla="*/ 80 w 903533"/>
                <a:gd name="T55" fmla="*/ 121 h 835819"/>
                <a:gd name="T56" fmla="*/ 86 w 903533"/>
                <a:gd name="T57" fmla="*/ 113 h 835819"/>
                <a:gd name="T58" fmla="*/ 101 w 903533"/>
                <a:gd name="T59" fmla="*/ 110 h 835819"/>
                <a:gd name="T60" fmla="*/ 111 w 903533"/>
                <a:gd name="T61" fmla="*/ 102 h 835819"/>
                <a:gd name="T62" fmla="*/ 125 w 903533"/>
                <a:gd name="T63" fmla="*/ 91 h 835819"/>
                <a:gd name="T64" fmla="*/ 126 w 903533"/>
                <a:gd name="T65" fmla="*/ 83 h 835819"/>
                <a:gd name="T66" fmla="*/ 125 w 903533"/>
                <a:gd name="T67" fmla="*/ 77 h 835819"/>
                <a:gd name="T68" fmla="*/ 131 w 903533"/>
                <a:gd name="T69" fmla="*/ 71 h 835819"/>
                <a:gd name="T70" fmla="*/ 137 w 903533"/>
                <a:gd name="T71" fmla="*/ 66 h 835819"/>
                <a:gd name="T72" fmla="*/ 133 w 903533"/>
                <a:gd name="T73" fmla="*/ 58 h 835819"/>
                <a:gd name="T74" fmla="*/ 133 w 903533"/>
                <a:gd name="T75" fmla="*/ 48 h 835819"/>
                <a:gd name="T76" fmla="*/ 136 w 903533"/>
                <a:gd name="T77" fmla="*/ 41 h 835819"/>
                <a:gd name="T78" fmla="*/ 137 w 903533"/>
                <a:gd name="T79" fmla="*/ 32 h 835819"/>
                <a:gd name="T80" fmla="*/ 132 w 903533"/>
                <a:gd name="T81" fmla="*/ 26 h 835819"/>
                <a:gd name="T82" fmla="*/ 131 w 903533"/>
                <a:gd name="T83" fmla="*/ 19 h 835819"/>
                <a:gd name="T84" fmla="*/ 123 w 903533"/>
                <a:gd name="T85" fmla="*/ 16 h 835819"/>
                <a:gd name="T86" fmla="*/ 113 w 903533"/>
                <a:gd name="T87" fmla="*/ 14 h 835819"/>
                <a:gd name="T88" fmla="*/ 106 w 903533"/>
                <a:gd name="T89" fmla="*/ 10 h 835819"/>
                <a:gd name="T90" fmla="*/ 96 w 903533"/>
                <a:gd name="T91" fmla="*/ 6 h 835819"/>
                <a:gd name="T92" fmla="*/ 89 w 903533"/>
                <a:gd name="T93" fmla="*/ 4 h 835819"/>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903533"/>
                <a:gd name="T142" fmla="*/ 0 h 835819"/>
                <a:gd name="T143" fmla="*/ 903533 w 903533"/>
                <a:gd name="T144" fmla="*/ 835819 h 835819"/>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903533" h="835819">
                  <a:moveTo>
                    <a:pt x="590550" y="26194"/>
                  </a:moveTo>
                  <a:lnTo>
                    <a:pt x="526257" y="0"/>
                  </a:lnTo>
                  <a:lnTo>
                    <a:pt x="476250" y="7144"/>
                  </a:lnTo>
                  <a:lnTo>
                    <a:pt x="404813" y="48816"/>
                  </a:lnTo>
                  <a:lnTo>
                    <a:pt x="408385" y="89297"/>
                  </a:lnTo>
                  <a:lnTo>
                    <a:pt x="383382" y="110728"/>
                  </a:lnTo>
                  <a:lnTo>
                    <a:pt x="334566" y="139303"/>
                  </a:lnTo>
                  <a:lnTo>
                    <a:pt x="284560" y="177403"/>
                  </a:lnTo>
                  <a:lnTo>
                    <a:pt x="253603" y="228600"/>
                  </a:lnTo>
                  <a:lnTo>
                    <a:pt x="211932" y="261937"/>
                  </a:lnTo>
                  <a:lnTo>
                    <a:pt x="176213" y="270272"/>
                  </a:lnTo>
                  <a:lnTo>
                    <a:pt x="145257" y="261937"/>
                  </a:lnTo>
                  <a:lnTo>
                    <a:pt x="90488" y="252412"/>
                  </a:lnTo>
                  <a:lnTo>
                    <a:pt x="30957" y="235744"/>
                  </a:lnTo>
                  <a:lnTo>
                    <a:pt x="0" y="240506"/>
                  </a:lnTo>
                  <a:lnTo>
                    <a:pt x="27385" y="283369"/>
                  </a:lnTo>
                  <a:lnTo>
                    <a:pt x="72628" y="323850"/>
                  </a:lnTo>
                  <a:lnTo>
                    <a:pt x="116682" y="420291"/>
                  </a:lnTo>
                  <a:lnTo>
                    <a:pt x="183357" y="452437"/>
                  </a:lnTo>
                  <a:lnTo>
                    <a:pt x="233363" y="482203"/>
                  </a:lnTo>
                  <a:lnTo>
                    <a:pt x="263128" y="501253"/>
                  </a:lnTo>
                  <a:lnTo>
                    <a:pt x="305991" y="551259"/>
                  </a:lnTo>
                  <a:lnTo>
                    <a:pt x="320278" y="631031"/>
                  </a:lnTo>
                  <a:lnTo>
                    <a:pt x="351235" y="690562"/>
                  </a:lnTo>
                  <a:lnTo>
                    <a:pt x="392907" y="731044"/>
                  </a:lnTo>
                  <a:lnTo>
                    <a:pt x="410766" y="801291"/>
                  </a:lnTo>
                  <a:lnTo>
                    <a:pt x="457200" y="835819"/>
                  </a:lnTo>
                  <a:lnTo>
                    <a:pt x="527447" y="826294"/>
                  </a:lnTo>
                  <a:lnTo>
                    <a:pt x="570310" y="775097"/>
                  </a:lnTo>
                  <a:lnTo>
                    <a:pt x="669132" y="752475"/>
                  </a:lnTo>
                  <a:lnTo>
                    <a:pt x="734616" y="698897"/>
                  </a:lnTo>
                  <a:lnTo>
                    <a:pt x="824175" y="622115"/>
                  </a:lnTo>
                  <a:lnTo>
                    <a:pt x="831336" y="570006"/>
                  </a:lnTo>
                  <a:lnTo>
                    <a:pt x="827021" y="530748"/>
                  </a:lnTo>
                  <a:lnTo>
                    <a:pt x="867647" y="486462"/>
                  </a:lnTo>
                  <a:lnTo>
                    <a:pt x="903533" y="453967"/>
                  </a:lnTo>
                  <a:lnTo>
                    <a:pt x="877355" y="401058"/>
                  </a:lnTo>
                  <a:lnTo>
                    <a:pt x="876072" y="330371"/>
                  </a:lnTo>
                  <a:lnTo>
                    <a:pt x="895350" y="279797"/>
                  </a:lnTo>
                  <a:lnTo>
                    <a:pt x="903303" y="217958"/>
                  </a:lnTo>
                  <a:lnTo>
                    <a:pt x="875110" y="176212"/>
                  </a:lnTo>
                  <a:lnTo>
                    <a:pt x="863203" y="130969"/>
                  </a:lnTo>
                  <a:lnTo>
                    <a:pt x="813197" y="111919"/>
                  </a:lnTo>
                  <a:lnTo>
                    <a:pt x="748903" y="94059"/>
                  </a:lnTo>
                  <a:lnTo>
                    <a:pt x="701278" y="69056"/>
                  </a:lnTo>
                  <a:lnTo>
                    <a:pt x="632222" y="41672"/>
                  </a:lnTo>
                  <a:lnTo>
                    <a:pt x="590550" y="26194"/>
                  </a:lnTo>
                  <a:close/>
                </a:path>
              </a:pathLst>
            </a:custGeom>
            <a:solidFill>
              <a:schemeClr val="accent2">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96" name="Freeform 93">
              <a:extLst>
                <a:ext uri="{FF2B5EF4-FFF2-40B4-BE49-F238E27FC236}">
                  <a16:creationId xmlns:a16="http://schemas.microsoft.com/office/drawing/2014/main" id="{B50853DF-CFC2-4618-A606-49956F3BC857}"/>
                </a:ext>
              </a:extLst>
            </p:cNvPr>
            <p:cNvSpPr>
              <a:spLocks/>
            </p:cNvSpPr>
            <p:nvPr/>
          </p:nvSpPr>
          <p:spPr bwMode="auto">
            <a:xfrm>
              <a:off x="4885525" y="5343790"/>
              <a:ext cx="24914" cy="40486"/>
            </a:xfrm>
            <a:custGeom>
              <a:avLst/>
              <a:gdLst>
                <a:gd name="T0" fmla="*/ 16 w 152400"/>
                <a:gd name="T1" fmla="*/ 11 h 235743"/>
                <a:gd name="T2" fmla="*/ 15 w 152400"/>
                <a:gd name="T3" fmla="*/ 22 h 235743"/>
                <a:gd name="T4" fmla="*/ 20 w 152400"/>
                <a:gd name="T5" fmla="*/ 23 h 235743"/>
                <a:gd name="T6" fmla="*/ 14 w 152400"/>
                <a:gd name="T7" fmla="*/ 32 h 235743"/>
                <a:gd name="T8" fmla="*/ 9 w 152400"/>
                <a:gd name="T9" fmla="*/ 39 h 235743"/>
                <a:gd name="T10" fmla="*/ 4 w 152400"/>
                <a:gd name="T11" fmla="*/ 33 h 235743"/>
                <a:gd name="T12" fmla="*/ 0 w 152400"/>
                <a:gd name="T13" fmla="*/ 25 h 235743"/>
                <a:gd name="T14" fmla="*/ 2 w 152400"/>
                <a:gd name="T15" fmla="*/ 13 h 235743"/>
                <a:gd name="T16" fmla="*/ 5 w 152400"/>
                <a:gd name="T17" fmla="*/ 6 h 235743"/>
                <a:gd name="T18" fmla="*/ 10 w 152400"/>
                <a:gd name="T19" fmla="*/ 0 h 235743"/>
                <a:gd name="T20" fmla="*/ 13 w 152400"/>
                <a:gd name="T21" fmla="*/ 6 h 235743"/>
                <a:gd name="T22" fmla="*/ 16 w 152400"/>
                <a:gd name="T23" fmla="*/ 11 h 23574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52400"/>
                <a:gd name="T37" fmla="*/ 0 h 235743"/>
                <a:gd name="T38" fmla="*/ 152400 w 152400"/>
                <a:gd name="T39" fmla="*/ 235743 h 23574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52400" h="235743">
                  <a:moveTo>
                    <a:pt x="123716" y="68211"/>
                  </a:moveTo>
                  <a:lnTo>
                    <a:pt x="115519" y="131749"/>
                  </a:lnTo>
                  <a:lnTo>
                    <a:pt x="152400" y="140493"/>
                  </a:lnTo>
                  <a:lnTo>
                    <a:pt x="110728" y="192881"/>
                  </a:lnTo>
                  <a:lnTo>
                    <a:pt x="72628" y="235743"/>
                  </a:lnTo>
                  <a:lnTo>
                    <a:pt x="33338" y="198834"/>
                  </a:lnTo>
                  <a:lnTo>
                    <a:pt x="0" y="154781"/>
                  </a:lnTo>
                  <a:lnTo>
                    <a:pt x="14288" y="79771"/>
                  </a:lnTo>
                  <a:lnTo>
                    <a:pt x="39291" y="35718"/>
                  </a:lnTo>
                  <a:lnTo>
                    <a:pt x="77391" y="0"/>
                  </a:lnTo>
                  <a:lnTo>
                    <a:pt x="102235" y="37611"/>
                  </a:lnTo>
                  <a:lnTo>
                    <a:pt x="123716" y="68211"/>
                  </a:lnTo>
                  <a:close/>
                </a:path>
              </a:pathLst>
            </a:custGeom>
            <a:solidFill>
              <a:schemeClr val="accent4">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97" name="Freeform 94">
              <a:extLst>
                <a:ext uri="{FF2B5EF4-FFF2-40B4-BE49-F238E27FC236}">
                  <a16:creationId xmlns:a16="http://schemas.microsoft.com/office/drawing/2014/main" id="{5B702A28-DBB5-4BD0-A69D-1A732ECEBF5E}"/>
                </a:ext>
              </a:extLst>
            </p:cNvPr>
            <p:cNvSpPr>
              <a:spLocks/>
            </p:cNvSpPr>
            <p:nvPr/>
          </p:nvSpPr>
          <p:spPr bwMode="auto">
            <a:xfrm>
              <a:off x="6849096" y="3716565"/>
              <a:ext cx="51386" cy="238245"/>
            </a:xfrm>
            <a:custGeom>
              <a:avLst/>
              <a:gdLst>
                <a:gd name="T0" fmla="*/ 2147483647 w 432"/>
                <a:gd name="T1" fmla="*/ 2147483647 h 1904"/>
                <a:gd name="T2" fmla="*/ 2147483647 w 432"/>
                <a:gd name="T3" fmla="*/ 2147483647 h 1904"/>
                <a:gd name="T4" fmla="*/ 2147483647 w 432"/>
                <a:gd name="T5" fmla="*/ 2147483647 h 1904"/>
                <a:gd name="T6" fmla="*/ 2147483647 w 432"/>
                <a:gd name="T7" fmla="*/ 2147483647 h 1904"/>
                <a:gd name="T8" fmla="*/ 2147483647 w 432"/>
                <a:gd name="T9" fmla="*/ 2147483647 h 1904"/>
                <a:gd name="T10" fmla="*/ 2147483647 w 432"/>
                <a:gd name="T11" fmla="*/ 2147483647 h 1904"/>
                <a:gd name="T12" fmla="*/ 0 w 432"/>
                <a:gd name="T13" fmla="*/ 2147483647 h 1904"/>
                <a:gd name="T14" fmla="*/ 2147483647 w 432"/>
                <a:gd name="T15" fmla="*/ 2147483647 h 1904"/>
                <a:gd name="T16" fmla="*/ 2147483647 w 432"/>
                <a:gd name="T17" fmla="*/ 2147483647 h 1904"/>
                <a:gd name="T18" fmla="*/ 2147483647 w 432"/>
                <a:gd name="T19" fmla="*/ 2147483647 h 1904"/>
                <a:gd name="T20" fmla="*/ 2147483647 w 432"/>
                <a:gd name="T21" fmla="*/ 2147483647 h 1904"/>
                <a:gd name="T22" fmla="*/ 2147483647 w 432"/>
                <a:gd name="T23" fmla="*/ 2147483647 h 1904"/>
                <a:gd name="T24" fmla="*/ 2147483647 w 432"/>
                <a:gd name="T25" fmla="*/ 2147483647 h 1904"/>
                <a:gd name="T26" fmla="*/ 2147483647 w 432"/>
                <a:gd name="T27" fmla="*/ 2147483647 h 1904"/>
                <a:gd name="T28" fmla="*/ 2147483647 w 432"/>
                <a:gd name="T29" fmla="*/ 2147483647 h 1904"/>
                <a:gd name="T30" fmla="*/ 2147483647 w 432"/>
                <a:gd name="T31" fmla="*/ 2147483647 h 1904"/>
                <a:gd name="T32" fmla="*/ 2147483647 w 432"/>
                <a:gd name="T33" fmla="*/ 2147483647 h 1904"/>
                <a:gd name="T34" fmla="*/ 2147483647 w 432"/>
                <a:gd name="T35" fmla="*/ 2147483647 h 1904"/>
                <a:gd name="T36" fmla="*/ 2147483647 w 432"/>
                <a:gd name="T37" fmla="*/ 2147483647 h 1904"/>
                <a:gd name="T38" fmla="*/ 2147483647 w 432"/>
                <a:gd name="T39" fmla="*/ 2147483647 h 1904"/>
                <a:gd name="T40" fmla="*/ 2147483647 w 432"/>
                <a:gd name="T41" fmla="*/ 2147483647 h 1904"/>
                <a:gd name="T42" fmla="*/ 2147483647 w 432"/>
                <a:gd name="T43" fmla="*/ 2147483647 h 1904"/>
                <a:gd name="T44" fmla="*/ 2147483647 w 432"/>
                <a:gd name="T45" fmla="*/ 2147483647 h 1904"/>
                <a:gd name="T46" fmla="*/ 2147483647 w 432"/>
                <a:gd name="T47" fmla="*/ 2147483647 h 1904"/>
                <a:gd name="T48" fmla="*/ 2147483647 w 432"/>
                <a:gd name="T49" fmla="*/ 2147483647 h 1904"/>
                <a:gd name="T50" fmla="*/ 2147483647 w 432"/>
                <a:gd name="T51" fmla="*/ 2147483647 h 1904"/>
                <a:gd name="T52" fmla="*/ 2147483647 w 432"/>
                <a:gd name="T53" fmla="*/ 2147483647 h 1904"/>
                <a:gd name="T54" fmla="*/ 2147483647 w 432"/>
                <a:gd name="T55" fmla="*/ 0 h 1904"/>
                <a:gd name="T56" fmla="*/ 2147483647 w 432"/>
                <a:gd name="T57" fmla="*/ 2147483647 h 1904"/>
                <a:gd name="T58" fmla="*/ 2147483647 w 432"/>
                <a:gd name="T59" fmla="*/ 2147483647 h 1904"/>
                <a:gd name="T60" fmla="*/ 2147483647 w 432"/>
                <a:gd name="T61" fmla="*/ 2147483647 h 1904"/>
                <a:gd name="T62" fmla="*/ 2147483647 w 432"/>
                <a:gd name="T63" fmla="*/ 2147483647 h 1904"/>
                <a:gd name="T64" fmla="*/ 2147483647 w 432"/>
                <a:gd name="T65" fmla="*/ 2147483647 h 1904"/>
                <a:gd name="T66" fmla="*/ 2147483647 w 432"/>
                <a:gd name="T67" fmla="*/ 2147483647 h 1904"/>
                <a:gd name="T68" fmla="*/ 2147483647 w 432"/>
                <a:gd name="T69" fmla="*/ 2147483647 h 1904"/>
                <a:gd name="T70" fmla="*/ 2147483647 w 432"/>
                <a:gd name="T71" fmla="*/ 2147483647 h 1904"/>
                <a:gd name="T72" fmla="*/ 2147483647 w 432"/>
                <a:gd name="T73" fmla="*/ 2147483647 h 1904"/>
                <a:gd name="T74" fmla="*/ 2147483647 w 432"/>
                <a:gd name="T75" fmla="*/ 2147483647 h 1904"/>
                <a:gd name="T76" fmla="*/ 2147483647 w 432"/>
                <a:gd name="T77" fmla="*/ 2147483647 h 1904"/>
                <a:gd name="T78" fmla="*/ 2147483647 w 432"/>
                <a:gd name="T79" fmla="*/ 2147483647 h 1904"/>
                <a:gd name="T80" fmla="*/ 2147483647 w 432"/>
                <a:gd name="T81" fmla="*/ 2147483647 h 1904"/>
                <a:gd name="T82" fmla="*/ 2147483647 w 432"/>
                <a:gd name="T83" fmla="*/ 2147483647 h 1904"/>
                <a:gd name="T84" fmla="*/ 2147483647 w 432"/>
                <a:gd name="T85" fmla="*/ 2147483647 h 1904"/>
                <a:gd name="T86" fmla="*/ 2147483647 w 432"/>
                <a:gd name="T87" fmla="*/ 2147483647 h 1904"/>
                <a:gd name="T88" fmla="*/ 2147483647 w 432"/>
                <a:gd name="T89" fmla="*/ 2147483647 h 1904"/>
                <a:gd name="T90" fmla="*/ 2147483647 w 432"/>
                <a:gd name="T91" fmla="*/ 2147483647 h 1904"/>
                <a:gd name="T92" fmla="*/ 2147483647 w 432"/>
                <a:gd name="T93" fmla="*/ 2147483647 h 1904"/>
                <a:gd name="T94" fmla="*/ 2147483647 w 432"/>
                <a:gd name="T95" fmla="*/ 2147483647 h 1904"/>
                <a:gd name="T96" fmla="*/ 2147483647 w 432"/>
                <a:gd name="T97" fmla="*/ 2147483647 h 1904"/>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432"/>
                <a:gd name="T148" fmla="*/ 0 h 1904"/>
                <a:gd name="T149" fmla="*/ 432 w 432"/>
                <a:gd name="T150" fmla="*/ 1904 h 1904"/>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432" h="1904">
                  <a:moveTo>
                    <a:pt x="288" y="1880"/>
                  </a:moveTo>
                  <a:lnTo>
                    <a:pt x="216" y="1760"/>
                  </a:lnTo>
                  <a:lnTo>
                    <a:pt x="160" y="1768"/>
                  </a:lnTo>
                  <a:lnTo>
                    <a:pt x="136" y="1832"/>
                  </a:lnTo>
                  <a:lnTo>
                    <a:pt x="120" y="1904"/>
                  </a:lnTo>
                  <a:lnTo>
                    <a:pt x="48" y="1896"/>
                  </a:lnTo>
                  <a:lnTo>
                    <a:pt x="0" y="1840"/>
                  </a:lnTo>
                  <a:lnTo>
                    <a:pt x="32" y="1736"/>
                  </a:lnTo>
                  <a:lnTo>
                    <a:pt x="48" y="1664"/>
                  </a:lnTo>
                  <a:lnTo>
                    <a:pt x="56" y="1560"/>
                  </a:lnTo>
                  <a:lnTo>
                    <a:pt x="96" y="1504"/>
                  </a:lnTo>
                  <a:lnTo>
                    <a:pt x="104" y="1432"/>
                  </a:lnTo>
                  <a:lnTo>
                    <a:pt x="72" y="1376"/>
                  </a:lnTo>
                  <a:lnTo>
                    <a:pt x="32" y="1288"/>
                  </a:lnTo>
                  <a:lnTo>
                    <a:pt x="88" y="1200"/>
                  </a:lnTo>
                  <a:lnTo>
                    <a:pt x="80" y="1064"/>
                  </a:lnTo>
                  <a:lnTo>
                    <a:pt x="64" y="968"/>
                  </a:lnTo>
                  <a:lnTo>
                    <a:pt x="74" y="857"/>
                  </a:lnTo>
                  <a:lnTo>
                    <a:pt x="96" y="776"/>
                  </a:lnTo>
                  <a:lnTo>
                    <a:pt x="64" y="688"/>
                  </a:lnTo>
                  <a:lnTo>
                    <a:pt x="24" y="576"/>
                  </a:lnTo>
                  <a:lnTo>
                    <a:pt x="40" y="440"/>
                  </a:lnTo>
                  <a:lnTo>
                    <a:pt x="64" y="344"/>
                  </a:lnTo>
                  <a:lnTo>
                    <a:pt x="56" y="240"/>
                  </a:lnTo>
                  <a:lnTo>
                    <a:pt x="128" y="232"/>
                  </a:lnTo>
                  <a:lnTo>
                    <a:pt x="152" y="160"/>
                  </a:lnTo>
                  <a:lnTo>
                    <a:pt x="112" y="8"/>
                  </a:lnTo>
                  <a:lnTo>
                    <a:pt x="184" y="0"/>
                  </a:lnTo>
                  <a:lnTo>
                    <a:pt x="232" y="80"/>
                  </a:lnTo>
                  <a:lnTo>
                    <a:pt x="216" y="168"/>
                  </a:lnTo>
                  <a:lnTo>
                    <a:pt x="264" y="376"/>
                  </a:lnTo>
                  <a:lnTo>
                    <a:pt x="248" y="496"/>
                  </a:lnTo>
                  <a:lnTo>
                    <a:pt x="224" y="584"/>
                  </a:lnTo>
                  <a:lnTo>
                    <a:pt x="248" y="680"/>
                  </a:lnTo>
                  <a:lnTo>
                    <a:pt x="296" y="800"/>
                  </a:lnTo>
                  <a:lnTo>
                    <a:pt x="296" y="920"/>
                  </a:lnTo>
                  <a:lnTo>
                    <a:pt x="344" y="1024"/>
                  </a:lnTo>
                  <a:lnTo>
                    <a:pt x="376" y="1120"/>
                  </a:lnTo>
                  <a:lnTo>
                    <a:pt x="432" y="1192"/>
                  </a:lnTo>
                  <a:lnTo>
                    <a:pt x="376" y="1240"/>
                  </a:lnTo>
                  <a:lnTo>
                    <a:pt x="312" y="1200"/>
                  </a:lnTo>
                  <a:lnTo>
                    <a:pt x="240" y="1224"/>
                  </a:lnTo>
                  <a:lnTo>
                    <a:pt x="208" y="1336"/>
                  </a:lnTo>
                  <a:lnTo>
                    <a:pt x="168" y="1432"/>
                  </a:lnTo>
                  <a:lnTo>
                    <a:pt x="192" y="1552"/>
                  </a:lnTo>
                  <a:lnTo>
                    <a:pt x="232" y="1632"/>
                  </a:lnTo>
                  <a:lnTo>
                    <a:pt x="264" y="1696"/>
                  </a:lnTo>
                  <a:lnTo>
                    <a:pt x="320" y="1768"/>
                  </a:lnTo>
                  <a:lnTo>
                    <a:pt x="288" y="1880"/>
                  </a:lnTo>
                  <a:close/>
                </a:path>
              </a:pathLst>
            </a:custGeom>
            <a:solidFill>
              <a:schemeClr val="accent1">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98" name="Freeform 95">
              <a:extLst>
                <a:ext uri="{FF2B5EF4-FFF2-40B4-BE49-F238E27FC236}">
                  <a16:creationId xmlns:a16="http://schemas.microsoft.com/office/drawing/2014/main" id="{C48F0410-EF24-4252-87BB-CCFE6536FC68}"/>
                </a:ext>
              </a:extLst>
            </p:cNvPr>
            <p:cNvSpPr>
              <a:spLocks/>
            </p:cNvSpPr>
            <p:nvPr/>
          </p:nvSpPr>
          <p:spPr bwMode="auto">
            <a:xfrm>
              <a:off x="6534551" y="4029553"/>
              <a:ext cx="112115" cy="129243"/>
            </a:xfrm>
            <a:custGeom>
              <a:avLst/>
              <a:gdLst>
                <a:gd name="T0" fmla="*/ 0 w 358"/>
                <a:gd name="T1" fmla="*/ 2147483647 h 414"/>
                <a:gd name="T2" fmla="*/ 2147483647 w 358"/>
                <a:gd name="T3" fmla="*/ 2147483647 h 414"/>
                <a:gd name="T4" fmla="*/ 2147483647 w 358"/>
                <a:gd name="T5" fmla="*/ 2147483647 h 414"/>
                <a:gd name="T6" fmla="*/ 2147483647 w 358"/>
                <a:gd name="T7" fmla="*/ 2147483647 h 414"/>
                <a:gd name="T8" fmla="*/ 2147483647 w 358"/>
                <a:gd name="T9" fmla="*/ 2147483647 h 414"/>
                <a:gd name="T10" fmla="*/ 2147483647 w 358"/>
                <a:gd name="T11" fmla="*/ 2147483647 h 414"/>
                <a:gd name="T12" fmla="*/ 2147483647 w 358"/>
                <a:gd name="T13" fmla="*/ 2147483647 h 414"/>
                <a:gd name="T14" fmla="*/ 2147483647 w 358"/>
                <a:gd name="T15" fmla="*/ 2147483647 h 414"/>
                <a:gd name="T16" fmla="*/ 2147483647 w 358"/>
                <a:gd name="T17" fmla="*/ 2147483647 h 414"/>
                <a:gd name="T18" fmla="*/ 2147483647 w 358"/>
                <a:gd name="T19" fmla="*/ 2147483647 h 414"/>
                <a:gd name="T20" fmla="*/ 2147483647 w 358"/>
                <a:gd name="T21" fmla="*/ 2147483647 h 414"/>
                <a:gd name="T22" fmla="*/ 2147483647 w 358"/>
                <a:gd name="T23" fmla="*/ 2147483647 h 414"/>
                <a:gd name="T24" fmla="*/ 2147483647 w 358"/>
                <a:gd name="T25" fmla="*/ 2147483647 h 414"/>
                <a:gd name="T26" fmla="*/ 2147483647 w 358"/>
                <a:gd name="T27" fmla="*/ 2147483647 h 414"/>
                <a:gd name="T28" fmla="*/ 2147483647 w 358"/>
                <a:gd name="T29" fmla="*/ 2147483647 h 414"/>
                <a:gd name="T30" fmla="*/ 2147483647 w 358"/>
                <a:gd name="T31" fmla="*/ 2147483647 h 414"/>
                <a:gd name="T32" fmla="*/ 2147483647 w 358"/>
                <a:gd name="T33" fmla="*/ 2147483647 h 414"/>
                <a:gd name="T34" fmla="*/ 2147483647 w 358"/>
                <a:gd name="T35" fmla="*/ 2147483647 h 414"/>
                <a:gd name="T36" fmla="*/ 2147483647 w 358"/>
                <a:gd name="T37" fmla="*/ 2147483647 h 414"/>
                <a:gd name="T38" fmla="*/ 2147483647 w 358"/>
                <a:gd name="T39" fmla="*/ 2147483647 h 414"/>
                <a:gd name="T40" fmla="*/ 2147483647 w 358"/>
                <a:gd name="T41" fmla="*/ 2147483647 h 414"/>
                <a:gd name="T42" fmla="*/ 2147483647 w 358"/>
                <a:gd name="T43" fmla="*/ 2147483647 h 414"/>
                <a:gd name="T44" fmla="*/ 2147483647 w 358"/>
                <a:gd name="T45" fmla="*/ 2147483647 h 414"/>
                <a:gd name="T46" fmla="*/ 2147483647 w 358"/>
                <a:gd name="T47" fmla="*/ 2147483647 h 414"/>
                <a:gd name="T48" fmla="*/ 2147483647 w 358"/>
                <a:gd name="T49" fmla="*/ 2147483647 h 414"/>
                <a:gd name="T50" fmla="*/ 2147483647 w 358"/>
                <a:gd name="T51" fmla="*/ 2147483647 h 414"/>
                <a:gd name="T52" fmla="*/ 2147483647 w 358"/>
                <a:gd name="T53" fmla="*/ 2147483647 h 414"/>
                <a:gd name="T54" fmla="*/ 2147483647 w 358"/>
                <a:gd name="T55" fmla="*/ 2147483647 h 414"/>
                <a:gd name="T56" fmla="*/ 2147483647 w 358"/>
                <a:gd name="T57" fmla="*/ 2147483647 h 414"/>
                <a:gd name="T58" fmla="*/ 2147483647 w 358"/>
                <a:gd name="T59" fmla="*/ 2147483647 h 414"/>
                <a:gd name="T60" fmla="*/ 2147483647 w 358"/>
                <a:gd name="T61" fmla="*/ 0 h 414"/>
                <a:gd name="T62" fmla="*/ 2147483647 w 358"/>
                <a:gd name="T63" fmla="*/ 2147483647 h 414"/>
                <a:gd name="T64" fmla="*/ 2147483647 w 358"/>
                <a:gd name="T65" fmla="*/ 2147483647 h 414"/>
                <a:gd name="T66" fmla="*/ 2147483647 w 358"/>
                <a:gd name="T67" fmla="*/ 2147483647 h 414"/>
                <a:gd name="T68" fmla="*/ 2147483647 w 358"/>
                <a:gd name="T69" fmla="*/ 2147483647 h 414"/>
                <a:gd name="T70" fmla="*/ 2147483647 w 358"/>
                <a:gd name="T71" fmla="*/ 2147483647 h 414"/>
                <a:gd name="T72" fmla="*/ 2147483647 w 358"/>
                <a:gd name="T73" fmla="*/ 2147483647 h 414"/>
                <a:gd name="T74" fmla="*/ 2147483647 w 358"/>
                <a:gd name="T75" fmla="*/ 2147483647 h 414"/>
                <a:gd name="T76" fmla="*/ 2147483647 w 358"/>
                <a:gd name="T77" fmla="*/ 2147483647 h 414"/>
                <a:gd name="T78" fmla="*/ 2147483647 w 358"/>
                <a:gd name="T79" fmla="*/ 2147483647 h 414"/>
                <a:gd name="T80" fmla="*/ 0 w 358"/>
                <a:gd name="T81" fmla="*/ 2147483647 h 414"/>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358"/>
                <a:gd name="T124" fmla="*/ 0 h 414"/>
                <a:gd name="T125" fmla="*/ 358 w 358"/>
                <a:gd name="T126" fmla="*/ 414 h 414"/>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358" h="414">
                  <a:moveTo>
                    <a:pt x="0" y="251"/>
                  </a:moveTo>
                  <a:lnTo>
                    <a:pt x="30" y="268"/>
                  </a:lnTo>
                  <a:lnTo>
                    <a:pt x="58" y="268"/>
                  </a:lnTo>
                  <a:lnTo>
                    <a:pt x="74" y="273"/>
                  </a:lnTo>
                  <a:lnTo>
                    <a:pt x="75" y="315"/>
                  </a:lnTo>
                  <a:lnTo>
                    <a:pt x="64" y="341"/>
                  </a:lnTo>
                  <a:lnTo>
                    <a:pt x="40" y="347"/>
                  </a:lnTo>
                  <a:lnTo>
                    <a:pt x="30" y="373"/>
                  </a:lnTo>
                  <a:lnTo>
                    <a:pt x="58" y="402"/>
                  </a:lnTo>
                  <a:lnTo>
                    <a:pt x="78" y="414"/>
                  </a:lnTo>
                  <a:lnTo>
                    <a:pt x="100" y="405"/>
                  </a:lnTo>
                  <a:lnTo>
                    <a:pt x="126" y="407"/>
                  </a:lnTo>
                  <a:lnTo>
                    <a:pt x="152" y="384"/>
                  </a:lnTo>
                  <a:lnTo>
                    <a:pt x="180" y="371"/>
                  </a:lnTo>
                  <a:lnTo>
                    <a:pt x="208" y="367"/>
                  </a:lnTo>
                  <a:lnTo>
                    <a:pt x="236" y="366"/>
                  </a:lnTo>
                  <a:lnTo>
                    <a:pt x="222" y="346"/>
                  </a:lnTo>
                  <a:lnTo>
                    <a:pt x="203" y="327"/>
                  </a:lnTo>
                  <a:lnTo>
                    <a:pt x="177" y="291"/>
                  </a:lnTo>
                  <a:lnTo>
                    <a:pt x="183" y="272"/>
                  </a:lnTo>
                  <a:lnTo>
                    <a:pt x="211" y="255"/>
                  </a:lnTo>
                  <a:lnTo>
                    <a:pt x="233" y="248"/>
                  </a:lnTo>
                  <a:lnTo>
                    <a:pt x="244" y="218"/>
                  </a:lnTo>
                  <a:lnTo>
                    <a:pt x="280" y="195"/>
                  </a:lnTo>
                  <a:lnTo>
                    <a:pt x="294" y="176"/>
                  </a:lnTo>
                  <a:lnTo>
                    <a:pt x="310" y="154"/>
                  </a:lnTo>
                  <a:lnTo>
                    <a:pt x="307" y="122"/>
                  </a:lnTo>
                  <a:lnTo>
                    <a:pt x="318" y="93"/>
                  </a:lnTo>
                  <a:lnTo>
                    <a:pt x="327" y="80"/>
                  </a:lnTo>
                  <a:lnTo>
                    <a:pt x="358" y="42"/>
                  </a:lnTo>
                  <a:lnTo>
                    <a:pt x="326" y="0"/>
                  </a:lnTo>
                  <a:lnTo>
                    <a:pt x="283" y="61"/>
                  </a:lnTo>
                  <a:lnTo>
                    <a:pt x="246" y="71"/>
                  </a:lnTo>
                  <a:lnTo>
                    <a:pt x="223" y="91"/>
                  </a:lnTo>
                  <a:lnTo>
                    <a:pt x="208" y="122"/>
                  </a:lnTo>
                  <a:lnTo>
                    <a:pt x="191" y="140"/>
                  </a:lnTo>
                  <a:lnTo>
                    <a:pt x="143" y="116"/>
                  </a:lnTo>
                  <a:lnTo>
                    <a:pt x="110" y="151"/>
                  </a:lnTo>
                  <a:lnTo>
                    <a:pt x="90" y="188"/>
                  </a:lnTo>
                  <a:lnTo>
                    <a:pt x="35" y="195"/>
                  </a:lnTo>
                  <a:lnTo>
                    <a:pt x="0" y="251"/>
                  </a:lnTo>
                  <a:close/>
                </a:path>
              </a:pathLst>
            </a:custGeom>
            <a:solidFill>
              <a:schemeClr val="tx2">
                <a:lumMod val="75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99" name="Freeform 96">
              <a:extLst>
                <a:ext uri="{FF2B5EF4-FFF2-40B4-BE49-F238E27FC236}">
                  <a16:creationId xmlns:a16="http://schemas.microsoft.com/office/drawing/2014/main" id="{C0B9986A-5B41-4218-86C7-4B0159CD16F4}"/>
                </a:ext>
              </a:extLst>
            </p:cNvPr>
            <p:cNvSpPr>
              <a:spLocks/>
            </p:cNvSpPr>
            <p:nvPr/>
          </p:nvSpPr>
          <p:spPr bwMode="auto">
            <a:xfrm>
              <a:off x="6568807" y="4143225"/>
              <a:ext cx="63843" cy="96543"/>
            </a:xfrm>
            <a:custGeom>
              <a:avLst/>
              <a:gdLst>
                <a:gd name="T0" fmla="*/ 0 w 241"/>
                <a:gd name="T1" fmla="*/ 2147483647 h 351"/>
                <a:gd name="T2" fmla="*/ 2147483647 w 241"/>
                <a:gd name="T3" fmla="*/ 2147483647 h 351"/>
                <a:gd name="T4" fmla="*/ 2147483647 w 241"/>
                <a:gd name="T5" fmla="*/ 2147483647 h 351"/>
                <a:gd name="T6" fmla="*/ 2147483647 w 241"/>
                <a:gd name="T7" fmla="*/ 2147483647 h 351"/>
                <a:gd name="T8" fmla="*/ 2147483647 w 241"/>
                <a:gd name="T9" fmla="*/ 2147483647 h 351"/>
                <a:gd name="T10" fmla="*/ 2147483647 w 241"/>
                <a:gd name="T11" fmla="*/ 2147483647 h 351"/>
                <a:gd name="T12" fmla="*/ 2147483647 w 241"/>
                <a:gd name="T13" fmla="*/ 2147483647 h 351"/>
                <a:gd name="T14" fmla="*/ 2147483647 w 241"/>
                <a:gd name="T15" fmla="*/ 2147483647 h 351"/>
                <a:gd name="T16" fmla="*/ 2147483647 w 241"/>
                <a:gd name="T17" fmla="*/ 2147483647 h 351"/>
                <a:gd name="T18" fmla="*/ 2147483647 w 241"/>
                <a:gd name="T19" fmla="*/ 2147483647 h 351"/>
                <a:gd name="T20" fmla="*/ 2147483647 w 241"/>
                <a:gd name="T21" fmla="*/ 2147483647 h 351"/>
                <a:gd name="T22" fmla="*/ 2147483647 w 241"/>
                <a:gd name="T23" fmla="*/ 2147483647 h 351"/>
                <a:gd name="T24" fmla="*/ 2147483647 w 241"/>
                <a:gd name="T25" fmla="*/ 2147483647 h 351"/>
                <a:gd name="T26" fmla="*/ 2147483647 w 241"/>
                <a:gd name="T27" fmla="*/ 2147483647 h 351"/>
                <a:gd name="T28" fmla="*/ 2147483647 w 241"/>
                <a:gd name="T29" fmla="*/ 0 h 351"/>
                <a:gd name="T30" fmla="*/ 2147483647 w 241"/>
                <a:gd name="T31" fmla="*/ 2147483647 h 351"/>
                <a:gd name="T32" fmla="*/ 2147483647 w 241"/>
                <a:gd name="T33" fmla="*/ 2147483647 h 351"/>
                <a:gd name="T34" fmla="*/ 2147483647 w 241"/>
                <a:gd name="T35" fmla="*/ 2147483647 h 351"/>
                <a:gd name="T36" fmla="*/ 2147483647 w 241"/>
                <a:gd name="T37" fmla="*/ 2147483647 h 351"/>
                <a:gd name="T38" fmla="*/ 0 w 241"/>
                <a:gd name="T39" fmla="*/ 2147483647 h 351"/>
                <a:gd name="T40" fmla="*/ 2147483647 w 241"/>
                <a:gd name="T41" fmla="*/ 2147483647 h 351"/>
                <a:gd name="T42" fmla="*/ 2147483647 w 241"/>
                <a:gd name="T43" fmla="*/ 2147483647 h 351"/>
                <a:gd name="T44" fmla="*/ 2147483647 w 241"/>
                <a:gd name="T45" fmla="*/ 2147483647 h 351"/>
                <a:gd name="T46" fmla="*/ 0 w 241"/>
                <a:gd name="T47" fmla="*/ 2147483647 h 351"/>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241"/>
                <a:gd name="T73" fmla="*/ 0 h 351"/>
                <a:gd name="T74" fmla="*/ 241 w 241"/>
                <a:gd name="T75" fmla="*/ 351 h 351"/>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241" h="351">
                  <a:moveTo>
                    <a:pt x="0" y="289"/>
                  </a:moveTo>
                  <a:lnTo>
                    <a:pt x="20" y="330"/>
                  </a:lnTo>
                  <a:lnTo>
                    <a:pt x="40" y="351"/>
                  </a:lnTo>
                  <a:lnTo>
                    <a:pt x="80" y="310"/>
                  </a:lnTo>
                  <a:lnTo>
                    <a:pt x="141" y="310"/>
                  </a:lnTo>
                  <a:lnTo>
                    <a:pt x="181" y="294"/>
                  </a:lnTo>
                  <a:lnTo>
                    <a:pt x="220" y="292"/>
                  </a:lnTo>
                  <a:lnTo>
                    <a:pt x="217" y="274"/>
                  </a:lnTo>
                  <a:lnTo>
                    <a:pt x="195" y="258"/>
                  </a:lnTo>
                  <a:lnTo>
                    <a:pt x="213" y="210"/>
                  </a:lnTo>
                  <a:lnTo>
                    <a:pt x="241" y="186"/>
                  </a:lnTo>
                  <a:lnTo>
                    <a:pt x="241" y="103"/>
                  </a:lnTo>
                  <a:lnTo>
                    <a:pt x="224" y="79"/>
                  </a:lnTo>
                  <a:lnTo>
                    <a:pt x="192" y="50"/>
                  </a:lnTo>
                  <a:lnTo>
                    <a:pt x="151" y="0"/>
                  </a:lnTo>
                  <a:lnTo>
                    <a:pt x="91" y="3"/>
                  </a:lnTo>
                  <a:lnTo>
                    <a:pt x="55" y="17"/>
                  </a:lnTo>
                  <a:lnTo>
                    <a:pt x="22" y="44"/>
                  </a:lnTo>
                  <a:lnTo>
                    <a:pt x="40" y="62"/>
                  </a:lnTo>
                  <a:lnTo>
                    <a:pt x="0" y="103"/>
                  </a:lnTo>
                  <a:lnTo>
                    <a:pt x="20" y="144"/>
                  </a:lnTo>
                  <a:lnTo>
                    <a:pt x="29" y="207"/>
                  </a:lnTo>
                  <a:lnTo>
                    <a:pt x="29" y="261"/>
                  </a:lnTo>
                  <a:lnTo>
                    <a:pt x="0" y="289"/>
                  </a:lnTo>
                  <a:close/>
                </a:path>
              </a:pathLst>
            </a:custGeom>
            <a:solidFill>
              <a:schemeClr val="tx2">
                <a:lumMod val="75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100" name="Freeform 97">
              <a:extLst>
                <a:ext uri="{FF2B5EF4-FFF2-40B4-BE49-F238E27FC236}">
                  <a16:creationId xmlns:a16="http://schemas.microsoft.com/office/drawing/2014/main" id="{6D376FCD-471F-4706-A047-1171E93D05C8}"/>
                </a:ext>
              </a:extLst>
            </p:cNvPr>
            <p:cNvSpPr>
              <a:spLocks/>
            </p:cNvSpPr>
            <p:nvPr/>
          </p:nvSpPr>
          <p:spPr bwMode="auto">
            <a:xfrm>
              <a:off x="6668466" y="3967267"/>
              <a:ext cx="249144" cy="280287"/>
            </a:xfrm>
            <a:custGeom>
              <a:avLst/>
              <a:gdLst>
                <a:gd name="T0" fmla="*/ 2147483647 w 943"/>
                <a:gd name="T1" fmla="*/ 0 h 1055"/>
                <a:gd name="T2" fmla="*/ 2147483647 w 943"/>
                <a:gd name="T3" fmla="*/ 2147483647 h 1055"/>
                <a:gd name="T4" fmla="*/ 2147483647 w 943"/>
                <a:gd name="T5" fmla="*/ 2147483647 h 1055"/>
                <a:gd name="T6" fmla="*/ 2147483647 w 943"/>
                <a:gd name="T7" fmla="*/ 2147483647 h 1055"/>
                <a:gd name="T8" fmla="*/ 2147483647 w 943"/>
                <a:gd name="T9" fmla="*/ 2147483647 h 1055"/>
                <a:gd name="T10" fmla="*/ 2147483647 w 943"/>
                <a:gd name="T11" fmla="*/ 2147483647 h 1055"/>
                <a:gd name="T12" fmla="*/ 2147483647 w 943"/>
                <a:gd name="T13" fmla="*/ 2147483647 h 1055"/>
                <a:gd name="T14" fmla="*/ 2147483647 w 943"/>
                <a:gd name="T15" fmla="*/ 2147483647 h 1055"/>
                <a:gd name="T16" fmla="*/ 2147483647 w 943"/>
                <a:gd name="T17" fmla="*/ 2147483647 h 1055"/>
                <a:gd name="T18" fmla="*/ 2147483647 w 943"/>
                <a:gd name="T19" fmla="*/ 2147483647 h 1055"/>
                <a:gd name="T20" fmla="*/ 2147483647 w 943"/>
                <a:gd name="T21" fmla="*/ 2147483647 h 1055"/>
                <a:gd name="T22" fmla="*/ 2147483647 w 943"/>
                <a:gd name="T23" fmla="*/ 2147483647 h 1055"/>
                <a:gd name="T24" fmla="*/ 2147483647 w 943"/>
                <a:gd name="T25" fmla="*/ 2147483647 h 1055"/>
                <a:gd name="T26" fmla="*/ 2147483647 w 943"/>
                <a:gd name="T27" fmla="*/ 2147483647 h 1055"/>
                <a:gd name="T28" fmla="*/ 2147483647 w 943"/>
                <a:gd name="T29" fmla="*/ 2147483647 h 1055"/>
                <a:gd name="T30" fmla="*/ 2147483647 w 943"/>
                <a:gd name="T31" fmla="*/ 2147483647 h 1055"/>
                <a:gd name="T32" fmla="*/ 2147483647 w 943"/>
                <a:gd name="T33" fmla="*/ 2147483647 h 1055"/>
                <a:gd name="T34" fmla="*/ 2147483647 w 943"/>
                <a:gd name="T35" fmla="*/ 2147483647 h 1055"/>
                <a:gd name="T36" fmla="*/ 2147483647 w 943"/>
                <a:gd name="T37" fmla="*/ 2147483647 h 1055"/>
                <a:gd name="T38" fmla="*/ 2147483647 w 943"/>
                <a:gd name="T39" fmla="*/ 2147483647 h 1055"/>
                <a:gd name="T40" fmla="*/ 2147483647 w 943"/>
                <a:gd name="T41" fmla="*/ 2147483647 h 1055"/>
                <a:gd name="T42" fmla="*/ 2147483647 w 943"/>
                <a:gd name="T43" fmla="*/ 2147483647 h 1055"/>
                <a:gd name="T44" fmla="*/ 2147483647 w 943"/>
                <a:gd name="T45" fmla="*/ 2147483647 h 1055"/>
                <a:gd name="T46" fmla="*/ 2147483647 w 943"/>
                <a:gd name="T47" fmla="*/ 2147483647 h 1055"/>
                <a:gd name="T48" fmla="*/ 2147483647 w 943"/>
                <a:gd name="T49" fmla="*/ 2147483647 h 1055"/>
                <a:gd name="T50" fmla="*/ 2147483647 w 943"/>
                <a:gd name="T51" fmla="*/ 2147483647 h 1055"/>
                <a:gd name="T52" fmla="*/ 2147483647 w 943"/>
                <a:gd name="T53" fmla="*/ 2147483647 h 1055"/>
                <a:gd name="T54" fmla="*/ 2147483647 w 943"/>
                <a:gd name="T55" fmla="*/ 2147483647 h 1055"/>
                <a:gd name="T56" fmla="*/ 2147483647 w 943"/>
                <a:gd name="T57" fmla="*/ 2147483647 h 1055"/>
                <a:gd name="T58" fmla="*/ 2147483647 w 943"/>
                <a:gd name="T59" fmla="*/ 2147483647 h 1055"/>
                <a:gd name="T60" fmla="*/ 2147483647 w 943"/>
                <a:gd name="T61" fmla="*/ 2147483647 h 1055"/>
                <a:gd name="T62" fmla="*/ 2147483647 w 943"/>
                <a:gd name="T63" fmla="*/ 2147483647 h 1055"/>
                <a:gd name="T64" fmla="*/ 2147483647 w 943"/>
                <a:gd name="T65" fmla="*/ 2147483647 h 1055"/>
                <a:gd name="T66" fmla="*/ 2147483647 w 943"/>
                <a:gd name="T67" fmla="*/ 2147483647 h 1055"/>
                <a:gd name="T68" fmla="*/ 2147483647 w 943"/>
                <a:gd name="T69" fmla="*/ 2147483647 h 1055"/>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943"/>
                <a:gd name="T106" fmla="*/ 0 h 1055"/>
                <a:gd name="T107" fmla="*/ 943 w 943"/>
                <a:gd name="T108" fmla="*/ 1055 h 1055"/>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943" h="1055">
                  <a:moveTo>
                    <a:pt x="664" y="40"/>
                  </a:moveTo>
                  <a:lnTo>
                    <a:pt x="702" y="0"/>
                  </a:lnTo>
                  <a:lnTo>
                    <a:pt x="767" y="45"/>
                  </a:lnTo>
                  <a:lnTo>
                    <a:pt x="805" y="107"/>
                  </a:lnTo>
                  <a:lnTo>
                    <a:pt x="849" y="124"/>
                  </a:lnTo>
                  <a:lnTo>
                    <a:pt x="903" y="175"/>
                  </a:lnTo>
                  <a:lnTo>
                    <a:pt x="943" y="235"/>
                  </a:lnTo>
                  <a:lnTo>
                    <a:pt x="903" y="226"/>
                  </a:lnTo>
                  <a:lnTo>
                    <a:pt x="843" y="249"/>
                  </a:lnTo>
                  <a:lnTo>
                    <a:pt x="805" y="277"/>
                  </a:lnTo>
                  <a:lnTo>
                    <a:pt x="789" y="333"/>
                  </a:lnTo>
                  <a:lnTo>
                    <a:pt x="740" y="305"/>
                  </a:lnTo>
                  <a:lnTo>
                    <a:pt x="697" y="277"/>
                  </a:lnTo>
                  <a:lnTo>
                    <a:pt x="675" y="300"/>
                  </a:lnTo>
                  <a:lnTo>
                    <a:pt x="631" y="288"/>
                  </a:lnTo>
                  <a:lnTo>
                    <a:pt x="626" y="311"/>
                  </a:lnTo>
                  <a:lnTo>
                    <a:pt x="671" y="348"/>
                  </a:lnTo>
                  <a:lnTo>
                    <a:pt x="631" y="384"/>
                  </a:lnTo>
                  <a:lnTo>
                    <a:pt x="669" y="418"/>
                  </a:lnTo>
                  <a:lnTo>
                    <a:pt x="697" y="469"/>
                  </a:lnTo>
                  <a:lnTo>
                    <a:pt x="712" y="503"/>
                  </a:lnTo>
                  <a:lnTo>
                    <a:pt x="708" y="593"/>
                  </a:lnTo>
                  <a:lnTo>
                    <a:pt x="686" y="667"/>
                  </a:lnTo>
                  <a:lnTo>
                    <a:pt x="642" y="684"/>
                  </a:lnTo>
                  <a:lnTo>
                    <a:pt x="644" y="744"/>
                  </a:lnTo>
                  <a:lnTo>
                    <a:pt x="644" y="801"/>
                  </a:lnTo>
                  <a:lnTo>
                    <a:pt x="621" y="887"/>
                  </a:lnTo>
                  <a:lnTo>
                    <a:pt x="588" y="938"/>
                  </a:lnTo>
                  <a:lnTo>
                    <a:pt x="535" y="928"/>
                  </a:lnTo>
                  <a:lnTo>
                    <a:pt x="485" y="972"/>
                  </a:lnTo>
                  <a:lnTo>
                    <a:pt x="430" y="955"/>
                  </a:lnTo>
                  <a:lnTo>
                    <a:pt x="381" y="944"/>
                  </a:lnTo>
                  <a:lnTo>
                    <a:pt x="365" y="983"/>
                  </a:lnTo>
                  <a:lnTo>
                    <a:pt x="339" y="1009"/>
                  </a:lnTo>
                  <a:lnTo>
                    <a:pt x="314" y="1040"/>
                  </a:lnTo>
                  <a:lnTo>
                    <a:pt x="291" y="1055"/>
                  </a:lnTo>
                  <a:lnTo>
                    <a:pt x="251" y="1006"/>
                  </a:lnTo>
                  <a:lnTo>
                    <a:pt x="267" y="961"/>
                  </a:lnTo>
                  <a:lnTo>
                    <a:pt x="229" y="972"/>
                  </a:lnTo>
                  <a:lnTo>
                    <a:pt x="159" y="978"/>
                  </a:lnTo>
                  <a:lnTo>
                    <a:pt x="88" y="978"/>
                  </a:lnTo>
                  <a:lnTo>
                    <a:pt x="36" y="1015"/>
                  </a:lnTo>
                  <a:lnTo>
                    <a:pt x="0" y="988"/>
                  </a:lnTo>
                  <a:lnTo>
                    <a:pt x="45" y="950"/>
                  </a:lnTo>
                  <a:lnTo>
                    <a:pt x="99" y="910"/>
                  </a:lnTo>
                  <a:lnTo>
                    <a:pt x="191" y="882"/>
                  </a:lnTo>
                  <a:lnTo>
                    <a:pt x="236" y="887"/>
                  </a:lnTo>
                  <a:lnTo>
                    <a:pt x="281" y="905"/>
                  </a:lnTo>
                  <a:lnTo>
                    <a:pt x="322" y="882"/>
                  </a:lnTo>
                  <a:lnTo>
                    <a:pt x="327" y="836"/>
                  </a:lnTo>
                  <a:lnTo>
                    <a:pt x="360" y="797"/>
                  </a:lnTo>
                  <a:lnTo>
                    <a:pt x="371" y="757"/>
                  </a:lnTo>
                  <a:lnTo>
                    <a:pt x="392" y="729"/>
                  </a:lnTo>
                  <a:lnTo>
                    <a:pt x="414" y="780"/>
                  </a:lnTo>
                  <a:lnTo>
                    <a:pt x="479" y="746"/>
                  </a:lnTo>
                  <a:lnTo>
                    <a:pt x="512" y="684"/>
                  </a:lnTo>
                  <a:lnTo>
                    <a:pt x="528" y="639"/>
                  </a:lnTo>
                  <a:lnTo>
                    <a:pt x="555" y="599"/>
                  </a:lnTo>
                  <a:lnTo>
                    <a:pt x="572" y="554"/>
                  </a:lnTo>
                  <a:lnTo>
                    <a:pt x="563" y="489"/>
                  </a:lnTo>
                  <a:lnTo>
                    <a:pt x="555" y="458"/>
                  </a:lnTo>
                  <a:lnTo>
                    <a:pt x="593" y="430"/>
                  </a:lnTo>
                  <a:lnTo>
                    <a:pt x="576" y="376"/>
                  </a:lnTo>
                  <a:lnTo>
                    <a:pt x="566" y="328"/>
                  </a:lnTo>
                  <a:lnTo>
                    <a:pt x="599" y="294"/>
                  </a:lnTo>
                  <a:lnTo>
                    <a:pt x="603" y="221"/>
                  </a:lnTo>
                  <a:lnTo>
                    <a:pt x="648" y="203"/>
                  </a:lnTo>
                  <a:lnTo>
                    <a:pt x="680" y="147"/>
                  </a:lnTo>
                  <a:lnTo>
                    <a:pt x="696" y="103"/>
                  </a:lnTo>
                  <a:lnTo>
                    <a:pt x="664" y="40"/>
                  </a:lnTo>
                  <a:close/>
                </a:path>
              </a:pathLst>
            </a:custGeom>
            <a:solidFill>
              <a:schemeClr val="tx2">
                <a:lumMod val="75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101" name="Freeform 98">
              <a:extLst>
                <a:ext uri="{FF2B5EF4-FFF2-40B4-BE49-F238E27FC236}">
                  <a16:creationId xmlns:a16="http://schemas.microsoft.com/office/drawing/2014/main" id="{BD0FC52D-4E8E-4DF2-BF2B-B47F5C33849D}"/>
                </a:ext>
              </a:extLst>
            </p:cNvPr>
            <p:cNvSpPr>
              <a:spLocks/>
            </p:cNvSpPr>
            <p:nvPr/>
          </p:nvSpPr>
          <p:spPr bwMode="auto">
            <a:xfrm>
              <a:off x="6632650" y="4238212"/>
              <a:ext cx="37372" cy="57614"/>
            </a:xfrm>
            <a:custGeom>
              <a:avLst/>
              <a:gdLst>
                <a:gd name="T0" fmla="*/ 2147483647 w 317"/>
                <a:gd name="T1" fmla="*/ 2147483647 h 456"/>
                <a:gd name="T2" fmla="*/ 2147483647 w 317"/>
                <a:gd name="T3" fmla="*/ 2147483647 h 456"/>
                <a:gd name="T4" fmla="*/ 2147483647 w 317"/>
                <a:gd name="T5" fmla="*/ 2147483647 h 456"/>
                <a:gd name="T6" fmla="*/ 2147483647 w 317"/>
                <a:gd name="T7" fmla="*/ 2147483647 h 456"/>
                <a:gd name="T8" fmla="*/ 2147483647 w 317"/>
                <a:gd name="T9" fmla="*/ 2147483647 h 456"/>
                <a:gd name="T10" fmla="*/ 2147483647 w 317"/>
                <a:gd name="T11" fmla="*/ 2147483647 h 456"/>
                <a:gd name="T12" fmla="*/ 2147483647 w 317"/>
                <a:gd name="T13" fmla="*/ 2147483647 h 456"/>
                <a:gd name="T14" fmla="*/ 2147483647 w 317"/>
                <a:gd name="T15" fmla="*/ 0 h 456"/>
                <a:gd name="T16" fmla="*/ 2147483647 w 317"/>
                <a:gd name="T17" fmla="*/ 2147483647 h 456"/>
                <a:gd name="T18" fmla="*/ 0 w 317"/>
                <a:gd name="T19" fmla="*/ 2147483647 h 456"/>
                <a:gd name="T20" fmla="*/ 2147483647 w 317"/>
                <a:gd name="T21" fmla="*/ 2147483647 h 456"/>
                <a:gd name="T22" fmla="*/ 0 w 317"/>
                <a:gd name="T23" fmla="*/ 2147483647 h 456"/>
                <a:gd name="T24" fmla="*/ 2147483647 w 317"/>
                <a:gd name="T25" fmla="*/ 2147483647 h 456"/>
                <a:gd name="T26" fmla="*/ 2147483647 w 317"/>
                <a:gd name="T27" fmla="*/ 2147483647 h 456"/>
                <a:gd name="T28" fmla="*/ 2147483647 w 317"/>
                <a:gd name="T29" fmla="*/ 2147483647 h 456"/>
                <a:gd name="T30" fmla="*/ 2147483647 w 317"/>
                <a:gd name="T31" fmla="*/ 2147483647 h 45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317"/>
                <a:gd name="T49" fmla="*/ 0 h 456"/>
                <a:gd name="T50" fmla="*/ 317 w 317"/>
                <a:gd name="T51" fmla="*/ 456 h 45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317" h="456">
                  <a:moveTo>
                    <a:pt x="177" y="456"/>
                  </a:moveTo>
                  <a:lnTo>
                    <a:pt x="257" y="432"/>
                  </a:lnTo>
                  <a:lnTo>
                    <a:pt x="281" y="344"/>
                  </a:lnTo>
                  <a:lnTo>
                    <a:pt x="317" y="240"/>
                  </a:lnTo>
                  <a:lnTo>
                    <a:pt x="313" y="152"/>
                  </a:lnTo>
                  <a:lnTo>
                    <a:pt x="272" y="58"/>
                  </a:lnTo>
                  <a:lnTo>
                    <a:pt x="201" y="40"/>
                  </a:lnTo>
                  <a:lnTo>
                    <a:pt x="145" y="0"/>
                  </a:lnTo>
                  <a:lnTo>
                    <a:pt x="73" y="40"/>
                  </a:lnTo>
                  <a:lnTo>
                    <a:pt x="0" y="58"/>
                  </a:lnTo>
                  <a:lnTo>
                    <a:pt x="33" y="128"/>
                  </a:lnTo>
                  <a:lnTo>
                    <a:pt x="0" y="194"/>
                  </a:lnTo>
                  <a:lnTo>
                    <a:pt x="90" y="194"/>
                  </a:lnTo>
                  <a:lnTo>
                    <a:pt x="137" y="296"/>
                  </a:lnTo>
                  <a:lnTo>
                    <a:pt x="97" y="400"/>
                  </a:lnTo>
                  <a:lnTo>
                    <a:pt x="177" y="456"/>
                  </a:lnTo>
                  <a:close/>
                </a:path>
              </a:pathLst>
            </a:custGeom>
            <a:solidFill>
              <a:schemeClr val="tx2">
                <a:lumMod val="75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102" name="Freeform 99">
              <a:extLst>
                <a:ext uri="{FF2B5EF4-FFF2-40B4-BE49-F238E27FC236}">
                  <a16:creationId xmlns:a16="http://schemas.microsoft.com/office/drawing/2014/main" id="{9ED37217-485B-42F5-B1E3-8A7EE86C25DB}"/>
                </a:ext>
              </a:extLst>
            </p:cNvPr>
            <p:cNvSpPr>
              <a:spLocks/>
            </p:cNvSpPr>
            <p:nvPr/>
          </p:nvSpPr>
          <p:spPr bwMode="auto">
            <a:xfrm>
              <a:off x="6684038" y="4231983"/>
              <a:ext cx="40486" cy="35814"/>
            </a:xfrm>
            <a:custGeom>
              <a:avLst/>
              <a:gdLst>
                <a:gd name="T0" fmla="*/ 2147483647 w 317"/>
                <a:gd name="T1" fmla="*/ 2147483647 h 272"/>
                <a:gd name="T2" fmla="*/ 2147483647 w 317"/>
                <a:gd name="T3" fmla="*/ 2147483647 h 272"/>
                <a:gd name="T4" fmla="*/ 2147483647 w 317"/>
                <a:gd name="T5" fmla="*/ 2147483647 h 272"/>
                <a:gd name="T6" fmla="*/ 2147483647 w 317"/>
                <a:gd name="T7" fmla="*/ 2147483647 h 272"/>
                <a:gd name="T8" fmla="*/ 2147483647 w 317"/>
                <a:gd name="T9" fmla="*/ 2147483647 h 272"/>
                <a:gd name="T10" fmla="*/ 2147483647 w 317"/>
                <a:gd name="T11" fmla="*/ 2147483647 h 272"/>
                <a:gd name="T12" fmla="*/ 2147483647 w 317"/>
                <a:gd name="T13" fmla="*/ 2147483647 h 272"/>
                <a:gd name="T14" fmla="*/ 2147483647 w 317"/>
                <a:gd name="T15" fmla="*/ 0 h 272"/>
                <a:gd name="T16" fmla="*/ 2147483647 w 317"/>
                <a:gd name="T17" fmla="*/ 2147483647 h 272"/>
                <a:gd name="T18" fmla="*/ 2147483647 w 317"/>
                <a:gd name="T19" fmla="*/ 2147483647 h 272"/>
                <a:gd name="T20" fmla="*/ 0 w 317"/>
                <a:gd name="T21" fmla="*/ 2147483647 h 272"/>
                <a:gd name="T22" fmla="*/ 2147483647 w 317"/>
                <a:gd name="T23" fmla="*/ 2147483647 h 272"/>
                <a:gd name="T24" fmla="*/ 0 w 317"/>
                <a:gd name="T25" fmla="*/ 2147483647 h 272"/>
                <a:gd name="T26" fmla="*/ 2147483647 w 317"/>
                <a:gd name="T27" fmla="*/ 2147483647 h 272"/>
                <a:gd name="T28" fmla="*/ 2147483647 w 317"/>
                <a:gd name="T29" fmla="*/ 2147483647 h 27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17"/>
                <a:gd name="T46" fmla="*/ 0 h 272"/>
                <a:gd name="T47" fmla="*/ 317 w 317"/>
                <a:gd name="T48" fmla="*/ 272 h 272"/>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17" h="272">
                  <a:moveTo>
                    <a:pt x="136" y="272"/>
                  </a:moveTo>
                  <a:lnTo>
                    <a:pt x="136" y="226"/>
                  </a:lnTo>
                  <a:lnTo>
                    <a:pt x="136" y="136"/>
                  </a:lnTo>
                  <a:lnTo>
                    <a:pt x="230" y="144"/>
                  </a:lnTo>
                  <a:lnTo>
                    <a:pt x="286" y="136"/>
                  </a:lnTo>
                  <a:lnTo>
                    <a:pt x="317" y="45"/>
                  </a:lnTo>
                  <a:lnTo>
                    <a:pt x="262" y="16"/>
                  </a:lnTo>
                  <a:lnTo>
                    <a:pt x="181" y="0"/>
                  </a:lnTo>
                  <a:lnTo>
                    <a:pt x="126" y="48"/>
                  </a:lnTo>
                  <a:lnTo>
                    <a:pt x="54" y="32"/>
                  </a:lnTo>
                  <a:lnTo>
                    <a:pt x="0" y="90"/>
                  </a:lnTo>
                  <a:lnTo>
                    <a:pt x="38" y="144"/>
                  </a:lnTo>
                  <a:lnTo>
                    <a:pt x="0" y="226"/>
                  </a:lnTo>
                  <a:lnTo>
                    <a:pt x="45" y="272"/>
                  </a:lnTo>
                  <a:lnTo>
                    <a:pt x="136" y="272"/>
                  </a:lnTo>
                  <a:close/>
                </a:path>
              </a:pathLst>
            </a:custGeom>
            <a:solidFill>
              <a:schemeClr val="tx2">
                <a:lumMod val="75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103" name="Freeform 100">
              <a:extLst>
                <a:ext uri="{FF2B5EF4-FFF2-40B4-BE49-F238E27FC236}">
                  <a16:creationId xmlns:a16="http://schemas.microsoft.com/office/drawing/2014/main" id="{47954D61-1956-40F7-8C6C-A1E2D5A4D81D}"/>
                </a:ext>
              </a:extLst>
            </p:cNvPr>
            <p:cNvSpPr>
              <a:spLocks/>
            </p:cNvSpPr>
            <p:nvPr/>
          </p:nvSpPr>
          <p:spPr bwMode="auto">
            <a:xfrm>
              <a:off x="5229658" y="2670159"/>
              <a:ext cx="334787" cy="420431"/>
            </a:xfrm>
            <a:custGeom>
              <a:avLst/>
              <a:gdLst>
                <a:gd name="T0" fmla="*/ 2147483647 w 1252"/>
                <a:gd name="T1" fmla="*/ 2147483647 h 1584"/>
                <a:gd name="T2" fmla="*/ 2147483647 w 1252"/>
                <a:gd name="T3" fmla="*/ 2147483647 h 1584"/>
                <a:gd name="T4" fmla="*/ 2147483647 w 1252"/>
                <a:gd name="T5" fmla="*/ 2147483647 h 1584"/>
                <a:gd name="T6" fmla="*/ 2147483647 w 1252"/>
                <a:gd name="T7" fmla="*/ 2147483647 h 1584"/>
                <a:gd name="T8" fmla="*/ 2147483647 w 1252"/>
                <a:gd name="T9" fmla="*/ 2147483647 h 1584"/>
                <a:gd name="T10" fmla="*/ 2147483647 w 1252"/>
                <a:gd name="T11" fmla="*/ 2147483647 h 1584"/>
                <a:gd name="T12" fmla="*/ 2147483647 w 1252"/>
                <a:gd name="T13" fmla="*/ 2147483647 h 1584"/>
                <a:gd name="T14" fmla="*/ 2147483647 w 1252"/>
                <a:gd name="T15" fmla="*/ 2147483647 h 1584"/>
                <a:gd name="T16" fmla="*/ 2147483647 w 1252"/>
                <a:gd name="T17" fmla="*/ 2147483647 h 1584"/>
                <a:gd name="T18" fmla="*/ 2147483647 w 1252"/>
                <a:gd name="T19" fmla="*/ 2147483647 h 1584"/>
                <a:gd name="T20" fmla="*/ 2147483647 w 1252"/>
                <a:gd name="T21" fmla="*/ 2147483647 h 1584"/>
                <a:gd name="T22" fmla="*/ 2147483647 w 1252"/>
                <a:gd name="T23" fmla="*/ 2147483647 h 1584"/>
                <a:gd name="T24" fmla="*/ 2147483647 w 1252"/>
                <a:gd name="T25" fmla="*/ 2147483647 h 1584"/>
                <a:gd name="T26" fmla="*/ 2147483647 w 1252"/>
                <a:gd name="T27" fmla="*/ 2147483647 h 1584"/>
                <a:gd name="T28" fmla="*/ 2147483647 w 1252"/>
                <a:gd name="T29" fmla="*/ 2147483647 h 1584"/>
                <a:gd name="T30" fmla="*/ 2147483647 w 1252"/>
                <a:gd name="T31" fmla="*/ 2147483647 h 1584"/>
                <a:gd name="T32" fmla="*/ 2147483647 w 1252"/>
                <a:gd name="T33" fmla="*/ 2147483647 h 1584"/>
                <a:gd name="T34" fmla="*/ 2147483647 w 1252"/>
                <a:gd name="T35" fmla="*/ 2147483647 h 1584"/>
                <a:gd name="T36" fmla="*/ 2147483647 w 1252"/>
                <a:gd name="T37" fmla="*/ 2147483647 h 1584"/>
                <a:gd name="T38" fmla="*/ 0 w 1252"/>
                <a:gd name="T39" fmla="*/ 2147483647 h 1584"/>
                <a:gd name="T40" fmla="*/ 2147483647 w 1252"/>
                <a:gd name="T41" fmla="*/ 2147483647 h 1584"/>
                <a:gd name="T42" fmla="*/ 2147483647 w 1252"/>
                <a:gd name="T43" fmla="*/ 2147483647 h 1584"/>
                <a:gd name="T44" fmla="*/ 2147483647 w 1252"/>
                <a:gd name="T45" fmla="*/ 2147483647 h 1584"/>
                <a:gd name="T46" fmla="*/ 2147483647 w 1252"/>
                <a:gd name="T47" fmla="*/ 2147483647 h 1584"/>
                <a:gd name="T48" fmla="*/ 2147483647 w 1252"/>
                <a:gd name="T49" fmla="*/ 2147483647 h 1584"/>
                <a:gd name="T50" fmla="*/ 2147483647 w 1252"/>
                <a:gd name="T51" fmla="*/ 2147483647 h 1584"/>
                <a:gd name="T52" fmla="*/ 2147483647 w 1252"/>
                <a:gd name="T53" fmla="*/ 2147483647 h 1584"/>
                <a:gd name="T54" fmla="*/ 2147483647 w 1252"/>
                <a:gd name="T55" fmla="*/ 2147483647 h 1584"/>
                <a:gd name="T56" fmla="*/ 2147483647 w 1252"/>
                <a:gd name="T57" fmla="*/ 2147483647 h 1584"/>
                <a:gd name="T58" fmla="*/ 2147483647 w 1252"/>
                <a:gd name="T59" fmla="*/ 2147483647 h 1584"/>
                <a:gd name="T60" fmla="*/ 2147483647 w 1252"/>
                <a:gd name="T61" fmla="*/ 2147483647 h 1584"/>
                <a:gd name="T62" fmla="*/ 2147483647 w 1252"/>
                <a:gd name="T63" fmla="*/ 2147483647 h 1584"/>
                <a:gd name="T64" fmla="*/ 2147483647 w 1252"/>
                <a:gd name="T65" fmla="*/ 2147483647 h 1584"/>
                <a:gd name="T66" fmla="*/ 2147483647 w 1252"/>
                <a:gd name="T67" fmla="*/ 2147483647 h 1584"/>
                <a:gd name="T68" fmla="*/ 2147483647 w 1252"/>
                <a:gd name="T69" fmla="*/ 2147483647 h 1584"/>
                <a:gd name="T70" fmla="*/ 2147483647 w 1252"/>
                <a:gd name="T71" fmla="*/ 2147483647 h 1584"/>
                <a:gd name="T72" fmla="*/ 2147483647 w 1252"/>
                <a:gd name="T73" fmla="*/ 2147483647 h 1584"/>
                <a:gd name="T74" fmla="*/ 2147483647 w 1252"/>
                <a:gd name="T75" fmla="*/ 2147483647 h 1584"/>
                <a:gd name="T76" fmla="*/ 2147483647 w 1252"/>
                <a:gd name="T77" fmla="*/ 2147483647 h 1584"/>
                <a:gd name="T78" fmla="*/ 2147483647 w 1252"/>
                <a:gd name="T79" fmla="*/ 2147483647 h 1584"/>
                <a:gd name="T80" fmla="*/ 2147483647 w 1252"/>
                <a:gd name="T81" fmla="*/ 2147483647 h 1584"/>
                <a:gd name="T82" fmla="*/ 2147483647 w 1252"/>
                <a:gd name="T83" fmla="*/ 0 h 1584"/>
                <a:gd name="T84" fmla="*/ 2147483647 w 1252"/>
                <a:gd name="T85" fmla="*/ 2147483647 h 1584"/>
                <a:gd name="T86" fmla="*/ 2147483647 w 1252"/>
                <a:gd name="T87" fmla="*/ 2147483647 h 1584"/>
                <a:gd name="T88" fmla="*/ 2147483647 w 1252"/>
                <a:gd name="T89" fmla="*/ 2147483647 h 1584"/>
                <a:gd name="T90" fmla="*/ 2147483647 w 1252"/>
                <a:gd name="T91" fmla="*/ 2147483647 h 1584"/>
                <a:gd name="T92" fmla="*/ 2147483647 w 1252"/>
                <a:gd name="T93" fmla="*/ 2147483647 h 1584"/>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1252"/>
                <a:gd name="T142" fmla="*/ 0 h 1584"/>
                <a:gd name="T143" fmla="*/ 1252 w 1252"/>
                <a:gd name="T144" fmla="*/ 1584 h 1584"/>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1252" h="1584">
                  <a:moveTo>
                    <a:pt x="1191" y="216"/>
                  </a:moveTo>
                  <a:lnTo>
                    <a:pt x="1057" y="300"/>
                  </a:lnTo>
                  <a:lnTo>
                    <a:pt x="883" y="391"/>
                  </a:lnTo>
                  <a:lnTo>
                    <a:pt x="797" y="460"/>
                  </a:lnTo>
                  <a:lnTo>
                    <a:pt x="683" y="511"/>
                  </a:lnTo>
                  <a:lnTo>
                    <a:pt x="655" y="634"/>
                  </a:lnTo>
                  <a:lnTo>
                    <a:pt x="569" y="666"/>
                  </a:lnTo>
                  <a:lnTo>
                    <a:pt x="491" y="818"/>
                  </a:lnTo>
                  <a:lnTo>
                    <a:pt x="448" y="944"/>
                  </a:lnTo>
                  <a:lnTo>
                    <a:pt x="370" y="1039"/>
                  </a:lnTo>
                  <a:lnTo>
                    <a:pt x="327" y="1164"/>
                  </a:lnTo>
                  <a:lnTo>
                    <a:pt x="341" y="1341"/>
                  </a:lnTo>
                  <a:lnTo>
                    <a:pt x="391" y="1429"/>
                  </a:lnTo>
                  <a:lnTo>
                    <a:pt x="491" y="1503"/>
                  </a:lnTo>
                  <a:lnTo>
                    <a:pt x="427" y="1584"/>
                  </a:lnTo>
                  <a:lnTo>
                    <a:pt x="334" y="1540"/>
                  </a:lnTo>
                  <a:lnTo>
                    <a:pt x="220" y="1540"/>
                  </a:lnTo>
                  <a:lnTo>
                    <a:pt x="156" y="1451"/>
                  </a:lnTo>
                  <a:lnTo>
                    <a:pt x="99" y="1378"/>
                  </a:lnTo>
                  <a:lnTo>
                    <a:pt x="0" y="1301"/>
                  </a:lnTo>
                  <a:lnTo>
                    <a:pt x="93" y="1243"/>
                  </a:lnTo>
                  <a:lnTo>
                    <a:pt x="135" y="1224"/>
                  </a:lnTo>
                  <a:lnTo>
                    <a:pt x="154" y="1150"/>
                  </a:lnTo>
                  <a:lnTo>
                    <a:pt x="121" y="1080"/>
                  </a:lnTo>
                  <a:lnTo>
                    <a:pt x="171" y="1045"/>
                  </a:lnTo>
                  <a:lnTo>
                    <a:pt x="192" y="967"/>
                  </a:lnTo>
                  <a:lnTo>
                    <a:pt x="263" y="909"/>
                  </a:lnTo>
                  <a:lnTo>
                    <a:pt x="216" y="864"/>
                  </a:lnTo>
                  <a:lnTo>
                    <a:pt x="241" y="798"/>
                  </a:lnTo>
                  <a:lnTo>
                    <a:pt x="306" y="739"/>
                  </a:lnTo>
                  <a:lnTo>
                    <a:pt x="342" y="660"/>
                  </a:lnTo>
                  <a:lnTo>
                    <a:pt x="334" y="577"/>
                  </a:lnTo>
                  <a:lnTo>
                    <a:pt x="327" y="518"/>
                  </a:lnTo>
                  <a:lnTo>
                    <a:pt x="412" y="430"/>
                  </a:lnTo>
                  <a:lnTo>
                    <a:pt x="499" y="397"/>
                  </a:lnTo>
                  <a:lnTo>
                    <a:pt x="568" y="319"/>
                  </a:lnTo>
                  <a:lnTo>
                    <a:pt x="705" y="234"/>
                  </a:lnTo>
                  <a:lnTo>
                    <a:pt x="747" y="186"/>
                  </a:lnTo>
                  <a:lnTo>
                    <a:pt x="808" y="234"/>
                  </a:lnTo>
                  <a:lnTo>
                    <a:pt x="933" y="172"/>
                  </a:lnTo>
                  <a:lnTo>
                    <a:pt x="1018" y="127"/>
                  </a:lnTo>
                  <a:lnTo>
                    <a:pt x="1131" y="0"/>
                  </a:lnTo>
                  <a:lnTo>
                    <a:pt x="1211" y="3"/>
                  </a:lnTo>
                  <a:lnTo>
                    <a:pt x="1252" y="48"/>
                  </a:lnTo>
                  <a:lnTo>
                    <a:pt x="1248" y="108"/>
                  </a:lnTo>
                  <a:lnTo>
                    <a:pt x="1228" y="159"/>
                  </a:lnTo>
                  <a:lnTo>
                    <a:pt x="1191" y="216"/>
                  </a:lnTo>
                  <a:close/>
                </a:path>
              </a:pathLst>
            </a:custGeom>
            <a:solidFill>
              <a:schemeClr val="accent1">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104" name="Freeform 101">
              <a:extLst>
                <a:ext uri="{FF2B5EF4-FFF2-40B4-BE49-F238E27FC236}">
                  <a16:creationId xmlns:a16="http://schemas.microsoft.com/office/drawing/2014/main" id="{5071DA06-CD4C-47A8-8B8F-1076661C8CEC}"/>
                </a:ext>
              </a:extLst>
            </p:cNvPr>
            <p:cNvSpPr>
              <a:spLocks/>
            </p:cNvSpPr>
            <p:nvPr/>
          </p:nvSpPr>
          <p:spPr bwMode="auto">
            <a:xfrm>
              <a:off x="4712683" y="3109276"/>
              <a:ext cx="180630" cy="434446"/>
            </a:xfrm>
            <a:custGeom>
              <a:avLst/>
              <a:gdLst>
                <a:gd name="T0" fmla="*/ 2147483647 w 681"/>
                <a:gd name="T1" fmla="*/ 2147483647 h 1634"/>
                <a:gd name="T2" fmla="*/ 2147483647 w 681"/>
                <a:gd name="T3" fmla="*/ 2147483647 h 1634"/>
                <a:gd name="T4" fmla="*/ 2147483647 w 681"/>
                <a:gd name="T5" fmla="*/ 2147483647 h 1634"/>
                <a:gd name="T6" fmla="*/ 2147483647 w 681"/>
                <a:gd name="T7" fmla="*/ 2147483647 h 1634"/>
                <a:gd name="T8" fmla="*/ 2147483647 w 681"/>
                <a:gd name="T9" fmla="*/ 2147483647 h 1634"/>
                <a:gd name="T10" fmla="*/ 2147483647 w 681"/>
                <a:gd name="T11" fmla="*/ 2147483647 h 1634"/>
                <a:gd name="T12" fmla="*/ 2147483647 w 681"/>
                <a:gd name="T13" fmla="*/ 2147483647 h 1634"/>
                <a:gd name="T14" fmla="*/ 2147483647 w 681"/>
                <a:gd name="T15" fmla="*/ 2147483647 h 1634"/>
                <a:gd name="T16" fmla="*/ 2147483647 w 681"/>
                <a:gd name="T17" fmla="*/ 2147483647 h 1634"/>
                <a:gd name="T18" fmla="*/ 2147483647 w 681"/>
                <a:gd name="T19" fmla="*/ 2147483647 h 1634"/>
                <a:gd name="T20" fmla="*/ 2147483647 w 681"/>
                <a:gd name="T21" fmla="*/ 2147483647 h 1634"/>
                <a:gd name="T22" fmla="*/ 2147483647 w 681"/>
                <a:gd name="T23" fmla="*/ 2147483647 h 1634"/>
                <a:gd name="T24" fmla="*/ 2147483647 w 681"/>
                <a:gd name="T25" fmla="*/ 2147483647 h 1634"/>
                <a:gd name="T26" fmla="*/ 2147483647 w 681"/>
                <a:gd name="T27" fmla="*/ 2147483647 h 1634"/>
                <a:gd name="T28" fmla="*/ 2147483647 w 681"/>
                <a:gd name="T29" fmla="*/ 2147483647 h 1634"/>
                <a:gd name="T30" fmla="*/ 2147483647 w 681"/>
                <a:gd name="T31" fmla="*/ 2147483647 h 1634"/>
                <a:gd name="T32" fmla="*/ 2147483647 w 681"/>
                <a:gd name="T33" fmla="*/ 2147483647 h 1634"/>
                <a:gd name="T34" fmla="*/ 2147483647 w 681"/>
                <a:gd name="T35" fmla="*/ 2147483647 h 1634"/>
                <a:gd name="T36" fmla="*/ 2147483647 w 681"/>
                <a:gd name="T37" fmla="*/ 2147483647 h 1634"/>
                <a:gd name="T38" fmla="*/ 2147483647 w 681"/>
                <a:gd name="T39" fmla="*/ 2147483647 h 1634"/>
                <a:gd name="T40" fmla="*/ 2147483647 w 681"/>
                <a:gd name="T41" fmla="*/ 2147483647 h 1634"/>
                <a:gd name="T42" fmla="*/ 2147483647 w 681"/>
                <a:gd name="T43" fmla="*/ 2147483647 h 1634"/>
                <a:gd name="T44" fmla="*/ 2147483647 w 681"/>
                <a:gd name="T45" fmla="*/ 2147483647 h 1634"/>
                <a:gd name="T46" fmla="*/ 2147483647 w 681"/>
                <a:gd name="T47" fmla="*/ 2147483647 h 1634"/>
                <a:gd name="T48" fmla="*/ 2147483647 w 681"/>
                <a:gd name="T49" fmla="*/ 2147483647 h 1634"/>
                <a:gd name="T50" fmla="*/ 2147483647 w 681"/>
                <a:gd name="T51" fmla="*/ 2147483647 h 1634"/>
                <a:gd name="T52" fmla="*/ 2147483647 w 681"/>
                <a:gd name="T53" fmla="*/ 2147483647 h 1634"/>
                <a:gd name="T54" fmla="*/ 2147483647 w 681"/>
                <a:gd name="T55" fmla="*/ 2147483647 h 1634"/>
                <a:gd name="T56" fmla="*/ 2147483647 w 681"/>
                <a:gd name="T57" fmla="*/ 2147483647 h 1634"/>
                <a:gd name="T58" fmla="*/ 2147483647 w 681"/>
                <a:gd name="T59" fmla="*/ 2147483647 h 1634"/>
                <a:gd name="T60" fmla="*/ 2147483647 w 681"/>
                <a:gd name="T61" fmla="*/ 2147483647 h 1634"/>
                <a:gd name="T62" fmla="*/ 2147483647 w 681"/>
                <a:gd name="T63" fmla="*/ 2147483647 h 1634"/>
                <a:gd name="T64" fmla="*/ 2147483647 w 681"/>
                <a:gd name="T65" fmla="*/ 2147483647 h 1634"/>
                <a:gd name="T66" fmla="*/ 2147483647 w 681"/>
                <a:gd name="T67" fmla="*/ 2147483647 h 1634"/>
                <a:gd name="T68" fmla="*/ 2147483647 w 681"/>
                <a:gd name="T69" fmla="*/ 2147483647 h 1634"/>
                <a:gd name="T70" fmla="*/ 2147483647 w 681"/>
                <a:gd name="T71" fmla="*/ 0 h 1634"/>
                <a:gd name="T72" fmla="*/ 2147483647 w 681"/>
                <a:gd name="T73" fmla="*/ 2147483647 h 1634"/>
                <a:gd name="T74" fmla="*/ 2147483647 w 681"/>
                <a:gd name="T75" fmla="*/ 2147483647 h 1634"/>
                <a:gd name="T76" fmla="*/ 2147483647 w 681"/>
                <a:gd name="T77" fmla="*/ 2147483647 h 1634"/>
                <a:gd name="T78" fmla="*/ 2147483647 w 681"/>
                <a:gd name="T79" fmla="*/ 2147483647 h 1634"/>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681"/>
                <a:gd name="T121" fmla="*/ 0 h 1634"/>
                <a:gd name="T122" fmla="*/ 681 w 681"/>
                <a:gd name="T123" fmla="*/ 1634 h 1634"/>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681" h="1634">
                  <a:moveTo>
                    <a:pt x="248" y="280"/>
                  </a:moveTo>
                  <a:lnTo>
                    <a:pt x="210" y="245"/>
                  </a:lnTo>
                  <a:lnTo>
                    <a:pt x="179" y="238"/>
                  </a:lnTo>
                  <a:lnTo>
                    <a:pt x="138" y="260"/>
                  </a:lnTo>
                  <a:lnTo>
                    <a:pt x="95" y="316"/>
                  </a:lnTo>
                  <a:lnTo>
                    <a:pt x="138" y="356"/>
                  </a:lnTo>
                  <a:lnTo>
                    <a:pt x="179" y="404"/>
                  </a:lnTo>
                  <a:lnTo>
                    <a:pt x="183" y="437"/>
                  </a:lnTo>
                  <a:lnTo>
                    <a:pt x="186" y="475"/>
                  </a:lnTo>
                  <a:lnTo>
                    <a:pt x="198" y="521"/>
                  </a:lnTo>
                  <a:lnTo>
                    <a:pt x="218" y="575"/>
                  </a:lnTo>
                  <a:lnTo>
                    <a:pt x="221" y="622"/>
                  </a:lnTo>
                  <a:lnTo>
                    <a:pt x="216" y="656"/>
                  </a:lnTo>
                  <a:lnTo>
                    <a:pt x="194" y="677"/>
                  </a:lnTo>
                  <a:lnTo>
                    <a:pt x="192" y="715"/>
                  </a:lnTo>
                  <a:lnTo>
                    <a:pt x="194" y="779"/>
                  </a:lnTo>
                  <a:lnTo>
                    <a:pt x="225" y="791"/>
                  </a:lnTo>
                  <a:lnTo>
                    <a:pt x="264" y="812"/>
                  </a:lnTo>
                  <a:lnTo>
                    <a:pt x="288" y="851"/>
                  </a:lnTo>
                  <a:lnTo>
                    <a:pt x="301" y="881"/>
                  </a:lnTo>
                  <a:lnTo>
                    <a:pt x="261" y="909"/>
                  </a:lnTo>
                  <a:lnTo>
                    <a:pt x="251" y="949"/>
                  </a:lnTo>
                  <a:lnTo>
                    <a:pt x="219" y="979"/>
                  </a:lnTo>
                  <a:lnTo>
                    <a:pt x="170" y="1040"/>
                  </a:lnTo>
                  <a:lnTo>
                    <a:pt x="134" y="1099"/>
                  </a:lnTo>
                  <a:lnTo>
                    <a:pt x="104" y="1093"/>
                  </a:lnTo>
                  <a:lnTo>
                    <a:pt x="80" y="1115"/>
                  </a:lnTo>
                  <a:lnTo>
                    <a:pt x="83" y="1148"/>
                  </a:lnTo>
                  <a:lnTo>
                    <a:pt x="39" y="1175"/>
                  </a:lnTo>
                  <a:lnTo>
                    <a:pt x="9" y="1226"/>
                  </a:lnTo>
                  <a:lnTo>
                    <a:pt x="0" y="1301"/>
                  </a:lnTo>
                  <a:lnTo>
                    <a:pt x="24" y="1361"/>
                  </a:lnTo>
                  <a:lnTo>
                    <a:pt x="21" y="1397"/>
                  </a:lnTo>
                  <a:lnTo>
                    <a:pt x="15" y="1445"/>
                  </a:lnTo>
                  <a:lnTo>
                    <a:pt x="12" y="1484"/>
                  </a:lnTo>
                  <a:lnTo>
                    <a:pt x="18" y="1535"/>
                  </a:lnTo>
                  <a:lnTo>
                    <a:pt x="33" y="1565"/>
                  </a:lnTo>
                  <a:lnTo>
                    <a:pt x="63" y="1571"/>
                  </a:lnTo>
                  <a:lnTo>
                    <a:pt x="78" y="1598"/>
                  </a:lnTo>
                  <a:lnTo>
                    <a:pt x="105" y="1613"/>
                  </a:lnTo>
                  <a:lnTo>
                    <a:pt x="120" y="1628"/>
                  </a:lnTo>
                  <a:lnTo>
                    <a:pt x="150" y="1634"/>
                  </a:lnTo>
                  <a:lnTo>
                    <a:pt x="188" y="1625"/>
                  </a:lnTo>
                  <a:lnTo>
                    <a:pt x="235" y="1617"/>
                  </a:lnTo>
                  <a:lnTo>
                    <a:pt x="288" y="1617"/>
                  </a:lnTo>
                  <a:lnTo>
                    <a:pt x="329" y="1594"/>
                  </a:lnTo>
                  <a:lnTo>
                    <a:pt x="386" y="1587"/>
                  </a:lnTo>
                  <a:lnTo>
                    <a:pt x="425" y="1558"/>
                  </a:lnTo>
                  <a:lnTo>
                    <a:pt x="481" y="1558"/>
                  </a:lnTo>
                  <a:lnTo>
                    <a:pt x="507" y="1502"/>
                  </a:lnTo>
                  <a:lnTo>
                    <a:pt x="570" y="1406"/>
                  </a:lnTo>
                  <a:lnTo>
                    <a:pt x="612" y="1328"/>
                  </a:lnTo>
                  <a:lnTo>
                    <a:pt x="660" y="1274"/>
                  </a:lnTo>
                  <a:lnTo>
                    <a:pt x="681" y="1199"/>
                  </a:lnTo>
                  <a:lnTo>
                    <a:pt x="642" y="1154"/>
                  </a:lnTo>
                  <a:lnTo>
                    <a:pt x="606" y="1124"/>
                  </a:lnTo>
                  <a:lnTo>
                    <a:pt x="595" y="1092"/>
                  </a:lnTo>
                  <a:lnTo>
                    <a:pt x="624" y="1034"/>
                  </a:lnTo>
                  <a:lnTo>
                    <a:pt x="581" y="917"/>
                  </a:lnTo>
                  <a:lnTo>
                    <a:pt x="573" y="821"/>
                  </a:lnTo>
                  <a:lnTo>
                    <a:pt x="591" y="748"/>
                  </a:lnTo>
                  <a:lnTo>
                    <a:pt x="538" y="640"/>
                  </a:lnTo>
                  <a:lnTo>
                    <a:pt x="578" y="457"/>
                  </a:lnTo>
                  <a:lnTo>
                    <a:pt x="507" y="367"/>
                  </a:lnTo>
                  <a:lnTo>
                    <a:pt x="510" y="305"/>
                  </a:lnTo>
                  <a:lnTo>
                    <a:pt x="527" y="188"/>
                  </a:lnTo>
                  <a:lnTo>
                    <a:pt x="548" y="139"/>
                  </a:lnTo>
                  <a:lnTo>
                    <a:pt x="521" y="89"/>
                  </a:lnTo>
                  <a:lnTo>
                    <a:pt x="501" y="46"/>
                  </a:lnTo>
                  <a:lnTo>
                    <a:pt x="455" y="14"/>
                  </a:lnTo>
                  <a:lnTo>
                    <a:pt x="422" y="2"/>
                  </a:lnTo>
                  <a:lnTo>
                    <a:pt x="401" y="0"/>
                  </a:lnTo>
                  <a:lnTo>
                    <a:pt x="354" y="19"/>
                  </a:lnTo>
                  <a:lnTo>
                    <a:pt x="333" y="65"/>
                  </a:lnTo>
                  <a:lnTo>
                    <a:pt x="333" y="109"/>
                  </a:lnTo>
                  <a:lnTo>
                    <a:pt x="323" y="136"/>
                  </a:lnTo>
                  <a:lnTo>
                    <a:pt x="309" y="170"/>
                  </a:lnTo>
                  <a:lnTo>
                    <a:pt x="308" y="191"/>
                  </a:lnTo>
                  <a:lnTo>
                    <a:pt x="279" y="235"/>
                  </a:lnTo>
                  <a:lnTo>
                    <a:pt x="248" y="280"/>
                  </a:lnTo>
                  <a:close/>
                </a:path>
              </a:pathLst>
            </a:custGeom>
            <a:solidFill>
              <a:schemeClr val="accent1">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105" name="Freeform 102">
              <a:extLst>
                <a:ext uri="{FF2B5EF4-FFF2-40B4-BE49-F238E27FC236}">
                  <a16:creationId xmlns:a16="http://schemas.microsoft.com/office/drawing/2014/main" id="{BA973FAC-5AE5-4969-98C0-CB0BFDBDD683}"/>
                </a:ext>
              </a:extLst>
            </p:cNvPr>
            <p:cNvSpPr>
              <a:spLocks/>
            </p:cNvSpPr>
            <p:nvPr/>
          </p:nvSpPr>
          <p:spPr bwMode="auto">
            <a:xfrm>
              <a:off x="4532052" y="3149762"/>
              <a:ext cx="239801" cy="551232"/>
            </a:xfrm>
            <a:custGeom>
              <a:avLst/>
              <a:gdLst>
                <a:gd name="T0" fmla="*/ 2147483647 w 899"/>
                <a:gd name="T1" fmla="*/ 2147483647 h 2074"/>
                <a:gd name="T2" fmla="*/ 2147483647 w 899"/>
                <a:gd name="T3" fmla="*/ 2147483647 h 2074"/>
                <a:gd name="T4" fmla="*/ 2147483647 w 899"/>
                <a:gd name="T5" fmla="*/ 2147483647 h 2074"/>
                <a:gd name="T6" fmla="*/ 2147483647 w 899"/>
                <a:gd name="T7" fmla="*/ 2147483647 h 2074"/>
                <a:gd name="T8" fmla="*/ 2147483647 w 899"/>
                <a:gd name="T9" fmla="*/ 2147483647 h 2074"/>
                <a:gd name="T10" fmla="*/ 2147483647 w 899"/>
                <a:gd name="T11" fmla="*/ 2147483647 h 2074"/>
                <a:gd name="T12" fmla="*/ 2147483647 w 899"/>
                <a:gd name="T13" fmla="*/ 2147483647 h 2074"/>
                <a:gd name="T14" fmla="*/ 2147483647 w 899"/>
                <a:gd name="T15" fmla="*/ 2147483647 h 2074"/>
                <a:gd name="T16" fmla="*/ 2147483647 w 899"/>
                <a:gd name="T17" fmla="*/ 2147483647 h 2074"/>
                <a:gd name="T18" fmla="*/ 2147483647 w 899"/>
                <a:gd name="T19" fmla="*/ 2147483647 h 2074"/>
                <a:gd name="T20" fmla="*/ 2147483647 w 899"/>
                <a:gd name="T21" fmla="*/ 2147483647 h 2074"/>
                <a:gd name="T22" fmla="*/ 2147483647 w 899"/>
                <a:gd name="T23" fmla="*/ 2147483647 h 2074"/>
                <a:gd name="T24" fmla="*/ 2147483647 w 899"/>
                <a:gd name="T25" fmla="*/ 2147483647 h 2074"/>
                <a:gd name="T26" fmla="*/ 2147483647 w 899"/>
                <a:gd name="T27" fmla="*/ 2147483647 h 2074"/>
                <a:gd name="T28" fmla="*/ 2147483647 w 899"/>
                <a:gd name="T29" fmla="*/ 2147483647 h 2074"/>
                <a:gd name="T30" fmla="*/ 2147483647 w 899"/>
                <a:gd name="T31" fmla="*/ 2147483647 h 2074"/>
                <a:gd name="T32" fmla="*/ 2147483647 w 899"/>
                <a:gd name="T33" fmla="*/ 2147483647 h 2074"/>
                <a:gd name="T34" fmla="*/ 2147483647 w 899"/>
                <a:gd name="T35" fmla="*/ 2147483647 h 2074"/>
                <a:gd name="T36" fmla="*/ 2147483647 w 899"/>
                <a:gd name="T37" fmla="*/ 2147483647 h 2074"/>
                <a:gd name="T38" fmla="*/ 2147483647 w 899"/>
                <a:gd name="T39" fmla="*/ 2147483647 h 2074"/>
                <a:gd name="T40" fmla="*/ 2147483647 w 899"/>
                <a:gd name="T41" fmla="*/ 2147483647 h 2074"/>
                <a:gd name="T42" fmla="*/ 2147483647 w 899"/>
                <a:gd name="T43" fmla="*/ 2147483647 h 2074"/>
                <a:gd name="T44" fmla="*/ 2147483647 w 899"/>
                <a:gd name="T45" fmla="*/ 2147483647 h 2074"/>
                <a:gd name="T46" fmla="*/ 2147483647 w 899"/>
                <a:gd name="T47" fmla="*/ 2147483647 h 2074"/>
                <a:gd name="T48" fmla="*/ 2147483647 w 899"/>
                <a:gd name="T49" fmla="*/ 2147483647 h 2074"/>
                <a:gd name="T50" fmla="*/ 2147483647 w 899"/>
                <a:gd name="T51" fmla="*/ 2147483647 h 2074"/>
                <a:gd name="T52" fmla="*/ 2147483647 w 899"/>
                <a:gd name="T53" fmla="*/ 2147483647 h 2074"/>
                <a:gd name="T54" fmla="*/ 2147483647 w 899"/>
                <a:gd name="T55" fmla="*/ 2147483647 h 2074"/>
                <a:gd name="T56" fmla="*/ 2147483647 w 899"/>
                <a:gd name="T57" fmla="*/ 2147483647 h 2074"/>
                <a:gd name="T58" fmla="*/ 2147483647 w 899"/>
                <a:gd name="T59" fmla="*/ 2147483647 h 2074"/>
                <a:gd name="T60" fmla="*/ 2147483647 w 899"/>
                <a:gd name="T61" fmla="*/ 2147483647 h 2074"/>
                <a:gd name="T62" fmla="*/ 2147483647 w 899"/>
                <a:gd name="T63" fmla="*/ 2147483647 h 2074"/>
                <a:gd name="T64" fmla="*/ 2147483647 w 899"/>
                <a:gd name="T65" fmla="*/ 2147483647 h 2074"/>
                <a:gd name="T66" fmla="*/ 2147483647 w 899"/>
                <a:gd name="T67" fmla="*/ 2147483647 h 2074"/>
                <a:gd name="T68" fmla="*/ 2147483647 w 899"/>
                <a:gd name="T69" fmla="*/ 2147483647 h 2074"/>
                <a:gd name="T70" fmla="*/ 2147483647 w 899"/>
                <a:gd name="T71" fmla="*/ 2147483647 h 2074"/>
                <a:gd name="T72" fmla="*/ 2147483647 w 899"/>
                <a:gd name="T73" fmla="*/ 2147483647 h 2074"/>
                <a:gd name="T74" fmla="*/ 2147483647 w 899"/>
                <a:gd name="T75" fmla="*/ 2147483647 h 2074"/>
                <a:gd name="T76" fmla="*/ 2147483647 w 899"/>
                <a:gd name="T77" fmla="*/ 2147483647 h 2074"/>
                <a:gd name="T78" fmla="*/ 2147483647 w 899"/>
                <a:gd name="T79" fmla="*/ 2147483647 h 2074"/>
                <a:gd name="T80" fmla="*/ 2147483647 w 899"/>
                <a:gd name="T81" fmla="*/ 2147483647 h 2074"/>
                <a:gd name="T82" fmla="*/ 2147483647 w 899"/>
                <a:gd name="T83" fmla="*/ 2147483647 h 2074"/>
                <a:gd name="T84" fmla="*/ 2147483647 w 899"/>
                <a:gd name="T85" fmla="*/ 2147483647 h 2074"/>
                <a:gd name="T86" fmla="*/ 2147483647 w 899"/>
                <a:gd name="T87" fmla="*/ 2147483647 h 2074"/>
                <a:gd name="T88" fmla="*/ 2147483647 w 899"/>
                <a:gd name="T89" fmla="*/ 2147483647 h 2074"/>
                <a:gd name="T90" fmla="*/ 2147483647 w 899"/>
                <a:gd name="T91" fmla="*/ 2147483647 h 2074"/>
                <a:gd name="T92" fmla="*/ 2147483647 w 899"/>
                <a:gd name="T93" fmla="*/ 2147483647 h 2074"/>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899"/>
                <a:gd name="T142" fmla="*/ 0 h 2074"/>
                <a:gd name="T143" fmla="*/ 899 w 899"/>
                <a:gd name="T144" fmla="*/ 2074 h 2074"/>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899" h="2074">
                  <a:moveTo>
                    <a:pt x="746" y="59"/>
                  </a:moveTo>
                  <a:lnTo>
                    <a:pt x="770" y="101"/>
                  </a:lnTo>
                  <a:lnTo>
                    <a:pt x="818" y="107"/>
                  </a:lnTo>
                  <a:lnTo>
                    <a:pt x="769" y="163"/>
                  </a:lnTo>
                  <a:lnTo>
                    <a:pt x="808" y="197"/>
                  </a:lnTo>
                  <a:lnTo>
                    <a:pt x="835" y="229"/>
                  </a:lnTo>
                  <a:lnTo>
                    <a:pt x="854" y="251"/>
                  </a:lnTo>
                  <a:lnTo>
                    <a:pt x="860" y="283"/>
                  </a:lnTo>
                  <a:lnTo>
                    <a:pt x="860" y="298"/>
                  </a:lnTo>
                  <a:lnTo>
                    <a:pt x="863" y="322"/>
                  </a:lnTo>
                  <a:lnTo>
                    <a:pt x="872" y="358"/>
                  </a:lnTo>
                  <a:lnTo>
                    <a:pt x="883" y="392"/>
                  </a:lnTo>
                  <a:lnTo>
                    <a:pt x="896" y="428"/>
                  </a:lnTo>
                  <a:lnTo>
                    <a:pt x="899" y="464"/>
                  </a:lnTo>
                  <a:lnTo>
                    <a:pt x="892" y="503"/>
                  </a:lnTo>
                  <a:lnTo>
                    <a:pt x="871" y="523"/>
                  </a:lnTo>
                  <a:lnTo>
                    <a:pt x="869" y="559"/>
                  </a:lnTo>
                  <a:lnTo>
                    <a:pt x="871" y="587"/>
                  </a:lnTo>
                  <a:lnTo>
                    <a:pt x="872" y="622"/>
                  </a:lnTo>
                  <a:lnTo>
                    <a:pt x="844" y="626"/>
                  </a:lnTo>
                  <a:lnTo>
                    <a:pt x="808" y="631"/>
                  </a:lnTo>
                  <a:lnTo>
                    <a:pt x="779" y="635"/>
                  </a:lnTo>
                  <a:lnTo>
                    <a:pt x="757" y="651"/>
                  </a:lnTo>
                  <a:lnTo>
                    <a:pt x="722" y="692"/>
                  </a:lnTo>
                  <a:lnTo>
                    <a:pt x="701" y="740"/>
                  </a:lnTo>
                  <a:lnTo>
                    <a:pt x="682" y="790"/>
                  </a:lnTo>
                  <a:lnTo>
                    <a:pt x="717" y="825"/>
                  </a:lnTo>
                  <a:lnTo>
                    <a:pt x="694" y="861"/>
                  </a:lnTo>
                  <a:lnTo>
                    <a:pt x="650" y="885"/>
                  </a:lnTo>
                  <a:lnTo>
                    <a:pt x="615" y="907"/>
                  </a:lnTo>
                  <a:lnTo>
                    <a:pt x="573" y="930"/>
                  </a:lnTo>
                  <a:lnTo>
                    <a:pt x="565" y="963"/>
                  </a:lnTo>
                  <a:lnTo>
                    <a:pt x="532" y="983"/>
                  </a:lnTo>
                  <a:lnTo>
                    <a:pt x="516" y="1018"/>
                  </a:lnTo>
                  <a:lnTo>
                    <a:pt x="483" y="1044"/>
                  </a:lnTo>
                  <a:lnTo>
                    <a:pt x="478" y="1088"/>
                  </a:lnTo>
                  <a:lnTo>
                    <a:pt x="472" y="1130"/>
                  </a:lnTo>
                  <a:lnTo>
                    <a:pt x="456" y="1173"/>
                  </a:lnTo>
                  <a:lnTo>
                    <a:pt x="452" y="1224"/>
                  </a:lnTo>
                  <a:lnTo>
                    <a:pt x="416" y="1233"/>
                  </a:lnTo>
                  <a:lnTo>
                    <a:pt x="424" y="1277"/>
                  </a:lnTo>
                  <a:lnTo>
                    <a:pt x="424" y="1317"/>
                  </a:lnTo>
                  <a:lnTo>
                    <a:pt x="432" y="1369"/>
                  </a:lnTo>
                  <a:lnTo>
                    <a:pt x="468" y="1373"/>
                  </a:lnTo>
                  <a:lnTo>
                    <a:pt x="492" y="1397"/>
                  </a:lnTo>
                  <a:lnTo>
                    <a:pt x="512" y="1429"/>
                  </a:lnTo>
                  <a:lnTo>
                    <a:pt x="540" y="1457"/>
                  </a:lnTo>
                  <a:lnTo>
                    <a:pt x="539" y="1482"/>
                  </a:lnTo>
                  <a:lnTo>
                    <a:pt x="524" y="1507"/>
                  </a:lnTo>
                  <a:lnTo>
                    <a:pt x="504" y="1559"/>
                  </a:lnTo>
                  <a:lnTo>
                    <a:pt x="503" y="1600"/>
                  </a:lnTo>
                  <a:lnTo>
                    <a:pt x="475" y="1603"/>
                  </a:lnTo>
                  <a:lnTo>
                    <a:pt x="455" y="1606"/>
                  </a:lnTo>
                  <a:lnTo>
                    <a:pt x="422" y="1627"/>
                  </a:lnTo>
                  <a:lnTo>
                    <a:pt x="403" y="1648"/>
                  </a:lnTo>
                  <a:lnTo>
                    <a:pt x="393" y="1687"/>
                  </a:lnTo>
                  <a:lnTo>
                    <a:pt x="383" y="1722"/>
                  </a:lnTo>
                  <a:lnTo>
                    <a:pt x="374" y="1746"/>
                  </a:lnTo>
                  <a:lnTo>
                    <a:pt x="389" y="1779"/>
                  </a:lnTo>
                  <a:lnTo>
                    <a:pt x="382" y="1810"/>
                  </a:lnTo>
                  <a:lnTo>
                    <a:pt x="368" y="1863"/>
                  </a:lnTo>
                  <a:lnTo>
                    <a:pt x="356" y="1898"/>
                  </a:lnTo>
                  <a:lnTo>
                    <a:pt x="348" y="1941"/>
                  </a:lnTo>
                  <a:lnTo>
                    <a:pt x="328" y="1979"/>
                  </a:lnTo>
                  <a:lnTo>
                    <a:pt x="289" y="1972"/>
                  </a:lnTo>
                  <a:lnTo>
                    <a:pt x="251" y="1981"/>
                  </a:lnTo>
                  <a:lnTo>
                    <a:pt x="222" y="1992"/>
                  </a:lnTo>
                  <a:lnTo>
                    <a:pt x="193" y="2017"/>
                  </a:lnTo>
                  <a:lnTo>
                    <a:pt x="197" y="2046"/>
                  </a:lnTo>
                  <a:lnTo>
                    <a:pt x="192" y="2067"/>
                  </a:lnTo>
                  <a:lnTo>
                    <a:pt x="158" y="2074"/>
                  </a:lnTo>
                  <a:lnTo>
                    <a:pt x="108" y="2069"/>
                  </a:lnTo>
                  <a:lnTo>
                    <a:pt x="113" y="2025"/>
                  </a:lnTo>
                  <a:lnTo>
                    <a:pt x="99" y="1987"/>
                  </a:lnTo>
                  <a:lnTo>
                    <a:pt x="75" y="1959"/>
                  </a:lnTo>
                  <a:lnTo>
                    <a:pt x="92" y="1935"/>
                  </a:lnTo>
                  <a:lnTo>
                    <a:pt x="107" y="1905"/>
                  </a:lnTo>
                  <a:lnTo>
                    <a:pt x="86" y="1871"/>
                  </a:lnTo>
                  <a:lnTo>
                    <a:pt x="69" y="1832"/>
                  </a:lnTo>
                  <a:lnTo>
                    <a:pt x="41" y="1760"/>
                  </a:lnTo>
                  <a:lnTo>
                    <a:pt x="37" y="1702"/>
                  </a:lnTo>
                  <a:lnTo>
                    <a:pt x="44" y="1676"/>
                  </a:lnTo>
                  <a:lnTo>
                    <a:pt x="21" y="1642"/>
                  </a:lnTo>
                  <a:lnTo>
                    <a:pt x="13" y="1605"/>
                  </a:lnTo>
                  <a:lnTo>
                    <a:pt x="0" y="1534"/>
                  </a:lnTo>
                  <a:lnTo>
                    <a:pt x="21" y="1525"/>
                  </a:lnTo>
                  <a:lnTo>
                    <a:pt x="30" y="1570"/>
                  </a:lnTo>
                  <a:lnTo>
                    <a:pt x="49" y="1548"/>
                  </a:lnTo>
                  <a:lnTo>
                    <a:pt x="54" y="1511"/>
                  </a:lnTo>
                  <a:lnTo>
                    <a:pt x="67" y="1484"/>
                  </a:lnTo>
                  <a:lnTo>
                    <a:pt x="51" y="1458"/>
                  </a:lnTo>
                  <a:lnTo>
                    <a:pt x="71" y="1427"/>
                  </a:lnTo>
                  <a:lnTo>
                    <a:pt x="94" y="1400"/>
                  </a:lnTo>
                  <a:lnTo>
                    <a:pt x="111" y="1371"/>
                  </a:lnTo>
                  <a:lnTo>
                    <a:pt x="113" y="1345"/>
                  </a:lnTo>
                  <a:lnTo>
                    <a:pt x="129" y="1320"/>
                  </a:lnTo>
                  <a:lnTo>
                    <a:pt x="111" y="1290"/>
                  </a:lnTo>
                  <a:lnTo>
                    <a:pt x="109" y="1243"/>
                  </a:lnTo>
                  <a:lnTo>
                    <a:pt x="131" y="1237"/>
                  </a:lnTo>
                  <a:lnTo>
                    <a:pt x="153" y="1195"/>
                  </a:lnTo>
                  <a:lnTo>
                    <a:pt x="133" y="1157"/>
                  </a:lnTo>
                  <a:lnTo>
                    <a:pt x="112" y="1126"/>
                  </a:lnTo>
                  <a:lnTo>
                    <a:pt x="107" y="1092"/>
                  </a:lnTo>
                  <a:lnTo>
                    <a:pt x="109" y="1048"/>
                  </a:lnTo>
                  <a:lnTo>
                    <a:pt x="108" y="1008"/>
                  </a:lnTo>
                  <a:lnTo>
                    <a:pt x="110" y="971"/>
                  </a:lnTo>
                  <a:lnTo>
                    <a:pt x="123" y="928"/>
                  </a:lnTo>
                  <a:lnTo>
                    <a:pt x="114" y="886"/>
                  </a:lnTo>
                  <a:lnTo>
                    <a:pt x="128" y="829"/>
                  </a:lnTo>
                  <a:lnTo>
                    <a:pt x="155" y="788"/>
                  </a:lnTo>
                  <a:lnTo>
                    <a:pt x="185" y="754"/>
                  </a:lnTo>
                  <a:lnTo>
                    <a:pt x="222" y="747"/>
                  </a:lnTo>
                  <a:lnTo>
                    <a:pt x="249" y="756"/>
                  </a:lnTo>
                  <a:lnTo>
                    <a:pt x="265" y="744"/>
                  </a:lnTo>
                  <a:lnTo>
                    <a:pt x="274" y="718"/>
                  </a:lnTo>
                  <a:lnTo>
                    <a:pt x="267" y="690"/>
                  </a:lnTo>
                  <a:lnTo>
                    <a:pt x="254" y="671"/>
                  </a:lnTo>
                  <a:lnTo>
                    <a:pt x="258" y="637"/>
                  </a:lnTo>
                  <a:lnTo>
                    <a:pt x="291" y="587"/>
                  </a:lnTo>
                  <a:lnTo>
                    <a:pt x="310" y="535"/>
                  </a:lnTo>
                  <a:lnTo>
                    <a:pt x="319" y="479"/>
                  </a:lnTo>
                  <a:lnTo>
                    <a:pt x="316" y="419"/>
                  </a:lnTo>
                  <a:lnTo>
                    <a:pt x="358" y="410"/>
                  </a:lnTo>
                  <a:lnTo>
                    <a:pt x="380" y="352"/>
                  </a:lnTo>
                  <a:lnTo>
                    <a:pt x="411" y="322"/>
                  </a:lnTo>
                  <a:lnTo>
                    <a:pt x="424" y="287"/>
                  </a:lnTo>
                  <a:lnTo>
                    <a:pt x="452" y="248"/>
                  </a:lnTo>
                  <a:lnTo>
                    <a:pt x="433" y="191"/>
                  </a:lnTo>
                  <a:lnTo>
                    <a:pt x="459" y="152"/>
                  </a:lnTo>
                  <a:lnTo>
                    <a:pt x="485" y="106"/>
                  </a:lnTo>
                  <a:lnTo>
                    <a:pt x="519" y="83"/>
                  </a:lnTo>
                  <a:lnTo>
                    <a:pt x="538" y="101"/>
                  </a:lnTo>
                  <a:lnTo>
                    <a:pt x="563" y="106"/>
                  </a:lnTo>
                  <a:lnTo>
                    <a:pt x="571" y="64"/>
                  </a:lnTo>
                  <a:lnTo>
                    <a:pt x="575" y="36"/>
                  </a:lnTo>
                  <a:lnTo>
                    <a:pt x="575" y="7"/>
                  </a:lnTo>
                  <a:lnTo>
                    <a:pt x="609" y="0"/>
                  </a:lnTo>
                  <a:lnTo>
                    <a:pt x="638" y="17"/>
                  </a:lnTo>
                  <a:lnTo>
                    <a:pt x="661" y="25"/>
                  </a:lnTo>
                  <a:lnTo>
                    <a:pt x="684" y="50"/>
                  </a:lnTo>
                  <a:lnTo>
                    <a:pt x="711" y="37"/>
                  </a:lnTo>
                  <a:lnTo>
                    <a:pt x="746" y="59"/>
                  </a:lnTo>
                  <a:close/>
                </a:path>
              </a:pathLst>
            </a:custGeom>
            <a:solidFill>
              <a:schemeClr val="accent1">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106" name="Freeform 103">
              <a:extLst>
                <a:ext uri="{FF2B5EF4-FFF2-40B4-BE49-F238E27FC236}">
                  <a16:creationId xmlns:a16="http://schemas.microsoft.com/office/drawing/2014/main" id="{02F10969-AAC0-4B92-9019-977035AAE1C9}"/>
                </a:ext>
              </a:extLst>
            </p:cNvPr>
            <p:cNvSpPr>
              <a:spLocks/>
            </p:cNvSpPr>
            <p:nvPr/>
          </p:nvSpPr>
          <p:spPr bwMode="auto">
            <a:xfrm>
              <a:off x="4423053" y="3046990"/>
              <a:ext cx="462474" cy="557460"/>
            </a:xfrm>
            <a:custGeom>
              <a:avLst/>
              <a:gdLst>
                <a:gd name="T0" fmla="*/ 327 w 2762250"/>
                <a:gd name="T1" fmla="*/ 70 h 3324225"/>
                <a:gd name="T2" fmla="*/ 307 w 2762250"/>
                <a:gd name="T3" fmla="*/ 119 h 3324225"/>
                <a:gd name="T4" fmla="*/ 266 w 2762250"/>
                <a:gd name="T5" fmla="*/ 102 h 3324225"/>
                <a:gd name="T6" fmla="*/ 234 w 2762250"/>
                <a:gd name="T7" fmla="*/ 89 h 3324225"/>
                <a:gd name="T8" fmla="*/ 214 w 2762250"/>
                <a:gd name="T9" fmla="*/ 109 h 3324225"/>
                <a:gd name="T10" fmla="*/ 193 w 2762250"/>
                <a:gd name="T11" fmla="*/ 156 h 3324225"/>
                <a:gd name="T12" fmla="*/ 168 w 2762250"/>
                <a:gd name="T13" fmla="*/ 200 h 3324225"/>
                <a:gd name="T14" fmla="*/ 157 w 2762250"/>
                <a:gd name="T15" fmla="*/ 249 h 3324225"/>
                <a:gd name="T16" fmla="*/ 138 w 2762250"/>
                <a:gd name="T17" fmla="*/ 264 h 3324225"/>
                <a:gd name="T18" fmla="*/ 121 w 2762250"/>
                <a:gd name="T19" fmla="*/ 314 h 3324225"/>
                <a:gd name="T20" fmla="*/ 125 w 2762250"/>
                <a:gd name="T21" fmla="*/ 357 h 3324225"/>
                <a:gd name="T22" fmla="*/ 124 w 2762250"/>
                <a:gd name="T23" fmla="*/ 394 h 3324225"/>
                <a:gd name="T24" fmla="*/ 107 w 2762250"/>
                <a:gd name="T25" fmla="*/ 427 h 3324225"/>
                <a:gd name="T26" fmla="*/ 99 w 2762250"/>
                <a:gd name="T27" fmla="*/ 443 h 3324225"/>
                <a:gd name="T28" fmla="*/ 65 w 2762250"/>
                <a:gd name="T29" fmla="*/ 467 h 3324225"/>
                <a:gd name="T30" fmla="*/ 23 w 2762250"/>
                <a:gd name="T31" fmla="*/ 480 h 3324225"/>
                <a:gd name="T32" fmla="*/ 1 w 2762250"/>
                <a:gd name="T33" fmla="*/ 436 h 3324225"/>
                <a:gd name="T34" fmla="*/ 20 w 2762250"/>
                <a:gd name="T35" fmla="*/ 422 h 3324225"/>
                <a:gd name="T36" fmla="*/ 0 w 2762250"/>
                <a:gd name="T37" fmla="*/ 413 h 3324225"/>
                <a:gd name="T38" fmla="*/ 16 w 2762250"/>
                <a:gd name="T39" fmla="*/ 402 h 3324225"/>
                <a:gd name="T40" fmla="*/ 10 w 2762250"/>
                <a:gd name="T41" fmla="*/ 398 h 3324225"/>
                <a:gd name="T42" fmla="*/ 1 w 2762250"/>
                <a:gd name="T43" fmla="*/ 369 h 3324225"/>
                <a:gd name="T44" fmla="*/ 32 w 2762250"/>
                <a:gd name="T45" fmla="*/ 367 h 3324225"/>
                <a:gd name="T46" fmla="*/ 6 w 2762250"/>
                <a:gd name="T47" fmla="*/ 350 h 3324225"/>
                <a:gd name="T48" fmla="*/ 16 w 2762250"/>
                <a:gd name="T49" fmla="*/ 335 h 3324225"/>
                <a:gd name="T50" fmla="*/ 34 w 2762250"/>
                <a:gd name="T51" fmla="*/ 316 h 3324225"/>
                <a:gd name="T52" fmla="*/ 40 w 2762250"/>
                <a:gd name="T53" fmla="*/ 307 h 3324225"/>
                <a:gd name="T54" fmla="*/ 63 w 2762250"/>
                <a:gd name="T55" fmla="*/ 306 h 3324225"/>
                <a:gd name="T56" fmla="*/ 80 w 2762250"/>
                <a:gd name="T57" fmla="*/ 279 h 3324225"/>
                <a:gd name="T58" fmla="*/ 107 w 2762250"/>
                <a:gd name="T59" fmla="*/ 276 h 3324225"/>
                <a:gd name="T60" fmla="*/ 98 w 2762250"/>
                <a:gd name="T61" fmla="*/ 276 h 3324225"/>
                <a:gd name="T62" fmla="*/ 97 w 2762250"/>
                <a:gd name="T63" fmla="*/ 253 h 3324225"/>
                <a:gd name="T64" fmla="*/ 115 w 2762250"/>
                <a:gd name="T65" fmla="*/ 240 h 3324225"/>
                <a:gd name="T66" fmla="*/ 137 w 2762250"/>
                <a:gd name="T67" fmla="*/ 219 h 3324225"/>
                <a:gd name="T68" fmla="*/ 137 w 2762250"/>
                <a:gd name="T69" fmla="*/ 194 h 3324225"/>
                <a:gd name="T70" fmla="*/ 154 w 2762250"/>
                <a:gd name="T71" fmla="*/ 156 h 3324225"/>
                <a:gd name="T72" fmla="*/ 178 w 2762250"/>
                <a:gd name="T73" fmla="*/ 124 h 3324225"/>
                <a:gd name="T74" fmla="*/ 187 w 2762250"/>
                <a:gd name="T75" fmla="*/ 104 h 3324225"/>
                <a:gd name="T76" fmla="*/ 190 w 2762250"/>
                <a:gd name="T77" fmla="*/ 89 h 3324225"/>
                <a:gd name="T78" fmla="*/ 220 w 2762250"/>
                <a:gd name="T79" fmla="*/ 77 h 3324225"/>
                <a:gd name="T80" fmla="*/ 226 w 2762250"/>
                <a:gd name="T81" fmla="*/ 64 h 3324225"/>
                <a:gd name="T82" fmla="*/ 263 w 2762250"/>
                <a:gd name="T83" fmla="*/ 63 h 3324225"/>
                <a:gd name="T84" fmla="*/ 275 w 2762250"/>
                <a:gd name="T85" fmla="*/ 44 h 3324225"/>
                <a:gd name="T86" fmla="*/ 272 w 2762250"/>
                <a:gd name="T87" fmla="*/ 34 h 3324225"/>
                <a:gd name="T88" fmla="*/ 302 w 2762250"/>
                <a:gd name="T89" fmla="*/ 34 h 3324225"/>
                <a:gd name="T90" fmla="*/ 313 w 2762250"/>
                <a:gd name="T91" fmla="*/ 11 h 3324225"/>
                <a:gd name="T92" fmla="*/ 316 w 2762250"/>
                <a:gd name="T93" fmla="*/ 31 h 3324225"/>
                <a:gd name="T94" fmla="*/ 335 w 2762250"/>
                <a:gd name="T95" fmla="*/ 17 h 3324225"/>
                <a:gd name="T96" fmla="*/ 345 w 2762250"/>
                <a:gd name="T97" fmla="*/ 11 h 3324225"/>
                <a:gd name="T98" fmla="*/ 364 w 2762250"/>
                <a:gd name="T99" fmla="*/ 13 h 3324225"/>
                <a:gd name="T100" fmla="*/ 365 w 2762250"/>
                <a:gd name="T101" fmla="*/ 23 h 3324225"/>
                <a:gd name="T102" fmla="*/ 385 w 2762250"/>
                <a:gd name="T103" fmla="*/ 25 h 3324225"/>
                <a:gd name="T104" fmla="*/ 399 w 2762250"/>
                <a:gd name="T105" fmla="*/ 47 h 3324225"/>
                <a:gd name="T106" fmla="*/ 377 w 2762250"/>
                <a:gd name="T107" fmla="*/ 51 h 3324225"/>
                <a:gd name="T108" fmla="*/ 366 w 2762250"/>
                <a:gd name="T109" fmla="*/ 65 h 3324225"/>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2762250"/>
                <a:gd name="T166" fmla="*/ 0 h 3324225"/>
                <a:gd name="T167" fmla="*/ 2762250 w 2762250"/>
                <a:gd name="T168" fmla="*/ 3324225 h 3324225"/>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2762250" h="3324225">
                  <a:moveTo>
                    <a:pt x="2462213" y="395288"/>
                  </a:moveTo>
                  <a:lnTo>
                    <a:pt x="2401888" y="369888"/>
                  </a:lnTo>
                  <a:lnTo>
                    <a:pt x="2365375" y="369888"/>
                  </a:lnTo>
                  <a:lnTo>
                    <a:pt x="2295525" y="395288"/>
                  </a:lnTo>
                  <a:lnTo>
                    <a:pt x="2259013" y="476250"/>
                  </a:lnTo>
                  <a:lnTo>
                    <a:pt x="2257425" y="547688"/>
                  </a:lnTo>
                  <a:lnTo>
                    <a:pt x="2219325" y="636588"/>
                  </a:lnTo>
                  <a:lnTo>
                    <a:pt x="2220913" y="674688"/>
                  </a:lnTo>
                  <a:lnTo>
                    <a:pt x="2178050" y="728663"/>
                  </a:lnTo>
                  <a:lnTo>
                    <a:pt x="2120900" y="812800"/>
                  </a:lnTo>
                  <a:lnTo>
                    <a:pt x="2068513" y="757238"/>
                  </a:lnTo>
                  <a:lnTo>
                    <a:pt x="2014538" y="742950"/>
                  </a:lnTo>
                  <a:lnTo>
                    <a:pt x="1943100" y="781050"/>
                  </a:lnTo>
                  <a:lnTo>
                    <a:pt x="1873250" y="771525"/>
                  </a:lnTo>
                  <a:lnTo>
                    <a:pt x="1835150" y="700088"/>
                  </a:lnTo>
                  <a:lnTo>
                    <a:pt x="1784350" y="669925"/>
                  </a:lnTo>
                  <a:lnTo>
                    <a:pt x="1739900" y="688975"/>
                  </a:lnTo>
                  <a:lnTo>
                    <a:pt x="1704975" y="649288"/>
                  </a:lnTo>
                  <a:lnTo>
                    <a:pt x="1668463" y="638175"/>
                  </a:lnTo>
                  <a:lnTo>
                    <a:pt x="1617663" y="611188"/>
                  </a:lnTo>
                  <a:lnTo>
                    <a:pt x="1570038" y="622300"/>
                  </a:lnTo>
                  <a:lnTo>
                    <a:pt x="1570038" y="668338"/>
                  </a:lnTo>
                  <a:lnTo>
                    <a:pt x="1547813" y="779463"/>
                  </a:lnTo>
                  <a:lnTo>
                    <a:pt x="1509713" y="769938"/>
                  </a:lnTo>
                  <a:lnTo>
                    <a:pt x="1479550" y="742950"/>
                  </a:lnTo>
                  <a:lnTo>
                    <a:pt x="1423988" y="779463"/>
                  </a:lnTo>
                  <a:lnTo>
                    <a:pt x="1385888" y="849313"/>
                  </a:lnTo>
                  <a:lnTo>
                    <a:pt x="1344613" y="917575"/>
                  </a:lnTo>
                  <a:lnTo>
                    <a:pt x="1373188" y="1003300"/>
                  </a:lnTo>
                  <a:lnTo>
                    <a:pt x="1330325" y="1066800"/>
                  </a:lnTo>
                  <a:lnTo>
                    <a:pt x="1308100" y="1120775"/>
                  </a:lnTo>
                  <a:lnTo>
                    <a:pt x="1260475" y="1173163"/>
                  </a:lnTo>
                  <a:lnTo>
                    <a:pt x="1225550" y="1263650"/>
                  </a:lnTo>
                  <a:lnTo>
                    <a:pt x="1158875" y="1276350"/>
                  </a:lnTo>
                  <a:lnTo>
                    <a:pt x="1162050" y="1370013"/>
                  </a:lnTo>
                  <a:lnTo>
                    <a:pt x="1149350" y="1457325"/>
                  </a:lnTo>
                  <a:lnTo>
                    <a:pt x="1114425" y="1547813"/>
                  </a:lnTo>
                  <a:lnTo>
                    <a:pt x="1066800" y="1622425"/>
                  </a:lnTo>
                  <a:lnTo>
                    <a:pt x="1058863" y="1676400"/>
                  </a:lnTo>
                  <a:lnTo>
                    <a:pt x="1082675" y="1708150"/>
                  </a:lnTo>
                  <a:lnTo>
                    <a:pt x="1092200" y="1751013"/>
                  </a:lnTo>
                  <a:lnTo>
                    <a:pt x="1077913" y="1792288"/>
                  </a:lnTo>
                  <a:lnTo>
                    <a:pt x="1052513" y="1809750"/>
                  </a:lnTo>
                  <a:lnTo>
                    <a:pt x="1008063" y="1793875"/>
                  </a:lnTo>
                  <a:lnTo>
                    <a:pt x="950913" y="1806575"/>
                  </a:lnTo>
                  <a:lnTo>
                    <a:pt x="901700" y="1860550"/>
                  </a:lnTo>
                  <a:lnTo>
                    <a:pt x="858838" y="1925638"/>
                  </a:lnTo>
                  <a:lnTo>
                    <a:pt x="838200" y="2016125"/>
                  </a:lnTo>
                  <a:lnTo>
                    <a:pt x="850900" y="2084388"/>
                  </a:lnTo>
                  <a:lnTo>
                    <a:pt x="833438" y="2151063"/>
                  </a:lnTo>
                  <a:lnTo>
                    <a:pt x="828675" y="2216150"/>
                  </a:lnTo>
                  <a:lnTo>
                    <a:pt x="830263" y="2274888"/>
                  </a:lnTo>
                  <a:lnTo>
                    <a:pt x="828675" y="2344738"/>
                  </a:lnTo>
                  <a:lnTo>
                    <a:pt x="835025" y="2400300"/>
                  </a:lnTo>
                  <a:lnTo>
                    <a:pt x="865188" y="2446338"/>
                  </a:lnTo>
                  <a:lnTo>
                    <a:pt x="900113" y="2508250"/>
                  </a:lnTo>
                  <a:lnTo>
                    <a:pt x="865188" y="2573338"/>
                  </a:lnTo>
                  <a:lnTo>
                    <a:pt x="828675" y="2582863"/>
                  </a:lnTo>
                  <a:lnTo>
                    <a:pt x="836613" y="2660650"/>
                  </a:lnTo>
                  <a:lnTo>
                    <a:pt x="858838" y="2700338"/>
                  </a:lnTo>
                  <a:lnTo>
                    <a:pt x="838200" y="2746375"/>
                  </a:lnTo>
                  <a:lnTo>
                    <a:pt x="835025" y="2787650"/>
                  </a:lnTo>
                  <a:lnTo>
                    <a:pt x="804863" y="2833688"/>
                  </a:lnTo>
                  <a:lnTo>
                    <a:pt x="768350" y="2876550"/>
                  </a:lnTo>
                  <a:lnTo>
                    <a:pt x="738188" y="2925763"/>
                  </a:lnTo>
                  <a:lnTo>
                    <a:pt x="759954" y="2960937"/>
                  </a:lnTo>
                  <a:lnTo>
                    <a:pt x="742950" y="3008313"/>
                  </a:lnTo>
                  <a:lnTo>
                    <a:pt x="733425" y="3068638"/>
                  </a:lnTo>
                  <a:lnTo>
                    <a:pt x="706438" y="3103563"/>
                  </a:lnTo>
                  <a:lnTo>
                    <a:pt x="686135" y="3032375"/>
                  </a:lnTo>
                  <a:lnTo>
                    <a:pt x="652798" y="3049043"/>
                  </a:lnTo>
                  <a:lnTo>
                    <a:pt x="636588" y="3070225"/>
                  </a:lnTo>
                  <a:lnTo>
                    <a:pt x="585788" y="3114675"/>
                  </a:lnTo>
                  <a:lnTo>
                    <a:pt x="515938" y="3152775"/>
                  </a:lnTo>
                  <a:lnTo>
                    <a:pt x="446088" y="3197225"/>
                  </a:lnTo>
                  <a:lnTo>
                    <a:pt x="407988" y="3228975"/>
                  </a:lnTo>
                  <a:lnTo>
                    <a:pt x="382588" y="3279775"/>
                  </a:lnTo>
                  <a:lnTo>
                    <a:pt x="325438" y="3317875"/>
                  </a:lnTo>
                  <a:lnTo>
                    <a:pt x="242888" y="3324225"/>
                  </a:lnTo>
                  <a:lnTo>
                    <a:pt x="160338" y="3286125"/>
                  </a:lnTo>
                  <a:lnTo>
                    <a:pt x="109538" y="3241675"/>
                  </a:lnTo>
                  <a:lnTo>
                    <a:pt x="79375" y="3163888"/>
                  </a:lnTo>
                  <a:lnTo>
                    <a:pt x="11113" y="3087688"/>
                  </a:lnTo>
                  <a:lnTo>
                    <a:pt x="7938" y="3033713"/>
                  </a:lnTo>
                  <a:lnTo>
                    <a:pt x="9525" y="2984500"/>
                  </a:lnTo>
                  <a:lnTo>
                    <a:pt x="47625" y="2979738"/>
                  </a:lnTo>
                  <a:lnTo>
                    <a:pt x="77788" y="3024188"/>
                  </a:lnTo>
                  <a:lnTo>
                    <a:pt x="76200" y="2959100"/>
                  </a:lnTo>
                  <a:lnTo>
                    <a:pt x="104775" y="2925763"/>
                  </a:lnTo>
                  <a:lnTo>
                    <a:pt x="134938" y="2889250"/>
                  </a:lnTo>
                  <a:lnTo>
                    <a:pt x="123825" y="2854325"/>
                  </a:lnTo>
                  <a:lnTo>
                    <a:pt x="93663" y="2879725"/>
                  </a:lnTo>
                  <a:lnTo>
                    <a:pt x="60325" y="2886075"/>
                  </a:lnTo>
                  <a:lnTo>
                    <a:pt x="9525" y="2898775"/>
                  </a:lnTo>
                  <a:lnTo>
                    <a:pt x="0" y="2825750"/>
                  </a:lnTo>
                  <a:lnTo>
                    <a:pt x="26988" y="2820988"/>
                  </a:lnTo>
                  <a:lnTo>
                    <a:pt x="61913" y="2832100"/>
                  </a:lnTo>
                  <a:lnTo>
                    <a:pt x="93663" y="2817813"/>
                  </a:lnTo>
                  <a:lnTo>
                    <a:pt x="65088" y="2782888"/>
                  </a:lnTo>
                  <a:lnTo>
                    <a:pt x="111125" y="2752725"/>
                  </a:lnTo>
                  <a:lnTo>
                    <a:pt x="141288" y="2711450"/>
                  </a:lnTo>
                  <a:lnTo>
                    <a:pt x="203200" y="2665413"/>
                  </a:lnTo>
                  <a:lnTo>
                    <a:pt x="161925" y="2652713"/>
                  </a:lnTo>
                  <a:lnTo>
                    <a:pt x="112713" y="2679700"/>
                  </a:lnTo>
                  <a:lnTo>
                    <a:pt x="69850" y="2722563"/>
                  </a:lnTo>
                  <a:lnTo>
                    <a:pt x="47625" y="2690813"/>
                  </a:lnTo>
                  <a:lnTo>
                    <a:pt x="7938" y="2671763"/>
                  </a:lnTo>
                  <a:lnTo>
                    <a:pt x="23813" y="2620963"/>
                  </a:lnTo>
                  <a:lnTo>
                    <a:pt x="36513" y="2573338"/>
                  </a:lnTo>
                  <a:lnTo>
                    <a:pt x="4763" y="2528888"/>
                  </a:lnTo>
                  <a:lnTo>
                    <a:pt x="11113" y="2489200"/>
                  </a:lnTo>
                  <a:lnTo>
                    <a:pt x="68263" y="2506663"/>
                  </a:lnTo>
                  <a:lnTo>
                    <a:pt x="117475" y="2505075"/>
                  </a:lnTo>
                  <a:lnTo>
                    <a:pt x="171450" y="2524125"/>
                  </a:lnTo>
                  <a:lnTo>
                    <a:pt x="220663" y="2513013"/>
                  </a:lnTo>
                  <a:lnTo>
                    <a:pt x="249238" y="2516188"/>
                  </a:lnTo>
                  <a:lnTo>
                    <a:pt x="295275" y="2451100"/>
                  </a:lnTo>
                  <a:lnTo>
                    <a:pt x="104775" y="2463800"/>
                  </a:lnTo>
                  <a:lnTo>
                    <a:pt x="22225" y="2433638"/>
                  </a:lnTo>
                  <a:lnTo>
                    <a:pt x="41275" y="2397125"/>
                  </a:lnTo>
                  <a:lnTo>
                    <a:pt x="55563" y="2352675"/>
                  </a:lnTo>
                  <a:lnTo>
                    <a:pt x="38100" y="2263775"/>
                  </a:lnTo>
                  <a:lnTo>
                    <a:pt x="60325" y="2249488"/>
                  </a:lnTo>
                  <a:lnTo>
                    <a:pt x="85725" y="2306638"/>
                  </a:lnTo>
                  <a:lnTo>
                    <a:pt x="109538" y="2295525"/>
                  </a:lnTo>
                  <a:lnTo>
                    <a:pt x="87313" y="2236788"/>
                  </a:lnTo>
                  <a:lnTo>
                    <a:pt x="111125" y="2212975"/>
                  </a:lnTo>
                  <a:lnTo>
                    <a:pt x="165100" y="2244725"/>
                  </a:lnTo>
                  <a:lnTo>
                    <a:pt x="201613" y="2193925"/>
                  </a:lnTo>
                  <a:lnTo>
                    <a:pt x="236538" y="2162175"/>
                  </a:lnTo>
                  <a:lnTo>
                    <a:pt x="246063" y="2116138"/>
                  </a:lnTo>
                  <a:lnTo>
                    <a:pt x="293688" y="2151063"/>
                  </a:lnTo>
                  <a:lnTo>
                    <a:pt x="328613" y="2152650"/>
                  </a:lnTo>
                  <a:lnTo>
                    <a:pt x="341313" y="2117725"/>
                  </a:lnTo>
                  <a:lnTo>
                    <a:pt x="279400" y="2098675"/>
                  </a:lnTo>
                  <a:lnTo>
                    <a:pt x="263525" y="2035175"/>
                  </a:lnTo>
                  <a:lnTo>
                    <a:pt x="306388" y="2063750"/>
                  </a:lnTo>
                  <a:lnTo>
                    <a:pt x="387350" y="2051050"/>
                  </a:lnTo>
                  <a:lnTo>
                    <a:pt x="393700" y="2097088"/>
                  </a:lnTo>
                  <a:lnTo>
                    <a:pt x="433388" y="2093913"/>
                  </a:lnTo>
                  <a:lnTo>
                    <a:pt x="434975" y="2024063"/>
                  </a:lnTo>
                  <a:lnTo>
                    <a:pt x="442913" y="1965325"/>
                  </a:lnTo>
                  <a:lnTo>
                    <a:pt x="490538" y="1920875"/>
                  </a:lnTo>
                  <a:lnTo>
                    <a:pt x="538163" y="1958975"/>
                  </a:lnTo>
                  <a:lnTo>
                    <a:pt x="554038" y="1911350"/>
                  </a:lnTo>
                  <a:lnTo>
                    <a:pt x="588963" y="1919288"/>
                  </a:lnTo>
                  <a:lnTo>
                    <a:pt x="609600" y="1957388"/>
                  </a:lnTo>
                  <a:lnTo>
                    <a:pt x="654050" y="1931988"/>
                  </a:lnTo>
                  <a:lnTo>
                    <a:pt x="706438" y="1930400"/>
                  </a:lnTo>
                  <a:lnTo>
                    <a:pt x="735013" y="1890713"/>
                  </a:lnTo>
                  <a:lnTo>
                    <a:pt x="769938" y="1878013"/>
                  </a:lnTo>
                  <a:lnTo>
                    <a:pt x="763588" y="1808163"/>
                  </a:lnTo>
                  <a:lnTo>
                    <a:pt x="735013" y="1828800"/>
                  </a:lnTo>
                  <a:lnTo>
                    <a:pt x="714375" y="1860550"/>
                  </a:lnTo>
                  <a:lnTo>
                    <a:pt x="674688" y="1889125"/>
                  </a:lnTo>
                  <a:lnTo>
                    <a:pt x="650875" y="1914525"/>
                  </a:lnTo>
                  <a:lnTo>
                    <a:pt x="604838" y="1889125"/>
                  </a:lnTo>
                  <a:lnTo>
                    <a:pt x="596900" y="1849438"/>
                  </a:lnTo>
                  <a:lnTo>
                    <a:pt x="625475" y="1797050"/>
                  </a:lnTo>
                  <a:lnTo>
                    <a:pt x="671513" y="1730375"/>
                  </a:lnTo>
                  <a:lnTo>
                    <a:pt x="719138" y="1711325"/>
                  </a:lnTo>
                  <a:lnTo>
                    <a:pt x="736600" y="1673225"/>
                  </a:lnTo>
                  <a:lnTo>
                    <a:pt x="774700" y="1709738"/>
                  </a:lnTo>
                  <a:lnTo>
                    <a:pt x="830263" y="1662113"/>
                  </a:lnTo>
                  <a:lnTo>
                    <a:pt x="790575" y="1641475"/>
                  </a:lnTo>
                  <a:lnTo>
                    <a:pt x="838200" y="1604963"/>
                  </a:lnTo>
                  <a:lnTo>
                    <a:pt x="828675" y="1535113"/>
                  </a:lnTo>
                  <a:lnTo>
                    <a:pt x="874713" y="1512888"/>
                  </a:lnTo>
                  <a:lnTo>
                    <a:pt x="903288" y="1524000"/>
                  </a:lnTo>
                  <a:lnTo>
                    <a:pt x="947738" y="1500188"/>
                  </a:lnTo>
                  <a:lnTo>
                    <a:pt x="890588" y="1462088"/>
                  </a:lnTo>
                  <a:lnTo>
                    <a:pt x="955675" y="1433513"/>
                  </a:lnTo>
                  <a:lnTo>
                    <a:pt x="901700" y="1384300"/>
                  </a:lnTo>
                  <a:lnTo>
                    <a:pt x="942975" y="1377950"/>
                  </a:lnTo>
                  <a:lnTo>
                    <a:pt x="942975" y="1328738"/>
                  </a:lnTo>
                  <a:lnTo>
                    <a:pt x="966788" y="1274763"/>
                  </a:lnTo>
                  <a:lnTo>
                    <a:pt x="998538" y="1270000"/>
                  </a:lnTo>
                  <a:lnTo>
                    <a:pt x="1011238" y="1195388"/>
                  </a:lnTo>
                  <a:lnTo>
                    <a:pt x="1044575" y="1117600"/>
                  </a:lnTo>
                  <a:lnTo>
                    <a:pt x="1065213" y="1069975"/>
                  </a:lnTo>
                  <a:lnTo>
                    <a:pt x="1092200" y="1025525"/>
                  </a:lnTo>
                  <a:lnTo>
                    <a:pt x="1139825" y="1011238"/>
                  </a:lnTo>
                  <a:lnTo>
                    <a:pt x="1152525" y="950913"/>
                  </a:lnTo>
                  <a:lnTo>
                    <a:pt x="1181100" y="890588"/>
                  </a:lnTo>
                  <a:lnTo>
                    <a:pt x="1227138" y="850900"/>
                  </a:lnTo>
                  <a:lnTo>
                    <a:pt x="1198563" y="822325"/>
                  </a:lnTo>
                  <a:lnTo>
                    <a:pt x="1212850" y="779463"/>
                  </a:lnTo>
                  <a:lnTo>
                    <a:pt x="1257300" y="768350"/>
                  </a:lnTo>
                  <a:lnTo>
                    <a:pt x="1322388" y="766763"/>
                  </a:lnTo>
                  <a:lnTo>
                    <a:pt x="1293813" y="714375"/>
                  </a:lnTo>
                  <a:lnTo>
                    <a:pt x="1347788" y="695325"/>
                  </a:lnTo>
                  <a:lnTo>
                    <a:pt x="1373188" y="681038"/>
                  </a:lnTo>
                  <a:lnTo>
                    <a:pt x="1395413" y="650875"/>
                  </a:lnTo>
                  <a:lnTo>
                    <a:pt x="1323975" y="641350"/>
                  </a:lnTo>
                  <a:lnTo>
                    <a:pt x="1309688" y="609600"/>
                  </a:lnTo>
                  <a:lnTo>
                    <a:pt x="1339850" y="561975"/>
                  </a:lnTo>
                  <a:lnTo>
                    <a:pt x="1387475" y="552450"/>
                  </a:lnTo>
                  <a:lnTo>
                    <a:pt x="1430338" y="569913"/>
                  </a:lnTo>
                  <a:lnTo>
                    <a:pt x="1474788" y="563563"/>
                  </a:lnTo>
                  <a:lnTo>
                    <a:pt x="1519238" y="525463"/>
                  </a:lnTo>
                  <a:lnTo>
                    <a:pt x="1508125" y="471488"/>
                  </a:lnTo>
                  <a:lnTo>
                    <a:pt x="1471613" y="384175"/>
                  </a:lnTo>
                  <a:lnTo>
                    <a:pt x="1516063" y="338138"/>
                  </a:lnTo>
                  <a:lnTo>
                    <a:pt x="1566863" y="371475"/>
                  </a:lnTo>
                  <a:lnTo>
                    <a:pt x="1562100" y="436563"/>
                  </a:lnTo>
                  <a:lnTo>
                    <a:pt x="1624013" y="471488"/>
                  </a:lnTo>
                  <a:lnTo>
                    <a:pt x="1701800" y="457200"/>
                  </a:lnTo>
                  <a:lnTo>
                    <a:pt x="1738313" y="400050"/>
                  </a:lnTo>
                  <a:lnTo>
                    <a:pt x="1776413" y="436563"/>
                  </a:lnTo>
                  <a:lnTo>
                    <a:pt x="1811338" y="433388"/>
                  </a:lnTo>
                  <a:lnTo>
                    <a:pt x="1811338" y="393700"/>
                  </a:lnTo>
                  <a:lnTo>
                    <a:pt x="1776413" y="333375"/>
                  </a:lnTo>
                  <a:lnTo>
                    <a:pt x="1795463" y="293688"/>
                  </a:lnTo>
                  <a:lnTo>
                    <a:pt x="1838325" y="303213"/>
                  </a:lnTo>
                  <a:lnTo>
                    <a:pt x="1895475" y="304800"/>
                  </a:lnTo>
                  <a:lnTo>
                    <a:pt x="1901825" y="374650"/>
                  </a:lnTo>
                  <a:lnTo>
                    <a:pt x="1924050" y="404813"/>
                  </a:lnTo>
                  <a:lnTo>
                    <a:pt x="1971675" y="388938"/>
                  </a:lnTo>
                  <a:lnTo>
                    <a:pt x="1954213" y="307975"/>
                  </a:lnTo>
                  <a:lnTo>
                    <a:pt x="1876425" y="231775"/>
                  </a:lnTo>
                  <a:lnTo>
                    <a:pt x="1897063" y="190500"/>
                  </a:lnTo>
                  <a:lnTo>
                    <a:pt x="1979613" y="204788"/>
                  </a:lnTo>
                  <a:lnTo>
                    <a:pt x="2020888" y="207963"/>
                  </a:lnTo>
                  <a:lnTo>
                    <a:pt x="2068513" y="149225"/>
                  </a:lnTo>
                  <a:lnTo>
                    <a:pt x="2081213" y="233363"/>
                  </a:lnTo>
                  <a:lnTo>
                    <a:pt x="2128838" y="219075"/>
                  </a:lnTo>
                  <a:lnTo>
                    <a:pt x="2111375" y="185738"/>
                  </a:lnTo>
                  <a:lnTo>
                    <a:pt x="2114550" y="138113"/>
                  </a:lnTo>
                  <a:lnTo>
                    <a:pt x="2128838" y="98425"/>
                  </a:lnTo>
                  <a:lnTo>
                    <a:pt x="2157413" y="73025"/>
                  </a:lnTo>
                  <a:lnTo>
                    <a:pt x="2187575" y="57150"/>
                  </a:lnTo>
                  <a:lnTo>
                    <a:pt x="2198688" y="15875"/>
                  </a:lnTo>
                  <a:lnTo>
                    <a:pt x="2230438" y="0"/>
                  </a:lnTo>
                  <a:lnTo>
                    <a:pt x="2209800" y="147638"/>
                  </a:lnTo>
                  <a:lnTo>
                    <a:pt x="2181225" y="212725"/>
                  </a:lnTo>
                  <a:lnTo>
                    <a:pt x="2143125" y="304800"/>
                  </a:lnTo>
                  <a:lnTo>
                    <a:pt x="2128838" y="376238"/>
                  </a:lnTo>
                  <a:lnTo>
                    <a:pt x="2173288" y="331788"/>
                  </a:lnTo>
                  <a:lnTo>
                    <a:pt x="2287588" y="90488"/>
                  </a:lnTo>
                  <a:lnTo>
                    <a:pt x="2311400" y="117475"/>
                  </a:lnTo>
                  <a:lnTo>
                    <a:pt x="2292350" y="261938"/>
                  </a:lnTo>
                  <a:lnTo>
                    <a:pt x="2343150" y="255588"/>
                  </a:lnTo>
                  <a:lnTo>
                    <a:pt x="2371725" y="200025"/>
                  </a:lnTo>
                  <a:lnTo>
                    <a:pt x="2378075" y="147638"/>
                  </a:lnTo>
                  <a:lnTo>
                    <a:pt x="2378075" y="74613"/>
                  </a:lnTo>
                  <a:lnTo>
                    <a:pt x="2395538" y="41275"/>
                  </a:lnTo>
                  <a:lnTo>
                    <a:pt x="2424113" y="20638"/>
                  </a:lnTo>
                  <a:lnTo>
                    <a:pt x="2449513" y="47625"/>
                  </a:lnTo>
                  <a:lnTo>
                    <a:pt x="2479675" y="76200"/>
                  </a:lnTo>
                  <a:lnTo>
                    <a:pt x="2509838" y="88900"/>
                  </a:lnTo>
                  <a:lnTo>
                    <a:pt x="2471738" y="150813"/>
                  </a:lnTo>
                  <a:lnTo>
                    <a:pt x="2452688" y="195263"/>
                  </a:lnTo>
                  <a:lnTo>
                    <a:pt x="2462213" y="227013"/>
                  </a:lnTo>
                  <a:lnTo>
                    <a:pt x="2501900" y="209550"/>
                  </a:lnTo>
                  <a:lnTo>
                    <a:pt x="2516188" y="155575"/>
                  </a:lnTo>
                  <a:lnTo>
                    <a:pt x="2552700" y="114300"/>
                  </a:lnTo>
                  <a:lnTo>
                    <a:pt x="2581275" y="119063"/>
                  </a:lnTo>
                  <a:lnTo>
                    <a:pt x="2592388" y="142875"/>
                  </a:lnTo>
                  <a:lnTo>
                    <a:pt x="2619375" y="160338"/>
                  </a:lnTo>
                  <a:lnTo>
                    <a:pt x="2655888" y="174625"/>
                  </a:lnTo>
                  <a:lnTo>
                    <a:pt x="2716213" y="217488"/>
                  </a:lnTo>
                  <a:lnTo>
                    <a:pt x="2740025" y="233363"/>
                  </a:lnTo>
                  <a:lnTo>
                    <a:pt x="2762250" y="261938"/>
                  </a:lnTo>
                  <a:lnTo>
                    <a:pt x="2749550" y="290513"/>
                  </a:lnTo>
                  <a:lnTo>
                    <a:pt x="2752725" y="320675"/>
                  </a:lnTo>
                  <a:lnTo>
                    <a:pt x="2746375" y="352425"/>
                  </a:lnTo>
                  <a:lnTo>
                    <a:pt x="2705100" y="365125"/>
                  </a:lnTo>
                  <a:lnTo>
                    <a:pt x="2681288" y="374650"/>
                  </a:lnTo>
                  <a:lnTo>
                    <a:pt x="2638425" y="366713"/>
                  </a:lnTo>
                  <a:lnTo>
                    <a:pt x="2601913" y="352425"/>
                  </a:lnTo>
                  <a:lnTo>
                    <a:pt x="2566988" y="357188"/>
                  </a:lnTo>
                  <a:lnTo>
                    <a:pt x="2667000" y="450850"/>
                  </a:lnTo>
                  <a:lnTo>
                    <a:pt x="2663825" y="517525"/>
                  </a:lnTo>
                  <a:lnTo>
                    <a:pt x="2600325" y="585788"/>
                  </a:lnTo>
                  <a:lnTo>
                    <a:pt x="2525713" y="442913"/>
                  </a:lnTo>
                  <a:lnTo>
                    <a:pt x="2462213" y="395288"/>
                  </a:lnTo>
                  <a:close/>
                </a:path>
              </a:pathLst>
            </a:custGeom>
            <a:solidFill>
              <a:schemeClr val="accent1">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107" name="Freeform 104">
              <a:extLst>
                <a:ext uri="{FF2B5EF4-FFF2-40B4-BE49-F238E27FC236}">
                  <a16:creationId xmlns:a16="http://schemas.microsoft.com/office/drawing/2014/main" id="{8C4D051F-1EBF-4799-A27B-24231CCE0335}"/>
                </a:ext>
              </a:extLst>
            </p:cNvPr>
            <p:cNvSpPr>
              <a:spLocks/>
            </p:cNvSpPr>
            <p:nvPr/>
          </p:nvSpPr>
          <p:spPr bwMode="auto">
            <a:xfrm>
              <a:off x="5882103" y="3795980"/>
              <a:ext cx="579261" cy="267830"/>
            </a:xfrm>
            <a:custGeom>
              <a:avLst/>
              <a:gdLst>
                <a:gd name="T0" fmla="*/ 0 w 2171"/>
                <a:gd name="T1" fmla="*/ 2147483647 h 1006"/>
                <a:gd name="T2" fmla="*/ 2147483647 w 2171"/>
                <a:gd name="T3" fmla="*/ 2147483647 h 1006"/>
                <a:gd name="T4" fmla="*/ 2147483647 w 2171"/>
                <a:gd name="T5" fmla="*/ 2147483647 h 1006"/>
                <a:gd name="T6" fmla="*/ 2147483647 w 2171"/>
                <a:gd name="T7" fmla="*/ 2147483647 h 1006"/>
                <a:gd name="T8" fmla="*/ 2147483647 w 2171"/>
                <a:gd name="T9" fmla="*/ 2147483647 h 1006"/>
                <a:gd name="T10" fmla="*/ 2147483647 w 2171"/>
                <a:gd name="T11" fmla="*/ 2147483647 h 1006"/>
                <a:gd name="T12" fmla="*/ 2147483647 w 2171"/>
                <a:gd name="T13" fmla="*/ 2147483647 h 1006"/>
                <a:gd name="T14" fmla="*/ 2147483647 w 2171"/>
                <a:gd name="T15" fmla="*/ 2147483647 h 1006"/>
                <a:gd name="T16" fmla="*/ 2147483647 w 2171"/>
                <a:gd name="T17" fmla="*/ 2147483647 h 1006"/>
                <a:gd name="T18" fmla="*/ 2147483647 w 2171"/>
                <a:gd name="T19" fmla="*/ 2147483647 h 1006"/>
                <a:gd name="T20" fmla="*/ 2147483647 w 2171"/>
                <a:gd name="T21" fmla="*/ 2147483647 h 1006"/>
                <a:gd name="T22" fmla="*/ 2147483647 w 2171"/>
                <a:gd name="T23" fmla="*/ 2147483647 h 1006"/>
                <a:gd name="T24" fmla="*/ 2147483647 w 2171"/>
                <a:gd name="T25" fmla="*/ 2147483647 h 1006"/>
                <a:gd name="T26" fmla="*/ 2147483647 w 2171"/>
                <a:gd name="T27" fmla="*/ 2147483647 h 1006"/>
                <a:gd name="T28" fmla="*/ 2147483647 w 2171"/>
                <a:gd name="T29" fmla="*/ 2147483647 h 1006"/>
                <a:gd name="T30" fmla="*/ 2147483647 w 2171"/>
                <a:gd name="T31" fmla="*/ 2147483647 h 1006"/>
                <a:gd name="T32" fmla="*/ 2147483647 w 2171"/>
                <a:gd name="T33" fmla="*/ 2147483647 h 1006"/>
                <a:gd name="T34" fmla="*/ 2147483647 w 2171"/>
                <a:gd name="T35" fmla="*/ 2147483647 h 1006"/>
                <a:gd name="T36" fmla="*/ 2147483647 w 2171"/>
                <a:gd name="T37" fmla="*/ 2147483647 h 1006"/>
                <a:gd name="T38" fmla="*/ 2147483647 w 2171"/>
                <a:gd name="T39" fmla="*/ 2147483647 h 1006"/>
                <a:gd name="T40" fmla="*/ 2147483647 w 2171"/>
                <a:gd name="T41" fmla="*/ 2147483647 h 1006"/>
                <a:gd name="T42" fmla="*/ 2147483647 w 2171"/>
                <a:gd name="T43" fmla="*/ 2147483647 h 1006"/>
                <a:gd name="T44" fmla="*/ 2147483647 w 2171"/>
                <a:gd name="T45" fmla="*/ 2147483647 h 1006"/>
                <a:gd name="T46" fmla="*/ 2147483647 w 2171"/>
                <a:gd name="T47" fmla="*/ 2147483647 h 1006"/>
                <a:gd name="T48" fmla="*/ 2147483647 w 2171"/>
                <a:gd name="T49" fmla="*/ 2147483647 h 1006"/>
                <a:gd name="T50" fmla="*/ 2147483647 w 2171"/>
                <a:gd name="T51" fmla="*/ 2147483647 h 1006"/>
                <a:gd name="T52" fmla="*/ 2147483647 w 2171"/>
                <a:gd name="T53" fmla="*/ 2147483647 h 1006"/>
                <a:gd name="T54" fmla="*/ 2147483647 w 2171"/>
                <a:gd name="T55" fmla="*/ 2147483647 h 1006"/>
                <a:gd name="T56" fmla="*/ 2147483647 w 2171"/>
                <a:gd name="T57" fmla="*/ 2147483647 h 1006"/>
                <a:gd name="T58" fmla="*/ 2147483647 w 2171"/>
                <a:gd name="T59" fmla="*/ 2147483647 h 1006"/>
                <a:gd name="T60" fmla="*/ 2147483647 w 2171"/>
                <a:gd name="T61" fmla="*/ 2147483647 h 1006"/>
                <a:gd name="T62" fmla="*/ 2147483647 w 2171"/>
                <a:gd name="T63" fmla="*/ 2147483647 h 1006"/>
                <a:gd name="T64" fmla="*/ 2147483647 w 2171"/>
                <a:gd name="T65" fmla="*/ 0 h 1006"/>
                <a:gd name="T66" fmla="*/ 2147483647 w 2171"/>
                <a:gd name="T67" fmla="*/ 2147483647 h 1006"/>
                <a:gd name="T68" fmla="*/ 2147483647 w 2171"/>
                <a:gd name="T69" fmla="*/ 2147483647 h 1006"/>
                <a:gd name="T70" fmla="*/ 2147483647 w 2171"/>
                <a:gd name="T71" fmla="*/ 2147483647 h 1006"/>
                <a:gd name="T72" fmla="*/ 2147483647 w 2171"/>
                <a:gd name="T73" fmla="*/ 2147483647 h 1006"/>
                <a:gd name="T74" fmla="*/ 2147483647 w 2171"/>
                <a:gd name="T75" fmla="*/ 2147483647 h 1006"/>
                <a:gd name="T76" fmla="*/ 2147483647 w 2171"/>
                <a:gd name="T77" fmla="*/ 2147483647 h 1006"/>
                <a:gd name="T78" fmla="*/ 2147483647 w 2171"/>
                <a:gd name="T79" fmla="*/ 2147483647 h 100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2171"/>
                <a:gd name="T121" fmla="*/ 0 h 1006"/>
                <a:gd name="T122" fmla="*/ 2171 w 2171"/>
                <a:gd name="T123" fmla="*/ 1006 h 100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2171" h="1006">
                  <a:moveTo>
                    <a:pt x="63" y="279"/>
                  </a:moveTo>
                  <a:lnTo>
                    <a:pt x="0" y="295"/>
                  </a:lnTo>
                  <a:lnTo>
                    <a:pt x="72" y="313"/>
                  </a:lnTo>
                  <a:lnTo>
                    <a:pt x="80" y="354"/>
                  </a:lnTo>
                  <a:lnTo>
                    <a:pt x="146" y="366"/>
                  </a:lnTo>
                  <a:lnTo>
                    <a:pt x="255" y="471"/>
                  </a:lnTo>
                  <a:lnTo>
                    <a:pt x="273" y="558"/>
                  </a:lnTo>
                  <a:lnTo>
                    <a:pt x="252" y="637"/>
                  </a:lnTo>
                  <a:lnTo>
                    <a:pt x="281" y="684"/>
                  </a:lnTo>
                  <a:lnTo>
                    <a:pt x="362" y="706"/>
                  </a:lnTo>
                  <a:lnTo>
                    <a:pt x="395" y="687"/>
                  </a:lnTo>
                  <a:lnTo>
                    <a:pt x="464" y="720"/>
                  </a:lnTo>
                  <a:lnTo>
                    <a:pt x="494" y="756"/>
                  </a:lnTo>
                  <a:lnTo>
                    <a:pt x="552" y="762"/>
                  </a:lnTo>
                  <a:lnTo>
                    <a:pt x="615" y="868"/>
                  </a:lnTo>
                  <a:lnTo>
                    <a:pt x="636" y="925"/>
                  </a:lnTo>
                  <a:lnTo>
                    <a:pt x="713" y="916"/>
                  </a:lnTo>
                  <a:lnTo>
                    <a:pt x="819" y="922"/>
                  </a:lnTo>
                  <a:lnTo>
                    <a:pt x="894" y="936"/>
                  </a:lnTo>
                  <a:lnTo>
                    <a:pt x="969" y="922"/>
                  </a:lnTo>
                  <a:lnTo>
                    <a:pt x="1025" y="958"/>
                  </a:lnTo>
                  <a:lnTo>
                    <a:pt x="1095" y="979"/>
                  </a:lnTo>
                  <a:lnTo>
                    <a:pt x="1148" y="1000"/>
                  </a:lnTo>
                  <a:lnTo>
                    <a:pt x="1190" y="1006"/>
                  </a:lnTo>
                  <a:lnTo>
                    <a:pt x="1244" y="991"/>
                  </a:lnTo>
                  <a:lnTo>
                    <a:pt x="1266" y="951"/>
                  </a:lnTo>
                  <a:lnTo>
                    <a:pt x="1337" y="940"/>
                  </a:lnTo>
                  <a:lnTo>
                    <a:pt x="1388" y="945"/>
                  </a:lnTo>
                  <a:lnTo>
                    <a:pt x="1454" y="937"/>
                  </a:lnTo>
                  <a:lnTo>
                    <a:pt x="1532" y="924"/>
                  </a:lnTo>
                  <a:lnTo>
                    <a:pt x="1590" y="874"/>
                  </a:lnTo>
                  <a:lnTo>
                    <a:pt x="1655" y="825"/>
                  </a:lnTo>
                  <a:lnTo>
                    <a:pt x="1632" y="733"/>
                  </a:lnTo>
                  <a:lnTo>
                    <a:pt x="1661" y="709"/>
                  </a:lnTo>
                  <a:lnTo>
                    <a:pt x="1692" y="703"/>
                  </a:lnTo>
                  <a:lnTo>
                    <a:pt x="1745" y="724"/>
                  </a:lnTo>
                  <a:lnTo>
                    <a:pt x="1793" y="715"/>
                  </a:lnTo>
                  <a:lnTo>
                    <a:pt x="1826" y="691"/>
                  </a:lnTo>
                  <a:lnTo>
                    <a:pt x="1848" y="666"/>
                  </a:lnTo>
                  <a:lnTo>
                    <a:pt x="1887" y="657"/>
                  </a:lnTo>
                  <a:lnTo>
                    <a:pt x="1979" y="561"/>
                  </a:lnTo>
                  <a:lnTo>
                    <a:pt x="2034" y="547"/>
                  </a:lnTo>
                  <a:lnTo>
                    <a:pt x="2082" y="543"/>
                  </a:lnTo>
                  <a:lnTo>
                    <a:pt x="2165" y="546"/>
                  </a:lnTo>
                  <a:lnTo>
                    <a:pt x="2171" y="510"/>
                  </a:lnTo>
                  <a:lnTo>
                    <a:pt x="2156" y="477"/>
                  </a:lnTo>
                  <a:lnTo>
                    <a:pt x="2073" y="405"/>
                  </a:lnTo>
                  <a:lnTo>
                    <a:pt x="2021" y="411"/>
                  </a:lnTo>
                  <a:lnTo>
                    <a:pt x="1962" y="441"/>
                  </a:lnTo>
                  <a:lnTo>
                    <a:pt x="1904" y="424"/>
                  </a:lnTo>
                  <a:lnTo>
                    <a:pt x="1901" y="381"/>
                  </a:lnTo>
                  <a:lnTo>
                    <a:pt x="1952" y="223"/>
                  </a:lnTo>
                  <a:lnTo>
                    <a:pt x="1863" y="198"/>
                  </a:lnTo>
                  <a:lnTo>
                    <a:pt x="1791" y="204"/>
                  </a:lnTo>
                  <a:lnTo>
                    <a:pt x="1736" y="240"/>
                  </a:lnTo>
                  <a:lnTo>
                    <a:pt x="1653" y="280"/>
                  </a:lnTo>
                  <a:lnTo>
                    <a:pt x="1553" y="288"/>
                  </a:lnTo>
                  <a:lnTo>
                    <a:pt x="1457" y="288"/>
                  </a:lnTo>
                  <a:lnTo>
                    <a:pt x="1421" y="250"/>
                  </a:lnTo>
                  <a:lnTo>
                    <a:pt x="1293" y="180"/>
                  </a:lnTo>
                  <a:lnTo>
                    <a:pt x="1130" y="195"/>
                  </a:lnTo>
                  <a:lnTo>
                    <a:pt x="1067" y="193"/>
                  </a:lnTo>
                  <a:lnTo>
                    <a:pt x="995" y="123"/>
                  </a:lnTo>
                  <a:lnTo>
                    <a:pt x="983" y="60"/>
                  </a:lnTo>
                  <a:lnTo>
                    <a:pt x="916" y="20"/>
                  </a:lnTo>
                  <a:lnTo>
                    <a:pt x="865" y="0"/>
                  </a:lnTo>
                  <a:lnTo>
                    <a:pt x="769" y="0"/>
                  </a:lnTo>
                  <a:lnTo>
                    <a:pt x="714" y="36"/>
                  </a:lnTo>
                  <a:lnTo>
                    <a:pt x="722" y="165"/>
                  </a:lnTo>
                  <a:lnTo>
                    <a:pt x="689" y="213"/>
                  </a:lnTo>
                  <a:lnTo>
                    <a:pt x="633" y="219"/>
                  </a:lnTo>
                  <a:lnTo>
                    <a:pt x="524" y="222"/>
                  </a:lnTo>
                  <a:lnTo>
                    <a:pt x="482" y="153"/>
                  </a:lnTo>
                  <a:lnTo>
                    <a:pt x="423" y="144"/>
                  </a:lnTo>
                  <a:lnTo>
                    <a:pt x="351" y="130"/>
                  </a:lnTo>
                  <a:lnTo>
                    <a:pt x="285" y="133"/>
                  </a:lnTo>
                  <a:lnTo>
                    <a:pt x="257" y="171"/>
                  </a:lnTo>
                  <a:lnTo>
                    <a:pt x="212" y="205"/>
                  </a:lnTo>
                  <a:lnTo>
                    <a:pt x="143" y="220"/>
                  </a:lnTo>
                  <a:lnTo>
                    <a:pt x="63" y="279"/>
                  </a:lnTo>
                  <a:close/>
                </a:path>
              </a:pathLst>
            </a:custGeom>
            <a:solidFill>
              <a:schemeClr val="tx2">
                <a:lumMod val="75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108" name="Freeform 105">
              <a:extLst>
                <a:ext uri="{FF2B5EF4-FFF2-40B4-BE49-F238E27FC236}">
                  <a16:creationId xmlns:a16="http://schemas.microsoft.com/office/drawing/2014/main" id="{30B7353E-C475-4C17-AC6C-C39EFD0EE939}"/>
                </a:ext>
              </a:extLst>
            </p:cNvPr>
            <p:cNvSpPr>
              <a:spLocks noChangeAspect="1"/>
            </p:cNvSpPr>
            <p:nvPr/>
          </p:nvSpPr>
          <p:spPr bwMode="auto">
            <a:xfrm>
              <a:off x="5251457" y="4421956"/>
              <a:ext cx="4671" cy="10900"/>
            </a:xfrm>
            <a:custGeom>
              <a:avLst/>
              <a:gdLst>
                <a:gd name="T0" fmla="*/ 2147483647 w 38"/>
                <a:gd name="T1" fmla="*/ 0 h 85"/>
                <a:gd name="T2" fmla="*/ 2147483647 w 38"/>
                <a:gd name="T3" fmla="*/ 2147483647 h 85"/>
                <a:gd name="T4" fmla="*/ 2147483647 w 38"/>
                <a:gd name="T5" fmla="*/ 2147483647 h 85"/>
                <a:gd name="T6" fmla="*/ 2147483647 w 38"/>
                <a:gd name="T7" fmla="*/ 2147483647 h 85"/>
                <a:gd name="T8" fmla="*/ 2147483647 w 38"/>
                <a:gd name="T9" fmla="*/ 2147483647 h 85"/>
                <a:gd name="T10" fmla="*/ 0 w 38"/>
                <a:gd name="T11" fmla="*/ 2147483647 h 85"/>
                <a:gd name="T12" fmla="*/ 2147483647 w 38"/>
                <a:gd name="T13" fmla="*/ 2147483647 h 85"/>
                <a:gd name="T14" fmla="*/ 2147483647 w 38"/>
                <a:gd name="T15" fmla="*/ 0 h 85"/>
                <a:gd name="T16" fmla="*/ 0 60000 65536"/>
                <a:gd name="T17" fmla="*/ 0 60000 65536"/>
                <a:gd name="T18" fmla="*/ 0 60000 65536"/>
                <a:gd name="T19" fmla="*/ 0 60000 65536"/>
                <a:gd name="T20" fmla="*/ 0 60000 65536"/>
                <a:gd name="T21" fmla="*/ 0 60000 65536"/>
                <a:gd name="T22" fmla="*/ 0 60000 65536"/>
                <a:gd name="T23" fmla="*/ 0 60000 65536"/>
                <a:gd name="T24" fmla="*/ 0 w 38"/>
                <a:gd name="T25" fmla="*/ 0 h 85"/>
                <a:gd name="T26" fmla="*/ 38 w 38"/>
                <a:gd name="T27" fmla="*/ 85 h 8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8" h="85">
                  <a:moveTo>
                    <a:pt x="38" y="0"/>
                  </a:moveTo>
                  <a:lnTo>
                    <a:pt x="33" y="30"/>
                  </a:lnTo>
                  <a:lnTo>
                    <a:pt x="36" y="61"/>
                  </a:lnTo>
                  <a:lnTo>
                    <a:pt x="38" y="85"/>
                  </a:lnTo>
                  <a:lnTo>
                    <a:pt x="6" y="84"/>
                  </a:lnTo>
                  <a:lnTo>
                    <a:pt x="0" y="46"/>
                  </a:lnTo>
                  <a:lnTo>
                    <a:pt x="14" y="6"/>
                  </a:lnTo>
                  <a:lnTo>
                    <a:pt x="38" y="0"/>
                  </a:lnTo>
                  <a:close/>
                </a:path>
              </a:pathLst>
            </a:custGeom>
            <a:solidFill>
              <a:srgbClr val="FFD966"/>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109" name="Freeform 106">
              <a:extLst>
                <a:ext uri="{FF2B5EF4-FFF2-40B4-BE49-F238E27FC236}">
                  <a16:creationId xmlns:a16="http://schemas.microsoft.com/office/drawing/2014/main" id="{4BF65DD7-62C5-4883-9765-95DBCDC84371}"/>
                </a:ext>
              </a:extLst>
            </p:cNvPr>
            <p:cNvSpPr>
              <a:spLocks/>
            </p:cNvSpPr>
            <p:nvPr/>
          </p:nvSpPr>
          <p:spPr bwMode="auto">
            <a:xfrm>
              <a:off x="5427414" y="4165025"/>
              <a:ext cx="244473" cy="280287"/>
            </a:xfrm>
            <a:custGeom>
              <a:avLst/>
              <a:gdLst>
                <a:gd name="T0" fmla="*/ 2147483647 w 918"/>
                <a:gd name="T1" fmla="*/ 2147483647 h 1056"/>
                <a:gd name="T2" fmla="*/ 2147483647 w 918"/>
                <a:gd name="T3" fmla="*/ 2147483647 h 1056"/>
                <a:gd name="T4" fmla="*/ 2147483647 w 918"/>
                <a:gd name="T5" fmla="*/ 2147483647 h 1056"/>
                <a:gd name="T6" fmla="*/ 2147483647 w 918"/>
                <a:gd name="T7" fmla="*/ 2147483647 h 1056"/>
                <a:gd name="T8" fmla="*/ 2147483647 w 918"/>
                <a:gd name="T9" fmla="*/ 2147483647 h 1056"/>
                <a:gd name="T10" fmla="*/ 2147483647 w 918"/>
                <a:gd name="T11" fmla="*/ 2147483647 h 1056"/>
                <a:gd name="T12" fmla="*/ 2147483647 w 918"/>
                <a:gd name="T13" fmla="*/ 2147483647 h 1056"/>
                <a:gd name="T14" fmla="*/ 2147483647 w 918"/>
                <a:gd name="T15" fmla="*/ 2147483647 h 1056"/>
                <a:gd name="T16" fmla="*/ 2147483647 w 918"/>
                <a:gd name="T17" fmla="*/ 2147483647 h 1056"/>
                <a:gd name="T18" fmla="*/ 2147483647 w 918"/>
                <a:gd name="T19" fmla="*/ 2147483647 h 1056"/>
                <a:gd name="T20" fmla="*/ 2147483647 w 918"/>
                <a:gd name="T21" fmla="*/ 2147483647 h 1056"/>
                <a:gd name="T22" fmla="*/ 2147483647 w 918"/>
                <a:gd name="T23" fmla="*/ 2147483647 h 1056"/>
                <a:gd name="T24" fmla="*/ 2147483647 w 918"/>
                <a:gd name="T25" fmla="*/ 2147483647 h 1056"/>
                <a:gd name="T26" fmla="*/ 2147483647 w 918"/>
                <a:gd name="T27" fmla="*/ 2147483647 h 1056"/>
                <a:gd name="T28" fmla="*/ 2147483647 w 918"/>
                <a:gd name="T29" fmla="*/ 2147483647 h 1056"/>
                <a:gd name="T30" fmla="*/ 2147483647 w 918"/>
                <a:gd name="T31" fmla="*/ 2147483647 h 1056"/>
                <a:gd name="T32" fmla="*/ 2147483647 w 918"/>
                <a:gd name="T33" fmla="*/ 2147483647 h 1056"/>
                <a:gd name="T34" fmla="*/ 2147483647 w 918"/>
                <a:gd name="T35" fmla="*/ 2147483647 h 1056"/>
                <a:gd name="T36" fmla="*/ 2147483647 w 918"/>
                <a:gd name="T37" fmla="*/ 2147483647 h 1056"/>
                <a:gd name="T38" fmla="*/ 2147483647 w 918"/>
                <a:gd name="T39" fmla="*/ 2147483647 h 1056"/>
                <a:gd name="T40" fmla="*/ 2147483647 w 918"/>
                <a:gd name="T41" fmla="*/ 2147483647 h 1056"/>
                <a:gd name="T42" fmla="*/ 2147483647 w 918"/>
                <a:gd name="T43" fmla="*/ 2147483647 h 1056"/>
                <a:gd name="T44" fmla="*/ 2147483647 w 918"/>
                <a:gd name="T45" fmla="*/ 2147483647 h 1056"/>
                <a:gd name="T46" fmla="*/ 2147483647 w 918"/>
                <a:gd name="T47" fmla="*/ 2147483647 h 1056"/>
                <a:gd name="T48" fmla="*/ 2147483647 w 918"/>
                <a:gd name="T49" fmla="*/ 2147483647 h 1056"/>
                <a:gd name="T50" fmla="*/ 2147483647 w 918"/>
                <a:gd name="T51" fmla="*/ 2147483647 h 1056"/>
                <a:gd name="T52" fmla="*/ 2147483647 w 918"/>
                <a:gd name="T53" fmla="*/ 0 h 1056"/>
                <a:gd name="T54" fmla="*/ 2147483647 w 918"/>
                <a:gd name="T55" fmla="*/ 2147483647 h 1056"/>
                <a:gd name="T56" fmla="*/ 2147483647 w 918"/>
                <a:gd name="T57" fmla="*/ 2147483647 h 1056"/>
                <a:gd name="T58" fmla="*/ 2147483647 w 918"/>
                <a:gd name="T59" fmla="*/ 2147483647 h 1056"/>
                <a:gd name="T60" fmla="*/ 2147483647 w 918"/>
                <a:gd name="T61" fmla="*/ 2147483647 h 1056"/>
                <a:gd name="T62" fmla="*/ 2147483647 w 918"/>
                <a:gd name="T63" fmla="*/ 2147483647 h 1056"/>
                <a:gd name="T64" fmla="*/ 2147483647 w 918"/>
                <a:gd name="T65" fmla="*/ 2147483647 h 1056"/>
                <a:gd name="T66" fmla="*/ 2147483647 w 918"/>
                <a:gd name="T67" fmla="*/ 2147483647 h 1056"/>
                <a:gd name="T68" fmla="*/ 2147483647 w 918"/>
                <a:gd name="T69" fmla="*/ 2147483647 h 1056"/>
                <a:gd name="T70" fmla="*/ 2147483647 w 918"/>
                <a:gd name="T71" fmla="*/ 2147483647 h 1056"/>
                <a:gd name="T72" fmla="*/ 2147483647 w 918"/>
                <a:gd name="T73" fmla="*/ 2147483647 h 1056"/>
                <a:gd name="T74" fmla="*/ 2147483647 w 918"/>
                <a:gd name="T75" fmla="*/ 2147483647 h 1056"/>
                <a:gd name="T76" fmla="*/ 2147483647 w 918"/>
                <a:gd name="T77" fmla="*/ 2147483647 h 1056"/>
                <a:gd name="T78" fmla="*/ 2147483647 w 918"/>
                <a:gd name="T79" fmla="*/ 2147483647 h 1056"/>
                <a:gd name="T80" fmla="*/ 2147483647 w 918"/>
                <a:gd name="T81" fmla="*/ 2147483647 h 1056"/>
                <a:gd name="T82" fmla="*/ 2147483647 w 918"/>
                <a:gd name="T83" fmla="*/ 2147483647 h 105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918"/>
                <a:gd name="T127" fmla="*/ 0 h 1056"/>
                <a:gd name="T128" fmla="*/ 918 w 918"/>
                <a:gd name="T129" fmla="*/ 1056 h 105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918" h="1056">
                  <a:moveTo>
                    <a:pt x="18" y="687"/>
                  </a:moveTo>
                  <a:lnTo>
                    <a:pt x="49" y="720"/>
                  </a:lnTo>
                  <a:lnTo>
                    <a:pt x="81" y="749"/>
                  </a:lnTo>
                  <a:lnTo>
                    <a:pt x="106" y="782"/>
                  </a:lnTo>
                  <a:lnTo>
                    <a:pt x="120" y="810"/>
                  </a:lnTo>
                  <a:lnTo>
                    <a:pt x="84" y="827"/>
                  </a:lnTo>
                  <a:lnTo>
                    <a:pt x="72" y="851"/>
                  </a:lnTo>
                  <a:lnTo>
                    <a:pt x="34" y="867"/>
                  </a:lnTo>
                  <a:lnTo>
                    <a:pt x="9" y="898"/>
                  </a:lnTo>
                  <a:lnTo>
                    <a:pt x="2" y="933"/>
                  </a:lnTo>
                  <a:lnTo>
                    <a:pt x="43" y="963"/>
                  </a:lnTo>
                  <a:lnTo>
                    <a:pt x="85" y="929"/>
                  </a:lnTo>
                  <a:lnTo>
                    <a:pt x="130" y="946"/>
                  </a:lnTo>
                  <a:lnTo>
                    <a:pt x="180" y="933"/>
                  </a:lnTo>
                  <a:lnTo>
                    <a:pt x="213" y="920"/>
                  </a:lnTo>
                  <a:lnTo>
                    <a:pt x="267" y="933"/>
                  </a:lnTo>
                  <a:lnTo>
                    <a:pt x="308" y="933"/>
                  </a:lnTo>
                  <a:lnTo>
                    <a:pt x="354" y="956"/>
                  </a:lnTo>
                  <a:lnTo>
                    <a:pt x="386" y="967"/>
                  </a:lnTo>
                  <a:lnTo>
                    <a:pt x="399" y="1001"/>
                  </a:lnTo>
                  <a:lnTo>
                    <a:pt x="396" y="1037"/>
                  </a:lnTo>
                  <a:lnTo>
                    <a:pt x="430" y="1056"/>
                  </a:lnTo>
                  <a:lnTo>
                    <a:pt x="457" y="1052"/>
                  </a:lnTo>
                  <a:lnTo>
                    <a:pt x="486" y="1031"/>
                  </a:lnTo>
                  <a:lnTo>
                    <a:pt x="634" y="1028"/>
                  </a:lnTo>
                  <a:lnTo>
                    <a:pt x="645" y="996"/>
                  </a:lnTo>
                  <a:lnTo>
                    <a:pt x="594" y="909"/>
                  </a:lnTo>
                  <a:lnTo>
                    <a:pt x="594" y="852"/>
                  </a:lnTo>
                  <a:lnTo>
                    <a:pt x="550" y="800"/>
                  </a:lnTo>
                  <a:lnTo>
                    <a:pt x="651" y="755"/>
                  </a:lnTo>
                  <a:lnTo>
                    <a:pt x="676" y="779"/>
                  </a:lnTo>
                  <a:lnTo>
                    <a:pt x="729" y="767"/>
                  </a:lnTo>
                  <a:lnTo>
                    <a:pt x="768" y="726"/>
                  </a:lnTo>
                  <a:lnTo>
                    <a:pt x="813" y="690"/>
                  </a:lnTo>
                  <a:lnTo>
                    <a:pt x="823" y="636"/>
                  </a:lnTo>
                  <a:lnTo>
                    <a:pt x="867" y="584"/>
                  </a:lnTo>
                  <a:lnTo>
                    <a:pt x="873" y="527"/>
                  </a:lnTo>
                  <a:lnTo>
                    <a:pt x="871" y="459"/>
                  </a:lnTo>
                  <a:lnTo>
                    <a:pt x="904" y="417"/>
                  </a:lnTo>
                  <a:lnTo>
                    <a:pt x="918" y="386"/>
                  </a:lnTo>
                  <a:lnTo>
                    <a:pt x="886" y="369"/>
                  </a:lnTo>
                  <a:lnTo>
                    <a:pt x="873" y="329"/>
                  </a:lnTo>
                  <a:lnTo>
                    <a:pt x="855" y="290"/>
                  </a:lnTo>
                  <a:lnTo>
                    <a:pt x="837" y="239"/>
                  </a:lnTo>
                  <a:lnTo>
                    <a:pt x="842" y="187"/>
                  </a:lnTo>
                  <a:lnTo>
                    <a:pt x="866" y="149"/>
                  </a:lnTo>
                  <a:lnTo>
                    <a:pt x="866" y="128"/>
                  </a:lnTo>
                  <a:lnTo>
                    <a:pt x="833" y="107"/>
                  </a:lnTo>
                  <a:lnTo>
                    <a:pt x="804" y="93"/>
                  </a:lnTo>
                  <a:lnTo>
                    <a:pt x="775" y="67"/>
                  </a:lnTo>
                  <a:lnTo>
                    <a:pt x="791" y="33"/>
                  </a:lnTo>
                  <a:lnTo>
                    <a:pt x="833" y="12"/>
                  </a:lnTo>
                  <a:lnTo>
                    <a:pt x="882" y="5"/>
                  </a:lnTo>
                  <a:lnTo>
                    <a:pt x="813" y="0"/>
                  </a:lnTo>
                  <a:lnTo>
                    <a:pt x="762" y="14"/>
                  </a:lnTo>
                  <a:lnTo>
                    <a:pt x="726" y="27"/>
                  </a:lnTo>
                  <a:lnTo>
                    <a:pt x="703" y="44"/>
                  </a:lnTo>
                  <a:lnTo>
                    <a:pt x="672" y="85"/>
                  </a:lnTo>
                  <a:lnTo>
                    <a:pt x="659" y="119"/>
                  </a:lnTo>
                  <a:lnTo>
                    <a:pt x="659" y="154"/>
                  </a:lnTo>
                  <a:lnTo>
                    <a:pt x="672" y="205"/>
                  </a:lnTo>
                  <a:lnTo>
                    <a:pt x="639" y="244"/>
                  </a:lnTo>
                  <a:lnTo>
                    <a:pt x="602" y="257"/>
                  </a:lnTo>
                  <a:lnTo>
                    <a:pt x="573" y="296"/>
                  </a:lnTo>
                  <a:lnTo>
                    <a:pt x="544" y="326"/>
                  </a:lnTo>
                  <a:lnTo>
                    <a:pt x="544" y="369"/>
                  </a:lnTo>
                  <a:lnTo>
                    <a:pt x="535" y="416"/>
                  </a:lnTo>
                  <a:lnTo>
                    <a:pt x="511" y="431"/>
                  </a:lnTo>
                  <a:lnTo>
                    <a:pt x="477" y="421"/>
                  </a:lnTo>
                  <a:lnTo>
                    <a:pt x="448" y="451"/>
                  </a:lnTo>
                  <a:lnTo>
                    <a:pt x="403" y="464"/>
                  </a:lnTo>
                  <a:lnTo>
                    <a:pt x="348" y="488"/>
                  </a:lnTo>
                  <a:lnTo>
                    <a:pt x="337" y="533"/>
                  </a:lnTo>
                  <a:lnTo>
                    <a:pt x="341" y="567"/>
                  </a:lnTo>
                  <a:lnTo>
                    <a:pt x="316" y="558"/>
                  </a:lnTo>
                  <a:lnTo>
                    <a:pt x="316" y="593"/>
                  </a:lnTo>
                  <a:lnTo>
                    <a:pt x="267" y="615"/>
                  </a:lnTo>
                  <a:lnTo>
                    <a:pt x="209" y="606"/>
                  </a:lnTo>
                  <a:lnTo>
                    <a:pt x="167" y="619"/>
                  </a:lnTo>
                  <a:lnTo>
                    <a:pt x="134" y="602"/>
                  </a:lnTo>
                  <a:lnTo>
                    <a:pt x="93" y="615"/>
                  </a:lnTo>
                  <a:lnTo>
                    <a:pt x="43" y="606"/>
                  </a:lnTo>
                  <a:lnTo>
                    <a:pt x="0" y="615"/>
                  </a:lnTo>
                  <a:lnTo>
                    <a:pt x="3" y="654"/>
                  </a:lnTo>
                  <a:lnTo>
                    <a:pt x="18" y="687"/>
                  </a:lnTo>
                  <a:close/>
                </a:path>
              </a:pathLst>
            </a:custGeom>
            <a:solidFill>
              <a:schemeClr val="tx2">
                <a:lumMod val="75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110" name="Freeform 107">
              <a:extLst>
                <a:ext uri="{FF2B5EF4-FFF2-40B4-BE49-F238E27FC236}">
                  <a16:creationId xmlns:a16="http://schemas.microsoft.com/office/drawing/2014/main" id="{9A6C3258-E5E5-4639-9F08-9F4CB2A9649D}"/>
                </a:ext>
              </a:extLst>
            </p:cNvPr>
            <p:cNvSpPr>
              <a:spLocks/>
            </p:cNvSpPr>
            <p:nvPr/>
          </p:nvSpPr>
          <p:spPr bwMode="auto">
            <a:xfrm>
              <a:off x="5634517" y="4166583"/>
              <a:ext cx="110557" cy="110557"/>
            </a:xfrm>
            <a:custGeom>
              <a:avLst/>
              <a:gdLst>
                <a:gd name="T0" fmla="*/ 114132424 w 357"/>
                <a:gd name="T1" fmla="*/ 23084370 h 355"/>
                <a:gd name="T2" fmla="*/ 80142021 w 357"/>
                <a:gd name="T3" fmla="*/ 0 h 355"/>
                <a:gd name="T4" fmla="*/ 44755820 w 357"/>
                <a:gd name="T5" fmla="*/ 6854795 h 355"/>
                <a:gd name="T6" fmla="*/ 8472659 w 357"/>
                <a:gd name="T7" fmla="*/ 23084370 h 355"/>
                <a:gd name="T8" fmla="*/ 0 w 357"/>
                <a:gd name="T9" fmla="*/ 46068093 h 355"/>
                <a:gd name="T10" fmla="*/ 23923043 w 357"/>
                <a:gd name="T11" fmla="*/ 69858263 h 355"/>
                <a:gd name="T12" fmla="*/ 49341020 w 357"/>
                <a:gd name="T13" fmla="*/ 81349807 h 355"/>
                <a:gd name="T14" fmla="*/ 68579095 w 357"/>
                <a:gd name="T15" fmla="*/ 95160360 h 355"/>
                <a:gd name="T16" fmla="*/ 68579095 w 357"/>
                <a:gd name="T17" fmla="*/ 111288971 h 355"/>
                <a:gd name="T18" fmla="*/ 50138528 w 357"/>
                <a:gd name="T19" fmla="*/ 142740382 h 355"/>
                <a:gd name="T20" fmla="*/ 47846086 w 357"/>
                <a:gd name="T21" fmla="*/ 184171408 h 355"/>
                <a:gd name="T22" fmla="*/ 59907217 w 357"/>
                <a:gd name="T23" fmla="*/ 214312184 h 355"/>
                <a:gd name="T24" fmla="*/ 75556821 w 357"/>
                <a:gd name="T25" fmla="*/ 247174876 h 355"/>
                <a:gd name="T26" fmla="*/ 85325194 w 357"/>
                <a:gd name="T27" fmla="*/ 279331768 h 355"/>
                <a:gd name="T28" fmla="*/ 109049018 w 357"/>
                <a:gd name="T29" fmla="*/ 293142005 h 355"/>
                <a:gd name="T30" fmla="*/ 138055467 w 357"/>
                <a:gd name="T31" fmla="*/ 292436205 h 355"/>
                <a:gd name="T32" fmla="*/ 182711835 w 357"/>
                <a:gd name="T33" fmla="*/ 270158282 h 355"/>
                <a:gd name="T34" fmla="*/ 216602471 w 357"/>
                <a:gd name="T35" fmla="*/ 277114041 h 355"/>
                <a:gd name="T36" fmla="*/ 250194435 w 357"/>
                <a:gd name="T37" fmla="*/ 285077540 h 355"/>
                <a:gd name="T38" fmla="*/ 281393875 w 357"/>
                <a:gd name="T39" fmla="*/ 323181816 h 355"/>
                <a:gd name="T40" fmla="*/ 324554993 w 357"/>
                <a:gd name="T41" fmla="*/ 273988902 h 355"/>
                <a:gd name="T42" fmla="*/ 306114426 w 357"/>
                <a:gd name="T43" fmla="*/ 251710978 h 355"/>
                <a:gd name="T44" fmla="*/ 295249242 w 357"/>
                <a:gd name="T45" fmla="*/ 221066014 h 355"/>
                <a:gd name="T46" fmla="*/ 297641767 w 357"/>
                <a:gd name="T47" fmla="*/ 189614921 h 355"/>
                <a:gd name="T48" fmla="*/ 304519409 w 357"/>
                <a:gd name="T49" fmla="*/ 155038690 h 355"/>
                <a:gd name="T50" fmla="*/ 323059744 w 357"/>
                <a:gd name="T51" fmla="*/ 164211859 h 355"/>
                <a:gd name="T52" fmla="*/ 355455446 w 357"/>
                <a:gd name="T53" fmla="*/ 141228453 h 355"/>
                <a:gd name="T54" fmla="*/ 359243137 w 357"/>
                <a:gd name="T55" fmla="*/ 115926038 h 355"/>
                <a:gd name="T56" fmla="*/ 350770478 w 357"/>
                <a:gd name="T57" fmla="*/ 92841668 h 355"/>
                <a:gd name="T58" fmla="*/ 331532403 w 357"/>
                <a:gd name="T59" fmla="*/ 88305566 h 355"/>
                <a:gd name="T60" fmla="*/ 299934209 w 357"/>
                <a:gd name="T61" fmla="*/ 90623940 h 355"/>
                <a:gd name="T62" fmla="*/ 276011166 w 357"/>
                <a:gd name="T63" fmla="*/ 98990981 h 355"/>
                <a:gd name="T64" fmla="*/ 244412973 w 357"/>
                <a:gd name="T65" fmla="*/ 112801217 h 355"/>
                <a:gd name="T66" fmla="*/ 205039861 w 357"/>
                <a:gd name="T67" fmla="*/ 98990981 h 355"/>
                <a:gd name="T68" fmla="*/ 168058959 w 357"/>
                <a:gd name="T69" fmla="*/ 60684776 h 355"/>
                <a:gd name="T70" fmla="*/ 114132424 w 357"/>
                <a:gd name="T71" fmla="*/ 23084370 h 355"/>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357"/>
                <a:gd name="T109" fmla="*/ 0 h 355"/>
                <a:gd name="T110" fmla="*/ 739775 w 357"/>
                <a:gd name="T111" fmla="*/ 668338 h 355"/>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357" h="355">
                  <a:moveTo>
                    <a:pt x="125" y="25"/>
                  </a:moveTo>
                  <a:lnTo>
                    <a:pt x="88" y="0"/>
                  </a:lnTo>
                  <a:lnTo>
                    <a:pt x="49" y="8"/>
                  </a:lnTo>
                  <a:lnTo>
                    <a:pt x="9" y="25"/>
                  </a:lnTo>
                  <a:lnTo>
                    <a:pt x="0" y="51"/>
                  </a:lnTo>
                  <a:lnTo>
                    <a:pt x="26" y="77"/>
                  </a:lnTo>
                  <a:lnTo>
                    <a:pt x="54" y="89"/>
                  </a:lnTo>
                  <a:lnTo>
                    <a:pt x="75" y="105"/>
                  </a:lnTo>
                  <a:lnTo>
                    <a:pt x="75" y="122"/>
                  </a:lnTo>
                  <a:lnTo>
                    <a:pt x="55" y="157"/>
                  </a:lnTo>
                  <a:lnTo>
                    <a:pt x="53" y="202"/>
                  </a:lnTo>
                  <a:lnTo>
                    <a:pt x="66" y="235"/>
                  </a:lnTo>
                  <a:lnTo>
                    <a:pt x="83" y="272"/>
                  </a:lnTo>
                  <a:lnTo>
                    <a:pt x="94" y="307"/>
                  </a:lnTo>
                  <a:lnTo>
                    <a:pt x="120" y="322"/>
                  </a:lnTo>
                  <a:lnTo>
                    <a:pt x="152" y="321"/>
                  </a:lnTo>
                  <a:lnTo>
                    <a:pt x="201" y="297"/>
                  </a:lnTo>
                  <a:lnTo>
                    <a:pt x="238" y="304"/>
                  </a:lnTo>
                  <a:lnTo>
                    <a:pt x="275" y="313"/>
                  </a:lnTo>
                  <a:lnTo>
                    <a:pt x="309" y="355"/>
                  </a:lnTo>
                  <a:lnTo>
                    <a:pt x="357" y="301"/>
                  </a:lnTo>
                  <a:lnTo>
                    <a:pt x="337" y="277"/>
                  </a:lnTo>
                  <a:lnTo>
                    <a:pt x="325" y="243"/>
                  </a:lnTo>
                  <a:lnTo>
                    <a:pt x="327" y="208"/>
                  </a:lnTo>
                  <a:lnTo>
                    <a:pt x="335" y="170"/>
                  </a:lnTo>
                  <a:lnTo>
                    <a:pt x="312" y="142"/>
                  </a:lnTo>
                  <a:lnTo>
                    <a:pt x="269" y="124"/>
                  </a:lnTo>
                  <a:lnTo>
                    <a:pt x="225" y="109"/>
                  </a:lnTo>
                  <a:lnTo>
                    <a:pt x="185" y="67"/>
                  </a:lnTo>
                  <a:lnTo>
                    <a:pt x="125" y="25"/>
                  </a:lnTo>
                  <a:close/>
                </a:path>
              </a:pathLst>
            </a:custGeom>
            <a:solidFill>
              <a:schemeClr val="tx2">
                <a:lumMod val="75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111" name="Freeform 108">
              <a:extLst>
                <a:ext uri="{FF2B5EF4-FFF2-40B4-BE49-F238E27FC236}">
                  <a16:creationId xmlns:a16="http://schemas.microsoft.com/office/drawing/2014/main" id="{C56D73D1-9E6C-478B-96CB-37BB49513AEC}"/>
                </a:ext>
              </a:extLst>
            </p:cNvPr>
            <p:cNvSpPr>
              <a:spLocks/>
            </p:cNvSpPr>
            <p:nvPr/>
          </p:nvSpPr>
          <p:spPr bwMode="auto">
            <a:xfrm>
              <a:off x="5411844" y="4141668"/>
              <a:ext cx="250702" cy="186858"/>
            </a:xfrm>
            <a:custGeom>
              <a:avLst/>
              <a:gdLst>
                <a:gd name="T0" fmla="*/ 1 w 1489076"/>
                <a:gd name="T1" fmla="*/ 75 h 1112837"/>
                <a:gd name="T2" fmla="*/ 2 w 1489076"/>
                <a:gd name="T3" fmla="*/ 105 h 1112837"/>
                <a:gd name="T4" fmla="*/ 0 w 1489076"/>
                <a:gd name="T5" fmla="*/ 121 h 1112837"/>
                <a:gd name="T6" fmla="*/ 15 w 1489076"/>
                <a:gd name="T7" fmla="*/ 139 h 1112837"/>
                <a:gd name="T8" fmla="*/ 4 w 1489076"/>
                <a:gd name="T9" fmla="*/ 160 h 1112837"/>
                <a:gd name="T10" fmla="*/ 22 w 1489076"/>
                <a:gd name="T11" fmla="*/ 161 h 1112837"/>
                <a:gd name="T12" fmla="*/ 44 w 1489076"/>
                <a:gd name="T13" fmla="*/ 160 h 1112837"/>
                <a:gd name="T14" fmla="*/ 62 w 1489076"/>
                <a:gd name="T15" fmla="*/ 162 h 1112837"/>
                <a:gd name="T16" fmla="*/ 87 w 1489076"/>
                <a:gd name="T17" fmla="*/ 159 h 1112837"/>
                <a:gd name="T18" fmla="*/ 93 w 1489076"/>
                <a:gd name="T19" fmla="*/ 151 h 1112837"/>
                <a:gd name="T20" fmla="*/ 95 w 1489076"/>
                <a:gd name="T21" fmla="*/ 134 h 1112837"/>
                <a:gd name="T22" fmla="*/ 119 w 1489076"/>
                <a:gd name="T23" fmla="*/ 125 h 1112837"/>
                <a:gd name="T24" fmla="*/ 134 w 1489076"/>
                <a:gd name="T25" fmla="*/ 120 h 1112837"/>
                <a:gd name="T26" fmla="*/ 142 w 1489076"/>
                <a:gd name="T27" fmla="*/ 108 h 1112837"/>
                <a:gd name="T28" fmla="*/ 148 w 1489076"/>
                <a:gd name="T29" fmla="*/ 90 h 1112837"/>
                <a:gd name="T30" fmla="*/ 164 w 1489076"/>
                <a:gd name="T31" fmla="*/ 77 h 1112837"/>
                <a:gd name="T32" fmla="*/ 169 w 1489076"/>
                <a:gd name="T33" fmla="*/ 55 h 1112837"/>
                <a:gd name="T34" fmla="*/ 172 w 1489076"/>
                <a:gd name="T35" fmla="*/ 39 h 1112837"/>
                <a:gd name="T36" fmla="*/ 185 w 1489076"/>
                <a:gd name="T37" fmla="*/ 26 h 1112837"/>
                <a:gd name="T38" fmla="*/ 206 w 1489076"/>
                <a:gd name="T39" fmla="*/ 20 h 1112837"/>
                <a:gd name="T40" fmla="*/ 222 w 1489076"/>
                <a:gd name="T41" fmla="*/ 14 h 1112837"/>
                <a:gd name="T42" fmla="*/ 203 w 1489076"/>
                <a:gd name="T43" fmla="*/ 11 h 1112837"/>
                <a:gd name="T44" fmla="*/ 183 w 1489076"/>
                <a:gd name="T45" fmla="*/ 22 h 1112837"/>
                <a:gd name="T46" fmla="*/ 169 w 1489076"/>
                <a:gd name="T47" fmla="*/ 16 h 1112837"/>
                <a:gd name="T48" fmla="*/ 160 w 1489076"/>
                <a:gd name="T49" fmla="*/ 0 h 1112837"/>
                <a:gd name="T50" fmla="*/ 144 w 1489076"/>
                <a:gd name="T51" fmla="*/ 15 h 1112837"/>
                <a:gd name="T52" fmla="*/ 123 w 1489076"/>
                <a:gd name="T53" fmla="*/ 25 h 1112837"/>
                <a:gd name="T54" fmla="*/ 93 w 1489076"/>
                <a:gd name="T55" fmla="*/ 18 h 1112837"/>
                <a:gd name="T56" fmla="*/ 71 w 1489076"/>
                <a:gd name="T57" fmla="*/ 22 h 1112837"/>
                <a:gd name="T58" fmla="*/ 58 w 1489076"/>
                <a:gd name="T59" fmla="*/ 43 h 1112837"/>
                <a:gd name="T60" fmla="*/ 35 w 1489076"/>
                <a:gd name="T61" fmla="*/ 53 h 1112837"/>
                <a:gd name="T62" fmla="*/ 14 w 1489076"/>
                <a:gd name="T63" fmla="*/ 55 h 1112837"/>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489076"/>
                <a:gd name="T97" fmla="*/ 0 h 1112837"/>
                <a:gd name="T98" fmla="*/ 1489076 w 1489076"/>
                <a:gd name="T99" fmla="*/ 1112837 h 1112837"/>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489076" h="1112837">
                  <a:moveTo>
                    <a:pt x="55563" y="427037"/>
                  </a:moveTo>
                  <a:lnTo>
                    <a:pt x="9525" y="512762"/>
                  </a:lnTo>
                  <a:lnTo>
                    <a:pt x="9525" y="619125"/>
                  </a:lnTo>
                  <a:lnTo>
                    <a:pt x="12700" y="712787"/>
                  </a:lnTo>
                  <a:lnTo>
                    <a:pt x="22225" y="757237"/>
                  </a:lnTo>
                  <a:lnTo>
                    <a:pt x="0" y="823912"/>
                  </a:lnTo>
                  <a:lnTo>
                    <a:pt x="58738" y="892175"/>
                  </a:lnTo>
                  <a:lnTo>
                    <a:pt x="103188" y="942975"/>
                  </a:lnTo>
                  <a:lnTo>
                    <a:pt x="98425" y="995362"/>
                  </a:lnTo>
                  <a:lnTo>
                    <a:pt x="28575" y="1085850"/>
                  </a:lnTo>
                  <a:lnTo>
                    <a:pt x="88900" y="1112837"/>
                  </a:lnTo>
                  <a:lnTo>
                    <a:pt x="146050" y="1095375"/>
                  </a:lnTo>
                  <a:lnTo>
                    <a:pt x="241300" y="1109662"/>
                  </a:lnTo>
                  <a:lnTo>
                    <a:pt x="295275" y="1090612"/>
                  </a:lnTo>
                  <a:lnTo>
                    <a:pt x="352425" y="1112837"/>
                  </a:lnTo>
                  <a:lnTo>
                    <a:pt x="417513" y="1100137"/>
                  </a:lnTo>
                  <a:lnTo>
                    <a:pt x="517525" y="1108075"/>
                  </a:lnTo>
                  <a:lnTo>
                    <a:pt x="585788" y="1079500"/>
                  </a:lnTo>
                  <a:lnTo>
                    <a:pt x="589298" y="1022599"/>
                  </a:lnTo>
                  <a:lnTo>
                    <a:pt x="627063" y="1028700"/>
                  </a:lnTo>
                  <a:lnTo>
                    <a:pt x="622300" y="984250"/>
                  </a:lnTo>
                  <a:lnTo>
                    <a:pt x="638175" y="908050"/>
                  </a:lnTo>
                  <a:lnTo>
                    <a:pt x="728663" y="871537"/>
                  </a:lnTo>
                  <a:lnTo>
                    <a:pt x="800101" y="850900"/>
                  </a:lnTo>
                  <a:lnTo>
                    <a:pt x="846138" y="803275"/>
                  </a:lnTo>
                  <a:lnTo>
                    <a:pt x="900113" y="817562"/>
                  </a:lnTo>
                  <a:lnTo>
                    <a:pt x="941388" y="793750"/>
                  </a:lnTo>
                  <a:lnTo>
                    <a:pt x="950913" y="731837"/>
                  </a:lnTo>
                  <a:lnTo>
                    <a:pt x="950913" y="652462"/>
                  </a:lnTo>
                  <a:lnTo>
                    <a:pt x="992919" y="610643"/>
                  </a:lnTo>
                  <a:lnTo>
                    <a:pt x="1042926" y="542777"/>
                  </a:lnTo>
                  <a:lnTo>
                    <a:pt x="1102457" y="522537"/>
                  </a:lnTo>
                  <a:lnTo>
                    <a:pt x="1157226" y="460624"/>
                  </a:lnTo>
                  <a:lnTo>
                    <a:pt x="1136651" y="374650"/>
                  </a:lnTo>
                  <a:lnTo>
                    <a:pt x="1131888" y="322262"/>
                  </a:lnTo>
                  <a:lnTo>
                    <a:pt x="1157288" y="266700"/>
                  </a:lnTo>
                  <a:lnTo>
                    <a:pt x="1204913" y="204787"/>
                  </a:lnTo>
                  <a:lnTo>
                    <a:pt x="1241426" y="174625"/>
                  </a:lnTo>
                  <a:lnTo>
                    <a:pt x="1303338" y="155575"/>
                  </a:lnTo>
                  <a:lnTo>
                    <a:pt x="1381126" y="133350"/>
                  </a:lnTo>
                  <a:lnTo>
                    <a:pt x="1489076" y="141287"/>
                  </a:lnTo>
                  <a:lnTo>
                    <a:pt x="1489076" y="93662"/>
                  </a:lnTo>
                  <a:lnTo>
                    <a:pt x="1417638" y="79375"/>
                  </a:lnTo>
                  <a:lnTo>
                    <a:pt x="1363663" y="77787"/>
                  </a:lnTo>
                  <a:lnTo>
                    <a:pt x="1304926" y="109537"/>
                  </a:lnTo>
                  <a:lnTo>
                    <a:pt x="1231901" y="150812"/>
                  </a:lnTo>
                  <a:lnTo>
                    <a:pt x="1166813" y="198437"/>
                  </a:lnTo>
                  <a:lnTo>
                    <a:pt x="1131888" y="107950"/>
                  </a:lnTo>
                  <a:lnTo>
                    <a:pt x="1146176" y="41275"/>
                  </a:lnTo>
                  <a:lnTo>
                    <a:pt x="1076326" y="0"/>
                  </a:lnTo>
                  <a:lnTo>
                    <a:pt x="1033463" y="38100"/>
                  </a:lnTo>
                  <a:lnTo>
                    <a:pt x="965201" y="103187"/>
                  </a:lnTo>
                  <a:lnTo>
                    <a:pt x="903288" y="174625"/>
                  </a:lnTo>
                  <a:lnTo>
                    <a:pt x="828676" y="171450"/>
                  </a:lnTo>
                  <a:lnTo>
                    <a:pt x="731838" y="146050"/>
                  </a:lnTo>
                  <a:lnTo>
                    <a:pt x="623888" y="123825"/>
                  </a:lnTo>
                  <a:lnTo>
                    <a:pt x="547688" y="109537"/>
                  </a:lnTo>
                  <a:lnTo>
                    <a:pt x="479425" y="152400"/>
                  </a:lnTo>
                  <a:lnTo>
                    <a:pt x="422275" y="209550"/>
                  </a:lnTo>
                  <a:lnTo>
                    <a:pt x="388938" y="293687"/>
                  </a:lnTo>
                  <a:lnTo>
                    <a:pt x="300038" y="307975"/>
                  </a:lnTo>
                  <a:lnTo>
                    <a:pt x="231775" y="357187"/>
                  </a:lnTo>
                  <a:lnTo>
                    <a:pt x="179388" y="382587"/>
                  </a:lnTo>
                  <a:lnTo>
                    <a:pt x="93663" y="371475"/>
                  </a:lnTo>
                  <a:lnTo>
                    <a:pt x="55563" y="427037"/>
                  </a:lnTo>
                  <a:close/>
                </a:path>
              </a:pathLst>
            </a:custGeom>
            <a:solidFill>
              <a:srgbClr val="333F50"/>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112" name="Freeform 109">
              <a:extLst>
                <a:ext uri="{FF2B5EF4-FFF2-40B4-BE49-F238E27FC236}">
                  <a16:creationId xmlns:a16="http://schemas.microsoft.com/office/drawing/2014/main" id="{CFDBA860-6FDD-4EC2-9B01-30DE3993B5A2}"/>
                </a:ext>
              </a:extLst>
            </p:cNvPr>
            <p:cNvSpPr>
              <a:spLocks/>
            </p:cNvSpPr>
            <p:nvPr/>
          </p:nvSpPr>
          <p:spPr bwMode="auto">
            <a:xfrm>
              <a:off x="5120657" y="4110525"/>
              <a:ext cx="339459" cy="312987"/>
            </a:xfrm>
            <a:custGeom>
              <a:avLst/>
              <a:gdLst>
                <a:gd name="T0" fmla="*/ 2147483647 w 1090"/>
                <a:gd name="T1" fmla="*/ 0 h 1006"/>
                <a:gd name="T2" fmla="*/ 0 w 1090"/>
                <a:gd name="T3" fmla="*/ 2147483647 h 1006"/>
                <a:gd name="T4" fmla="*/ 2147483647 w 1090"/>
                <a:gd name="T5" fmla="*/ 2147483647 h 1006"/>
                <a:gd name="T6" fmla="*/ 2147483647 w 1090"/>
                <a:gd name="T7" fmla="*/ 2147483647 h 1006"/>
                <a:gd name="T8" fmla="*/ 2147483647 w 1090"/>
                <a:gd name="T9" fmla="*/ 2147483647 h 1006"/>
                <a:gd name="T10" fmla="*/ 2147483647 w 1090"/>
                <a:gd name="T11" fmla="*/ 2147483647 h 1006"/>
                <a:gd name="T12" fmla="*/ 2147483647 w 1090"/>
                <a:gd name="T13" fmla="*/ 2147483647 h 1006"/>
                <a:gd name="T14" fmla="*/ 2147483647 w 1090"/>
                <a:gd name="T15" fmla="*/ 2147483647 h 1006"/>
                <a:gd name="T16" fmla="*/ 2147483647 w 1090"/>
                <a:gd name="T17" fmla="*/ 2147483647 h 1006"/>
                <a:gd name="T18" fmla="*/ 2147483647 w 1090"/>
                <a:gd name="T19" fmla="*/ 2147483647 h 1006"/>
                <a:gd name="T20" fmla="*/ 2147483647 w 1090"/>
                <a:gd name="T21" fmla="*/ 2147483647 h 1006"/>
                <a:gd name="T22" fmla="*/ 2147483647 w 1090"/>
                <a:gd name="T23" fmla="*/ 2147483647 h 1006"/>
                <a:gd name="T24" fmla="*/ 2147483647 w 1090"/>
                <a:gd name="T25" fmla="*/ 2147483647 h 1006"/>
                <a:gd name="T26" fmla="*/ 2147483647 w 1090"/>
                <a:gd name="T27" fmla="*/ 2147483647 h 1006"/>
                <a:gd name="T28" fmla="*/ 2147483647 w 1090"/>
                <a:gd name="T29" fmla="*/ 2147483647 h 1006"/>
                <a:gd name="T30" fmla="*/ 2147483647 w 1090"/>
                <a:gd name="T31" fmla="*/ 2147483647 h 1006"/>
                <a:gd name="T32" fmla="*/ 2147483647 w 1090"/>
                <a:gd name="T33" fmla="*/ 2147483647 h 1006"/>
                <a:gd name="T34" fmla="*/ 2147483647 w 1090"/>
                <a:gd name="T35" fmla="*/ 2147483647 h 1006"/>
                <a:gd name="T36" fmla="*/ 2147483647 w 1090"/>
                <a:gd name="T37" fmla="*/ 2147483647 h 1006"/>
                <a:gd name="T38" fmla="*/ 2147483647 w 1090"/>
                <a:gd name="T39" fmla="*/ 2147483647 h 1006"/>
                <a:gd name="T40" fmla="*/ 2147483647 w 1090"/>
                <a:gd name="T41" fmla="*/ 2147483647 h 1006"/>
                <a:gd name="T42" fmla="*/ 2147483647 w 1090"/>
                <a:gd name="T43" fmla="*/ 2147483647 h 1006"/>
                <a:gd name="T44" fmla="*/ 2147483647 w 1090"/>
                <a:gd name="T45" fmla="*/ 2147483647 h 1006"/>
                <a:gd name="T46" fmla="*/ 2147483647 w 1090"/>
                <a:gd name="T47" fmla="*/ 2147483647 h 1006"/>
                <a:gd name="T48" fmla="*/ 2147483647 w 1090"/>
                <a:gd name="T49" fmla="*/ 2147483647 h 1006"/>
                <a:gd name="T50" fmla="*/ 2147483647 w 1090"/>
                <a:gd name="T51" fmla="*/ 2147483647 h 1006"/>
                <a:gd name="T52" fmla="*/ 2147483647 w 1090"/>
                <a:gd name="T53" fmla="*/ 2147483647 h 1006"/>
                <a:gd name="T54" fmla="*/ 2147483647 w 1090"/>
                <a:gd name="T55" fmla="*/ 2147483647 h 1006"/>
                <a:gd name="T56" fmla="*/ 2147483647 w 1090"/>
                <a:gd name="T57" fmla="*/ 2147483647 h 1006"/>
                <a:gd name="T58" fmla="*/ 2147483647 w 1090"/>
                <a:gd name="T59" fmla="*/ 2147483647 h 1006"/>
                <a:gd name="T60" fmla="*/ 2147483647 w 1090"/>
                <a:gd name="T61" fmla="*/ 2147483647 h 1006"/>
                <a:gd name="T62" fmla="*/ 2147483647 w 1090"/>
                <a:gd name="T63" fmla="*/ 2147483647 h 1006"/>
                <a:gd name="T64" fmla="*/ 2147483647 w 1090"/>
                <a:gd name="T65" fmla="*/ 2147483647 h 1006"/>
                <a:gd name="T66" fmla="*/ 2147483647 w 1090"/>
                <a:gd name="T67" fmla="*/ 2147483647 h 1006"/>
                <a:gd name="T68" fmla="*/ 2147483647 w 1090"/>
                <a:gd name="T69" fmla="*/ 2147483647 h 1006"/>
                <a:gd name="T70" fmla="*/ 2147483647 w 1090"/>
                <a:gd name="T71" fmla="*/ 2147483647 h 1006"/>
                <a:gd name="T72" fmla="*/ 2147483647 w 1090"/>
                <a:gd name="T73" fmla="*/ 2147483647 h 1006"/>
                <a:gd name="T74" fmla="*/ 2147483647 w 1090"/>
                <a:gd name="T75" fmla="*/ 2147483647 h 1006"/>
                <a:gd name="T76" fmla="*/ 2147483647 w 1090"/>
                <a:gd name="T77" fmla="*/ 2147483647 h 1006"/>
                <a:gd name="T78" fmla="*/ 2147483647 w 1090"/>
                <a:gd name="T79" fmla="*/ 2147483647 h 1006"/>
                <a:gd name="T80" fmla="*/ 2147483647 w 1090"/>
                <a:gd name="T81" fmla="*/ 2147483647 h 1006"/>
                <a:gd name="T82" fmla="*/ 2147483647 w 1090"/>
                <a:gd name="T83" fmla="*/ 2147483647 h 1006"/>
                <a:gd name="T84" fmla="*/ 2147483647 w 1090"/>
                <a:gd name="T85" fmla="*/ 2147483647 h 1006"/>
                <a:gd name="T86" fmla="*/ 2147483647 w 1090"/>
                <a:gd name="T87" fmla="*/ 2147483647 h 1006"/>
                <a:gd name="T88" fmla="*/ 2147483647 w 1090"/>
                <a:gd name="T89" fmla="*/ 2147483647 h 1006"/>
                <a:gd name="T90" fmla="*/ 2147483647 w 1090"/>
                <a:gd name="T91" fmla="*/ 2147483647 h 1006"/>
                <a:gd name="T92" fmla="*/ 2147483647 w 1090"/>
                <a:gd name="T93" fmla="*/ 2147483647 h 1006"/>
                <a:gd name="T94" fmla="*/ 2147483647 w 1090"/>
                <a:gd name="T95" fmla="*/ 2147483647 h 1006"/>
                <a:gd name="T96" fmla="*/ 2147483647 w 1090"/>
                <a:gd name="T97" fmla="*/ 2147483647 h 1006"/>
                <a:gd name="T98" fmla="*/ 2147483647 w 1090"/>
                <a:gd name="T99" fmla="*/ 2147483647 h 1006"/>
                <a:gd name="T100" fmla="*/ 2147483647 w 1090"/>
                <a:gd name="T101" fmla="*/ 2147483647 h 1006"/>
                <a:gd name="T102" fmla="*/ 2147483647 w 1090"/>
                <a:gd name="T103" fmla="*/ 2147483647 h 1006"/>
                <a:gd name="T104" fmla="*/ 2147483647 w 1090"/>
                <a:gd name="T105" fmla="*/ 2147483647 h 1006"/>
                <a:gd name="T106" fmla="*/ 2147483647 w 1090"/>
                <a:gd name="T107" fmla="*/ 2147483647 h 1006"/>
                <a:gd name="T108" fmla="*/ 2147483647 w 1090"/>
                <a:gd name="T109" fmla="*/ 2147483647 h 1006"/>
                <a:gd name="T110" fmla="*/ 2147483647 w 1090"/>
                <a:gd name="T111" fmla="*/ 2147483647 h 1006"/>
                <a:gd name="T112" fmla="*/ 2147483647 w 1090"/>
                <a:gd name="T113" fmla="*/ 2147483647 h 1006"/>
                <a:gd name="T114" fmla="*/ 2147483647 w 1090"/>
                <a:gd name="T115" fmla="*/ 2147483647 h 100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090"/>
                <a:gd name="T175" fmla="*/ 0 h 1006"/>
                <a:gd name="T176" fmla="*/ 1090 w 1090"/>
                <a:gd name="T177" fmla="*/ 1006 h 100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090" h="1006">
                  <a:moveTo>
                    <a:pt x="73" y="20"/>
                  </a:moveTo>
                  <a:lnTo>
                    <a:pt x="49" y="0"/>
                  </a:lnTo>
                  <a:lnTo>
                    <a:pt x="23" y="11"/>
                  </a:lnTo>
                  <a:lnTo>
                    <a:pt x="0" y="26"/>
                  </a:lnTo>
                  <a:lnTo>
                    <a:pt x="3" y="61"/>
                  </a:lnTo>
                  <a:lnTo>
                    <a:pt x="7" y="93"/>
                  </a:lnTo>
                  <a:lnTo>
                    <a:pt x="26" y="142"/>
                  </a:lnTo>
                  <a:lnTo>
                    <a:pt x="28" y="190"/>
                  </a:lnTo>
                  <a:lnTo>
                    <a:pt x="44" y="226"/>
                  </a:lnTo>
                  <a:lnTo>
                    <a:pt x="56" y="254"/>
                  </a:lnTo>
                  <a:lnTo>
                    <a:pt x="74" y="279"/>
                  </a:lnTo>
                  <a:lnTo>
                    <a:pt x="108" y="283"/>
                  </a:lnTo>
                  <a:lnTo>
                    <a:pt x="132" y="289"/>
                  </a:lnTo>
                  <a:lnTo>
                    <a:pt x="115" y="318"/>
                  </a:lnTo>
                  <a:lnTo>
                    <a:pt x="103" y="341"/>
                  </a:lnTo>
                  <a:lnTo>
                    <a:pt x="118" y="373"/>
                  </a:lnTo>
                  <a:lnTo>
                    <a:pt x="116" y="397"/>
                  </a:lnTo>
                  <a:lnTo>
                    <a:pt x="117" y="411"/>
                  </a:lnTo>
                  <a:lnTo>
                    <a:pt x="129" y="450"/>
                  </a:lnTo>
                  <a:lnTo>
                    <a:pt x="146" y="478"/>
                  </a:lnTo>
                  <a:lnTo>
                    <a:pt x="177" y="503"/>
                  </a:lnTo>
                  <a:lnTo>
                    <a:pt x="207" y="521"/>
                  </a:lnTo>
                  <a:lnTo>
                    <a:pt x="227" y="528"/>
                  </a:lnTo>
                  <a:lnTo>
                    <a:pt x="233" y="569"/>
                  </a:lnTo>
                  <a:lnTo>
                    <a:pt x="220" y="601"/>
                  </a:lnTo>
                  <a:lnTo>
                    <a:pt x="236" y="632"/>
                  </a:lnTo>
                  <a:lnTo>
                    <a:pt x="239" y="675"/>
                  </a:lnTo>
                  <a:lnTo>
                    <a:pt x="261" y="652"/>
                  </a:lnTo>
                  <a:lnTo>
                    <a:pt x="290" y="673"/>
                  </a:lnTo>
                  <a:lnTo>
                    <a:pt x="326" y="667"/>
                  </a:lnTo>
                  <a:lnTo>
                    <a:pt x="338" y="684"/>
                  </a:lnTo>
                  <a:lnTo>
                    <a:pt x="355" y="718"/>
                  </a:lnTo>
                  <a:lnTo>
                    <a:pt x="377" y="742"/>
                  </a:lnTo>
                  <a:lnTo>
                    <a:pt x="391" y="783"/>
                  </a:lnTo>
                  <a:lnTo>
                    <a:pt x="409" y="805"/>
                  </a:lnTo>
                  <a:lnTo>
                    <a:pt x="428" y="806"/>
                  </a:lnTo>
                  <a:lnTo>
                    <a:pt x="452" y="834"/>
                  </a:lnTo>
                  <a:lnTo>
                    <a:pt x="493" y="844"/>
                  </a:lnTo>
                  <a:lnTo>
                    <a:pt x="515" y="883"/>
                  </a:lnTo>
                  <a:lnTo>
                    <a:pt x="533" y="909"/>
                  </a:lnTo>
                  <a:lnTo>
                    <a:pt x="579" y="912"/>
                  </a:lnTo>
                  <a:lnTo>
                    <a:pt x="615" y="915"/>
                  </a:lnTo>
                  <a:lnTo>
                    <a:pt x="650" y="918"/>
                  </a:lnTo>
                  <a:lnTo>
                    <a:pt x="671" y="892"/>
                  </a:lnTo>
                  <a:lnTo>
                    <a:pt x="689" y="873"/>
                  </a:lnTo>
                  <a:lnTo>
                    <a:pt x="727" y="878"/>
                  </a:lnTo>
                  <a:lnTo>
                    <a:pt x="737" y="913"/>
                  </a:lnTo>
                  <a:lnTo>
                    <a:pt x="752" y="960"/>
                  </a:lnTo>
                  <a:lnTo>
                    <a:pt x="765" y="979"/>
                  </a:lnTo>
                  <a:lnTo>
                    <a:pt x="807" y="976"/>
                  </a:lnTo>
                  <a:lnTo>
                    <a:pt x="841" y="992"/>
                  </a:lnTo>
                  <a:lnTo>
                    <a:pt x="845" y="980"/>
                  </a:lnTo>
                  <a:lnTo>
                    <a:pt x="878" y="980"/>
                  </a:lnTo>
                  <a:lnTo>
                    <a:pt x="909" y="1002"/>
                  </a:lnTo>
                  <a:lnTo>
                    <a:pt x="943" y="1005"/>
                  </a:lnTo>
                  <a:lnTo>
                    <a:pt x="973" y="1006"/>
                  </a:lnTo>
                  <a:lnTo>
                    <a:pt x="986" y="975"/>
                  </a:lnTo>
                  <a:lnTo>
                    <a:pt x="997" y="944"/>
                  </a:lnTo>
                  <a:lnTo>
                    <a:pt x="1015" y="921"/>
                  </a:lnTo>
                  <a:lnTo>
                    <a:pt x="1049" y="906"/>
                  </a:lnTo>
                  <a:lnTo>
                    <a:pt x="1057" y="886"/>
                  </a:lnTo>
                  <a:lnTo>
                    <a:pt x="1090" y="870"/>
                  </a:lnTo>
                  <a:lnTo>
                    <a:pt x="1074" y="841"/>
                  </a:lnTo>
                  <a:lnTo>
                    <a:pt x="1051" y="816"/>
                  </a:lnTo>
                  <a:lnTo>
                    <a:pt x="1026" y="791"/>
                  </a:lnTo>
                  <a:lnTo>
                    <a:pt x="1003" y="765"/>
                  </a:lnTo>
                  <a:lnTo>
                    <a:pt x="989" y="737"/>
                  </a:lnTo>
                  <a:lnTo>
                    <a:pt x="989" y="706"/>
                  </a:lnTo>
                  <a:lnTo>
                    <a:pt x="954" y="693"/>
                  </a:lnTo>
                  <a:lnTo>
                    <a:pt x="992" y="639"/>
                  </a:lnTo>
                  <a:lnTo>
                    <a:pt x="995" y="614"/>
                  </a:lnTo>
                  <a:lnTo>
                    <a:pt x="977" y="595"/>
                  </a:lnTo>
                  <a:lnTo>
                    <a:pt x="938" y="549"/>
                  </a:lnTo>
                  <a:lnTo>
                    <a:pt x="950" y="514"/>
                  </a:lnTo>
                  <a:lnTo>
                    <a:pt x="947" y="493"/>
                  </a:lnTo>
                  <a:lnTo>
                    <a:pt x="943" y="442"/>
                  </a:lnTo>
                  <a:lnTo>
                    <a:pt x="943" y="382"/>
                  </a:lnTo>
                  <a:lnTo>
                    <a:pt x="967" y="336"/>
                  </a:lnTo>
                  <a:lnTo>
                    <a:pt x="990" y="306"/>
                  </a:lnTo>
                  <a:lnTo>
                    <a:pt x="980" y="280"/>
                  </a:lnTo>
                  <a:lnTo>
                    <a:pt x="980" y="251"/>
                  </a:lnTo>
                  <a:lnTo>
                    <a:pt x="974" y="232"/>
                  </a:lnTo>
                  <a:lnTo>
                    <a:pt x="949" y="222"/>
                  </a:lnTo>
                  <a:lnTo>
                    <a:pt x="925" y="222"/>
                  </a:lnTo>
                  <a:lnTo>
                    <a:pt x="903" y="196"/>
                  </a:lnTo>
                  <a:lnTo>
                    <a:pt x="869" y="169"/>
                  </a:lnTo>
                  <a:lnTo>
                    <a:pt x="841" y="154"/>
                  </a:lnTo>
                  <a:lnTo>
                    <a:pt x="807" y="143"/>
                  </a:lnTo>
                  <a:lnTo>
                    <a:pt x="758" y="125"/>
                  </a:lnTo>
                  <a:lnTo>
                    <a:pt x="723" y="123"/>
                  </a:lnTo>
                  <a:lnTo>
                    <a:pt x="702" y="119"/>
                  </a:lnTo>
                  <a:lnTo>
                    <a:pt x="674" y="125"/>
                  </a:lnTo>
                  <a:lnTo>
                    <a:pt x="647" y="129"/>
                  </a:lnTo>
                  <a:lnTo>
                    <a:pt x="629" y="154"/>
                  </a:lnTo>
                  <a:lnTo>
                    <a:pt x="613" y="172"/>
                  </a:lnTo>
                  <a:lnTo>
                    <a:pt x="562" y="172"/>
                  </a:lnTo>
                  <a:lnTo>
                    <a:pt x="557" y="202"/>
                  </a:lnTo>
                  <a:lnTo>
                    <a:pt x="518" y="210"/>
                  </a:lnTo>
                  <a:lnTo>
                    <a:pt x="477" y="232"/>
                  </a:lnTo>
                  <a:lnTo>
                    <a:pt x="440" y="225"/>
                  </a:lnTo>
                  <a:lnTo>
                    <a:pt x="407" y="216"/>
                  </a:lnTo>
                  <a:lnTo>
                    <a:pt x="379" y="183"/>
                  </a:lnTo>
                  <a:lnTo>
                    <a:pt x="350" y="167"/>
                  </a:lnTo>
                  <a:lnTo>
                    <a:pt x="323" y="178"/>
                  </a:lnTo>
                  <a:lnTo>
                    <a:pt x="311" y="154"/>
                  </a:lnTo>
                  <a:lnTo>
                    <a:pt x="282" y="146"/>
                  </a:lnTo>
                  <a:lnTo>
                    <a:pt x="267" y="134"/>
                  </a:lnTo>
                  <a:lnTo>
                    <a:pt x="257" y="100"/>
                  </a:lnTo>
                  <a:lnTo>
                    <a:pt x="252" y="81"/>
                  </a:lnTo>
                  <a:lnTo>
                    <a:pt x="223" y="60"/>
                  </a:lnTo>
                  <a:lnTo>
                    <a:pt x="202" y="15"/>
                  </a:lnTo>
                  <a:lnTo>
                    <a:pt x="185" y="28"/>
                  </a:lnTo>
                  <a:lnTo>
                    <a:pt x="149" y="46"/>
                  </a:lnTo>
                  <a:lnTo>
                    <a:pt x="124" y="44"/>
                  </a:lnTo>
                  <a:lnTo>
                    <a:pt x="100" y="39"/>
                  </a:lnTo>
                  <a:lnTo>
                    <a:pt x="73" y="20"/>
                  </a:lnTo>
                  <a:close/>
                </a:path>
              </a:pathLst>
            </a:custGeom>
            <a:solidFill>
              <a:schemeClr val="accent2">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113" name="Freeform 110">
              <a:extLst>
                <a:ext uri="{FF2B5EF4-FFF2-40B4-BE49-F238E27FC236}">
                  <a16:creationId xmlns:a16="http://schemas.microsoft.com/office/drawing/2014/main" id="{B34DB337-B878-41AB-848E-B6D8CAEDA5A9}"/>
                </a:ext>
              </a:extLst>
            </p:cNvPr>
            <p:cNvSpPr>
              <a:spLocks/>
            </p:cNvSpPr>
            <p:nvPr/>
          </p:nvSpPr>
          <p:spPr bwMode="auto">
            <a:xfrm>
              <a:off x="5329315" y="3976610"/>
              <a:ext cx="297416" cy="189973"/>
            </a:xfrm>
            <a:custGeom>
              <a:avLst/>
              <a:gdLst>
                <a:gd name="T0" fmla="*/ 0 w 1771650"/>
                <a:gd name="T1" fmla="*/ 45 h 1135063"/>
                <a:gd name="T2" fmla="*/ 4 w 1771650"/>
                <a:gd name="T3" fmla="*/ 70 h 1135063"/>
                <a:gd name="T4" fmla="*/ 10 w 1771650"/>
                <a:gd name="T5" fmla="*/ 80 h 1135063"/>
                <a:gd name="T6" fmla="*/ 28 w 1771650"/>
                <a:gd name="T7" fmla="*/ 70 h 1135063"/>
                <a:gd name="T8" fmla="*/ 47 w 1771650"/>
                <a:gd name="T9" fmla="*/ 63 h 1135063"/>
                <a:gd name="T10" fmla="*/ 67 w 1771650"/>
                <a:gd name="T11" fmla="*/ 68 h 1135063"/>
                <a:gd name="T12" fmla="*/ 72 w 1771650"/>
                <a:gd name="T13" fmla="*/ 88 h 1135063"/>
                <a:gd name="T14" fmla="*/ 87 w 1771650"/>
                <a:gd name="T15" fmla="*/ 86 h 1135063"/>
                <a:gd name="T16" fmla="*/ 106 w 1771650"/>
                <a:gd name="T17" fmla="*/ 110 h 1135063"/>
                <a:gd name="T18" fmla="*/ 132 w 1771650"/>
                <a:gd name="T19" fmla="*/ 130 h 1135063"/>
                <a:gd name="T20" fmla="*/ 161 w 1771650"/>
                <a:gd name="T21" fmla="*/ 145 h 1135063"/>
                <a:gd name="T22" fmla="*/ 164 w 1771650"/>
                <a:gd name="T23" fmla="*/ 161 h 1135063"/>
                <a:gd name="T24" fmla="*/ 185 w 1771650"/>
                <a:gd name="T25" fmla="*/ 157 h 1135063"/>
                <a:gd name="T26" fmla="*/ 186 w 1771650"/>
                <a:gd name="T27" fmla="*/ 137 h 1135063"/>
                <a:gd name="T28" fmla="*/ 180 w 1771650"/>
                <a:gd name="T29" fmla="*/ 121 h 1135063"/>
                <a:gd name="T30" fmla="*/ 197 w 1771650"/>
                <a:gd name="T31" fmla="*/ 109 h 1135063"/>
                <a:gd name="T32" fmla="*/ 209 w 1771650"/>
                <a:gd name="T33" fmla="*/ 100 h 1135063"/>
                <a:gd name="T34" fmla="*/ 225 w 1771650"/>
                <a:gd name="T35" fmla="*/ 92 h 1135063"/>
                <a:gd name="T36" fmla="*/ 236 w 1771650"/>
                <a:gd name="T37" fmla="*/ 105 h 1135063"/>
                <a:gd name="T38" fmla="*/ 253 w 1771650"/>
                <a:gd name="T39" fmla="*/ 99 h 1135063"/>
                <a:gd name="T40" fmla="*/ 248 w 1771650"/>
                <a:gd name="T41" fmla="*/ 90 h 1135063"/>
                <a:gd name="T42" fmla="*/ 228 w 1771650"/>
                <a:gd name="T43" fmla="*/ 81 h 1135063"/>
                <a:gd name="T44" fmla="*/ 240 w 1771650"/>
                <a:gd name="T45" fmla="*/ 57 h 1135063"/>
                <a:gd name="T46" fmla="*/ 219 w 1771650"/>
                <a:gd name="T47" fmla="*/ 68 h 1135063"/>
                <a:gd name="T48" fmla="*/ 199 w 1771650"/>
                <a:gd name="T49" fmla="*/ 85 h 1135063"/>
                <a:gd name="T50" fmla="*/ 170 w 1771650"/>
                <a:gd name="T51" fmla="*/ 89 h 1135063"/>
                <a:gd name="T52" fmla="*/ 161 w 1771650"/>
                <a:gd name="T53" fmla="*/ 72 h 1135063"/>
                <a:gd name="T54" fmla="*/ 153 w 1771650"/>
                <a:gd name="T55" fmla="*/ 49 h 1135063"/>
                <a:gd name="T56" fmla="*/ 137 w 1771650"/>
                <a:gd name="T57" fmla="*/ 33 h 1135063"/>
                <a:gd name="T58" fmla="*/ 111 w 1771650"/>
                <a:gd name="T59" fmla="*/ 36 h 1135063"/>
                <a:gd name="T60" fmla="*/ 85 w 1771650"/>
                <a:gd name="T61" fmla="*/ 34 h 1135063"/>
                <a:gd name="T62" fmla="*/ 76 w 1771650"/>
                <a:gd name="T63" fmla="*/ 34 h 1135063"/>
                <a:gd name="T64" fmla="*/ 52 w 1771650"/>
                <a:gd name="T65" fmla="*/ 34 h 1135063"/>
                <a:gd name="T66" fmla="*/ 38 w 1771650"/>
                <a:gd name="T67" fmla="*/ 21 h 1135063"/>
                <a:gd name="T68" fmla="*/ 37 w 1771650"/>
                <a:gd name="T69" fmla="*/ 1 h 1135063"/>
                <a:gd name="T70" fmla="*/ 17 w 1771650"/>
                <a:gd name="T71" fmla="*/ 3 h 1135063"/>
                <a:gd name="T72" fmla="*/ 0 w 1771650"/>
                <a:gd name="T73" fmla="*/ 22 h 1135063"/>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771650"/>
                <a:gd name="T112" fmla="*/ 0 h 1135063"/>
                <a:gd name="T113" fmla="*/ 1771650 w 1771650"/>
                <a:gd name="T114" fmla="*/ 1135063 h 1135063"/>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771650" h="1135063">
                  <a:moveTo>
                    <a:pt x="23813" y="206375"/>
                  </a:moveTo>
                  <a:lnTo>
                    <a:pt x="0" y="307975"/>
                  </a:lnTo>
                  <a:lnTo>
                    <a:pt x="33338" y="393700"/>
                  </a:lnTo>
                  <a:lnTo>
                    <a:pt x="25400" y="484188"/>
                  </a:lnTo>
                  <a:lnTo>
                    <a:pt x="22225" y="561975"/>
                  </a:lnTo>
                  <a:lnTo>
                    <a:pt x="71438" y="550863"/>
                  </a:lnTo>
                  <a:lnTo>
                    <a:pt x="142875" y="533400"/>
                  </a:lnTo>
                  <a:lnTo>
                    <a:pt x="193675" y="485775"/>
                  </a:lnTo>
                  <a:lnTo>
                    <a:pt x="252413" y="444500"/>
                  </a:lnTo>
                  <a:lnTo>
                    <a:pt x="320675" y="433388"/>
                  </a:lnTo>
                  <a:lnTo>
                    <a:pt x="401638" y="420688"/>
                  </a:lnTo>
                  <a:lnTo>
                    <a:pt x="458788" y="468313"/>
                  </a:lnTo>
                  <a:lnTo>
                    <a:pt x="493713" y="533400"/>
                  </a:lnTo>
                  <a:lnTo>
                    <a:pt x="487363" y="604838"/>
                  </a:lnTo>
                  <a:lnTo>
                    <a:pt x="528638" y="593725"/>
                  </a:lnTo>
                  <a:lnTo>
                    <a:pt x="592138" y="593725"/>
                  </a:lnTo>
                  <a:lnTo>
                    <a:pt x="660400" y="681038"/>
                  </a:lnTo>
                  <a:lnTo>
                    <a:pt x="723900" y="758825"/>
                  </a:lnTo>
                  <a:lnTo>
                    <a:pt x="815975" y="830263"/>
                  </a:lnTo>
                  <a:lnTo>
                    <a:pt x="896938" y="901700"/>
                  </a:lnTo>
                  <a:lnTo>
                    <a:pt x="1017588" y="960438"/>
                  </a:lnTo>
                  <a:lnTo>
                    <a:pt x="1098550" y="1004888"/>
                  </a:lnTo>
                  <a:lnTo>
                    <a:pt x="1122363" y="1054100"/>
                  </a:lnTo>
                  <a:lnTo>
                    <a:pt x="1118728" y="1113484"/>
                  </a:lnTo>
                  <a:lnTo>
                    <a:pt x="1217613" y="1135063"/>
                  </a:lnTo>
                  <a:lnTo>
                    <a:pt x="1260475" y="1082675"/>
                  </a:lnTo>
                  <a:lnTo>
                    <a:pt x="1296988" y="1020763"/>
                  </a:lnTo>
                  <a:lnTo>
                    <a:pt x="1268413" y="944563"/>
                  </a:lnTo>
                  <a:lnTo>
                    <a:pt x="1230313" y="895350"/>
                  </a:lnTo>
                  <a:lnTo>
                    <a:pt x="1223963" y="835025"/>
                  </a:lnTo>
                  <a:lnTo>
                    <a:pt x="1287463" y="806450"/>
                  </a:lnTo>
                  <a:lnTo>
                    <a:pt x="1339850" y="752475"/>
                  </a:lnTo>
                  <a:lnTo>
                    <a:pt x="1357313" y="717550"/>
                  </a:lnTo>
                  <a:lnTo>
                    <a:pt x="1423528" y="689621"/>
                  </a:lnTo>
                  <a:lnTo>
                    <a:pt x="1471613" y="646113"/>
                  </a:lnTo>
                  <a:lnTo>
                    <a:pt x="1535113" y="635000"/>
                  </a:lnTo>
                  <a:lnTo>
                    <a:pt x="1558925" y="700088"/>
                  </a:lnTo>
                  <a:lnTo>
                    <a:pt x="1609725" y="723900"/>
                  </a:lnTo>
                  <a:lnTo>
                    <a:pt x="1679575" y="723900"/>
                  </a:lnTo>
                  <a:lnTo>
                    <a:pt x="1725613" y="687388"/>
                  </a:lnTo>
                  <a:lnTo>
                    <a:pt x="1771650" y="658813"/>
                  </a:lnTo>
                  <a:lnTo>
                    <a:pt x="1685925" y="622300"/>
                  </a:lnTo>
                  <a:lnTo>
                    <a:pt x="1604963" y="574675"/>
                  </a:lnTo>
                  <a:lnTo>
                    <a:pt x="1552575" y="557213"/>
                  </a:lnTo>
                  <a:lnTo>
                    <a:pt x="1563688" y="492125"/>
                  </a:lnTo>
                  <a:lnTo>
                    <a:pt x="1631950" y="396875"/>
                  </a:lnTo>
                  <a:lnTo>
                    <a:pt x="1574800" y="400050"/>
                  </a:lnTo>
                  <a:lnTo>
                    <a:pt x="1492250" y="466725"/>
                  </a:lnTo>
                  <a:lnTo>
                    <a:pt x="1422400" y="509588"/>
                  </a:lnTo>
                  <a:lnTo>
                    <a:pt x="1354138" y="585788"/>
                  </a:lnTo>
                  <a:lnTo>
                    <a:pt x="1250950" y="628650"/>
                  </a:lnTo>
                  <a:lnTo>
                    <a:pt x="1160463" y="615950"/>
                  </a:lnTo>
                  <a:lnTo>
                    <a:pt x="1111250" y="558800"/>
                  </a:lnTo>
                  <a:lnTo>
                    <a:pt x="1093788" y="496888"/>
                  </a:lnTo>
                  <a:lnTo>
                    <a:pt x="1041400" y="423863"/>
                  </a:lnTo>
                  <a:lnTo>
                    <a:pt x="1041400" y="338138"/>
                  </a:lnTo>
                  <a:lnTo>
                    <a:pt x="982663" y="290513"/>
                  </a:lnTo>
                  <a:lnTo>
                    <a:pt x="931863" y="225425"/>
                  </a:lnTo>
                  <a:lnTo>
                    <a:pt x="849313" y="215900"/>
                  </a:lnTo>
                  <a:lnTo>
                    <a:pt x="755650" y="247650"/>
                  </a:lnTo>
                  <a:lnTo>
                    <a:pt x="654050" y="242888"/>
                  </a:lnTo>
                  <a:lnTo>
                    <a:pt x="579438" y="238125"/>
                  </a:lnTo>
                  <a:lnTo>
                    <a:pt x="501650" y="185738"/>
                  </a:lnTo>
                  <a:lnTo>
                    <a:pt x="515938" y="238125"/>
                  </a:lnTo>
                  <a:lnTo>
                    <a:pt x="436563" y="266700"/>
                  </a:lnTo>
                  <a:lnTo>
                    <a:pt x="355600" y="238125"/>
                  </a:lnTo>
                  <a:lnTo>
                    <a:pt x="292100" y="219075"/>
                  </a:lnTo>
                  <a:lnTo>
                    <a:pt x="257175" y="149225"/>
                  </a:lnTo>
                  <a:lnTo>
                    <a:pt x="263525" y="84138"/>
                  </a:lnTo>
                  <a:lnTo>
                    <a:pt x="254000" y="9525"/>
                  </a:lnTo>
                  <a:lnTo>
                    <a:pt x="187325" y="0"/>
                  </a:lnTo>
                  <a:lnTo>
                    <a:pt x="112713" y="22225"/>
                  </a:lnTo>
                  <a:lnTo>
                    <a:pt x="19050" y="63500"/>
                  </a:lnTo>
                  <a:lnTo>
                    <a:pt x="0" y="153988"/>
                  </a:lnTo>
                  <a:lnTo>
                    <a:pt x="23813" y="206375"/>
                  </a:lnTo>
                  <a:close/>
                </a:path>
              </a:pathLst>
            </a:custGeom>
            <a:solidFill>
              <a:srgbClr val="333F50"/>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114" name="Freeform 111">
              <a:extLst>
                <a:ext uri="{FF2B5EF4-FFF2-40B4-BE49-F238E27FC236}">
                  <a16:creationId xmlns:a16="http://schemas.microsoft.com/office/drawing/2014/main" id="{E0A79ACC-217D-4674-8445-94CED70DE4A9}"/>
                </a:ext>
              </a:extLst>
            </p:cNvPr>
            <p:cNvSpPr>
              <a:spLocks/>
            </p:cNvSpPr>
            <p:nvPr/>
          </p:nvSpPr>
          <p:spPr bwMode="auto">
            <a:xfrm>
              <a:off x="5570673" y="4026439"/>
              <a:ext cx="185302" cy="94986"/>
            </a:xfrm>
            <a:custGeom>
              <a:avLst/>
              <a:gdLst>
                <a:gd name="T0" fmla="*/ 46 w 1112838"/>
                <a:gd name="T1" fmla="*/ 14 h 560388"/>
                <a:gd name="T2" fmla="*/ 27 w 1112838"/>
                <a:gd name="T3" fmla="*/ 15 h 560388"/>
                <a:gd name="T4" fmla="*/ 17 w 1112838"/>
                <a:gd name="T5" fmla="*/ 30 h 560388"/>
                <a:gd name="T6" fmla="*/ 17 w 1112838"/>
                <a:gd name="T7" fmla="*/ 39 h 560388"/>
                <a:gd name="T8" fmla="*/ 26 w 1112838"/>
                <a:gd name="T9" fmla="*/ 43 h 560388"/>
                <a:gd name="T10" fmla="*/ 36 w 1112838"/>
                <a:gd name="T11" fmla="*/ 50 h 560388"/>
                <a:gd name="T12" fmla="*/ 47 w 1112838"/>
                <a:gd name="T13" fmla="*/ 55 h 560388"/>
                <a:gd name="T14" fmla="*/ 41 w 1112838"/>
                <a:gd name="T15" fmla="*/ 59 h 560388"/>
                <a:gd name="T16" fmla="*/ 35 w 1112838"/>
                <a:gd name="T17" fmla="*/ 65 h 560388"/>
                <a:gd name="T18" fmla="*/ 24 w 1112838"/>
                <a:gd name="T19" fmla="*/ 65 h 560388"/>
                <a:gd name="T20" fmla="*/ 17 w 1112838"/>
                <a:gd name="T21" fmla="*/ 61 h 560388"/>
                <a:gd name="T22" fmla="*/ 2 w 1112838"/>
                <a:gd name="T23" fmla="*/ 71 h 560388"/>
                <a:gd name="T24" fmla="*/ 0 w 1112838"/>
                <a:gd name="T25" fmla="*/ 77 h 560388"/>
                <a:gd name="T26" fmla="*/ 6 w 1112838"/>
                <a:gd name="T27" fmla="*/ 82 h 560388"/>
                <a:gd name="T28" fmla="*/ 17 w 1112838"/>
                <a:gd name="T29" fmla="*/ 83 h 560388"/>
                <a:gd name="T30" fmla="*/ 24 w 1112838"/>
                <a:gd name="T31" fmla="*/ 81 h 560388"/>
                <a:gd name="T32" fmla="*/ 38 w 1112838"/>
                <a:gd name="T33" fmla="*/ 82 h 560388"/>
                <a:gd name="T34" fmla="*/ 48 w 1112838"/>
                <a:gd name="T35" fmla="*/ 86 h 560388"/>
                <a:gd name="T36" fmla="*/ 57 w 1112838"/>
                <a:gd name="T37" fmla="*/ 86 h 560388"/>
                <a:gd name="T38" fmla="*/ 61 w 1112838"/>
                <a:gd name="T39" fmla="*/ 81 h 560388"/>
                <a:gd name="T40" fmla="*/ 78 w 1112838"/>
                <a:gd name="T41" fmla="*/ 68 h 560388"/>
                <a:gd name="T42" fmla="*/ 84 w 1112838"/>
                <a:gd name="T43" fmla="*/ 58 h 560388"/>
                <a:gd name="T44" fmla="*/ 96 w 1112838"/>
                <a:gd name="T45" fmla="*/ 65 h 560388"/>
                <a:gd name="T46" fmla="*/ 107 w 1112838"/>
                <a:gd name="T47" fmla="*/ 52 h 560388"/>
                <a:gd name="T48" fmla="*/ 129 w 1112838"/>
                <a:gd name="T49" fmla="*/ 46 h 560388"/>
                <a:gd name="T50" fmla="*/ 138 w 1112838"/>
                <a:gd name="T51" fmla="*/ 44 h 560388"/>
                <a:gd name="T52" fmla="*/ 150 w 1112838"/>
                <a:gd name="T53" fmla="*/ 34 h 560388"/>
                <a:gd name="T54" fmla="*/ 157 w 1112838"/>
                <a:gd name="T55" fmla="*/ 17 h 560388"/>
                <a:gd name="T56" fmla="*/ 148 w 1112838"/>
                <a:gd name="T57" fmla="*/ 12 h 560388"/>
                <a:gd name="T58" fmla="*/ 138 w 1112838"/>
                <a:gd name="T59" fmla="*/ 16 h 560388"/>
                <a:gd name="T60" fmla="*/ 109 w 1112838"/>
                <a:gd name="T61" fmla="*/ 10 h 560388"/>
                <a:gd name="T62" fmla="*/ 93 w 1112838"/>
                <a:gd name="T63" fmla="*/ 11 h 560388"/>
                <a:gd name="T64" fmla="*/ 77 w 1112838"/>
                <a:gd name="T65" fmla="*/ 8 h 560388"/>
                <a:gd name="T66" fmla="*/ 70 w 1112838"/>
                <a:gd name="T67" fmla="*/ 0 h 560388"/>
                <a:gd name="T68" fmla="*/ 60 w 1112838"/>
                <a:gd name="T69" fmla="*/ 3 h 560388"/>
                <a:gd name="T70" fmla="*/ 46 w 1112838"/>
                <a:gd name="T71" fmla="*/ 14 h 560388"/>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112838"/>
                <a:gd name="T109" fmla="*/ 0 h 560388"/>
                <a:gd name="T110" fmla="*/ 1112838 w 1112838"/>
                <a:gd name="T111" fmla="*/ 560388 h 560388"/>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112838" h="560388">
                  <a:moveTo>
                    <a:pt x="328613" y="88900"/>
                  </a:moveTo>
                  <a:lnTo>
                    <a:pt x="193675" y="100013"/>
                  </a:lnTo>
                  <a:lnTo>
                    <a:pt x="123825" y="193675"/>
                  </a:lnTo>
                  <a:lnTo>
                    <a:pt x="117475" y="252413"/>
                  </a:lnTo>
                  <a:lnTo>
                    <a:pt x="184150" y="279400"/>
                  </a:lnTo>
                  <a:lnTo>
                    <a:pt x="257175" y="327025"/>
                  </a:lnTo>
                  <a:lnTo>
                    <a:pt x="336550" y="355600"/>
                  </a:lnTo>
                  <a:lnTo>
                    <a:pt x="290513" y="384175"/>
                  </a:lnTo>
                  <a:lnTo>
                    <a:pt x="247650" y="420688"/>
                  </a:lnTo>
                  <a:lnTo>
                    <a:pt x="172579" y="422525"/>
                  </a:lnTo>
                  <a:lnTo>
                    <a:pt x="123825" y="398463"/>
                  </a:lnTo>
                  <a:lnTo>
                    <a:pt x="14288" y="457200"/>
                  </a:lnTo>
                  <a:lnTo>
                    <a:pt x="0" y="500063"/>
                  </a:lnTo>
                  <a:lnTo>
                    <a:pt x="41275" y="530225"/>
                  </a:lnTo>
                  <a:lnTo>
                    <a:pt x="117475" y="538163"/>
                  </a:lnTo>
                  <a:lnTo>
                    <a:pt x="171450" y="528638"/>
                  </a:lnTo>
                  <a:lnTo>
                    <a:pt x="269875" y="533400"/>
                  </a:lnTo>
                  <a:lnTo>
                    <a:pt x="341313" y="560388"/>
                  </a:lnTo>
                  <a:lnTo>
                    <a:pt x="406400" y="560388"/>
                  </a:lnTo>
                  <a:lnTo>
                    <a:pt x="433388" y="528638"/>
                  </a:lnTo>
                  <a:lnTo>
                    <a:pt x="550863" y="442913"/>
                  </a:lnTo>
                  <a:lnTo>
                    <a:pt x="593725" y="376238"/>
                  </a:lnTo>
                  <a:lnTo>
                    <a:pt x="684213" y="419100"/>
                  </a:lnTo>
                  <a:lnTo>
                    <a:pt x="762000" y="336550"/>
                  </a:lnTo>
                  <a:lnTo>
                    <a:pt x="912813" y="296863"/>
                  </a:lnTo>
                  <a:lnTo>
                    <a:pt x="979488" y="285750"/>
                  </a:lnTo>
                  <a:lnTo>
                    <a:pt x="1066800" y="219075"/>
                  </a:lnTo>
                  <a:lnTo>
                    <a:pt x="1112838" y="112713"/>
                  </a:lnTo>
                  <a:lnTo>
                    <a:pt x="1047750" y="74613"/>
                  </a:lnTo>
                  <a:lnTo>
                    <a:pt x="979488" y="103188"/>
                  </a:lnTo>
                  <a:lnTo>
                    <a:pt x="776288" y="61913"/>
                  </a:lnTo>
                  <a:lnTo>
                    <a:pt x="661988" y="71438"/>
                  </a:lnTo>
                  <a:lnTo>
                    <a:pt x="542925" y="52388"/>
                  </a:lnTo>
                  <a:lnTo>
                    <a:pt x="498475" y="0"/>
                  </a:lnTo>
                  <a:lnTo>
                    <a:pt x="422275" y="17463"/>
                  </a:lnTo>
                  <a:lnTo>
                    <a:pt x="328613" y="88900"/>
                  </a:lnTo>
                  <a:close/>
                </a:path>
              </a:pathLst>
            </a:custGeom>
            <a:solidFill>
              <a:schemeClr val="tx2">
                <a:lumMod val="75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115" name="Freeform 112">
              <a:extLst>
                <a:ext uri="{FF2B5EF4-FFF2-40B4-BE49-F238E27FC236}">
                  <a16:creationId xmlns:a16="http://schemas.microsoft.com/office/drawing/2014/main" id="{193596E0-4140-4777-A350-5A7FC5043582}"/>
                </a:ext>
              </a:extLst>
            </p:cNvPr>
            <p:cNvSpPr>
              <a:spLocks/>
            </p:cNvSpPr>
            <p:nvPr/>
          </p:nvSpPr>
          <p:spPr bwMode="auto">
            <a:xfrm>
              <a:off x="5533302" y="4084053"/>
              <a:ext cx="129244" cy="91872"/>
            </a:xfrm>
            <a:custGeom>
              <a:avLst/>
              <a:gdLst>
                <a:gd name="T0" fmla="*/ 97 w 768351"/>
                <a:gd name="T1" fmla="*/ 27 h 552700"/>
                <a:gd name="T2" fmla="*/ 94 w 768351"/>
                <a:gd name="T3" fmla="*/ 32 h 552700"/>
                <a:gd name="T4" fmla="*/ 83 w 768351"/>
                <a:gd name="T5" fmla="*/ 31 h 552700"/>
                <a:gd name="T6" fmla="*/ 73 w 768351"/>
                <a:gd name="T7" fmla="*/ 27 h 552700"/>
                <a:gd name="T8" fmla="*/ 59 w 768351"/>
                <a:gd name="T9" fmla="*/ 27 h 552700"/>
                <a:gd name="T10" fmla="*/ 50 w 768351"/>
                <a:gd name="T11" fmla="*/ 28 h 552700"/>
                <a:gd name="T12" fmla="*/ 39 w 768351"/>
                <a:gd name="T13" fmla="*/ 27 h 552700"/>
                <a:gd name="T14" fmla="*/ 33 w 768351"/>
                <a:gd name="T15" fmla="*/ 23 h 552700"/>
                <a:gd name="T16" fmla="*/ 35 w 768351"/>
                <a:gd name="T17" fmla="*/ 17 h 552700"/>
                <a:gd name="T18" fmla="*/ 51 w 768351"/>
                <a:gd name="T19" fmla="*/ 9 h 552700"/>
                <a:gd name="T20" fmla="*/ 48 w 768351"/>
                <a:gd name="T21" fmla="*/ 0 h 552700"/>
                <a:gd name="T22" fmla="*/ 38 w 768351"/>
                <a:gd name="T23" fmla="*/ 1 h 552700"/>
                <a:gd name="T24" fmla="*/ 31 w 768351"/>
                <a:gd name="T25" fmla="*/ 7 h 552700"/>
                <a:gd name="T26" fmla="*/ 21 w 768351"/>
                <a:gd name="T27" fmla="*/ 11 h 552700"/>
                <a:gd name="T28" fmla="*/ 18 w 768351"/>
                <a:gd name="T29" fmla="*/ 17 h 552700"/>
                <a:gd name="T30" fmla="*/ 11 w 768351"/>
                <a:gd name="T31" fmla="*/ 24 h 552700"/>
                <a:gd name="T32" fmla="*/ 2 w 768351"/>
                <a:gd name="T33" fmla="*/ 27 h 552700"/>
                <a:gd name="T34" fmla="*/ 3 w 768351"/>
                <a:gd name="T35" fmla="*/ 37 h 552700"/>
                <a:gd name="T36" fmla="*/ 8 w 768351"/>
                <a:gd name="T37" fmla="*/ 44 h 552700"/>
                <a:gd name="T38" fmla="*/ 12 w 768351"/>
                <a:gd name="T39" fmla="*/ 53 h 552700"/>
                <a:gd name="T40" fmla="*/ 7 w 768351"/>
                <a:gd name="T41" fmla="*/ 63 h 552700"/>
                <a:gd name="T42" fmla="*/ 0 w 768351"/>
                <a:gd name="T43" fmla="*/ 70 h 552700"/>
                <a:gd name="T44" fmla="*/ 16 w 768351"/>
                <a:gd name="T45" fmla="*/ 73 h 552700"/>
                <a:gd name="T46" fmla="*/ 27 w 768351"/>
                <a:gd name="T47" fmla="*/ 74 h 552700"/>
                <a:gd name="T48" fmla="*/ 34 w 768351"/>
                <a:gd name="T49" fmla="*/ 66 h 552700"/>
                <a:gd name="T50" fmla="*/ 45 w 768351"/>
                <a:gd name="T51" fmla="*/ 56 h 552700"/>
                <a:gd name="T52" fmla="*/ 52 w 768351"/>
                <a:gd name="T53" fmla="*/ 50 h 552700"/>
                <a:gd name="T54" fmla="*/ 63 w 768351"/>
                <a:gd name="T55" fmla="*/ 55 h 552700"/>
                <a:gd name="T56" fmla="*/ 61 w 768351"/>
                <a:gd name="T57" fmla="*/ 65 h 552700"/>
                <a:gd name="T58" fmla="*/ 66 w 768351"/>
                <a:gd name="T59" fmla="*/ 77 h 552700"/>
                <a:gd name="T60" fmla="*/ 78 w 768351"/>
                <a:gd name="T61" fmla="*/ 69 h 552700"/>
                <a:gd name="T62" fmla="*/ 96 w 768351"/>
                <a:gd name="T63" fmla="*/ 60 h 552700"/>
                <a:gd name="T64" fmla="*/ 104 w 768351"/>
                <a:gd name="T65" fmla="*/ 61 h 552700"/>
                <a:gd name="T66" fmla="*/ 114 w 768351"/>
                <a:gd name="T67" fmla="*/ 62 h 552700"/>
                <a:gd name="T68" fmla="*/ 113 w 768351"/>
                <a:gd name="T69" fmla="*/ 55 h 552700"/>
                <a:gd name="T70" fmla="*/ 103 w 768351"/>
                <a:gd name="T71" fmla="*/ 41 h 552700"/>
                <a:gd name="T72" fmla="*/ 97 w 768351"/>
                <a:gd name="T73" fmla="*/ 27 h 55270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768351"/>
                <a:gd name="T112" fmla="*/ 0 h 552700"/>
                <a:gd name="T113" fmla="*/ 768351 w 768351"/>
                <a:gd name="T114" fmla="*/ 552700 h 552700"/>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768351" h="552700">
                  <a:moveTo>
                    <a:pt x="650876" y="196850"/>
                  </a:moveTo>
                  <a:lnTo>
                    <a:pt x="631763" y="226468"/>
                  </a:lnTo>
                  <a:lnTo>
                    <a:pt x="560388" y="222250"/>
                  </a:lnTo>
                  <a:lnTo>
                    <a:pt x="492126" y="196850"/>
                  </a:lnTo>
                  <a:lnTo>
                    <a:pt x="397210" y="191940"/>
                  </a:lnTo>
                  <a:lnTo>
                    <a:pt x="337679" y="202656"/>
                  </a:lnTo>
                  <a:lnTo>
                    <a:pt x="266241" y="196703"/>
                  </a:lnTo>
                  <a:lnTo>
                    <a:pt x="223379" y="165746"/>
                  </a:lnTo>
                  <a:lnTo>
                    <a:pt x="236538" y="119063"/>
                  </a:lnTo>
                  <a:lnTo>
                    <a:pt x="344488" y="61913"/>
                  </a:lnTo>
                  <a:lnTo>
                    <a:pt x="320675" y="0"/>
                  </a:lnTo>
                  <a:lnTo>
                    <a:pt x="258763" y="6350"/>
                  </a:lnTo>
                  <a:lnTo>
                    <a:pt x="211138" y="49213"/>
                  </a:lnTo>
                  <a:lnTo>
                    <a:pt x="144463" y="80963"/>
                  </a:lnTo>
                  <a:lnTo>
                    <a:pt x="120650" y="120650"/>
                  </a:lnTo>
                  <a:lnTo>
                    <a:pt x="74613" y="168275"/>
                  </a:lnTo>
                  <a:lnTo>
                    <a:pt x="12700" y="195263"/>
                  </a:lnTo>
                  <a:lnTo>
                    <a:pt x="17463" y="261938"/>
                  </a:lnTo>
                  <a:lnTo>
                    <a:pt x="57150" y="314325"/>
                  </a:lnTo>
                  <a:lnTo>
                    <a:pt x="82885" y="381250"/>
                  </a:lnTo>
                  <a:lnTo>
                    <a:pt x="43594" y="447925"/>
                  </a:lnTo>
                  <a:lnTo>
                    <a:pt x="0" y="500063"/>
                  </a:lnTo>
                  <a:lnTo>
                    <a:pt x="109079" y="525315"/>
                  </a:lnTo>
                  <a:lnTo>
                    <a:pt x="184150" y="528638"/>
                  </a:lnTo>
                  <a:lnTo>
                    <a:pt x="230188" y="471488"/>
                  </a:lnTo>
                  <a:lnTo>
                    <a:pt x="303213" y="400050"/>
                  </a:lnTo>
                  <a:lnTo>
                    <a:pt x="354013" y="357188"/>
                  </a:lnTo>
                  <a:lnTo>
                    <a:pt x="427038" y="395288"/>
                  </a:lnTo>
                  <a:lnTo>
                    <a:pt x="411163" y="468313"/>
                  </a:lnTo>
                  <a:lnTo>
                    <a:pt x="446026" y="552700"/>
                  </a:lnTo>
                  <a:lnTo>
                    <a:pt x="522288" y="495300"/>
                  </a:lnTo>
                  <a:lnTo>
                    <a:pt x="643669" y="431256"/>
                  </a:lnTo>
                  <a:lnTo>
                    <a:pt x="701676" y="434975"/>
                  </a:lnTo>
                  <a:lnTo>
                    <a:pt x="768351" y="444500"/>
                  </a:lnTo>
                  <a:lnTo>
                    <a:pt x="760413" y="395288"/>
                  </a:lnTo>
                  <a:lnTo>
                    <a:pt x="692151" y="292100"/>
                  </a:lnTo>
                  <a:lnTo>
                    <a:pt x="650876" y="196850"/>
                  </a:lnTo>
                  <a:close/>
                </a:path>
              </a:pathLst>
            </a:custGeom>
            <a:solidFill>
              <a:srgbClr val="333F50"/>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116" name="Freeform 113">
              <a:extLst>
                <a:ext uri="{FF2B5EF4-FFF2-40B4-BE49-F238E27FC236}">
                  <a16:creationId xmlns:a16="http://schemas.microsoft.com/office/drawing/2014/main" id="{38E79F27-6CCC-45FA-A50D-E53D71368F57}"/>
                </a:ext>
              </a:extLst>
            </p:cNvPr>
            <p:cNvSpPr>
              <a:spLocks/>
            </p:cNvSpPr>
            <p:nvPr/>
          </p:nvSpPr>
          <p:spPr bwMode="auto">
            <a:xfrm>
              <a:off x="5273258" y="4046681"/>
              <a:ext cx="246030" cy="160387"/>
            </a:xfrm>
            <a:custGeom>
              <a:avLst/>
              <a:gdLst>
                <a:gd name="T0" fmla="*/ 2147483647 w 927"/>
                <a:gd name="T1" fmla="*/ 2147483647 h 601"/>
                <a:gd name="T2" fmla="*/ 2147483647 w 927"/>
                <a:gd name="T3" fmla="*/ 2147483647 h 601"/>
                <a:gd name="T4" fmla="*/ 2147483647 w 927"/>
                <a:gd name="T5" fmla="*/ 2147483647 h 601"/>
                <a:gd name="T6" fmla="*/ 2147483647 w 927"/>
                <a:gd name="T7" fmla="*/ 2147483647 h 601"/>
                <a:gd name="T8" fmla="*/ 2147483647 w 927"/>
                <a:gd name="T9" fmla="*/ 2147483647 h 601"/>
                <a:gd name="T10" fmla="*/ 2147483647 w 927"/>
                <a:gd name="T11" fmla="*/ 2147483647 h 601"/>
                <a:gd name="T12" fmla="*/ 2147483647 w 927"/>
                <a:gd name="T13" fmla="*/ 2147483647 h 601"/>
                <a:gd name="T14" fmla="*/ 2147483647 w 927"/>
                <a:gd name="T15" fmla="*/ 2147483647 h 601"/>
                <a:gd name="T16" fmla="*/ 2147483647 w 927"/>
                <a:gd name="T17" fmla="*/ 2147483647 h 601"/>
                <a:gd name="T18" fmla="*/ 2147483647 w 927"/>
                <a:gd name="T19" fmla="*/ 2147483647 h 601"/>
                <a:gd name="T20" fmla="*/ 2147483647 w 927"/>
                <a:gd name="T21" fmla="*/ 2147483647 h 601"/>
                <a:gd name="T22" fmla="*/ 2147483647 w 927"/>
                <a:gd name="T23" fmla="*/ 2147483647 h 601"/>
                <a:gd name="T24" fmla="*/ 2147483647 w 927"/>
                <a:gd name="T25" fmla="*/ 2147483647 h 601"/>
                <a:gd name="T26" fmla="*/ 2147483647 w 927"/>
                <a:gd name="T27" fmla="*/ 2147483647 h 601"/>
                <a:gd name="T28" fmla="*/ 2147483647 w 927"/>
                <a:gd name="T29" fmla="*/ 2147483647 h 601"/>
                <a:gd name="T30" fmla="*/ 2147483647 w 927"/>
                <a:gd name="T31" fmla="*/ 2147483647 h 601"/>
                <a:gd name="T32" fmla="*/ 2147483647 w 927"/>
                <a:gd name="T33" fmla="*/ 2147483647 h 601"/>
                <a:gd name="T34" fmla="*/ 2147483647 w 927"/>
                <a:gd name="T35" fmla="*/ 2147483647 h 601"/>
                <a:gd name="T36" fmla="*/ 2147483647 w 927"/>
                <a:gd name="T37" fmla="*/ 2147483647 h 601"/>
                <a:gd name="T38" fmla="*/ 2147483647 w 927"/>
                <a:gd name="T39" fmla="*/ 2147483647 h 601"/>
                <a:gd name="T40" fmla="*/ 2147483647 w 927"/>
                <a:gd name="T41" fmla="*/ 2147483647 h 601"/>
                <a:gd name="T42" fmla="*/ 2147483647 w 927"/>
                <a:gd name="T43" fmla="*/ 2147483647 h 601"/>
                <a:gd name="T44" fmla="*/ 2147483647 w 927"/>
                <a:gd name="T45" fmla="*/ 2147483647 h 601"/>
                <a:gd name="T46" fmla="*/ 2147483647 w 927"/>
                <a:gd name="T47" fmla="*/ 2147483647 h 601"/>
                <a:gd name="T48" fmla="*/ 2147483647 w 927"/>
                <a:gd name="T49" fmla="*/ 2147483647 h 601"/>
                <a:gd name="T50" fmla="*/ 2147483647 w 927"/>
                <a:gd name="T51" fmla="*/ 2147483647 h 601"/>
                <a:gd name="T52" fmla="*/ 2147483647 w 927"/>
                <a:gd name="T53" fmla="*/ 2147483647 h 601"/>
                <a:gd name="T54" fmla="*/ 2147483647 w 927"/>
                <a:gd name="T55" fmla="*/ 2147483647 h 601"/>
                <a:gd name="T56" fmla="*/ 2147483647 w 927"/>
                <a:gd name="T57" fmla="*/ 2147483647 h 601"/>
                <a:gd name="T58" fmla="*/ 2147483647 w 927"/>
                <a:gd name="T59" fmla="*/ 2147483647 h 601"/>
                <a:gd name="T60" fmla="*/ 2147483647 w 927"/>
                <a:gd name="T61" fmla="*/ 2147483647 h 601"/>
                <a:gd name="T62" fmla="*/ 2147483647 w 927"/>
                <a:gd name="T63" fmla="*/ 2147483647 h 601"/>
                <a:gd name="T64" fmla="*/ 2147483647 w 927"/>
                <a:gd name="T65" fmla="*/ 2147483647 h 601"/>
                <a:gd name="T66" fmla="*/ 2147483647 w 927"/>
                <a:gd name="T67" fmla="*/ 2147483647 h 601"/>
                <a:gd name="T68" fmla="*/ 2147483647 w 927"/>
                <a:gd name="T69" fmla="*/ 2147483647 h 601"/>
                <a:gd name="T70" fmla="*/ 2147483647 w 927"/>
                <a:gd name="T71" fmla="*/ 2147483647 h 601"/>
                <a:gd name="T72" fmla="*/ 2147483647 w 927"/>
                <a:gd name="T73" fmla="*/ 2147483647 h 601"/>
                <a:gd name="T74" fmla="*/ 2147483647 w 927"/>
                <a:gd name="T75" fmla="*/ 2147483647 h 601"/>
                <a:gd name="T76" fmla="*/ 2147483647 w 927"/>
                <a:gd name="T77" fmla="*/ 0 h 601"/>
                <a:gd name="T78" fmla="*/ 2147483647 w 927"/>
                <a:gd name="T79" fmla="*/ 2147483647 h 601"/>
                <a:gd name="T80" fmla="*/ 2147483647 w 927"/>
                <a:gd name="T81" fmla="*/ 2147483647 h 601"/>
                <a:gd name="T82" fmla="*/ 2147483647 w 927"/>
                <a:gd name="T83" fmla="*/ 2147483647 h 601"/>
                <a:gd name="T84" fmla="*/ 2147483647 w 927"/>
                <a:gd name="T85" fmla="*/ 2147483647 h 601"/>
                <a:gd name="T86" fmla="*/ 2147483647 w 927"/>
                <a:gd name="T87" fmla="*/ 2147483647 h 601"/>
                <a:gd name="T88" fmla="*/ 2147483647 w 927"/>
                <a:gd name="T89" fmla="*/ 2147483647 h 601"/>
                <a:gd name="T90" fmla="*/ 2147483647 w 927"/>
                <a:gd name="T91" fmla="*/ 2147483647 h 601"/>
                <a:gd name="T92" fmla="*/ 2147483647 w 927"/>
                <a:gd name="T93" fmla="*/ 2147483647 h 601"/>
                <a:gd name="T94" fmla="*/ 2147483647 w 927"/>
                <a:gd name="T95" fmla="*/ 2147483647 h 601"/>
                <a:gd name="T96" fmla="*/ 2147483647 w 927"/>
                <a:gd name="T97" fmla="*/ 2147483647 h 601"/>
                <a:gd name="T98" fmla="*/ 2147483647 w 927"/>
                <a:gd name="T99" fmla="*/ 2147483647 h 601"/>
                <a:gd name="T100" fmla="*/ 2147483647 w 927"/>
                <a:gd name="T101" fmla="*/ 2147483647 h 601"/>
                <a:gd name="T102" fmla="*/ 2147483647 w 927"/>
                <a:gd name="T103" fmla="*/ 2147483647 h 601"/>
                <a:gd name="T104" fmla="*/ 2147483647 w 927"/>
                <a:gd name="T105" fmla="*/ 2147483647 h 601"/>
                <a:gd name="T106" fmla="*/ 0 w 927"/>
                <a:gd name="T107" fmla="*/ 2147483647 h 601"/>
                <a:gd name="T108" fmla="*/ 2147483647 w 927"/>
                <a:gd name="T109" fmla="*/ 2147483647 h 601"/>
                <a:gd name="T110" fmla="*/ 2147483647 w 927"/>
                <a:gd name="T111" fmla="*/ 2147483647 h 601"/>
                <a:gd name="T112" fmla="*/ 2147483647 w 927"/>
                <a:gd name="T113" fmla="*/ 2147483647 h 601"/>
                <a:gd name="T114" fmla="*/ 2147483647 w 927"/>
                <a:gd name="T115" fmla="*/ 2147483647 h 601"/>
                <a:gd name="T116" fmla="*/ 2147483647 w 927"/>
                <a:gd name="T117" fmla="*/ 2147483647 h 601"/>
                <a:gd name="T118" fmla="*/ 2147483647 w 927"/>
                <a:gd name="T119" fmla="*/ 2147483647 h 601"/>
                <a:gd name="T120" fmla="*/ 2147483647 w 927"/>
                <a:gd name="T121" fmla="*/ 2147483647 h 601"/>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927"/>
                <a:gd name="T184" fmla="*/ 0 h 601"/>
                <a:gd name="T185" fmla="*/ 927 w 927"/>
                <a:gd name="T186" fmla="*/ 601 h 601"/>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927" h="601">
                  <a:moveTo>
                    <a:pt x="72" y="407"/>
                  </a:moveTo>
                  <a:lnTo>
                    <a:pt x="91" y="436"/>
                  </a:lnTo>
                  <a:lnTo>
                    <a:pt x="148" y="437"/>
                  </a:lnTo>
                  <a:lnTo>
                    <a:pt x="169" y="416"/>
                  </a:lnTo>
                  <a:lnTo>
                    <a:pt x="186" y="389"/>
                  </a:lnTo>
                  <a:lnTo>
                    <a:pt x="214" y="382"/>
                  </a:lnTo>
                  <a:lnTo>
                    <a:pt x="250" y="373"/>
                  </a:lnTo>
                  <a:lnTo>
                    <a:pt x="273" y="378"/>
                  </a:lnTo>
                  <a:lnTo>
                    <a:pt x="316" y="382"/>
                  </a:lnTo>
                  <a:lnTo>
                    <a:pt x="371" y="399"/>
                  </a:lnTo>
                  <a:lnTo>
                    <a:pt x="413" y="416"/>
                  </a:lnTo>
                  <a:lnTo>
                    <a:pt x="446" y="432"/>
                  </a:lnTo>
                  <a:lnTo>
                    <a:pt x="484" y="463"/>
                  </a:lnTo>
                  <a:lnTo>
                    <a:pt x="511" y="493"/>
                  </a:lnTo>
                  <a:lnTo>
                    <a:pt x="538" y="493"/>
                  </a:lnTo>
                  <a:lnTo>
                    <a:pt x="568" y="505"/>
                  </a:lnTo>
                  <a:lnTo>
                    <a:pt x="577" y="533"/>
                  </a:lnTo>
                  <a:lnTo>
                    <a:pt x="576" y="565"/>
                  </a:lnTo>
                  <a:lnTo>
                    <a:pt x="587" y="592"/>
                  </a:lnTo>
                  <a:lnTo>
                    <a:pt x="637" y="601"/>
                  </a:lnTo>
                  <a:lnTo>
                    <a:pt x="675" y="586"/>
                  </a:lnTo>
                  <a:lnTo>
                    <a:pt x="715" y="554"/>
                  </a:lnTo>
                  <a:lnTo>
                    <a:pt x="774" y="544"/>
                  </a:lnTo>
                  <a:lnTo>
                    <a:pt x="795" y="494"/>
                  </a:lnTo>
                  <a:lnTo>
                    <a:pt x="828" y="460"/>
                  </a:lnTo>
                  <a:lnTo>
                    <a:pt x="873" y="428"/>
                  </a:lnTo>
                  <a:lnTo>
                    <a:pt x="924" y="437"/>
                  </a:lnTo>
                  <a:lnTo>
                    <a:pt x="927" y="401"/>
                  </a:lnTo>
                  <a:lnTo>
                    <a:pt x="912" y="367"/>
                  </a:lnTo>
                  <a:lnTo>
                    <a:pt x="863" y="341"/>
                  </a:lnTo>
                  <a:lnTo>
                    <a:pt x="787" y="303"/>
                  </a:lnTo>
                  <a:lnTo>
                    <a:pt x="734" y="257"/>
                  </a:lnTo>
                  <a:lnTo>
                    <a:pt x="675" y="213"/>
                  </a:lnTo>
                  <a:lnTo>
                    <a:pt x="594" y="108"/>
                  </a:lnTo>
                  <a:lnTo>
                    <a:pt x="554" y="108"/>
                  </a:lnTo>
                  <a:lnTo>
                    <a:pt x="527" y="115"/>
                  </a:lnTo>
                  <a:lnTo>
                    <a:pt x="528" y="71"/>
                  </a:lnTo>
                  <a:lnTo>
                    <a:pt x="505" y="29"/>
                  </a:lnTo>
                  <a:lnTo>
                    <a:pt x="475" y="0"/>
                  </a:lnTo>
                  <a:lnTo>
                    <a:pt x="416" y="8"/>
                  </a:lnTo>
                  <a:lnTo>
                    <a:pt x="380" y="14"/>
                  </a:lnTo>
                  <a:lnTo>
                    <a:pt x="343" y="39"/>
                  </a:lnTo>
                  <a:lnTo>
                    <a:pt x="312" y="70"/>
                  </a:lnTo>
                  <a:lnTo>
                    <a:pt x="232" y="89"/>
                  </a:lnTo>
                  <a:lnTo>
                    <a:pt x="180" y="101"/>
                  </a:lnTo>
                  <a:lnTo>
                    <a:pt x="136" y="53"/>
                  </a:lnTo>
                  <a:lnTo>
                    <a:pt x="114" y="13"/>
                  </a:lnTo>
                  <a:lnTo>
                    <a:pt x="63" y="10"/>
                  </a:lnTo>
                  <a:lnTo>
                    <a:pt x="24" y="34"/>
                  </a:lnTo>
                  <a:lnTo>
                    <a:pt x="124" y="130"/>
                  </a:lnTo>
                  <a:lnTo>
                    <a:pt x="91" y="140"/>
                  </a:lnTo>
                  <a:lnTo>
                    <a:pt x="54" y="158"/>
                  </a:lnTo>
                  <a:lnTo>
                    <a:pt x="22" y="131"/>
                  </a:lnTo>
                  <a:lnTo>
                    <a:pt x="0" y="161"/>
                  </a:lnTo>
                  <a:lnTo>
                    <a:pt x="3" y="206"/>
                  </a:lnTo>
                  <a:lnTo>
                    <a:pt x="48" y="221"/>
                  </a:lnTo>
                  <a:lnTo>
                    <a:pt x="45" y="248"/>
                  </a:lnTo>
                  <a:lnTo>
                    <a:pt x="54" y="287"/>
                  </a:lnTo>
                  <a:lnTo>
                    <a:pt x="82" y="322"/>
                  </a:lnTo>
                  <a:lnTo>
                    <a:pt x="63" y="371"/>
                  </a:lnTo>
                  <a:lnTo>
                    <a:pt x="72" y="407"/>
                  </a:lnTo>
                  <a:close/>
                </a:path>
              </a:pathLst>
            </a:custGeom>
            <a:solidFill>
              <a:srgbClr val="333F50"/>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117" name="Freeform 114">
              <a:extLst>
                <a:ext uri="{FF2B5EF4-FFF2-40B4-BE49-F238E27FC236}">
                  <a16:creationId xmlns:a16="http://schemas.microsoft.com/office/drawing/2014/main" id="{C9738B4E-BEBA-4D4B-AA2B-8240F924E5CE}"/>
                </a:ext>
              </a:extLst>
            </p:cNvPr>
            <p:cNvSpPr>
              <a:spLocks/>
            </p:cNvSpPr>
            <p:nvPr/>
          </p:nvSpPr>
          <p:spPr bwMode="auto">
            <a:xfrm>
              <a:off x="5755974" y="4312955"/>
              <a:ext cx="146372" cy="82529"/>
            </a:xfrm>
            <a:custGeom>
              <a:avLst/>
              <a:gdLst>
                <a:gd name="T0" fmla="*/ 2147483647 w 470"/>
                <a:gd name="T1" fmla="*/ 2147483647 h 266"/>
                <a:gd name="T2" fmla="*/ 0 w 470"/>
                <a:gd name="T3" fmla="*/ 2147483647 h 266"/>
                <a:gd name="T4" fmla="*/ 2147483647 w 470"/>
                <a:gd name="T5" fmla="*/ 2147483647 h 266"/>
                <a:gd name="T6" fmla="*/ 2147483647 w 470"/>
                <a:gd name="T7" fmla="*/ 2147483647 h 266"/>
                <a:gd name="T8" fmla="*/ 2147483647 w 470"/>
                <a:gd name="T9" fmla="*/ 2147483647 h 266"/>
                <a:gd name="T10" fmla="*/ 2147483647 w 470"/>
                <a:gd name="T11" fmla="*/ 2147483647 h 266"/>
                <a:gd name="T12" fmla="*/ 2147483647 w 470"/>
                <a:gd name="T13" fmla="*/ 2147483647 h 266"/>
                <a:gd name="T14" fmla="*/ 2147483647 w 470"/>
                <a:gd name="T15" fmla="*/ 2147483647 h 266"/>
                <a:gd name="T16" fmla="*/ 2147483647 w 470"/>
                <a:gd name="T17" fmla="*/ 2147483647 h 266"/>
                <a:gd name="T18" fmla="*/ 2147483647 w 470"/>
                <a:gd name="T19" fmla="*/ 2147483647 h 266"/>
                <a:gd name="T20" fmla="*/ 2147483647 w 470"/>
                <a:gd name="T21" fmla="*/ 2147483647 h 266"/>
                <a:gd name="T22" fmla="*/ 2147483647 w 470"/>
                <a:gd name="T23" fmla="*/ 2147483647 h 266"/>
                <a:gd name="T24" fmla="*/ 2147483647 w 470"/>
                <a:gd name="T25" fmla="*/ 2147483647 h 266"/>
                <a:gd name="T26" fmla="*/ 2147483647 w 470"/>
                <a:gd name="T27" fmla="*/ 2147483647 h 266"/>
                <a:gd name="T28" fmla="*/ 2147483647 w 470"/>
                <a:gd name="T29" fmla="*/ 2147483647 h 266"/>
                <a:gd name="T30" fmla="*/ 2147483647 w 470"/>
                <a:gd name="T31" fmla="*/ 2147483647 h 266"/>
                <a:gd name="T32" fmla="*/ 2147483647 w 470"/>
                <a:gd name="T33" fmla="*/ 2147483647 h 266"/>
                <a:gd name="T34" fmla="*/ 2147483647 w 470"/>
                <a:gd name="T35" fmla="*/ 2147483647 h 266"/>
                <a:gd name="T36" fmla="*/ 2147483647 w 470"/>
                <a:gd name="T37" fmla="*/ 0 h 266"/>
                <a:gd name="T38" fmla="*/ 2147483647 w 470"/>
                <a:gd name="T39" fmla="*/ 2147483647 h 26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470"/>
                <a:gd name="T61" fmla="*/ 0 h 266"/>
                <a:gd name="T62" fmla="*/ 470 w 470"/>
                <a:gd name="T63" fmla="*/ 266 h 26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470" h="266">
                  <a:moveTo>
                    <a:pt x="27" y="13"/>
                  </a:moveTo>
                  <a:lnTo>
                    <a:pt x="0" y="58"/>
                  </a:lnTo>
                  <a:lnTo>
                    <a:pt x="3" y="108"/>
                  </a:lnTo>
                  <a:lnTo>
                    <a:pt x="46" y="136"/>
                  </a:lnTo>
                  <a:lnTo>
                    <a:pt x="94" y="154"/>
                  </a:lnTo>
                  <a:lnTo>
                    <a:pt x="168" y="185"/>
                  </a:lnTo>
                  <a:lnTo>
                    <a:pt x="231" y="185"/>
                  </a:lnTo>
                  <a:lnTo>
                    <a:pt x="285" y="230"/>
                  </a:lnTo>
                  <a:lnTo>
                    <a:pt x="373" y="248"/>
                  </a:lnTo>
                  <a:lnTo>
                    <a:pt x="444" y="266"/>
                  </a:lnTo>
                  <a:lnTo>
                    <a:pt x="462" y="234"/>
                  </a:lnTo>
                  <a:lnTo>
                    <a:pt x="470" y="200"/>
                  </a:lnTo>
                  <a:lnTo>
                    <a:pt x="458" y="157"/>
                  </a:lnTo>
                  <a:lnTo>
                    <a:pt x="420" y="158"/>
                  </a:lnTo>
                  <a:lnTo>
                    <a:pt x="347" y="159"/>
                  </a:lnTo>
                  <a:lnTo>
                    <a:pt x="297" y="127"/>
                  </a:lnTo>
                  <a:lnTo>
                    <a:pt x="223" y="63"/>
                  </a:lnTo>
                  <a:lnTo>
                    <a:pt x="130" y="10"/>
                  </a:lnTo>
                  <a:lnTo>
                    <a:pt x="73" y="0"/>
                  </a:lnTo>
                  <a:lnTo>
                    <a:pt x="27" y="13"/>
                  </a:lnTo>
                  <a:close/>
                </a:path>
              </a:pathLst>
            </a:custGeom>
            <a:solidFill>
              <a:schemeClr val="tx2">
                <a:lumMod val="75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118" name="Freeform 115">
              <a:extLst>
                <a:ext uri="{FF2B5EF4-FFF2-40B4-BE49-F238E27FC236}">
                  <a16:creationId xmlns:a16="http://schemas.microsoft.com/office/drawing/2014/main" id="{86665FE8-FD9D-4038-AA9E-BDBA3AF6B7B8}"/>
                </a:ext>
              </a:extLst>
            </p:cNvPr>
            <p:cNvSpPr>
              <a:spLocks/>
            </p:cNvSpPr>
            <p:nvPr/>
          </p:nvSpPr>
          <p:spPr bwMode="auto">
            <a:xfrm>
              <a:off x="5917919" y="4358112"/>
              <a:ext cx="57614" cy="31143"/>
            </a:xfrm>
            <a:custGeom>
              <a:avLst/>
              <a:gdLst>
                <a:gd name="T0" fmla="*/ 2147483647 w 185"/>
                <a:gd name="T1" fmla="*/ 2147483647 h 101"/>
                <a:gd name="T2" fmla="*/ 0 w 185"/>
                <a:gd name="T3" fmla="*/ 2147483647 h 101"/>
                <a:gd name="T4" fmla="*/ 2147483647 w 185"/>
                <a:gd name="T5" fmla="*/ 2147483647 h 101"/>
                <a:gd name="T6" fmla="*/ 2147483647 w 185"/>
                <a:gd name="T7" fmla="*/ 2147483647 h 101"/>
                <a:gd name="T8" fmla="*/ 2147483647 w 185"/>
                <a:gd name="T9" fmla="*/ 2147483647 h 101"/>
                <a:gd name="T10" fmla="*/ 2147483647 w 185"/>
                <a:gd name="T11" fmla="*/ 2147483647 h 101"/>
                <a:gd name="T12" fmla="*/ 2147483647 w 185"/>
                <a:gd name="T13" fmla="*/ 2147483647 h 101"/>
                <a:gd name="T14" fmla="*/ 2147483647 w 185"/>
                <a:gd name="T15" fmla="*/ 2147483647 h 101"/>
                <a:gd name="T16" fmla="*/ 2147483647 w 185"/>
                <a:gd name="T17" fmla="*/ 0 h 101"/>
                <a:gd name="T18" fmla="*/ 2147483647 w 185"/>
                <a:gd name="T19" fmla="*/ 2147483647 h 101"/>
                <a:gd name="T20" fmla="*/ 2147483647 w 185"/>
                <a:gd name="T21" fmla="*/ 2147483647 h 10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85"/>
                <a:gd name="T34" fmla="*/ 0 h 101"/>
                <a:gd name="T35" fmla="*/ 185 w 185"/>
                <a:gd name="T36" fmla="*/ 101 h 10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85" h="101">
                  <a:moveTo>
                    <a:pt x="1" y="22"/>
                  </a:moveTo>
                  <a:lnTo>
                    <a:pt x="0" y="84"/>
                  </a:lnTo>
                  <a:lnTo>
                    <a:pt x="40" y="88"/>
                  </a:lnTo>
                  <a:lnTo>
                    <a:pt x="92" y="99"/>
                  </a:lnTo>
                  <a:lnTo>
                    <a:pt x="139" y="101"/>
                  </a:lnTo>
                  <a:lnTo>
                    <a:pt x="184" y="98"/>
                  </a:lnTo>
                  <a:lnTo>
                    <a:pt x="185" y="63"/>
                  </a:lnTo>
                  <a:lnTo>
                    <a:pt x="156" y="45"/>
                  </a:lnTo>
                  <a:lnTo>
                    <a:pt x="112" y="0"/>
                  </a:lnTo>
                  <a:lnTo>
                    <a:pt x="62" y="11"/>
                  </a:lnTo>
                  <a:lnTo>
                    <a:pt x="1" y="22"/>
                  </a:lnTo>
                  <a:close/>
                </a:path>
              </a:pathLst>
            </a:custGeom>
            <a:solidFill>
              <a:schemeClr val="tx2">
                <a:lumMod val="75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119" name="Freeform 116">
              <a:extLst>
                <a:ext uri="{FF2B5EF4-FFF2-40B4-BE49-F238E27FC236}">
                  <a16:creationId xmlns:a16="http://schemas.microsoft.com/office/drawing/2014/main" id="{2F54AB28-6E92-409A-8907-00ABB840147D}"/>
                </a:ext>
              </a:extLst>
            </p:cNvPr>
            <p:cNvSpPr>
              <a:spLocks/>
            </p:cNvSpPr>
            <p:nvPr/>
          </p:nvSpPr>
          <p:spPr bwMode="auto">
            <a:xfrm>
              <a:off x="4175465" y="4015538"/>
              <a:ext cx="219559" cy="182187"/>
            </a:xfrm>
            <a:custGeom>
              <a:avLst/>
              <a:gdLst>
                <a:gd name="T0" fmla="*/ 2147483647 w 832"/>
                <a:gd name="T1" fmla="*/ 0 h 685"/>
                <a:gd name="T2" fmla="*/ 2147483647 w 832"/>
                <a:gd name="T3" fmla="*/ 2147483647 h 685"/>
                <a:gd name="T4" fmla="*/ 2147483647 w 832"/>
                <a:gd name="T5" fmla="*/ 2147483647 h 685"/>
                <a:gd name="T6" fmla="*/ 0 w 832"/>
                <a:gd name="T7" fmla="*/ 2147483647 h 685"/>
                <a:gd name="T8" fmla="*/ 2147483647 w 832"/>
                <a:gd name="T9" fmla="*/ 2147483647 h 685"/>
                <a:gd name="T10" fmla="*/ 2147483647 w 832"/>
                <a:gd name="T11" fmla="*/ 2147483647 h 685"/>
                <a:gd name="T12" fmla="*/ 2147483647 w 832"/>
                <a:gd name="T13" fmla="*/ 2147483647 h 685"/>
                <a:gd name="T14" fmla="*/ 2147483647 w 832"/>
                <a:gd name="T15" fmla="*/ 2147483647 h 685"/>
                <a:gd name="T16" fmla="*/ 2147483647 w 832"/>
                <a:gd name="T17" fmla="*/ 2147483647 h 685"/>
                <a:gd name="T18" fmla="*/ 2147483647 w 832"/>
                <a:gd name="T19" fmla="*/ 2147483647 h 685"/>
                <a:gd name="T20" fmla="*/ 2147483647 w 832"/>
                <a:gd name="T21" fmla="*/ 2147483647 h 685"/>
                <a:gd name="T22" fmla="*/ 2147483647 w 832"/>
                <a:gd name="T23" fmla="*/ 2147483647 h 685"/>
                <a:gd name="T24" fmla="*/ 2147483647 w 832"/>
                <a:gd name="T25" fmla="*/ 2147483647 h 685"/>
                <a:gd name="T26" fmla="*/ 2147483647 w 832"/>
                <a:gd name="T27" fmla="*/ 2147483647 h 685"/>
                <a:gd name="T28" fmla="*/ 2147483647 w 832"/>
                <a:gd name="T29" fmla="*/ 2147483647 h 685"/>
                <a:gd name="T30" fmla="*/ 2147483647 w 832"/>
                <a:gd name="T31" fmla="*/ 2147483647 h 685"/>
                <a:gd name="T32" fmla="*/ 2147483647 w 832"/>
                <a:gd name="T33" fmla="*/ 2147483647 h 685"/>
                <a:gd name="T34" fmla="*/ 2147483647 w 832"/>
                <a:gd name="T35" fmla="*/ 2147483647 h 685"/>
                <a:gd name="T36" fmla="*/ 2147483647 w 832"/>
                <a:gd name="T37" fmla="*/ 2147483647 h 685"/>
                <a:gd name="T38" fmla="*/ 2147483647 w 832"/>
                <a:gd name="T39" fmla="*/ 2147483647 h 685"/>
                <a:gd name="T40" fmla="*/ 2147483647 w 832"/>
                <a:gd name="T41" fmla="*/ 2147483647 h 685"/>
                <a:gd name="T42" fmla="*/ 2147483647 w 832"/>
                <a:gd name="T43" fmla="*/ 2147483647 h 685"/>
                <a:gd name="T44" fmla="*/ 2147483647 w 832"/>
                <a:gd name="T45" fmla="*/ 2147483647 h 685"/>
                <a:gd name="T46" fmla="*/ 2147483647 w 832"/>
                <a:gd name="T47" fmla="*/ 2147483647 h 685"/>
                <a:gd name="T48" fmla="*/ 2147483647 w 832"/>
                <a:gd name="T49" fmla="*/ 2147483647 h 685"/>
                <a:gd name="T50" fmla="*/ 2147483647 w 832"/>
                <a:gd name="T51" fmla="*/ 2147483647 h 685"/>
                <a:gd name="T52" fmla="*/ 2147483647 w 832"/>
                <a:gd name="T53" fmla="*/ 2147483647 h 685"/>
                <a:gd name="T54" fmla="*/ 2147483647 w 832"/>
                <a:gd name="T55" fmla="*/ 2147483647 h 685"/>
                <a:gd name="T56" fmla="*/ 2147483647 w 832"/>
                <a:gd name="T57" fmla="*/ 2147483647 h 685"/>
                <a:gd name="T58" fmla="*/ 2147483647 w 832"/>
                <a:gd name="T59" fmla="*/ 2147483647 h 685"/>
                <a:gd name="T60" fmla="*/ 2147483647 w 832"/>
                <a:gd name="T61" fmla="*/ 2147483647 h 685"/>
                <a:gd name="T62" fmla="*/ 2147483647 w 832"/>
                <a:gd name="T63" fmla="*/ 2147483647 h 685"/>
                <a:gd name="T64" fmla="*/ 2147483647 w 832"/>
                <a:gd name="T65" fmla="*/ 2147483647 h 685"/>
                <a:gd name="T66" fmla="*/ 2147483647 w 832"/>
                <a:gd name="T67" fmla="*/ 2147483647 h 685"/>
                <a:gd name="T68" fmla="*/ 2147483647 w 832"/>
                <a:gd name="T69" fmla="*/ 2147483647 h 685"/>
                <a:gd name="T70" fmla="*/ 2147483647 w 832"/>
                <a:gd name="T71" fmla="*/ 2147483647 h 685"/>
                <a:gd name="T72" fmla="*/ 2147483647 w 832"/>
                <a:gd name="T73" fmla="*/ 2147483647 h 685"/>
                <a:gd name="T74" fmla="*/ 2147483647 w 832"/>
                <a:gd name="T75" fmla="*/ 2147483647 h 685"/>
                <a:gd name="T76" fmla="*/ 2147483647 w 832"/>
                <a:gd name="T77" fmla="*/ 2147483647 h 685"/>
                <a:gd name="T78" fmla="*/ 2147483647 w 832"/>
                <a:gd name="T79" fmla="*/ 2147483647 h 685"/>
                <a:gd name="T80" fmla="*/ 2147483647 w 832"/>
                <a:gd name="T81" fmla="*/ 2147483647 h 685"/>
                <a:gd name="T82" fmla="*/ 2147483647 w 832"/>
                <a:gd name="T83" fmla="*/ 2147483647 h 685"/>
                <a:gd name="T84" fmla="*/ 2147483647 w 832"/>
                <a:gd name="T85" fmla="*/ 2147483647 h 685"/>
                <a:gd name="T86" fmla="*/ 2147483647 w 832"/>
                <a:gd name="T87" fmla="*/ 2147483647 h 685"/>
                <a:gd name="T88" fmla="*/ 2147483647 w 832"/>
                <a:gd name="T89" fmla="*/ 2147483647 h 685"/>
                <a:gd name="T90" fmla="*/ 2147483647 w 832"/>
                <a:gd name="T91" fmla="*/ 2147483647 h 685"/>
                <a:gd name="T92" fmla="*/ 2147483647 w 832"/>
                <a:gd name="T93" fmla="*/ 2147483647 h 685"/>
                <a:gd name="T94" fmla="*/ 2147483647 w 832"/>
                <a:gd name="T95" fmla="*/ 2147483647 h 685"/>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832"/>
                <a:gd name="T145" fmla="*/ 0 h 685"/>
                <a:gd name="T146" fmla="*/ 832 w 832"/>
                <a:gd name="T147" fmla="*/ 685 h 685"/>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832" h="685">
                  <a:moveTo>
                    <a:pt x="117" y="0"/>
                  </a:moveTo>
                  <a:lnTo>
                    <a:pt x="82" y="0"/>
                  </a:lnTo>
                  <a:lnTo>
                    <a:pt x="57" y="3"/>
                  </a:lnTo>
                  <a:lnTo>
                    <a:pt x="67" y="24"/>
                  </a:lnTo>
                  <a:lnTo>
                    <a:pt x="25" y="34"/>
                  </a:lnTo>
                  <a:lnTo>
                    <a:pt x="6" y="51"/>
                  </a:lnTo>
                  <a:lnTo>
                    <a:pt x="1" y="69"/>
                  </a:lnTo>
                  <a:lnTo>
                    <a:pt x="0" y="90"/>
                  </a:lnTo>
                  <a:lnTo>
                    <a:pt x="21" y="102"/>
                  </a:lnTo>
                  <a:lnTo>
                    <a:pt x="61" y="84"/>
                  </a:lnTo>
                  <a:lnTo>
                    <a:pt x="96" y="43"/>
                  </a:lnTo>
                  <a:lnTo>
                    <a:pt x="102" y="68"/>
                  </a:lnTo>
                  <a:lnTo>
                    <a:pt x="139" y="70"/>
                  </a:lnTo>
                  <a:lnTo>
                    <a:pt x="171" y="71"/>
                  </a:lnTo>
                  <a:lnTo>
                    <a:pt x="200" y="69"/>
                  </a:lnTo>
                  <a:lnTo>
                    <a:pt x="226" y="96"/>
                  </a:lnTo>
                  <a:lnTo>
                    <a:pt x="222" y="121"/>
                  </a:lnTo>
                  <a:lnTo>
                    <a:pt x="203" y="140"/>
                  </a:lnTo>
                  <a:lnTo>
                    <a:pt x="182" y="151"/>
                  </a:lnTo>
                  <a:lnTo>
                    <a:pt x="170" y="168"/>
                  </a:lnTo>
                  <a:lnTo>
                    <a:pt x="171" y="196"/>
                  </a:lnTo>
                  <a:lnTo>
                    <a:pt x="174" y="224"/>
                  </a:lnTo>
                  <a:lnTo>
                    <a:pt x="156" y="254"/>
                  </a:lnTo>
                  <a:lnTo>
                    <a:pt x="160" y="283"/>
                  </a:lnTo>
                  <a:lnTo>
                    <a:pt x="131" y="291"/>
                  </a:lnTo>
                  <a:lnTo>
                    <a:pt x="130" y="328"/>
                  </a:lnTo>
                  <a:lnTo>
                    <a:pt x="147" y="340"/>
                  </a:lnTo>
                  <a:lnTo>
                    <a:pt x="119" y="380"/>
                  </a:lnTo>
                  <a:lnTo>
                    <a:pt x="139" y="399"/>
                  </a:lnTo>
                  <a:lnTo>
                    <a:pt x="159" y="429"/>
                  </a:lnTo>
                  <a:lnTo>
                    <a:pt x="145" y="462"/>
                  </a:lnTo>
                  <a:lnTo>
                    <a:pt x="126" y="489"/>
                  </a:lnTo>
                  <a:lnTo>
                    <a:pt x="120" y="516"/>
                  </a:lnTo>
                  <a:lnTo>
                    <a:pt x="126" y="547"/>
                  </a:lnTo>
                  <a:lnTo>
                    <a:pt x="151" y="559"/>
                  </a:lnTo>
                  <a:lnTo>
                    <a:pt x="162" y="571"/>
                  </a:lnTo>
                  <a:lnTo>
                    <a:pt x="171" y="585"/>
                  </a:lnTo>
                  <a:lnTo>
                    <a:pt x="179" y="603"/>
                  </a:lnTo>
                  <a:lnTo>
                    <a:pt x="192" y="635"/>
                  </a:lnTo>
                  <a:lnTo>
                    <a:pt x="180" y="663"/>
                  </a:lnTo>
                  <a:lnTo>
                    <a:pt x="202" y="669"/>
                  </a:lnTo>
                  <a:lnTo>
                    <a:pt x="237" y="685"/>
                  </a:lnTo>
                  <a:lnTo>
                    <a:pt x="241" y="666"/>
                  </a:lnTo>
                  <a:lnTo>
                    <a:pt x="227" y="646"/>
                  </a:lnTo>
                  <a:lnTo>
                    <a:pt x="241" y="633"/>
                  </a:lnTo>
                  <a:lnTo>
                    <a:pt x="259" y="619"/>
                  </a:lnTo>
                  <a:lnTo>
                    <a:pt x="282" y="616"/>
                  </a:lnTo>
                  <a:lnTo>
                    <a:pt x="304" y="612"/>
                  </a:lnTo>
                  <a:lnTo>
                    <a:pt x="334" y="604"/>
                  </a:lnTo>
                  <a:lnTo>
                    <a:pt x="381" y="603"/>
                  </a:lnTo>
                  <a:lnTo>
                    <a:pt x="415" y="609"/>
                  </a:lnTo>
                  <a:lnTo>
                    <a:pt x="466" y="598"/>
                  </a:lnTo>
                  <a:lnTo>
                    <a:pt x="477" y="570"/>
                  </a:lnTo>
                  <a:lnTo>
                    <a:pt x="499" y="541"/>
                  </a:lnTo>
                  <a:lnTo>
                    <a:pt x="534" y="525"/>
                  </a:lnTo>
                  <a:lnTo>
                    <a:pt x="564" y="528"/>
                  </a:lnTo>
                  <a:lnTo>
                    <a:pt x="560" y="503"/>
                  </a:lnTo>
                  <a:lnTo>
                    <a:pt x="573" y="478"/>
                  </a:lnTo>
                  <a:lnTo>
                    <a:pt x="591" y="471"/>
                  </a:lnTo>
                  <a:lnTo>
                    <a:pt x="625" y="450"/>
                  </a:lnTo>
                  <a:lnTo>
                    <a:pt x="604" y="420"/>
                  </a:lnTo>
                  <a:lnTo>
                    <a:pt x="583" y="379"/>
                  </a:lnTo>
                  <a:lnTo>
                    <a:pt x="595" y="346"/>
                  </a:lnTo>
                  <a:lnTo>
                    <a:pt x="623" y="330"/>
                  </a:lnTo>
                  <a:lnTo>
                    <a:pt x="652" y="296"/>
                  </a:lnTo>
                  <a:lnTo>
                    <a:pt x="682" y="253"/>
                  </a:lnTo>
                  <a:lnTo>
                    <a:pt x="714" y="237"/>
                  </a:lnTo>
                  <a:lnTo>
                    <a:pt x="764" y="203"/>
                  </a:lnTo>
                  <a:lnTo>
                    <a:pt x="807" y="194"/>
                  </a:lnTo>
                  <a:lnTo>
                    <a:pt x="832" y="174"/>
                  </a:lnTo>
                  <a:lnTo>
                    <a:pt x="823" y="144"/>
                  </a:lnTo>
                  <a:lnTo>
                    <a:pt x="817" y="114"/>
                  </a:lnTo>
                  <a:lnTo>
                    <a:pt x="832" y="96"/>
                  </a:lnTo>
                  <a:lnTo>
                    <a:pt x="801" y="84"/>
                  </a:lnTo>
                  <a:lnTo>
                    <a:pt x="773" y="55"/>
                  </a:lnTo>
                  <a:lnTo>
                    <a:pt x="769" y="62"/>
                  </a:lnTo>
                  <a:lnTo>
                    <a:pt x="757" y="65"/>
                  </a:lnTo>
                  <a:lnTo>
                    <a:pt x="754" y="59"/>
                  </a:lnTo>
                  <a:lnTo>
                    <a:pt x="754" y="53"/>
                  </a:lnTo>
                  <a:lnTo>
                    <a:pt x="724" y="39"/>
                  </a:lnTo>
                  <a:lnTo>
                    <a:pt x="701" y="51"/>
                  </a:lnTo>
                  <a:lnTo>
                    <a:pt x="663" y="43"/>
                  </a:lnTo>
                  <a:lnTo>
                    <a:pt x="631" y="40"/>
                  </a:lnTo>
                  <a:lnTo>
                    <a:pt x="606" y="33"/>
                  </a:lnTo>
                  <a:lnTo>
                    <a:pt x="576" y="36"/>
                  </a:lnTo>
                  <a:lnTo>
                    <a:pt x="541" y="37"/>
                  </a:lnTo>
                  <a:lnTo>
                    <a:pt x="507" y="31"/>
                  </a:lnTo>
                  <a:lnTo>
                    <a:pt x="484" y="28"/>
                  </a:lnTo>
                  <a:lnTo>
                    <a:pt x="459" y="31"/>
                  </a:lnTo>
                  <a:lnTo>
                    <a:pt x="423" y="25"/>
                  </a:lnTo>
                  <a:lnTo>
                    <a:pt x="388" y="22"/>
                  </a:lnTo>
                  <a:lnTo>
                    <a:pt x="349" y="25"/>
                  </a:lnTo>
                  <a:lnTo>
                    <a:pt x="306" y="24"/>
                  </a:lnTo>
                  <a:lnTo>
                    <a:pt x="258" y="15"/>
                  </a:lnTo>
                  <a:lnTo>
                    <a:pt x="195" y="9"/>
                  </a:lnTo>
                  <a:lnTo>
                    <a:pt x="144" y="12"/>
                  </a:lnTo>
                  <a:lnTo>
                    <a:pt x="117" y="0"/>
                  </a:lnTo>
                  <a:close/>
                </a:path>
              </a:pathLst>
            </a:custGeom>
            <a:solidFill>
              <a:schemeClr val="accent1">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120" name="Freeform 117">
              <a:extLst>
                <a:ext uri="{FF2B5EF4-FFF2-40B4-BE49-F238E27FC236}">
                  <a16:creationId xmlns:a16="http://schemas.microsoft.com/office/drawing/2014/main" id="{5158F194-91B9-4A8F-B1EE-E20F138DD877}"/>
                </a:ext>
              </a:extLst>
            </p:cNvPr>
            <p:cNvSpPr>
              <a:spLocks/>
            </p:cNvSpPr>
            <p:nvPr/>
          </p:nvSpPr>
          <p:spPr bwMode="auto">
            <a:xfrm>
              <a:off x="4164566" y="4026439"/>
              <a:ext cx="70071" cy="144815"/>
            </a:xfrm>
            <a:custGeom>
              <a:avLst/>
              <a:gdLst>
                <a:gd name="T0" fmla="*/ 2147483647 w 263"/>
                <a:gd name="T1" fmla="*/ 2147483647 h 544"/>
                <a:gd name="T2" fmla="*/ 2147483647 w 263"/>
                <a:gd name="T3" fmla="*/ 0 h 544"/>
                <a:gd name="T4" fmla="*/ 2147483647 w 263"/>
                <a:gd name="T5" fmla="*/ 2147483647 h 544"/>
                <a:gd name="T6" fmla="*/ 2147483647 w 263"/>
                <a:gd name="T7" fmla="*/ 2147483647 h 544"/>
                <a:gd name="T8" fmla="*/ 2147483647 w 263"/>
                <a:gd name="T9" fmla="*/ 2147483647 h 544"/>
                <a:gd name="T10" fmla="*/ 2147483647 w 263"/>
                <a:gd name="T11" fmla="*/ 2147483647 h 544"/>
                <a:gd name="T12" fmla="*/ 2147483647 w 263"/>
                <a:gd name="T13" fmla="*/ 2147483647 h 544"/>
                <a:gd name="T14" fmla="*/ 2147483647 w 263"/>
                <a:gd name="T15" fmla="*/ 2147483647 h 544"/>
                <a:gd name="T16" fmla="*/ 2147483647 w 263"/>
                <a:gd name="T17" fmla="*/ 2147483647 h 544"/>
                <a:gd name="T18" fmla="*/ 2147483647 w 263"/>
                <a:gd name="T19" fmla="*/ 2147483647 h 544"/>
                <a:gd name="T20" fmla="*/ 2147483647 w 263"/>
                <a:gd name="T21" fmla="*/ 2147483647 h 544"/>
                <a:gd name="T22" fmla="*/ 2147483647 w 263"/>
                <a:gd name="T23" fmla="*/ 2147483647 h 544"/>
                <a:gd name="T24" fmla="*/ 2147483647 w 263"/>
                <a:gd name="T25" fmla="*/ 2147483647 h 544"/>
                <a:gd name="T26" fmla="*/ 2147483647 w 263"/>
                <a:gd name="T27" fmla="*/ 2147483647 h 544"/>
                <a:gd name="T28" fmla="*/ 2147483647 w 263"/>
                <a:gd name="T29" fmla="*/ 2147483647 h 544"/>
                <a:gd name="T30" fmla="*/ 2147483647 w 263"/>
                <a:gd name="T31" fmla="*/ 2147483647 h 544"/>
                <a:gd name="T32" fmla="*/ 2147483647 w 263"/>
                <a:gd name="T33" fmla="*/ 2147483647 h 544"/>
                <a:gd name="T34" fmla="*/ 2147483647 w 263"/>
                <a:gd name="T35" fmla="*/ 2147483647 h 544"/>
                <a:gd name="T36" fmla="*/ 2147483647 w 263"/>
                <a:gd name="T37" fmla="*/ 2147483647 h 544"/>
                <a:gd name="T38" fmla="*/ 2147483647 w 263"/>
                <a:gd name="T39" fmla="*/ 2147483647 h 544"/>
                <a:gd name="T40" fmla="*/ 2147483647 w 263"/>
                <a:gd name="T41" fmla="*/ 2147483647 h 544"/>
                <a:gd name="T42" fmla="*/ 2147483647 w 263"/>
                <a:gd name="T43" fmla="*/ 2147483647 h 544"/>
                <a:gd name="T44" fmla="*/ 2147483647 w 263"/>
                <a:gd name="T45" fmla="*/ 2147483647 h 544"/>
                <a:gd name="T46" fmla="*/ 2147483647 w 263"/>
                <a:gd name="T47" fmla="*/ 2147483647 h 544"/>
                <a:gd name="T48" fmla="*/ 2147483647 w 263"/>
                <a:gd name="T49" fmla="*/ 2147483647 h 544"/>
                <a:gd name="T50" fmla="*/ 2147483647 w 263"/>
                <a:gd name="T51" fmla="*/ 2147483647 h 544"/>
                <a:gd name="T52" fmla="*/ 2147483647 w 263"/>
                <a:gd name="T53" fmla="*/ 2147483647 h 544"/>
                <a:gd name="T54" fmla="*/ 2147483647 w 263"/>
                <a:gd name="T55" fmla="*/ 2147483647 h 544"/>
                <a:gd name="T56" fmla="*/ 2147483647 w 263"/>
                <a:gd name="T57" fmla="*/ 2147483647 h 544"/>
                <a:gd name="T58" fmla="*/ 2147483647 w 263"/>
                <a:gd name="T59" fmla="*/ 2147483647 h 544"/>
                <a:gd name="T60" fmla="*/ 2147483647 w 263"/>
                <a:gd name="T61" fmla="*/ 2147483647 h 544"/>
                <a:gd name="T62" fmla="*/ 2147483647 w 263"/>
                <a:gd name="T63" fmla="*/ 2147483647 h 544"/>
                <a:gd name="T64" fmla="*/ 2147483647 w 263"/>
                <a:gd name="T65" fmla="*/ 2147483647 h 544"/>
                <a:gd name="T66" fmla="*/ 2147483647 w 263"/>
                <a:gd name="T67" fmla="*/ 2147483647 h 544"/>
                <a:gd name="T68" fmla="*/ 0 w 263"/>
                <a:gd name="T69" fmla="*/ 2147483647 h 544"/>
                <a:gd name="T70" fmla="*/ 2147483647 w 263"/>
                <a:gd name="T71" fmla="*/ 2147483647 h 544"/>
                <a:gd name="T72" fmla="*/ 2147483647 w 263"/>
                <a:gd name="T73" fmla="*/ 2147483647 h 544"/>
                <a:gd name="T74" fmla="*/ 2147483647 w 263"/>
                <a:gd name="T75" fmla="*/ 2147483647 h 544"/>
                <a:gd name="T76" fmla="*/ 2147483647 w 263"/>
                <a:gd name="T77" fmla="*/ 2147483647 h 544"/>
                <a:gd name="T78" fmla="*/ 2147483647 w 263"/>
                <a:gd name="T79" fmla="*/ 2147483647 h 544"/>
                <a:gd name="T80" fmla="*/ 2147483647 w 263"/>
                <a:gd name="T81" fmla="*/ 2147483647 h 544"/>
                <a:gd name="T82" fmla="*/ 2147483647 w 263"/>
                <a:gd name="T83" fmla="*/ 2147483647 h 544"/>
                <a:gd name="T84" fmla="*/ 2147483647 w 263"/>
                <a:gd name="T85" fmla="*/ 2147483647 h 544"/>
                <a:gd name="T86" fmla="*/ 2147483647 w 263"/>
                <a:gd name="T87" fmla="*/ 2147483647 h 544"/>
                <a:gd name="T88" fmla="*/ 2147483647 w 263"/>
                <a:gd name="T89" fmla="*/ 2147483647 h 544"/>
                <a:gd name="T90" fmla="*/ 2147483647 w 263"/>
                <a:gd name="T91" fmla="*/ 2147483647 h 544"/>
                <a:gd name="T92" fmla="*/ 2147483647 w 263"/>
                <a:gd name="T93" fmla="*/ 2147483647 h 544"/>
                <a:gd name="T94" fmla="*/ 2147483647 w 263"/>
                <a:gd name="T95" fmla="*/ 2147483647 h 544"/>
                <a:gd name="T96" fmla="*/ 2147483647 w 263"/>
                <a:gd name="T97" fmla="*/ 2147483647 h 544"/>
                <a:gd name="T98" fmla="*/ 2147483647 w 263"/>
                <a:gd name="T99" fmla="*/ 2147483647 h 544"/>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263"/>
                <a:gd name="T151" fmla="*/ 0 h 544"/>
                <a:gd name="T152" fmla="*/ 263 w 263"/>
                <a:gd name="T153" fmla="*/ 544 h 544"/>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263" h="544">
                  <a:moveTo>
                    <a:pt x="101" y="39"/>
                  </a:moveTo>
                  <a:lnTo>
                    <a:pt x="134" y="0"/>
                  </a:lnTo>
                  <a:lnTo>
                    <a:pt x="139" y="24"/>
                  </a:lnTo>
                  <a:lnTo>
                    <a:pt x="185" y="28"/>
                  </a:lnTo>
                  <a:lnTo>
                    <a:pt x="216" y="28"/>
                  </a:lnTo>
                  <a:lnTo>
                    <a:pt x="236" y="25"/>
                  </a:lnTo>
                  <a:lnTo>
                    <a:pt x="263" y="52"/>
                  </a:lnTo>
                  <a:lnTo>
                    <a:pt x="258" y="77"/>
                  </a:lnTo>
                  <a:lnTo>
                    <a:pt x="239" y="97"/>
                  </a:lnTo>
                  <a:lnTo>
                    <a:pt x="218" y="107"/>
                  </a:lnTo>
                  <a:lnTo>
                    <a:pt x="206" y="125"/>
                  </a:lnTo>
                  <a:lnTo>
                    <a:pt x="210" y="180"/>
                  </a:lnTo>
                  <a:lnTo>
                    <a:pt x="198" y="207"/>
                  </a:lnTo>
                  <a:lnTo>
                    <a:pt x="196" y="239"/>
                  </a:lnTo>
                  <a:lnTo>
                    <a:pt x="168" y="252"/>
                  </a:lnTo>
                  <a:lnTo>
                    <a:pt x="166" y="285"/>
                  </a:lnTo>
                  <a:lnTo>
                    <a:pt x="186" y="300"/>
                  </a:lnTo>
                  <a:lnTo>
                    <a:pt x="158" y="336"/>
                  </a:lnTo>
                  <a:lnTo>
                    <a:pt x="179" y="357"/>
                  </a:lnTo>
                  <a:lnTo>
                    <a:pt x="198" y="391"/>
                  </a:lnTo>
                  <a:lnTo>
                    <a:pt x="180" y="421"/>
                  </a:lnTo>
                  <a:lnTo>
                    <a:pt x="165" y="450"/>
                  </a:lnTo>
                  <a:lnTo>
                    <a:pt x="158" y="480"/>
                  </a:lnTo>
                  <a:lnTo>
                    <a:pt x="164" y="508"/>
                  </a:lnTo>
                  <a:lnTo>
                    <a:pt x="135" y="525"/>
                  </a:lnTo>
                  <a:lnTo>
                    <a:pt x="102" y="543"/>
                  </a:lnTo>
                  <a:lnTo>
                    <a:pt x="68" y="544"/>
                  </a:lnTo>
                  <a:lnTo>
                    <a:pt x="56" y="508"/>
                  </a:lnTo>
                  <a:lnTo>
                    <a:pt x="53" y="484"/>
                  </a:lnTo>
                  <a:lnTo>
                    <a:pt x="59" y="456"/>
                  </a:lnTo>
                  <a:lnTo>
                    <a:pt x="60" y="430"/>
                  </a:lnTo>
                  <a:lnTo>
                    <a:pt x="41" y="416"/>
                  </a:lnTo>
                  <a:lnTo>
                    <a:pt x="9" y="411"/>
                  </a:lnTo>
                  <a:lnTo>
                    <a:pt x="3" y="390"/>
                  </a:lnTo>
                  <a:lnTo>
                    <a:pt x="0" y="363"/>
                  </a:lnTo>
                  <a:lnTo>
                    <a:pt x="21" y="339"/>
                  </a:lnTo>
                  <a:lnTo>
                    <a:pt x="36" y="323"/>
                  </a:lnTo>
                  <a:lnTo>
                    <a:pt x="42" y="300"/>
                  </a:lnTo>
                  <a:lnTo>
                    <a:pt x="51" y="283"/>
                  </a:lnTo>
                  <a:lnTo>
                    <a:pt x="56" y="262"/>
                  </a:lnTo>
                  <a:lnTo>
                    <a:pt x="63" y="240"/>
                  </a:lnTo>
                  <a:lnTo>
                    <a:pt x="68" y="223"/>
                  </a:lnTo>
                  <a:lnTo>
                    <a:pt x="71" y="193"/>
                  </a:lnTo>
                  <a:lnTo>
                    <a:pt x="66" y="163"/>
                  </a:lnTo>
                  <a:lnTo>
                    <a:pt x="60" y="144"/>
                  </a:lnTo>
                  <a:lnTo>
                    <a:pt x="71" y="127"/>
                  </a:lnTo>
                  <a:lnTo>
                    <a:pt x="68" y="109"/>
                  </a:lnTo>
                  <a:lnTo>
                    <a:pt x="59" y="87"/>
                  </a:lnTo>
                  <a:lnTo>
                    <a:pt x="56" y="63"/>
                  </a:lnTo>
                  <a:lnTo>
                    <a:pt x="101" y="39"/>
                  </a:lnTo>
                  <a:close/>
                </a:path>
              </a:pathLst>
            </a:custGeom>
            <a:solidFill>
              <a:schemeClr val="accent1">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121" name="Freeform 118">
              <a:extLst>
                <a:ext uri="{FF2B5EF4-FFF2-40B4-BE49-F238E27FC236}">
                  <a16:creationId xmlns:a16="http://schemas.microsoft.com/office/drawing/2014/main" id="{880F2912-C5C3-4372-B5BD-C4A3DEA89ED5}"/>
                </a:ext>
              </a:extLst>
            </p:cNvPr>
            <p:cNvSpPr>
              <a:spLocks/>
            </p:cNvSpPr>
            <p:nvPr/>
          </p:nvSpPr>
          <p:spPr bwMode="auto">
            <a:xfrm>
              <a:off x="4793655" y="4054468"/>
              <a:ext cx="342573" cy="141700"/>
            </a:xfrm>
            <a:custGeom>
              <a:avLst/>
              <a:gdLst>
                <a:gd name="T0" fmla="*/ 2147483647 w 1101"/>
                <a:gd name="T1" fmla="*/ 2147483647 h 456"/>
                <a:gd name="T2" fmla="*/ 2147483647 w 1101"/>
                <a:gd name="T3" fmla="*/ 2147483647 h 456"/>
                <a:gd name="T4" fmla="*/ 2147483647 w 1101"/>
                <a:gd name="T5" fmla="*/ 2147483647 h 456"/>
                <a:gd name="T6" fmla="*/ 2147483647 w 1101"/>
                <a:gd name="T7" fmla="*/ 2147483647 h 456"/>
                <a:gd name="T8" fmla="*/ 2147483647 w 1101"/>
                <a:gd name="T9" fmla="*/ 2147483647 h 456"/>
                <a:gd name="T10" fmla="*/ 2147483647 w 1101"/>
                <a:gd name="T11" fmla="*/ 2147483647 h 456"/>
                <a:gd name="T12" fmla="*/ 2147483647 w 1101"/>
                <a:gd name="T13" fmla="*/ 2147483647 h 456"/>
                <a:gd name="T14" fmla="*/ 2147483647 w 1101"/>
                <a:gd name="T15" fmla="*/ 2147483647 h 456"/>
                <a:gd name="T16" fmla="*/ 2147483647 w 1101"/>
                <a:gd name="T17" fmla="*/ 2147483647 h 456"/>
                <a:gd name="T18" fmla="*/ 2147483647 w 1101"/>
                <a:gd name="T19" fmla="*/ 2147483647 h 456"/>
                <a:gd name="T20" fmla="*/ 2147483647 w 1101"/>
                <a:gd name="T21" fmla="*/ 2147483647 h 456"/>
                <a:gd name="T22" fmla="*/ 2147483647 w 1101"/>
                <a:gd name="T23" fmla="*/ 2147483647 h 456"/>
                <a:gd name="T24" fmla="*/ 2147483647 w 1101"/>
                <a:gd name="T25" fmla="*/ 2147483647 h 456"/>
                <a:gd name="T26" fmla="*/ 2147483647 w 1101"/>
                <a:gd name="T27" fmla="*/ 2147483647 h 456"/>
                <a:gd name="T28" fmla="*/ 2147483647 w 1101"/>
                <a:gd name="T29" fmla="*/ 2147483647 h 456"/>
                <a:gd name="T30" fmla="*/ 2147483647 w 1101"/>
                <a:gd name="T31" fmla="*/ 2147483647 h 456"/>
                <a:gd name="T32" fmla="*/ 2147483647 w 1101"/>
                <a:gd name="T33" fmla="*/ 2147483647 h 456"/>
                <a:gd name="T34" fmla="*/ 2147483647 w 1101"/>
                <a:gd name="T35" fmla="*/ 2147483647 h 456"/>
                <a:gd name="T36" fmla="*/ 2147483647 w 1101"/>
                <a:gd name="T37" fmla="*/ 2147483647 h 456"/>
                <a:gd name="T38" fmla="*/ 2147483647 w 1101"/>
                <a:gd name="T39" fmla="*/ 2147483647 h 456"/>
                <a:gd name="T40" fmla="*/ 2147483647 w 1101"/>
                <a:gd name="T41" fmla="*/ 2147483647 h 456"/>
                <a:gd name="T42" fmla="*/ 2147483647 w 1101"/>
                <a:gd name="T43" fmla="*/ 2147483647 h 456"/>
                <a:gd name="T44" fmla="*/ 2147483647 w 1101"/>
                <a:gd name="T45" fmla="*/ 2147483647 h 456"/>
                <a:gd name="T46" fmla="*/ 2147483647 w 1101"/>
                <a:gd name="T47" fmla="*/ 2147483647 h 456"/>
                <a:gd name="T48" fmla="*/ 2147483647 w 1101"/>
                <a:gd name="T49" fmla="*/ 2147483647 h 456"/>
                <a:gd name="T50" fmla="*/ 2147483647 w 1101"/>
                <a:gd name="T51" fmla="*/ 2147483647 h 456"/>
                <a:gd name="T52" fmla="*/ 2147483647 w 1101"/>
                <a:gd name="T53" fmla="*/ 2147483647 h 456"/>
                <a:gd name="T54" fmla="*/ 2147483647 w 1101"/>
                <a:gd name="T55" fmla="*/ 2147483647 h 456"/>
                <a:gd name="T56" fmla="*/ 2147483647 w 1101"/>
                <a:gd name="T57" fmla="*/ 2147483647 h 456"/>
                <a:gd name="T58" fmla="*/ 2147483647 w 1101"/>
                <a:gd name="T59" fmla="*/ 2147483647 h 456"/>
                <a:gd name="T60" fmla="*/ 2147483647 w 1101"/>
                <a:gd name="T61" fmla="*/ 2147483647 h 456"/>
                <a:gd name="T62" fmla="*/ 2147483647 w 1101"/>
                <a:gd name="T63" fmla="*/ 2147483647 h 456"/>
                <a:gd name="T64" fmla="*/ 2147483647 w 1101"/>
                <a:gd name="T65" fmla="*/ 2147483647 h 456"/>
                <a:gd name="T66" fmla="*/ 2147483647 w 1101"/>
                <a:gd name="T67" fmla="*/ 2147483647 h 456"/>
                <a:gd name="T68" fmla="*/ 2147483647 w 1101"/>
                <a:gd name="T69" fmla="*/ 2147483647 h 456"/>
                <a:gd name="T70" fmla="*/ 2147483647 w 1101"/>
                <a:gd name="T71" fmla="*/ 2147483647 h 456"/>
                <a:gd name="T72" fmla="*/ 2147483647 w 1101"/>
                <a:gd name="T73" fmla="*/ 2147483647 h 456"/>
                <a:gd name="T74" fmla="*/ 2147483647 w 1101"/>
                <a:gd name="T75" fmla="*/ 2147483647 h 456"/>
                <a:gd name="T76" fmla="*/ 2147483647 w 1101"/>
                <a:gd name="T77" fmla="*/ 2147483647 h 456"/>
                <a:gd name="T78" fmla="*/ 2147483647 w 1101"/>
                <a:gd name="T79" fmla="*/ 2147483647 h 456"/>
                <a:gd name="T80" fmla="*/ 2147483647 w 1101"/>
                <a:gd name="T81" fmla="*/ 2147483647 h 456"/>
                <a:gd name="T82" fmla="*/ 2147483647 w 1101"/>
                <a:gd name="T83" fmla="*/ 2147483647 h 456"/>
                <a:gd name="T84" fmla="*/ 2147483647 w 1101"/>
                <a:gd name="T85" fmla="*/ 2147483647 h 456"/>
                <a:gd name="T86" fmla="*/ 2147483647 w 1101"/>
                <a:gd name="T87" fmla="*/ 2147483647 h 456"/>
                <a:gd name="T88" fmla="*/ 2147483647 w 1101"/>
                <a:gd name="T89" fmla="*/ 2147483647 h 456"/>
                <a:gd name="T90" fmla="*/ 2147483647 w 1101"/>
                <a:gd name="T91" fmla="*/ 2147483647 h 456"/>
                <a:gd name="T92" fmla="*/ 2147483647 w 1101"/>
                <a:gd name="T93" fmla="*/ 2147483647 h 456"/>
                <a:gd name="T94" fmla="*/ 0 w 1101"/>
                <a:gd name="T95" fmla="*/ 2147483647 h 456"/>
                <a:gd name="T96" fmla="*/ 2147483647 w 1101"/>
                <a:gd name="T97" fmla="*/ 2147483647 h 45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101"/>
                <a:gd name="T148" fmla="*/ 0 h 456"/>
                <a:gd name="T149" fmla="*/ 1101 w 1101"/>
                <a:gd name="T150" fmla="*/ 456 h 45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101" h="456">
                  <a:moveTo>
                    <a:pt x="53" y="226"/>
                  </a:moveTo>
                  <a:lnTo>
                    <a:pt x="52" y="285"/>
                  </a:lnTo>
                  <a:lnTo>
                    <a:pt x="68" y="334"/>
                  </a:lnTo>
                  <a:lnTo>
                    <a:pt x="102" y="384"/>
                  </a:lnTo>
                  <a:lnTo>
                    <a:pt x="162" y="420"/>
                  </a:lnTo>
                  <a:lnTo>
                    <a:pt x="187" y="448"/>
                  </a:lnTo>
                  <a:lnTo>
                    <a:pt x="241" y="456"/>
                  </a:lnTo>
                  <a:lnTo>
                    <a:pt x="272" y="445"/>
                  </a:lnTo>
                  <a:lnTo>
                    <a:pt x="272" y="411"/>
                  </a:lnTo>
                  <a:lnTo>
                    <a:pt x="311" y="395"/>
                  </a:lnTo>
                  <a:lnTo>
                    <a:pt x="335" y="430"/>
                  </a:lnTo>
                  <a:lnTo>
                    <a:pt x="392" y="456"/>
                  </a:lnTo>
                  <a:lnTo>
                    <a:pt x="435" y="448"/>
                  </a:lnTo>
                  <a:lnTo>
                    <a:pt x="468" y="430"/>
                  </a:lnTo>
                  <a:lnTo>
                    <a:pt x="496" y="404"/>
                  </a:lnTo>
                  <a:lnTo>
                    <a:pt x="523" y="419"/>
                  </a:lnTo>
                  <a:lnTo>
                    <a:pt x="555" y="400"/>
                  </a:lnTo>
                  <a:lnTo>
                    <a:pt x="585" y="393"/>
                  </a:lnTo>
                  <a:lnTo>
                    <a:pt x="583" y="430"/>
                  </a:lnTo>
                  <a:lnTo>
                    <a:pt x="621" y="443"/>
                  </a:lnTo>
                  <a:lnTo>
                    <a:pt x="623" y="403"/>
                  </a:lnTo>
                  <a:lnTo>
                    <a:pt x="657" y="391"/>
                  </a:lnTo>
                  <a:lnTo>
                    <a:pt x="683" y="393"/>
                  </a:lnTo>
                  <a:lnTo>
                    <a:pt x="734" y="394"/>
                  </a:lnTo>
                  <a:lnTo>
                    <a:pt x="779" y="386"/>
                  </a:lnTo>
                  <a:lnTo>
                    <a:pt x="816" y="385"/>
                  </a:lnTo>
                  <a:lnTo>
                    <a:pt x="849" y="374"/>
                  </a:lnTo>
                  <a:lnTo>
                    <a:pt x="911" y="372"/>
                  </a:lnTo>
                  <a:lnTo>
                    <a:pt x="931" y="377"/>
                  </a:lnTo>
                  <a:lnTo>
                    <a:pt x="951" y="349"/>
                  </a:lnTo>
                  <a:lnTo>
                    <a:pt x="992" y="355"/>
                  </a:lnTo>
                  <a:lnTo>
                    <a:pt x="1032" y="366"/>
                  </a:lnTo>
                  <a:lnTo>
                    <a:pt x="1054" y="361"/>
                  </a:lnTo>
                  <a:lnTo>
                    <a:pt x="1080" y="372"/>
                  </a:lnTo>
                  <a:lnTo>
                    <a:pt x="1077" y="322"/>
                  </a:lnTo>
                  <a:lnTo>
                    <a:pt x="1054" y="269"/>
                  </a:lnTo>
                  <a:lnTo>
                    <a:pt x="1050" y="209"/>
                  </a:lnTo>
                  <a:lnTo>
                    <a:pt x="1072" y="192"/>
                  </a:lnTo>
                  <a:lnTo>
                    <a:pt x="1101" y="177"/>
                  </a:lnTo>
                  <a:lnTo>
                    <a:pt x="1087" y="168"/>
                  </a:lnTo>
                  <a:lnTo>
                    <a:pt x="1068" y="162"/>
                  </a:lnTo>
                  <a:lnTo>
                    <a:pt x="1050" y="164"/>
                  </a:lnTo>
                  <a:lnTo>
                    <a:pt x="1033" y="158"/>
                  </a:lnTo>
                  <a:lnTo>
                    <a:pt x="1027" y="146"/>
                  </a:lnTo>
                  <a:lnTo>
                    <a:pt x="1020" y="132"/>
                  </a:lnTo>
                  <a:lnTo>
                    <a:pt x="1027" y="125"/>
                  </a:lnTo>
                  <a:lnTo>
                    <a:pt x="1023" y="110"/>
                  </a:lnTo>
                  <a:lnTo>
                    <a:pt x="1014" y="104"/>
                  </a:lnTo>
                  <a:lnTo>
                    <a:pt x="1009" y="89"/>
                  </a:lnTo>
                  <a:lnTo>
                    <a:pt x="1000" y="59"/>
                  </a:lnTo>
                  <a:lnTo>
                    <a:pt x="958" y="33"/>
                  </a:lnTo>
                  <a:lnTo>
                    <a:pt x="927" y="38"/>
                  </a:lnTo>
                  <a:lnTo>
                    <a:pt x="897" y="28"/>
                  </a:lnTo>
                  <a:lnTo>
                    <a:pt x="873" y="59"/>
                  </a:lnTo>
                  <a:lnTo>
                    <a:pt x="849" y="88"/>
                  </a:lnTo>
                  <a:lnTo>
                    <a:pt x="808" y="90"/>
                  </a:lnTo>
                  <a:lnTo>
                    <a:pt x="789" y="75"/>
                  </a:lnTo>
                  <a:lnTo>
                    <a:pt x="753" y="72"/>
                  </a:lnTo>
                  <a:lnTo>
                    <a:pt x="729" y="90"/>
                  </a:lnTo>
                  <a:lnTo>
                    <a:pt x="674" y="78"/>
                  </a:lnTo>
                  <a:lnTo>
                    <a:pt x="632" y="78"/>
                  </a:lnTo>
                  <a:lnTo>
                    <a:pt x="594" y="56"/>
                  </a:lnTo>
                  <a:lnTo>
                    <a:pt x="556" y="41"/>
                  </a:lnTo>
                  <a:lnTo>
                    <a:pt x="520" y="3"/>
                  </a:lnTo>
                  <a:lnTo>
                    <a:pt x="460" y="0"/>
                  </a:lnTo>
                  <a:lnTo>
                    <a:pt x="418" y="9"/>
                  </a:lnTo>
                  <a:lnTo>
                    <a:pt x="385" y="25"/>
                  </a:lnTo>
                  <a:lnTo>
                    <a:pt x="364" y="43"/>
                  </a:lnTo>
                  <a:lnTo>
                    <a:pt x="339" y="51"/>
                  </a:lnTo>
                  <a:lnTo>
                    <a:pt x="298" y="69"/>
                  </a:lnTo>
                  <a:lnTo>
                    <a:pt x="261" y="81"/>
                  </a:lnTo>
                  <a:lnTo>
                    <a:pt x="208" y="69"/>
                  </a:lnTo>
                  <a:lnTo>
                    <a:pt x="198" y="96"/>
                  </a:lnTo>
                  <a:lnTo>
                    <a:pt x="180" y="122"/>
                  </a:lnTo>
                  <a:lnTo>
                    <a:pt x="160" y="154"/>
                  </a:lnTo>
                  <a:lnTo>
                    <a:pt x="110" y="147"/>
                  </a:lnTo>
                  <a:lnTo>
                    <a:pt x="67" y="140"/>
                  </a:lnTo>
                  <a:lnTo>
                    <a:pt x="71" y="115"/>
                  </a:lnTo>
                  <a:lnTo>
                    <a:pt x="110" y="96"/>
                  </a:lnTo>
                  <a:lnTo>
                    <a:pt x="145" y="96"/>
                  </a:lnTo>
                  <a:lnTo>
                    <a:pt x="173" y="84"/>
                  </a:lnTo>
                  <a:lnTo>
                    <a:pt x="160" y="62"/>
                  </a:lnTo>
                  <a:lnTo>
                    <a:pt x="131" y="47"/>
                  </a:lnTo>
                  <a:lnTo>
                    <a:pt x="116" y="13"/>
                  </a:lnTo>
                  <a:lnTo>
                    <a:pt x="99" y="23"/>
                  </a:lnTo>
                  <a:lnTo>
                    <a:pt x="82" y="7"/>
                  </a:lnTo>
                  <a:lnTo>
                    <a:pt x="61" y="5"/>
                  </a:lnTo>
                  <a:lnTo>
                    <a:pt x="22" y="24"/>
                  </a:lnTo>
                  <a:lnTo>
                    <a:pt x="42" y="59"/>
                  </a:lnTo>
                  <a:lnTo>
                    <a:pt x="23" y="69"/>
                  </a:lnTo>
                  <a:lnTo>
                    <a:pt x="16" y="84"/>
                  </a:lnTo>
                  <a:lnTo>
                    <a:pt x="25" y="101"/>
                  </a:lnTo>
                  <a:lnTo>
                    <a:pt x="35" y="122"/>
                  </a:lnTo>
                  <a:lnTo>
                    <a:pt x="53" y="136"/>
                  </a:lnTo>
                  <a:lnTo>
                    <a:pt x="28" y="154"/>
                  </a:lnTo>
                  <a:lnTo>
                    <a:pt x="0" y="178"/>
                  </a:lnTo>
                  <a:lnTo>
                    <a:pt x="18" y="203"/>
                  </a:lnTo>
                  <a:lnTo>
                    <a:pt x="53" y="226"/>
                  </a:lnTo>
                  <a:close/>
                </a:path>
              </a:pathLst>
            </a:custGeom>
            <a:solidFill>
              <a:schemeClr val="accent2">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122" name="Freeform 119">
              <a:extLst>
                <a:ext uri="{FF2B5EF4-FFF2-40B4-BE49-F238E27FC236}">
                  <a16:creationId xmlns:a16="http://schemas.microsoft.com/office/drawing/2014/main" id="{813DDEC3-F724-4FAB-94F2-94AFA251F668}"/>
                </a:ext>
              </a:extLst>
            </p:cNvPr>
            <p:cNvSpPr>
              <a:spLocks/>
            </p:cNvSpPr>
            <p:nvPr/>
          </p:nvSpPr>
          <p:spPr bwMode="auto">
            <a:xfrm>
              <a:off x="5008542" y="4163468"/>
              <a:ext cx="186858" cy="175958"/>
            </a:xfrm>
            <a:custGeom>
              <a:avLst/>
              <a:gdLst>
                <a:gd name="T0" fmla="*/ 2147483647 w 600"/>
                <a:gd name="T1" fmla="*/ 0 h 565"/>
                <a:gd name="T2" fmla="*/ 2147483647 w 600"/>
                <a:gd name="T3" fmla="*/ 2147483647 h 565"/>
                <a:gd name="T4" fmla="*/ 2147483647 w 600"/>
                <a:gd name="T5" fmla="*/ 2147483647 h 565"/>
                <a:gd name="T6" fmla="*/ 2147483647 w 600"/>
                <a:gd name="T7" fmla="*/ 2147483647 h 565"/>
                <a:gd name="T8" fmla="*/ 2147483647 w 600"/>
                <a:gd name="T9" fmla="*/ 2147483647 h 565"/>
                <a:gd name="T10" fmla="*/ 2147483647 w 600"/>
                <a:gd name="T11" fmla="*/ 2147483647 h 565"/>
                <a:gd name="T12" fmla="*/ 2147483647 w 600"/>
                <a:gd name="T13" fmla="*/ 2147483647 h 565"/>
                <a:gd name="T14" fmla="*/ 2147483647 w 600"/>
                <a:gd name="T15" fmla="*/ 2147483647 h 565"/>
                <a:gd name="T16" fmla="*/ 2147483647 w 600"/>
                <a:gd name="T17" fmla="*/ 2147483647 h 565"/>
                <a:gd name="T18" fmla="*/ 2147483647 w 600"/>
                <a:gd name="T19" fmla="*/ 2147483647 h 565"/>
                <a:gd name="T20" fmla="*/ 2147483647 w 600"/>
                <a:gd name="T21" fmla="*/ 2147483647 h 565"/>
                <a:gd name="T22" fmla="*/ 2147483647 w 600"/>
                <a:gd name="T23" fmla="*/ 2147483647 h 565"/>
                <a:gd name="T24" fmla="*/ 0 w 600"/>
                <a:gd name="T25" fmla="*/ 2147483647 h 565"/>
                <a:gd name="T26" fmla="*/ 2147483647 w 600"/>
                <a:gd name="T27" fmla="*/ 2147483647 h 565"/>
                <a:gd name="T28" fmla="*/ 2147483647 w 600"/>
                <a:gd name="T29" fmla="*/ 2147483647 h 565"/>
                <a:gd name="T30" fmla="*/ 2147483647 w 600"/>
                <a:gd name="T31" fmla="*/ 2147483647 h 565"/>
                <a:gd name="T32" fmla="*/ 2147483647 w 600"/>
                <a:gd name="T33" fmla="*/ 2147483647 h 565"/>
                <a:gd name="T34" fmla="*/ 2147483647 w 600"/>
                <a:gd name="T35" fmla="*/ 2147483647 h 565"/>
                <a:gd name="T36" fmla="*/ 2147483647 w 600"/>
                <a:gd name="T37" fmla="*/ 2147483647 h 565"/>
                <a:gd name="T38" fmla="*/ 2147483647 w 600"/>
                <a:gd name="T39" fmla="*/ 2147483647 h 565"/>
                <a:gd name="T40" fmla="*/ 2147483647 w 600"/>
                <a:gd name="T41" fmla="*/ 2147483647 h 565"/>
                <a:gd name="T42" fmla="*/ 2147483647 w 600"/>
                <a:gd name="T43" fmla="*/ 2147483647 h 565"/>
                <a:gd name="T44" fmla="*/ 2147483647 w 600"/>
                <a:gd name="T45" fmla="*/ 2147483647 h 565"/>
                <a:gd name="T46" fmla="*/ 2147483647 w 600"/>
                <a:gd name="T47" fmla="*/ 2147483647 h 565"/>
                <a:gd name="T48" fmla="*/ 2147483647 w 600"/>
                <a:gd name="T49" fmla="*/ 2147483647 h 565"/>
                <a:gd name="T50" fmla="*/ 2147483647 w 600"/>
                <a:gd name="T51" fmla="*/ 2147483647 h 565"/>
                <a:gd name="T52" fmla="*/ 2147483647 w 600"/>
                <a:gd name="T53" fmla="*/ 2147483647 h 565"/>
                <a:gd name="T54" fmla="*/ 2147483647 w 600"/>
                <a:gd name="T55" fmla="*/ 2147483647 h 565"/>
                <a:gd name="T56" fmla="*/ 2147483647 w 600"/>
                <a:gd name="T57" fmla="*/ 2147483647 h 565"/>
                <a:gd name="T58" fmla="*/ 2147483647 w 600"/>
                <a:gd name="T59" fmla="*/ 2147483647 h 565"/>
                <a:gd name="T60" fmla="*/ 2147483647 w 600"/>
                <a:gd name="T61" fmla="*/ 2147483647 h 565"/>
                <a:gd name="T62" fmla="*/ 2147483647 w 600"/>
                <a:gd name="T63" fmla="*/ 2147483647 h 565"/>
                <a:gd name="T64" fmla="*/ 2147483647 w 600"/>
                <a:gd name="T65" fmla="*/ 2147483647 h 565"/>
                <a:gd name="T66" fmla="*/ 2147483647 w 600"/>
                <a:gd name="T67" fmla="*/ 2147483647 h 565"/>
                <a:gd name="T68" fmla="*/ 2147483647 w 600"/>
                <a:gd name="T69" fmla="*/ 2147483647 h 565"/>
                <a:gd name="T70" fmla="*/ 2147483647 w 600"/>
                <a:gd name="T71" fmla="*/ 2147483647 h 565"/>
                <a:gd name="T72" fmla="*/ 2147483647 w 600"/>
                <a:gd name="T73" fmla="*/ 2147483647 h 565"/>
                <a:gd name="T74" fmla="*/ 2147483647 w 600"/>
                <a:gd name="T75" fmla="*/ 2147483647 h 565"/>
                <a:gd name="T76" fmla="*/ 2147483647 w 600"/>
                <a:gd name="T77" fmla="*/ 2147483647 h 565"/>
                <a:gd name="T78" fmla="*/ 2147483647 w 600"/>
                <a:gd name="T79" fmla="*/ 2147483647 h 565"/>
                <a:gd name="T80" fmla="*/ 2147483647 w 600"/>
                <a:gd name="T81" fmla="*/ 2147483647 h 565"/>
                <a:gd name="T82" fmla="*/ 2147483647 w 600"/>
                <a:gd name="T83" fmla="*/ 2147483647 h 565"/>
                <a:gd name="T84" fmla="*/ 2147483647 w 600"/>
                <a:gd name="T85" fmla="*/ 2147483647 h 565"/>
                <a:gd name="T86" fmla="*/ 2147483647 w 600"/>
                <a:gd name="T87" fmla="*/ 2147483647 h 565"/>
                <a:gd name="T88" fmla="*/ 2147483647 w 600"/>
                <a:gd name="T89" fmla="*/ 2147483647 h 565"/>
                <a:gd name="T90" fmla="*/ 2147483647 w 600"/>
                <a:gd name="T91" fmla="*/ 2147483647 h 565"/>
                <a:gd name="T92" fmla="*/ 2147483647 w 600"/>
                <a:gd name="T93" fmla="*/ 2147483647 h 565"/>
                <a:gd name="T94" fmla="*/ 2147483647 w 600"/>
                <a:gd name="T95" fmla="*/ 2147483647 h 565"/>
                <a:gd name="T96" fmla="*/ 2147483647 w 600"/>
                <a:gd name="T97" fmla="*/ 2147483647 h 565"/>
                <a:gd name="T98" fmla="*/ 2147483647 w 600"/>
                <a:gd name="T99" fmla="*/ 2147483647 h 565"/>
                <a:gd name="T100" fmla="*/ 2147483647 w 600"/>
                <a:gd name="T101" fmla="*/ 2147483647 h 565"/>
                <a:gd name="T102" fmla="*/ 2147483647 w 600"/>
                <a:gd name="T103" fmla="*/ 2147483647 h 565"/>
                <a:gd name="T104" fmla="*/ 2147483647 w 600"/>
                <a:gd name="T105" fmla="*/ 2147483647 h 565"/>
                <a:gd name="T106" fmla="*/ 2147483647 w 600"/>
                <a:gd name="T107" fmla="*/ 0 h 565"/>
                <a:gd name="T108" fmla="*/ 2147483647 w 600"/>
                <a:gd name="T109" fmla="*/ 0 h 565"/>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600"/>
                <a:gd name="T166" fmla="*/ 0 h 565"/>
                <a:gd name="T167" fmla="*/ 600 w 600"/>
                <a:gd name="T168" fmla="*/ 565 h 565"/>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600" h="565">
                  <a:moveTo>
                    <a:pt x="260" y="0"/>
                  </a:moveTo>
                  <a:lnTo>
                    <a:pt x="243" y="26"/>
                  </a:lnTo>
                  <a:lnTo>
                    <a:pt x="218" y="44"/>
                  </a:lnTo>
                  <a:lnTo>
                    <a:pt x="202" y="58"/>
                  </a:lnTo>
                  <a:lnTo>
                    <a:pt x="190" y="106"/>
                  </a:lnTo>
                  <a:lnTo>
                    <a:pt x="168" y="135"/>
                  </a:lnTo>
                  <a:lnTo>
                    <a:pt x="183" y="164"/>
                  </a:lnTo>
                  <a:lnTo>
                    <a:pt x="189" y="202"/>
                  </a:lnTo>
                  <a:lnTo>
                    <a:pt x="146" y="206"/>
                  </a:lnTo>
                  <a:lnTo>
                    <a:pt x="114" y="225"/>
                  </a:lnTo>
                  <a:lnTo>
                    <a:pt x="71" y="243"/>
                  </a:lnTo>
                  <a:lnTo>
                    <a:pt x="21" y="279"/>
                  </a:lnTo>
                  <a:lnTo>
                    <a:pt x="0" y="314"/>
                  </a:lnTo>
                  <a:lnTo>
                    <a:pt x="15" y="348"/>
                  </a:lnTo>
                  <a:lnTo>
                    <a:pt x="21" y="379"/>
                  </a:lnTo>
                  <a:lnTo>
                    <a:pt x="49" y="367"/>
                  </a:lnTo>
                  <a:lnTo>
                    <a:pt x="95" y="371"/>
                  </a:lnTo>
                  <a:lnTo>
                    <a:pt x="143" y="395"/>
                  </a:lnTo>
                  <a:lnTo>
                    <a:pt x="190" y="423"/>
                  </a:lnTo>
                  <a:lnTo>
                    <a:pt x="254" y="453"/>
                  </a:lnTo>
                  <a:lnTo>
                    <a:pt x="283" y="472"/>
                  </a:lnTo>
                  <a:lnTo>
                    <a:pt x="310" y="500"/>
                  </a:lnTo>
                  <a:lnTo>
                    <a:pt x="335" y="529"/>
                  </a:lnTo>
                  <a:lnTo>
                    <a:pt x="378" y="551"/>
                  </a:lnTo>
                  <a:lnTo>
                    <a:pt x="411" y="564"/>
                  </a:lnTo>
                  <a:lnTo>
                    <a:pt x="462" y="557"/>
                  </a:lnTo>
                  <a:lnTo>
                    <a:pt x="498" y="565"/>
                  </a:lnTo>
                  <a:lnTo>
                    <a:pt x="507" y="508"/>
                  </a:lnTo>
                  <a:lnTo>
                    <a:pt x="545" y="515"/>
                  </a:lnTo>
                  <a:lnTo>
                    <a:pt x="573" y="516"/>
                  </a:lnTo>
                  <a:lnTo>
                    <a:pt x="600" y="503"/>
                  </a:lnTo>
                  <a:lnTo>
                    <a:pt x="597" y="465"/>
                  </a:lnTo>
                  <a:lnTo>
                    <a:pt x="583" y="428"/>
                  </a:lnTo>
                  <a:lnTo>
                    <a:pt x="596" y="397"/>
                  </a:lnTo>
                  <a:lnTo>
                    <a:pt x="590" y="356"/>
                  </a:lnTo>
                  <a:lnTo>
                    <a:pt x="569" y="348"/>
                  </a:lnTo>
                  <a:lnTo>
                    <a:pt x="540" y="331"/>
                  </a:lnTo>
                  <a:lnTo>
                    <a:pt x="510" y="308"/>
                  </a:lnTo>
                  <a:lnTo>
                    <a:pt x="499" y="293"/>
                  </a:lnTo>
                  <a:lnTo>
                    <a:pt x="489" y="272"/>
                  </a:lnTo>
                  <a:lnTo>
                    <a:pt x="480" y="241"/>
                  </a:lnTo>
                  <a:lnTo>
                    <a:pt x="478" y="220"/>
                  </a:lnTo>
                  <a:lnTo>
                    <a:pt x="483" y="202"/>
                  </a:lnTo>
                  <a:lnTo>
                    <a:pt x="466" y="170"/>
                  </a:lnTo>
                  <a:lnTo>
                    <a:pt x="495" y="116"/>
                  </a:lnTo>
                  <a:lnTo>
                    <a:pt x="466" y="110"/>
                  </a:lnTo>
                  <a:lnTo>
                    <a:pt x="435" y="108"/>
                  </a:lnTo>
                  <a:lnTo>
                    <a:pt x="419" y="85"/>
                  </a:lnTo>
                  <a:lnTo>
                    <a:pt x="407" y="59"/>
                  </a:lnTo>
                  <a:lnTo>
                    <a:pt x="401" y="39"/>
                  </a:lnTo>
                  <a:lnTo>
                    <a:pt x="391" y="19"/>
                  </a:lnTo>
                  <a:lnTo>
                    <a:pt x="368" y="11"/>
                  </a:lnTo>
                  <a:lnTo>
                    <a:pt x="346" y="13"/>
                  </a:lnTo>
                  <a:lnTo>
                    <a:pt x="289" y="0"/>
                  </a:lnTo>
                  <a:lnTo>
                    <a:pt x="260" y="0"/>
                  </a:lnTo>
                  <a:close/>
                </a:path>
              </a:pathLst>
            </a:custGeom>
            <a:solidFill>
              <a:schemeClr val="accent2">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123" name="Freeform 120">
              <a:extLst>
                <a:ext uri="{FF2B5EF4-FFF2-40B4-BE49-F238E27FC236}">
                  <a16:creationId xmlns:a16="http://schemas.microsoft.com/office/drawing/2014/main" id="{DC913683-6730-48B9-913F-E1BF91F92BB5}"/>
                </a:ext>
              </a:extLst>
            </p:cNvPr>
            <p:cNvSpPr>
              <a:spLocks/>
            </p:cNvSpPr>
            <p:nvPr/>
          </p:nvSpPr>
          <p:spPr bwMode="auto">
            <a:xfrm>
              <a:off x="5053699" y="4026439"/>
              <a:ext cx="110558" cy="56057"/>
            </a:xfrm>
            <a:custGeom>
              <a:avLst/>
              <a:gdLst>
                <a:gd name="T0" fmla="*/ 2147483647 w 355"/>
                <a:gd name="T1" fmla="*/ 2147483647 h 179"/>
                <a:gd name="T2" fmla="*/ 2147483647 w 355"/>
                <a:gd name="T3" fmla="*/ 2147483647 h 179"/>
                <a:gd name="T4" fmla="*/ 2147483647 w 355"/>
                <a:gd name="T5" fmla="*/ 2147483647 h 179"/>
                <a:gd name="T6" fmla="*/ 2147483647 w 355"/>
                <a:gd name="T7" fmla="*/ 2147483647 h 179"/>
                <a:gd name="T8" fmla="*/ 2147483647 w 355"/>
                <a:gd name="T9" fmla="*/ 2147483647 h 179"/>
                <a:gd name="T10" fmla="*/ 2147483647 w 355"/>
                <a:gd name="T11" fmla="*/ 2147483647 h 179"/>
                <a:gd name="T12" fmla="*/ 2147483647 w 355"/>
                <a:gd name="T13" fmla="*/ 2147483647 h 179"/>
                <a:gd name="T14" fmla="*/ 2147483647 w 355"/>
                <a:gd name="T15" fmla="*/ 2147483647 h 179"/>
                <a:gd name="T16" fmla="*/ 2147483647 w 355"/>
                <a:gd name="T17" fmla="*/ 2147483647 h 179"/>
                <a:gd name="T18" fmla="*/ 2147483647 w 355"/>
                <a:gd name="T19" fmla="*/ 2147483647 h 179"/>
                <a:gd name="T20" fmla="*/ 2147483647 w 355"/>
                <a:gd name="T21" fmla="*/ 2147483647 h 179"/>
                <a:gd name="T22" fmla="*/ 2147483647 w 355"/>
                <a:gd name="T23" fmla="*/ 2147483647 h 179"/>
                <a:gd name="T24" fmla="*/ 2147483647 w 355"/>
                <a:gd name="T25" fmla="*/ 2147483647 h 179"/>
                <a:gd name="T26" fmla="*/ 2147483647 w 355"/>
                <a:gd name="T27" fmla="*/ 2147483647 h 179"/>
                <a:gd name="T28" fmla="*/ 2147483647 w 355"/>
                <a:gd name="T29" fmla="*/ 2147483647 h 179"/>
                <a:gd name="T30" fmla="*/ 2147483647 w 355"/>
                <a:gd name="T31" fmla="*/ 2147483647 h 179"/>
                <a:gd name="T32" fmla="*/ 2147483647 w 355"/>
                <a:gd name="T33" fmla="*/ 2147483647 h 179"/>
                <a:gd name="T34" fmla="*/ 2147483647 w 355"/>
                <a:gd name="T35" fmla="*/ 2147483647 h 179"/>
                <a:gd name="T36" fmla="*/ 0 w 355"/>
                <a:gd name="T37" fmla="*/ 0 h 179"/>
                <a:gd name="T38" fmla="*/ 2147483647 w 355"/>
                <a:gd name="T39" fmla="*/ 2147483647 h 179"/>
                <a:gd name="T40" fmla="*/ 2147483647 w 355"/>
                <a:gd name="T41" fmla="*/ 2147483647 h 179"/>
                <a:gd name="T42" fmla="*/ 2147483647 w 355"/>
                <a:gd name="T43" fmla="*/ 2147483647 h 179"/>
                <a:gd name="T44" fmla="*/ 2147483647 w 355"/>
                <a:gd name="T45" fmla="*/ 2147483647 h 179"/>
                <a:gd name="T46" fmla="*/ 2147483647 w 355"/>
                <a:gd name="T47" fmla="*/ 2147483647 h 179"/>
                <a:gd name="T48" fmla="*/ 2147483647 w 355"/>
                <a:gd name="T49" fmla="*/ 2147483647 h 179"/>
                <a:gd name="T50" fmla="*/ 2147483647 w 355"/>
                <a:gd name="T51" fmla="*/ 2147483647 h 179"/>
                <a:gd name="T52" fmla="*/ 2147483647 w 355"/>
                <a:gd name="T53" fmla="*/ 2147483647 h 179"/>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55"/>
                <a:gd name="T82" fmla="*/ 0 h 179"/>
                <a:gd name="T83" fmla="*/ 355 w 355"/>
                <a:gd name="T84" fmla="*/ 179 h 179"/>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55" h="179">
                  <a:moveTo>
                    <a:pt x="355" y="135"/>
                  </a:moveTo>
                  <a:lnTo>
                    <a:pt x="324" y="149"/>
                  </a:lnTo>
                  <a:lnTo>
                    <a:pt x="294" y="158"/>
                  </a:lnTo>
                  <a:lnTo>
                    <a:pt x="276" y="170"/>
                  </a:lnTo>
                  <a:lnTo>
                    <a:pt x="270" y="161"/>
                  </a:lnTo>
                  <a:lnTo>
                    <a:pt x="257" y="161"/>
                  </a:lnTo>
                  <a:lnTo>
                    <a:pt x="254" y="170"/>
                  </a:lnTo>
                  <a:lnTo>
                    <a:pt x="221" y="167"/>
                  </a:lnTo>
                  <a:lnTo>
                    <a:pt x="189" y="176"/>
                  </a:lnTo>
                  <a:lnTo>
                    <a:pt x="176" y="179"/>
                  </a:lnTo>
                  <a:lnTo>
                    <a:pt x="164" y="148"/>
                  </a:lnTo>
                  <a:lnTo>
                    <a:pt x="121" y="121"/>
                  </a:lnTo>
                  <a:lnTo>
                    <a:pt x="89" y="128"/>
                  </a:lnTo>
                  <a:lnTo>
                    <a:pt x="64" y="118"/>
                  </a:lnTo>
                  <a:lnTo>
                    <a:pt x="70" y="82"/>
                  </a:lnTo>
                  <a:lnTo>
                    <a:pt x="67" y="57"/>
                  </a:lnTo>
                  <a:lnTo>
                    <a:pt x="42" y="32"/>
                  </a:lnTo>
                  <a:lnTo>
                    <a:pt x="8" y="19"/>
                  </a:lnTo>
                  <a:lnTo>
                    <a:pt x="0" y="0"/>
                  </a:lnTo>
                  <a:lnTo>
                    <a:pt x="49" y="7"/>
                  </a:lnTo>
                  <a:lnTo>
                    <a:pt x="84" y="12"/>
                  </a:lnTo>
                  <a:lnTo>
                    <a:pt x="138" y="4"/>
                  </a:lnTo>
                  <a:lnTo>
                    <a:pt x="178" y="55"/>
                  </a:lnTo>
                  <a:lnTo>
                    <a:pt x="245" y="49"/>
                  </a:lnTo>
                  <a:lnTo>
                    <a:pt x="305" y="77"/>
                  </a:lnTo>
                  <a:lnTo>
                    <a:pt x="324" y="100"/>
                  </a:lnTo>
                  <a:lnTo>
                    <a:pt x="355" y="135"/>
                  </a:lnTo>
                  <a:close/>
                </a:path>
              </a:pathLst>
            </a:custGeom>
            <a:solidFill>
              <a:schemeClr val="accent1">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124" name="Freeform 121">
              <a:extLst>
                <a:ext uri="{FF2B5EF4-FFF2-40B4-BE49-F238E27FC236}">
                  <a16:creationId xmlns:a16="http://schemas.microsoft.com/office/drawing/2014/main" id="{9D27A01E-69E2-490E-8898-321E6DD5E457}"/>
                </a:ext>
              </a:extLst>
            </p:cNvPr>
            <p:cNvSpPr>
              <a:spLocks/>
            </p:cNvSpPr>
            <p:nvPr/>
          </p:nvSpPr>
          <p:spPr bwMode="auto">
            <a:xfrm>
              <a:off x="5139343" y="4063811"/>
              <a:ext cx="80972" cy="73186"/>
            </a:xfrm>
            <a:custGeom>
              <a:avLst/>
              <a:gdLst>
                <a:gd name="T0" fmla="*/ 2147483647 w 260"/>
                <a:gd name="T1" fmla="*/ 2147483647 h 236"/>
                <a:gd name="T2" fmla="*/ 2147483647 w 260"/>
                <a:gd name="T3" fmla="*/ 0 h 236"/>
                <a:gd name="T4" fmla="*/ 2147483647 w 260"/>
                <a:gd name="T5" fmla="*/ 2147483647 h 236"/>
                <a:gd name="T6" fmla="*/ 2147483647 w 260"/>
                <a:gd name="T7" fmla="*/ 2147483647 h 236"/>
                <a:gd name="T8" fmla="*/ 2147483647 w 260"/>
                <a:gd name="T9" fmla="*/ 2147483647 h 236"/>
                <a:gd name="T10" fmla="*/ 2147483647 w 260"/>
                <a:gd name="T11" fmla="*/ 2147483647 h 236"/>
                <a:gd name="T12" fmla="*/ 2147483647 w 260"/>
                <a:gd name="T13" fmla="*/ 2147483647 h 236"/>
                <a:gd name="T14" fmla="*/ 2147483647 w 260"/>
                <a:gd name="T15" fmla="*/ 2147483647 h 236"/>
                <a:gd name="T16" fmla="*/ 2147483647 w 260"/>
                <a:gd name="T17" fmla="*/ 2147483647 h 236"/>
                <a:gd name="T18" fmla="*/ 2147483647 w 260"/>
                <a:gd name="T19" fmla="*/ 2147483647 h 236"/>
                <a:gd name="T20" fmla="*/ 2147483647 w 260"/>
                <a:gd name="T21" fmla="*/ 2147483647 h 236"/>
                <a:gd name="T22" fmla="*/ 2147483647 w 260"/>
                <a:gd name="T23" fmla="*/ 2147483647 h 236"/>
                <a:gd name="T24" fmla="*/ 2147483647 w 260"/>
                <a:gd name="T25" fmla="*/ 2147483647 h 236"/>
                <a:gd name="T26" fmla="*/ 2147483647 w 260"/>
                <a:gd name="T27" fmla="*/ 2147483647 h 236"/>
                <a:gd name="T28" fmla="*/ 2147483647 w 260"/>
                <a:gd name="T29" fmla="*/ 2147483647 h 236"/>
                <a:gd name="T30" fmla="*/ 2147483647 w 260"/>
                <a:gd name="T31" fmla="*/ 2147483647 h 236"/>
                <a:gd name="T32" fmla="*/ 2147483647 w 260"/>
                <a:gd name="T33" fmla="*/ 2147483647 h 236"/>
                <a:gd name="T34" fmla="*/ 2147483647 w 260"/>
                <a:gd name="T35" fmla="*/ 2147483647 h 236"/>
                <a:gd name="T36" fmla="*/ 2147483647 w 260"/>
                <a:gd name="T37" fmla="*/ 2147483647 h 236"/>
                <a:gd name="T38" fmla="*/ 2147483647 w 260"/>
                <a:gd name="T39" fmla="*/ 2147483647 h 236"/>
                <a:gd name="T40" fmla="*/ 2147483647 w 260"/>
                <a:gd name="T41" fmla="*/ 2147483647 h 236"/>
                <a:gd name="T42" fmla="*/ 2147483647 w 260"/>
                <a:gd name="T43" fmla="*/ 2147483647 h 236"/>
                <a:gd name="T44" fmla="*/ 2147483647 w 260"/>
                <a:gd name="T45" fmla="*/ 2147483647 h 236"/>
                <a:gd name="T46" fmla="*/ 2147483647 w 260"/>
                <a:gd name="T47" fmla="*/ 2147483647 h 236"/>
                <a:gd name="T48" fmla="*/ 2147483647 w 260"/>
                <a:gd name="T49" fmla="*/ 2147483647 h 236"/>
                <a:gd name="T50" fmla="*/ 2147483647 w 260"/>
                <a:gd name="T51" fmla="*/ 2147483647 h 236"/>
                <a:gd name="T52" fmla="*/ 2147483647 w 260"/>
                <a:gd name="T53" fmla="*/ 2147483647 h 236"/>
                <a:gd name="T54" fmla="*/ 2147483647 w 260"/>
                <a:gd name="T55" fmla="*/ 2147483647 h 236"/>
                <a:gd name="T56" fmla="*/ 2147483647 w 260"/>
                <a:gd name="T57" fmla="*/ 2147483647 h 236"/>
                <a:gd name="T58" fmla="*/ 0 w 260"/>
                <a:gd name="T59" fmla="*/ 2147483647 h 236"/>
                <a:gd name="T60" fmla="*/ 2147483647 w 260"/>
                <a:gd name="T61" fmla="*/ 2147483647 h 236"/>
                <a:gd name="T62" fmla="*/ 2147483647 w 260"/>
                <a:gd name="T63" fmla="*/ 2147483647 h 236"/>
                <a:gd name="T64" fmla="*/ 2147483647 w 260"/>
                <a:gd name="T65" fmla="*/ 2147483647 h 236"/>
                <a:gd name="T66" fmla="*/ 2147483647 w 260"/>
                <a:gd name="T67" fmla="*/ 2147483647 h 2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60"/>
                <a:gd name="T103" fmla="*/ 0 h 236"/>
                <a:gd name="T104" fmla="*/ 260 w 260"/>
                <a:gd name="T105" fmla="*/ 236 h 2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60" h="236">
                  <a:moveTo>
                    <a:pt x="124" y="43"/>
                  </a:moveTo>
                  <a:lnTo>
                    <a:pt x="184" y="0"/>
                  </a:lnTo>
                  <a:lnTo>
                    <a:pt x="209" y="13"/>
                  </a:lnTo>
                  <a:lnTo>
                    <a:pt x="229" y="45"/>
                  </a:lnTo>
                  <a:lnTo>
                    <a:pt x="248" y="72"/>
                  </a:lnTo>
                  <a:lnTo>
                    <a:pt x="260" y="96"/>
                  </a:lnTo>
                  <a:lnTo>
                    <a:pt x="238" y="134"/>
                  </a:lnTo>
                  <a:lnTo>
                    <a:pt x="227" y="165"/>
                  </a:lnTo>
                  <a:lnTo>
                    <a:pt x="206" y="198"/>
                  </a:lnTo>
                  <a:lnTo>
                    <a:pt x="193" y="236"/>
                  </a:lnTo>
                  <a:lnTo>
                    <a:pt x="183" y="224"/>
                  </a:lnTo>
                  <a:lnTo>
                    <a:pt x="163" y="212"/>
                  </a:lnTo>
                  <a:lnTo>
                    <a:pt x="144" y="163"/>
                  </a:lnTo>
                  <a:lnTo>
                    <a:pt x="128" y="173"/>
                  </a:lnTo>
                  <a:lnTo>
                    <a:pt x="108" y="188"/>
                  </a:lnTo>
                  <a:lnTo>
                    <a:pt x="103" y="174"/>
                  </a:lnTo>
                  <a:lnTo>
                    <a:pt x="105" y="164"/>
                  </a:lnTo>
                  <a:lnTo>
                    <a:pt x="96" y="158"/>
                  </a:lnTo>
                  <a:lnTo>
                    <a:pt x="103" y="144"/>
                  </a:lnTo>
                  <a:lnTo>
                    <a:pt x="85" y="144"/>
                  </a:lnTo>
                  <a:lnTo>
                    <a:pt x="76" y="137"/>
                  </a:lnTo>
                  <a:lnTo>
                    <a:pt x="51" y="128"/>
                  </a:lnTo>
                  <a:lnTo>
                    <a:pt x="45" y="117"/>
                  </a:lnTo>
                  <a:lnTo>
                    <a:pt x="61" y="113"/>
                  </a:lnTo>
                  <a:lnTo>
                    <a:pt x="54" y="101"/>
                  </a:lnTo>
                  <a:lnTo>
                    <a:pt x="40" y="99"/>
                  </a:lnTo>
                  <a:lnTo>
                    <a:pt x="19" y="81"/>
                  </a:lnTo>
                  <a:lnTo>
                    <a:pt x="28" y="65"/>
                  </a:lnTo>
                  <a:lnTo>
                    <a:pt x="15" y="57"/>
                  </a:lnTo>
                  <a:lnTo>
                    <a:pt x="0" y="53"/>
                  </a:lnTo>
                  <a:lnTo>
                    <a:pt x="18" y="36"/>
                  </a:lnTo>
                  <a:lnTo>
                    <a:pt x="54" y="27"/>
                  </a:lnTo>
                  <a:lnTo>
                    <a:pt x="79" y="16"/>
                  </a:lnTo>
                  <a:lnTo>
                    <a:pt x="124" y="43"/>
                  </a:lnTo>
                  <a:close/>
                </a:path>
              </a:pathLst>
            </a:custGeom>
            <a:solidFill>
              <a:srgbClr val="333F50"/>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125" name="Freeform 122">
              <a:extLst>
                <a:ext uri="{FF2B5EF4-FFF2-40B4-BE49-F238E27FC236}">
                  <a16:creationId xmlns:a16="http://schemas.microsoft.com/office/drawing/2014/main" id="{8CEF5E07-6D7C-4089-86C8-D9916FE7704E}"/>
                </a:ext>
              </a:extLst>
            </p:cNvPr>
            <p:cNvSpPr>
              <a:spLocks/>
            </p:cNvSpPr>
            <p:nvPr/>
          </p:nvSpPr>
          <p:spPr bwMode="auto">
            <a:xfrm>
              <a:off x="4972727" y="4168139"/>
              <a:ext cx="113673" cy="101215"/>
            </a:xfrm>
            <a:custGeom>
              <a:avLst/>
              <a:gdLst>
                <a:gd name="T0" fmla="*/ 0 w 364"/>
                <a:gd name="T1" fmla="*/ 2147483647 h 326"/>
                <a:gd name="T2" fmla="*/ 0 w 364"/>
                <a:gd name="T3" fmla="*/ 2147483647 h 326"/>
                <a:gd name="T4" fmla="*/ 2147483647 w 364"/>
                <a:gd name="T5" fmla="*/ 2147483647 h 326"/>
                <a:gd name="T6" fmla="*/ 2147483647 w 364"/>
                <a:gd name="T7" fmla="*/ 2147483647 h 326"/>
                <a:gd name="T8" fmla="*/ 2147483647 w 364"/>
                <a:gd name="T9" fmla="*/ 2147483647 h 326"/>
                <a:gd name="T10" fmla="*/ 2147483647 w 364"/>
                <a:gd name="T11" fmla="*/ 2147483647 h 326"/>
                <a:gd name="T12" fmla="*/ 2147483647 w 364"/>
                <a:gd name="T13" fmla="*/ 2147483647 h 326"/>
                <a:gd name="T14" fmla="*/ 0 w 364"/>
                <a:gd name="T15" fmla="*/ 2147483647 h 326"/>
                <a:gd name="T16" fmla="*/ 2147483647 w 364"/>
                <a:gd name="T17" fmla="*/ 2147483647 h 326"/>
                <a:gd name="T18" fmla="*/ 2147483647 w 364"/>
                <a:gd name="T19" fmla="*/ 2147483647 h 326"/>
                <a:gd name="T20" fmla="*/ 2147483647 w 364"/>
                <a:gd name="T21" fmla="*/ 2147483647 h 326"/>
                <a:gd name="T22" fmla="*/ 2147483647 w 364"/>
                <a:gd name="T23" fmla="*/ 2147483647 h 326"/>
                <a:gd name="T24" fmla="*/ 2147483647 w 364"/>
                <a:gd name="T25" fmla="*/ 2147483647 h 326"/>
                <a:gd name="T26" fmla="*/ 2147483647 w 364"/>
                <a:gd name="T27" fmla="*/ 2147483647 h 326"/>
                <a:gd name="T28" fmla="*/ 2147483647 w 364"/>
                <a:gd name="T29" fmla="*/ 2147483647 h 326"/>
                <a:gd name="T30" fmla="*/ 2147483647 w 364"/>
                <a:gd name="T31" fmla="*/ 2147483647 h 326"/>
                <a:gd name="T32" fmla="*/ 2147483647 w 364"/>
                <a:gd name="T33" fmla="*/ 2147483647 h 326"/>
                <a:gd name="T34" fmla="*/ 2147483647 w 364"/>
                <a:gd name="T35" fmla="*/ 2147483647 h 326"/>
                <a:gd name="T36" fmla="*/ 2147483647 w 364"/>
                <a:gd name="T37" fmla="*/ 2147483647 h 326"/>
                <a:gd name="T38" fmla="*/ 2147483647 w 364"/>
                <a:gd name="T39" fmla="*/ 2147483647 h 326"/>
                <a:gd name="T40" fmla="*/ 2147483647 w 364"/>
                <a:gd name="T41" fmla="*/ 2147483647 h 326"/>
                <a:gd name="T42" fmla="*/ 2147483647 w 364"/>
                <a:gd name="T43" fmla="*/ 2147483647 h 326"/>
                <a:gd name="T44" fmla="*/ 2147483647 w 364"/>
                <a:gd name="T45" fmla="*/ 2147483647 h 326"/>
                <a:gd name="T46" fmla="*/ 2147483647 w 364"/>
                <a:gd name="T47" fmla="*/ 0 h 326"/>
                <a:gd name="T48" fmla="*/ 2147483647 w 364"/>
                <a:gd name="T49" fmla="*/ 2147483647 h 326"/>
                <a:gd name="T50" fmla="*/ 2147483647 w 364"/>
                <a:gd name="T51" fmla="*/ 2147483647 h 326"/>
                <a:gd name="T52" fmla="*/ 2147483647 w 364"/>
                <a:gd name="T53" fmla="*/ 2147483647 h 326"/>
                <a:gd name="T54" fmla="*/ 2147483647 w 364"/>
                <a:gd name="T55" fmla="*/ 2147483647 h 326"/>
                <a:gd name="T56" fmla="*/ 2147483647 w 364"/>
                <a:gd name="T57" fmla="*/ 2147483647 h 326"/>
                <a:gd name="T58" fmla="*/ 2147483647 w 364"/>
                <a:gd name="T59" fmla="*/ 2147483647 h 326"/>
                <a:gd name="T60" fmla="*/ 2147483647 w 364"/>
                <a:gd name="T61" fmla="*/ 2147483647 h 326"/>
                <a:gd name="T62" fmla="*/ 0 w 364"/>
                <a:gd name="T63" fmla="*/ 2147483647 h 32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364"/>
                <a:gd name="T97" fmla="*/ 0 h 326"/>
                <a:gd name="T98" fmla="*/ 364 w 364"/>
                <a:gd name="T99" fmla="*/ 326 h 32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364" h="326">
                  <a:moveTo>
                    <a:pt x="0" y="94"/>
                  </a:moveTo>
                  <a:lnTo>
                    <a:pt x="0" y="139"/>
                  </a:lnTo>
                  <a:lnTo>
                    <a:pt x="10" y="174"/>
                  </a:lnTo>
                  <a:lnTo>
                    <a:pt x="18" y="189"/>
                  </a:lnTo>
                  <a:lnTo>
                    <a:pt x="31" y="204"/>
                  </a:lnTo>
                  <a:lnTo>
                    <a:pt x="28" y="228"/>
                  </a:lnTo>
                  <a:lnTo>
                    <a:pt x="3" y="261"/>
                  </a:lnTo>
                  <a:lnTo>
                    <a:pt x="0" y="299"/>
                  </a:lnTo>
                  <a:lnTo>
                    <a:pt x="21" y="315"/>
                  </a:lnTo>
                  <a:lnTo>
                    <a:pt x="53" y="326"/>
                  </a:lnTo>
                  <a:lnTo>
                    <a:pt x="80" y="300"/>
                  </a:lnTo>
                  <a:lnTo>
                    <a:pt x="114" y="297"/>
                  </a:lnTo>
                  <a:lnTo>
                    <a:pt x="135" y="264"/>
                  </a:lnTo>
                  <a:lnTo>
                    <a:pt x="184" y="229"/>
                  </a:lnTo>
                  <a:lnTo>
                    <a:pt x="228" y="207"/>
                  </a:lnTo>
                  <a:lnTo>
                    <a:pt x="266" y="189"/>
                  </a:lnTo>
                  <a:lnTo>
                    <a:pt x="304" y="185"/>
                  </a:lnTo>
                  <a:lnTo>
                    <a:pt x="298" y="148"/>
                  </a:lnTo>
                  <a:lnTo>
                    <a:pt x="284" y="115"/>
                  </a:lnTo>
                  <a:lnTo>
                    <a:pt x="308" y="95"/>
                  </a:lnTo>
                  <a:lnTo>
                    <a:pt x="316" y="43"/>
                  </a:lnTo>
                  <a:lnTo>
                    <a:pt x="364" y="5"/>
                  </a:lnTo>
                  <a:lnTo>
                    <a:pt x="334" y="3"/>
                  </a:lnTo>
                  <a:lnTo>
                    <a:pt x="273" y="0"/>
                  </a:lnTo>
                  <a:lnTo>
                    <a:pt x="238" y="13"/>
                  </a:lnTo>
                  <a:lnTo>
                    <a:pt x="202" y="15"/>
                  </a:lnTo>
                  <a:lnTo>
                    <a:pt x="150" y="24"/>
                  </a:lnTo>
                  <a:lnTo>
                    <a:pt x="84" y="17"/>
                  </a:lnTo>
                  <a:lnTo>
                    <a:pt x="50" y="32"/>
                  </a:lnTo>
                  <a:lnTo>
                    <a:pt x="43" y="68"/>
                  </a:lnTo>
                  <a:lnTo>
                    <a:pt x="8" y="58"/>
                  </a:lnTo>
                  <a:lnTo>
                    <a:pt x="0" y="94"/>
                  </a:lnTo>
                  <a:close/>
                </a:path>
              </a:pathLst>
            </a:custGeom>
            <a:solidFill>
              <a:schemeClr val="accent2">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126" name="Freeform 123">
              <a:extLst>
                <a:ext uri="{FF2B5EF4-FFF2-40B4-BE49-F238E27FC236}">
                  <a16:creationId xmlns:a16="http://schemas.microsoft.com/office/drawing/2014/main" id="{06B1EECB-9F32-4652-99B0-FC3E6CEC58E0}"/>
                </a:ext>
              </a:extLst>
            </p:cNvPr>
            <p:cNvSpPr>
              <a:spLocks/>
            </p:cNvSpPr>
            <p:nvPr/>
          </p:nvSpPr>
          <p:spPr bwMode="auto">
            <a:xfrm>
              <a:off x="5164257" y="4322298"/>
              <a:ext cx="28029" cy="29585"/>
            </a:xfrm>
            <a:custGeom>
              <a:avLst/>
              <a:gdLst>
                <a:gd name="T0" fmla="*/ 18 w 176213"/>
                <a:gd name="T1" fmla="*/ 9 h 184150"/>
                <a:gd name="T2" fmla="*/ 16 w 176213"/>
                <a:gd name="T3" fmla="*/ 11 h 184150"/>
                <a:gd name="T4" fmla="*/ 19 w 176213"/>
                <a:gd name="T5" fmla="*/ 13 h 184150"/>
                <a:gd name="T6" fmla="*/ 20 w 176213"/>
                <a:gd name="T7" fmla="*/ 21 h 184150"/>
                <a:gd name="T8" fmla="*/ 16 w 176213"/>
                <a:gd name="T9" fmla="*/ 22 h 184150"/>
                <a:gd name="T10" fmla="*/ 9 w 176213"/>
                <a:gd name="T11" fmla="*/ 16 h 184150"/>
                <a:gd name="T12" fmla="*/ 0 w 176213"/>
                <a:gd name="T13" fmla="*/ 12 h 184150"/>
                <a:gd name="T14" fmla="*/ 1 w 176213"/>
                <a:gd name="T15" fmla="*/ 0 h 184150"/>
                <a:gd name="T16" fmla="*/ 10 w 176213"/>
                <a:gd name="T17" fmla="*/ 1 h 184150"/>
                <a:gd name="T18" fmla="*/ 16 w 176213"/>
                <a:gd name="T19" fmla="*/ 2 h 184150"/>
                <a:gd name="T20" fmla="*/ 18 w 176213"/>
                <a:gd name="T21" fmla="*/ 9 h 1841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76213"/>
                <a:gd name="T34" fmla="*/ 0 h 184150"/>
                <a:gd name="T35" fmla="*/ 176213 w 176213"/>
                <a:gd name="T36" fmla="*/ 184150 h 18415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76213" h="184150">
                  <a:moveTo>
                    <a:pt x="157163" y="74613"/>
                  </a:moveTo>
                  <a:lnTo>
                    <a:pt x="142875" y="96838"/>
                  </a:lnTo>
                  <a:lnTo>
                    <a:pt x="171450" y="114300"/>
                  </a:lnTo>
                  <a:lnTo>
                    <a:pt x="176213" y="176213"/>
                  </a:lnTo>
                  <a:lnTo>
                    <a:pt x="138113" y="184150"/>
                  </a:lnTo>
                  <a:lnTo>
                    <a:pt x="84138" y="131763"/>
                  </a:lnTo>
                  <a:lnTo>
                    <a:pt x="0" y="103188"/>
                  </a:lnTo>
                  <a:lnTo>
                    <a:pt x="12700" y="0"/>
                  </a:lnTo>
                  <a:lnTo>
                    <a:pt x="88044" y="12949"/>
                  </a:lnTo>
                  <a:lnTo>
                    <a:pt x="146050" y="14288"/>
                  </a:lnTo>
                  <a:lnTo>
                    <a:pt x="157163" y="74613"/>
                  </a:lnTo>
                  <a:close/>
                </a:path>
              </a:pathLst>
            </a:custGeom>
            <a:solidFill>
              <a:srgbClr val="FFD966"/>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127" name="Freeform 124">
              <a:extLst>
                <a:ext uri="{FF2B5EF4-FFF2-40B4-BE49-F238E27FC236}">
                  <a16:creationId xmlns:a16="http://schemas.microsoft.com/office/drawing/2014/main" id="{66ACC2EC-E0B6-4823-B120-9086C754FF2D}"/>
                </a:ext>
              </a:extLst>
            </p:cNvPr>
            <p:cNvSpPr>
              <a:spLocks/>
            </p:cNvSpPr>
            <p:nvPr/>
          </p:nvSpPr>
          <p:spPr bwMode="auto">
            <a:xfrm>
              <a:off x="4908884" y="4205511"/>
              <a:ext cx="31143" cy="20243"/>
            </a:xfrm>
            <a:custGeom>
              <a:avLst/>
              <a:gdLst>
                <a:gd name="T0" fmla="*/ 2147483647 w 122"/>
                <a:gd name="T1" fmla="*/ 0 h 78"/>
                <a:gd name="T2" fmla="*/ 2147483647 w 122"/>
                <a:gd name="T3" fmla="*/ 2147483647 h 78"/>
                <a:gd name="T4" fmla="*/ 2147483647 w 122"/>
                <a:gd name="T5" fmla="*/ 2147483647 h 78"/>
                <a:gd name="T6" fmla="*/ 0 w 122"/>
                <a:gd name="T7" fmla="*/ 2147483647 h 78"/>
                <a:gd name="T8" fmla="*/ 2147483647 w 122"/>
                <a:gd name="T9" fmla="*/ 2147483647 h 78"/>
                <a:gd name="T10" fmla="*/ 2147483647 w 122"/>
                <a:gd name="T11" fmla="*/ 2147483647 h 78"/>
                <a:gd name="T12" fmla="*/ 2147483647 w 122"/>
                <a:gd name="T13" fmla="*/ 2147483647 h 78"/>
                <a:gd name="T14" fmla="*/ 2147483647 w 122"/>
                <a:gd name="T15" fmla="*/ 2147483647 h 78"/>
                <a:gd name="T16" fmla="*/ 2147483647 w 122"/>
                <a:gd name="T17" fmla="*/ 2147483647 h 78"/>
                <a:gd name="T18" fmla="*/ 2147483647 w 122"/>
                <a:gd name="T19" fmla="*/ 2147483647 h 78"/>
                <a:gd name="T20" fmla="*/ 2147483647 w 122"/>
                <a:gd name="T21" fmla="*/ 0 h 7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22"/>
                <a:gd name="T34" fmla="*/ 0 h 78"/>
                <a:gd name="T35" fmla="*/ 122 w 122"/>
                <a:gd name="T36" fmla="*/ 78 h 7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22" h="78">
                  <a:moveTo>
                    <a:pt x="92" y="0"/>
                  </a:moveTo>
                  <a:lnTo>
                    <a:pt x="50" y="1"/>
                  </a:lnTo>
                  <a:lnTo>
                    <a:pt x="20" y="7"/>
                  </a:lnTo>
                  <a:lnTo>
                    <a:pt x="0" y="50"/>
                  </a:lnTo>
                  <a:lnTo>
                    <a:pt x="29" y="78"/>
                  </a:lnTo>
                  <a:lnTo>
                    <a:pt x="51" y="78"/>
                  </a:lnTo>
                  <a:lnTo>
                    <a:pt x="76" y="67"/>
                  </a:lnTo>
                  <a:lnTo>
                    <a:pt x="101" y="50"/>
                  </a:lnTo>
                  <a:lnTo>
                    <a:pt x="121" y="29"/>
                  </a:lnTo>
                  <a:lnTo>
                    <a:pt x="122" y="7"/>
                  </a:lnTo>
                  <a:lnTo>
                    <a:pt x="92" y="0"/>
                  </a:lnTo>
                  <a:close/>
                </a:path>
              </a:pathLst>
            </a:custGeom>
            <a:solidFill>
              <a:schemeClr val="accent1">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128" name="Freeform 125">
              <a:extLst>
                <a:ext uri="{FF2B5EF4-FFF2-40B4-BE49-F238E27FC236}">
                  <a16:creationId xmlns:a16="http://schemas.microsoft.com/office/drawing/2014/main" id="{AF9C1358-6F74-4AC1-B354-C43FC671452A}"/>
                </a:ext>
              </a:extLst>
            </p:cNvPr>
            <p:cNvSpPr>
              <a:spLocks/>
            </p:cNvSpPr>
            <p:nvPr/>
          </p:nvSpPr>
          <p:spPr bwMode="auto">
            <a:xfrm>
              <a:off x="4960270" y="4260012"/>
              <a:ext cx="54501" cy="77858"/>
            </a:xfrm>
            <a:custGeom>
              <a:avLst/>
              <a:gdLst>
                <a:gd name="T0" fmla="*/ 2147483647 w 175"/>
                <a:gd name="T1" fmla="*/ 2147483647 h 248"/>
                <a:gd name="T2" fmla="*/ 2147483647 w 175"/>
                <a:gd name="T3" fmla="*/ 2147483647 h 248"/>
                <a:gd name="T4" fmla="*/ 2147483647 w 175"/>
                <a:gd name="T5" fmla="*/ 2147483647 h 248"/>
                <a:gd name="T6" fmla="*/ 2147483647 w 175"/>
                <a:gd name="T7" fmla="*/ 2147483647 h 248"/>
                <a:gd name="T8" fmla="*/ 2147483647 w 175"/>
                <a:gd name="T9" fmla="*/ 2147483647 h 248"/>
                <a:gd name="T10" fmla="*/ 2147483647 w 175"/>
                <a:gd name="T11" fmla="*/ 2147483647 h 248"/>
                <a:gd name="T12" fmla="*/ 2147483647 w 175"/>
                <a:gd name="T13" fmla="*/ 2147483647 h 248"/>
                <a:gd name="T14" fmla="*/ 2147483647 w 175"/>
                <a:gd name="T15" fmla="*/ 2147483647 h 248"/>
                <a:gd name="T16" fmla="*/ 0 w 175"/>
                <a:gd name="T17" fmla="*/ 2147483647 h 248"/>
                <a:gd name="T18" fmla="*/ 2147483647 w 175"/>
                <a:gd name="T19" fmla="*/ 2147483647 h 248"/>
                <a:gd name="T20" fmla="*/ 2147483647 w 175"/>
                <a:gd name="T21" fmla="*/ 2147483647 h 248"/>
                <a:gd name="T22" fmla="*/ 2147483647 w 175"/>
                <a:gd name="T23" fmla="*/ 2147483647 h 248"/>
                <a:gd name="T24" fmla="*/ 2147483647 w 175"/>
                <a:gd name="T25" fmla="*/ 2147483647 h 248"/>
                <a:gd name="T26" fmla="*/ 2147483647 w 175"/>
                <a:gd name="T27" fmla="*/ 2147483647 h 248"/>
                <a:gd name="T28" fmla="*/ 2147483647 w 175"/>
                <a:gd name="T29" fmla="*/ 2147483647 h 248"/>
                <a:gd name="T30" fmla="*/ 2147483647 w 175"/>
                <a:gd name="T31" fmla="*/ 2147483647 h 248"/>
                <a:gd name="T32" fmla="*/ 2147483647 w 175"/>
                <a:gd name="T33" fmla="*/ 2147483647 h 248"/>
                <a:gd name="T34" fmla="*/ 2147483647 w 175"/>
                <a:gd name="T35" fmla="*/ 2147483647 h 248"/>
                <a:gd name="T36" fmla="*/ 2147483647 w 175"/>
                <a:gd name="T37" fmla="*/ 2147483647 h 248"/>
                <a:gd name="T38" fmla="*/ 2147483647 w 175"/>
                <a:gd name="T39" fmla="*/ 2147483647 h 248"/>
                <a:gd name="T40" fmla="*/ 2147483647 w 175"/>
                <a:gd name="T41" fmla="*/ 0 h 248"/>
                <a:gd name="T42" fmla="*/ 2147483647 w 175"/>
                <a:gd name="T43" fmla="*/ 2147483647 h 248"/>
                <a:gd name="T44" fmla="*/ 2147483647 w 175"/>
                <a:gd name="T45" fmla="*/ 2147483647 h 248"/>
                <a:gd name="T46" fmla="*/ 2147483647 w 175"/>
                <a:gd name="T47" fmla="*/ 2147483647 h 248"/>
                <a:gd name="T48" fmla="*/ 2147483647 w 175"/>
                <a:gd name="T49" fmla="*/ 2147483647 h 248"/>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75"/>
                <a:gd name="T76" fmla="*/ 0 h 248"/>
                <a:gd name="T77" fmla="*/ 175 w 175"/>
                <a:gd name="T78" fmla="*/ 248 h 248"/>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75" h="248">
                  <a:moveTo>
                    <a:pt x="39" y="3"/>
                  </a:moveTo>
                  <a:lnTo>
                    <a:pt x="20" y="30"/>
                  </a:lnTo>
                  <a:lnTo>
                    <a:pt x="22" y="45"/>
                  </a:lnTo>
                  <a:lnTo>
                    <a:pt x="20" y="61"/>
                  </a:lnTo>
                  <a:lnTo>
                    <a:pt x="13" y="78"/>
                  </a:lnTo>
                  <a:lnTo>
                    <a:pt x="8" y="101"/>
                  </a:lnTo>
                  <a:lnTo>
                    <a:pt x="5" y="126"/>
                  </a:lnTo>
                  <a:lnTo>
                    <a:pt x="8" y="175"/>
                  </a:lnTo>
                  <a:lnTo>
                    <a:pt x="0" y="209"/>
                  </a:lnTo>
                  <a:lnTo>
                    <a:pt x="2" y="240"/>
                  </a:lnTo>
                  <a:lnTo>
                    <a:pt x="49" y="248"/>
                  </a:lnTo>
                  <a:lnTo>
                    <a:pt x="75" y="232"/>
                  </a:lnTo>
                  <a:lnTo>
                    <a:pt x="105" y="222"/>
                  </a:lnTo>
                  <a:lnTo>
                    <a:pt x="129" y="192"/>
                  </a:lnTo>
                  <a:lnTo>
                    <a:pt x="145" y="168"/>
                  </a:lnTo>
                  <a:lnTo>
                    <a:pt x="112" y="112"/>
                  </a:lnTo>
                  <a:lnTo>
                    <a:pt x="110" y="86"/>
                  </a:lnTo>
                  <a:lnTo>
                    <a:pt x="158" y="75"/>
                  </a:lnTo>
                  <a:lnTo>
                    <a:pt x="175" y="66"/>
                  </a:lnTo>
                  <a:lnTo>
                    <a:pt x="171" y="37"/>
                  </a:lnTo>
                  <a:lnTo>
                    <a:pt x="158" y="0"/>
                  </a:lnTo>
                  <a:lnTo>
                    <a:pt x="122" y="1"/>
                  </a:lnTo>
                  <a:lnTo>
                    <a:pt x="96" y="27"/>
                  </a:lnTo>
                  <a:lnTo>
                    <a:pt x="65" y="21"/>
                  </a:lnTo>
                  <a:lnTo>
                    <a:pt x="39" y="3"/>
                  </a:lnTo>
                  <a:close/>
                </a:path>
              </a:pathLst>
            </a:custGeom>
            <a:solidFill>
              <a:schemeClr val="accent2">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129" name="Freeform 126">
              <a:extLst>
                <a:ext uri="{FF2B5EF4-FFF2-40B4-BE49-F238E27FC236}">
                  <a16:creationId xmlns:a16="http://schemas.microsoft.com/office/drawing/2014/main" id="{D2F0273E-4F01-4A1F-BBA0-C90319A10437}"/>
                </a:ext>
              </a:extLst>
            </p:cNvPr>
            <p:cNvSpPr>
              <a:spLocks/>
            </p:cNvSpPr>
            <p:nvPr/>
          </p:nvSpPr>
          <p:spPr bwMode="gray">
            <a:xfrm>
              <a:off x="4963384" y="4227311"/>
              <a:ext cx="18686" cy="28029"/>
            </a:xfrm>
            <a:custGeom>
              <a:avLst/>
              <a:gdLst>
                <a:gd name="T0" fmla="*/ 2147483647 w 61"/>
                <a:gd name="T1" fmla="*/ 2147483647 h 92"/>
                <a:gd name="T2" fmla="*/ 2147483647 w 61"/>
                <a:gd name="T3" fmla="*/ 2147483647 h 92"/>
                <a:gd name="T4" fmla="*/ 2147483647 w 61"/>
                <a:gd name="T5" fmla="*/ 2147483647 h 92"/>
                <a:gd name="T6" fmla="*/ 0 w 61"/>
                <a:gd name="T7" fmla="*/ 2147483647 h 92"/>
                <a:gd name="T8" fmla="*/ 2147483647 w 61"/>
                <a:gd name="T9" fmla="*/ 2147483647 h 92"/>
                <a:gd name="T10" fmla="*/ 2147483647 w 61"/>
                <a:gd name="T11" fmla="*/ 2147483647 h 92"/>
                <a:gd name="T12" fmla="*/ 2147483647 w 61"/>
                <a:gd name="T13" fmla="*/ 2147483647 h 92"/>
                <a:gd name="T14" fmla="*/ 2147483647 w 61"/>
                <a:gd name="T15" fmla="*/ 2147483647 h 92"/>
                <a:gd name="T16" fmla="*/ 2147483647 w 61"/>
                <a:gd name="T17" fmla="*/ 2147483647 h 92"/>
                <a:gd name="T18" fmla="*/ 2147483647 w 61"/>
                <a:gd name="T19" fmla="*/ 2147483647 h 92"/>
                <a:gd name="T20" fmla="*/ 2147483647 w 61"/>
                <a:gd name="T21" fmla="*/ 0 h 92"/>
                <a:gd name="T22" fmla="*/ 2147483647 w 61"/>
                <a:gd name="T23" fmla="*/ 2147483647 h 92"/>
                <a:gd name="T24" fmla="*/ 2147483647 w 61"/>
                <a:gd name="T25" fmla="*/ 2147483647 h 92"/>
                <a:gd name="T26" fmla="*/ 2147483647 w 61"/>
                <a:gd name="T27" fmla="*/ 2147483647 h 9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61"/>
                <a:gd name="T43" fmla="*/ 0 h 92"/>
                <a:gd name="T44" fmla="*/ 61 w 61"/>
                <a:gd name="T45" fmla="*/ 92 h 92"/>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61" h="92">
                  <a:moveTo>
                    <a:pt x="33" y="78"/>
                  </a:moveTo>
                  <a:lnTo>
                    <a:pt x="12" y="73"/>
                  </a:lnTo>
                  <a:lnTo>
                    <a:pt x="3" y="92"/>
                  </a:lnTo>
                  <a:lnTo>
                    <a:pt x="0" y="73"/>
                  </a:lnTo>
                  <a:lnTo>
                    <a:pt x="5" y="58"/>
                  </a:lnTo>
                  <a:lnTo>
                    <a:pt x="11" y="46"/>
                  </a:lnTo>
                  <a:lnTo>
                    <a:pt x="17" y="35"/>
                  </a:lnTo>
                  <a:lnTo>
                    <a:pt x="22" y="24"/>
                  </a:lnTo>
                  <a:lnTo>
                    <a:pt x="25" y="14"/>
                  </a:lnTo>
                  <a:lnTo>
                    <a:pt x="42" y="5"/>
                  </a:lnTo>
                  <a:lnTo>
                    <a:pt x="47" y="0"/>
                  </a:lnTo>
                  <a:lnTo>
                    <a:pt x="61" y="13"/>
                  </a:lnTo>
                  <a:lnTo>
                    <a:pt x="58" y="39"/>
                  </a:lnTo>
                  <a:lnTo>
                    <a:pt x="33" y="78"/>
                  </a:lnTo>
                  <a:close/>
                </a:path>
              </a:pathLst>
            </a:custGeom>
            <a:solidFill>
              <a:schemeClr val="accent1">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130" name="Freeform 127">
              <a:extLst>
                <a:ext uri="{FF2B5EF4-FFF2-40B4-BE49-F238E27FC236}">
                  <a16:creationId xmlns:a16="http://schemas.microsoft.com/office/drawing/2014/main" id="{31AB73AF-5B67-465E-9136-0BAC232E8B14}"/>
                </a:ext>
              </a:extLst>
            </p:cNvPr>
            <p:cNvSpPr>
              <a:spLocks/>
            </p:cNvSpPr>
            <p:nvPr/>
          </p:nvSpPr>
          <p:spPr bwMode="auto">
            <a:xfrm>
              <a:off x="4944698" y="4250669"/>
              <a:ext cx="28029" cy="76300"/>
            </a:xfrm>
            <a:custGeom>
              <a:avLst/>
              <a:gdLst>
                <a:gd name="T0" fmla="*/ 2147483647 w 89"/>
                <a:gd name="T1" fmla="*/ 2147483647 h 245"/>
                <a:gd name="T2" fmla="*/ 2147483647 w 89"/>
                <a:gd name="T3" fmla="*/ 2147483647 h 245"/>
                <a:gd name="T4" fmla="*/ 2147483647 w 89"/>
                <a:gd name="T5" fmla="*/ 2147483647 h 245"/>
                <a:gd name="T6" fmla="*/ 2147483647 w 89"/>
                <a:gd name="T7" fmla="*/ 0 h 245"/>
                <a:gd name="T8" fmla="*/ 2147483647 w 89"/>
                <a:gd name="T9" fmla="*/ 2147483647 h 245"/>
                <a:gd name="T10" fmla="*/ 2147483647 w 89"/>
                <a:gd name="T11" fmla="*/ 2147483647 h 245"/>
                <a:gd name="T12" fmla="*/ 2147483647 w 89"/>
                <a:gd name="T13" fmla="*/ 2147483647 h 245"/>
                <a:gd name="T14" fmla="*/ 2147483647 w 89"/>
                <a:gd name="T15" fmla="*/ 2147483647 h 245"/>
                <a:gd name="T16" fmla="*/ 2147483647 w 89"/>
                <a:gd name="T17" fmla="*/ 2147483647 h 245"/>
                <a:gd name="T18" fmla="*/ 2147483647 w 89"/>
                <a:gd name="T19" fmla="*/ 2147483647 h 245"/>
                <a:gd name="T20" fmla="*/ 2147483647 w 89"/>
                <a:gd name="T21" fmla="*/ 2147483647 h 245"/>
                <a:gd name="T22" fmla="*/ 2147483647 w 89"/>
                <a:gd name="T23" fmla="*/ 2147483647 h 245"/>
                <a:gd name="T24" fmla="*/ 2147483647 w 89"/>
                <a:gd name="T25" fmla="*/ 2147483647 h 245"/>
                <a:gd name="T26" fmla="*/ 2147483647 w 89"/>
                <a:gd name="T27" fmla="*/ 2147483647 h 245"/>
                <a:gd name="T28" fmla="*/ 2147483647 w 89"/>
                <a:gd name="T29" fmla="*/ 2147483647 h 245"/>
                <a:gd name="T30" fmla="*/ 2147483647 w 89"/>
                <a:gd name="T31" fmla="*/ 2147483647 h 245"/>
                <a:gd name="T32" fmla="*/ 2147483647 w 89"/>
                <a:gd name="T33" fmla="*/ 2147483647 h 245"/>
                <a:gd name="T34" fmla="*/ 0 w 89"/>
                <a:gd name="T35" fmla="*/ 2147483647 h 245"/>
                <a:gd name="T36" fmla="*/ 2147483647 w 89"/>
                <a:gd name="T37" fmla="*/ 2147483647 h 245"/>
                <a:gd name="T38" fmla="*/ 2147483647 w 89"/>
                <a:gd name="T39" fmla="*/ 2147483647 h 245"/>
                <a:gd name="T40" fmla="*/ 2147483647 w 89"/>
                <a:gd name="T41" fmla="*/ 2147483647 h 245"/>
                <a:gd name="T42" fmla="*/ 2147483647 w 89"/>
                <a:gd name="T43" fmla="*/ 2147483647 h 245"/>
                <a:gd name="T44" fmla="*/ 2147483647 w 89"/>
                <a:gd name="T45" fmla="*/ 2147483647 h 245"/>
                <a:gd name="T46" fmla="*/ 2147483647 w 89"/>
                <a:gd name="T47" fmla="*/ 2147483647 h 245"/>
                <a:gd name="T48" fmla="*/ 2147483647 w 89"/>
                <a:gd name="T49" fmla="*/ 2147483647 h 245"/>
                <a:gd name="T50" fmla="*/ 2147483647 w 89"/>
                <a:gd name="T51" fmla="*/ 2147483647 h 245"/>
                <a:gd name="T52" fmla="*/ 2147483647 w 89"/>
                <a:gd name="T53" fmla="*/ 2147483647 h 245"/>
                <a:gd name="T54" fmla="*/ 2147483647 w 89"/>
                <a:gd name="T55" fmla="*/ 2147483647 h 245"/>
                <a:gd name="T56" fmla="*/ 2147483647 w 89"/>
                <a:gd name="T57" fmla="*/ 2147483647 h 245"/>
                <a:gd name="T58" fmla="*/ 2147483647 w 89"/>
                <a:gd name="T59" fmla="*/ 2147483647 h 245"/>
                <a:gd name="T60" fmla="*/ 2147483647 w 89"/>
                <a:gd name="T61" fmla="*/ 2147483647 h 245"/>
                <a:gd name="T62" fmla="*/ 2147483647 w 89"/>
                <a:gd name="T63" fmla="*/ 2147483647 h 245"/>
                <a:gd name="T64" fmla="*/ 2147483647 w 89"/>
                <a:gd name="T65" fmla="*/ 2147483647 h 245"/>
                <a:gd name="T66" fmla="*/ 2147483647 w 89"/>
                <a:gd name="T67" fmla="*/ 2147483647 h 245"/>
                <a:gd name="T68" fmla="*/ 2147483647 w 89"/>
                <a:gd name="T69" fmla="*/ 2147483647 h 245"/>
                <a:gd name="T70" fmla="*/ 2147483647 w 89"/>
                <a:gd name="T71" fmla="*/ 2147483647 h 245"/>
                <a:gd name="T72" fmla="*/ 2147483647 w 89"/>
                <a:gd name="T73" fmla="*/ 2147483647 h 245"/>
                <a:gd name="T74" fmla="*/ 2147483647 w 89"/>
                <a:gd name="T75" fmla="*/ 2147483647 h 245"/>
                <a:gd name="T76" fmla="*/ 2147483647 w 89"/>
                <a:gd name="T77" fmla="*/ 2147483647 h 245"/>
                <a:gd name="T78" fmla="*/ 2147483647 w 89"/>
                <a:gd name="T79" fmla="*/ 2147483647 h 245"/>
                <a:gd name="T80" fmla="*/ 2147483647 w 89"/>
                <a:gd name="T81" fmla="*/ 2147483647 h 245"/>
                <a:gd name="T82" fmla="*/ 2147483647 w 89"/>
                <a:gd name="T83" fmla="*/ 2147483647 h 245"/>
                <a:gd name="T84" fmla="*/ 2147483647 w 89"/>
                <a:gd name="T85" fmla="*/ 2147483647 h 245"/>
                <a:gd name="T86" fmla="*/ 2147483647 w 89"/>
                <a:gd name="T87" fmla="*/ 2147483647 h 245"/>
                <a:gd name="T88" fmla="*/ 2147483647 w 89"/>
                <a:gd name="T89" fmla="*/ 2147483647 h 245"/>
                <a:gd name="T90" fmla="*/ 2147483647 w 89"/>
                <a:gd name="T91" fmla="*/ 2147483647 h 245"/>
                <a:gd name="T92" fmla="*/ 2147483647 w 89"/>
                <a:gd name="T93" fmla="*/ 2147483647 h 245"/>
                <a:gd name="T94" fmla="*/ 2147483647 w 89"/>
                <a:gd name="T95" fmla="*/ 2147483647 h 245"/>
                <a:gd name="T96" fmla="*/ 2147483647 w 89"/>
                <a:gd name="T97" fmla="*/ 2147483647 h 245"/>
                <a:gd name="T98" fmla="*/ 2147483647 w 89"/>
                <a:gd name="T99" fmla="*/ 2147483647 h 245"/>
                <a:gd name="T100" fmla="*/ 2147483647 w 89"/>
                <a:gd name="T101" fmla="*/ 2147483647 h 245"/>
                <a:gd name="T102" fmla="*/ 2147483647 w 89"/>
                <a:gd name="T103" fmla="*/ 2147483647 h 245"/>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89"/>
                <a:gd name="T157" fmla="*/ 0 h 245"/>
                <a:gd name="T158" fmla="*/ 89 w 89"/>
                <a:gd name="T159" fmla="*/ 245 h 245"/>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89" h="245">
                  <a:moveTo>
                    <a:pt x="80" y="49"/>
                  </a:moveTo>
                  <a:lnTo>
                    <a:pt x="88" y="40"/>
                  </a:lnTo>
                  <a:lnTo>
                    <a:pt x="89" y="4"/>
                  </a:lnTo>
                  <a:lnTo>
                    <a:pt x="72" y="0"/>
                  </a:lnTo>
                  <a:lnTo>
                    <a:pt x="61" y="12"/>
                  </a:lnTo>
                  <a:lnTo>
                    <a:pt x="56" y="25"/>
                  </a:lnTo>
                  <a:lnTo>
                    <a:pt x="52" y="35"/>
                  </a:lnTo>
                  <a:lnTo>
                    <a:pt x="50" y="46"/>
                  </a:lnTo>
                  <a:lnTo>
                    <a:pt x="46" y="61"/>
                  </a:lnTo>
                  <a:lnTo>
                    <a:pt x="40" y="73"/>
                  </a:lnTo>
                  <a:lnTo>
                    <a:pt x="35" y="83"/>
                  </a:lnTo>
                  <a:lnTo>
                    <a:pt x="30" y="94"/>
                  </a:lnTo>
                  <a:lnTo>
                    <a:pt x="24" y="99"/>
                  </a:lnTo>
                  <a:lnTo>
                    <a:pt x="19" y="105"/>
                  </a:lnTo>
                  <a:lnTo>
                    <a:pt x="16" y="111"/>
                  </a:lnTo>
                  <a:lnTo>
                    <a:pt x="27" y="120"/>
                  </a:lnTo>
                  <a:lnTo>
                    <a:pt x="10" y="135"/>
                  </a:lnTo>
                  <a:lnTo>
                    <a:pt x="0" y="153"/>
                  </a:lnTo>
                  <a:lnTo>
                    <a:pt x="48" y="245"/>
                  </a:lnTo>
                  <a:lnTo>
                    <a:pt x="50" y="227"/>
                  </a:lnTo>
                  <a:lnTo>
                    <a:pt x="55" y="202"/>
                  </a:lnTo>
                  <a:lnTo>
                    <a:pt x="51" y="156"/>
                  </a:lnTo>
                  <a:lnTo>
                    <a:pt x="57" y="124"/>
                  </a:lnTo>
                  <a:lnTo>
                    <a:pt x="63" y="106"/>
                  </a:lnTo>
                  <a:lnTo>
                    <a:pt x="59" y="110"/>
                  </a:lnTo>
                  <a:lnTo>
                    <a:pt x="57" y="112"/>
                  </a:lnTo>
                  <a:lnTo>
                    <a:pt x="54" y="113"/>
                  </a:lnTo>
                  <a:lnTo>
                    <a:pt x="51" y="113"/>
                  </a:lnTo>
                  <a:lnTo>
                    <a:pt x="48" y="114"/>
                  </a:lnTo>
                  <a:lnTo>
                    <a:pt x="46" y="111"/>
                  </a:lnTo>
                  <a:lnTo>
                    <a:pt x="49" y="105"/>
                  </a:lnTo>
                  <a:lnTo>
                    <a:pt x="49" y="102"/>
                  </a:lnTo>
                  <a:lnTo>
                    <a:pt x="50" y="99"/>
                  </a:lnTo>
                  <a:lnTo>
                    <a:pt x="53" y="95"/>
                  </a:lnTo>
                  <a:lnTo>
                    <a:pt x="55" y="94"/>
                  </a:lnTo>
                  <a:lnTo>
                    <a:pt x="57" y="94"/>
                  </a:lnTo>
                  <a:lnTo>
                    <a:pt x="58" y="92"/>
                  </a:lnTo>
                  <a:lnTo>
                    <a:pt x="52" y="90"/>
                  </a:lnTo>
                  <a:lnTo>
                    <a:pt x="50" y="91"/>
                  </a:lnTo>
                  <a:lnTo>
                    <a:pt x="48" y="89"/>
                  </a:lnTo>
                  <a:lnTo>
                    <a:pt x="51" y="87"/>
                  </a:lnTo>
                  <a:lnTo>
                    <a:pt x="50" y="84"/>
                  </a:lnTo>
                  <a:lnTo>
                    <a:pt x="49" y="74"/>
                  </a:lnTo>
                  <a:lnTo>
                    <a:pt x="51" y="70"/>
                  </a:lnTo>
                  <a:lnTo>
                    <a:pt x="50" y="68"/>
                  </a:lnTo>
                  <a:lnTo>
                    <a:pt x="50" y="66"/>
                  </a:lnTo>
                  <a:lnTo>
                    <a:pt x="52" y="61"/>
                  </a:lnTo>
                  <a:lnTo>
                    <a:pt x="56" y="57"/>
                  </a:lnTo>
                  <a:lnTo>
                    <a:pt x="58" y="58"/>
                  </a:lnTo>
                  <a:lnTo>
                    <a:pt x="63" y="59"/>
                  </a:lnTo>
                  <a:lnTo>
                    <a:pt x="64" y="63"/>
                  </a:lnTo>
                  <a:lnTo>
                    <a:pt x="80" y="49"/>
                  </a:lnTo>
                  <a:close/>
                </a:path>
              </a:pathLst>
            </a:custGeom>
            <a:solidFill>
              <a:srgbClr val="FFD966"/>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131" name="Freeform 128">
              <a:extLst>
                <a:ext uri="{FF2B5EF4-FFF2-40B4-BE49-F238E27FC236}">
                  <a16:creationId xmlns:a16="http://schemas.microsoft.com/office/drawing/2014/main" id="{47D76722-21F0-4021-8CB7-AA26FAC9061E}"/>
                </a:ext>
              </a:extLst>
            </p:cNvPr>
            <p:cNvSpPr>
              <a:spLocks/>
            </p:cNvSpPr>
            <p:nvPr/>
          </p:nvSpPr>
          <p:spPr bwMode="auto">
            <a:xfrm>
              <a:off x="4958713" y="4267797"/>
              <a:ext cx="6229" cy="18686"/>
            </a:xfrm>
            <a:custGeom>
              <a:avLst/>
              <a:gdLst>
                <a:gd name="T0" fmla="*/ 2147483647 w 26"/>
                <a:gd name="T1" fmla="*/ 2147483647 h 68"/>
                <a:gd name="T2" fmla="*/ 2147483647 w 26"/>
                <a:gd name="T3" fmla="*/ 2147483647 h 68"/>
                <a:gd name="T4" fmla="*/ 2147483647 w 26"/>
                <a:gd name="T5" fmla="*/ 2147483647 h 68"/>
                <a:gd name="T6" fmla="*/ 2147483647 w 26"/>
                <a:gd name="T7" fmla="*/ 2147483647 h 68"/>
                <a:gd name="T8" fmla="*/ 2147483647 w 26"/>
                <a:gd name="T9" fmla="*/ 2147483647 h 68"/>
                <a:gd name="T10" fmla="*/ 2147483647 w 26"/>
                <a:gd name="T11" fmla="*/ 0 h 68"/>
                <a:gd name="T12" fmla="*/ 2147483647 w 26"/>
                <a:gd name="T13" fmla="*/ 2147483647 h 68"/>
                <a:gd name="T14" fmla="*/ 2147483647 w 26"/>
                <a:gd name="T15" fmla="*/ 2147483647 h 68"/>
                <a:gd name="T16" fmla="*/ 2147483647 w 26"/>
                <a:gd name="T17" fmla="*/ 2147483647 h 68"/>
                <a:gd name="T18" fmla="*/ 2147483647 w 26"/>
                <a:gd name="T19" fmla="*/ 2147483647 h 68"/>
                <a:gd name="T20" fmla="*/ 2147483647 w 26"/>
                <a:gd name="T21" fmla="*/ 2147483647 h 68"/>
                <a:gd name="T22" fmla="*/ 2147483647 w 26"/>
                <a:gd name="T23" fmla="*/ 2147483647 h 68"/>
                <a:gd name="T24" fmla="*/ 2147483647 w 26"/>
                <a:gd name="T25" fmla="*/ 2147483647 h 68"/>
                <a:gd name="T26" fmla="*/ 2147483647 w 26"/>
                <a:gd name="T27" fmla="*/ 2147483647 h 68"/>
                <a:gd name="T28" fmla="*/ 2147483647 w 26"/>
                <a:gd name="T29" fmla="*/ 2147483647 h 68"/>
                <a:gd name="T30" fmla="*/ 2147483647 w 26"/>
                <a:gd name="T31" fmla="*/ 2147483647 h 68"/>
                <a:gd name="T32" fmla="*/ 2147483647 w 26"/>
                <a:gd name="T33" fmla="*/ 2147483647 h 68"/>
                <a:gd name="T34" fmla="*/ 2147483647 w 26"/>
                <a:gd name="T35" fmla="*/ 2147483647 h 68"/>
                <a:gd name="T36" fmla="*/ 2147483647 w 26"/>
                <a:gd name="T37" fmla="*/ 2147483647 h 68"/>
                <a:gd name="T38" fmla="*/ 2147483647 w 26"/>
                <a:gd name="T39" fmla="*/ 2147483647 h 68"/>
                <a:gd name="T40" fmla="*/ 2147483647 w 26"/>
                <a:gd name="T41" fmla="*/ 2147483647 h 68"/>
                <a:gd name="T42" fmla="*/ 2147483647 w 26"/>
                <a:gd name="T43" fmla="*/ 2147483647 h 68"/>
                <a:gd name="T44" fmla="*/ 2147483647 w 26"/>
                <a:gd name="T45" fmla="*/ 2147483647 h 68"/>
                <a:gd name="T46" fmla="*/ 2147483647 w 26"/>
                <a:gd name="T47" fmla="*/ 2147483647 h 68"/>
                <a:gd name="T48" fmla="*/ 2147483647 w 26"/>
                <a:gd name="T49" fmla="*/ 2147483647 h 68"/>
                <a:gd name="T50" fmla="*/ 2147483647 w 26"/>
                <a:gd name="T51" fmla="*/ 2147483647 h 68"/>
                <a:gd name="T52" fmla="*/ 2147483647 w 26"/>
                <a:gd name="T53" fmla="*/ 2147483647 h 68"/>
                <a:gd name="T54" fmla="*/ 0 w 26"/>
                <a:gd name="T55" fmla="*/ 2147483647 h 68"/>
                <a:gd name="T56" fmla="*/ 2147483647 w 26"/>
                <a:gd name="T57" fmla="*/ 2147483647 h 68"/>
                <a:gd name="T58" fmla="*/ 2147483647 w 26"/>
                <a:gd name="T59" fmla="*/ 2147483647 h 68"/>
                <a:gd name="T60" fmla="*/ 2147483647 w 26"/>
                <a:gd name="T61" fmla="*/ 2147483647 h 68"/>
                <a:gd name="T62" fmla="*/ 2147483647 w 26"/>
                <a:gd name="T63" fmla="*/ 2147483647 h 68"/>
                <a:gd name="T64" fmla="*/ 2147483647 w 26"/>
                <a:gd name="T65" fmla="*/ 2147483647 h 68"/>
                <a:gd name="T66" fmla="*/ 2147483647 w 26"/>
                <a:gd name="T67" fmla="*/ 2147483647 h 68"/>
                <a:gd name="T68" fmla="*/ 2147483647 w 26"/>
                <a:gd name="T69" fmla="*/ 2147483647 h 68"/>
                <a:gd name="T70" fmla="*/ 2147483647 w 26"/>
                <a:gd name="T71" fmla="*/ 2147483647 h 68"/>
                <a:gd name="T72" fmla="*/ 2147483647 w 26"/>
                <a:gd name="T73" fmla="*/ 2147483647 h 68"/>
                <a:gd name="T74" fmla="*/ 2147483647 w 26"/>
                <a:gd name="T75" fmla="*/ 2147483647 h 68"/>
                <a:gd name="T76" fmla="*/ 2147483647 w 26"/>
                <a:gd name="T77" fmla="*/ 2147483647 h 68"/>
                <a:gd name="T78" fmla="*/ 2147483647 w 26"/>
                <a:gd name="T79" fmla="*/ 2147483647 h 68"/>
                <a:gd name="T80" fmla="*/ 2147483647 w 26"/>
                <a:gd name="T81" fmla="*/ 2147483647 h 6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26"/>
                <a:gd name="T124" fmla="*/ 0 h 68"/>
                <a:gd name="T125" fmla="*/ 26 w 26"/>
                <a:gd name="T126" fmla="*/ 68 h 6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26" h="68">
                  <a:moveTo>
                    <a:pt x="24" y="9"/>
                  </a:moveTo>
                  <a:lnTo>
                    <a:pt x="21" y="7"/>
                  </a:lnTo>
                  <a:lnTo>
                    <a:pt x="20" y="3"/>
                  </a:lnTo>
                  <a:lnTo>
                    <a:pt x="16" y="2"/>
                  </a:lnTo>
                  <a:lnTo>
                    <a:pt x="14" y="2"/>
                  </a:lnTo>
                  <a:lnTo>
                    <a:pt x="12" y="0"/>
                  </a:lnTo>
                  <a:lnTo>
                    <a:pt x="10" y="2"/>
                  </a:lnTo>
                  <a:lnTo>
                    <a:pt x="6" y="5"/>
                  </a:lnTo>
                  <a:lnTo>
                    <a:pt x="5" y="10"/>
                  </a:lnTo>
                  <a:lnTo>
                    <a:pt x="4" y="11"/>
                  </a:lnTo>
                  <a:lnTo>
                    <a:pt x="4" y="15"/>
                  </a:lnTo>
                  <a:lnTo>
                    <a:pt x="6" y="17"/>
                  </a:lnTo>
                  <a:lnTo>
                    <a:pt x="3" y="21"/>
                  </a:lnTo>
                  <a:lnTo>
                    <a:pt x="3" y="28"/>
                  </a:lnTo>
                  <a:lnTo>
                    <a:pt x="4" y="33"/>
                  </a:lnTo>
                  <a:lnTo>
                    <a:pt x="6" y="36"/>
                  </a:lnTo>
                  <a:lnTo>
                    <a:pt x="2" y="39"/>
                  </a:lnTo>
                  <a:lnTo>
                    <a:pt x="4" y="42"/>
                  </a:lnTo>
                  <a:lnTo>
                    <a:pt x="7" y="39"/>
                  </a:lnTo>
                  <a:lnTo>
                    <a:pt x="11" y="41"/>
                  </a:lnTo>
                  <a:lnTo>
                    <a:pt x="14" y="42"/>
                  </a:lnTo>
                  <a:lnTo>
                    <a:pt x="12" y="45"/>
                  </a:lnTo>
                  <a:lnTo>
                    <a:pt x="11" y="45"/>
                  </a:lnTo>
                  <a:lnTo>
                    <a:pt x="8" y="47"/>
                  </a:lnTo>
                  <a:lnTo>
                    <a:pt x="4" y="51"/>
                  </a:lnTo>
                  <a:lnTo>
                    <a:pt x="2" y="54"/>
                  </a:lnTo>
                  <a:lnTo>
                    <a:pt x="3" y="58"/>
                  </a:lnTo>
                  <a:lnTo>
                    <a:pt x="0" y="66"/>
                  </a:lnTo>
                  <a:lnTo>
                    <a:pt x="1" y="67"/>
                  </a:lnTo>
                  <a:lnTo>
                    <a:pt x="2" y="68"/>
                  </a:lnTo>
                  <a:lnTo>
                    <a:pt x="6" y="67"/>
                  </a:lnTo>
                  <a:lnTo>
                    <a:pt x="10" y="68"/>
                  </a:lnTo>
                  <a:lnTo>
                    <a:pt x="14" y="66"/>
                  </a:lnTo>
                  <a:lnTo>
                    <a:pt x="20" y="59"/>
                  </a:lnTo>
                  <a:lnTo>
                    <a:pt x="21" y="51"/>
                  </a:lnTo>
                  <a:lnTo>
                    <a:pt x="24" y="46"/>
                  </a:lnTo>
                  <a:lnTo>
                    <a:pt x="26" y="42"/>
                  </a:lnTo>
                  <a:lnTo>
                    <a:pt x="26" y="32"/>
                  </a:lnTo>
                  <a:lnTo>
                    <a:pt x="26" y="17"/>
                  </a:lnTo>
                  <a:lnTo>
                    <a:pt x="25" y="12"/>
                  </a:lnTo>
                  <a:lnTo>
                    <a:pt x="24" y="9"/>
                  </a:lnTo>
                  <a:close/>
                </a:path>
              </a:pathLst>
            </a:custGeom>
            <a:solidFill>
              <a:schemeClr val="accent1">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132" name="Freeform 129">
              <a:extLst>
                <a:ext uri="{FF2B5EF4-FFF2-40B4-BE49-F238E27FC236}">
                  <a16:creationId xmlns:a16="http://schemas.microsoft.com/office/drawing/2014/main" id="{5D01ABEC-B060-461D-B195-B29EC53A0EB0}"/>
                </a:ext>
              </a:extLst>
            </p:cNvPr>
            <p:cNvSpPr>
              <a:spLocks/>
            </p:cNvSpPr>
            <p:nvPr/>
          </p:nvSpPr>
          <p:spPr bwMode="auto">
            <a:xfrm>
              <a:off x="4236195" y="3570193"/>
              <a:ext cx="137029" cy="281845"/>
            </a:xfrm>
            <a:custGeom>
              <a:avLst/>
              <a:gdLst>
                <a:gd name="T0" fmla="*/ 2147483647 w 514"/>
                <a:gd name="T1" fmla="*/ 2147483647 h 1066"/>
                <a:gd name="T2" fmla="*/ 2147483647 w 514"/>
                <a:gd name="T3" fmla="*/ 2147483647 h 1066"/>
                <a:gd name="T4" fmla="*/ 2147483647 w 514"/>
                <a:gd name="T5" fmla="*/ 2147483647 h 1066"/>
                <a:gd name="T6" fmla="*/ 2147483647 w 514"/>
                <a:gd name="T7" fmla="*/ 2147483647 h 1066"/>
                <a:gd name="T8" fmla="*/ 2147483647 w 514"/>
                <a:gd name="T9" fmla="*/ 2147483647 h 1066"/>
                <a:gd name="T10" fmla="*/ 2147483647 w 514"/>
                <a:gd name="T11" fmla="*/ 2147483647 h 1066"/>
                <a:gd name="T12" fmla="*/ 2147483647 w 514"/>
                <a:gd name="T13" fmla="*/ 2147483647 h 1066"/>
                <a:gd name="T14" fmla="*/ 2147483647 w 514"/>
                <a:gd name="T15" fmla="*/ 2147483647 h 1066"/>
                <a:gd name="T16" fmla="*/ 2147483647 w 514"/>
                <a:gd name="T17" fmla="*/ 2147483647 h 1066"/>
                <a:gd name="T18" fmla="*/ 2147483647 w 514"/>
                <a:gd name="T19" fmla="*/ 2147483647 h 1066"/>
                <a:gd name="T20" fmla="*/ 2147483647 w 514"/>
                <a:gd name="T21" fmla="*/ 2147483647 h 1066"/>
                <a:gd name="T22" fmla="*/ 2147483647 w 514"/>
                <a:gd name="T23" fmla="*/ 2147483647 h 1066"/>
                <a:gd name="T24" fmla="*/ 2147483647 w 514"/>
                <a:gd name="T25" fmla="*/ 2147483647 h 1066"/>
                <a:gd name="T26" fmla="*/ 2147483647 w 514"/>
                <a:gd name="T27" fmla="*/ 2147483647 h 1066"/>
                <a:gd name="T28" fmla="*/ 2147483647 w 514"/>
                <a:gd name="T29" fmla="*/ 2147483647 h 1066"/>
                <a:gd name="T30" fmla="*/ 2147483647 w 514"/>
                <a:gd name="T31" fmla="*/ 2147483647 h 1066"/>
                <a:gd name="T32" fmla="*/ 2147483647 w 514"/>
                <a:gd name="T33" fmla="*/ 2147483647 h 1066"/>
                <a:gd name="T34" fmla="*/ 2147483647 w 514"/>
                <a:gd name="T35" fmla="*/ 2147483647 h 1066"/>
                <a:gd name="T36" fmla="*/ 2147483647 w 514"/>
                <a:gd name="T37" fmla="*/ 2147483647 h 1066"/>
                <a:gd name="T38" fmla="*/ 2147483647 w 514"/>
                <a:gd name="T39" fmla="*/ 2147483647 h 1066"/>
                <a:gd name="T40" fmla="*/ 2147483647 w 514"/>
                <a:gd name="T41" fmla="*/ 2147483647 h 1066"/>
                <a:gd name="T42" fmla="*/ 2147483647 w 514"/>
                <a:gd name="T43" fmla="*/ 2147483647 h 1066"/>
                <a:gd name="T44" fmla="*/ 2147483647 w 514"/>
                <a:gd name="T45" fmla="*/ 2147483647 h 1066"/>
                <a:gd name="T46" fmla="*/ 2147483647 w 514"/>
                <a:gd name="T47" fmla="*/ 2147483647 h 1066"/>
                <a:gd name="T48" fmla="*/ 2147483647 w 514"/>
                <a:gd name="T49" fmla="*/ 2147483647 h 1066"/>
                <a:gd name="T50" fmla="*/ 2147483647 w 514"/>
                <a:gd name="T51" fmla="*/ 2147483647 h 1066"/>
                <a:gd name="T52" fmla="*/ 2147483647 w 514"/>
                <a:gd name="T53" fmla="*/ 2147483647 h 1066"/>
                <a:gd name="T54" fmla="*/ 2147483647 w 514"/>
                <a:gd name="T55" fmla="*/ 2147483647 h 1066"/>
                <a:gd name="T56" fmla="*/ 2147483647 w 514"/>
                <a:gd name="T57" fmla="*/ 2147483647 h 1066"/>
                <a:gd name="T58" fmla="*/ 0 w 514"/>
                <a:gd name="T59" fmla="*/ 2147483647 h 1066"/>
                <a:gd name="T60" fmla="*/ 2147483647 w 514"/>
                <a:gd name="T61" fmla="*/ 2147483647 h 1066"/>
                <a:gd name="T62" fmla="*/ 2147483647 w 514"/>
                <a:gd name="T63" fmla="*/ 2147483647 h 1066"/>
                <a:gd name="T64" fmla="*/ 2147483647 w 514"/>
                <a:gd name="T65" fmla="*/ 2147483647 h 1066"/>
                <a:gd name="T66" fmla="*/ 2147483647 w 514"/>
                <a:gd name="T67" fmla="*/ 2147483647 h 1066"/>
                <a:gd name="T68" fmla="*/ 2147483647 w 514"/>
                <a:gd name="T69" fmla="*/ 2147483647 h 1066"/>
                <a:gd name="T70" fmla="*/ 2147483647 w 514"/>
                <a:gd name="T71" fmla="*/ 2147483647 h 1066"/>
                <a:gd name="T72" fmla="*/ 2147483647 w 514"/>
                <a:gd name="T73" fmla="*/ 2147483647 h 1066"/>
                <a:gd name="T74" fmla="*/ 2147483647 w 514"/>
                <a:gd name="T75" fmla="*/ 2147483647 h 1066"/>
                <a:gd name="T76" fmla="*/ 2147483647 w 514"/>
                <a:gd name="T77" fmla="*/ 2147483647 h 1066"/>
                <a:gd name="T78" fmla="*/ 2147483647 w 514"/>
                <a:gd name="T79" fmla="*/ 2147483647 h 1066"/>
                <a:gd name="T80" fmla="*/ 2147483647 w 514"/>
                <a:gd name="T81" fmla="*/ 2147483647 h 1066"/>
                <a:gd name="T82" fmla="*/ 2147483647 w 514"/>
                <a:gd name="T83" fmla="*/ 2147483647 h 1066"/>
                <a:gd name="T84" fmla="*/ 2147483647 w 514"/>
                <a:gd name="T85" fmla="*/ 2147483647 h 1066"/>
                <a:gd name="T86" fmla="*/ 2147483647 w 514"/>
                <a:gd name="T87" fmla="*/ 2147483647 h 1066"/>
                <a:gd name="T88" fmla="*/ 2147483647 w 514"/>
                <a:gd name="T89" fmla="*/ 2147483647 h 1066"/>
                <a:gd name="T90" fmla="*/ 2147483647 w 514"/>
                <a:gd name="T91" fmla="*/ 2147483647 h 1066"/>
                <a:gd name="T92" fmla="*/ 2147483647 w 514"/>
                <a:gd name="T93" fmla="*/ 2147483647 h 1066"/>
                <a:gd name="T94" fmla="*/ 2147483647 w 514"/>
                <a:gd name="T95" fmla="*/ 2147483647 h 1066"/>
                <a:gd name="T96" fmla="*/ 2147483647 w 514"/>
                <a:gd name="T97" fmla="*/ 2147483647 h 1066"/>
                <a:gd name="T98" fmla="*/ 2147483647 w 514"/>
                <a:gd name="T99" fmla="*/ 2147483647 h 1066"/>
                <a:gd name="T100" fmla="*/ 2147483647 w 514"/>
                <a:gd name="T101" fmla="*/ 2147483647 h 1066"/>
                <a:gd name="T102" fmla="*/ 2147483647 w 514"/>
                <a:gd name="T103" fmla="*/ 2147483647 h 1066"/>
                <a:gd name="T104" fmla="*/ 2147483647 w 514"/>
                <a:gd name="T105" fmla="*/ 2147483647 h 1066"/>
                <a:gd name="T106" fmla="*/ 2147483647 w 514"/>
                <a:gd name="T107" fmla="*/ 2147483647 h 1066"/>
                <a:gd name="T108" fmla="*/ 2147483647 w 514"/>
                <a:gd name="T109" fmla="*/ 2147483647 h 1066"/>
                <a:gd name="T110" fmla="*/ 2147483647 w 514"/>
                <a:gd name="T111" fmla="*/ 2147483647 h 1066"/>
                <a:gd name="T112" fmla="*/ 2147483647 w 514"/>
                <a:gd name="T113" fmla="*/ 2147483647 h 106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514"/>
                <a:gd name="T172" fmla="*/ 0 h 1066"/>
                <a:gd name="T173" fmla="*/ 514 w 514"/>
                <a:gd name="T174" fmla="*/ 1066 h 106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514" h="1066">
                  <a:moveTo>
                    <a:pt x="169" y="0"/>
                  </a:moveTo>
                  <a:lnTo>
                    <a:pt x="204" y="11"/>
                  </a:lnTo>
                  <a:lnTo>
                    <a:pt x="234" y="8"/>
                  </a:lnTo>
                  <a:lnTo>
                    <a:pt x="285" y="4"/>
                  </a:lnTo>
                  <a:lnTo>
                    <a:pt x="285" y="31"/>
                  </a:lnTo>
                  <a:lnTo>
                    <a:pt x="260" y="49"/>
                  </a:lnTo>
                  <a:lnTo>
                    <a:pt x="230" y="77"/>
                  </a:lnTo>
                  <a:lnTo>
                    <a:pt x="161" y="103"/>
                  </a:lnTo>
                  <a:lnTo>
                    <a:pt x="182" y="147"/>
                  </a:lnTo>
                  <a:lnTo>
                    <a:pt x="210" y="131"/>
                  </a:lnTo>
                  <a:lnTo>
                    <a:pt x="257" y="123"/>
                  </a:lnTo>
                  <a:lnTo>
                    <a:pt x="314" y="136"/>
                  </a:lnTo>
                  <a:lnTo>
                    <a:pt x="347" y="137"/>
                  </a:lnTo>
                  <a:lnTo>
                    <a:pt x="366" y="160"/>
                  </a:lnTo>
                  <a:lnTo>
                    <a:pt x="349" y="182"/>
                  </a:lnTo>
                  <a:lnTo>
                    <a:pt x="331" y="212"/>
                  </a:lnTo>
                  <a:lnTo>
                    <a:pt x="313" y="243"/>
                  </a:lnTo>
                  <a:lnTo>
                    <a:pt x="264" y="295"/>
                  </a:lnTo>
                  <a:lnTo>
                    <a:pt x="251" y="323"/>
                  </a:lnTo>
                  <a:lnTo>
                    <a:pt x="222" y="339"/>
                  </a:lnTo>
                  <a:lnTo>
                    <a:pt x="262" y="351"/>
                  </a:lnTo>
                  <a:lnTo>
                    <a:pt x="287" y="355"/>
                  </a:lnTo>
                  <a:lnTo>
                    <a:pt x="316" y="378"/>
                  </a:lnTo>
                  <a:lnTo>
                    <a:pt x="335" y="412"/>
                  </a:lnTo>
                  <a:lnTo>
                    <a:pt x="347" y="453"/>
                  </a:lnTo>
                  <a:lnTo>
                    <a:pt x="366" y="500"/>
                  </a:lnTo>
                  <a:lnTo>
                    <a:pt x="378" y="538"/>
                  </a:lnTo>
                  <a:lnTo>
                    <a:pt x="413" y="575"/>
                  </a:lnTo>
                  <a:lnTo>
                    <a:pt x="396" y="619"/>
                  </a:lnTo>
                  <a:lnTo>
                    <a:pt x="385" y="652"/>
                  </a:lnTo>
                  <a:lnTo>
                    <a:pt x="394" y="681"/>
                  </a:lnTo>
                  <a:lnTo>
                    <a:pt x="412" y="705"/>
                  </a:lnTo>
                  <a:lnTo>
                    <a:pt x="440" y="736"/>
                  </a:lnTo>
                  <a:lnTo>
                    <a:pt x="440" y="763"/>
                  </a:lnTo>
                  <a:lnTo>
                    <a:pt x="472" y="745"/>
                  </a:lnTo>
                  <a:lnTo>
                    <a:pt x="514" y="759"/>
                  </a:lnTo>
                  <a:lnTo>
                    <a:pt x="504" y="778"/>
                  </a:lnTo>
                  <a:lnTo>
                    <a:pt x="507" y="817"/>
                  </a:lnTo>
                  <a:lnTo>
                    <a:pt x="481" y="850"/>
                  </a:lnTo>
                  <a:lnTo>
                    <a:pt x="451" y="876"/>
                  </a:lnTo>
                  <a:lnTo>
                    <a:pt x="433" y="909"/>
                  </a:lnTo>
                  <a:lnTo>
                    <a:pt x="474" y="907"/>
                  </a:lnTo>
                  <a:lnTo>
                    <a:pt x="478" y="936"/>
                  </a:lnTo>
                  <a:lnTo>
                    <a:pt x="456" y="966"/>
                  </a:lnTo>
                  <a:lnTo>
                    <a:pt x="434" y="998"/>
                  </a:lnTo>
                  <a:lnTo>
                    <a:pt x="394" y="1002"/>
                  </a:lnTo>
                  <a:lnTo>
                    <a:pt x="349" y="987"/>
                  </a:lnTo>
                  <a:lnTo>
                    <a:pt x="309" y="984"/>
                  </a:lnTo>
                  <a:lnTo>
                    <a:pt x="285" y="996"/>
                  </a:lnTo>
                  <a:lnTo>
                    <a:pt x="250" y="993"/>
                  </a:lnTo>
                  <a:lnTo>
                    <a:pt x="235" y="1010"/>
                  </a:lnTo>
                  <a:lnTo>
                    <a:pt x="204" y="994"/>
                  </a:lnTo>
                  <a:lnTo>
                    <a:pt x="171" y="986"/>
                  </a:lnTo>
                  <a:lnTo>
                    <a:pt x="131" y="985"/>
                  </a:lnTo>
                  <a:lnTo>
                    <a:pt x="119" y="1008"/>
                  </a:lnTo>
                  <a:lnTo>
                    <a:pt x="107" y="1036"/>
                  </a:lnTo>
                  <a:lnTo>
                    <a:pt x="71" y="1028"/>
                  </a:lnTo>
                  <a:lnTo>
                    <a:pt x="57" y="1047"/>
                  </a:lnTo>
                  <a:lnTo>
                    <a:pt x="13" y="1066"/>
                  </a:lnTo>
                  <a:lnTo>
                    <a:pt x="0" y="1047"/>
                  </a:lnTo>
                  <a:lnTo>
                    <a:pt x="15" y="1024"/>
                  </a:lnTo>
                  <a:lnTo>
                    <a:pt x="37" y="996"/>
                  </a:lnTo>
                  <a:lnTo>
                    <a:pt x="66" y="975"/>
                  </a:lnTo>
                  <a:lnTo>
                    <a:pt x="82" y="939"/>
                  </a:lnTo>
                  <a:lnTo>
                    <a:pt x="99" y="928"/>
                  </a:lnTo>
                  <a:lnTo>
                    <a:pt x="137" y="926"/>
                  </a:lnTo>
                  <a:lnTo>
                    <a:pt x="170" y="931"/>
                  </a:lnTo>
                  <a:lnTo>
                    <a:pt x="196" y="915"/>
                  </a:lnTo>
                  <a:lnTo>
                    <a:pt x="210" y="890"/>
                  </a:lnTo>
                  <a:lnTo>
                    <a:pt x="188" y="890"/>
                  </a:lnTo>
                  <a:lnTo>
                    <a:pt x="160" y="896"/>
                  </a:lnTo>
                  <a:lnTo>
                    <a:pt x="126" y="898"/>
                  </a:lnTo>
                  <a:lnTo>
                    <a:pt x="92" y="873"/>
                  </a:lnTo>
                  <a:lnTo>
                    <a:pt x="66" y="889"/>
                  </a:lnTo>
                  <a:lnTo>
                    <a:pt x="34" y="894"/>
                  </a:lnTo>
                  <a:lnTo>
                    <a:pt x="9" y="864"/>
                  </a:lnTo>
                  <a:lnTo>
                    <a:pt x="60" y="829"/>
                  </a:lnTo>
                  <a:lnTo>
                    <a:pt x="89" y="796"/>
                  </a:lnTo>
                  <a:lnTo>
                    <a:pt x="119" y="761"/>
                  </a:lnTo>
                  <a:lnTo>
                    <a:pt x="96" y="747"/>
                  </a:lnTo>
                  <a:lnTo>
                    <a:pt x="69" y="739"/>
                  </a:lnTo>
                  <a:lnTo>
                    <a:pt x="75" y="697"/>
                  </a:lnTo>
                  <a:lnTo>
                    <a:pt x="99" y="703"/>
                  </a:lnTo>
                  <a:lnTo>
                    <a:pt x="124" y="709"/>
                  </a:lnTo>
                  <a:lnTo>
                    <a:pt x="153" y="703"/>
                  </a:lnTo>
                  <a:lnTo>
                    <a:pt x="180" y="666"/>
                  </a:lnTo>
                  <a:lnTo>
                    <a:pt x="192" y="686"/>
                  </a:lnTo>
                  <a:lnTo>
                    <a:pt x="223" y="686"/>
                  </a:lnTo>
                  <a:lnTo>
                    <a:pt x="227" y="662"/>
                  </a:lnTo>
                  <a:lnTo>
                    <a:pt x="208" y="647"/>
                  </a:lnTo>
                  <a:lnTo>
                    <a:pt x="211" y="613"/>
                  </a:lnTo>
                  <a:lnTo>
                    <a:pt x="201" y="569"/>
                  </a:lnTo>
                  <a:lnTo>
                    <a:pt x="179" y="533"/>
                  </a:lnTo>
                  <a:lnTo>
                    <a:pt x="179" y="479"/>
                  </a:lnTo>
                  <a:lnTo>
                    <a:pt x="133" y="474"/>
                  </a:lnTo>
                  <a:lnTo>
                    <a:pt x="84" y="485"/>
                  </a:lnTo>
                  <a:lnTo>
                    <a:pt x="76" y="440"/>
                  </a:lnTo>
                  <a:lnTo>
                    <a:pt x="101" y="420"/>
                  </a:lnTo>
                  <a:lnTo>
                    <a:pt x="123" y="393"/>
                  </a:lnTo>
                  <a:lnTo>
                    <a:pt x="108" y="355"/>
                  </a:lnTo>
                  <a:lnTo>
                    <a:pt x="130" y="331"/>
                  </a:lnTo>
                  <a:lnTo>
                    <a:pt x="100" y="328"/>
                  </a:lnTo>
                  <a:lnTo>
                    <a:pt x="69" y="333"/>
                  </a:lnTo>
                  <a:lnTo>
                    <a:pt x="60" y="312"/>
                  </a:lnTo>
                  <a:lnTo>
                    <a:pt x="64" y="261"/>
                  </a:lnTo>
                  <a:lnTo>
                    <a:pt x="33" y="224"/>
                  </a:lnTo>
                  <a:lnTo>
                    <a:pt x="60" y="197"/>
                  </a:lnTo>
                  <a:lnTo>
                    <a:pt x="91" y="168"/>
                  </a:lnTo>
                  <a:lnTo>
                    <a:pt x="88" y="139"/>
                  </a:lnTo>
                  <a:lnTo>
                    <a:pt x="72" y="98"/>
                  </a:lnTo>
                  <a:lnTo>
                    <a:pt x="96" y="81"/>
                  </a:lnTo>
                  <a:lnTo>
                    <a:pt x="123" y="57"/>
                  </a:lnTo>
                  <a:lnTo>
                    <a:pt x="142" y="37"/>
                  </a:lnTo>
                  <a:lnTo>
                    <a:pt x="140" y="2"/>
                  </a:lnTo>
                  <a:lnTo>
                    <a:pt x="169" y="0"/>
                  </a:lnTo>
                  <a:close/>
                </a:path>
              </a:pathLst>
            </a:custGeom>
            <a:solidFill>
              <a:schemeClr val="accent1">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srgbClr val="000000"/>
                </a:solidFill>
                <a:effectLst/>
                <a:uLnTx/>
                <a:uFillTx/>
                <a:latin typeface="Arial" charset="0"/>
                <a:ea typeface="等线" panose="02010600030101010101" pitchFamily="2" charset="-122"/>
                <a:cs typeface="+mn-cs"/>
              </a:endParaRPr>
            </a:p>
          </p:txBody>
        </p:sp>
        <p:sp>
          <p:nvSpPr>
            <p:cNvPr id="133" name="Freeform 130">
              <a:extLst>
                <a:ext uri="{FF2B5EF4-FFF2-40B4-BE49-F238E27FC236}">
                  <a16:creationId xmlns:a16="http://schemas.microsoft.com/office/drawing/2014/main" id="{CB7FA048-051A-4D2F-BB88-53BA2FBCC039}"/>
                </a:ext>
              </a:extLst>
            </p:cNvPr>
            <p:cNvSpPr>
              <a:spLocks/>
            </p:cNvSpPr>
            <p:nvPr/>
          </p:nvSpPr>
          <p:spPr bwMode="auto">
            <a:xfrm rot="290201">
              <a:off x="4145880" y="3690094"/>
              <a:ext cx="85643" cy="124572"/>
            </a:xfrm>
            <a:custGeom>
              <a:avLst/>
              <a:gdLst>
                <a:gd name="T0" fmla="*/ 2147483647 w 1176"/>
                <a:gd name="T1" fmla="*/ 2147483647 h 1616"/>
                <a:gd name="T2" fmla="*/ 2147483647 w 1176"/>
                <a:gd name="T3" fmla="*/ 2147483647 h 1616"/>
                <a:gd name="T4" fmla="*/ 2147483647 w 1176"/>
                <a:gd name="T5" fmla="*/ 2147483647 h 1616"/>
                <a:gd name="T6" fmla="*/ 2147483647 w 1176"/>
                <a:gd name="T7" fmla="*/ 2147483647 h 1616"/>
                <a:gd name="T8" fmla="*/ 2147483647 w 1176"/>
                <a:gd name="T9" fmla="*/ 2147483647 h 1616"/>
                <a:gd name="T10" fmla="*/ 2147483647 w 1176"/>
                <a:gd name="T11" fmla="*/ 2147483647 h 1616"/>
                <a:gd name="T12" fmla="*/ 2147483647 w 1176"/>
                <a:gd name="T13" fmla="*/ 2147483647 h 1616"/>
                <a:gd name="T14" fmla="*/ 2147483647 w 1176"/>
                <a:gd name="T15" fmla="*/ 0 h 1616"/>
                <a:gd name="T16" fmla="*/ 2147483647 w 1176"/>
                <a:gd name="T17" fmla="*/ 2147483647 h 1616"/>
                <a:gd name="T18" fmla="*/ 2147483647 w 1176"/>
                <a:gd name="T19" fmla="*/ 2147483647 h 1616"/>
                <a:gd name="T20" fmla="*/ 2147483647 w 1176"/>
                <a:gd name="T21" fmla="*/ 2147483647 h 1616"/>
                <a:gd name="T22" fmla="*/ 2147483647 w 1176"/>
                <a:gd name="T23" fmla="*/ 2147483647 h 1616"/>
                <a:gd name="T24" fmla="*/ 2147483647 w 1176"/>
                <a:gd name="T25" fmla="*/ 2147483647 h 1616"/>
                <a:gd name="T26" fmla="*/ 2147483647 w 1176"/>
                <a:gd name="T27" fmla="*/ 2147483647 h 1616"/>
                <a:gd name="T28" fmla="*/ 2147483647 w 1176"/>
                <a:gd name="T29" fmla="*/ 2147483647 h 1616"/>
                <a:gd name="T30" fmla="*/ 2147483647 w 1176"/>
                <a:gd name="T31" fmla="*/ 2147483647 h 1616"/>
                <a:gd name="T32" fmla="*/ 2147483647 w 1176"/>
                <a:gd name="T33" fmla="*/ 2147483647 h 1616"/>
                <a:gd name="T34" fmla="*/ 2147483647 w 1176"/>
                <a:gd name="T35" fmla="*/ 2147483647 h 1616"/>
                <a:gd name="T36" fmla="*/ 2147483647 w 1176"/>
                <a:gd name="T37" fmla="*/ 2147483647 h 1616"/>
                <a:gd name="T38" fmla="*/ 2147483647 w 1176"/>
                <a:gd name="T39" fmla="*/ 2147483647 h 1616"/>
                <a:gd name="T40" fmla="*/ 2147483647 w 1176"/>
                <a:gd name="T41" fmla="*/ 2147483647 h 1616"/>
                <a:gd name="T42" fmla="*/ 2147483647 w 1176"/>
                <a:gd name="T43" fmla="*/ 2147483647 h 1616"/>
                <a:gd name="T44" fmla="*/ 2147483647 w 1176"/>
                <a:gd name="T45" fmla="*/ 2147483647 h 1616"/>
                <a:gd name="T46" fmla="*/ 2147483647 w 1176"/>
                <a:gd name="T47" fmla="*/ 2147483647 h 1616"/>
                <a:gd name="T48" fmla="*/ 2147483647 w 1176"/>
                <a:gd name="T49" fmla="*/ 2147483647 h 1616"/>
                <a:gd name="T50" fmla="*/ 2147483647 w 1176"/>
                <a:gd name="T51" fmla="*/ 2147483647 h 1616"/>
                <a:gd name="T52" fmla="*/ 2147483647 w 1176"/>
                <a:gd name="T53" fmla="*/ 2147483647 h 1616"/>
                <a:gd name="T54" fmla="*/ 2147483647 w 1176"/>
                <a:gd name="T55" fmla="*/ 2147483647 h 1616"/>
                <a:gd name="T56" fmla="*/ 2147483647 w 1176"/>
                <a:gd name="T57" fmla="*/ 2147483647 h 1616"/>
                <a:gd name="T58" fmla="*/ 2147483647 w 1176"/>
                <a:gd name="T59" fmla="*/ 2147483647 h 1616"/>
                <a:gd name="T60" fmla="*/ 2147483647 w 1176"/>
                <a:gd name="T61" fmla="*/ 2147483647 h 1616"/>
                <a:gd name="T62" fmla="*/ 2147483647 w 1176"/>
                <a:gd name="T63" fmla="*/ 2147483647 h 1616"/>
                <a:gd name="T64" fmla="*/ 2147483647 w 1176"/>
                <a:gd name="T65" fmla="*/ 2147483647 h 1616"/>
                <a:gd name="T66" fmla="*/ 2147483647 w 1176"/>
                <a:gd name="T67" fmla="*/ 2147483647 h 1616"/>
                <a:gd name="T68" fmla="*/ 0 w 1176"/>
                <a:gd name="T69" fmla="*/ 2147483647 h 1616"/>
                <a:gd name="T70" fmla="*/ 2147483647 w 1176"/>
                <a:gd name="T71" fmla="*/ 2147483647 h 1616"/>
                <a:gd name="T72" fmla="*/ 2147483647 w 1176"/>
                <a:gd name="T73" fmla="*/ 2147483647 h 1616"/>
                <a:gd name="T74" fmla="*/ 2147483647 w 1176"/>
                <a:gd name="T75" fmla="*/ 2147483647 h 1616"/>
                <a:gd name="T76" fmla="*/ 2147483647 w 1176"/>
                <a:gd name="T77" fmla="*/ 2147483647 h 1616"/>
                <a:gd name="T78" fmla="*/ 2147483647 w 1176"/>
                <a:gd name="T79" fmla="*/ 2147483647 h 1616"/>
                <a:gd name="T80" fmla="*/ 2147483647 w 1176"/>
                <a:gd name="T81" fmla="*/ 2147483647 h 1616"/>
                <a:gd name="T82" fmla="*/ 2147483647 w 1176"/>
                <a:gd name="T83" fmla="*/ 2147483647 h 1616"/>
                <a:gd name="T84" fmla="*/ 2147483647 w 1176"/>
                <a:gd name="T85" fmla="*/ 2147483647 h 1616"/>
                <a:gd name="T86" fmla="*/ 2147483647 w 1176"/>
                <a:gd name="T87" fmla="*/ 2147483647 h 1616"/>
                <a:gd name="T88" fmla="*/ 2147483647 w 1176"/>
                <a:gd name="T89" fmla="*/ 2147483647 h 1616"/>
                <a:gd name="T90" fmla="*/ 2147483647 w 1176"/>
                <a:gd name="T91" fmla="*/ 2147483647 h 1616"/>
                <a:gd name="T92" fmla="*/ 2147483647 w 1176"/>
                <a:gd name="T93" fmla="*/ 2147483647 h 1616"/>
                <a:gd name="T94" fmla="*/ 2147483647 w 1176"/>
                <a:gd name="T95" fmla="*/ 2147483647 h 1616"/>
                <a:gd name="T96" fmla="*/ 2147483647 w 1176"/>
                <a:gd name="T97" fmla="*/ 2147483647 h 1616"/>
                <a:gd name="T98" fmla="*/ 2147483647 w 1176"/>
                <a:gd name="T99" fmla="*/ 2147483647 h 1616"/>
                <a:gd name="T100" fmla="*/ 2147483647 w 1176"/>
                <a:gd name="T101" fmla="*/ 2147483647 h 1616"/>
                <a:gd name="T102" fmla="*/ 2147483647 w 1176"/>
                <a:gd name="T103" fmla="*/ 2147483647 h 1616"/>
                <a:gd name="T104" fmla="*/ 2147483647 w 1176"/>
                <a:gd name="T105" fmla="*/ 2147483647 h 1616"/>
                <a:gd name="T106" fmla="*/ 2147483647 w 1176"/>
                <a:gd name="T107" fmla="*/ 2147483647 h 1616"/>
                <a:gd name="T108" fmla="*/ 2147483647 w 1176"/>
                <a:gd name="T109" fmla="*/ 2147483647 h 1616"/>
                <a:gd name="T110" fmla="*/ 2147483647 w 1176"/>
                <a:gd name="T111" fmla="*/ 2147483647 h 1616"/>
                <a:gd name="T112" fmla="*/ 2147483647 w 1176"/>
                <a:gd name="T113" fmla="*/ 2147483647 h 161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176"/>
                <a:gd name="T172" fmla="*/ 0 h 1616"/>
                <a:gd name="T173" fmla="*/ 1176 w 1176"/>
                <a:gd name="T174" fmla="*/ 1616 h 161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176" h="1616">
                  <a:moveTo>
                    <a:pt x="664" y="464"/>
                  </a:moveTo>
                  <a:lnTo>
                    <a:pt x="608" y="320"/>
                  </a:lnTo>
                  <a:lnTo>
                    <a:pt x="664" y="256"/>
                  </a:lnTo>
                  <a:lnTo>
                    <a:pt x="744" y="264"/>
                  </a:lnTo>
                  <a:lnTo>
                    <a:pt x="792" y="168"/>
                  </a:lnTo>
                  <a:lnTo>
                    <a:pt x="928" y="112"/>
                  </a:lnTo>
                  <a:lnTo>
                    <a:pt x="952" y="32"/>
                  </a:lnTo>
                  <a:lnTo>
                    <a:pt x="904" y="0"/>
                  </a:lnTo>
                  <a:lnTo>
                    <a:pt x="856" y="64"/>
                  </a:lnTo>
                  <a:lnTo>
                    <a:pt x="813" y="147"/>
                  </a:lnTo>
                  <a:lnTo>
                    <a:pt x="768" y="160"/>
                  </a:lnTo>
                  <a:lnTo>
                    <a:pt x="760" y="48"/>
                  </a:lnTo>
                  <a:lnTo>
                    <a:pt x="632" y="48"/>
                  </a:lnTo>
                  <a:lnTo>
                    <a:pt x="584" y="104"/>
                  </a:lnTo>
                  <a:lnTo>
                    <a:pt x="584" y="184"/>
                  </a:lnTo>
                  <a:lnTo>
                    <a:pt x="480" y="256"/>
                  </a:lnTo>
                  <a:lnTo>
                    <a:pt x="560" y="280"/>
                  </a:lnTo>
                  <a:lnTo>
                    <a:pt x="584" y="336"/>
                  </a:lnTo>
                  <a:lnTo>
                    <a:pt x="544" y="424"/>
                  </a:lnTo>
                  <a:lnTo>
                    <a:pt x="504" y="496"/>
                  </a:lnTo>
                  <a:lnTo>
                    <a:pt x="432" y="432"/>
                  </a:lnTo>
                  <a:lnTo>
                    <a:pt x="384" y="496"/>
                  </a:lnTo>
                  <a:lnTo>
                    <a:pt x="280" y="432"/>
                  </a:lnTo>
                  <a:lnTo>
                    <a:pt x="195" y="457"/>
                  </a:lnTo>
                  <a:lnTo>
                    <a:pt x="152" y="552"/>
                  </a:lnTo>
                  <a:lnTo>
                    <a:pt x="184" y="632"/>
                  </a:lnTo>
                  <a:lnTo>
                    <a:pt x="120" y="680"/>
                  </a:lnTo>
                  <a:lnTo>
                    <a:pt x="144" y="856"/>
                  </a:lnTo>
                  <a:lnTo>
                    <a:pt x="192" y="896"/>
                  </a:lnTo>
                  <a:lnTo>
                    <a:pt x="240" y="976"/>
                  </a:lnTo>
                  <a:lnTo>
                    <a:pt x="216" y="1080"/>
                  </a:lnTo>
                  <a:lnTo>
                    <a:pt x="216" y="1168"/>
                  </a:lnTo>
                  <a:lnTo>
                    <a:pt x="88" y="1200"/>
                  </a:lnTo>
                  <a:lnTo>
                    <a:pt x="40" y="1288"/>
                  </a:lnTo>
                  <a:lnTo>
                    <a:pt x="0" y="1448"/>
                  </a:lnTo>
                  <a:lnTo>
                    <a:pt x="40" y="1552"/>
                  </a:lnTo>
                  <a:lnTo>
                    <a:pt x="120" y="1528"/>
                  </a:lnTo>
                  <a:lnTo>
                    <a:pt x="160" y="1616"/>
                  </a:lnTo>
                  <a:lnTo>
                    <a:pt x="288" y="1616"/>
                  </a:lnTo>
                  <a:lnTo>
                    <a:pt x="424" y="1552"/>
                  </a:lnTo>
                  <a:lnTo>
                    <a:pt x="520" y="1456"/>
                  </a:lnTo>
                  <a:lnTo>
                    <a:pt x="624" y="1448"/>
                  </a:lnTo>
                  <a:lnTo>
                    <a:pt x="728" y="1376"/>
                  </a:lnTo>
                  <a:lnTo>
                    <a:pt x="1006" y="1327"/>
                  </a:lnTo>
                  <a:lnTo>
                    <a:pt x="1048" y="1224"/>
                  </a:lnTo>
                  <a:lnTo>
                    <a:pt x="1112" y="1112"/>
                  </a:lnTo>
                  <a:lnTo>
                    <a:pt x="1160" y="1000"/>
                  </a:lnTo>
                  <a:lnTo>
                    <a:pt x="1144" y="888"/>
                  </a:lnTo>
                  <a:lnTo>
                    <a:pt x="1176" y="768"/>
                  </a:lnTo>
                  <a:lnTo>
                    <a:pt x="1136" y="664"/>
                  </a:lnTo>
                  <a:lnTo>
                    <a:pt x="1088" y="568"/>
                  </a:lnTo>
                  <a:lnTo>
                    <a:pt x="1024" y="528"/>
                  </a:lnTo>
                  <a:lnTo>
                    <a:pt x="984" y="456"/>
                  </a:lnTo>
                  <a:lnTo>
                    <a:pt x="912" y="440"/>
                  </a:lnTo>
                  <a:lnTo>
                    <a:pt x="848" y="496"/>
                  </a:lnTo>
                  <a:lnTo>
                    <a:pt x="776" y="528"/>
                  </a:lnTo>
                  <a:lnTo>
                    <a:pt x="664" y="464"/>
                  </a:lnTo>
                  <a:close/>
                </a:path>
              </a:pathLst>
            </a:custGeom>
            <a:solidFill>
              <a:schemeClr val="accent1">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134" name="Freeform 131">
              <a:extLst>
                <a:ext uri="{FF2B5EF4-FFF2-40B4-BE49-F238E27FC236}">
                  <a16:creationId xmlns:a16="http://schemas.microsoft.com/office/drawing/2014/main" id="{14EFEE4F-C045-4424-B694-81678F5D5359}"/>
                </a:ext>
              </a:extLst>
            </p:cNvPr>
            <p:cNvSpPr>
              <a:spLocks/>
            </p:cNvSpPr>
            <p:nvPr/>
          </p:nvSpPr>
          <p:spPr bwMode="auto">
            <a:xfrm>
              <a:off x="4192594" y="3696323"/>
              <a:ext cx="49829" cy="40486"/>
            </a:xfrm>
            <a:custGeom>
              <a:avLst/>
              <a:gdLst>
                <a:gd name="T0" fmla="*/ 2147483647 w 161"/>
                <a:gd name="T1" fmla="*/ 0 h 130"/>
                <a:gd name="T2" fmla="*/ 2147483647 w 161"/>
                <a:gd name="T3" fmla="*/ 2147483647 h 130"/>
                <a:gd name="T4" fmla="*/ 2147483647 w 161"/>
                <a:gd name="T5" fmla="*/ 2147483647 h 130"/>
                <a:gd name="T6" fmla="*/ 2147483647 w 161"/>
                <a:gd name="T7" fmla="*/ 2147483647 h 130"/>
                <a:gd name="T8" fmla="*/ 2147483647 w 161"/>
                <a:gd name="T9" fmla="*/ 2147483647 h 130"/>
                <a:gd name="T10" fmla="*/ 2147483647 w 161"/>
                <a:gd name="T11" fmla="*/ 2147483647 h 130"/>
                <a:gd name="T12" fmla="*/ 2147483647 w 161"/>
                <a:gd name="T13" fmla="*/ 2147483647 h 130"/>
                <a:gd name="T14" fmla="*/ 0 w 161"/>
                <a:gd name="T15" fmla="*/ 2147483647 h 130"/>
                <a:gd name="T16" fmla="*/ 2147483647 w 161"/>
                <a:gd name="T17" fmla="*/ 2147483647 h 130"/>
                <a:gd name="T18" fmla="*/ 2147483647 w 161"/>
                <a:gd name="T19" fmla="*/ 2147483647 h 130"/>
                <a:gd name="T20" fmla="*/ 2147483647 w 161"/>
                <a:gd name="T21" fmla="*/ 2147483647 h 130"/>
                <a:gd name="T22" fmla="*/ 2147483647 w 161"/>
                <a:gd name="T23" fmla="*/ 2147483647 h 130"/>
                <a:gd name="T24" fmla="*/ 2147483647 w 161"/>
                <a:gd name="T25" fmla="*/ 2147483647 h 130"/>
                <a:gd name="T26" fmla="*/ 2147483647 w 161"/>
                <a:gd name="T27" fmla="*/ 2147483647 h 130"/>
                <a:gd name="T28" fmla="*/ 2147483647 w 161"/>
                <a:gd name="T29" fmla="*/ 2147483647 h 130"/>
                <a:gd name="T30" fmla="*/ 2147483647 w 161"/>
                <a:gd name="T31" fmla="*/ 2147483647 h 130"/>
                <a:gd name="T32" fmla="*/ 2147483647 w 161"/>
                <a:gd name="T33" fmla="*/ 2147483647 h 130"/>
                <a:gd name="T34" fmla="*/ 2147483647 w 161"/>
                <a:gd name="T35" fmla="*/ 2147483647 h 130"/>
                <a:gd name="T36" fmla="*/ 2147483647 w 161"/>
                <a:gd name="T37" fmla="*/ 2147483647 h 130"/>
                <a:gd name="T38" fmla="*/ 2147483647 w 161"/>
                <a:gd name="T39" fmla="*/ 2147483647 h 130"/>
                <a:gd name="T40" fmla="*/ 2147483647 w 161"/>
                <a:gd name="T41" fmla="*/ 2147483647 h 130"/>
                <a:gd name="T42" fmla="*/ 2147483647 w 161"/>
                <a:gd name="T43" fmla="*/ 2147483647 h 130"/>
                <a:gd name="T44" fmla="*/ 2147483647 w 161"/>
                <a:gd name="T45" fmla="*/ 2147483647 h 130"/>
                <a:gd name="T46" fmla="*/ 2147483647 w 161"/>
                <a:gd name="T47" fmla="*/ 2147483647 h 130"/>
                <a:gd name="T48" fmla="*/ 2147483647 w 161"/>
                <a:gd name="T49" fmla="*/ 2147483647 h 130"/>
                <a:gd name="T50" fmla="*/ 2147483647 w 161"/>
                <a:gd name="T51" fmla="*/ 0 h 13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61"/>
                <a:gd name="T79" fmla="*/ 0 h 130"/>
                <a:gd name="T80" fmla="*/ 161 w 161"/>
                <a:gd name="T81" fmla="*/ 130 h 130"/>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61" h="130">
                  <a:moveTo>
                    <a:pt x="138" y="0"/>
                  </a:moveTo>
                  <a:lnTo>
                    <a:pt x="124" y="9"/>
                  </a:lnTo>
                  <a:lnTo>
                    <a:pt x="106" y="8"/>
                  </a:lnTo>
                  <a:lnTo>
                    <a:pt x="77" y="14"/>
                  </a:lnTo>
                  <a:lnTo>
                    <a:pt x="45" y="26"/>
                  </a:lnTo>
                  <a:lnTo>
                    <a:pt x="32" y="48"/>
                  </a:lnTo>
                  <a:lnTo>
                    <a:pt x="13" y="45"/>
                  </a:lnTo>
                  <a:lnTo>
                    <a:pt x="0" y="58"/>
                  </a:lnTo>
                  <a:lnTo>
                    <a:pt x="9" y="96"/>
                  </a:lnTo>
                  <a:lnTo>
                    <a:pt x="32" y="114"/>
                  </a:lnTo>
                  <a:lnTo>
                    <a:pt x="53" y="111"/>
                  </a:lnTo>
                  <a:lnTo>
                    <a:pt x="69" y="97"/>
                  </a:lnTo>
                  <a:lnTo>
                    <a:pt x="84" y="101"/>
                  </a:lnTo>
                  <a:lnTo>
                    <a:pt x="91" y="118"/>
                  </a:lnTo>
                  <a:lnTo>
                    <a:pt x="105" y="130"/>
                  </a:lnTo>
                  <a:lnTo>
                    <a:pt x="117" y="124"/>
                  </a:lnTo>
                  <a:lnTo>
                    <a:pt x="128" y="123"/>
                  </a:lnTo>
                  <a:lnTo>
                    <a:pt x="142" y="116"/>
                  </a:lnTo>
                  <a:lnTo>
                    <a:pt x="158" y="103"/>
                  </a:lnTo>
                  <a:lnTo>
                    <a:pt x="161" y="93"/>
                  </a:lnTo>
                  <a:lnTo>
                    <a:pt x="160" y="79"/>
                  </a:lnTo>
                  <a:lnTo>
                    <a:pt x="149" y="68"/>
                  </a:lnTo>
                  <a:lnTo>
                    <a:pt x="154" y="58"/>
                  </a:lnTo>
                  <a:lnTo>
                    <a:pt x="157" y="40"/>
                  </a:lnTo>
                  <a:lnTo>
                    <a:pt x="146" y="23"/>
                  </a:lnTo>
                  <a:lnTo>
                    <a:pt x="138" y="0"/>
                  </a:lnTo>
                  <a:close/>
                </a:path>
              </a:pathLst>
            </a:custGeom>
            <a:solidFill>
              <a:schemeClr val="accent1">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srgbClr val="000000"/>
                </a:solidFill>
                <a:effectLst/>
                <a:uLnTx/>
                <a:uFillTx/>
                <a:latin typeface="Arial" charset="0"/>
                <a:ea typeface="等线" panose="02010600030101010101" pitchFamily="2" charset="-122"/>
                <a:cs typeface="+mn-cs"/>
              </a:endParaRPr>
            </a:p>
          </p:txBody>
        </p:sp>
        <p:sp>
          <p:nvSpPr>
            <p:cNvPr id="135" name="Freeform 132">
              <a:extLst>
                <a:ext uri="{FF2B5EF4-FFF2-40B4-BE49-F238E27FC236}">
                  <a16:creationId xmlns:a16="http://schemas.microsoft.com/office/drawing/2014/main" id="{8998D5BC-7B1E-49AD-AEF6-A3BFE660135D}"/>
                </a:ext>
              </a:extLst>
            </p:cNvPr>
            <p:cNvSpPr>
              <a:spLocks/>
            </p:cNvSpPr>
            <p:nvPr/>
          </p:nvSpPr>
          <p:spPr bwMode="auto">
            <a:xfrm>
              <a:off x="4728255" y="3786637"/>
              <a:ext cx="314545" cy="216444"/>
            </a:xfrm>
            <a:custGeom>
              <a:avLst/>
              <a:gdLst>
                <a:gd name="T0" fmla="*/ 35 w 1879600"/>
                <a:gd name="T1" fmla="*/ 11 h 1290637"/>
                <a:gd name="T2" fmla="*/ 25 w 1879600"/>
                <a:gd name="T3" fmla="*/ 31 h 1290637"/>
                <a:gd name="T4" fmla="*/ 16 w 1879600"/>
                <a:gd name="T5" fmla="*/ 53 h 1290637"/>
                <a:gd name="T6" fmla="*/ 6 w 1879600"/>
                <a:gd name="T7" fmla="*/ 76 h 1290637"/>
                <a:gd name="T8" fmla="*/ 5 w 1879600"/>
                <a:gd name="T9" fmla="*/ 99 h 1290637"/>
                <a:gd name="T10" fmla="*/ 32 w 1879600"/>
                <a:gd name="T11" fmla="*/ 107 h 1290637"/>
                <a:gd name="T12" fmla="*/ 59 w 1879600"/>
                <a:gd name="T13" fmla="*/ 99 h 1290637"/>
                <a:gd name="T14" fmla="*/ 84 w 1879600"/>
                <a:gd name="T15" fmla="*/ 95 h 1290637"/>
                <a:gd name="T16" fmla="*/ 108 w 1879600"/>
                <a:gd name="T17" fmla="*/ 105 h 1290637"/>
                <a:gd name="T18" fmla="*/ 122 w 1879600"/>
                <a:gd name="T19" fmla="*/ 132 h 1290637"/>
                <a:gd name="T20" fmla="*/ 115 w 1879600"/>
                <a:gd name="T21" fmla="*/ 143 h 1290637"/>
                <a:gd name="T22" fmla="*/ 102 w 1879600"/>
                <a:gd name="T23" fmla="*/ 152 h 1290637"/>
                <a:gd name="T24" fmla="*/ 95 w 1879600"/>
                <a:gd name="T25" fmla="*/ 163 h 1290637"/>
                <a:gd name="T26" fmla="*/ 114 w 1879600"/>
                <a:gd name="T27" fmla="*/ 166 h 1290637"/>
                <a:gd name="T28" fmla="*/ 128 w 1879600"/>
                <a:gd name="T29" fmla="*/ 148 h 1290637"/>
                <a:gd name="T30" fmla="*/ 143 w 1879600"/>
                <a:gd name="T31" fmla="*/ 136 h 1290637"/>
                <a:gd name="T32" fmla="*/ 153 w 1879600"/>
                <a:gd name="T33" fmla="*/ 143 h 1290637"/>
                <a:gd name="T34" fmla="*/ 170 w 1879600"/>
                <a:gd name="T35" fmla="*/ 145 h 1290637"/>
                <a:gd name="T36" fmla="*/ 173 w 1879600"/>
                <a:gd name="T37" fmla="*/ 156 h 1290637"/>
                <a:gd name="T38" fmla="*/ 167 w 1879600"/>
                <a:gd name="T39" fmla="*/ 165 h 1290637"/>
                <a:gd name="T40" fmla="*/ 175 w 1879600"/>
                <a:gd name="T41" fmla="*/ 176 h 1290637"/>
                <a:gd name="T42" fmla="*/ 185 w 1879600"/>
                <a:gd name="T43" fmla="*/ 186 h 1290637"/>
                <a:gd name="T44" fmla="*/ 207 w 1879600"/>
                <a:gd name="T45" fmla="*/ 174 h 1290637"/>
                <a:gd name="T46" fmla="*/ 218 w 1879600"/>
                <a:gd name="T47" fmla="*/ 167 h 1290637"/>
                <a:gd name="T48" fmla="*/ 209 w 1879600"/>
                <a:gd name="T49" fmla="*/ 166 h 1290637"/>
                <a:gd name="T50" fmla="*/ 196 w 1879600"/>
                <a:gd name="T51" fmla="*/ 161 h 1290637"/>
                <a:gd name="T52" fmla="*/ 195 w 1879600"/>
                <a:gd name="T53" fmla="*/ 145 h 1290637"/>
                <a:gd name="T54" fmla="*/ 214 w 1879600"/>
                <a:gd name="T55" fmla="*/ 138 h 1290637"/>
                <a:gd name="T56" fmla="*/ 234 w 1879600"/>
                <a:gd name="T57" fmla="*/ 129 h 1290637"/>
                <a:gd name="T58" fmla="*/ 249 w 1879600"/>
                <a:gd name="T59" fmla="*/ 118 h 1290637"/>
                <a:gd name="T60" fmla="*/ 269 w 1879600"/>
                <a:gd name="T61" fmla="*/ 91 h 1290637"/>
                <a:gd name="T62" fmla="*/ 265 w 1879600"/>
                <a:gd name="T63" fmla="*/ 65 h 1290637"/>
                <a:gd name="T64" fmla="*/ 243 w 1879600"/>
                <a:gd name="T65" fmla="*/ 63 h 1290637"/>
                <a:gd name="T66" fmla="*/ 215 w 1879600"/>
                <a:gd name="T67" fmla="*/ 48 h 1290637"/>
                <a:gd name="T68" fmla="*/ 196 w 1879600"/>
                <a:gd name="T69" fmla="*/ 31 h 1290637"/>
                <a:gd name="T70" fmla="*/ 179 w 1879600"/>
                <a:gd name="T71" fmla="*/ 1 h 1290637"/>
                <a:gd name="T72" fmla="*/ 148 w 1879600"/>
                <a:gd name="T73" fmla="*/ 7 h 1290637"/>
                <a:gd name="T74" fmla="*/ 134 w 1879600"/>
                <a:gd name="T75" fmla="*/ 11 h 1290637"/>
                <a:gd name="T76" fmla="*/ 130 w 1879600"/>
                <a:gd name="T77" fmla="*/ 21 h 1290637"/>
                <a:gd name="T78" fmla="*/ 113 w 1879600"/>
                <a:gd name="T79" fmla="*/ 19 h 1290637"/>
                <a:gd name="T80" fmla="*/ 103 w 1879600"/>
                <a:gd name="T81" fmla="*/ 16 h 1290637"/>
                <a:gd name="T82" fmla="*/ 88 w 1879600"/>
                <a:gd name="T83" fmla="*/ 12 h 1290637"/>
                <a:gd name="T84" fmla="*/ 66 w 1879600"/>
                <a:gd name="T85" fmla="*/ 8 h 1290637"/>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879600"/>
                <a:gd name="T130" fmla="*/ 0 h 1290637"/>
                <a:gd name="T131" fmla="*/ 1879600 w 1879600"/>
                <a:gd name="T132" fmla="*/ 1290637 h 1290637"/>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879600" h="1290637">
                  <a:moveTo>
                    <a:pt x="331788" y="61912"/>
                  </a:moveTo>
                  <a:lnTo>
                    <a:pt x="277813" y="77787"/>
                  </a:lnTo>
                  <a:lnTo>
                    <a:pt x="239713" y="77787"/>
                  </a:lnTo>
                  <a:lnTo>
                    <a:pt x="207963" y="92075"/>
                  </a:lnTo>
                  <a:lnTo>
                    <a:pt x="182563" y="133350"/>
                  </a:lnTo>
                  <a:lnTo>
                    <a:pt x="174625" y="209550"/>
                  </a:lnTo>
                  <a:lnTo>
                    <a:pt x="201613" y="290512"/>
                  </a:lnTo>
                  <a:lnTo>
                    <a:pt x="165100" y="328612"/>
                  </a:lnTo>
                  <a:lnTo>
                    <a:pt x="111125" y="363537"/>
                  </a:lnTo>
                  <a:lnTo>
                    <a:pt x="61913" y="392112"/>
                  </a:lnTo>
                  <a:lnTo>
                    <a:pt x="57150" y="444500"/>
                  </a:lnTo>
                  <a:lnTo>
                    <a:pt x="39688" y="522287"/>
                  </a:lnTo>
                  <a:lnTo>
                    <a:pt x="0" y="555625"/>
                  </a:lnTo>
                  <a:lnTo>
                    <a:pt x="25400" y="649287"/>
                  </a:lnTo>
                  <a:lnTo>
                    <a:pt x="36451" y="676525"/>
                  </a:lnTo>
                  <a:lnTo>
                    <a:pt x="69850" y="725487"/>
                  </a:lnTo>
                  <a:lnTo>
                    <a:pt x="136525" y="733425"/>
                  </a:lnTo>
                  <a:lnTo>
                    <a:pt x="220663" y="728662"/>
                  </a:lnTo>
                  <a:lnTo>
                    <a:pt x="288925" y="738187"/>
                  </a:lnTo>
                  <a:lnTo>
                    <a:pt x="360363" y="725487"/>
                  </a:lnTo>
                  <a:lnTo>
                    <a:pt x="407988" y="679450"/>
                  </a:lnTo>
                  <a:lnTo>
                    <a:pt x="477838" y="668337"/>
                  </a:lnTo>
                  <a:lnTo>
                    <a:pt x="517525" y="639762"/>
                  </a:lnTo>
                  <a:lnTo>
                    <a:pt x="584200" y="647700"/>
                  </a:lnTo>
                  <a:lnTo>
                    <a:pt x="646113" y="657225"/>
                  </a:lnTo>
                  <a:lnTo>
                    <a:pt x="715963" y="688975"/>
                  </a:lnTo>
                  <a:lnTo>
                    <a:pt x="749300" y="719137"/>
                  </a:lnTo>
                  <a:lnTo>
                    <a:pt x="765175" y="801687"/>
                  </a:lnTo>
                  <a:lnTo>
                    <a:pt x="806450" y="847725"/>
                  </a:lnTo>
                  <a:lnTo>
                    <a:pt x="846138" y="904875"/>
                  </a:lnTo>
                  <a:lnTo>
                    <a:pt x="841375" y="963612"/>
                  </a:lnTo>
                  <a:lnTo>
                    <a:pt x="820738" y="981075"/>
                  </a:lnTo>
                  <a:lnTo>
                    <a:pt x="796925" y="981075"/>
                  </a:lnTo>
                  <a:lnTo>
                    <a:pt x="758825" y="957262"/>
                  </a:lnTo>
                  <a:lnTo>
                    <a:pt x="720725" y="963612"/>
                  </a:lnTo>
                  <a:lnTo>
                    <a:pt x="701675" y="1042987"/>
                  </a:lnTo>
                  <a:lnTo>
                    <a:pt x="684213" y="1073150"/>
                  </a:lnTo>
                  <a:lnTo>
                    <a:pt x="665163" y="1092200"/>
                  </a:lnTo>
                  <a:lnTo>
                    <a:pt x="657225" y="1116012"/>
                  </a:lnTo>
                  <a:lnTo>
                    <a:pt x="696913" y="1135062"/>
                  </a:lnTo>
                  <a:lnTo>
                    <a:pt x="741363" y="1138237"/>
                  </a:lnTo>
                  <a:lnTo>
                    <a:pt x="792163" y="1138237"/>
                  </a:lnTo>
                  <a:lnTo>
                    <a:pt x="820738" y="1077912"/>
                  </a:lnTo>
                  <a:lnTo>
                    <a:pt x="849313" y="1054100"/>
                  </a:lnTo>
                  <a:lnTo>
                    <a:pt x="889000" y="1016000"/>
                  </a:lnTo>
                  <a:lnTo>
                    <a:pt x="915988" y="981075"/>
                  </a:lnTo>
                  <a:lnTo>
                    <a:pt x="963613" y="949325"/>
                  </a:lnTo>
                  <a:lnTo>
                    <a:pt x="987425" y="933450"/>
                  </a:lnTo>
                  <a:lnTo>
                    <a:pt x="1016000" y="903287"/>
                  </a:lnTo>
                  <a:lnTo>
                    <a:pt x="1046163" y="923925"/>
                  </a:lnTo>
                  <a:lnTo>
                    <a:pt x="1057275" y="977900"/>
                  </a:lnTo>
                  <a:lnTo>
                    <a:pt x="1082675" y="1004887"/>
                  </a:lnTo>
                  <a:lnTo>
                    <a:pt x="1120775" y="996950"/>
                  </a:lnTo>
                  <a:lnTo>
                    <a:pt x="1174750" y="992187"/>
                  </a:lnTo>
                  <a:lnTo>
                    <a:pt x="1217613" y="1009650"/>
                  </a:lnTo>
                  <a:lnTo>
                    <a:pt x="1238250" y="1047750"/>
                  </a:lnTo>
                  <a:lnTo>
                    <a:pt x="1198563" y="1066800"/>
                  </a:lnTo>
                  <a:lnTo>
                    <a:pt x="1165225" y="1082675"/>
                  </a:lnTo>
                  <a:lnTo>
                    <a:pt x="1147763" y="1100137"/>
                  </a:lnTo>
                  <a:lnTo>
                    <a:pt x="1152525" y="1131887"/>
                  </a:lnTo>
                  <a:lnTo>
                    <a:pt x="1187450" y="1146175"/>
                  </a:lnTo>
                  <a:lnTo>
                    <a:pt x="1222375" y="1163637"/>
                  </a:lnTo>
                  <a:lnTo>
                    <a:pt x="1211263" y="1206500"/>
                  </a:lnTo>
                  <a:lnTo>
                    <a:pt x="1222375" y="1258887"/>
                  </a:lnTo>
                  <a:lnTo>
                    <a:pt x="1236663" y="1290637"/>
                  </a:lnTo>
                  <a:lnTo>
                    <a:pt x="1281113" y="1270000"/>
                  </a:lnTo>
                  <a:lnTo>
                    <a:pt x="1311275" y="1235075"/>
                  </a:lnTo>
                  <a:lnTo>
                    <a:pt x="1381125" y="1203325"/>
                  </a:lnTo>
                  <a:lnTo>
                    <a:pt x="1430338" y="1190625"/>
                  </a:lnTo>
                  <a:lnTo>
                    <a:pt x="1473200" y="1185862"/>
                  </a:lnTo>
                  <a:lnTo>
                    <a:pt x="1512888" y="1181100"/>
                  </a:lnTo>
                  <a:lnTo>
                    <a:pt x="1511300" y="1144587"/>
                  </a:lnTo>
                  <a:lnTo>
                    <a:pt x="1508125" y="1104900"/>
                  </a:lnTo>
                  <a:lnTo>
                    <a:pt x="1477963" y="1100137"/>
                  </a:lnTo>
                  <a:lnTo>
                    <a:pt x="1446213" y="1133475"/>
                  </a:lnTo>
                  <a:lnTo>
                    <a:pt x="1411288" y="1143000"/>
                  </a:lnTo>
                  <a:lnTo>
                    <a:pt x="1387475" y="1143000"/>
                  </a:lnTo>
                  <a:lnTo>
                    <a:pt x="1355725" y="1101725"/>
                  </a:lnTo>
                  <a:lnTo>
                    <a:pt x="1328738" y="1077912"/>
                  </a:lnTo>
                  <a:lnTo>
                    <a:pt x="1333500" y="1041400"/>
                  </a:lnTo>
                  <a:lnTo>
                    <a:pt x="1346200" y="995362"/>
                  </a:lnTo>
                  <a:lnTo>
                    <a:pt x="1395413" y="965200"/>
                  </a:lnTo>
                  <a:lnTo>
                    <a:pt x="1438275" y="952500"/>
                  </a:lnTo>
                  <a:lnTo>
                    <a:pt x="1482725" y="947737"/>
                  </a:lnTo>
                  <a:lnTo>
                    <a:pt x="1533525" y="911225"/>
                  </a:lnTo>
                  <a:lnTo>
                    <a:pt x="1585913" y="915987"/>
                  </a:lnTo>
                  <a:lnTo>
                    <a:pt x="1616075" y="882650"/>
                  </a:lnTo>
                  <a:lnTo>
                    <a:pt x="1671638" y="874712"/>
                  </a:lnTo>
                  <a:lnTo>
                    <a:pt x="1706563" y="842962"/>
                  </a:lnTo>
                  <a:lnTo>
                    <a:pt x="1722438" y="806450"/>
                  </a:lnTo>
                  <a:lnTo>
                    <a:pt x="1849438" y="752475"/>
                  </a:lnTo>
                  <a:lnTo>
                    <a:pt x="1879600" y="685800"/>
                  </a:lnTo>
                  <a:lnTo>
                    <a:pt x="1860550" y="623887"/>
                  </a:lnTo>
                  <a:lnTo>
                    <a:pt x="1865313" y="530225"/>
                  </a:lnTo>
                  <a:lnTo>
                    <a:pt x="1879600" y="471487"/>
                  </a:lnTo>
                  <a:lnTo>
                    <a:pt x="1836738" y="444500"/>
                  </a:lnTo>
                  <a:lnTo>
                    <a:pt x="1797050" y="454025"/>
                  </a:lnTo>
                  <a:lnTo>
                    <a:pt x="1728788" y="423862"/>
                  </a:lnTo>
                  <a:lnTo>
                    <a:pt x="1679575" y="428625"/>
                  </a:lnTo>
                  <a:lnTo>
                    <a:pt x="1614488" y="342900"/>
                  </a:lnTo>
                  <a:lnTo>
                    <a:pt x="1544638" y="330200"/>
                  </a:lnTo>
                  <a:lnTo>
                    <a:pt x="1487488" y="330200"/>
                  </a:lnTo>
                  <a:lnTo>
                    <a:pt x="1439863" y="268287"/>
                  </a:lnTo>
                  <a:lnTo>
                    <a:pt x="1403350" y="239712"/>
                  </a:lnTo>
                  <a:lnTo>
                    <a:pt x="1354138" y="209550"/>
                  </a:lnTo>
                  <a:lnTo>
                    <a:pt x="1265238" y="166687"/>
                  </a:lnTo>
                  <a:lnTo>
                    <a:pt x="1282700" y="90487"/>
                  </a:lnTo>
                  <a:lnTo>
                    <a:pt x="1239838" y="9525"/>
                  </a:lnTo>
                  <a:lnTo>
                    <a:pt x="1184275" y="0"/>
                  </a:lnTo>
                  <a:lnTo>
                    <a:pt x="1116013" y="47625"/>
                  </a:lnTo>
                  <a:lnTo>
                    <a:pt x="1020763" y="47625"/>
                  </a:lnTo>
                  <a:lnTo>
                    <a:pt x="996950" y="14287"/>
                  </a:lnTo>
                  <a:lnTo>
                    <a:pt x="947738" y="42862"/>
                  </a:lnTo>
                  <a:lnTo>
                    <a:pt x="923925" y="73025"/>
                  </a:lnTo>
                  <a:lnTo>
                    <a:pt x="920750" y="109537"/>
                  </a:lnTo>
                  <a:lnTo>
                    <a:pt x="927100" y="142875"/>
                  </a:lnTo>
                  <a:lnTo>
                    <a:pt x="896938" y="146050"/>
                  </a:lnTo>
                  <a:lnTo>
                    <a:pt x="863600" y="111125"/>
                  </a:lnTo>
                  <a:lnTo>
                    <a:pt x="814388" y="107950"/>
                  </a:lnTo>
                  <a:lnTo>
                    <a:pt x="784225" y="131762"/>
                  </a:lnTo>
                  <a:lnTo>
                    <a:pt x="763588" y="85725"/>
                  </a:lnTo>
                  <a:lnTo>
                    <a:pt x="735013" y="92075"/>
                  </a:lnTo>
                  <a:lnTo>
                    <a:pt x="712788" y="112712"/>
                  </a:lnTo>
                  <a:lnTo>
                    <a:pt x="692150" y="82550"/>
                  </a:lnTo>
                  <a:lnTo>
                    <a:pt x="655638" y="82550"/>
                  </a:lnTo>
                  <a:lnTo>
                    <a:pt x="609600" y="85725"/>
                  </a:lnTo>
                  <a:lnTo>
                    <a:pt x="558800" y="57150"/>
                  </a:lnTo>
                  <a:lnTo>
                    <a:pt x="511175" y="82550"/>
                  </a:lnTo>
                  <a:lnTo>
                    <a:pt x="458788" y="53975"/>
                  </a:lnTo>
                  <a:lnTo>
                    <a:pt x="392113" y="53975"/>
                  </a:lnTo>
                  <a:lnTo>
                    <a:pt x="331788" y="61912"/>
                  </a:lnTo>
                  <a:close/>
                </a:path>
              </a:pathLst>
            </a:custGeom>
            <a:solidFill>
              <a:schemeClr val="accent1">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136" name="Freeform 133">
              <a:extLst>
                <a:ext uri="{FF2B5EF4-FFF2-40B4-BE49-F238E27FC236}">
                  <a16:creationId xmlns:a16="http://schemas.microsoft.com/office/drawing/2014/main" id="{F658C396-1616-4F7D-AB7B-118618C09150}"/>
                </a:ext>
              </a:extLst>
            </p:cNvPr>
            <p:cNvSpPr>
              <a:spLocks/>
            </p:cNvSpPr>
            <p:nvPr/>
          </p:nvSpPr>
          <p:spPr bwMode="auto">
            <a:xfrm>
              <a:off x="4751611" y="3669851"/>
              <a:ext cx="161944" cy="141701"/>
            </a:xfrm>
            <a:custGeom>
              <a:avLst/>
              <a:gdLst>
                <a:gd name="T0" fmla="*/ 2147483647 w 610"/>
                <a:gd name="T1" fmla="*/ 2147483647 h 532"/>
                <a:gd name="T2" fmla="*/ 2147483647 w 610"/>
                <a:gd name="T3" fmla="*/ 2147483647 h 532"/>
                <a:gd name="T4" fmla="*/ 2147483647 w 610"/>
                <a:gd name="T5" fmla="*/ 2147483647 h 532"/>
                <a:gd name="T6" fmla="*/ 2147483647 w 610"/>
                <a:gd name="T7" fmla="*/ 2147483647 h 532"/>
                <a:gd name="T8" fmla="*/ 2147483647 w 610"/>
                <a:gd name="T9" fmla="*/ 2147483647 h 532"/>
                <a:gd name="T10" fmla="*/ 2147483647 w 610"/>
                <a:gd name="T11" fmla="*/ 2147483647 h 532"/>
                <a:gd name="T12" fmla="*/ 2147483647 w 610"/>
                <a:gd name="T13" fmla="*/ 2147483647 h 532"/>
                <a:gd name="T14" fmla="*/ 2147483647 w 610"/>
                <a:gd name="T15" fmla="*/ 2147483647 h 532"/>
                <a:gd name="T16" fmla="*/ 2147483647 w 610"/>
                <a:gd name="T17" fmla="*/ 2147483647 h 532"/>
                <a:gd name="T18" fmla="*/ 2147483647 w 610"/>
                <a:gd name="T19" fmla="*/ 2147483647 h 532"/>
                <a:gd name="T20" fmla="*/ 2147483647 w 610"/>
                <a:gd name="T21" fmla="*/ 2147483647 h 532"/>
                <a:gd name="T22" fmla="*/ 2147483647 w 610"/>
                <a:gd name="T23" fmla="*/ 2147483647 h 532"/>
                <a:gd name="T24" fmla="*/ 2147483647 w 610"/>
                <a:gd name="T25" fmla="*/ 2147483647 h 532"/>
                <a:gd name="T26" fmla="*/ 2147483647 w 610"/>
                <a:gd name="T27" fmla="*/ 2147483647 h 532"/>
                <a:gd name="T28" fmla="*/ 2147483647 w 610"/>
                <a:gd name="T29" fmla="*/ 2147483647 h 532"/>
                <a:gd name="T30" fmla="*/ 2147483647 w 610"/>
                <a:gd name="T31" fmla="*/ 2147483647 h 532"/>
                <a:gd name="T32" fmla="*/ 2147483647 w 610"/>
                <a:gd name="T33" fmla="*/ 2147483647 h 532"/>
                <a:gd name="T34" fmla="*/ 2147483647 w 610"/>
                <a:gd name="T35" fmla="*/ 2147483647 h 532"/>
                <a:gd name="T36" fmla="*/ 2147483647 w 610"/>
                <a:gd name="T37" fmla="*/ 2147483647 h 532"/>
                <a:gd name="T38" fmla="*/ 2147483647 w 610"/>
                <a:gd name="T39" fmla="*/ 2147483647 h 532"/>
                <a:gd name="T40" fmla="*/ 2147483647 w 610"/>
                <a:gd name="T41" fmla="*/ 2147483647 h 532"/>
                <a:gd name="T42" fmla="*/ 2147483647 w 610"/>
                <a:gd name="T43" fmla="*/ 2147483647 h 532"/>
                <a:gd name="T44" fmla="*/ 2147483647 w 610"/>
                <a:gd name="T45" fmla="*/ 2147483647 h 532"/>
                <a:gd name="T46" fmla="*/ 2147483647 w 610"/>
                <a:gd name="T47" fmla="*/ 2147483647 h 532"/>
                <a:gd name="T48" fmla="*/ 2147483647 w 610"/>
                <a:gd name="T49" fmla="*/ 2147483647 h 532"/>
                <a:gd name="T50" fmla="*/ 2147483647 w 610"/>
                <a:gd name="T51" fmla="*/ 2147483647 h 532"/>
                <a:gd name="T52" fmla="*/ 2147483647 w 610"/>
                <a:gd name="T53" fmla="*/ 2147483647 h 532"/>
                <a:gd name="T54" fmla="*/ 2147483647 w 610"/>
                <a:gd name="T55" fmla="*/ 0 h 532"/>
                <a:gd name="T56" fmla="*/ 2147483647 w 610"/>
                <a:gd name="T57" fmla="*/ 2147483647 h 532"/>
                <a:gd name="T58" fmla="*/ 2147483647 w 610"/>
                <a:gd name="T59" fmla="*/ 2147483647 h 532"/>
                <a:gd name="T60" fmla="*/ 2147483647 w 610"/>
                <a:gd name="T61" fmla="*/ 2147483647 h 532"/>
                <a:gd name="T62" fmla="*/ 2147483647 w 610"/>
                <a:gd name="T63" fmla="*/ 2147483647 h 532"/>
                <a:gd name="T64" fmla="*/ 2147483647 w 610"/>
                <a:gd name="T65" fmla="*/ 2147483647 h 532"/>
                <a:gd name="T66" fmla="*/ 2147483647 w 610"/>
                <a:gd name="T67" fmla="*/ 2147483647 h 532"/>
                <a:gd name="T68" fmla="*/ 2147483647 w 610"/>
                <a:gd name="T69" fmla="*/ 2147483647 h 532"/>
                <a:gd name="T70" fmla="*/ 2147483647 w 610"/>
                <a:gd name="T71" fmla="*/ 2147483647 h 532"/>
                <a:gd name="T72" fmla="*/ 2147483647 w 610"/>
                <a:gd name="T73" fmla="*/ 2147483647 h 532"/>
                <a:gd name="T74" fmla="*/ 2147483647 w 610"/>
                <a:gd name="T75" fmla="*/ 2147483647 h 532"/>
                <a:gd name="T76" fmla="*/ 2147483647 w 610"/>
                <a:gd name="T77" fmla="*/ 2147483647 h 532"/>
                <a:gd name="T78" fmla="*/ 2147483647 w 610"/>
                <a:gd name="T79" fmla="*/ 2147483647 h 532"/>
                <a:gd name="T80" fmla="*/ 2147483647 w 610"/>
                <a:gd name="T81" fmla="*/ 2147483647 h 532"/>
                <a:gd name="T82" fmla="*/ 2147483647 w 610"/>
                <a:gd name="T83" fmla="*/ 2147483647 h 532"/>
                <a:gd name="T84" fmla="*/ 2147483647 w 610"/>
                <a:gd name="T85" fmla="*/ 2147483647 h 532"/>
                <a:gd name="T86" fmla="*/ 2147483647 w 610"/>
                <a:gd name="T87" fmla="*/ 2147483647 h 532"/>
                <a:gd name="T88" fmla="*/ 2147483647 w 610"/>
                <a:gd name="T89" fmla="*/ 2147483647 h 532"/>
                <a:gd name="T90" fmla="*/ 2147483647 w 610"/>
                <a:gd name="T91" fmla="*/ 2147483647 h 532"/>
                <a:gd name="T92" fmla="*/ 2147483647 w 610"/>
                <a:gd name="T93" fmla="*/ 2147483647 h 532"/>
                <a:gd name="T94" fmla="*/ 2147483647 w 610"/>
                <a:gd name="T95" fmla="*/ 2147483647 h 532"/>
                <a:gd name="T96" fmla="*/ 0 w 610"/>
                <a:gd name="T97" fmla="*/ 2147483647 h 532"/>
                <a:gd name="T98" fmla="*/ 2147483647 w 610"/>
                <a:gd name="T99" fmla="*/ 2147483647 h 532"/>
                <a:gd name="T100" fmla="*/ 2147483647 w 610"/>
                <a:gd name="T101" fmla="*/ 2147483647 h 532"/>
                <a:gd name="T102" fmla="*/ 2147483647 w 610"/>
                <a:gd name="T103" fmla="*/ 2147483647 h 532"/>
                <a:gd name="T104" fmla="*/ 2147483647 w 610"/>
                <a:gd name="T105" fmla="*/ 2147483647 h 532"/>
                <a:gd name="T106" fmla="*/ 2147483647 w 610"/>
                <a:gd name="T107" fmla="*/ 2147483647 h 532"/>
                <a:gd name="T108" fmla="*/ 2147483647 w 610"/>
                <a:gd name="T109" fmla="*/ 2147483647 h 532"/>
                <a:gd name="T110" fmla="*/ 2147483647 w 610"/>
                <a:gd name="T111" fmla="*/ 2147483647 h 532"/>
                <a:gd name="T112" fmla="*/ 2147483647 w 610"/>
                <a:gd name="T113" fmla="*/ 2147483647 h 532"/>
                <a:gd name="T114" fmla="*/ 2147483647 w 610"/>
                <a:gd name="T115" fmla="*/ 2147483647 h 532"/>
                <a:gd name="T116" fmla="*/ 2147483647 w 610"/>
                <a:gd name="T117" fmla="*/ 2147483647 h 532"/>
                <a:gd name="T118" fmla="*/ 2147483647 w 610"/>
                <a:gd name="T119" fmla="*/ 2147483647 h 532"/>
                <a:gd name="T120" fmla="*/ 2147483647 w 610"/>
                <a:gd name="T121" fmla="*/ 2147483647 h 53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610"/>
                <a:gd name="T184" fmla="*/ 0 h 532"/>
                <a:gd name="T185" fmla="*/ 610 w 610"/>
                <a:gd name="T186" fmla="*/ 532 h 532"/>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610" h="532">
                  <a:moveTo>
                    <a:pt x="346" y="492"/>
                  </a:moveTo>
                  <a:lnTo>
                    <a:pt x="361" y="510"/>
                  </a:lnTo>
                  <a:lnTo>
                    <a:pt x="373" y="501"/>
                  </a:lnTo>
                  <a:lnTo>
                    <a:pt x="390" y="492"/>
                  </a:lnTo>
                  <a:lnTo>
                    <a:pt x="405" y="525"/>
                  </a:lnTo>
                  <a:lnTo>
                    <a:pt x="424" y="510"/>
                  </a:lnTo>
                  <a:lnTo>
                    <a:pt x="453" y="508"/>
                  </a:lnTo>
                  <a:lnTo>
                    <a:pt x="478" y="532"/>
                  </a:lnTo>
                  <a:lnTo>
                    <a:pt x="499" y="531"/>
                  </a:lnTo>
                  <a:lnTo>
                    <a:pt x="493" y="514"/>
                  </a:lnTo>
                  <a:lnTo>
                    <a:pt x="495" y="489"/>
                  </a:lnTo>
                  <a:lnTo>
                    <a:pt x="508" y="468"/>
                  </a:lnTo>
                  <a:lnTo>
                    <a:pt x="537" y="451"/>
                  </a:lnTo>
                  <a:lnTo>
                    <a:pt x="526" y="423"/>
                  </a:lnTo>
                  <a:lnTo>
                    <a:pt x="517" y="382"/>
                  </a:lnTo>
                  <a:lnTo>
                    <a:pt x="571" y="366"/>
                  </a:lnTo>
                  <a:lnTo>
                    <a:pt x="610" y="348"/>
                  </a:lnTo>
                  <a:lnTo>
                    <a:pt x="592" y="310"/>
                  </a:lnTo>
                  <a:lnTo>
                    <a:pt x="558" y="292"/>
                  </a:lnTo>
                  <a:lnTo>
                    <a:pt x="552" y="255"/>
                  </a:lnTo>
                  <a:lnTo>
                    <a:pt x="529" y="223"/>
                  </a:lnTo>
                  <a:lnTo>
                    <a:pt x="495" y="183"/>
                  </a:lnTo>
                  <a:lnTo>
                    <a:pt x="480" y="148"/>
                  </a:lnTo>
                  <a:lnTo>
                    <a:pt x="495" y="97"/>
                  </a:lnTo>
                  <a:lnTo>
                    <a:pt x="474" y="66"/>
                  </a:lnTo>
                  <a:lnTo>
                    <a:pt x="414" y="40"/>
                  </a:lnTo>
                  <a:lnTo>
                    <a:pt x="349" y="27"/>
                  </a:lnTo>
                  <a:lnTo>
                    <a:pt x="288" y="0"/>
                  </a:lnTo>
                  <a:lnTo>
                    <a:pt x="255" y="27"/>
                  </a:lnTo>
                  <a:lnTo>
                    <a:pt x="226" y="64"/>
                  </a:lnTo>
                  <a:lnTo>
                    <a:pt x="222" y="101"/>
                  </a:lnTo>
                  <a:lnTo>
                    <a:pt x="202" y="130"/>
                  </a:lnTo>
                  <a:lnTo>
                    <a:pt x="187" y="150"/>
                  </a:lnTo>
                  <a:lnTo>
                    <a:pt x="154" y="154"/>
                  </a:lnTo>
                  <a:lnTo>
                    <a:pt x="151" y="181"/>
                  </a:lnTo>
                  <a:lnTo>
                    <a:pt x="159" y="210"/>
                  </a:lnTo>
                  <a:lnTo>
                    <a:pt x="142" y="229"/>
                  </a:lnTo>
                  <a:lnTo>
                    <a:pt x="117" y="247"/>
                  </a:lnTo>
                  <a:lnTo>
                    <a:pt x="90" y="256"/>
                  </a:lnTo>
                  <a:lnTo>
                    <a:pt x="47" y="253"/>
                  </a:lnTo>
                  <a:lnTo>
                    <a:pt x="18" y="265"/>
                  </a:lnTo>
                  <a:lnTo>
                    <a:pt x="10" y="288"/>
                  </a:lnTo>
                  <a:lnTo>
                    <a:pt x="21" y="318"/>
                  </a:lnTo>
                  <a:lnTo>
                    <a:pt x="45" y="346"/>
                  </a:lnTo>
                  <a:lnTo>
                    <a:pt x="27" y="363"/>
                  </a:lnTo>
                  <a:lnTo>
                    <a:pt x="13" y="384"/>
                  </a:lnTo>
                  <a:lnTo>
                    <a:pt x="25" y="406"/>
                  </a:lnTo>
                  <a:lnTo>
                    <a:pt x="12" y="424"/>
                  </a:lnTo>
                  <a:lnTo>
                    <a:pt x="0" y="451"/>
                  </a:lnTo>
                  <a:lnTo>
                    <a:pt x="13" y="486"/>
                  </a:lnTo>
                  <a:lnTo>
                    <a:pt x="27" y="520"/>
                  </a:lnTo>
                  <a:lnTo>
                    <a:pt x="43" y="499"/>
                  </a:lnTo>
                  <a:lnTo>
                    <a:pt x="64" y="489"/>
                  </a:lnTo>
                  <a:lnTo>
                    <a:pt x="90" y="489"/>
                  </a:lnTo>
                  <a:lnTo>
                    <a:pt x="124" y="478"/>
                  </a:lnTo>
                  <a:lnTo>
                    <a:pt x="159" y="477"/>
                  </a:lnTo>
                  <a:lnTo>
                    <a:pt x="198" y="474"/>
                  </a:lnTo>
                  <a:lnTo>
                    <a:pt x="231" y="492"/>
                  </a:lnTo>
                  <a:lnTo>
                    <a:pt x="264" y="475"/>
                  </a:lnTo>
                  <a:lnTo>
                    <a:pt x="295" y="493"/>
                  </a:lnTo>
                  <a:lnTo>
                    <a:pt x="346" y="492"/>
                  </a:lnTo>
                  <a:close/>
                </a:path>
              </a:pathLst>
            </a:custGeom>
            <a:solidFill>
              <a:schemeClr val="accent1">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137" name="Freeform 134">
              <a:extLst>
                <a:ext uri="{FF2B5EF4-FFF2-40B4-BE49-F238E27FC236}">
                  <a16:creationId xmlns:a16="http://schemas.microsoft.com/office/drawing/2014/main" id="{B386A54A-34BD-4FBB-A61E-7EC15167DF1D}"/>
                </a:ext>
              </a:extLst>
            </p:cNvPr>
            <p:cNvSpPr>
              <a:spLocks/>
            </p:cNvSpPr>
            <p:nvPr/>
          </p:nvSpPr>
          <p:spPr bwMode="auto">
            <a:xfrm>
              <a:off x="4748497" y="3554621"/>
              <a:ext cx="82530" cy="70072"/>
            </a:xfrm>
            <a:custGeom>
              <a:avLst/>
              <a:gdLst>
                <a:gd name="T0" fmla="*/ 2147483647 w 307"/>
                <a:gd name="T1" fmla="*/ 2147483647 h 265"/>
                <a:gd name="T2" fmla="*/ 2147483647 w 307"/>
                <a:gd name="T3" fmla="*/ 2147483647 h 265"/>
                <a:gd name="T4" fmla="*/ 2147483647 w 307"/>
                <a:gd name="T5" fmla="*/ 2147483647 h 265"/>
                <a:gd name="T6" fmla="*/ 2147483647 w 307"/>
                <a:gd name="T7" fmla="*/ 2147483647 h 265"/>
                <a:gd name="T8" fmla="*/ 2147483647 w 307"/>
                <a:gd name="T9" fmla="*/ 2147483647 h 265"/>
                <a:gd name="T10" fmla="*/ 2147483647 w 307"/>
                <a:gd name="T11" fmla="*/ 2147483647 h 265"/>
                <a:gd name="T12" fmla="*/ 2147483647 w 307"/>
                <a:gd name="T13" fmla="*/ 2147483647 h 265"/>
                <a:gd name="T14" fmla="*/ 2147483647 w 307"/>
                <a:gd name="T15" fmla="*/ 0 h 265"/>
                <a:gd name="T16" fmla="*/ 2147483647 w 307"/>
                <a:gd name="T17" fmla="*/ 2147483647 h 265"/>
                <a:gd name="T18" fmla="*/ 2147483647 w 307"/>
                <a:gd name="T19" fmla="*/ 2147483647 h 265"/>
                <a:gd name="T20" fmla="*/ 2147483647 w 307"/>
                <a:gd name="T21" fmla="*/ 2147483647 h 265"/>
                <a:gd name="T22" fmla="*/ 2147483647 w 307"/>
                <a:gd name="T23" fmla="*/ 2147483647 h 265"/>
                <a:gd name="T24" fmla="*/ 0 w 307"/>
                <a:gd name="T25" fmla="*/ 2147483647 h 265"/>
                <a:gd name="T26" fmla="*/ 2147483647 w 307"/>
                <a:gd name="T27" fmla="*/ 2147483647 h 265"/>
                <a:gd name="T28" fmla="*/ 2147483647 w 307"/>
                <a:gd name="T29" fmla="*/ 2147483647 h 265"/>
                <a:gd name="T30" fmla="*/ 2147483647 w 307"/>
                <a:gd name="T31" fmla="*/ 2147483647 h 265"/>
                <a:gd name="T32" fmla="*/ 2147483647 w 307"/>
                <a:gd name="T33" fmla="*/ 2147483647 h 265"/>
                <a:gd name="T34" fmla="*/ 2147483647 w 307"/>
                <a:gd name="T35" fmla="*/ 2147483647 h 265"/>
                <a:gd name="T36" fmla="*/ 2147483647 w 307"/>
                <a:gd name="T37" fmla="*/ 2147483647 h 265"/>
                <a:gd name="T38" fmla="*/ 2147483647 w 307"/>
                <a:gd name="T39" fmla="*/ 2147483647 h 265"/>
                <a:gd name="T40" fmla="*/ 2147483647 w 307"/>
                <a:gd name="T41" fmla="*/ 2147483647 h 265"/>
                <a:gd name="T42" fmla="*/ 2147483647 w 307"/>
                <a:gd name="T43" fmla="*/ 2147483647 h 265"/>
                <a:gd name="T44" fmla="*/ 2147483647 w 307"/>
                <a:gd name="T45" fmla="*/ 2147483647 h 265"/>
                <a:gd name="T46" fmla="*/ 2147483647 w 307"/>
                <a:gd name="T47" fmla="*/ 2147483647 h 265"/>
                <a:gd name="T48" fmla="*/ 2147483647 w 307"/>
                <a:gd name="T49" fmla="*/ 2147483647 h 265"/>
                <a:gd name="T50" fmla="*/ 2147483647 w 307"/>
                <a:gd name="T51" fmla="*/ 2147483647 h 265"/>
                <a:gd name="T52" fmla="*/ 2147483647 w 307"/>
                <a:gd name="T53" fmla="*/ 2147483647 h 265"/>
                <a:gd name="T54" fmla="*/ 2147483647 w 307"/>
                <a:gd name="T55" fmla="*/ 2147483647 h 265"/>
                <a:gd name="T56" fmla="*/ 2147483647 w 307"/>
                <a:gd name="T57" fmla="*/ 2147483647 h 265"/>
                <a:gd name="T58" fmla="*/ 2147483647 w 307"/>
                <a:gd name="T59" fmla="*/ 2147483647 h 265"/>
                <a:gd name="T60" fmla="*/ 2147483647 w 307"/>
                <a:gd name="T61" fmla="*/ 2147483647 h 265"/>
                <a:gd name="T62" fmla="*/ 2147483647 w 307"/>
                <a:gd name="T63" fmla="*/ 2147483647 h 265"/>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307"/>
                <a:gd name="T97" fmla="*/ 0 h 265"/>
                <a:gd name="T98" fmla="*/ 307 w 307"/>
                <a:gd name="T99" fmla="*/ 265 h 265"/>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307" h="265">
                  <a:moveTo>
                    <a:pt x="307" y="41"/>
                  </a:moveTo>
                  <a:lnTo>
                    <a:pt x="271" y="31"/>
                  </a:lnTo>
                  <a:lnTo>
                    <a:pt x="237" y="23"/>
                  </a:lnTo>
                  <a:lnTo>
                    <a:pt x="216" y="6"/>
                  </a:lnTo>
                  <a:lnTo>
                    <a:pt x="188" y="2"/>
                  </a:lnTo>
                  <a:lnTo>
                    <a:pt x="155" y="3"/>
                  </a:lnTo>
                  <a:lnTo>
                    <a:pt x="140" y="16"/>
                  </a:lnTo>
                  <a:lnTo>
                    <a:pt x="107" y="0"/>
                  </a:lnTo>
                  <a:lnTo>
                    <a:pt x="73" y="7"/>
                  </a:lnTo>
                  <a:lnTo>
                    <a:pt x="59" y="25"/>
                  </a:lnTo>
                  <a:lnTo>
                    <a:pt x="31" y="31"/>
                  </a:lnTo>
                  <a:lnTo>
                    <a:pt x="4" y="46"/>
                  </a:lnTo>
                  <a:lnTo>
                    <a:pt x="0" y="83"/>
                  </a:lnTo>
                  <a:lnTo>
                    <a:pt x="18" y="102"/>
                  </a:lnTo>
                  <a:lnTo>
                    <a:pt x="12" y="134"/>
                  </a:lnTo>
                  <a:lnTo>
                    <a:pt x="35" y="149"/>
                  </a:lnTo>
                  <a:lnTo>
                    <a:pt x="52" y="151"/>
                  </a:lnTo>
                  <a:lnTo>
                    <a:pt x="75" y="148"/>
                  </a:lnTo>
                  <a:lnTo>
                    <a:pt x="85" y="162"/>
                  </a:lnTo>
                  <a:lnTo>
                    <a:pt x="92" y="182"/>
                  </a:lnTo>
                  <a:lnTo>
                    <a:pt x="106" y="188"/>
                  </a:lnTo>
                  <a:lnTo>
                    <a:pt x="137" y="194"/>
                  </a:lnTo>
                  <a:lnTo>
                    <a:pt x="155" y="226"/>
                  </a:lnTo>
                  <a:lnTo>
                    <a:pt x="179" y="241"/>
                  </a:lnTo>
                  <a:lnTo>
                    <a:pt x="202" y="236"/>
                  </a:lnTo>
                  <a:lnTo>
                    <a:pt x="227" y="253"/>
                  </a:lnTo>
                  <a:lnTo>
                    <a:pt x="253" y="256"/>
                  </a:lnTo>
                  <a:lnTo>
                    <a:pt x="269" y="265"/>
                  </a:lnTo>
                  <a:lnTo>
                    <a:pt x="289" y="193"/>
                  </a:lnTo>
                  <a:lnTo>
                    <a:pt x="287" y="166"/>
                  </a:lnTo>
                  <a:lnTo>
                    <a:pt x="290" y="116"/>
                  </a:lnTo>
                  <a:lnTo>
                    <a:pt x="307" y="41"/>
                  </a:lnTo>
                  <a:close/>
                </a:path>
              </a:pathLst>
            </a:custGeom>
            <a:solidFill>
              <a:schemeClr val="accent1">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138" name="Freeform 135">
              <a:extLst>
                <a:ext uri="{FF2B5EF4-FFF2-40B4-BE49-F238E27FC236}">
                  <a16:creationId xmlns:a16="http://schemas.microsoft.com/office/drawing/2014/main" id="{719E06AC-845A-4DC0-AE85-D8B4A626761F}"/>
                </a:ext>
              </a:extLst>
            </p:cNvPr>
            <p:cNvSpPr>
              <a:spLocks/>
            </p:cNvSpPr>
            <p:nvPr/>
          </p:nvSpPr>
          <p:spPr bwMode="auto">
            <a:xfrm>
              <a:off x="4701782" y="3652722"/>
              <a:ext cx="116787" cy="87201"/>
            </a:xfrm>
            <a:custGeom>
              <a:avLst/>
              <a:gdLst>
                <a:gd name="T0" fmla="*/ 2147483647 w 439"/>
                <a:gd name="T1" fmla="*/ 2147483647 h 324"/>
                <a:gd name="T2" fmla="*/ 2147483647 w 439"/>
                <a:gd name="T3" fmla="*/ 2147483647 h 324"/>
                <a:gd name="T4" fmla="*/ 2147483647 w 439"/>
                <a:gd name="T5" fmla="*/ 2147483647 h 324"/>
                <a:gd name="T6" fmla="*/ 2147483647 w 439"/>
                <a:gd name="T7" fmla="*/ 2147483647 h 324"/>
                <a:gd name="T8" fmla="*/ 2147483647 w 439"/>
                <a:gd name="T9" fmla="*/ 2147483647 h 324"/>
                <a:gd name="T10" fmla="*/ 2147483647 w 439"/>
                <a:gd name="T11" fmla="*/ 2147483647 h 324"/>
                <a:gd name="T12" fmla="*/ 2147483647 w 439"/>
                <a:gd name="T13" fmla="*/ 2147483647 h 324"/>
                <a:gd name="T14" fmla="*/ 2147483647 w 439"/>
                <a:gd name="T15" fmla="*/ 2147483647 h 324"/>
                <a:gd name="T16" fmla="*/ 2147483647 w 439"/>
                <a:gd name="T17" fmla="*/ 2147483647 h 324"/>
                <a:gd name="T18" fmla="*/ 2147483647 w 439"/>
                <a:gd name="T19" fmla="*/ 2147483647 h 324"/>
                <a:gd name="T20" fmla="*/ 2147483647 w 439"/>
                <a:gd name="T21" fmla="*/ 2147483647 h 324"/>
                <a:gd name="T22" fmla="*/ 2147483647 w 439"/>
                <a:gd name="T23" fmla="*/ 2147483647 h 324"/>
                <a:gd name="T24" fmla="*/ 2147483647 w 439"/>
                <a:gd name="T25" fmla="*/ 0 h 324"/>
                <a:gd name="T26" fmla="*/ 2147483647 w 439"/>
                <a:gd name="T27" fmla="*/ 2147483647 h 324"/>
                <a:gd name="T28" fmla="*/ 2147483647 w 439"/>
                <a:gd name="T29" fmla="*/ 2147483647 h 324"/>
                <a:gd name="T30" fmla="*/ 2147483647 w 439"/>
                <a:gd name="T31" fmla="*/ 2147483647 h 324"/>
                <a:gd name="T32" fmla="*/ 2147483647 w 439"/>
                <a:gd name="T33" fmla="*/ 2147483647 h 324"/>
                <a:gd name="T34" fmla="*/ 2147483647 w 439"/>
                <a:gd name="T35" fmla="*/ 2147483647 h 324"/>
                <a:gd name="T36" fmla="*/ 2147483647 w 439"/>
                <a:gd name="T37" fmla="*/ 2147483647 h 324"/>
                <a:gd name="T38" fmla="*/ 2147483647 w 439"/>
                <a:gd name="T39" fmla="*/ 2147483647 h 324"/>
                <a:gd name="T40" fmla="*/ 0 w 439"/>
                <a:gd name="T41" fmla="*/ 2147483647 h 324"/>
                <a:gd name="T42" fmla="*/ 2147483647 w 439"/>
                <a:gd name="T43" fmla="*/ 2147483647 h 324"/>
                <a:gd name="T44" fmla="*/ 2147483647 w 439"/>
                <a:gd name="T45" fmla="*/ 2147483647 h 324"/>
                <a:gd name="T46" fmla="*/ 2147483647 w 439"/>
                <a:gd name="T47" fmla="*/ 2147483647 h 324"/>
                <a:gd name="T48" fmla="*/ 2147483647 w 439"/>
                <a:gd name="T49" fmla="*/ 2147483647 h 324"/>
                <a:gd name="T50" fmla="*/ 2147483647 w 439"/>
                <a:gd name="T51" fmla="*/ 2147483647 h 324"/>
                <a:gd name="T52" fmla="*/ 2147483647 w 439"/>
                <a:gd name="T53" fmla="*/ 2147483647 h 324"/>
                <a:gd name="T54" fmla="*/ 2147483647 w 439"/>
                <a:gd name="T55" fmla="*/ 2147483647 h 324"/>
                <a:gd name="T56" fmla="*/ 2147483647 w 439"/>
                <a:gd name="T57" fmla="*/ 2147483647 h 324"/>
                <a:gd name="T58" fmla="*/ 2147483647 w 439"/>
                <a:gd name="T59" fmla="*/ 2147483647 h 324"/>
                <a:gd name="T60" fmla="*/ 2147483647 w 439"/>
                <a:gd name="T61" fmla="*/ 2147483647 h 324"/>
                <a:gd name="T62" fmla="*/ 2147483647 w 439"/>
                <a:gd name="T63" fmla="*/ 2147483647 h 324"/>
                <a:gd name="T64" fmla="*/ 2147483647 w 439"/>
                <a:gd name="T65" fmla="*/ 2147483647 h 324"/>
                <a:gd name="T66" fmla="*/ 2147483647 w 439"/>
                <a:gd name="T67" fmla="*/ 2147483647 h 324"/>
                <a:gd name="T68" fmla="*/ 2147483647 w 439"/>
                <a:gd name="T69" fmla="*/ 2147483647 h 324"/>
                <a:gd name="T70" fmla="*/ 2147483647 w 439"/>
                <a:gd name="T71" fmla="*/ 2147483647 h 324"/>
                <a:gd name="T72" fmla="*/ 2147483647 w 439"/>
                <a:gd name="T73" fmla="*/ 2147483647 h 324"/>
                <a:gd name="T74" fmla="*/ 2147483647 w 439"/>
                <a:gd name="T75" fmla="*/ 2147483647 h 324"/>
                <a:gd name="T76" fmla="*/ 2147483647 w 439"/>
                <a:gd name="T77" fmla="*/ 2147483647 h 324"/>
                <a:gd name="T78" fmla="*/ 2147483647 w 439"/>
                <a:gd name="T79" fmla="*/ 2147483647 h 324"/>
                <a:gd name="T80" fmla="*/ 2147483647 w 439"/>
                <a:gd name="T81" fmla="*/ 2147483647 h 324"/>
                <a:gd name="T82" fmla="*/ 2147483647 w 439"/>
                <a:gd name="T83" fmla="*/ 2147483647 h 324"/>
                <a:gd name="T84" fmla="*/ 2147483647 w 439"/>
                <a:gd name="T85" fmla="*/ 2147483647 h 324"/>
                <a:gd name="T86" fmla="*/ 2147483647 w 439"/>
                <a:gd name="T87" fmla="*/ 2147483647 h 32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439"/>
                <a:gd name="T133" fmla="*/ 0 h 324"/>
                <a:gd name="T134" fmla="*/ 439 w 439"/>
                <a:gd name="T135" fmla="*/ 324 h 324"/>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439" h="324">
                  <a:moveTo>
                    <a:pt x="406" y="164"/>
                  </a:moveTo>
                  <a:lnTo>
                    <a:pt x="415" y="122"/>
                  </a:lnTo>
                  <a:lnTo>
                    <a:pt x="439" y="90"/>
                  </a:lnTo>
                  <a:lnTo>
                    <a:pt x="400" y="93"/>
                  </a:lnTo>
                  <a:lnTo>
                    <a:pt x="341" y="39"/>
                  </a:lnTo>
                  <a:lnTo>
                    <a:pt x="319" y="34"/>
                  </a:lnTo>
                  <a:lnTo>
                    <a:pt x="305" y="6"/>
                  </a:lnTo>
                  <a:lnTo>
                    <a:pt x="286" y="20"/>
                  </a:lnTo>
                  <a:lnTo>
                    <a:pt x="257" y="23"/>
                  </a:lnTo>
                  <a:lnTo>
                    <a:pt x="227" y="6"/>
                  </a:lnTo>
                  <a:lnTo>
                    <a:pt x="205" y="6"/>
                  </a:lnTo>
                  <a:lnTo>
                    <a:pt x="190" y="12"/>
                  </a:lnTo>
                  <a:lnTo>
                    <a:pt x="164" y="0"/>
                  </a:lnTo>
                  <a:lnTo>
                    <a:pt x="125" y="2"/>
                  </a:lnTo>
                  <a:lnTo>
                    <a:pt x="76" y="11"/>
                  </a:lnTo>
                  <a:lnTo>
                    <a:pt x="61" y="30"/>
                  </a:lnTo>
                  <a:lnTo>
                    <a:pt x="37" y="47"/>
                  </a:lnTo>
                  <a:lnTo>
                    <a:pt x="19" y="57"/>
                  </a:lnTo>
                  <a:lnTo>
                    <a:pt x="7" y="78"/>
                  </a:lnTo>
                  <a:lnTo>
                    <a:pt x="13" y="106"/>
                  </a:lnTo>
                  <a:lnTo>
                    <a:pt x="0" y="126"/>
                  </a:lnTo>
                  <a:lnTo>
                    <a:pt x="28" y="137"/>
                  </a:lnTo>
                  <a:lnTo>
                    <a:pt x="63" y="150"/>
                  </a:lnTo>
                  <a:lnTo>
                    <a:pt x="87" y="175"/>
                  </a:lnTo>
                  <a:lnTo>
                    <a:pt x="107" y="164"/>
                  </a:lnTo>
                  <a:lnTo>
                    <a:pt x="122" y="169"/>
                  </a:lnTo>
                  <a:lnTo>
                    <a:pt x="138" y="191"/>
                  </a:lnTo>
                  <a:lnTo>
                    <a:pt x="121" y="236"/>
                  </a:lnTo>
                  <a:lnTo>
                    <a:pt x="126" y="249"/>
                  </a:lnTo>
                  <a:lnTo>
                    <a:pt x="144" y="242"/>
                  </a:lnTo>
                  <a:lnTo>
                    <a:pt x="149" y="261"/>
                  </a:lnTo>
                  <a:lnTo>
                    <a:pt x="164" y="271"/>
                  </a:lnTo>
                  <a:lnTo>
                    <a:pt x="185" y="275"/>
                  </a:lnTo>
                  <a:lnTo>
                    <a:pt x="182" y="314"/>
                  </a:lnTo>
                  <a:lnTo>
                    <a:pt x="206" y="324"/>
                  </a:lnTo>
                  <a:lnTo>
                    <a:pt x="236" y="312"/>
                  </a:lnTo>
                  <a:lnTo>
                    <a:pt x="275" y="315"/>
                  </a:lnTo>
                  <a:lnTo>
                    <a:pt x="310" y="303"/>
                  </a:lnTo>
                  <a:lnTo>
                    <a:pt x="328" y="290"/>
                  </a:lnTo>
                  <a:lnTo>
                    <a:pt x="346" y="270"/>
                  </a:lnTo>
                  <a:lnTo>
                    <a:pt x="337" y="243"/>
                  </a:lnTo>
                  <a:lnTo>
                    <a:pt x="341" y="215"/>
                  </a:lnTo>
                  <a:lnTo>
                    <a:pt x="374" y="207"/>
                  </a:lnTo>
                  <a:lnTo>
                    <a:pt x="406" y="164"/>
                  </a:lnTo>
                  <a:close/>
                </a:path>
              </a:pathLst>
            </a:custGeom>
            <a:solidFill>
              <a:schemeClr val="accent1">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139" name="Freeform 136">
              <a:extLst>
                <a:ext uri="{FF2B5EF4-FFF2-40B4-BE49-F238E27FC236}">
                  <a16:creationId xmlns:a16="http://schemas.microsoft.com/office/drawing/2014/main" id="{8C6C55CA-C026-4F94-B303-FD38EDA6D734}"/>
                </a:ext>
              </a:extLst>
            </p:cNvPr>
            <p:cNvSpPr>
              <a:spLocks/>
            </p:cNvSpPr>
            <p:nvPr/>
          </p:nvSpPr>
          <p:spPr bwMode="auto">
            <a:xfrm>
              <a:off x="4711125" y="3604450"/>
              <a:ext cx="118344" cy="74743"/>
            </a:xfrm>
            <a:custGeom>
              <a:avLst/>
              <a:gdLst>
                <a:gd name="T0" fmla="*/ 2147483647 w 380"/>
                <a:gd name="T1" fmla="*/ 2147483647 h 241"/>
                <a:gd name="T2" fmla="*/ 2147483647 w 380"/>
                <a:gd name="T3" fmla="*/ 2147483647 h 241"/>
                <a:gd name="T4" fmla="*/ 2147483647 w 380"/>
                <a:gd name="T5" fmla="*/ 2147483647 h 241"/>
                <a:gd name="T6" fmla="*/ 2147483647 w 380"/>
                <a:gd name="T7" fmla="*/ 2147483647 h 241"/>
                <a:gd name="T8" fmla="*/ 2147483647 w 380"/>
                <a:gd name="T9" fmla="*/ 2147483647 h 241"/>
                <a:gd name="T10" fmla="*/ 0 w 380"/>
                <a:gd name="T11" fmla="*/ 2147483647 h 241"/>
                <a:gd name="T12" fmla="*/ 2147483647 w 380"/>
                <a:gd name="T13" fmla="*/ 2147483647 h 241"/>
                <a:gd name="T14" fmla="*/ 2147483647 w 380"/>
                <a:gd name="T15" fmla="*/ 2147483647 h 241"/>
                <a:gd name="T16" fmla="*/ 2147483647 w 380"/>
                <a:gd name="T17" fmla="*/ 2147483647 h 241"/>
                <a:gd name="T18" fmla="*/ 2147483647 w 380"/>
                <a:gd name="T19" fmla="*/ 2147483647 h 241"/>
                <a:gd name="T20" fmla="*/ 2147483647 w 380"/>
                <a:gd name="T21" fmla="*/ 2147483647 h 241"/>
                <a:gd name="T22" fmla="*/ 2147483647 w 380"/>
                <a:gd name="T23" fmla="*/ 2147483647 h 241"/>
                <a:gd name="T24" fmla="*/ 2147483647 w 380"/>
                <a:gd name="T25" fmla="*/ 2147483647 h 241"/>
                <a:gd name="T26" fmla="*/ 2147483647 w 380"/>
                <a:gd name="T27" fmla="*/ 2147483647 h 241"/>
                <a:gd name="T28" fmla="*/ 2147483647 w 380"/>
                <a:gd name="T29" fmla="*/ 2147483647 h 241"/>
                <a:gd name="T30" fmla="*/ 2147483647 w 380"/>
                <a:gd name="T31" fmla="*/ 2147483647 h 241"/>
                <a:gd name="T32" fmla="*/ 2147483647 w 380"/>
                <a:gd name="T33" fmla="*/ 2147483647 h 241"/>
                <a:gd name="T34" fmla="*/ 2147483647 w 380"/>
                <a:gd name="T35" fmla="*/ 2147483647 h 241"/>
                <a:gd name="T36" fmla="*/ 2147483647 w 380"/>
                <a:gd name="T37" fmla="*/ 2147483647 h 241"/>
                <a:gd name="T38" fmla="*/ 2147483647 w 380"/>
                <a:gd name="T39" fmla="*/ 2147483647 h 241"/>
                <a:gd name="T40" fmla="*/ 2147483647 w 380"/>
                <a:gd name="T41" fmla="*/ 2147483647 h 241"/>
                <a:gd name="T42" fmla="*/ 2147483647 w 380"/>
                <a:gd name="T43" fmla="*/ 2147483647 h 241"/>
                <a:gd name="T44" fmla="*/ 2147483647 w 380"/>
                <a:gd name="T45" fmla="*/ 2147483647 h 241"/>
                <a:gd name="T46" fmla="*/ 2147483647 w 380"/>
                <a:gd name="T47" fmla="*/ 2147483647 h 241"/>
                <a:gd name="T48" fmla="*/ 2147483647 w 380"/>
                <a:gd name="T49" fmla="*/ 2147483647 h 241"/>
                <a:gd name="T50" fmla="*/ 2147483647 w 380"/>
                <a:gd name="T51" fmla="*/ 2147483647 h 241"/>
                <a:gd name="T52" fmla="*/ 2147483647 w 380"/>
                <a:gd name="T53" fmla="*/ 2147483647 h 241"/>
                <a:gd name="T54" fmla="*/ 2147483647 w 380"/>
                <a:gd name="T55" fmla="*/ 2147483647 h 241"/>
                <a:gd name="T56" fmla="*/ 2147483647 w 380"/>
                <a:gd name="T57" fmla="*/ 2147483647 h 241"/>
                <a:gd name="T58" fmla="*/ 2147483647 w 380"/>
                <a:gd name="T59" fmla="*/ 2147483647 h 241"/>
                <a:gd name="T60" fmla="*/ 2147483647 w 380"/>
                <a:gd name="T61" fmla="*/ 2147483647 h 241"/>
                <a:gd name="T62" fmla="*/ 2147483647 w 380"/>
                <a:gd name="T63" fmla="*/ 2147483647 h 241"/>
                <a:gd name="T64" fmla="*/ 2147483647 w 380"/>
                <a:gd name="T65" fmla="*/ 2147483647 h 241"/>
                <a:gd name="T66" fmla="*/ 2147483647 w 380"/>
                <a:gd name="T67" fmla="*/ 2147483647 h 241"/>
                <a:gd name="T68" fmla="*/ 2147483647 w 380"/>
                <a:gd name="T69" fmla="*/ 2147483647 h 241"/>
                <a:gd name="T70" fmla="*/ 2147483647 w 380"/>
                <a:gd name="T71" fmla="*/ 0 h 241"/>
                <a:gd name="T72" fmla="*/ 2147483647 w 380"/>
                <a:gd name="T73" fmla="*/ 2147483647 h 241"/>
                <a:gd name="T74" fmla="*/ 2147483647 w 380"/>
                <a:gd name="T75" fmla="*/ 2147483647 h 241"/>
                <a:gd name="T76" fmla="*/ 2147483647 w 380"/>
                <a:gd name="T77" fmla="*/ 2147483647 h 241"/>
                <a:gd name="T78" fmla="*/ 2147483647 w 380"/>
                <a:gd name="T79" fmla="*/ 2147483647 h 241"/>
                <a:gd name="T80" fmla="*/ 2147483647 w 380"/>
                <a:gd name="T81" fmla="*/ 2147483647 h 241"/>
                <a:gd name="T82" fmla="*/ 2147483647 w 380"/>
                <a:gd name="T83" fmla="*/ 2147483647 h 241"/>
                <a:gd name="T84" fmla="*/ 2147483647 w 380"/>
                <a:gd name="T85" fmla="*/ 2147483647 h 241"/>
                <a:gd name="T86" fmla="*/ 2147483647 w 380"/>
                <a:gd name="T87" fmla="*/ 2147483647 h 241"/>
                <a:gd name="T88" fmla="*/ 2147483647 w 380"/>
                <a:gd name="T89" fmla="*/ 2147483647 h 241"/>
                <a:gd name="T90" fmla="*/ 2147483647 w 380"/>
                <a:gd name="T91" fmla="*/ 2147483647 h 241"/>
                <a:gd name="T92" fmla="*/ 2147483647 w 380"/>
                <a:gd name="T93" fmla="*/ 2147483647 h 241"/>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380"/>
                <a:gd name="T142" fmla="*/ 0 h 241"/>
                <a:gd name="T143" fmla="*/ 380 w 380"/>
                <a:gd name="T144" fmla="*/ 241 h 241"/>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380" h="241">
                  <a:moveTo>
                    <a:pt x="65" y="39"/>
                  </a:moveTo>
                  <a:lnTo>
                    <a:pt x="42" y="56"/>
                  </a:lnTo>
                  <a:lnTo>
                    <a:pt x="34" y="94"/>
                  </a:lnTo>
                  <a:lnTo>
                    <a:pt x="16" y="119"/>
                  </a:lnTo>
                  <a:lnTo>
                    <a:pt x="1" y="141"/>
                  </a:lnTo>
                  <a:lnTo>
                    <a:pt x="0" y="165"/>
                  </a:lnTo>
                  <a:lnTo>
                    <a:pt x="5" y="196"/>
                  </a:lnTo>
                  <a:lnTo>
                    <a:pt x="19" y="187"/>
                  </a:lnTo>
                  <a:lnTo>
                    <a:pt x="33" y="172"/>
                  </a:lnTo>
                  <a:lnTo>
                    <a:pt x="56" y="167"/>
                  </a:lnTo>
                  <a:lnTo>
                    <a:pt x="84" y="162"/>
                  </a:lnTo>
                  <a:lnTo>
                    <a:pt x="108" y="162"/>
                  </a:lnTo>
                  <a:lnTo>
                    <a:pt x="131" y="174"/>
                  </a:lnTo>
                  <a:lnTo>
                    <a:pt x="143" y="166"/>
                  </a:lnTo>
                  <a:lnTo>
                    <a:pt x="159" y="166"/>
                  </a:lnTo>
                  <a:lnTo>
                    <a:pt x="180" y="178"/>
                  </a:lnTo>
                  <a:lnTo>
                    <a:pt x="196" y="182"/>
                  </a:lnTo>
                  <a:lnTo>
                    <a:pt x="215" y="178"/>
                  </a:lnTo>
                  <a:lnTo>
                    <a:pt x="229" y="169"/>
                  </a:lnTo>
                  <a:lnTo>
                    <a:pt x="241" y="193"/>
                  </a:lnTo>
                  <a:lnTo>
                    <a:pt x="259" y="195"/>
                  </a:lnTo>
                  <a:lnTo>
                    <a:pt x="277" y="209"/>
                  </a:lnTo>
                  <a:lnTo>
                    <a:pt x="299" y="228"/>
                  </a:lnTo>
                  <a:lnTo>
                    <a:pt x="312" y="241"/>
                  </a:lnTo>
                  <a:lnTo>
                    <a:pt x="331" y="239"/>
                  </a:lnTo>
                  <a:lnTo>
                    <a:pt x="349" y="238"/>
                  </a:lnTo>
                  <a:lnTo>
                    <a:pt x="380" y="211"/>
                  </a:lnTo>
                  <a:lnTo>
                    <a:pt x="377" y="113"/>
                  </a:lnTo>
                  <a:lnTo>
                    <a:pt x="357" y="71"/>
                  </a:lnTo>
                  <a:lnTo>
                    <a:pt x="338" y="63"/>
                  </a:lnTo>
                  <a:lnTo>
                    <a:pt x="318" y="61"/>
                  </a:lnTo>
                  <a:lnTo>
                    <a:pt x="298" y="47"/>
                  </a:lnTo>
                  <a:lnTo>
                    <a:pt x="277" y="48"/>
                  </a:lnTo>
                  <a:lnTo>
                    <a:pt x="256" y="38"/>
                  </a:lnTo>
                  <a:lnTo>
                    <a:pt x="242" y="3"/>
                  </a:lnTo>
                  <a:lnTo>
                    <a:pt x="207" y="0"/>
                  </a:lnTo>
                  <a:lnTo>
                    <a:pt x="200" y="21"/>
                  </a:lnTo>
                  <a:lnTo>
                    <a:pt x="193" y="37"/>
                  </a:lnTo>
                  <a:lnTo>
                    <a:pt x="183" y="66"/>
                  </a:lnTo>
                  <a:lnTo>
                    <a:pt x="193" y="93"/>
                  </a:lnTo>
                  <a:lnTo>
                    <a:pt x="174" y="108"/>
                  </a:lnTo>
                  <a:lnTo>
                    <a:pt x="160" y="126"/>
                  </a:lnTo>
                  <a:lnTo>
                    <a:pt x="138" y="129"/>
                  </a:lnTo>
                  <a:lnTo>
                    <a:pt x="121" y="103"/>
                  </a:lnTo>
                  <a:lnTo>
                    <a:pt x="112" y="80"/>
                  </a:lnTo>
                  <a:lnTo>
                    <a:pt x="81" y="58"/>
                  </a:lnTo>
                  <a:lnTo>
                    <a:pt x="65" y="39"/>
                  </a:lnTo>
                  <a:close/>
                </a:path>
              </a:pathLst>
            </a:custGeom>
            <a:solidFill>
              <a:schemeClr val="accent1">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140" name="Freeform 137">
              <a:extLst>
                <a:ext uri="{FF2B5EF4-FFF2-40B4-BE49-F238E27FC236}">
                  <a16:creationId xmlns:a16="http://schemas.microsoft.com/office/drawing/2014/main" id="{2725A223-A092-4331-B540-A7B187667CF2}"/>
                </a:ext>
              </a:extLst>
            </p:cNvPr>
            <p:cNvSpPr>
              <a:spLocks/>
            </p:cNvSpPr>
            <p:nvPr/>
          </p:nvSpPr>
          <p:spPr bwMode="auto">
            <a:xfrm>
              <a:off x="4662854" y="3679193"/>
              <a:ext cx="76300" cy="37372"/>
            </a:xfrm>
            <a:custGeom>
              <a:avLst/>
              <a:gdLst>
                <a:gd name="T0" fmla="*/ 2147483647 w 284"/>
                <a:gd name="T1" fmla="*/ 2147483647 h 138"/>
                <a:gd name="T2" fmla="*/ 2147483647 w 284"/>
                <a:gd name="T3" fmla="*/ 0 h 138"/>
                <a:gd name="T4" fmla="*/ 2147483647 w 284"/>
                <a:gd name="T5" fmla="*/ 2147483647 h 138"/>
                <a:gd name="T6" fmla="*/ 2147483647 w 284"/>
                <a:gd name="T7" fmla="*/ 2147483647 h 138"/>
                <a:gd name="T8" fmla="*/ 2147483647 w 284"/>
                <a:gd name="T9" fmla="*/ 2147483647 h 138"/>
                <a:gd name="T10" fmla="*/ 2147483647 w 284"/>
                <a:gd name="T11" fmla="*/ 2147483647 h 138"/>
                <a:gd name="T12" fmla="*/ 2147483647 w 284"/>
                <a:gd name="T13" fmla="*/ 2147483647 h 138"/>
                <a:gd name="T14" fmla="*/ 2147483647 w 284"/>
                <a:gd name="T15" fmla="*/ 2147483647 h 138"/>
                <a:gd name="T16" fmla="*/ 2147483647 w 284"/>
                <a:gd name="T17" fmla="*/ 2147483647 h 138"/>
                <a:gd name="T18" fmla="*/ 2147483647 w 284"/>
                <a:gd name="T19" fmla="*/ 2147483647 h 138"/>
                <a:gd name="T20" fmla="*/ 2147483647 w 284"/>
                <a:gd name="T21" fmla="*/ 2147483647 h 138"/>
                <a:gd name="T22" fmla="*/ 2147483647 w 284"/>
                <a:gd name="T23" fmla="*/ 2147483647 h 138"/>
                <a:gd name="T24" fmla="*/ 2147483647 w 284"/>
                <a:gd name="T25" fmla="*/ 2147483647 h 138"/>
                <a:gd name="T26" fmla="*/ 0 w 284"/>
                <a:gd name="T27" fmla="*/ 2147483647 h 138"/>
                <a:gd name="T28" fmla="*/ 2147483647 w 284"/>
                <a:gd name="T29" fmla="*/ 2147483647 h 138"/>
                <a:gd name="T30" fmla="*/ 2147483647 w 284"/>
                <a:gd name="T31" fmla="*/ 2147483647 h 138"/>
                <a:gd name="T32" fmla="*/ 2147483647 w 284"/>
                <a:gd name="T33" fmla="*/ 2147483647 h 138"/>
                <a:gd name="T34" fmla="*/ 2147483647 w 284"/>
                <a:gd name="T35" fmla="*/ 2147483647 h 138"/>
                <a:gd name="T36" fmla="*/ 2147483647 w 284"/>
                <a:gd name="T37" fmla="*/ 2147483647 h 138"/>
                <a:gd name="T38" fmla="*/ 2147483647 w 284"/>
                <a:gd name="T39" fmla="*/ 2147483647 h 138"/>
                <a:gd name="T40" fmla="*/ 2147483647 w 284"/>
                <a:gd name="T41" fmla="*/ 2147483647 h 138"/>
                <a:gd name="T42" fmla="*/ 2147483647 w 284"/>
                <a:gd name="T43" fmla="*/ 2147483647 h 138"/>
                <a:gd name="T44" fmla="*/ 2147483647 w 284"/>
                <a:gd name="T45" fmla="*/ 2147483647 h 138"/>
                <a:gd name="T46" fmla="*/ 2147483647 w 284"/>
                <a:gd name="T47" fmla="*/ 2147483647 h 138"/>
                <a:gd name="T48" fmla="*/ 2147483647 w 284"/>
                <a:gd name="T49" fmla="*/ 2147483647 h 138"/>
                <a:gd name="T50" fmla="*/ 2147483647 w 284"/>
                <a:gd name="T51" fmla="*/ 2147483647 h 138"/>
                <a:gd name="T52" fmla="*/ 2147483647 w 284"/>
                <a:gd name="T53" fmla="*/ 2147483647 h 138"/>
                <a:gd name="T54" fmla="*/ 2147483647 w 284"/>
                <a:gd name="T55" fmla="*/ 2147483647 h 138"/>
                <a:gd name="T56" fmla="*/ 2147483647 w 284"/>
                <a:gd name="T57" fmla="*/ 2147483647 h 138"/>
                <a:gd name="T58" fmla="*/ 2147483647 w 284"/>
                <a:gd name="T59" fmla="*/ 2147483647 h 138"/>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284"/>
                <a:gd name="T91" fmla="*/ 0 h 138"/>
                <a:gd name="T92" fmla="*/ 284 w 284"/>
                <a:gd name="T93" fmla="*/ 138 h 138"/>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284" h="138">
                  <a:moveTo>
                    <a:pt x="119" y="7"/>
                  </a:moveTo>
                  <a:lnTo>
                    <a:pt x="86" y="0"/>
                  </a:lnTo>
                  <a:lnTo>
                    <a:pt x="72" y="12"/>
                  </a:lnTo>
                  <a:lnTo>
                    <a:pt x="59" y="11"/>
                  </a:lnTo>
                  <a:lnTo>
                    <a:pt x="58" y="25"/>
                  </a:lnTo>
                  <a:lnTo>
                    <a:pt x="46" y="24"/>
                  </a:lnTo>
                  <a:lnTo>
                    <a:pt x="20" y="22"/>
                  </a:lnTo>
                  <a:lnTo>
                    <a:pt x="19" y="36"/>
                  </a:lnTo>
                  <a:lnTo>
                    <a:pt x="18" y="49"/>
                  </a:lnTo>
                  <a:lnTo>
                    <a:pt x="29" y="50"/>
                  </a:lnTo>
                  <a:lnTo>
                    <a:pt x="41" y="59"/>
                  </a:lnTo>
                  <a:lnTo>
                    <a:pt x="28" y="71"/>
                  </a:lnTo>
                  <a:lnTo>
                    <a:pt x="19" y="80"/>
                  </a:lnTo>
                  <a:lnTo>
                    <a:pt x="0" y="97"/>
                  </a:lnTo>
                  <a:lnTo>
                    <a:pt x="24" y="117"/>
                  </a:lnTo>
                  <a:lnTo>
                    <a:pt x="48" y="114"/>
                  </a:lnTo>
                  <a:lnTo>
                    <a:pt x="62" y="133"/>
                  </a:lnTo>
                  <a:lnTo>
                    <a:pt x="107" y="123"/>
                  </a:lnTo>
                  <a:lnTo>
                    <a:pt x="164" y="130"/>
                  </a:lnTo>
                  <a:lnTo>
                    <a:pt x="201" y="130"/>
                  </a:lnTo>
                  <a:lnTo>
                    <a:pt x="231" y="129"/>
                  </a:lnTo>
                  <a:lnTo>
                    <a:pt x="269" y="138"/>
                  </a:lnTo>
                  <a:lnTo>
                    <a:pt x="284" y="94"/>
                  </a:lnTo>
                  <a:lnTo>
                    <a:pt x="272" y="70"/>
                  </a:lnTo>
                  <a:lnTo>
                    <a:pt x="254" y="69"/>
                  </a:lnTo>
                  <a:lnTo>
                    <a:pt x="233" y="78"/>
                  </a:lnTo>
                  <a:lnTo>
                    <a:pt x="213" y="51"/>
                  </a:lnTo>
                  <a:lnTo>
                    <a:pt x="188" y="43"/>
                  </a:lnTo>
                  <a:lnTo>
                    <a:pt x="153" y="28"/>
                  </a:lnTo>
                  <a:lnTo>
                    <a:pt x="119" y="7"/>
                  </a:lnTo>
                  <a:close/>
                </a:path>
              </a:pathLst>
            </a:custGeom>
            <a:solidFill>
              <a:schemeClr val="accent1">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141" name="Freeform 138">
              <a:extLst>
                <a:ext uri="{FF2B5EF4-FFF2-40B4-BE49-F238E27FC236}">
                  <a16:creationId xmlns:a16="http://schemas.microsoft.com/office/drawing/2014/main" id="{0B672126-F57E-49AC-852C-BF48B36647A1}"/>
                </a:ext>
              </a:extLst>
            </p:cNvPr>
            <p:cNvSpPr>
              <a:spLocks/>
            </p:cNvSpPr>
            <p:nvPr/>
          </p:nvSpPr>
          <p:spPr bwMode="auto">
            <a:xfrm>
              <a:off x="4586553" y="3688536"/>
              <a:ext cx="177515" cy="189973"/>
            </a:xfrm>
            <a:custGeom>
              <a:avLst/>
              <a:gdLst>
                <a:gd name="T0" fmla="*/ 78 w 1058863"/>
                <a:gd name="T1" fmla="*/ 18 h 1138238"/>
                <a:gd name="T2" fmla="*/ 65 w 1058863"/>
                <a:gd name="T3" fmla="*/ 14 h 1138238"/>
                <a:gd name="T4" fmla="*/ 52 w 1058863"/>
                <a:gd name="T5" fmla="*/ 0 h 1138238"/>
                <a:gd name="T6" fmla="*/ 40 w 1058863"/>
                <a:gd name="T7" fmla="*/ 10 h 1138238"/>
                <a:gd name="T8" fmla="*/ 38 w 1058863"/>
                <a:gd name="T9" fmla="*/ 25 h 1138238"/>
                <a:gd name="T10" fmla="*/ 20 w 1058863"/>
                <a:gd name="T11" fmla="*/ 36 h 1138238"/>
                <a:gd name="T12" fmla="*/ 2 w 1058863"/>
                <a:gd name="T13" fmla="*/ 43 h 1138238"/>
                <a:gd name="T14" fmla="*/ 1 w 1058863"/>
                <a:gd name="T15" fmla="*/ 59 h 1138238"/>
                <a:gd name="T16" fmla="*/ 2 w 1058863"/>
                <a:gd name="T17" fmla="*/ 72 h 1138238"/>
                <a:gd name="T18" fmla="*/ 2 w 1058863"/>
                <a:gd name="T19" fmla="*/ 90 h 1138238"/>
                <a:gd name="T20" fmla="*/ 5 w 1058863"/>
                <a:gd name="T21" fmla="*/ 106 h 1138238"/>
                <a:gd name="T22" fmla="*/ 10 w 1058863"/>
                <a:gd name="T23" fmla="*/ 120 h 1138238"/>
                <a:gd name="T24" fmla="*/ 21 w 1058863"/>
                <a:gd name="T25" fmla="*/ 117 h 1138238"/>
                <a:gd name="T26" fmla="*/ 29 w 1058863"/>
                <a:gd name="T27" fmla="*/ 121 h 1138238"/>
                <a:gd name="T28" fmla="*/ 50 w 1058863"/>
                <a:gd name="T29" fmla="*/ 132 h 1138238"/>
                <a:gd name="T30" fmla="*/ 64 w 1058863"/>
                <a:gd name="T31" fmla="*/ 143 h 1138238"/>
                <a:gd name="T32" fmla="*/ 73 w 1058863"/>
                <a:gd name="T33" fmla="*/ 147 h 1138238"/>
                <a:gd name="T34" fmla="*/ 89 w 1058863"/>
                <a:gd name="T35" fmla="*/ 151 h 1138238"/>
                <a:gd name="T36" fmla="*/ 106 w 1058863"/>
                <a:gd name="T37" fmla="*/ 153 h 1138238"/>
                <a:gd name="T38" fmla="*/ 116 w 1058863"/>
                <a:gd name="T39" fmla="*/ 156 h 1138238"/>
                <a:gd name="T40" fmla="*/ 129 w 1058863"/>
                <a:gd name="T41" fmla="*/ 158 h 1138238"/>
                <a:gd name="T42" fmla="*/ 132 w 1058863"/>
                <a:gd name="T43" fmla="*/ 139 h 1138238"/>
                <a:gd name="T44" fmla="*/ 153 w 1058863"/>
                <a:gd name="T45" fmla="*/ 125 h 1138238"/>
                <a:gd name="T46" fmla="*/ 150 w 1058863"/>
                <a:gd name="T47" fmla="*/ 102 h 1138238"/>
                <a:gd name="T48" fmla="*/ 144 w 1058863"/>
                <a:gd name="T49" fmla="*/ 87 h 1138238"/>
                <a:gd name="T50" fmla="*/ 150 w 1058863"/>
                <a:gd name="T51" fmla="*/ 76 h 1138238"/>
                <a:gd name="T52" fmla="*/ 150 w 1058863"/>
                <a:gd name="T53" fmla="*/ 66 h 1138238"/>
                <a:gd name="T54" fmla="*/ 149 w 1058863"/>
                <a:gd name="T55" fmla="*/ 56 h 1138238"/>
                <a:gd name="T56" fmla="*/ 148 w 1058863"/>
                <a:gd name="T57" fmla="*/ 44 h 1138238"/>
                <a:gd name="T58" fmla="*/ 144 w 1058863"/>
                <a:gd name="T59" fmla="*/ 33 h 1138238"/>
                <a:gd name="T60" fmla="*/ 135 w 1058863"/>
                <a:gd name="T61" fmla="*/ 29 h 1138238"/>
                <a:gd name="T62" fmla="*/ 130 w 1058863"/>
                <a:gd name="T63" fmla="*/ 27 h 1138238"/>
                <a:gd name="T64" fmla="*/ 120 w 1058863"/>
                <a:gd name="T65" fmla="*/ 22 h 1138238"/>
                <a:gd name="T66" fmla="*/ 101 w 1058863"/>
                <a:gd name="T67" fmla="*/ 21 h 1138238"/>
                <a:gd name="T68" fmla="*/ 81 w 1058863"/>
                <a:gd name="T69" fmla="*/ 23 h 113823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058863"/>
                <a:gd name="T106" fmla="*/ 0 h 1138238"/>
                <a:gd name="T107" fmla="*/ 1058863 w 1058863"/>
                <a:gd name="T108" fmla="*/ 1138238 h 1138238"/>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058863" h="1138238">
                  <a:moveTo>
                    <a:pt x="552450" y="163513"/>
                  </a:moveTo>
                  <a:lnTo>
                    <a:pt x="533400" y="128588"/>
                  </a:lnTo>
                  <a:lnTo>
                    <a:pt x="493713" y="133350"/>
                  </a:lnTo>
                  <a:lnTo>
                    <a:pt x="444500" y="95250"/>
                  </a:lnTo>
                  <a:lnTo>
                    <a:pt x="431800" y="38100"/>
                  </a:lnTo>
                  <a:lnTo>
                    <a:pt x="354013" y="0"/>
                  </a:lnTo>
                  <a:lnTo>
                    <a:pt x="287338" y="15875"/>
                  </a:lnTo>
                  <a:lnTo>
                    <a:pt x="271463" y="66675"/>
                  </a:lnTo>
                  <a:lnTo>
                    <a:pt x="300038" y="128588"/>
                  </a:lnTo>
                  <a:lnTo>
                    <a:pt x="263525" y="177800"/>
                  </a:lnTo>
                  <a:lnTo>
                    <a:pt x="211138" y="223838"/>
                  </a:lnTo>
                  <a:lnTo>
                    <a:pt x="138113" y="254000"/>
                  </a:lnTo>
                  <a:lnTo>
                    <a:pt x="77788" y="271463"/>
                  </a:lnTo>
                  <a:lnTo>
                    <a:pt x="14288" y="303213"/>
                  </a:lnTo>
                  <a:lnTo>
                    <a:pt x="0" y="344488"/>
                  </a:lnTo>
                  <a:lnTo>
                    <a:pt x="6350" y="411163"/>
                  </a:lnTo>
                  <a:lnTo>
                    <a:pt x="20638" y="457200"/>
                  </a:lnTo>
                  <a:lnTo>
                    <a:pt x="15875" y="506413"/>
                  </a:lnTo>
                  <a:lnTo>
                    <a:pt x="19050" y="560388"/>
                  </a:lnTo>
                  <a:lnTo>
                    <a:pt x="15875" y="628650"/>
                  </a:lnTo>
                  <a:lnTo>
                    <a:pt x="39688" y="688975"/>
                  </a:lnTo>
                  <a:lnTo>
                    <a:pt x="38100" y="741363"/>
                  </a:lnTo>
                  <a:lnTo>
                    <a:pt x="44450" y="790575"/>
                  </a:lnTo>
                  <a:lnTo>
                    <a:pt x="67011" y="840831"/>
                  </a:lnTo>
                  <a:lnTo>
                    <a:pt x="104775" y="838200"/>
                  </a:lnTo>
                  <a:lnTo>
                    <a:pt x="145592" y="817019"/>
                  </a:lnTo>
                  <a:lnTo>
                    <a:pt x="176548" y="812256"/>
                  </a:lnTo>
                  <a:lnTo>
                    <a:pt x="200025" y="850900"/>
                  </a:lnTo>
                  <a:lnTo>
                    <a:pt x="277813" y="914400"/>
                  </a:lnTo>
                  <a:lnTo>
                    <a:pt x="342900" y="922338"/>
                  </a:lnTo>
                  <a:lnTo>
                    <a:pt x="395288" y="958850"/>
                  </a:lnTo>
                  <a:lnTo>
                    <a:pt x="441325" y="1004888"/>
                  </a:lnTo>
                  <a:lnTo>
                    <a:pt x="463550" y="1058863"/>
                  </a:lnTo>
                  <a:lnTo>
                    <a:pt x="501650" y="1031875"/>
                  </a:lnTo>
                  <a:lnTo>
                    <a:pt x="561975" y="1081088"/>
                  </a:lnTo>
                  <a:lnTo>
                    <a:pt x="609600" y="1055688"/>
                  </a:lnTo>
                  <a:lnTo>
                    <a:pt x="669925" y="1090613"/>
                  </a:lnTo>
                  <a:lnTo>
                    <a:pt x="723900" y="1073150"/>
                  </a:lnTo>
                  <a:lnTo>
                    <a:pt x="758825" y="1076325"/>
                  </a:lnTo>
                  <a:lnTo>
                    <a:pt x="793750" y="1093788"/>
                  </a:lnTo>
                  <a:lnTo>
                    <a:pt x="842963" y="1138238"/>
                  </a:lnTo>
                  <a:lnTo>
                    <a:pt x="882650" y="1111250"/>
                  </a:lnTo>
                  <a:lnTo>
                    <a:pt x="900113" y="1035050"/>
                  </a:lnTo>
                  <a:lnTo>
                    <a:pt x="906463" y="976313"/>
                  </a:lnTo>
                  <a:lnTo>
                    <a:pt x="1009650" y="915988"/>
                  </a:lnTo>
                  <a:lnTo>
                    <a:pt x="1049338" y="877888"/>
                  </a:lnTo>
                  <a:lnTo>
                    <a:pt x="1020763" y="795338"/>
                  </a:lnTo>
                  <a:lnTo>
                    <a:pt x="1028700" y="715963"/>
                  </a:lnTo>
                  <a:lnTo>
                    <a:pt x="1009650" y="668338"/>
                  </a:lnTo>
                  <a:lnTo>
                    <a:pt x="987425" y="609600"/>
                  </a:lnTo>
                  <a:lnTo>
                    <a:pt x="1004888" y="557213"/>
                  </a:lnTo>
                  <a:lnTo>
                    <a:pt x="1028700" y="534988"/>
                  </a:lnTo>
                  <a:lnTo>
                    <a:pt x="1006475" y="492125"/>
                  </a:lnTo>
                  <a:lnTo>
                    <a:pt x="1030288" y="463550"/>
                  </a:lnTo>
                  <a:lnTo>
                    <a:pt x="1058863" y="439738"/>
                  </a:lnTo>
                  <a:lnTo>
                    <a:pt x="1023938" y="395288"/>
                  </a:lnTo>
                  <a:lnTo>
                    <a:pt x="1001713" y="347663"/>
                  </a:lnTo>
                  <a:lnTo>
                    <a:pt x="1016000" y="306388"/>
                  </a:lnTo>
                  <a:lnTo>
                    <a:pt x="973138" y="290513"/>
                  </a:lnTo>
                  <a:lnTo>
                    <a:pt x="985838" y="230188"/>
                  </a:lnTo>
                  <a:lnTo>
                    <a:pt x="952500" y="225425"/>
                  </a:lnTo>
                  <a:lnTo>
                    <a:pt x="925513" y="204788"/>
                  </a:lnTo>
                  <a:lnTo>
                    <a:pt x="920750" y="177800"/>
                  </a:lnTo>
                  <a:lnTo>
                    <a:pt x="890588" y="190500"/>
                  </a:lnTo>
                  <a:lnTo>
                    <a:pt x="876300" y="165100"/>
                  </a:lnTo>
                  <a:lnTo>
                    <a:pt x="823913" y="153988"/>
                  </a:lnTo>
                  <a:lnTo>
                    <a:pt x="769938" y="157163"/>
                  </a:lnTo>
                  <a:lnTo>
                    <a:pt x="692150" y="150813"/>
                  </a:lnTo>
                  <a:lnTo>
                    <a:pt x="630238" y="142875"/>
                  </a:lnTo>
                  <a:lnTo>
                    <a:pt x="552450" y="163513"/>
                  </a:lnTo>
                  <a:close/>
                </a:path>
              </a:pathLst>
            </a:custGeom>
            <a:solidFill>
              <a:schemeClr val="accent1">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142" name="Freeform 139">
              <a:extLst>
                <a:ext uri="{FF2B5EF4-FFF2-40B4-BE49-F238E27FC236}">
                  <a16:creationId xmlns:a16="http://schemas.microsoft.com/office/drawing/2014/main" id="{655AE492-C617-4D95-996E-CBC99C0D6639}"/>
                </a:ext>
              </a:extLst>
            </p:cNvPr>
            <p:cNvSpPr>
              <a:spLocks/>
            </p:cNvSpPr>
            <p:nvPr/>
          </p:nvSpPr>
          <p:spPr bwMode="auto">
            <a:xfrm>
              <a:off x="4441739" y="3713451"/>
              <a:ext cx="155715" cy="205544"/>
            </a:xfrm>
            <a:custGeom>
              <a:avLst/>
              <a:gdLst>
                <a:gd name="T0" fmla="*/ 2147483647 w 500"/>
                <a:gd name="T1" fmla="*/ 2147483647 h 662"/>
                <a:gd name="T2" fmla="*/ 2147483647 w 500"/>
                <a:gd name="T3" fmla="*/ 2147483647 h 662"/>
                <a:gd name="T4" fmla="*/ 2147483647 w 500"/>
                <a:gd name="T5" fmla="*/ 2147483647 h 662"/>
                <a:gd name="T6" fmla="*/ 2147483647 w 500"/>
                <a:gd name="T7" fmla="*/ 2147483647 h 662"/>
                <a:gd name="T8" fmla="*/ 2147483647 w 500"/>
                <a:gd name="T9" fmla="*/ 2147483647 h 662"/>
                <a:gd name="T10" fmla="*/ 2147483647 w 500"/>
                <a:gd name="T11" fmla="*/ 2147483647 h 662"/>
                <a:gd name="T12" fmla="*/ 2147483647 w 500"/>
                <a:gd name="T13" fmla="*/ 2147483647 h 662"/>
                <a:gd name="T14" fmla="*/ 2147483647 w 500"/>
                <a:gd name="T15" fmla="*/ 2147483647 h 662"/>
                <a:gd name="T16" fmla="*/ 2147483647 w 500"/>
                <a:gd name="T17" fmla="*/ 2147483647 h 662"/>
                <a:gd name="T18" fmla="*/ 2147483647 w 500"/>
                <a:gd name="T19" fmla="*/ 2147483647 h 662"/>
                <a:gd name="T20" fmla="*/ 0 w 500"/>
                <a:gd name="T21" fmla="*/ 2147483647 h 662"/>
                <a:gd name="T22" fmla="*/ 2147483647 w 500"/>
                <a:gd name="T23" fmla="*/ 2147483647 h 662"/>
                <a:gd name="T24" fmla="*/ 2147483647 w 500"/>
                <a:gd name="T25" fmla="*/ 2147483647 h 662"/>
                <a:gd name="T26" fmla="*/ 2147483647 w 500"/>
                <a:gd name="T27" fmla="*/ 2147483647 h 662"/>
                <a:gd name="T28" fmla="*/ 2147483647 w 500"/>
                <a:gd name="T29" fmla="*/ 2147483647 h 662"/>
                <a:gd name="T30" fmla="*/ 2147483647 w 500"/>
                <a:gd name="T31" fmla="*/ 2147483647 h 662"/>
                <a:gd name="T32" fmla="*/ 2147483647 w 500"/>
                <a:gd name="T33" fmla="*/ 2147483647 h 662"/>
                <a:gd name="T34" fmla="*/ 2147483647 w 500"/>
                <a:gd name="T35" fmla="*/ 2147483647 h 662"/>
                <a:gd name="T36" fmla="*/ 2147483647 w 500"/>
                <a:gd name="T37" fmla="*/ 2147483647 h 662"/>
                <a:gd name="T38" fmla="*/ 2147483647 w 500"/>
                <a:gd name="T39" fmla="*/ 2147483647 h 662"/>
                <a:gd name="T40" fmla="*/ 2147483647 w 500"/>
                <a:gd name="T41" fmla="*/ 2147483647 h 662"/>
                <a:gd name="T42" fmla="*/ 2147483647 w 500"/>
                <a:gd name="T43" fmla="*/ 2147483647 h 662"/>
                <a:gd name="T44" fmla="*/ 2147483647 w 500"/>
                <a:gd name="T45" fmla="*/ 2147483647 h 662"/>
                <a:gd name="T46" fmla="*/ 2147483647 w 500"/>
                <a:gd name="T47" fmla="*/ 2147483647 h 662"/>
                <a:gd name="T48" fmla="*/ 2147483647 w 500"/>
                <a:gd name="T49" fmla="*/ 2147483647 h 662"/>
                <a:gd name="T50" fmla="*/ 2147483647 w 500"/>
                <a:gd name="T51" fmla="*/ 2147483647 h 662"/>
                <a:gd name="T52" fmla="*/ 2147483647 w 500"/>
                <a:gd name="T53" fmla="*/ 2147483647 h 662"/>
                <a:gd name="T54" fmla="*/ 2147483647 w 500"/>
                <a:gd name="T55" fmla="*/ 2147483647 h 662"/>
                <a:gd name="T56" fmla="*/ 2147483647 w 500"/>
                <a:gd name="T57" fmla="*/ 2147483647 h 662"/>
                <a:gd name="T58" fmla="*/ 2147483647 w 500"/>
                <a:gd name="T59" fmla="*/ 2147483647 h 662"/>
                <a:gd name="T60" fmla="*/ 2147483647 w 500"/>
                <a:gd name="T61" fmla="*/ 2147483647 h 662"/>
                <a:gd name="T62" fmla="*/ 2147483647 w 500"/>
                <a:gd name="T63" fmla="*/ 2147483647 h 662"/>
                <a:gd name="T64" fmla="*/ 2147483647 w 500"/>
                <a:gd name="T65" fmla="*/ 2147483647 h 662"/>
                <a:gd name="T66" fmla="*/ 2147483647 w 500"/>
                <a:gd name="T67" fmla="*/ 2147483647 h 662"/>
                <a:gd name="T68" fmla="*/ 2147483647 w 500"/>
                <a:gd name="T69" fmla="*/ 2147483647 h 662"/>
                <a:gd name="T70" fmla="*/ 2147483647 w 500"/>
                <a:gd name="T71" fmla="*/ 2147483647 h 662"/>
                <a:gd name="T72" fmla="*/ 2147483647 w 500"/>
                <a:gd name="T73" fmla="*/ 2147483647 h 662"/>
                <a:gd name="T74" fmla="*/ 2147483647 w 500"/>
                <a:gd name="T75" fmla="*/ 2147483647 h 662"/>
                <a:gd name="T76" fmla="*/ 2147483647 w 500"/>
                <a:gd name="T77" fmla="*/ 2147483647 h 662"/>
                <a:gd name="T78" fmla="*/ 2147483647 w 500"/>
                <a:gd name="T79" fmla="*/ 2147483647 h 662"/>
                <a:gd name="T80" fmla="*/ 2147483647 w 500"/>
                <a:gd name="T81" fmla="*/ 2147483647 h 662"/>
                <a:gd name="T82" fmla="*/ 2147483647 w 500"/>
                <a:gd name="T83" fmla="*/ 2147483647 h 662"/>
                <a:gd name="T84" fmla="*/ 2147483647 w 500"/>
                <a:gd name="T85" fmla="*/ 2147483647 h 662"/>
                <a:gd name="T86" fmla="*/ 2147483647 w 500"/>
                <a:gd name="T87" fmla="*/ 2147483647 h 662"/>
                <a:gd name="T88" fmla="*/ 2147483647 w 500"/>
                <a:gd name="T89" fmla="*/ 2147483647 h 662"/>
                <a:gd name="T90" fmla="*/ 2147483647 w 500"/>
                <a:gd name="T91" fmla="*/ 2147483647 h 662"/>
                <a:gd name="T92" fmla="*/ 2147483647 w 500"/>
                <a:gd name="T93" fmla="*/ 2147483647 h 662"/>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500"/>
                <a:gd name="T142" fmla="*/ 0 h 662"/>
                <a:gd name="T143" fmla="*/ 927436 w 500"/>
                <a:gd name="T144" fmla="*/ 1259681 h 662"/>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500" h="662">
                  <a:moveTo>
                    <a:pt x="155" y="0"/>
                  </a:moveTo>
                  <a:lnTo>
                    <a:pt x="162" y="28"/>
                  </a:lnTo>
                  <a:lnTo>
                    <a:pt x="169" y="51"/>
                  </a:lnTo>
                  <a:lnTo>
                    <a:pt x="172" y="80"/>
                  </a:lnTo>
                  <a:lnTo>
                    <a:pt x="167" y="102"/>
                  </a:lnTo>
                  <a:lnTo>
                    <a:pt x="155" y="117"/>
                  </a:lnTo>
                  <a:lnTo>
                    <a:pt x="137" y="111"/>
                  </a:lnTo>
                  <a:lnTo>
                    <a:pt x="110" y="110"/>
                  </a:lnTo>
                  <a:lnTo>
                    <a:pt x="89" y="99"/>
                  </a:lnTo>
                  <a:lnTo>
                    <a:pt x="72" y="113"/>
                  </a:lnTo>
                  <a:lnTo>
                    <a:pt x="56" y="135"/>
                  </a:lnTo>
                  <a:lnTo>
                    <a:pt x="58" y="171"/>
                  </a:lnTo>
                  <a:lnTo>
                    <a:pt x="56" y="200"/>
                  </a:lnTo>
                  <a:lnTo>
                    <a:pt x="61" y="230"/>
                  </a:lnTo>
                  <a:lnTo>
                    <a:pt x="46" y="247"/>
                  </a:lnTo>
                  <a:lnTo>
                    <a:pt x="40" y="271"/>
                  </a:lnTo>
                  <a:lnTo>
                    <a:pt x="13" y="281"/>
                  </a:lnTo>
                  <a:lnTo>
                    <a:pt x="23" y="306"/>
                  </a:lnTo>
                  <a:lnTo>
                    <a:pt x="33" y="325"/>
                  </a:lnTo>
                  <a:lnTo>
                    <a:pt x="21" y="341"/>
                  </a:lnTo>
                  <a:lnTo>
                    <a:pt x="3" y="347"/>
                  </a:lnTo>
                  <a:lnTo>
                    <a:pt x="0" y="369"/>
                  </a:lnTo>
                  <a:lnTo>
                    <a:pt x="6" y="387"/>
                  </a:lnTo>
                  <a:lnTo>
                    <a:pt x="24" y="403"/>
                  </a:lnTo>
                  <a:lnTo>
                    <a:pt x="12" y="415"/>
                  </a:lnTo>
                  <a:lnTo>
                    <a:pt x="4" y="444"/>
                  </a:lnTo>
                  <a:lnTo>
                    <a:pt x="7" y="458"/>
                  </a:lnTo>
                  <a:lnTo>
                    <a:pt x="13" y="464"/>
                  </a:lnTo>
                  <a:lnTo>
                    <a:pt x="29" y="503"/>
                  </a:lnTo>
                  <a:lnTo>
                    <a:pt x="46" y="517"/>
                  </a:lnTo>
                  <a:lnTo>
                    <a:pt x="71" y="520"/>
                  </a:lnTo>
                  <a:lnTo>
                    <a:pt x="95" y="536"/>
                  </a:lnTo>
                  <a:lnTo>
                    <a:pt x="95" y="574"/>
                  </a:lnTo>
                  <a:lnTo>
                    <a:pt x="80" y="606"/>
                  </a:lnTo>
                  <a:lnTo>
                    <a:pt x="78" y="634"/>
                  </a:lnTo>
                  <a:lnTo>
                    <a:pt x="76" y="655"/>
                  </a:lnTo>
                  <a:lnTo>
                    <a:pt x="103" y="650"/>
                  </a:lnTo>
                  <a:lnTo>
                    <a:pt x="125" y="648"/>
                  </a:lnTo>
                  <a:lnTo>
                    <a:pt x="144" y="645"/>
                  </a:lnTo>
                  <a:lnTo>
                    <a:pt x="173" y="647"/>
                  </a:lnTo>
                  <a:lnTo>
                    <a:pt x="200" y="651"/>
                  </a:lnTo>
                  <a:lnTo>
                    <a:pt x="228" y="660"/>
                  </a:lnTo>
                  <a:lnTo>
                    <a:pt x="249" y="656"/>
                  </a:lnTo>
                  <a:lnTo>
                    <a:pt x="296" y="662"/>
                  </a:lnTo>
                  <a:lnTo>
                    <a:pt x="347" y="654"/>
                  </a:lnTo>
                  <a:lnTo>
                    <a:pt x="368" y="650"/>
                  </a:lnTo>
                  <a:lnTo>
                    <a:pt x="419" y="639"/>
                  </a:lnTo>
                  <a:lnTo>
                    <a:pt x="406" y="626"/>
                  </a:lnTo>
                  <a:lnTo>
                    <a:pt x="402" y="600"/>
                  </a:lnTo>
                  <a:lnTo>
                    <a:pt x="425" y="579"/>
                  </a:lnTo>
                  <a:lnTo>
                    <a:pt x="436" y="554"/>
                  </a:lnTo>
                  <a:lnTo>
                    <a:pt x="420" y="531"/>
                  </a:lnTo>
                  <a:lnTo>
                    <a:pt x="400" y="511"/>
                  </a:lnTo>
                  <a:lnTo>
                    <a:pt x="383" y="495"/>
                  </a:lnTo>
                  <a:lnTo>
                    <a:pt x="370" y="475"/>
                  </a:lnTo>
                  <a:lnTo>
                    <a:pt x="364" y="444"/>
                  </a:lnTo>
                  <a:lnTo>
                    <a:pt x="389" y="435"/>
                  </a:lnTo>
                  <a:lnTo>
                    <a:pt x="413" y="419"/>
                  </a:lnTo>
                  <a:lnTo>
                    <a:pt x="446" y="408"/>
                  </a:lnTo>
                  <a:lnTo>
                    <a:pt x="464" y="393"/>
                  </a:lnTo>
                  <a:lnTo>
                    <a:pt x="482" y="396"/>
                  </a:lnTo>
                  <a:lnTo>
                    <a:pt x="498" y="397"/>
                  </a:lnTo>
                  <a:lnTo>
                    <a:pt x="500" y="372"/>
                  </a:lnTo>
                  <a:lnTo>
                    <a:pt x="488" y="344"/>
                  </a:lnTo>
                  <a:lnTo>
                    <a:pt x="486" y="318"/>
                  </a:lnTo>
                  <a:lnTo>
                    <a:pt x="485" y="290"/>
                  </a:lnTo>
                  <a:lnTo>
                    <a:pt x="474" y="259"/>
                  </a:lnTo>
                  <a:lnTo>
                    <a:pt x="475" y="228"/>
                  </a:lnTo>
                  <a:lnTo>
                    <a:pt x="472" y="194"/>
                  </a:lnTo>
                  <a:lnTo>
                    <a:pt x="475" y="167"/>
                  </a:lnTo>
                  <a:lnTo>
                    <a:pt x="469" y="142"/>
                  </a:lnTo>
                  <a:lnTo>
                    <a:pt x="464" y="110"/>
                  </a:lnTo>
                  <a:lnTo>
                    <a:pt x="469" y="87"/>
                  </a:lnTo>
                  <a:lnTo>
                    <a:pt x="443" y="59"/>
                  </a:lnTo>
                  <a:lnTo>
                    <a:pt x="436" y="36"/>
                  </a:lnTo>
                  <a:lnTo>
                    <a:pt x="413" y="36"/>
                  </a:lnTo>
                  <a:lnTo>
                    <a:pt x="387" y="39"/>
                  </a:lnTo>
                  <a:lnTo>
                    <a:pt x="369" y="56"/>
                  </a:lnTo>
                  <a:lnTo>
                    <a:pt x="354" y="75"/>
                  </a:lnTo>
                  <a:lnTo>
                    <a:pt x="341" y="93"/>
                  </a:lnTo>
                  <a:lnTo>
                    <a:pt x="332" y="106"/>
                  </a:lnTo>
                  <a:lnTo>
                    <a:pt x="316" y="109"/>
                  </a:lnTo>
                  <a:lnTo>
                    <a:pt x="294" y="110"/>
                  </a:lnTo>
                  <a:lnTo>
                    <a:pt x="293" y="96"/>
                  </a:lnTo>
                  <a:lnTo>
                    <a:pt x="310" y="77"/>
                  </a:lnTo>
                  <a:lnTo>
                    <a:pt x="312" y="59"/>
                  </a:lnTo>
                  <a:lnTo>
                    <a:pt x="295" y="61"/>
                  </a:lnTo>
                  <a:lnTo>
                    <a:pt x="282" y="67"/>
                  </a:lnTo>
                  <a:lnTo>
                    <a:pt x="263" y="59"/>
                  </a:lnTo>
                  <a:lnTo>
                    <a:pt x="247" y="53"/>
                  </a:lnTo>
                  <a:lnTo>
                    <a:pt x="256" y="37"/>
                  </a:lnTo>
                  <a:lnTo>
                    <a:pt x="229" y="20"/>
                  </a:lnTo>
                  <a:lnTo>
                    <a:pt x="202" y="5"/>
                  </a:lnTo>
                  <a:lnTo>
                    <a:pt x="155" y="0"/>
                  </a:lnTo>
                  <a:close/>
                </a:path>
              </a:pathLst>
            </a:custGeom>
            <a:solidFill>
              <a:schemeClr val="accent1">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143" name="Freeform 141">
              <a:extLst>
                <a:ext uri="{FF2B5EF4-FFF2-40B4-BE49-F238E27FC236}">
                  <a16:creationId xmlns:a16="http://schemas.microsoft.com/office/drawing/2014/main" id="{F4E06E60-2C19-45AC-9E82-38B37BB0291B}"/>
                </a:ext>
              </a:extLst>
            </p:cNvPr>
            <p:cNvSpPr>
              <a:spLocks/>
            </p:cNvSpPr>
            <p:nvPr/>
          </p:nvSpPr>
          <p:spPr bwMode="auto">
            <a:xfrm>
              <a:off x="4382567" y="3808438"/>
              <a:ext cx="66957" cy="56057"/>
            </a:xfrm>
            <a:custGeom>
              <a:avLst/>
              <a:gdLst>
                <a:gd name="T0" fmla="*/ 51 w 402767"/>
                <a:gd name="T1" fmla="*/ 11 h 339079"/>
                <a:gd name="T2" fmla="*/ 47 w 402767"/>
                <a:gd name="T3" fmla="*/ 6 h 339079"/>
                <a:gd name="T4" fmla="*/ 42 w 402767"/>
                <a:gd name="T5" fmla="*/ 3 h 339079"/>
                <a:gd name="T6" fmla="*/ 37 w 402767"/>
                <a:gd name="T7" fmla="*/ 0 h 339079"/>
                <a:gd name="T8" fmla="*/ 31 w 402767"/>
                <a:gd name="T9" fmla="*/ 0 h 339079"/>
                <a:gd name="T10" fmla="*/ 24 w 402767"/>
                <a:gd name="T11" fmla="*/ 1 h 339079"/>
                <a:gd name="T12" fmla="*/ 18 w 402767"/>
                <a:gd name="T13" fmla="*/ 1 h 339079"/>
                <a:gd name="T14" fmla="*/ 10 w 402767"/>
                <a:gd name="T15" fmla="*/ 2 h 339079"/>
                <a:gd name="T16" fmla="*/ 6 w 402767"/>
                <a:gd name="T17" fmla="*/ 5 h 339079"/>
                <a:gd name="T18" fmla="*/ 0 w 402767"/>
                <a:gd name="T19" fmla="*/ 7 h 339079"/>
                <a:gd name="T20" fmla="*/ 7 w 402767"/>
                <a:gd name="T21" fmla="*/ 11 h 339079"/>
                <a:gd name="T22" fmla="*/ 9 w 402767"/>
                <a:gd name="T23" fmla="*/ 16 h 339079"/>
                <a:gd name="T24" fmla="*/ 15 w 402767"/>
                <a:gd name="T25" fmla="*/ 18 h 339079"/>
                <a:gd name="T26" fmla="*/ 18 w 402767"/>
                <a:gd name="T27" fmla="*/ 23 h 339079"/>
                <a:gd name="T28" fmla="*/ 23 w 402767"/>
                <a:gd name="T29" fmla="*/ 28 h 339079"/>
                <a:gd name="T30" fmla="*/ 28 w 402767"/>
                <a:gd name="T31" fmla="*/ 31 h 339079"/>
                <a:gd name="T32" fmla="*/ 34 w 402767"/>
                <a:gd name="T33" fmla="*/ 31 h 339079"/>
                <a:gd name="T34" fmla="*/ 36 w 402767"/>
                <a:gd name="T35" fmla="*/ 39 h 339079"/>
                <a:gd name="T36" fmla="*/ 41 w 402767"/>
                <a:gd name="T37" fmla="*/ 43 h 339079"/>
                <a:gd name="T38" fmla="*/ 47 w 402767"/>
                <a:gd name="T39" fmla="*/ 46 h 339079"/>
                <a:gd name="T40" fmla="*/ 48 w 402767"/>
                <a:gd name="T41" fmla="*/ 45 h 339079"/>
                <a:gd name="T42" fmla="*/ 48 w 402767"/>
                <a:gd name="T43" fmla="*/ 42 h 339079"/>
                <a:gd name="T44" fmla="*/ 48 w 402767"/>
                <a:gd name="T45" fmla="*/ 39 h 339079"/>
                <a:gd name="T46" fmla="*/ 49 w 402767"/>
                <a:gd name="T47" fmla="*/ 37 h 339079"/>
                <a:gd name="T48" fmla="*/ 51 w 402767"/>
                <a:gd name="T49" fmla="*/ 36 h 339079"/>
                <a:gd name="T50" fmla="*/ 53 w 402767"/>
                <a:gd name="T51" fmla="*/ 29 h 339079"/>
                <a:gd name="T52" fmla="*/ 56 w 402767"/>
                <a:gd name="T53" fmla="*/ 25 h 339079"/>
                <a:gd name="T54" fmla="*/ 52 w 402767"/>
                <a:gd name="T55" fmla="*/ 21 h 339079"/>
                <a:gd name="T56" fmla="*/ 50 w 402767"/>
                <a:gd name="T57" fmla="*/ 18 h 339079"/>
                <a:gd name="T58" fmla="*/ 51 w 402767"/>
                <a:gd name="T59" fmla="*/ 11 h 339079"/>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402767"/>
                <a:gd name="T91" fmla="*/ 0 h 339079"/>
                <a:gd name="T92" fmla="*/ 402767 w 402767"/>
                <a:gd name="T93" fmla="*/ 339079 h 339079"/>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402767" h="339079">
                  <a:moveTo>
                    <a:pt x="364667" y="79772"/>
                  </a:moveTo>
                  <a:lnTo>
                    <a:pt x="336092" y="46435"/>
                  </a:lnTo>
                  <a:lnTo>
                    <a:pt x="303213" y="24754"/>
                  </a:lnTo>
                  <a:lnTo>
                    <a:pt x="262273" y="2382"/>
                  </a:lnTo>
                  <a:lnTo>
                    <a:pt x="222982" y="0"/>
                  </a:lnTo>
                  <a:lnTo>
                    <a:pt x="173038" y="10467"/>
                  </a:lnTo>
                  <a:lnTo>
                    <a:pt x="128588" y="10467"/>
                  </a:lnTo>
                  <a:lnTo>
                    <a:pt x="73025" y="12054"/>
                  </a:lnTo>
                  <a:lnTo>
                    <a:pt x="46038" y="39042"/>
                  </a:lnTo>
                  <a:lnTo>
                    <a:pt x="0" y="50154"/>
                  </a:lnTo>
                  <a:lnTo>
                    <a:pt x="47625" y="83492"/>
                  </a:lnTo>
                  <a:lnTo>
                    <a:pt x="65088" y="118417"/>
                  </a:lnTo>
                  <a:lnTo>
                    <a:pt x="104775" y="132704"/>
                  </a:lnTo>
                  <a:lnTo>
                    <a:pt x="127000" y="170804"/>
                  </a:lnTo>
                  <a:lnTo>
                    <a:pt x="161925" y="208904"/>
                  </a:lnTo>
                  <a:lnTo>
                    <a:pt x="200025" y="229542"/>
                  </a:lnTo>
                  <a:lnTo>
                    <a:pt x="246063" y="226367"/>
                  </a:lnTo>
                  <a:lnTo>
                    <a:pt x="255588" y="285104"/>
                  </a:lnTo>
                  <a:lnTo>
                    <a:pt x="290513" y="316854"/>
                  </a:lnTo>
                  <a:lnTo>
                    <a:pt x="338138" y="339079"/>
                  </a:lnTo>
                  <a:lnTo>
                    <a:pt x="342900" y="327967"/>
                  </a:lnTo>
                  <a:lnTo>
                    <a:pt x="346075" y="307329"/>
                  </a:lnTo>
                  <a:lnTo>
                    <a:pt x="342900" y="289867"/>
                  </a:lnTo>
                  <a:lnTo>
                    <a:pt x="352425" y="269229"/>
                  </a:lnTo>
                  <a:lnTo>
                    <a:pt x="363538" y="267642"/>
                  </a:lnTo>
                  <a:lnTo>
                    <a:pt x="381336" y="211932"/>
                  </a:lnTo>
                  <a:lnTo>
                    <a:pt x="402767" y="185738"/>
                  </a:lnTo>
                  <a:lnTo>
                    <a:pt x="371811" y="157163"/>
                  </a:lnTo>
                  <a:lnTo>
                    <a:pt x="358775" y="129529"/>
                  </a:lnTo>
                  <a:lnTo>
                    <a:pt x="364667" y="79772"/>
                  </a:lnTo>
                  <a:close/>
                </a:path>
              </a:pathLst>
            </a:custGeom>
            <a:solidFill>
              <a:schemeClr val="accent1">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144" name="Freeform 142">
              <a:extLst>
                <a:ext uri="{FF2B5EF4-FFF2-40B4-BE49-F238E27FC236}">
                  <a16:creationId xmlns:a16="http://schemas.microsoft.com/office/drawing/2014/main" id="{DB47FD6F-032D-4B2F-809C-68E2E02174D2}"/>
                </a:ext>
              </a:extLst>
            </p:cNvPr>
            <p:cNvSpPr>
              <a:spLocks/>
            </p:cNvSpPr>
            <p:nvPr/>
          </p:nvSpPr>
          <p:spPr bwMode="auto">
            <a:xfrm>
              <a:off x="4402809" y="3753937"/>
              <a:ext cx="59172" cy="68515"/>
            </a:xfrm>
            <a:custGeom>
              <a:avLst/>
              <a:gdLst>
                <a:gd name="T0" fmla="*/ 50 w 352425"/>
                <a:gd name="T1" fmla="*/ 0 h 401637"/>
                <a:gd name="T2" fmla="*/ 45 w 352425"/>
                <a:gd name="T3" fmla="*/ 3 h 401637"/>
                <a:gd name="T4" fmla="*/ 39 w 352425"/>
                <a:gd name="T5" fmla="*/ 3 h 401637"/>
                <a:gd name="T6" fmla="*/ 34 w 352425"/>
                <a:gd name="T7" fmla="*/ 0 h 401637"/>
                <a:gd name="T8" fmla="*/ 33 w 352425"/>
                <a:gd name="T9" fmla="*/ 5 h 401637"/>
                <a:gd name="T10" fmla="*/ 35 w 352425"/>
                <a:gd name="T11" fmla="*/ 8 h 401637"/>
                <a:gd name="T12" fmla="*/ 35 w 352425"/>
                <a:gd name="T13" fmla="*/ 14 h 401637"/>
                <a:gd name="T14" fmla="*/ 37 w 352425"/>
                <a:gd name="T15" fmla="*/ 18 h 401637"/>
                <a:gd name="T16" fmla="*/ 36 w 352425"/>
                <a:gd name="T17" fmla="*/ 22 h 401637"/>
                <a:gd name="T18" fmla="*/ 31 w 352425"/>
                <a:gd name="T19" fmla="*/ 25 h 401637"/>
                <a:gd name="T20" fmla="*/ 29 w 352425"/>
                <a:gd name="T21" fmla="*/ 22 h 401637"/>
                <a:gd name="T22" fmla="*/ 29 w 352425"/>
                <a:gd name="T23" fmla="*/ 17 h 401637"/>
                <a:gd name="T24" fmla="*/ 28 w 352425"/>
                <a:gd name="T25" fmla="*/ 13 h 401637"/>
                <a:gd name="T26" fmla="*/ 24 w 352425"/>
                <a:gd name="T27" fmla="*/ 14 h 401637"/>
                <a:gd name="T28" fmla="*/ 17 w 352425"/>
                <a:gd name="T29" fmla="*/ 23 h 401637"/>
                <a:gd name="T30" fmla="*/ 15 w 352425"/>
                <a:gd name="T31" fmla="*/ 29 h 401637"/>
                <a:gd name="T32" fmla="*/ 13 w 352425"/>
                <a:gd name="T33" fmla="*/ 32 h 401637"/>
                <a:gd name="T34" fmla="*/ 13 w 352425"/>
                <a:gd name="T35" fmla="*/ 37 h 401637"/>
                <a:gd name="T36" fmla="*/ 9 w 352425"/>
                <a:gd name="T37" fmla="*/ 40 h 401637"/>
                <a:gd name="T38" fmla="*/ 7 w 352425"/>
                <a:gd name="T39" fmla="*/ 44 h 401637"/>
                <a:gd name="T40" fmla="*/ 0 w 352425"/>
                <a:gd name="T41" fmla="*/ 52 h 401637"/>
                <a:gd name="T42" fmla="*/ 9 w 352425"/>
                <a:gd name="T43" fmla="*/ 53 h 401637"/>
                <a:gd name="T44" fmla="*/ 15 w 352425"/>
                <a:gd name="T45" fmla="*/ 51 h 401637"/>
                <a:gd name="T46" fmla="*/ 21 w 352425"/>
                <a:gd name="T47" fmla="*/ 52 h 401637"/>
                <a:gd name="T48" fmla="*/ 27 w 352425"/>
                <a:gd name="T49" fmla="*/ 55 h 401637"/>
                <a:gd name="T50" fmla="*/ 32 w 352425"/>
                <a:gd name="T51" fmla="*/ 58 h 401637"/>
                <a:gd name="T52" fmla="*/ 36 w 352425"/>
                <a:gd name="T53" fmla="*/ 64 h 401637"/>
                <a:gd name="T54" fmla="*/ 41 w 352425"/>
                <a:gd name="T55" fmla="*/ 62 h 401637"/>
                <a:gd name="T56" fmla="*/ 44 w 352425"/>
                <a:gd name="T57" fmla="*/ 57 h 401637"/>
                <a:gd name="T58" fmla="*/ 41 w 352425"/>
                <a:gd name="T59" fmla="*/ 51 h 401637"/>
                <a:gd name="T60" fmla="*/ 39 w 352425"/>
                <a:gd name="T61" fmla="*/ 45 h 401637"/>
                <a:gd name="T62" fmla="*/ 46 w 352425"/>
                <a:gd name="T63" fmla="*/ 42 h 401637"/>
                <a:gd name="T64" fmla="*/ 48 w 352425"/>
                <a:gd name="T65" fmla="*/ 35 h 401637"/>
                <a:gd name="T66" fmla="*/ 52 w 352425"/>
                <a:gd name="T67" fmla="*/ 29 h 401637"/>
                <a:gd name="T68" fmla="*/ 51 w 352425"/>
                <a:gd name="T69" fmla="*/ 22 h 401637"/>
                <a:gd name="T70" fmla="*/ 51 w 352425"/>
                <a:gd name="T71" fmla="*/ 13 h 401637"/>
                <a:gd name="T72" fmla="*/ 51 w 352425"/>
                <a:gd name="T73" fmla="*/ 7 h 401637"/>
                <a:gd name="T74" fmla="*/ 50 w 352425"/>
                <a:gd name="T75" fmla="*/ 0 h 401637"/>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352425"/>
                <a:gd name="T115" fmla="*/ 0 h 401637"/>
                <a:gd name="T116" fmla="*/ 352425 w 352425"/>
                <a:gd name="T117" fmla="*/ 401637 h 401637"/>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352425" h="401637">
                  <a:moveTo>
                    <a:pt x="342900" y="1587"/>
                  </a:moveTo>
                  <a:lnTo>
                    <a:pt x="306388" y="17462"/>
                  </a:lnTo>
                  <a:lnTo>
                    <a:pt x="268288" y="17462"/>
                  </a:lnTo>
                  <a:lnTo>
                    <a:pt x="231775" y="0"/>
                  </a:lnTo>
                  <a:lnTo>
                    <a:pt x="227013" y="31750"/>
                  </a:lnTo>
                  <a:lnTo>
                    <a:pt x="236538" y="47625"/>
                  </a:lnTo>
                  <a:lnTo>
                    <a:pt x="236538" y="87312"/>
                  </a:lnTo>
                  <a:lnTo>
                    <a:pt x="254000" y="114300"/>
                  </a:lnTo>
                  <a:lnTo>
                    <a:pt x="246063" y="141287"/>
                  </a:lnTo>
                  <a:lnTo>
                    <a:pt x="214313" y="153987"/>
                  </a:lnTo>
                  <a:lnTo>
                    <a:pt x="200025" y="141287"/>
                  </a:lnTo>
                  <a:lnTo>
                    <a:pt x="200025" y="104775"/>
                  </a:lnTo>
                  <a:lnTo>
                    <a:pt x="190500" y="79375"/>
                  </a:lnTo>
                  <a:lnTo>
                    <a:pt x="160338" y="87312"/>
                  </a:lnTo>
                  <a:lnTo>
                    <a:pt x="114300" y="142875"/>
                  </a:lnTo>
                  <a:lnTo>
                    <a:pt x="101600" y="179387"/>
                  </a:lnTo>
                  <a:lnTo>
                    <a:pt x="90488" y="200025"/>
                  </a:lnTo>
                  <a:lnTo>
                    <a:pt x="87313" y="234950"/>
                  </a:lnTo>
                  <a:lnTo>
                    <a:pt x="58738" y="250825"/>
                  </a:lnTo>
                  <a:lnTo>
                    <a:pt x="47625" y="276225"/>
                  </a:lnTo>
                  <a:lnTo>
                    <a:pt x="0" y="328612"/>
                  </a:lnTo>
                  <a:lnTo>
                    <a:pt x="58738" y="331787"/>
                  </a:lnTo>
                  <a:lnTo>
                    <a:pt x="104775" y="320675"/>
                  </a:lnTo>
                  <a:lnTo>
                    <a:pt x="142875" y="325437"/>
                  </a:lnTo>
                  <a:lnTo>
                    <a:pt x="184150" y="344487"/>
                  </a:lnTo>
                  <a:lnTo>
                    <a:pt x="215900" y="366712"/>
                  </a:lnTo>
                  <a:lnTo>
                    <a:pt x="246063" y="401637"/>
                  </a:lnTo>
                  <a:lnTo>
                    <a:pt x="276225" y="392112"/>
                  </a:lnTo>
                  <a:lnTo>
                    <a:pt x="300373" y="360612"/>
                  </a:lnTo>
                  <a:lnTo>
                    <a:pt x="278941" y="322512"/>
                  </a:lnTo>
                  <a:lnTo>
                    <a:pt x="265113" y="282575"/>
                  </a:lnTo>
                  <a:lnTo>
                    <a:pt x="312738" y="263525"/>
                  </a:lnTo>
                  <a:lnTo>
                    <a:pt x="325438" y="217487"/>
                  </a:lnTo>
                  <a:lnTo>
                    <a:pt x="352425" y="184150"/>
                  </a:lnTo>
                  <a:lnTo>
                    <a:pt x="344488" y="138112"/>
                  </a:lnTo>
                  <a:lnTo>
                    <a:pt x="349250" y="84137"/>
                  </a:lnTo>
                  <a:lnTo>
                    <a:pt x="349250" y="42862"/>
                  </a:lnTo>
                  <a:lnTo>
                    <a:pt x="342900" y="1587"/>
                  </a:lnTo>
                  <a:close/>
                </a:path>
              </a:pathLst>
            </a:custGeom>
            <a:solidFill>
              <a:schemeClr val="accent1">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145" name="Freeform 143">
              <a:extLst>
                <a:ext uri="{FF2B5EF4-FFF2-40B4-BE49-F238E27FC236}">
                  <a16:creationId xmlns:a16="http://schemas.microsoft.com/office/drawing/2014/main" id="{6716E8B7-73D4-45A8-A142-670B9A7BFE7F}"/>
                </a:ext>
              </a:extLst>
            </p:cNvPr>
            <p:cNvSpPr>
              <a:spLocks/>
            </p:cNvSpPr>
            <p:nvPr/>
          </p:nvSpPr>
          <p:spPr bwMode="auto">
            <a:xfrm>
              <a:off x="4472882" y="3623136"/>
              <a:ext cx="57614" cy="91872"/>
            </a:xfrm>
            <a:custGeom>
              <a:avLst/>
              <a:gdLst>
                <a:gd name="T0" fmla="*/ 23 w 341166"/>
                <a:gd name="T1" fmla="*/ 76 h 554288"/>
                <a:gd name="T2" fmla="*/ 29 w 341166"/>
                <a:gd name="T3" fmla="*/ 76 h 554288"/>
                <a:gd name="T4" fmla="*/ 29 w 341166"/>
                <a:gd name="T5" fmla="*/ 70 h 554288"/>
                <a:gd name="T6" fmla="*/ 29 w 341166"/>
                <a:gd name="T7" fmla="*/ 65 h 554288"/>
                <a:gd name="T8" fmla="*/ 34 w 341166"/>
                <a:gd name="T9" fmla="*/ 68 h 554288"/>
                <a:gd name="T10" fmla="*/ 36 w 341166"/>
                <a:gd name="T11" fmla="*/ 70 h 554288"/>
                <a:gd name="T12" fmla="*/ 40 w 341166"/>
                <a:gd name="T13" fmla="*/ 74 h 554288"/>
                <a:gd name="T14" fmla="*/ 45 w 341166"/>
                <a:gd name="T15" fmla="*/ 70 h 554288"/>
                <a:gd name="T16" fmla="*/ 46 w 341166"/>
                <a:gd name="T17" fmla="*/ 65 h 554288"/>
                <a:gd name="T18" fmla="*/ 46 w 341166"/>
                <a:gd name="T19" fmla="*/ 58 h 554288"/>
                <a:gd name="T20" fmla="*/ 40 w 341166"/>
                <a:gd name="T21" fmla="*/ 57 h 554288"/>
                <a:gd name="T22" fmla="*/ 35 w 341166"/>
                <a:gd name="T23" fmla="*/ 53 h 554288"/>
                <a:gd name="T24" fmla="*/ 36 w 341166"/>
                <a:gd name="T25" fmla="*/ 49 h 554288"/>
                <a:gd name="T26" fmla="*/ 38 w 341166"/>
                <a:gd name="T27" fmla="*/ 42 h 554288"/>
                <a:gd name="T28" fmla="*/ 41 w 341166"/>
                <a:gd name="T29" fmla="*/ 38 h 554288"/>
                <a:gd name="T30" fmla="*/ 47 w 341166"/>
                <a:gd name="T31" fmla="*/ 37 h 554288"/>
                <a:gd name="T32" fmla="*/ 52 w 341166"/>
                <a:gd name="T33" fmla="*/ 37 h 554288"/>
                <a:gd name="T34" fmla="*/ 51 w 341166"/>
                <a:gd name="T35" fmla="*/ 32 h 554288"/>
                <a:gd name="T36" fmla="*/ 45 w 341166"/>
                <a:gd name="T37" fmla="*/ 31 h 554288"/>
                <a:gd name="T38" fmla="*/ 40 w 341166"/>
                <a:gd name="T39" fmla="*/ 28 h 554288"/>
                <a:gd name="T40" fmla="*/ 41 w 341166"/>
                <a:gd name="T41" fmla="*/ 24 h 554288"/>
                <a:gd name="T42" fmla="*/ 39 w 341166"/>
                <a:gd name="T43" fmla="*/ 17 h 554288"/>
                <a:gd name="T44" fmla="*/ 44 w 341166"/>
                <a:gd name="T45" fmla="*/ 14 h 554288"/>
                <a:gd name="T46" fmla="*/ 47 w 341166"/>
                <a:gd name="T47" fmla="*/ 6 h 554288"/>
                <a:gd name="T48" fmla="*/ 44 w 341166"/>
                <a:gd name="T49" fmla="*/ 0 h 554288"/>
                <a:gd name="T50" fmla="*/ 38 w 341166"/>
                <a:gd name="T51" fmla="*/ 1 h 554288"/>
                <a:gd name="T52" fmla="*/ 34 w 341166"/>
                <a:gd name="T53" fmla="*/ 3 h 554288"/>
                <a:gd name="T54" fmla="*/ 31 w 341166"/>
                <a:gd name="T55" fmla="*/ 7 h 554288"/>
                <a:gd name="T56" fmla="*/ 27 w 341166"/>
                <a:gd name="T57" fmla="*/ 11 h 554288"/>
                <a:gd name="T58" fmla="*/ 22 w 341166"/>
                <a:gd name="T59" fmla="*/ 9 h 554288"/>
                <a:gd name="T60" fmla="*/ 16 w 341166"/>
                <a:gd name="T61" fmla="*/ 9 h 554288"/>
                <a:gd name="T62" fmla="*/ 11 w 341166"/>
                <a:gd name="T63" fmla="*/ 13 h 554288"/>
                <a:gd name="T64" fmla="*/ 9 w 341166"/>
                <a:gd name="T65" fmla="*/ 19 h 554288"/>
                <a:gd name="T66" fmla="*/ 7 w 341166"/>
                <a:gd name="T67" fmla="*/ 26 h 554288"/>
                <a:gd name="T68" fmla="*/ 1 w 341166"/>
                <a:gd name="T69" fmla="*/ 28 h 554288"/>
                <a:gd name="T70" fmla="*/ 0 w 341166"/>
                <a:gd name="T71" fmla="*/ 35 h 554288"/>
                <a:gd name="T72" fmla="*/ 1 w 341166"/>
                <a:gd name="T73" fmla="*/ 41 h 554288"/>
                <a:gd name="T74" fmla="*/ 1 w 341166"/>
                <a:gd name="T75" fmla="*/ 47 h 554288"/>
                <a:gd name="T76" fmla="*/ 4 w 341166"/>
                <a:gd name="T77" fmla="*/ 52 h 554288"/>
                <a:gd name="T78" fmla="*/ 7 w 341166"/>
                <a:gd name="T79" fmla="*/ 62 h 554288"/>
                <a:gd name="T80" fmla="*/ 15 w 341166"/>
                <a:gd name="T81" fmla="*/ 66 h 554288"/>
                <a:gd name="T82" fmla="*/ 13 w 341166"/>
                <a:gd name="T83" fmla="*/ 70 h 554288"/>
                <a:gd name="T84" fmla="*/ 16 w 341166"/>
                <a:gd name="T85" fmla="*/ 75 h 554288"/>
                <a:gd name="T86" fmla="*/ 23 w 341166"/>
                <a:gd name="T87" fmla="*/ 76 h 55428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41166"/>
                <a:gd name="T133" fmla="*/ 0 h 554288"/>
                <a:gd name="T134" fmla="*/ 341166 w 341166"/>
                <a:gd name="T135" fmla="*/ 554288 h 554288"/>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41166" h="554288">
                  <a:moveTo>
                    <a:pt x="151988" y="547966"/>
                  </a:moveTo>
                  <a:lnTo>
                    <a:pt x="194804" y="554288"/>
                  </a:lnTo>
                  <a:lnTo>
                    <a:pt x="194804" y="511425"/>
                  </a:lnTo>
                  <a:lnTo>
                    <a:pt x="190794" y="471543"/>
                  </a:lnTo>
                  <a:lnTo>
                    <a:pt x="221515" y="495933"/>
                  </a:lnTo>
                  <a:lnTo>
                    <a:pt x="239301" y="510567"/>
                  </a:lnTo>
                  <a:lnTo>
                    <a:pt x="266788" y="533332"/>
                  </a:lnTo>
                  <a:lnTo>
                    <a:pt x="297509" y="507315"/>
                  </a:lnTo>
                  <a:lnTo>
                    <a:pt x="307211" y="473169"/>
                  </a:lnTo>
                  <a:lnTo>
                    <a:pt x="307211" y="422763"/>
                  </a:lnTo>
                  <a:lnTo>
                    <a:pt x="261938" y="413007"/>
                  </a:lnTo>
                  <a:lnTo>
                    <a:pt x="231216" y="383739"/>
                  </a:lnTo>
                  <a:lnTo>
                    <a:pt x="236067" y="354470"/>
                  </a:lnTo>
                  <a:lnTo>
                    <a:pt x="249002" y="304064"/>
                  </a:lnTo>
                  <a:lnTo>
                    <a:pt x="268405" y="276422"/>
                  </a:lnTo>
                  <a:lnTo>
                    <a:pt x="308828" y="271544"/>
                  </a:lnTo>
                  <a:lnTo>
                    <a:pt x="341166" y="269918"/>
                  </a:lnTo>
                  <a:lnTo>
                    <a:pt x="339549" y="230894"/>
                  </a:lnTo>
                  <a:lnTo>
                    <a:pt x="299126" y="224389"/>
                  </a:lnTo>
                  <a:lnTo>
                    <a:pt x="265171" y="203251"/>
                  </a:lnTo>
                  <a:lnTo>
                    <a:pt x="273256" y="172357"/>
                  </a:lnTo>
                  <a:lnTo>
                    <a:pt x="260321" y="121951"/>
                  </a:lnTo>
                  <a:lnTo>
                    <a:pt x="287808" y="100813"/>
                  </a:lnTo>
                  <a:lnTo>
                    <a:pt x="310444" y="47154"/>
                  </a:lnTo>
                  <a:lnTo>
                    <a:pt x="291042" y="0"/>
                  </a:lnTo>
                  <a:lnTo>
                    <a:pt x="250619" y="4878"/>
                  </a:lnTo>
                  <a:lnTo>
                    <a:pt x="221515" y="21138"/>
                  </a:lnTo>
                  <a:lnTo>
                    <a:pt x="206963" y="52032"/>
                  </a:lnTo>
                  <a:lnTo>
                    <a:pt x="181093" y="79675"/>
                  </a:lnTo>
                  <a:lnTo>
                    <a:pt x="143904" y="68292"/>
                  </a:lnTo>
                  <a:lnTo>
                    <a:pt x="106715" y="68292"/>
                  </a:lnTo>
                  <a:lnTo>
                    <a:pt x="69527" y="95935"/>
                  </a:lnTo>
                  <a:lnTo>
                    <a:pt x="61442" y="138211"/>
                  </a:lnTo>
                  <a:lnTo>
                    <a:pt x="46890" y="185365"/>
                  </a:lnTo>
                  <a:lnTo>
                    <a:pt x="8084" y="203251"/>
                  </a:lnTo>
                  <a:lnTo>
                    <a:pt x="0" y="253658"/>
                  </a:lnTo>
                  <a:lnTo>
                    <a:pt x="4851" y="295934"/>
                  </a:lnTo>
                  <a:lnTo>
                    <a:pt x="8084" y="343088"/>
                  </a:lnTo>
                  <a:lnTo>
                    <a:pt x="29104" y="378861"/>
                  </a:lnTo>
                  <a:lnTo>
                    <a:pt x="48507" y="447153"/>
                  </a:lnTo>
                  <a:lnTo>
                    <a:pt x="99554" y="478088"/>
                  </a:lnTo>
                  <a:lnTo>
                    <a:pt x="87648" y="511425"/>
                  </a:lnTo>
                  <a:lnTo>
                    <a:pt x="104316" y="547144"/>
                  </a:lnTo>
                  <a:lnTo>
                    <a:pt x="151988" y="547966"/>
                  </a:lnTo>
                  <a:close/>
                </a:path>
              </a:pathLst>
            </a:custGeom>
            <a:solidFill>
              <a:schemeClr val="accent1">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146" name="Freeform 144">
              <a:extLst>
                <a:ext uri="{FF2B5EF4-FFF2-40B4-BE49-F238E27FC236}">
                  <a16:creationId xmlns:a16="http://schemas.microsoft.com/office/drawing/2014/main" id="{61BCF125-32D6-4755-BB86-2818270D681E}"/>
                </a:ext>
              </a:extLst>
            </p:cNvPr>
            <p:cNvSpPr>
              <a:spLocks/>
            </p:cNvSpPr>
            <p:nvPr/>
          </p:nvSpPr>
          <p:spPr bwMode="auto">
            <a:xfrm>
              <a:off x="4807669" y="3894080"/>
              <a:ext cx="62286" cy="79415"/>
            </a:xfrm>
            <a:custGeom>
              <a:avLst/>
              <a:gdLst>
                <a:gd name="T0" fmla="*/ 0 w 366713"/>
                <a:gd name="T1" fmla="*/ 4 h 477294"/>
                <a:gd name="T2" fmla="*/ 5 w 366713"/>
                <a:gd name="T3" fmla="*/ 7 h 477294"/>
                <a:gd name="T4" fmla="*/ 8 w 366713"/>
                <a:gd name="T5" fmla="*/ 11 h 477294"/>
                <a:gd name="T6" fmla="*/ 12 w 366713"/>
                <a:gd name="T7" fmla="*/ 11 h 477294"/>
                <a:gd name="T8" fmla="*/ 12 w 366713"/>
                <a:gd name="T9" fmla="*/ 17 h 477294"/>
                <a:gd name="T10" fmla="*/ 13 w 366713"/>
                <a:gd name="T11" fmla="*/ 23 h 477294"/>
                <a:gd name="T12" fmla="*/ 17 w 366713"/>
                <a:gd name="T13" fmla="*/ 25 h 477294"/>
                <a:gd name="T14" fmla="*/ 18 w 366713"/>
                <a:gd name="T15" fmla="*/ 30 h 477294"/>
                <a:gd name="T16" fmla="*/ 22 w 366713"/>
                <a:gd name="T17" fmla="*/ 32 h 477294"/>
                <a:gd name="T18" fmla="*/ 26 w 366713"/>
                <a:gd name="T19" fmla="*/ 35 h 477294"/>
                <a:gd name="T20" fmla="*/ 25 w 366713"/>
                <a:gd name="T21" fmla="*/ 42 h 477294"/>
                <a:gd name="T22" fmla="*/ 27 w 366713"/>
                <a:gd name="T23" fmla="*/ 46 h 477294"/>
                <a:gd name="T24" fmla="*/ 25 w 366713"/>
                <a:gd name="T25" fmla="*/ 49 h 477294"/>
                <a:gd name="T26" fmla="*/ 27 w 366713"/>
                <a:gd name="T27" fmla="*/ 53 h 477294"/>
                <a:gd name="T28" fmla="*/ 24 w 366713"/>
                <a:gd name="T29" fmla="*/ 58 h 477294"/>
                <a:gd name="T30" fmla="*/ 24 w 366713"/>
                <a:gd name="T31" fmla="*/ 63 h 477294"/>
                <a:gd name="T32" fmla="*/ 28 w 366713"/>
                <a:gd name="T33" fmla="*/ 67 h 477294"/>
                <a:gd name="T34" fmla="*/ 29 w 366713"/>
                <a:gd name="T35" fmla="*/ 64 h 477294"/>
                <a:gd name="T36" fmla="*/ 33 w 366713"/>
                <a:gd name="T37" fmla="*/ 60 h 477294"/>
                <a:gd name="T38" fmla="*/ 35 w 366713"/>
                <a:gd name="T39" fmla="*/ 56 h 477294"/>
                <a:gd name="T40" fmla="*/ 37 w 366713"/>
                <a:gd name="T41" fmla="*/ 50 h 477294"/>
                <a:gd name="T42" fmla="*/ 38 w 366713"/>
                <a:gd name="T43" fmla="*/ 46 h 477294"/>
                <a:gd name="T44" fmla="*/ 44 w 366713"/>
                <a:gd name="T45" fmla="*/ 45 h 477294"/>
                <a:gd name="T46" fmla="*/ 50 w 366713"/>
                <a:gd name="T47" fmla="*/ 48 h 477294"/>
                <a:gd name="T48" fmla="*/ 53 w 366713"/>
                <a:gd name="T49" fmla="*/ 48 h 477294"/>
                <a:gd name="T50" fmla="*/ 57 w 366713"/>
                <a:gd name="T51" fmla="*/ 45 h 477294"/>
                <a:gd name="T52" fmla="*/ 57 w 366713"/>
                <a:gd name="T53" fmla="*/ 37 h 477294"/>
                <a:gd name="T54" fmla="*/ 51 w 366713"/>
                <a:gd name="T55" fmla="*/ 29 h 477294"/>
                <a:gd name="T56" fmla="*/ 45 w 366713"/>
                <a:gd name="T57" fmla="*/ 23 h 477294"/>
                <a:gd name="T58" fmla="*/ 42 w 366713"/>
                <a:gd name="T59" fmla="*/ 11 h 477294"/>
                <a:gd name="T60" fmla="*/ 37 w 366713"/>
                <a:gd name="T61" fmla="*/ 6 h 477294"/>
                <a:gd name="T62" fmla="*/ 25 w 366713"/>
                <a:gd name="T63" fmla="*/ 2 h 477294"/>
                <a:gd name="T64" fmla="*/ 16 w 366713"/>
                <a:gd name="T65" fmla="*/ 1 h 477294"/>
                <a:gd name="T66" fmla="*/ 7 w 366713"/>
                <a:gd name="T67" fmla="*/ 0 h 477294"/>
                <a:gd name="T68" fmla="*/ 0 w 366713"/>
                <a:gd name="T69" fmla="*/ 4 h 47729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366713"/>
                <a:gd name="T106" fmla="*/ 0 h 477294"/>
                <a:gd name="T107" fmla="*/ 366713 w 366713"/>
                <a:gd name="T108" fmla="*/ 477294 h 477294"/>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366713" h="477294">
                  <a:moveTo>
                    <a:pt x="0" y="25400"/>
                  </a:moveTo>
                  <a:lnTo>
                    <a:pt x="33338" y="47625"/>
                  </a:lnTo>
                  <a:lnTo>
                    <a:pt x="53975" y="77788"/>
                  </a:lnTo>
                  <a:lnTo>
                    <a:pt x="77788" y="79375"/>
                  </a:lnTo>
                  <a:lnTo>
                    <a:pt x="76200" y="123825"/>
                  </a:lnTo>
                  <a:lnTo>
                    <a:pt x="85725" y="161925"/>
                  </a:lnTo>
                  <a:lnTo>
                    <a:pt x="112713" y="180975"/>
                  </a:lnTo>
                  <a:lnTo>
                    <a:pt x="117475" y="209550"/>
                  </a:lnTo>
                  <a:lnTo>
                    <a:pt x="139700" y="225425"/>
                  </a:lnTo>
                  <a:lnTo>
                    <a:pt x="165100" y="252413"/>
                  </a:lnTo>
                  <a:lnTo>
                    <a:pt x="158750" y="300038"/>
                  </a:lnTo>
                  <a:lnTo>
                    <a:pt x="173038" y="327025"/>
                  </a:lnTo>
                  <a:lnTo>
                    <a:pt x="163513" y="349250"/>
                  </a:lnTo>
                  <a:lnTo>
                    <a:pt x="171450" y="379413"/>
                  </a:lnTo>
                  <a:lnTo>
                    <a:pt x="152400" y="411163"/>
                  </a:lnTo>
                  <a:lnTo>
                    <a:pt x="155575" y="450850"/>
                  </a:lnTo>
                  <a:lnTo>
                    <a:pt x="181311" y="477294"/>
                  </a:lnTo>
                  <a:lnTo>
                    <a:pt x="184150" y="457200"/>
                  </a:lnTo>
                  <a:lnTo>
                    <a:pt x="211138" y="428625"/>
                  </a:lnTo>
                  <a:lnTo>
                    <a:pt x="225364" y="401094"/>
                  </a:lnTo>
                  <a:lnTo>
                    <a:pt x="234950" y="354013"/>
                  </a:lnTo>
                  <a:lnTo>
                    <a:pt x="243223" y="326084"/>
                  </a:lnTo>
                  <a:lnTo>
                    <a:pt x="280988" y="317500"/>
                  </a:lnTo>
                  <a:lnTo>
                    <a:pt x="319423" y="340372"/>
                  </a:lnTo>
                  <a:lnTo>
                    <a:pt x="339725" y="344488"/>
                  </a:lnTo>
                  <a:lnTo>
                    <a:pt x="364667" y="323703"/>
                  </a:lnTo>
                  <a:lnTo>
                    <a:pt x="366713" y="261938"/>
                  </a:lnTo>
                  <a:lnTo>
                    <a:pt x="330139" y="209403"/>
                  </a:lnTo>
                  <a:lnTo>
                    <a:pt x="285750" y="161925"/>
                  </a:lnTo>
                  <a:lnTo>
                    <a:pt x="271463" y="79375"/>
                  </a:lnTo>
                  <a:lnTo>
                    <a:pt x="234950" y="46038"/>
                  </a:lnTo>
                  <a:lnTo>
                    <a:pt x="163513" y="17463"/>
                  </a:lnTo>
                  <a:lnTo>
                    <a:pt x="104775" y="7938"/>
                  </a:lnTo>
                  <a:lnTo>
                    <a:pt x="42863" y="0"/>
                  </a:lnTo>
                  <a:lnTo>
                    <a:pt x="0" y="25400"/>
                  </a:lnTo>
                  <a:close/>
                </a:path>
              </a:pathLst>
            </a:custGeom>
            <a:solidFill>
              <a:schemeClr val="accent1">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147" name="Freeform 145">
              <a:extLst>
                <a:ext uri="{FF2B5EF4-FFF2-40B4-BE49-F238E27FC236}">
                  <a16:creationId xmlns:a16="http://schemas.microsoft.com/office/drawing/2014/main" id="{FFD562C7-6401-4EE7-BAFB-5B6B3370E1B7}"/>
                </a:ext>
              </a:extLst>
            </p:cNvPr>
            <p:cNvSpPr>
              <a:spLocks/>
            </p:cNvSpPr>
            <p:nvPr/>
          </p:nvSpPr>
          <p:spPr bwMode="auto">
            <a:xfrm>
              <a:off x="4701782" y="3897195"/>
              <a:ext cx="160387" cy="118344"/>
            </a:xfrm>
            <a:custGeom>
              <a:avLst/>
              <a:gdLst>
                <a:gd name="T0" fmla="*/ 82 w 953356"/>
                <a:gd name="T1" fmla="*/ 104 h 699837"/>
                <a:gd name="T2" fmla="*/ 92 w 953356"/>
                <a:gd name="T3" fmla="*/ 103 h 699837"/>
                <a:gd name="T4" fmla="*/ 99 w 953356"/>
                <a:gd name="T5" fmla="*/ 99 h 699837"/>
                <a:gd name="T6" fmla="*/ 110 w 953356"/>
                <a:gd name="T7" fmla="*/ 101 h 699837"/>
                <a:gd name="T8" fmla="*/ 116 w 953356"/>
                <a:gd name="T9" fmla="*/ 102 h 699837"/>
                <a:gd name="T10" fmla="*/ 120 w 953356"/>
                <a:gd name="T11" fmla="*/ 105 h 699837"/>
                <a:gd name="T12" fmla="*/ 123 w 953356"/>
                <a:gd name="T13" fmla="*/ 100 h 699837"/>
                <a:gd name="T14" fmla="*/ 128 w 953356"/>
                <a:gd name="T15" fmla="*/ 97 h 699837"/>
                <a:gd name="T16" fmla="*/ 127 w 953356"/>
                <a:gd name="T17" fmla="*/ 94 h 699837"/>
                <a:gd name="T18" fmla="*/ 129 w 953356"/>
                <a:gd name="T19" fmla="*/ 88 h 699837"/>
                <a:gd name="T20" fmla="*/ 132 w 953356"/>
                <a:gd name="T21" fmla="*/ 83 h 699837"/>
                <a:gd name="T22" fmla="*/ 135 w 953356"/>
                <a:gd name="T23" fmla="*/ 78 h 699837"/>
                <a:gd name="T24" fmla="*/ 141 w 953356"/>
                <a:gd name="T25" fmla="*/ 72 h 699837"/>
                <a:gd name="T26" fmla="*/ 132 w 953356"/>
                <a:gd name="T27" fmla="*/ 72 h 699837"/>
                <a:gd name="T28" fmla="*/ 127 w 953356"/>
                <a:gd name="T29" fmla="*/ 71 h 699837"/>
                <a:gd name="T30" fmla="*/ 121 w 953356"/>
                <a:gd name="T31" fmla="*/ 69 h 699837"/>
                <a:gd name="T32" fmla="*/ 117 w 953356"/>
                <a:gd name="T33" fmla="*/ 64 h 699837"/>
                <a:gd name="T34" fmla="*/ 117 w 953356"/>
                <a:gd name="T35" fmla="*/ 59 h 699837"/>
                <a:gd name="T36" fmla="*/ 120 w 953356"/>
                <a:gd name="T37" fmla="*/ 54 h 699837"/>
                <a:gd name="T38" fmla="*/ 119 w 953356"/>
                <a:gd name="T39" fmla="*/ 49 h 699837"/>
                <a:gd name="T40" fmla="*/ 120 w 953356"/>
                <a:gd name="T41" fmla="*/ 46 h 699837"/>
                <a:gd name="T42" fmla="*/ 117 w 953356"/>
                <a:gd name="T43" fmla="*/ 42 h 699837"/>
                <a:gd name="T44" fmla="*/ 119 w 953356"/>
                <a:gd name="T45" fmla="*/ 35 h 699837"/>
                <a:gd name="T46" fmla="*/ 116 w 953356"/>
                <a:gd name="T47" fmla="*/ 31 h 699837"/>
                <a:gd name="T48" fmla="*/ 111 w 953356"/>
                <a:gd name="T49" fmla="*/ 27 h 699837"/>
                <a:gd name="T50" fmla="*/ 110 w 953356"/>
                <a:gd name="T51" fmla="*/ 23 h 699837"/>
                <a:gd name="T52" fmla="*/ 107 w 953356"/>
                <a:gd name="T53" fmla="*/ 21 h 699837"/>
                <a:gd name="T54" fmla="*/ 106 w 953356"/>
                <a:gd name="T55" fmla="*/ 14 h 699837"/>
                <a:gd name="T56" fmla="*/ 105 w 953356"/>
                <a:gd name="T57" fmla="*/ 8 h 699837"/>
                <a:gd name="T58" fmla="*/ 103 w 953356"/>
                <a:gd name="T59" fmla="*/ 8 h 699837"/>
                <a:gd name="T60" fmla="*/ 99 w 953356"/>
                <a:gd name="T61" fmla="*/ 4 h 699837"/>
                <a:gd name="T62" fmla="*/ 95 w 953356"/>
                <a:gd name="T63" fmla="*/ 0 h 699837"/>
                <a:gd name="T64" fmla="*/ 83 w 953356"/>
                <a:gd name="T65" fmla="*/ 2 h 699837"/>
                <a:gd name="T66" fmla="*/ 77 w 953356"/>
                <a:gd name="T67" fmla="*/ 8 h 699837"/>
                <a:gd name="T68" fmla="*/ 72 w 953356"/>
                <a:gd name="T69" fmla="*/ 10 h 699837"/>
                <a:gd name="T70" fmla="*/ 65 w 953356"/>
                <a:gd name="T71" fmla="*/ 11 h 699837"/>
                <a:gd name="T72" fmla="*/ 55 w 953356"/>
                <a:gd name="T73" fmla="*/ 9 h 699837"/>
                <a:gd name="T74" fmla="*/ 43 w 953356"/>
                <a:gd name="T75" fmla="*/ 10 h 699837"/>
                <a:gd name="T76" fmla="*/ 34 w 953356"/>
                <a:gd name="T77" fmla="*/ 9 h 699837"/>
                <a:gd name="T78" fmla="*/ 29 w 953356"/>
                <a:gd name="T79" fmla="*/ 12 h 699837"/>
                <a:gd name="T80" fmla="*/ 28 w 953356"/>
                <a:gd name="T81" fmla="*/ 16 h 699837"/>
                <a:gd name="T82" fmla="*/ 22 w 953356"/>
                <a:gd name="T83" fmla="*/ 22 h 699837"/>
                <a:gd name="T84" fmla="*/ 17 w 953356"/>
                <a:gd name="T85" fmla="*/ 29 h 699837"/>
                <a:gd name="T86" fmla="*/ 14 w 953356"/>
                <a:gd name="T87" fmla="*/ 36 h 699837"/>
                <a:gd name="T88" fmla="*/ 8 w 953356"/>
                <a:gd name="T89" fmla="*/ 44 h 699837"/>
                <a:gd name="T90" fmla="*/ 6 w 953356"/>
                <a:gd name="T91" fmla="*/ 51 h 699837"/>
                <a:gd name="T92" fmla="*/ 0 w 953356"/>
                <a:gd name="T93" fmla="*/ 58 h 699837"/>
                <a:gd name="T94" fmla="*/ 7 w 953356"/>
                <a:gd name="T95" fmla="*/ 66 h 699837"/>
                <a:gd name="T96" fmla="*/ 12 w 953356"/>
                <a:gd name="T97" fmla="*/ 73 h 699837"/>
                <a:gd name="T98" fmla="*/ 18 w 953356"/>
                <a:gd name="T99" fmla="*/ 81 h 699837"/>
                <a:gd name="T100" fmla="*/ 27 w 953356"/>
                <a:gd name="T101" fmla="*/ 86 h 699837"/>
                <a:gd name="T102" fmla="*/ 32 w 953356"/>
                <a:gd name="T103" fmla="*/ 93 h 699837"/>
                <a:gd name="T104" fmla="*/ 37 w 953356"/>
                <a:gd name="T105" fmla="*/ 103 h 699837"/>
                <a:gd name="T106" fmla="*/ 44 w 953356"/>
                <a:gd name="T107" fmla="*/ 105 h 699837"/>
                <a:gd name="T108" fmla="*/ 56 w 953356"/>
                <a:gd name="T109" fmla="*/ 107 h 699837"/>
                <a:gd name="T110" fmla="*/ 63 w 953356"/>
                <a:gd name="T111" fmla="*/ 105 h 699837"/>
                <a:gd name="T112" fmla="*/ 73 w 953356"/>
                <a:gd name="T113" fmla="*/ 106 h 699837"/>
                <a:gd name="T114" fmla="*/ 82 w 953356"/>
                <a:gd name="T115" fmla="*/ 104 h 699837"/>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953356"/>
                <a:gd name="T175" fmla="*/ 0 h 699837"/>
                <a:gd name="T176" fmla="*/ 953356 w 953356"/>
                <a:gd name="T177" fmla="*/ 699837 h 699837"/>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953356" h="699837">
                  <a:moveTo>
                    <a:pt x="553306" y="685550"/>
                  </a:moveTo>
                  <a:lnTo>
                    <a:pt x="621569" y="677612"/>
                  </a:lnTo>
                  <a:lnTo>
                    <a:pt x="664431" y="652212"/>
                  </a:lnTo>
                  <a:lnTo>
                    <a:pt x="739044" y="663325"/>
                  </a:lnTo>
                  <a:lnTo>
                    <a:pt x="778731" y="671262"/>
                  </a:lnTo>
                  <a:lnTo>
                    <a:pt x="805719" y="690312"/>
                  </a:lnTo>
                  <a:lnTo>
                    <a:pt x="826356" y="656975"/>
                  </a:lnTo>
                  <a:lnTo>
                    <a:pt x="864456" y="636337"/>
                  </a:lnTo>
                  <a:lnTo>
                    <a:pt x="853344" y="614112"/>
                  </a:lnTo>
                  <a:lnTo>
                    <a:pt x="869219" y="580775"/>
                  </a:lnTo>
                  <a:lnTo>
                    <a:pt x="891444" y="545850"/>
                  </a:lnTo>
                  <a:lnTo>
                    <a:pt x="910494" y="509337"/>
                  </a:lnTo>
                  <a:lnTo>
                    <a:pt x="953356" y="471237"/>
                  </a:lnTo>
                  <a:lnTo>
                    <a:pt x="888269" y="471237"/>
                  </a:lnTo>
                  <a:lnTo>
                    <a:pt x="853344" y="468062"/>
                  </a:lnTo>
                  <a:lnTo>
                    <a:pt x="816769" y="450056"/>
                  </a:lnTo>
                  <a:lnTo>
                    <a:pt x="788194" y="421481"/>
                  </a:lnTo>
                  <a:lnTo>
                    <a:pt x="788256" y="385512"/>
                  </a:lnTo>
                  <a:lnTo>
                    <a:pt x="806054" y="354806"/>
                  </a:lnTo>
                  <a:lnTo>
                    <a:pt x="798910" y="322659"/>
                  </a:lnTo>
                  <a:lnTo>
                    <a:pt x="806054" y="298846"/>
                  </a:lnTo>
                  <a:lnTo>
                    <a:pt x="791431" y="272800"/>
                  </a:lnTo>
                  <a:lnTo>
                    <a:pt x="800956" y="229937"/>
                  </a:lnTo>
                  <a:lnTo>
                    <a:pt x="778669" y="202406"/>
                  </a:lnTo>
                  <a:lnTo>
                    <a:pt x="750156" y="177550"/>
                  </a:lnTo>
                  <a:lnTo>
                    <a:pt x="743806" y="153737"/>
                  </a:lnTo>
                  <a:lnTo>
                    <a:pt x="719994" y="134687"/>
                  </a:lnTo>
                  <a:lnTo>
                    <a:pt x="711994" y="92868"/>
                  </a:lnTo>
                  <a:lnTo>
                    <a:pt x="710469" y="53725"/>
                  </a:lnTo>
                  <a:lnTo>
                    <a:pt x="691419" y="53725"/>
                  </a:lnTo>
                  <a:lnTo>
                    <a:pt x="669194" y="23562"/>
                  </a:lnTo>
                  <a:lnTo>
                    <a:pt x="639366" y="0"/>
                  </a:lnTo>
                  <a:lnTo>
                    <a:pt x="559656" y="14037"/>
                  </a:lnTo>
                  <a:lnTo>
                    <a:pt x="517922" y="55959"/>
                  </a:lnTo>
                  <a:lnTo>
                    <a:pt x="481869" y="66425"/>
                  </a:lnTo>
                  <a:lnTo>
                    <a:pt x="439341" y="71437"/>
                  </a:lnTo>
                  <a:lnTo>
                    <a:pt x="370285" y="61912"/>
                  </a:lnTo>
                  <a:lnTo>
                    <a:pt x="292956" y="66425"/>
                  </a:lnTo>
                  <a:lnTo>
                    <a:pt x="229456" y="58487"/>
                  </a:lnTo>
                  <a:lnTo>
                    <a:pt x="196119" y="75950"/>
                  </a:lnTo>
                  <a:lnTo>
                    <a:pt x="186594" y="106112"/>
                  </a:lnTo>
                  <a:lnTo>
                    <a:pt x="145319" y="144212"/>
                  </a:lnTo>
                  <a:lnTo>
                    <a:pt x="116744" y="191837"/>
                  </a:lnTo>
                  <a:lnTo>
                    <a:pt x="96106" y="233112"/>
                  </a:lnTo>
                  <a:lnTo>
                    <a:pt x="53244" y="287087"/>
                  </a:lnTo>
                  <a:lnTo>
                    <a:pt x="38956" y="334712"/>
                  </a:lnTo>
                  <a:lnTo>
                    <a:pt x="0" y="383381"/>
                  </a:lnTo>
                  <a:lnTo>
                    <a:pt x="50069" y="433137"/>
                  </a:lnTo>
                  <a:lnTo>
                    <a:pt x="83406" y="480762"/>
                  </a:lnTo>
                  <a:lnTo>
                    <a:pt x="121506" y="533150"/>
                  </a:lnTo>
                  <a:lnTo>
                    <a:pt x="183419" y="561725"/>
                  </a:lnTo>
                  <a:lnTo>
                    <a:pt x="211994" y="610937"/>
                  </a:lnTo>
                  <a:lnTo>
                    <a:pt x="248506" y="676025"/>
                  </a:lnTo>
                  <a:lnTo>
                    <a:pt x="296131" y="690312"/>
                  </a:lnTo>
                  <a:lnTo>
                    <a:pt x="378681" y="699837"/>
                  </a:lnTo>
                  <a:lnTo>
                    <a:pt x="426306" y="691900"/>
                  </a:lnTo>
                  <a:lnTo>
                    <a:pt x="491394" y="695075"/>
                  </a:lnTo>
                  <a:lnTo>
                    <a:pt x="553306" y="685550"/>
                  </a:lnTo>
                  <a:close/>
                </a:path>
              </a:pathLst>
            </a:custGeom>
            <a:solidFill>
              <a:schemeClr val="accent1">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148" name="Freeform 146">
              <a:extLst>
                <a:ext uri="{FF2B5EF4-FFF2-40B4-BE49-F238E27FC236}">
                  <a16:creationId xmlns:a16="http://schemas.microsoft.com/office/drawing/2014/main" id="{3B0B7D16-8CC3-4799-8E5F-575548E55509}"/>
                </a:ext>
              </a:extLst>
            </p:cNvPr>
            <p:cNvSpPr>
              <a:spLocks/>
            </p:cNvSpPr>
            <p:nvPr/>
          </p:nvSpPr>
          <p:spPr bwMode="auto">
            <a:xfrm>
              <a:off x="4729811" y="4007753"/>
              <a:ext cx="107444" cy="71629"/>
            </a:xfrm>
            <a:custGeom>
              <a:avLst/>
              <a:gdLst>
                <a:gd name="T0" fmla="*/ 2147483647 w 343"/>
                <a:gd name="T1" fmla="*/ 2147483647 h 228"/>
                <a:gd name="T2" fmla="*/ 2147483647 w 343"/>
                <a:gd name="T3" fmla="*/ 2147483647 h 228"/>
                <a:gd name="T4" fmla="*/ 2147483647 w 343"/>
                <a:gd name="T5" fmla="*/ 2147483647 h 228"/>
                <a:gd name="T6" fmla="*/ 2147483647 w 343"/>
                <a:gd name="T7" fmla="*/ 2147483647 h 228"/>
                <a:gd name="T8" fmla="*/ 2147483647 w 343"/>
                <a:gd name="T9" fmla="*/ 2147483647 h 228"/>
                <a:gd name="T10" fmla="*/ 2147483647 w 343"/>
                <a:gd name="T11" fmla="*/ 2147483647 h 228"/>
                <a:gd name="T12" fmla="*/ 2147483647 w 343"/>
                <a:gd name="T13" fmla="*/ 2147483647 h 228"/>
                <a:gd name="T14" fmla="*/ 2147483647 w 343"/>
                <a:gd name="T15" fmla="*/ 2147483647 h 228"/>
                <a:gd name="T16" fmla="*/ 2147483647 w 343"/>
                <a:gd name="T17" fmla="*/ 2147483647 h 228"/>
                <a:gd name="T18" fmla="*/ 2147483647 w 343"/>
                <a:gd name="T19" fmla="*/ 2147483647 h 228"/>
                <a:gd name="T20" fmla="*/ 2147483647 w 343"/>
                <a:gd name="T21" fmla="*/ 2147483647 h 228"/>
                <a:gd name="T22" fmla="*/ 2147483647 w 343"/>
                <a:gd name="T23" fmla="*/ 0 h 228"/>
                <a:gd name="T24" fmla="*/ 2147483647 w 343"/>
                <a:gd name="T25" fmla="*/ 2147483647 h 228"/>
                <a:gd name="T26" fmla="*/ 2147483647 w 343"/>
                <a:gd name="T27" fmla="*/ 2147483647 h 228"/>
                <a:gd name="T28" fmla="*/ 2147483647 w 343"/>
                <a:gd name="T29" fmla="*/ 2147483647 h 228"/>
                <a:gd name="T30" fmla="*/ 2147483647 w 343"/>
                <a:gd name="T31" fmla="*/ 2147483647 h 228"/>
                <a:gd name="T32" fmla="*/ 2147483647 w 343"/>
                <a:gd name="T33" fmla="*/ 2147483647 h 228"/>
                <a:gd name="T34" fmla="*/ 2147483647 w 343"/>
                <a:gd name="T35" fmla="*/ 2147483647 h 228"/>
                <a:gd name="T36" fmla="*/ 2147483647 w 343"/>
                <a:gd name="T37" fmla="*/ 2147483647 h 228"/>
                <a:gd name="T38" fmla="*/ 0 w 343"/>
                <a:gd name="T39" fmla="*/ 2147483647 h 228"/>
                <a:gd name="T40" fmla="*/ 2147483647 w 343"/>
                <a:gd name="T41" fmla="*/ 2147483647 h 228"/>
                <a:gd name="T42" fmla="*/ 2147483647 w 343"/>
                <a:gd name="T43" fmla="*/ 2147483647 h 228"/>
                <a:gd name="T44" fmla="*/ 2147483647 w 343"/>
                <a:gd name="T45" fmla="*/ 2147483647 h 228"/>
                <a:gd name="T46" fmla="*/ 2147483647 w 343"/>
                <a:gd name="T47" fmla="*/ 2147483647 h 228"/>
                <a:gd name="T48" fmla="*/ 2147483647 w 343"/>
                <a:gd name="T49" fmla="*/ 2147483647 h 228"/>
                <a:gd name="T50" fmla="*/ 2147483647 w 343"/>
                <a:gd name="T51" fmla="*/ 2147483647 h 228"/>
                <a:gd name="T52" fmla="*/ 2147483647 w 343"/>
                <a:gd name="T53" fmla="*/ 2147483647 h 228"/>
                <a:gd name="T54" fmla="*/ 2147483647 w 343"/>
                <a:gd name="T55" fmla="*/ 2147483647 h 228"/>
                <a:gd name="T56" fmla="*/ 2147483647 w 343"/>
                <a:gd name="T57" fmla="*/ 2147483647 h 228"/>
                <a:gd name="T58" fmla="*/ 2147483647 w 343"/>
                <a:gd name="T59" fmla="*/ 2147483647 h 228"/>
                <a:gd name="T60" fmla="*/ 2147483647 w 343"/>
                <a:gd name="T61" fmla="*/ 2147483647 h 228"/>
                <a:gd name="T62" fmla="*/ 2147483647 w 343"/>
                <a:gd name="T63" fmla="*/ 2147483647 h 228"/>
                <a:gd name="T64" fmla="*/ 2147483647 w 343"/>
                <a:gd name="T65" fmla="*/ 2147483647 h 228"/>
                <a:gd name="T66" fmla="*/ 2147483647 w 343"/>
                <a:gd name="T67" fmla="*/ 2147483647 h 228"/>
                <a:gd name="T68" fmla="*/ 2147483647 w 343"/>
                <a:gd name="T69" fmla="*/ 2147483647 h 228"/>
                <a:gd name="T70" fmla="*/ 2147483647 w 343"/>
                <a:gd name="T71" fmla="*/ 2147483647 h 228"/>
                <a:gd name="T72" fmla="*/ 2147483647 w 343"/>
                <a:gd name="T73" fmla="*/ 2147483647 h 228"/>
                <a:gd name="T74" fmla="*/ 2147483647 w 343"/>
                <a:gd name="T75" fmla="*/ 2147483647 h 228"/>
                <a:gd name="T76" fmla="*/ 2147483647 w 343"/>
                <a:gd name="T77" fmla="*/ 2147483647 h 228"/>
                <a:gd name="T78" fmla="*/ 2147483647 w 343"/>
                <a:gd name="T79" fmla="*/ 2147483647 h 228"/>
                <a:gd name="T80" fmla="*/ 2147483647 w 343"/>
                <a:gd name="T81" fmla="*/ 2147483647 h 228"/>
                <a:gd name="T82" fmla="*/ 2147483647 w 343"/>
                <a:gd name="T83" fmla="*/ 2147483647 h 228"/>
                <a:gd name="T84" fmla="*/ 2147483647 w 343"/>
                <a:gd name="T85" fmla="*/ 2147483647 h 228"/>
                <a:gd name="T86" fmla="*/ 2147483647 w 343"/>
                <a:gd name="T87" fmla="*/ 2147483647 h 228"/>
                <a:gd name="T88" fmla="*/ 2147483647 w 343"/>
                <a:gd name="T89" fmla="*/ 2147483647 h 228"/>
                <a:gd name="T90" fmla="*/ 2147483647 w 343"/>
                <a:gd name="T91" fmla="*/ 2147483647 h 228"/>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343"/>
                <a:gd name="T139" fmla="*/ 0 h 228"/>
                <a:gd name="T140" fmla="*/ 343 w 343"/>
                <a:gd name="T141" fmla="*/ 228 h 228"/>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343" h="228">
                  <a:moveTo>
                    <a:pt x="343" y="21"/>
                  </a:moveTo>
                  <a:lnTo>
                    <a:pt x="328" y="11"/>
                  </a:lnTo>
                  <a:lnTo>
                    <a:pt x="304" y="6"/>
                  </a:lnTo>
                  <a:lnTo>
                    <a:pt x="263" y="1"/>
                  </a:lnTo>
                  <a:lnTo>
                    <a:pt x="243" y="14"/>
                  </a:lnTo>
                  <a:lnTo>
                    <a:pt x="212" y="18"/>
                  </a:lnTo>
                  <a:lnTo>
                    <a:pt x="165" y="24"/>
                  </a:lnTo>
                  <a:lnTo>
                    <a:pt x="134" y="22"/>
                  </a:lnTo>
                  <a:lnTo>
                    <a:pt x="108" y="27"/>
                  </a:lnTo>
                  <a:lnTo>
                    <a:pt x="69" y="21"/>
                  </a:lnTo>
                  <a:lnTo>
                    <a:pt x="40" y="13"/>
                  </a:lnTo>
                  <a:lnTo>
                    <a:pt x="33" y="0"/>
                  </a:lnTo>
                  <a:lnTo>
                    <a:pt x="13" y="23"/>
                  </a:lnTo>
                  <a:lnTo>
                    <a:pt x="25" y="41"/>
                  </a:lnTo>
                  <a:lnTo>
                    <a:pt x="38" y="47"/>
                  </a:lnTo>
                  <a:lnTo>
                    <a:pt x="45" y="68"/>
                  </a:lnTo>
                  <a:lnTo>
                    <a:pt x="33" y="92"/>
                  </a:lnTo>
                  <a:lnTo>
                    <a:pt x="17" y="109"/>
                  </a:lnTo>
                  <a:lnTo>
                    <a:pt x="2" y="131"/>
                  </a:lnTo>
                  <a:lnTo>
                    <a:pt x="0" y="150"/>
                  </a:lnTo>
                  <a:lnTo>
                    <a:pt x="12" y="150"/>
                  </a:lnTo>
                  <a:lnTo>
                    <a:pt x="20" y="167"/>
                  </a:lnTo>
                  <a:lnTo>
                    <a:pt x="30" y="180"/>
                  </a:lnTo>
                  <a:lnTo>
                    <a:pt x="38" y="198"/>
                  </a:lnTo>
                  <a:lnTo>
                    <a:pt x="39" y="228"/>
                  </a:lnTo>
                  <a:lnTo>
                    <a:pt x="57" y="216"/>
                  </a:lnTo>
                  <a:lnTo>
                    <a:pt x="73" y="206"/>
                  </a:lnTo>
                  <a:lnTo>
                    <a:pt x="98" y="204"/>
                  </a:lnTo>
                  <a:lnTo>
                    <a:pt x="125" y="185"/>
                  </a:lnTo>
                  <a:lnTo>
                    <a:pt x="147" y="200"/>
                  </a:lnTo>
                  <a:lnTo>
                    <a:pt x="167" y="207"/>
                  </a:lnTo>
                  <a:lnTo>
                    <a:pt x="182" y="208"/>
                  </a:lnTo>
                  <a:lnTo>
                    <a:pt x="215" y="207"/>
                  </a:lnTo>
                  <a:lnTo>
                    <a:pt x="225" y="174"/>
                  </a:lnTo>
                  <a:lnTo>
                    <a:pt x="243" y="166"/>
                  </a:lnTo>
                  <a:lnTo>
                    <a:pt x="261" y="156"/>
                  </a:lnTo>
                  <a:lnTo>
                    <a:pt x="283" y="159"/>
                  </a:lnTo>
                  <a:lnTo>
                    <a:pt x="300" y="174"/>
                  </a:lnTo>
                  <a:lnTo>
                    <a:pt x="317" y="165"/>
                  </a:lnTo>
                  <a:lnTo>
                    <a:pt x="314" y="152"/>
                  </a:lnTo>
                  <a:lnTo>
                    <a:pt x="309" y="129"/>
                  </a:lnTo>
                  <a:lnTo>
                    <a:pt x="310" y="103"/>
                  </a:lnTo>
                  <a:lnTo>
                    <a:pt x="310" y="74"/>
                  </a:lnTo>
                  <a:lnTo>
                    <a:pt x="321" y="64"/>
                  </a:lnTo>
                  <a:lnTo>
                    <a:pt x="338" y="59"/>
                  </a:lnTo>
                  <a:lnTo>
                    <a:pt x="343" y="21"/>
                  </a:lnTo>
                  <a:close/>
                </a:path>
              </a:pathLst>
            </a:custGeom>
            <a:solidFill>
              <a:schemeClr val="accent1">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149" name="Freeform 147">
              <a:extLst>
                <a:ext uri="{FF2B5EF4-FFF2-40B4-BE49-F238E27FC236}">
                  <a16:creationId xmlns:a16="http://schemas.microsoft.com/office/drawing/2014/main" id="{24704097-05DF-40BD-8067-573CD3F00FCD}"/>
                </a:ext>
              </a:extLst>
            </p:cNvPr>
            <p:cNvSpPr>
              <a:spLocks/>
            </p:cNvSpPr>
            <p:nvPr/>
          </p:nvSpPr>
          <p:spPr bwMode="auto">
            <a:xfrm>
              <a:off x="4689324" y="4062253"/>
              <a:ext cx="116787" cy="121458"/>
            </a:xfrm>
            <a:custGeom>
              <a:avLst/>
              <a:gdLst>
                <a:gd name="T0" fmla="*/ 2147483647 w 375"/>
                <a:gd name="T1" fmla="*/ 2147483647 h 391"/>
                <a:gd name="T2" fmla="*/ 2147483647 w 375"/>
                <a:gd name="T3" fmla="*/ 2147483647 h 391"/>
                <a:gd name="T4" fmla="*/ 2147483647 w 375"/>
                <a:gd name="T5" fmla="*/ 2147483647 h 391"/>
                <a:gd name="T6" fmla="*/ 2147483647 w 375"/>
                <a:gd name="T7" fmla="*/ 2147483647 h 391"/>
                <a:gd name="T8" fmla="*/ 2147483647 w 375"/>
                <a:gd name="T9" fmla="*/ 2147483647 h 391"/>
                <a:gd name="T10" fmla="*/ 2147483647 w 375"/>
                <a:gd name="T11" fmla="*/ 2147483647 h 391"/>
                <a:gd name="T12" fmla="*/ 2147483647 w 375"/>
                <a:gd name="T13" fmla="*/ 2147483647 h 391"/>
                <a:gd name="T14" fmla="*/ 2147483647 w 375"/>
                <a:gd name="T15" fmla="*/ 2147483647 h 391"/>
                <a:gd name="T16" fmla="*/ 2147483647 w 375"/>
                <a:gd name="T17" fmla="*/ 2147483647 h 391"/>
                <a:gd name="T18" fmla="*/ 2147483647 w 375"/>
                <a:gd name="T19" fmla="*/ 2147483647 h 391"/>
                <a:gd name="T20" fmla="*/ 0 w 375"/>
                <a:gd name="T21" fmla="*/ 2147483647 h 391"/>
                <a:gd name="T22" fmla="*/ 2147483647 w 375"/>
                <a:gd name="T23" fmla="*/ 2147483647 h 391"/>
                <a:gd name="T24" fmla="*/ 2147483647 w 375"/>
                <a:gd name="T25" fmla="*/ 2147483647 h 391"/>
                <a:gd name="T26" fmla="*/ 2147483647 w 375"/>
                <a:gd name="T27" fmla="*/ 2147483647 h 391"/>
                <a:gd name="T28" fmla="*/ 2147483647 w 375"/>
                <a:gd name="T29" fmla="*/ 2147483647 h 391"/>
                <a:gd name="T30" fmla="*/ 2147483647 w 375"/>
                <a:gd name="T31" fmla="*/ 2147483647 h 391"/>
                <a:gd name="T32" fmla="*/ 2147483647 w 375"/>
                <a:gd name="T33" fmla="*/ 2147483647 h 391"/>
                <a:gd name="T34" fmla="*/ 2147483647 w 375"/>
                <a:gd name="T35" fmla="*/ 2147483647 h 391"/>
                <a:gd name="T36" fmla="*/ 2147483647 w 375"/>
                <a:gd name="T37" fmla="*/ 2147483647 h 391"/>
                <a:gd name="T38" fmla="*/ 2147483647 w 375"/>
                <a:gd name="T39" fmla="*/ 2147483647 h 391"/>
                <a:gd name="T40" fmla="*/ 2147483647 w 375"/>
                <a:gd name="T41" fmla="*/ 2147483647 h 391"/>
                <a:gd name="T42" fmla="*/ 2147483647 w 375"/>
                <a:gd name="T43" fmla="*/ 2147483647 h 391"/>
                <a:gd name="T44" fmla="*/ 2147483647 w 375"/>
                <a:gd name="T45" fmla="*/ 2147483647 h 391"/>
                <a:gd name="T46" fmla="*/ 2147483647 w 375"/>
                <a:gd name="T47" fmla="*/ 2147483647 h 391"/>
                <a:gd name="T48" fmla="*/ 2147483647 w 375"/>
                <a:gd name="T49" fmla="*/ 2147483647 h 391"/>
                <a:gd name="T50" fmla="*/ 2147483647 w 375"/>
                <a:gd name="T51" fmla="*/ 2147483647 h 391"/>
                <a:gd name="T52" fmla="*/ 2147483647 w 375"/>
                <a:gd name="T53" fmla="*/ 2147483647 h 391"/>
                <a:gd name="T54" fmla="*/ 2147483647 w 375"/>
                <a:gd name="T55" fmla="*/ 2147483647 h 391"/>
                <a:gd name="T56" fmla="*/ 2147483647 w 375"/>
                <a:gd name="T57" fmla="*/ 2147483647 h 391"/>
                <a:gd name="T58" fmla="*/ 2147483647 w 375"/>
                <a:gd name="T59" fmla="*/ 2147483647 h 391"/>
                <a:gd name="T60" fmla="*/ 2147483647 w 375"/>
                <a:gd name="T61" fmla="*/ 2147483647 h 391"/>
                <a:gd name="T62" fmla="*/ 2147483647 w 375"/>
                <a:gd name="T63" fmla="*/ 2147483647 h 391"/>
                <a:gd name="T64" fmla="*/ 2147483647 w 375"/>
                <a:gd name="T65" fmla="*/ 2147483647 h 391"/>
                <a:gd name="T66" fmla="*/ 2147483647 w 375"/>
                <a:gd name="T67" fmla="*/ 2147483647 h 391"/>
                <a:gd name="T68" fmla="*/ 2147483647 w 375"/>
                <a:gd name="T69" fmla="*/ 2147483647 h 391"/>
                <a:gd name="T70" fmla="*/ 2147483647 w 375"/>
                <a:gd name="T71" fmla="*/ 2147483647 h 391"/>
                <a:gd name="T72" fmla="*/ 2147483647 w 375"/>
                <a:gd name="T73" fmla="*/ 2147483647 h 391"/>
                <a:gd name="T74" fmla="*/ 2147483647 w 375"/>
                <a:gd name="T75" fmla="*/ 2147483647 h 391"/>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375"/>
                <a:gd name="T115" fmla="*/ 0 h 391"/>
                <a:gd name="T116" fmla="*/ 375 w 375"/>
                <a:gd name="T117" fmla="*/ 391 h 391"/>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375" h="391">
                  <a:moveTo>
                    <a:pt x="355" y="46"/>
                  </a:moveTo>
                  <a:lnTo>
                    <a:pt x="375" y="32"/>
                  </a:lnTo>
                  <a:lnTo>
                    <a:pt x="357" y="0"/>
                  </a:lnTo>
                  <a:lnTo>
                    <a:pt x="349" y="28"/>
                  </a:lnTo>
                  <a:lnTo>
                    <a:pt x="324" y="31"/>
                  </a:lnTo>
                  <a:lnTo>
                    <a:pt x="305" y="31"/>
                  </a:lnTo>
                  <a:lnTo>
                    <a:pt x="280" y="23"/>
                  </a:lnTo>
                  <a:lnTo>
                    <a:pt x="257" y="8"/>
                  </a:lnTo>
                  <a:lnTo>
                    <a:pt x="230" y="29"/>
                  </a:lnTo>
                  <a:lnTo>
                    <a:pt x="205" y="31"/>
                  </a:lnTo>
                  <a:lnTo>
                    <a:pt x="184" y="43"/>
                  </a:lnTo>
                  <a:lnTo>
                    <a:pt x="173" y="50"/>
                  </a:lnTo>
                  <a:lnTo>
                    <a:pt x="161" y="58"/>
                  </a:lnTo>
                  <a:lnTo>
                    <a:pt x="143" y="76"/>
                  </a:lnTo>
                  <a:lnTo>
                    <a:pt x="114" y="74"/>
                  </a:lnTo>
                  <a:lnTo>
                    <a:pt x="98" y="82"/>
                  </a:lnTo>
                  <a:lnTo>
                    <a:pt x="71" y="89"/>
                  </a:lnTo>
                  <a:lnTo>
                    <a:pt x="52" y="83"/>
                  </a:lnTo>
                  <a:lnTo>
                    <a:pt x="47" y="112"/>
                  </a:lnTo>
                  <a:lnTo>
                    <a:pt x="42" y="131"/>
                  </a:lnTo>
                  <a:lnTo>
                    <a:pt x="26" y="147"/>
                  </a:lnTo>
                  <a:lnTo>
                    <a:pt x="0" y="170"/>
                  </a:lnTo>
                  <a:lnTo>
                    <a:pt x="8" y="186"/>
                  </a:lnTo>
                  <a:lnTo>
                    <a:pt x="26" y="200"/>
                  </a:lnTo>
                  <a:lnTo>
                    <a:pt x="49" y="201"/>
                  </a:lnTo>
                  <a:lnTo>
                    <a:pt x="60" y="231"/>
                  </a:lnTo>
                  <a:lnTo>
                    <a:pt x="70" y="258"/>
                  </a:lnTo>
                  <a:lnTo>
                    <a:pt x="90" y="261"/>
                  </a:lnTo>
                  <a:lnTo>
                    <a:pt x="90" y="278"/>
                  </a:lnTo>
                  <a:lnTo>
                    <a:pt x="83" y="288"/>
                  </a:lnTo>
                  <a:lnTo>
                    <a:pt x="79" y="299"/>
                  </a:lnTo>
                  <a:lnTo>
                    <a:pt x="106" y="340"/>
                  </a:lnTo>
                  <a:lnTo>
                    <a:pt x="99" y="353"/>
                  </a:lnTo>
                  <a:lnTo>
                    <a:pt x="117" y="366"/>
                  </a:lnTo>
                  <a:lnTo>
                    <a:pt x="119" y="375"/>
                  </a:lnTo>
                  <a:lnTo>
                    <a:pt x="134" y="374"/>
                  </a:lnTo>
                  <a:lnTo>
                    <a:pt x="153" y="375"/>
                  </a:lnTo>
                  <a:lnTo>
                    <a:pt x="168" y="386"/>
                  </a:lnTo>
                  <a:lnTo>
                    <a:pt x="181" y="391"/>
                  </a:lnTo>
                  <a:lnTo>
                    <a:pt x="195" y="374"/>
                  </a:lnTo>
                  <a:lnTo>
                    <a:pt x="183" y="355"/>
                  </a:lnTo>
                  <a:lnTo>
                    <a:pt x="178" y="337"/>
                  </a:lnTo>
                  <a:lnTo>
                    <a:pt x="186" y="314"/>
                  </a:lnTo>
                  <a:lnTo>
                    <a:pt x="206" y="301"/>
                  </a:lnTo>
                  <a:lnTo>
                    <a:pt x="222" y="301"/>
                  </a:lnTo>
                  <a:lnTo>
                    <a:pt x="224" y="282"/>
                  </a:lnTo>
                  <a:lnTo>
                    <a:pt x="207" y="276"/>
                  </a:lnTo>
                  <a:lnTo>
                    <a:pt x="189" y="268"/>
                  </a:lnTo>
                  <a:lnTo>
                    <a:pt x="272" y="279"/>
                  </a:lnTo>
                  <a:lnTo>
                    <a:pt x="264" y="264"/>
                  </a:lnTo>
                  <a:lnTo>
                    <a:pt x="248" y="254"/>
                  </a:lnTo>
                  <a:lnTo>
                    <a:pt x="231" y="240"/>
                  </a:lnTo>
                  <a:lnTo>
                    <a:pt x="202" y="223"/>
                  </a:lnTo>
                  <a:lnTo>
                    <a:pt x="191" y="215"/>
                  </a:lnTo>
                  <a:lnTo>
                    <a:pt x="181" y="204"/>
                  </a:lnTo>
                  <a:lnTo>
                    <a:pt x="174" y="189"/>
                  </a:lnTo>
                  <a:lnTo>
                    <a:pt x="171" y="171"/>
                  </a:lnTo>
                  <a:lnTo>
                    <a:pt x="164" y="150"/>
                  </a:lnTo>
                  <a:lnTo>
                    <a:pt x="150" y="137"/>
                  </a:lnTo>
                  <a:lnTo>
                    <a:pt x="145" y="127"/>
                  </a:lnTo>
                  <a:lnTo>
                    <a:pt x="149" y="115"/>
                  </a:lnTo>
                  <a:lnTo>
                    <a:pt x="161" y="103"/>
                  </a:lnTo>
                  <a:lnTo>
                    <a:pt x="178" y="109"/>
                  </a:lnTo>
                  <a:lnTo>
                    <a:pt x="187" y="123"/>
                  </a:lnTo>
                  <a:lnTo>
                    <a:pt x="201" y="119"/>
                  </a:lnTo>
                  <a:lnTo>
                    <a:pt x="218" y="119"/>
                  </a:lnTo>
                  <a:lnTo>
                    <a:pt x="231" y="110"/>
                  </a:lnTo>
                  <a:lnTo>
                    <a:pt x="227" y="88"/>
                  </a:lnTo>
                  <a:lnTo>
                    <a:pt x="243" y="77"/>
                  </a:lnTo>
                  <a:lnTo>
                    <a:pt x="259" y="69"/>
                  </a:lnTo>
                  <a:lnTo>
                    <a:pt x="275" y="62"/>
                  </a:lnTo>
                  <a:lnTo>
                    <a:pt x="296" y="72"/>
                  </a:lnTo>
                  <a:lnTo>
                    <a:pt x="311" y="70"/>
                  </a:lnTo>
                  <a:lnTo>
                    <a:pt x="327" y="70"/>
                  </a:lnTo>
                  <a:lnTo>
                    <a:pt x="336" y="67"/>
                  </a:lnTo>
                  <a:lnTo>
                    <a:pt x="349" y="61"/>
                  </a:lnTo>
                  <a:lnTo>
                    <a:pt x="355" y="46"/>
                  </a:lnTo>
                  <a:close/>
                </a:path>
              </a:pathLst>
            </a:custGeom>
            <a:solidFill>
              <a:schemeClr val="accent1">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150" name="Freeform 148">
              <a:extLst>
                <a:ext uri="{FF2B5EF4-FFF2-40B4-BE49-F238E27FC236}">
                  <a16:creationId xmlns:a16="http://schemas.microsoft.com/office/drawing/2014/main" id="{52FA5CC6-0AE1-4483-B6A1-401D92BE29BF}"/>
                </a:ext>
              </a:extLst>
            </p:cNvPr>
            <p:cNvSpPr>
              <a:spLocks/>
            </p:cNvSpPr>
            <p:nvPr/>
          </p:nvSpPr>
          <p:spPr bwMode="auto">
            <a:xfrm>
              <a:off x="4631711" y="3894080"/>
              <a:ext cx="107443" cy="73187"/>
            </a:xfrm>
            <a:custGeom>
              <a:avLst/>
              <a:gdLst>
                <a:gd name="T0" fmla="*/ 2147483647 w 347"/>
                <a:gd name="T1" fmla="*/ 2147483647 h 235"/>
                <a:gd name="T2" fmla="*/ 2147483647 w 347"/>
                <a:gd name="T3" fmla="*/ 2147483647 h 235"/>
                <a:gd name="T4" fmla="*/ 2147483647 w 347"/>
                <a:gd name="T5" fmla="*/ 2147483647 h 235"/>
                <a:gd name="T6" fmla="*/ 2147483647 w 347"/>
                <a:gd name="T7" fmla="*/ 2147483647 h 235"/>
                <a:gd name="T8" fmla="*/ 2147483647 w 347"/>
                <a:gd name="T9" fmla="*/ 2147483647 h 235"/>
                <a:gd name="T10" fmla="*/ 2147483647 w 347"/>
                <a:gd name="T11" fmla="*/ 2147483647 h 235"/>
                <a:gd name="T12" fmla="*/ 2147483647 w 347"/>
                <a:gd name="T13" fmla="*/ 2147483647 h 235"/>
                <a:gd name="T14" fmla="*/ 2147483647 w 347"/>
                <a:gd name="T15" fmla="*/ 2147483647 h 235"/>
                <a:gd name="T16" fmla="*/ 2147483647 w 347"/>
                <a:gd name="T17" fmla="*/ 2147483647 h 235"/>
                <a:gd name="T18" fmla="*/ 2147483647 w 347"/>
                <a:gd name="T19" fmla="*/ 2147483647 h 235"/>
                <a:gd name="T20" fmla="*/ 0 w 347"/>
                <a:gd name="T21" fmla="*/ 2147483647 h 235"/>
                <a:gd name="T22" fmla="*/ 2147483647 w 347"/>
                <a:gd name="T23" fmla="*/ 2147483647 h 235"/>
                <a:gd name="T24" fmla="*/ 2147483647 w 347"/>
                <a:gd name="T25" fmla="*/ 2147483647 h 235"/>
                <a:gd name="T26" fmla="*/ 2147483647 w 347"/>
                <a:gd name="T27" fmla="*/ 2147483647 h 235"/>
                <a:gd name="T28" fmla="*/ 2147483647 w 347"/>
                <a:gd name="T29" fmla="*/ 2147483647 h 235"/>
                <a:gd name="T30" fmla="*/ 2147483647 w 347"/>
                <a:gd name="T31" fmla="*/ 2147483647 h 235"/>
                <a:gd name="T32" fmla="*/ 2147483647 w 347"/>
                <a:gd name="T33" fmla="*/ 2147483647 h 235"/>
                <a:gd name="T34" fmla="*/ 2147483647 w 347"/>
                <a:gd name="T35" fmla="*/ 2147483647 h 235"/>
                <a:gd name="T36" fmla="*/ 2147483647 w 347"/>
                <a:gd name="T37" fmla="*/ 2147483647 h 235"/>
                <a:gd name="T38" fmla="*/ 2147483647 w 347"/>
                <a:gd name="T39" fmla="*/ 2147483647 h 235"/>
                <a:gd name="T40" fmla="*/ 2147483647 w 347"/>
                <a:gd name="T41" fmla="*/ 2147483647 h 235"/>
                <a:gd name="T42" fmla="*/ 2147483647 w 347"/>
                <a:gd name="T43" fmla="*/ 2147483647 h 235"/>
                <a:gd name="T44" fmla="*/ 2147483647 w 347"/>
                <a:gd name="T45" fmla="*/ 2147483647 h 235"/>
                <a:gd name="T46" fmla="*/ 2147483647 w 347"/>
                <a:gd name="T47" fmla="*/ 2147483647 h 235"/>
                <a:gd name="T48" fmla="*/ 2147483647 w 347"/>
                <a:gd name="T49" fmla="*/ 2147483647 h 235"/>
                <a:gd name="T50" fmla="*/ 2147483647 w 347"/>
                <a:gd name="T51" fmla="*/ 2147483647 h 235"/>
                <a:gd name="T52" fmla="*/ 2147483647 w 347"/>
                <a:gd name="T53" fmla="*/ 2147483647 h 235"/>
                <a:gd name="T54" fmla="*/ 2147483647 w 347"/>
                <a:gd name="T55" fmla="*/ 2147483647 h 235"/>
                <a:gd name="T56" fmla="*/ 2147483647 w 347"/>
                <a:gd name="T57" fmla="*/ 2147483647 h 235"/>
                <a:gd name="T58" fmla="*/ 2147483647 w 347"/>
                <a:gd name="T59" fmla="*/ 2147483647 h 235"/>
                <a:gd name="T60" fmla="*/ 2147483647 w 347"/>
                <a:gd name="T61" fmla="*/ 2147483647 h 235"/>
                <a:gd name="T62" fmla="*/ 2147483647 w 347"/>
                <a:gd name="T63" fmla="*/ 0 h 235"/>
                <a:gd name="T64" fmla="*/ 2147483647 w 347"/>
                <a:gd name="T65" fmla="*/ 2147483647 h 235"/>
                <a:gd name="T66" fmla="*/ 2147483647 w 347"/>
                <a:gd name="T67" fmla="*/ 2147483647 h 235"/>
                <a:gd name="T68" fmla="*/ 2147483647 w 347"/>
                <a:gd name="T69" fmla="*/ 2147483647 h 235"/>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347"/>
                <a:gd name="T106" fmla="*/ 0 h 235"/>
                <a:gd name="T107" fmla="*/ 351 w 347"/>
                <a:gd name="T108" fmla="*/ 234 h 235"/>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347" h="235">
                  <a:moveTo>
                    <a:pt x="191" y="32"/>
                  </a:moveTo>
                  <a:lnTo>
                    <a:pt x="160" y="46"/>
                  </a:lnTo>
                  <a:lnTo>
                    <a:pt x="142" y="60"/>
                  </a:lnTo>
                  <a:lnTo>
                    <a:pt x="116" y="64"/>
                  </a:lnTo>
                  <a:lnTo>
                    <a:pt x="90" y="58"/>
                  </a:lnTo>
                  <a:lnTo>
                    <a:pt x="64" y="46"/>
                  </a:lnTo>
                  <a:lnTo>
                    <a:pt x="42" y="55"/>
                  </a:lnTo>
                  <a:lnTo>
                    <a:pt x="9" y="67"/>
                  </a:lnTo>
                  <a:lnTo>
                    <a:pt x="9" y="99"/>
                  </a:lnTo>
                  <a:lnTo>
                    <a:pt x="3" y="123"/>
                  </a:lnTo>
                  <a:lnTo>
                    <a:pt x="0" y="145"/>
                  </a:lnTo>
                  <a:lnTo>
                    <a:pt x="7" y="166"/>
                  </a:lnTo>
                  <a:lnTo>
                    <a:pt x="31" y="196"/>
                  </a:lnTo>
                  <a:lnTo>
                    <a:pt x="51" y="210"/>
                  </a:lnTo>
                  <a:lnTo>
                    <a:pt x="71" y="230"/>
                  </a:lnTo>
                  <a:lnTo>
                    <a:pt x="107" y="235"/>
                  </a:lnTo>
                  <a:lnTo>
                    <a:pt x="127" y="232"/>
                  </a:lnTo>
                  <a:lnTo>
                    <a:pt x="148" y="219"/>
                  </a:lnTo>
                  <a:lnTo>
                    <a:pt x="184" y="217"/>
                  </a:lnTo>
                  <a:lnTo>
                    <a:pt x="208" y="210"/>
                  </a:lnTo>
                  <a:lnTo>
                    <a:pt x="226" y="220"/>
                  </a:lnTo>
                  <a:lnTo>
                    <a:pt x="246" y="193"/>
                  </a:lnTo>
                  <a:lnTo>
                    <a:pt x="251" y="174"/>
                  </a:lnTo>
                  <a:lnTo>
                    <a:pt x="277" y="141"/>
                  </a:lnTo>
                  <a:lnTo>
                    <a:pt x="290" y="115"/>
                  </a:lnTo>
                  <a:lnTo>
                    <a:pt x="303" y="92"/>
                  </a:lnTo>
                  <a:lnTo>
                    <a:pt x="324" y="73"/>
                  </a:lnTo>
                  <a:lnTo>
                    <a:pt x="329" y="57"/>
                  </a:lnTo>
                  <a:lnTo>
                    <a:pt x="347" y="48"/>
                  </a:lnTo>
                  <a:lnTo>
                    <a:pt x="333" y="16"/>
                  </a:lnTo>
                  <a:lnTo>
                    <a:pt x="295" y="10"/>
                  </a:lnTo>
                  <a:lnTo>
                    <a:pt x="261" y="0"/>
                  </a:lnTo>
                  <a:lnTo>
                    <a:pt x="237" y="8"/>
                  </a:lnTo>
                  <a:lnTo>
                    <a:pt x="220" y="31"/>
                  </a:lnTo>
                  <a:lnTo>
                    <a:pt x="191" y="32"/>
                  </a:lnTo>
                  <a:close/>
                </a:path>
              </a:pathLst>
            </a:custGeom>
            <a:solidFill>
              <a:schemeClr val="accent1">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151" name="Freeform 149">
              <a:extLst>
                <a:ext uri="{FF2B5EF4-FFF2-40B4-BE49-F238E27FC236}">
                  <a16:creationId xmlns:a16="http://schemas.microsoft.com/office/drawing/2014/main" id="{06962B42-AE59-47B3-B23A-1BDA2E9AE0C9}"/>
                </a:ext>
              </a:extLst>
            </p:cNvPr>
            <p:cNvSpPr>
              <a:spLocks/>
            </p:cNvSpPr>
            <p:nvPr/>
          </p:nvSpPr>
          <p:spPr bwMode="auto">
            <a:xfrm>
              <a:off x="4639495" y="3866052"/>
              <a:ext cx="94987" cy="48272"/>
            </a:xfrm>
            <a:custGeom>
              <a:avLst/>
              <a:gdLst>
                <a:gd name="T0" fmla="*/ 2147483647 w 307"/>
                <a:gd name="T1" fmla="*/ 2147483647 h 155"/>
                <a:gd name="T2" fmla="*/ 2147483647 w 307"/>
                <a:gd name="T3" fmla="*/ 2147483647 h 155"/>
                <a:gd name="T4" fmla="*/ 2147483647 w 307"/>
                <a:gd name="T5" fmla="*/ 2147483647 h 155"/>
                <a:gd name="T6" fmla="*/ 2147483647 w 307"/>
                <a:gd name="T7" fmla="*/ 2147483647 h 155"/>
                <a:gd name="T8" fmla="*/ 2147483647 w 307"/>
                <a:gd name="T9" fmla="*/ 2147483647 h 155"/>
                <a:gd name="T10" fmla="*/ 2147483647 w 307"/>
                <a:gd name="T11" fmla="*/ 2147483647 h 155"/>
                <a:gd name="T12" fmla="*/ 2147483647 w 307"/>
                <a:gd name="T13" fmla="*/ 2147483647 h 155"/>
                <a:gd name="T14" fmla="*/ 2147483647 w 307"/>
                <a:gd name="T15" fmla="*/ 2147483647 h 155"/>
                <a:gd name="T16" fmla="*/ 2147483647 w 307"/>
                <a:gd name="T17" fmla="*/ 2147483647 h 155"/>
                <a:gd name="T18" fmla="*/ 2147483647 w 307"/>
                <a:gd name="T19" fmla="*/ 2147483647 h 155"/>
                <a:gd name="T20" fmla="*/ 0 w 307"/>
                <a:gd name="T21" fmla="*/ 2147483647 h 155"/>
                <a:gd name="T22" fmla="*/ 2147483647 w 307"/>
                <a:gd name="T23" fmla="*/ 2147483647 h 155"/>
                <a:gd name="T24" fmla="*/ 2147483647 w 307"/>
                <a:gd name="T25" fmla="*/ 2147483647 h 155"/>
                <a:gd name="T26" fmla="*/ 2147483647 w 307"/>
                <a:gd name="T27" fmla="*/ 2147483647 h 155"/>
                <a:gd name="T28" fmla="*/ 2147483647 w 307"/>
                <a:gd name="T29" fmla="*/ 2147483647 h 155"/>
                <a:gd name="T30" fmla="*/ 2147483647 w 307"/>
                <a:gd name="T31" fmla="*/ 2147483647 h 155"/>
                <a:gd name="T32" fmla="*/ 2147483647 w 307"/>
                <a:gd name="T33" fmla="*/ 2147483647 h 155"/>
                <a:gd name="T34" fmla="*/ 2147483647 w 307"/>
                <a:gd name="T35" fmla="*/ 2147483647 h 155"/>
                <a:gd name="T36" fmla="*/ 2147483647 w 307"/>
                <a:gd name="T37" fmla="*/ 2147483647 h 155"/>
                <a:gd name="T38" fmla="*/ 2147483647 w 307"/>
                <a:gd name="T39" fmla="*/ 2147483647 h 155"/>
                <a:gd name="T40" fmla="*/ 2147483647 w 307"/>
                <a:gd name="T41" fmla="*/ 2147483647 h 155"/>
                <a:gd name="T42" fmla="*/ 2147483647 w 307"/>
                <a:gd name="T43" fmla="*/ 2147483647 h 155"/>
                <a:gd name="T44" fmla="*/ 2147483647 w 307"/>
                <a:gd name="T45" fmla="*/ 2147483647 h 155"/>
                <a:gd name="T46" fmla="*/ 2147483647 w 307"/>
                <a:gd name="T47" fmla="*/ 2147483647 h 155"/>
                <a:gd name="T48" fmla="*/ 2147483647 w 307"/>
                <a:gd name="T49" fmla="*/ 2147483647 h 155"/>
                <a:gd name="T50" fmla="*/ 2147483647 w 307"/>
                <a:gd name="T51" fmla="*/ 2147483647 h 155"/>
                <a:gd name="T52" fmla="*/ 2147483647 w 307"/>
                <a:gd name="T53" fmla="*/ 2147483647 h 155"/>
                <a:gd name="T54" fmla="*/ 2147483647 w 307"/>
                <a:gd name="T55" fmla="*/ 2147483647 h 155"/>
                <a:gd name="T56" fmla="*/ 2147483647 w 307"/>
                <a:gd name="T57" fmla="*/ 2147483647 h 155"/>
                <a:gd name="T58" fmla="*/ 2147483647 w 307"/>
                <a:gd name="T59" fmla="*/ 2147483647 h 155"/>
                <a:gd name="T60" fmla="*/ 2147483647 w 307"/>
                <a:gd name="T61" fmla="*/ 2147483647 h 155"/>
                <a:gd name="T62" fmla="*/ 2147483647 w 307"/>
                <a:gd name="T63" fmla="*/ 0 h 155"/>
                <a:gd name="T64" fmla="*/ 2147483647 w 307"/>
                <a:gd name="T65" fmla="*/ 2147483647 h 155"/>
                <a:gd name="T66" fmla="*/ 2147483647 w 307"/>
                <a:gd name="T67" fmla="*/ 2147483647 h 155"/>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307"/>
                <a:gd name="T103" fmla="*/ 0 h 155"/>
                <a:gd name="T104" fmla="*/ 558800 w 307"/>
                <a:gd name="T105" fmla="*/ 295275 h 155"/>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307" h="155">
                  <a:moveTo>
                    <a:pt x="137" y="25"/>
                  </a:moveTo>
                  <a:lnTo>
                    <a:pt x="120" y="19"/>
                  </a:lnTo>
                  <a:lnTo>
                    <a:pt x="102" y="22"/>
                  </a:lnTo>
                  <a:lnTo>
                    <a:pt x="82" y="34"/>
                  </a:lnTo>
                  <a:lnTo>
                    <a:pt x="74" y="48"/>
                  </a:lnTo>
                  <a:lnTo>
                    <a:pt x="69" y="66"/>
                  </a:lnTo>
                  <a:lnTo>
                    <a:pt x="51" y="62"/>
                  </a:lnTo>
                  <a:lnTo>
                    <a:pt x="29" y="67"/>
                  </a:lnTo>
                  <a:lnTo>
                    <a:pt x="5" y="68"/>
                  </a:lnTo>
                  <a:lnTo>
                    <a:pt x="2" y="82"/>
                  </a:lnTo>
                  <a:lnTo>
                    <a:pt x="0" y="98"/>
                  </a:lnTo>
                  <a:lnTo>
                    <a:pt x="4" y="120"/>
                  </a:lnTo>
                  <a:lnTo>
                    <a:pt x="12" y="131"/>
                  </a:lnTo>
                  <a:lnTo>
                    <a:pt x="40" y="138"/>
                  </a:lnTo>
                  <a:lnTo>
                    <a:pt x="61" y="149"/>
                  </a:lnTo>
                  <a:lnTo>
                    <a:pt x="91" y="155"/>
                  </a:lnTo>
                  <a:lnTo>
                    <a:pt x="118" y="149"/>
                  </a:lnTo>
                  <a:lnTo>
                    <a:pt x="134" y="133"/>
                  </a:lnTo>
                  <a:lnTo>
                    <a:pt x="164" y="124"/>
                  </a:lnTo>
                  <a:lnTo>
                    <a:pt x="197" y="117"/>
                  </a:lnTo>
                  <a:lnTo>
                    <a:pt x="214" y="95"/>
                  </a:lnTo>
                  <a:lnTo>
                    <a:pt x="236" y="89"/>
                  </a:lnTo>
                  <a:lnTo>
                    <a:pt x="269" y="104"/>
                  </a:lnTo>
                  <a:lnTo>
                    <a:pt x="307" y="107"/>
                  </a:lnTo>
                  <a:lnTo>
                    <a:pt x="302" y="91"/>
                  </a:lnTo>
                  <a:lnTo>
                    <a:pt x="286" y="42"/>
                  </a:lnTo>
                  <a:lnTo>
                    <a:pt x="271" y="30"/>
                  </a:lnTo>
                  <a:lnTo>
                    <a:pt x="261" y="18"/>
                  </a:lnTo>
                  <a:lnTo>
                    <a:pt x="240" y="10"/>
                  </a:lnTo>
                  <a:lnTo>
                    <a:pt x="221" y="10"/>
                  </a:lnTo>
                  <a:lnTo>
                    <a:pt x="193" y="16"/>
                  </a:lnTo>
                  <a:lnTo>
                    <a:pt x="158" y="0"/>
                  </a:lnTo>
                  <a:lnTo>
                    <a:pt x="134" y="10"/>
                  </a:lnTo>
                  <a:lnTo>
                    <a:pt x="137" y="25"/>
                  </a:lnTo>
                  <a:close/>
                </a:path>
              </a:pathLst>
            </a:custGeom>
            <a:solidFill>
              <a:schemeClr val="accent1">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152" name="Freeform 151">
              <a:extLst>
                <a:ext uri="{FF2B5EF4-FFF2-40B4-BE49-F238E27FC236}">
                  <a16:creationId xmlns:a16="http://schemas.microsoft.com/office/drawing/2014/main" id="{21582052-1629-4062-86A3-F945D20AD1B8}"/>
                </a:ext>
              </a:extLst>
            </p:cNvPr>
            <p:cNvSpPr>
              <a:spLocks/>
            </p:cNvSpPr>
            <p:nvPr/>
          </p:nvSpPr>
          <p:spPr bwMode="auto">
            <a:xfrm>
              <a:off x="4555410" y="3824009"/>
              <a:ext cx="126130" cy="70071"/>
            </a:xfrm>
            <a:custGeom>
              <a:avLst/>
              <a:gdLst>
                <a:gd name="T0" fmla="*/ 2147483647 w 405"/>
                <a:gd name="T1" fmla="*/ 0 h 223"/>
                <a:gd name="T2" fmla="*/ 2147483647 w 405"/>
                <a:gd name="T3" fmla="*/ 2147483647 h 223"/>
                <a:gd name="T4" fmla="*/ 2147483647 w 405"/>
                <a:gd name="T5" fmla="*/ 2147483647 h 223"/>
                <a:gd name="T6" fmla="*/ 2147483647 w 405"/>
                <a:gd name="T7" fmla="*/ 2147483647 h 223"/>
                <a:gd name="T8" fmla="*/ 2147483647 w 405"/>
                <a:gd name="T9" fmla="*/ 2147483647 h 223"/>
                <a:gd name="T10" fmla="*/ 2147483647 w 405"/>
                <a:gd name="T11" fmla="*/ 2147483647 h 223"/>
                <a:gd name="T12" fmla="*/ 2147483647 w 405"/>
                <a:gd name="T13" fmla="*/ 2147483647 h 223"/>
                <a:gd name="T14" fmla="*/ 2147483647 w 405"/>
                <a:gd name="T15" fmla="*/ 2147483647 h 223"/>
                <a:gd name="T16" fmla="*/ 2147483647 w 405"/>
                <a:gd name="T17" fmla="*/ 2147483647 h 223"/>
                <a:gd name="T18" fmla="*/ 2147483647 w 405"/>
                <a:gd name="T19" fmla="*/ 2147483647 h 223"/>
                <a:gd name="T20" fmla="*/ 0 w 405"/>
                <a:gd name="T21" fmla="*/ 2147483647 h 223"/>
                <a:gd name="T22" fmla="*/ 2147483647 w 405"/>
                <a:gd name="T23" fmla="*/ 2147483647 h 223"/>
                <a:gd name="T24" fmla="*/ 2147483647 w 405"/>
                <a:gd name="T25" fmla="*/ 2147483647 h 223"/>
                <a:gd name="T26" fmla="*/ 2147483647 w 405"/>
                <a:gd name="T27" fmla="*/ 2147483647 h 223"/>
                <a:gd name="T28" fmla="*/ 2147483647 w 405"/>
                <a:gd name="T29" fmla="*/ 2147483647 h 223"/>
                <a:gd name="T30" fmla="*/ 2147483647 w 405"/>
                <a:gd name="T31" fmla="*/ 2147483647 h 223"/>
                <a:gd name="T32" fmla="*/ 2147483647 w 405"/>
                <a:gd name="T33" fmla="*/ 2147483647 h 223"/>
                <a:gd name="T34" fmla="*/ 2147483647 w 405"/>
                <a:gd name="T35" fmla="*/ 2147483647 h 223"/>
                <a:gd name="T36" fmla="*/ 2147483647 w 405"/>
                <a:gd name="T37" fmla="*/ 2147483647 h 223"/>
                <a:gd name="T38" fmla="*/ 2147483647 w 405"/>
                <a:gd name="T39" fmla="*/ 2147483647 h 223"/>
                <a:gd name="T40" fmla="*/ 2147483647 w 405"/>
                <a:gd name="T41" fmla="*/ 2147483647 h 223"/>
                <a:gd name="T42" fmla="*/ 2147483647 w 405"/>
                <a:gd name="T43" fmla="*/ 2147483647 h 223"/>
                <a:gd name="T44" fmla="*/ 2147483647 w 405"/>
                <a:gd name="T45" fmla="*/ 2147483647 h 223"/>
                <a:gd name="T46" fmla="*/ 2147483647 w 405"/>
                <a:gd name="T47" fmla="*/ 2147483647 h 223"/>
                <a:gd name="T48" fmla="*/ 2147483647 w 405"/>
                <a:gd name="T49" fmla="*/ 2147483647 h 223"/>
                <a:gd name="T50" fmla="*/ 2147483647 w 405"/>
                <a:gd name="T51" fmla="*/ 2147483647 h 223"/>
                <a:gd name="T52" fmla="*/ 2147483647 w 405"/>
                <a:gd name="T53" fmla="*/ 2147483647 h 223"/>
                <a:gd name="T54" fmla="*/ 2147483647 w 405"/>
                <a:gd name="T55" fmla="*/ 2147483647 h 223"/>
                <a:gd name="T56" fmla="*/ 2147483647 w 405"/>
                <a:gd name="T57" fmla="*/ 2147483647 h 223"/>
                <a:gd name="T58" fmla="*/ 2147483647 w 405"/>
                <a:gd name="T59" fmla="*/ 2147483647 h 223"/>
                <a:gd name="T60" fmla="*/ 2147483647 w 405"/>
                <a:gd name="T61" fmla="*/ 2147483647 h 223"/>
                <a:gd name="T62" fmla="*/ 2147483647 w 405"/>
                <a:gd name="T63" fmla="*/ 2147483647 h 223"/>
                <a:gd name="T64" fmla="*/ 2147483647 w 405"/>
                <a:gd name="T65" fmla="*/ 2147483647 h 223"/>
                <a:gd name="T66" fmla="*/ 2147483647 w 405"/>
                <a:gd name="T67" fmla="*/ 2147483647 h 223"/>
                <a:gd name="T68" fmla="*/ 2147483647 w 405"/>
                <a:gd name="T69" fmla="*/ 2147483647 h 223"/>
                <a:gd name="T70" fmla="*/ 2147483647 w 405"/>
                <a:gd name="T71" fmla="*/ 2147483647 h 223"/>
                <a:gd name="T72" fmla="*/ 2147483647 w 405"/>
                <a:gd name="T73" fmla="*/ 2147483647 h 223"/>
                <a:gd name="T74" fmla="*/ 2147483647 w 405"/>
                <a:gd name="T75" fmla="*/ 2147483647 h 223"/>
                <a:gd name="T76" fmla="*/ 2147483647 w 405"/>
                <a:gd name="T77" fmla="*/ 2147483647 h 223"/>
                <a:gd name="T78" fmla="*/ 2147483647 w 405"/>
                <a:gd name="T79" fmla="*/ 2147483647 h 223"/>
                <a:gd name="T80" fmla="*/ 2147483647 w 405"/>
                <a:gd name="T81" fmla="*/ 2147483647 h 223"/>
                <a:gd name="T82" fmla="*/ 2147483647 w 405"/>
                <a:gd name="T83" fmla="*/ 2147483647 h 223"/>
                <a:gd name="T84" fmla="*/ 2147483647 w 405"/>
                <a:gd name="T85" fmla="*/ 2147483647 h 223"/>
                <a:gd name="T86" fmla="*/ 2147483647 w 405"/>
                <a:gd name="T87" fmla="*/ 2147483647 h 223"/>
                <a:gd name="T88" fmla="*/ 2147483647 w 405"/>
                <a:gd name="T89" fmla="*/ 2147483647 h 223"/>
                <a:gd name="T90" fmla="*/ 2147483647 w 405"/>
                <a:gd name="T91" fmla="*/ 2147483647 h 223"/>
                <a:gd name="T92" fmla="*/ 2147483647 w 405"/>
                <a:gd name="T93" fmla="*/ 0 h 223"/>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405"/>
                <a:gd name="T142" fmla="*/ 0 h 223"/>
                <a:gd name="T143" fmla="*/ 754521 w 405"/>
                <a:gd name="T144" fmla="*/ 375296 h 223"/>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405" h="223">
                  <a:moveTo>
                    <a:pt x="195" y="0"/>
                  </a:moveTo>
                  <a:lnTo>
                    <a:pt x="178" y="1"/>
                  </a:lnTo>
                  <a:lnTo>
                    <a:pt x="160" y="13"/>
                  </a:lnTo>
                  <a:lnTo>
                    <a:pt x="137" y="16"/>
                  </a:lnTo>
                  <a:lnTo>
                    <a:pt x="135" y="39"/>
                  </a:lnTo>
                  <a:lnTo>
                    <a:pt x="121" y="40"/>
                  </a:lnTo>
                  <a:lnTo>
                    <a:pt x="99" y="37"/>
                  </a:lnTo>
                  <a:lnTo>
                    <a:pt x="81" y="53"/>
                  </a:lnTo>
                  <a:lnTo>
                    <a:pt x="53" y="61"/>
                  </a:lnTo>
                  <a:lnTo>
                    <a:pt x="25" y="79"/>
                  </a:lnTo>
                  <a:lnTo>
                    <a:pt x="0" y="87"/>
                  </a:lnTo>
                  <a:lnTo>
                    <a:pt x="9" y="122"/>
                  </a:lnTo>
                  <a:lnTo>
                    <a:pt x="25" y="146"/>
                  </a:lnTo>
                  <a:lnTo>
                    <a:pt x="59" y="176"/>
                  </a:lnTo>
                  <a:lnTo>
                    <a:pt x="72" y="203"/>
                  </a:lnTo>
                  <a:lnTo>
                    <a:pt x="64" y="223"/>
                  </a:lnTo>
                  <a:lnTo>
                    <a:pt x="82" y="220"/>
                  </a:lnTo>
                  <a:lnTo>
                    <a:pt x="110" y="205"/>
                  </a:lnTo>
                  <a:lnTo>
                    <a:pt x="129" y="208"/>
                  </a:lnTo>
                  <a:lnTo>
                    <a:pt x="145" y="209"/>
                  </a:lnTo>
                  <a:lnTo>
                    <a:pt x="165" y="197"/>
                  </a:lnTo>
                  <a:lnTo>
                    <a:pt x="169" y="181"/>
                  </a:lnTo>
                  <a:lnTo>
                    <a:pt x="183" y="187"/>
                  </a:lnTo>
                  <a:lnTo>
                    <a:pt x="207" y="187"/>
                  </a:lnTo>
                  <a:lnTo>
                    <a:pt x="217" y="196"/>
                  </a:lnTo>
                  <a:lnTo>
                    <a:pt x="241" y="206"/>
                  </a:lnTo>
                  <a:lnTo>
                    <a:pt x="257" y="202"/>
                  </a:lnTo>
                  <a:lnTo>
                    <a:pt x="271" y="199"/>
                  </a:lnTo>
                  <a:lnTo>
                    <a:pt x="298" y="204"/>
                  </a:lnTo>
                  <a:lnTo>
                    <a:pt x="320" y="198"/>
                  </a:lnTo>
                  <a:lnTo>
                    <a:pt x="340" y="202"/>
                  </a:lnTo>
                  <a:lnTo>
                    <a:pt x="345" y="183"/>
                  </a:lnTo>
                  <a:lnTo>
                    <a:pt x="352" y="166"/>
                  </a:lnTo>
                  <a:lnTo>
                    <a:pt x="371" y="156"/>
                  </a:lnTo>
                  <a:lnTo>
                    <a:pt x="387" y="151"/>
                  </a:lnTo>
                  <a:lnTo>
                    <a:pt x="405" y="156"/>
                  </a:lnTo>
                  <a:lnTo>
                    <a:pt x="402" y="143"/>
                  </a:lnTo>
                  <a:lnTo>
                    <a:pt x="390" y="134"/>
                  </a:lnTo>
                  <a:lnTo>
                    <a:pt x="368" y="121"/>
                  </a:lnTo>
                  <a:lnTo>
                    <a:pt x="349" y="130"/>
                  </a:lnTo>
                  <a:lnTo>
                    <a:pt x="336" y="104"/>
                  </a:lnTo>
                  <a:lnTo>
                    <a:pt x="316" y="81"/>
                  </a:lnTo>
                  <a:lnTo>
                    <a:pt x="298" y="66"/>
                  </a:lnTo>
                  <a:lnTo>
                    <a:pt x="277" y="59"/>
                  </a:lnTo>
                  <a:lnTo>
                    <a:pt x="252" y="55"/>
                  </a:lnTo>
                  <a:lnTo>
                    <a:pt x="229" y="37"/>
                  </a:lnTo>
                  <a:lnTo>
                    <a:pt x="221" y="29"/>
                  </a:lnTo>
                  <a:lnTo>
                    <a:pt x="204" y="16"/>
                  </a:lnTo>
                  <a:lnTo>
                    <a:pt x="195" y="0"/>
                  </a:lnTo>
                  <a:close/>
                </a:path>
              </a:pathLst>
            </a:custGeom>
            <a:solidFill>
              <a:schemeClr val="accent1">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153" name="Freeform 154">
              <a:extLst>
                <a:ext uri="{FF2B5EF4-FFF2-40B4-BE49-F238E27FC236}">
                  <a16:creationId xmlns:a16="http://schemas.microsoft.com/office/drawing/2014/main" id="{8207C18C-B092-4658-9FCB-69CAA09CA52B}"/>
                </a:ext>
              </a:extLst>
            </p:cNvPr>
            <p:cNvSpPr>
              <a:spLocks/>
            </p:cNvSpPr>
            <p:nvPr/>
          </p:nvSpPr>
          <p:spPr bwMode="auto">
            <a:xfrm>
              <a:off x="4482225" y="4071596"/>
              <a:ext cx="26471" cy="54501"/>
            </a:xfrm>
            <a:custGeom>
              <a:avLst/>
              <a:gdLst>
                <a:gd name="T0" fmla="*/ 0 w 161870"/>
                <a:gd name="T1" fmla="*/ 10 h 324297"/>
                <a:gd name="T2" fmla="*/ 2 w 161870"/>
                <a:gd name="T3" fmla="*/ 16 h 324297"/>
                <a:gd name="T4" fmla="*/ 3 w 161870"/>
                <a:gd name="T5" fmla="*/ 23 h 324297"/>
                <a:gd name="T6" fmla="*/ 3 w 161870"/>
                <a:gd name="T7" fmla="*/ 29 h 324297"/>
                <a:gd name="T8" fmla="*/ 4 w 161870"/>
                <a:gd name="T9" fmla="*/ 36 h 324297"/>
                <a:gd name="T10" fmla="*/ 1 w 161870"/>
                <a:gd name="T11" fmla="*/ 40 h 324297"/>
                <a:gd name="T12" fmla="*/ 1 w 161870"/>
                <a:gd name="T13" fmla="*/ 46 h 324297"/>
                <a:gd name="T14" fmla="*/ 4 w 161870"/>
                <a:gd name="T15" fmla="*/ 48 h 324297"/>
                <a:gd name="T16" fmla="*/ 6 w 161870"/>
                <a:gd name="T17" fmla="*/ 46 h 324297"/>
                <a:gd name="T18" fmla="*/ 9 w 161870"/>
                <a:gd name="T19" fmla="*/ 44 h 324297"/>
                <a:gd name="T20" fmla="*/ 13 w 161870"/>
                <a:gd name="T21" fmla="*/ 42 h 324297"/>
                <a:gd name="T22" fmla="*/ 15 w 161870"/>
                <a:gd name="T23" fmla="*/ 47 h 324297"/>
                <a:gd name="T24" fmla="*/ 19 w 161870"/>
                <a:gd name="T25" fmla="*/ 44 h 324297"/>
                <a:gd name="T26" fmla="*/ 18 w 161870"/>
                <a:gd name="T27" fmla="*/ 36 h 324297"/>
                <a:gd name="T28" fmla="*/ 17 w 161870"/>
                <a:gd name="T29" fmla="*/ 29 h 324297"/>
                <a:gd name="T30" fmla="*/ 19 w 161870"/>
                <a:gd name="T31" fmla="*/ 21 h 324297"/>
                <a:gd name="T32" fmla="*/ 21 w 161870"/>
                <a:gd name="T33" fmla="*/ 17 h 324297"/>
                <a:gd name="T34" fmla="*/ 18 w 161870"/>
                <a:gd name="T35" fmla="*/ 10 h 324297"/>
                <a:gd name="T36" fmla="*/ 19 w 161870"/>
                <a:gd name="T37" fmla="*/ 13 h 324297"/>
                <a:gd name="T38" fmla="*/ 16 w 161870"/>
                <a:gd name="T39" fmla="*/ 3 h 324297"/>
                <a:gd name="T40" fmla="*/ 14 w 161870"/>
                <a:gd name="T41" fmla="*/ 0 h 324297"/>
                <a:gd name="T42" fmla="*/ 12 w 161870"/>
                <a:gd name="T43" fmla="*/ 4 h 324297"/>
                <a:gd name="T44" fmla="*/ 9 w 161870"/>
                <a:gd name="T45" fmla="*/ 7 h 324297"/>
                <a:gd name="T46" fmla="*/ 6 w 161870"/>
                <a:gd name="T47" fmla="*/ 10 h 324297"/>
                <a:gd name="T48" fmla="*/ 3 w 161870"/>
                <a:gd name="T49" fmla="*/ 9 h 324297"/>
                <a:gd name="T50" fmla="*/ 0 w 161870"/>
                <a:gd name="T51" fmla="*/ 10 h 324297"/>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61870"/>
                <a:gd name="T79" fmla="*/ 0 h 324297"/>
                <a:gd name="T80" fmla="*/ 161870 w 161870"/>
                <a:gd name="T81" fmla="*/ 324297 h 324297"/>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61870" h="324297">
                  <a:moveTo>
                    <a:pt x="0" y="67206"/>
                  </a:moveTo>
                  <a:lnTo>
                    <a:pt x="13281" y="106067"/>
                  </a:lnTo>
                  <a:lnTo>
                    <a:pt x="20351" y="153051"/>
                  </a:lnTo>
                  <a:lnTo>
                    <a:pt x="24812" y="198241"/>
                  </a:lnTo>
                  <a:lnTo>
                    <a:pt x="28310" y="242564"/>
                  </a:lnTo>
                  <a:lnTo>
                    <a:pt x="7767" y="269128"/>
                  </a:lnTo>
                  <a:lnTo>
                    <a:pt x="6877" y="312294"/>
                  </a:lnTo>
                  <a:lnTo>
                    <a:pt x="27953" y="324297"/>
                  </a:lnTo>
                  <a:lnTo>
                    <a:pt x="48203" y="313432"/>
                  </a:lnTo>
                  <a:lnTo>
                    <a:pt x="68716" y="299444"/>
                  </a:lnTo>
                  <a:lnTo>
                    <a:pt x="103105" y="284665"/>
                  </a:lnTo>
                  <a:lnTo>
                    <a:pt x="115522" y="321487"/>
                  </a:lnTo>
                  <a:lnTo>
                    <a:pt x="143275" y="299464"/>
                  </a:lnTo>
                  <a:lnTo>
                    <a:pt x="142283" y="245918"/>
                  </a:lnTo>
                  <a:lnTo>
                    <a:pt x="132537" y="197922"/>
                  </a:lnTo>
                  <a:lnTo>
                    <a:pt x="146283" y="145624"/>
                  </a:lnTo>
                  <a:lnTo>
                    <a:pt x="161870" y="112350"/>
                  </a:lnTo>
                  <a:lnTo>
                    <a:pt x="138150" y="66317"/>
                  </a:lnTo>
                  <a:lnTo>
                    <a:pt x="145755" y="89795"/>
                  </a:lnTo>
                  <a:lnTo>
                    <a:pt x="125563" y="19259"/>
                  </a:lnTo>
                  <a:lnTo>
                    <a:pt x="111659" y="0"/>
                  </a:lnTo>
                  <a:lnTo>
                    <a:pt x="89225" y="24440"/>
                  </a:lnTo>
                  <a:lnTo>
                    <a:pt x="70925" y="44905"/>
                  </a:lnTo>
                  <a:lnTo>
                    <a:pt x="43271" y="65757"/>
                  </a:lnTo>
                  <a:lnTo>
                    <a:pt x="25205" y="63050"/>
                  </a:lnTo>
                  <a:lnTo>
                    <a:pt x="0" y="67206"/>
                  </a:lnTo>
                  <a:close/>
                </a:path>
              </a:pathLst>
            </a:custGeom>
            <a:solidFill>
              <a:schemeClr val="accent1">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154" name="Freeform 155">
              <a:extLst>
                <a:ext uri="{FF2B5EF4-FFF2-40B4-BE49-F238E27FC236}">
                  <a16:creationId xmlns:a16="http://schemas.microsoft.com/office/drawing/2014/main" id="{545F88C0-10DA-4D39-83AA-FBC8D5755ACB}"/>
                </a:ext>
              </a:extLst>
            </p:cNvPr>
            <p:cNvSpPr>
              <a:spLocks/>
            </p:cNvSpPr>
            <p:nvPr/>
          </p:nvSpPr>
          <p:spPr bwMode="auto">
            <a:xfrm rot="290201">
              <a:off x="4549182" y="4143225"/>
              <a:ext cx="51387" cy="35815"/>
            </a:xfrm>
            <a:custGeom>
              <a:avLst/>
              <a:gdLst>
                <a:gd name="T0" fmla="*/ 2147483647 w 840"/>
                <a:gd name="T1" fmla="*/ 2147483647 h 552"/>
                <a:gd name="T2" fmla="*/ 2147483647 w 840"/>
                <a:gd name="T3" fmla="*/ 2147483647 h 552"/>
                <a:gd name="T4" fmla="*/ 2147483647 w 840"/>
                <a:gd name="T5" fmla="*/ 2147483647 h 552"/>
                <a:gd name="T6" fmla="*/ 2147483647 w 840"/>
                <a:gd name="T7" fmla="*/ 2147483647 h 552"/>
                <a:gd name="T8" fmla="*/ 2147483647 w 840"/>
                <a:gd name="T9" fmla="*/ 2147483647 h 552"/>
                <a:gd name="T10" fmla="*/ 2147483647 w 840"/>
                <a:gd name="T11" fmla="*/ 2147483647 h 552"/>
                <a:gd name="T12" fmla="*/ 2147483647 w 840"/>
                <a:gd name="T13" fmla="*/ 2147483647 h 552"/>
                <a:gd name="T14" fmla="*/ 2147483647 w 840"/>
                <a:gd name="T15" fmla="*/ 2147483647 h 552"/>
                <a:gd name="T16" fmla="*/ 0 w 840"/>
                <a:gd name="T17" fmla="*/ 2147483647 h 552"/>
                <a:gd name="T18" fmla="*/ 2147483647 w 840"/>
                <a:gd name="T19" fmla="*/ 2147483647 h 552"/>
                <a:gd name="T20" fmla="*/ 2147483647 w 840"/>
                <a:gd name="T21" fmla="*/ 2147483647 h 552"/>
                <a:gd name="T22" fmla="*/ 2147483647 w 840"/>
                <a:gd name="T23" fmla="*/ 2147483647 h 552"/>
                <a:gd name="T24" fmla="*/ 2147483647 w 840"/>
                <a:gd name="T25" fmla="*/ 0 h 552"/>
                <a:gd name="T26" fmla="*/ 2147483647 w 840"/>
                <a:gd name="T27" fmla="*/ 2147483647 h 552"/>
                <a:gd name="T28" fmla="*/ 2147483647 w 840"/>
                <a:gd name="T29" fmla="*/ 2147483647 h 552"/>
                <a:gd name="T30" fmla="*/ 2147483647 w 840"/>
                <a:gd name="T31" fmla="*/ 2147483647 h 552"/>
                <a:gd name="T32" fmla="*/ 2147483647 w 840"/>
                <a:gd name="T33" fmla="*/ 2147483647 h 552"/>
                <a:gd name="T34" fmla="*/ 2147483647 w 840"/>
                <a:gd name="T35" fmla="*/ 2147483647 h 552"/>
                <a:gd name="T36" fmla="*/ 2147483647 w 840"/>
                <a:gd name="T37" fmla="*/ 2147483647 h 552"/>
                <a:gd name="T38" fmla="*/ 2147483647 w 840"/>
                <a:gd name="T39" fmla="*/ 2147483647 h 552"/>
                <a:gd name="T40" fmla="*/ 2147483647 w 840"/>
                <a:gd name="T41" fmla="*/ 2147483647 h 552"/>
                <a:gd name="T42" fmla="*/ 2147483647 w 840"/>
                <a:gd name="T43" fmla="*/ 2147483647 h 552"/>
                <a:gd name="T44" fmla="*/ 2147483647 w 840"/>
                <a:gd name="T45" fmla="*/ 2147483647 h 552"/>
                <a:gd name="T46" fmla="*/ 2147483647 w 840"/>
                <a:gd name="T47" fmla="*/ 2147483647 h 552"/>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840"/>
                <a:gd name="T73" fmla="*/ 0 h 552"/>
                <a:gd name="T74" fmla="*/ 840 w 840"/>
                <a:gd name="T75" fmla="*/ 552 h 552"/>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840" h="552">
                  <a:moveTo>
                    <a:pt x="676" y="489"/>
                  </a:moveTo>
                  <a:lnTo>
                    <a:pt x="585" y="444"/>
                  </a:lnTo>
                  <a:lnTo>
                    <a:pt x="520" y="400"/>
                  </a:lnTo>
                  <a:lnTo>
                    <a:pt x="449" y="398"/>
                  </a:lnTo>
                  <a:lnTo>
                    <a:pt x="352" y="376"/>
                  </a:lnTo>
                  <a:lnTo>
                    <a:pt x="267" y="307"/>
                  </a:lnTo>
                  <a:lnTo>
                    <a:pt x="136" y="232"/>
                  </a:lnTo>
                  <a:lnTo>
                    <a:pt x="41" y="217"/>
                  </a:lnTo>
                  <a:lnTo>
                    <a:pt x="0" y="160"/>
                  </a:lnTo>
                  <a:lnTo>
                    <a:pt x="8" y="72"/>
                  </a:lnTo>
                  <a:lnTo>
                    <a:pt x="88" y="72"/>
                  </a:lnTo>
                  <a:lnTo>
                    <a:pt x="168" y="80"/>
                  </a:lnTo>
                  <a:lnTo>
                    <a:pt x="232" y="0"/>
                  </a:lnTo>
                  <a:lnTo>
                    <a:pt x="313" y="81"/>
                  </a:lnTo>
                  <a:lnTo>
                    <a:pt x="472" y="96"/>
                  </a:lnTo>
                  <a:lnTo>
                    <a:pt x="630" y="81"/>
                  </a:lnTo>
                  <a:lnTo>
                    <a:pt x="752" y="72"/>
                  </a:lnTo>
                  <a:lnTo>
                    <a:pt x="840" y="96"/>
                  </a:lnTo>
                  <a:lnTo>
                    <a:pt x="800" y="168"/>
                  </a:lnTo>
                  <a:lnTo>
                    <a:pt x="760" y="312"/>
                  </a:lnTo>
                  <a:lnTo>
                    <a:pt x="816" y="408"/>
                  </a:lnTo>
                  <a:lnTo>
                    <a:pt x="792" y="488"/>
                  </a:lnTo>
                  <a:lnTo>
                    <a:pt x="768" y="552"/>
                  </a:lnTo>
                  <a:lnTo>
                    <a:pt x="676" y="489"/>
                  </a:lnTo>
                  <a:close/>
                </a:path>
              </a:pathLst>
            </a:custGeom>
            <a:solidFill>
              <a:schemeClr val="accent1">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155" name="Freeform 156">
              <a:extLst>
                <a:ext uri="{FF2B5EF4-FFF2-40B4-BE49-F238E27FC236}">
                  <a16:creationId xmlns:a16="http://schemas.microsoft.com/office/drawing/2014/main" id="{CC4B7F17-D310-4E05-9CDC-742012C42DCE}"/>
                </a:ext>
              </a:extLst>
            </p:cNvPr>
            <p:cNvSpPr>
              <a:spLocks/>
            </p:cNvSpPr>
            <p:nvPr/>
          </p:nvSpPr>
          <p:spPr bwMode="auto">
            <a:xfrm rot="290201">
              <a:off x="4493124" y="4023325"/>
              <a:ext cx="14015" cy="34257"/>
            </a:xfrm>
            <a:custGeom>
              <a:avLst/>
              <a:gdLst>
                <a:gd name="T0" fmla="*/ 2147483647 w 253"/>
                <a:gd name="T1" fmla="*/ 0 h 499"/>
                <a:gd name="T2" fmla="*/ 2147483647 w 253"/>
                <a:gd name="T3" fmla="*/ 2147483647 h 499"/>
                <a:gd name="T4" fmla="*/ 2147483647 w 253"/>
                <a:gd name="T5" fmla="*/ 2147483647 h 499"/>
                <a:gd name="T6" fmla="*/ 2147483647 w 253"/>
                <a:gd name="T7" fmla="*/ 2147483647 h 499"/>
                <a:gd name="T8" fmla="*/ 2147483647 w 253"/>
                <a:gd name="T9" fmla="*/ 2147483647 h 499"/>
                <a:gd name="T10" fmla="*/ 2147483647 w 253"/>
                <a:gd name="T11" fmla="*/ 2147483647 h 499"/>
                <a:gd name="T12" fmla="*/ 0 w 253"/>
                <a:gd name="T13" fmla="*/ 2147483647 h 499"/>
                <a:gd name="T14" fmla="*/ 2147483647 w 253"/>
                <a:gd name="T15" fmla="*/ 2147483647 h 499"/>
                <a:gd name="T16" fmla="*/ 2147483647 w 253"/>
                <a:gd name="T17" fmla="*/ 2147483647 h 499"/>
                <a:gd name="T18" fmla="*/ 2147483647 w 253"/>
                <a:gd name="T19" fmla="*/ 0 h 49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53"/>
                <a:gd name="T31" fmla="*/ 0 h 499"/>
                <a:gd name="T32" fmla="*/ 253 w 253"/>
                <a:gd name="T33" fmla="*/ 499 h 49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53" h="499">
                  <a:moveTo>
                    <a:pt x="181" y="0"/>
                  </a:moveTo>
                  <a:lnTo>
                    <a:pt x="253" y="200"/>
                  </a:lnTo>
                  <a:lnTo>
                    <a:pt x="226" y="363"/>
                  </a:lnTo>
                  <a:lnTo>
                    <a:pt x="181" y="499"/>
                  </a:lnTo>
                  <a:lnTo>
                    <a:pt x="77" y="488"/>
                  </a:lnTo>
                  <a:lnTo>
                    <a:pt x="45" y="363"/>
                  </a:lnTo>
                  <a:lnTo>
                    <a:pt x="0" y="272"/>
                  </a:lnTo>
                  <a:lnTo>
                    <a:pt x="21" y="184"/>
                  </a:lnTo>
                  <a:lnTo>
                    <a:pt x="90" y="90"/>
                  </a:lnTo>
                  <a:lnTo>
                    <a:pt x="181" y="0"/>
                  </a:lnTo>
                  <a:close/>
                </a:path>
              </a:pathLst>
            </a:custGeom>
            <a:solidFill>
              <a:schemeClr val="accent1">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156" name="Freeform 157">
              <a:extLst>
                <a:ext uri="{FF2B5EF4-FFF2-40B4-BE49-F238E27FC236}">
                  <a16:creationId xmlns:a16="http://schemas.microsoft.com/office/drawing/2014/main" id="{EBBB0841-329D-419A-9CA6-FE6A9BBE8E9F}"/>
                </a:ext>
              </a:extLst>
            </p:cNvPr>
            <p:cNvSpPr>
              <a:spLocks/>
            </p:cNvSpPr>
            <p:nvPr/>
          </p:nvSpPr>
          <p:spPr bwMode="auto">
            <a:xfrm>
              <a:off x="4578768" y="3936124"/>
              <a:ext cx="54500" cy="31143"/>
            </a:xfrm>
            <a:custGeom>
              <a:avLst/>
              <a:gdLst>
                <a:gd name="T0" fmla="*/ 0 w 205"/>
                <a:gd name="T1" fmla="*/ 2147483647 h 117"/>
                <a:gd name="T2" fmla="*/ 2147483647 w 205"/>
                <a:gd name="T3" fmla="*/ 2147483647 h 117"/>
                <a:gd name="T4" fmla="*/ 2147483647 w 205"/>
                <a:gd name="T5" fmla="*/ 2147483647 h 117"/>
                <a:gd name="T6" fmla="*/ 2147483647 w 205"/>
                <a:gd name="T7" fmla="*/ 2147483647 h 117"/>
                <a:gd name="T8" fmla="*/ 2147483647 w 205"/>
                <a:gd name="T9" fmla="*/ 2147483647 h 117"/>
                <a:gd name="T10" fmla="*/ 2147483647 w 205"/>
                <a:gd name="T11" fmla="*/ 2147483647 h 117"/>
                <a:gd name="T12" fmla="*/ 2147483647 w 205"/>
                <a:gd name="T13" fmla="*/ 2147483647 h 117"/>
                <a:gd name="T14" fmla="*/ 2147483647 w 205"/>
                <a:gd name="T15" fmla="*/ 2147483647 h 117"/>
                <a:gd name="T16" fmla="*/ 2147483647 w 205"/>
                <a:gd name="T17" fmla="*/ 2147483647 h 117"/>
                <a:gd name="T18" fmla="*/ 2147483647 w 205"/>
                <a:gd name="T19" fmla="*/ 2147483647 h 117"/>
                <a:gd name="T20" fmla="*/ 2147483647 w 205"/>
                <a:gd name="T21" fmla="*/ 2147483647 h 117"/>
                <a:gd name="T22" fmla="*/ 2147483647 w 205"/>
                <a:gd name="T23" fmla="*/ 2147483647 h 117"/>
                <a:gd name="T24" fmla="*/ 2147483647 w 205"/>
                <a:gd name="T25" fmla="*/ 2147483647 h 117"/>
                <a:gd name="T26" fmla="*/ 2147483647 w 205"/>
                <a:gd name="T27" fmla="*/ 2147483647 h 117"/>
                <a:gd name="T28" fmla="*/ 2147483647 w 205"/>
                <a:gd name="T29" fmla="*/ 2147483647 h 117"/>
                <a:gd name="T30" fmla="*/ 2147483647 w 205"/>
                <a:gd name="T31" fmla="*/ 2147483647 h 117"/>
                <a:gd name="T32" fmla="*/ 2147483647 w 205"/>
                <a:gd name="T33" fmla="*/ 2147483647 h 117"/>
                <a:gd name="T34" fmla="*/ 2147483647 w 205"/>
                <a:gd name="T35" fmla="*/ 2147483647 h 117"/>
                <a:gd name="T36" fmla="*/ 2147483647 w 205"/>
                <a:gd name="T37" fmla="*/ 0 h 117"/>
                <a:gd name="T38" fmla="*/ 2147483647 w 205"/>
                <a:gd name="T39" fmla="*/ 2147483647 h 117"/>
                <a:gd name="T40" fmla="*/ 2147483647 w 205"/>
                <a:gd name="T41" fmla="*/ 2147483647 h 117"/>
                <a:gd name="T42" fmla="*/ 2147483647 w 205"/>
                <a:gd name="T43" fmla="*/ 2147483647 h 117"/>
                <a:gd name="T44" fmla="*/ 2147483647 w 205"/>
                <a:gd name="T45" fmla="*/ 2147483647 h 117"/>
                <a:gd name="T46" fmla="*/ 2147483647 w 205"/>
                <a:gd name="T47" fmla="*/ 2147483647 h 117"/>
                <a:gd name="T48" fmla="*/ 2147483647 w 205"/>
                <a:gd name="T49" fmla="*/ 2147483647 h 117"/>
                <a:gd name="T50" fmla="*/ 0 w 205"/>
                <a:gd name="T51" fmla="*/ 2147483647 h 117"/>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205"/>
                <a:gd name="T79" fmla="*/ 0 h 117"/>
                <a:gd name="T80" fmla="*/ 205 w 205"/>
                <a:gd name="T81" fmla="*/ 117 h 117"/>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205" h="117">
                  <a:moveTo>
                    <a:pt x="0" y="89"/>
                  </a:moveTo>
                  <a:lnTo>
                    <a:pt x="2" y="107"/>
                  </a:lnTo>
                  <a:lnTo>
                    <a:pt x="20" y="113"/>
                  </a:lnTo>
                  <a:lnTo>
                    <a:pt x="37" y="113"/>
                  </a:lnTo>
                  <a:lnTo>
                    <a:pt x="58" y="113"/>
                  </a:lnTo>
                  <a:lnTo>
                    <a:pt x="78" y="116"/>
                  </a:lnTo>
                  <a:lnTo>
                    <a:pt x="101" y="113"/>
                  </a:lnTo>
                  <a:lnTo>
                    <a:pt x="120" y="117"/>
                  </a:lnTo>
                  <a:lnTo>
                    <a:pt x="138" y="100"/>
                  </a:lnTo>
                  <a:lnTo>
                    <a:pt x="148" y="86"/>
                  </a:lnTo>
                  <a:lnTo>
                    <a:pt x="146" y="59"/>
                  </a:lnTo>
                  <a:lnTo>
                    <a:pt x="149" y="41"/>
                  </a:lnTo>
                  <a:lnTo>
                    <a:pt x="155" y="32"/>
                  </a:lnTo>
                  <a:lnTo>
                    <a:pt x="172" y="44"/>
                  </a:lnTo>
                  <a:lnTo>
                    <a:pt x="191" y="43"/>
                  </a:lnTo>
                  <a:lnTo>
                    <a:pt x="205" y="33"/>
                  </a:lnTo>
                  <a:lnTo>
                    <a:pt x="196" y="8"/>
                  </a:lnTo>
                  <a:lnTo>
                    <a:pt x="171" y="8"/>
                  </a:lnTo>
                  <a:lnTo>
                    <a:pt x="148" y="0"/>
                  </a:lnTo>
                  <a:lnTo>
                    <a:pt x="118" y="6"/>
                  </a:lnTo>
                  <a:lnTo>
                    <a:pt x="82" y="21"/>
                  </a:lnTo>
                  <a:lnTo>
                    <a:pt x="57" y="38"/>
                  </a:lnTo>
                  <a:lnTo>
                    <a:pt x="41" y="42"/>
                  </a:lnTo>
                  <a:lnTo>
                    <a:pt x="11" y="45"/>
                  </a:lnTo>
                  <a:lnTo>
                    <a:pt x="12" y="71"/>
                  </a:lnTo>
                  <a:lnTo>
                    <a:pt x="0" y="89"/>
                  </a:lnTo>
                  <a:close/>
                </a:path>
              </a:pathLst>
            </a:custGeom>
            <a:solidFill>
              <a:schemeClr val="accent1">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157" name="Freeform 158">
              <a:extLst>
                <a:ext uri="{FF2B5EF4-FFF2-40B4-BE49-F238E27FC236}">
                  <a16:creationId xmlns:a16="http://schemas.microsoft.com/office/drawing/2014/main" id="{4310922E-7376-426B-8BB5-DE2B465A25A3}"/>
                </a:ext>
              </a:extLst>
            </p:cNvPr>
            <p:cNvSpPr>
              <a:spLocks/>
            </p:cNvSpPr>
            <p:nvPr/>
          </p:nvSpPr>
          <p:spPr bwMode="auto">
            <a:xfrm>
              <a:off x="4580325" y="3943909"/>
              <a:ext cx="96543" cy="80972"/>
            </a:xfrm>
            <a:custGeom>
              <a:avLst/>
              <a:gdLst>
                <a:gd name="T0" fmla="*/ 3 w 580661"/>
                <a:gd name="T1" fmla="*/ 19 h 479512"/>
                <a:gd name="T2" fmla="*/ 2 w 580661"/>
                <a:gd name="T3" fmla="*/ 27 h 479512"/>
                <a:gd name="T4" fmla="*/ 4 w 580661"/>
                <a:gd name="T5" fmla="*/ 32 h 479512"/>
                <a:gd name="T6" fmla="*/ 9 w 580661"/>
                <a:gd name="T7" fmla="*/ 28 h 479512"/>
                <a:gd name="T8" fmla="*/ 14 w 580661"/>
                <a:gd name="T9" fmla="*/ 25 h 479512"/>
                <a:gd name="T10" fmla="*/ 20 w 580661"/>
                <a:gd name="T11" fmla="*/ 31 h 479512"/>
                <a:gd name="T12" fmla="*/ 20 w 580661"/>
                <a:gd name="T13" fmla="*/ 39 h 479512"/>
                <a:gd name="T14" fmla="*/ 25 w 580661"/>
                <a:gd name="T15" fmla="*/ 47 h 479512"/>
                <a:gd name="T16" fmla="*/ 28 w 580661"/>
                <a:gd name="T17" fmla="*/ 53 h 479512"/>
                <a:gd name="T18" fmla="*/ 24 w 580661"/>
                <a:gd name="T19" fmla="*/ 58 h 479512"/>
                <a:gd name="T20" fmla="*/ 30 w 580661"/>
                <a:gd name="T21" fmla="*/ 61 h 479512"/>
                <a:gd name="T22" fmla="*/ 38 w 580661"/>
                <a:gd name="T23" fmla="*/ 65 h 479512"/>
                <a:gd name="T24" fmla="*/ 45 w 580661"/>
                <a:gd name="T25" fmla="*/ 69 h 479512"/>
                <a:gd name="T26" fmla="*/ 51 w 580661"/>
                <a:gd name="T27" fmla="*/ 70 h 479512"/>
                <a:gd name="T28" fmla="*/ 48 w 580661"/>
                <a:gd name="T29" fmla="*/ 61 h 479512"/>
                <a:gd name="T30" fmla="*/ 41 w 580661"/>
                <a:gd name="T31" fmla="*/ 58 h 479512"/>
                <a:gd name="T32" fmla="*/ 37 w 580661"/>
                <a:gd name="T33" fmla="*/ 47 h 479512"/>
                <a:gd name="T34" fmla="*/ 36 w 580661"/>
                <a:gd name="T35" fmla="*/ 34 h 479512"/>
                <a:gd name="T36" fmla="*/ 45 w 580661"/>
                <a:gd name="T37" fmla="*/ 31 h 479512"/>
                <a:gd name="T38" fmla="*/ 54 w 580661"/>
                <a:gd name="T39" fmla="*/ 32 h 479512"/>
                <a:gd name="T40" fmla="*/ 63 w 580661"/>
                <a:gd name="T41" fmla="*/ 33 h 479512"/>
                <a:gd name="T42" fmla="*/ 72 w 580661"/>
                <a:gd name="T43" fmla="*/ 36 h 479512"/>
                <a:gd name="T44" fmla="*/ 80 w 580661"/>
                <a:gd name="T45" fmla="*/ 39 h 479512"/>
                <a:gd name="T46" fmla="*/ 79 w 580661"/>
                <a:gd name="T47" fmla="*/ 29 h 479512"/>
                <a:gd name="T48" fmla="*/ 76 w 580661"/>
                <a:gd name="T49" fmla="*/ 19 h 479512"/>
                <a:gd name="T50" fmla="*/ 61 w 580661"/>
                <a:gd name="T51" fmla="*/ 19 h 479512"/>
                <a:gd name="T52" fmla="*/ 49 w 580661"/>
                <a:gd name="T53" fmla="*/ 8 h 479512"/>
                <a:gd name="T54" fmla="*/ 42 w 580661"/>
                <a:gd name="T55" fmla="*/ 3 h 479512"/>
                <a:gd name="T56" fmla="*/ 34 w 580661"/>
                <a:gd name="T57" fmla="*/ 0 h 479512"/>
                <a:gd name="T58" fmla="*/ 31 w 580661"/>
                <a:gd name="T59" fmla="*/ 9 h 479512"/>
                <a:gd name="T60" fmla="*/ 28 w 580661"/>
                <a:gd name="T61" fmla="*/ 17 h 479512"/>
                <a:gd name="T62" fmla="*/ 22 w 580661"/>
                <a:gd name="T63" fmla="*/ 20 h 479512"/>
                <a:gd name="T64" fmla="*/ 12 w 580661"/>
                <a:gd name="T65" fmla="*/ 20 h 47951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580661"/>
                <a:gd name="T100" fmla="*/ 0 h 479512"/>
                <a:gd name="T101" fmla="*/ 580661 w 580661"/>
                <a:gd name="T102" fmla="*/ 479512 h 47951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580661" h="479512">
                  <a:moveTo>
                    <a:pt x="50472" y="129921"/>
                  </a:moveTo>
                  <a:lnTo>
                    <a:pt x="17945" y="127168"/>
                  </a:lnTo>
                  <a:lnTo>
                    <a:pt x="0" y="143544"/>
                  </a:lnTo>
                  <a:lnTo>
                    <a:pt x="14999" y="179009"/>
                  </a:lnTo>
                  <a:lnTo>
                    <a:pt x="11898" y="198628"/>
                  </a:lnTo>
                  <a:lnTo>
                    <a:pt x="25693" y="211392"/>
                  </a:lnTo>
                  <a:lnTo>
                    <a:pt x="60511" y="202741"/>
                  </a:lnTo>
                  <a:lnTo>
                    <a:pt x="66794" y="183789"/>
                  </a:lnTo>
                  <a:lnTo>
                    <a:pt x="75032" y="163014"/>
                  </a:lnTo>
                  <a:lnTo>
                    <a:pt x="96679" y="162461"/>
                  </a:lnTo>
                  <a:lnTo>
                    <a:pt x="119669" y="171562"/>
                  </a:lnTo>
                  <a:lnTo>
                    <a:pt x="144743" y="207085"/>
                  </a:lnTo>
                  <a:lnTo>
                    <a:pt x="164185" y="232588"/>
                  </a:lnTo>
                  <a:lnTo>
                    <a:pt x="144622" y="259562"/>
                  </a:lnTo>
                  <a:lnTo>
                    <a:pt x="151654" y="282822"/>
                  </a:lnTo>
                  <a:lnTo>
                    <a:pt x="181362" y="310386"/>
                  </a:lnTo>
                  <a:lnTo>
                    <a:pt x="206497" y="319671"/>
                  </a:lnTo>
                  <a:lnTo>
                    <a:pt x="199802" y="347733"/>
                  </a:lnTo>
                  <a:lnTo>
                    <a:pt x="175810" y="350475"/>
                  </a:lnTo>
                  <a:lnTo>
                    <a:pt x="169759" y="382842"/>
                  </a:lnTo>
                  <a:lnTo>
                    <a:pt x="198538" y="388185"/>
                  </a:lnTo>
                  <a:lnTo>
                    <a:pt x="216437" y="406400"/>
                  </a:lnTo>
                  <a:lnTo>
                    <a:pt x="254731" y="417592"/>
                  </a:lnTo>
                  <a:lnTo>
                    <a:pt x="270595" y="430068"/>
                  </a:lnTo>
                  <a:lnTo>
                    <a:pt x="294186" y="432065"/>
                  </a:lnTo>
                  <a:lnTo>
                    <a:pt x="318587" y="457852"/>
                  </a:lnTo>
                  <a:lnTo>
                    <a:pt x="347411" y="479512"/>
                  </a:lnTo>
                  <a:lnTo>
                    <a:pt x="364999" y="463107"/>
                  </a:lnTo>
                  <a:lnTo>
                    <a:pt x="360269" y="442428"/>
                  </a:lnTo>
                  <a:lnTo>
                    <a:pt x="342399" y="406655"/>
                  </a:lnTo>
                  <a:lnTo>
                    <a:pt x="315892" y="405272"/>
                  </a:lnTo>
                  <a:lnTo>
                    <a:pt x="289940" y="384388"/>
                  </a:lnTo>
                  <a:lnTo>
                    <a:pt x="276862" y="347495"/>
                  </a:lnTo>
                  <a:lnTo>
                    <a:pt x="263818" y="310206"/>
                  </a:lnTo>
                  <a:lnTo>
                    <a:pt x="243577" y="253064"/>
                  </a:lnTo>
                  <a:lnTo>
                    <a:pt x="260246" y="224489"/>
                  </a:lnTo>
                  <a:lnTo>
                    <a:pt x="288989" y="204181"/>
                  </a:lnTo>
                  <a:lnTo>
                    <a:pt x="321516" y="206933"/>
                  </a:lnTo>
                  <a:lnTo>
                    <a:pt x="356522" y="205919"/>
                  </a:lnTo>
                  <a:lnTo>
                    <a:pt x="386212" y="212408"/>
                  </a:lnTo>
                  <a:lnTo>
                    <a:pt x="418740" y="215160"/>
                  </a:lnTo>
                  <a:lnTo>
                    <a:pt x="451267" y="217912"/>
                  </a:lnTo>
                  <a:lnTo>
                    <a:pt x="483437" y="220635"/>
                  </a:lnTo>
                  <a:lnTo>
                    <a:pt x="514460" y="241153"/>
                  </a:lnTo>
                  <a:lnTo>
                    <a:pt x="546987" y="243906"/>
                  </a:lnTo>
                  <a:lnTo>
                    <a:pt x="574414" y="260143"/>
                  </a:lnTo>
                  <a:lnTo>
                    <a:pt x="580661" y="228861"/>
                  </a:lnTo>
                  <a:lnTo>
                    <a:pt x="567616" y="191574"/>
                  </a:lnTo>
                  <a:lnTo>
                    <a:pt x="554571" y="154286"/>
                  </a:lnTo>
                  <a:lnTo>
                    <a:pt x="541234" y="129239"/>
                  </a:lnTo>
                  <a:lnTo>
                    <a:pt x="498371" y="134002"/>
                  </a:lnTo>
                  <a:lnTo>
                    <a:pt x="436459" y="126858"/>
                  </a:lnTo>
                  <a:lnTo>
                    <a:pt x="398359" y="86377"/>
                  </a:lnTo>
                  <a:lnTo>
                    <a:pt x="353115" y="53039"/>
                  </a:lnTo>
                  <a:lnTo>
                    <a:pt x="318446" y="702"/>
                  </a:lnTo>
                  <a:lnTo>
                    <a:pt x="296893" y="17169"/>
                  </a:lnTo>
                  <a:lnTo>
                    <a:pt x="265395" y="19275"/>
                  </a:lnTo>
                  <a:lnTo>
                    <a:pt x="239666" y="0"/>
                  </a:lnTo>
                  <a:lnTo>
                    <a:pt x="223337" y="19702"/>
                  </a:lnTo>
                  <a:lnTo>
                    <a:pt x="222146" y="62564"/>
                  </a:lnTo>
                  <a:lnTo>
                    <a:pt x="228284" y="87709"/>
                  </a:lnTo>
                  <a:lnTo>
                    <a:pt x="203096" y="113761"/>
                  </a:lnTo>
                  <a:lnTo>
                    <a:pt x="179284" y="132811"/>
                  </a:lnTo>
                  <a:lnTo>
                    <a:pt x="157434" y="129429"/>
                  </a:lnTo>
                  <a:lnTo>
                    <a:pt x="115884" y="135456"/>
                  </a:lnTo>
                  <a:lnTo>
                    <a:pt x="87165" y="130243"/>
                  </a:lnTo>
                  <a:lnTo>
                    <a:pt x="50472" y="129921"/>
                  </a:lnTo>
                  <a:close/>
                </a:path>
              </a:pathLst>
            </a:custGeom>
            <a:solidFill>
              <a:schemeClr val="accent1">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158" name="Freeform 159">
              <a:extLst>
                <a:ext uri="{FF2B5EF4-FFF2-40B4-BE49-F238E27FC236}">
                  <a16:creationId xmlns:a16="http://schemas.microsoft.com/office/drawing/2014/main" id="{761CE019-A210-4E2E-B2C0-4F043F3A0949}"/>
                </a:ext>
              </a:extLst>
            </p:cNvPr>
            <p:cNvSpPr>
              <a:spLocks/>
            </p:cNvSpPr>
            <p:nvPr/>
          </p:nvSpPr>
          <p:spPr bwMode="auto">
            <a:xfrm>
              <a:off x="4620811" y="3978167"/>
              <a:ext cx="62286" cy="68515"/>
            </a:xfrm>
            <a:custGeom>
              <a:avLst/>
              <a:gdLst>
                <a:gd name="T0" fmla="*/ 2147483647 w 200"/>
                <a:gd name="T1" fmla="*/ 2147483647 h 221"/>
                <a:gd name="T2" fmla="*/ 2147483647 w 200"/>
                <a:gd name="T3" fmla="*/ 2147483647 h 221"/>
                <a:gd name="T4" fmla="*/ 2147483647 w 200"/>
                <a:gd name="T5" fmla="*/ 2147483647 h 221"/>
                <a:gd name="T6" fmla="*/ 2147483647 w 200"/>
                <a:gd name="T7" fmla="*/ 2147483647 h 221"/>
                <a:gd name="T8" fmla="*/ 2147483647 w 200"/>
                <a:gd name="T9" fmla="*/ 2147483647 h 221"/>
                <a:gd name="T10" fmla="*/ 2147483647 w 200"/>
                <a:gd name="T11" fmla="*/ 2147483647 h 221"/>
                <a:gd name="T12" fmla="*/ 2147483647 w 200"/>
                <a:gd name="T13" fmla="*/ 2147483647 h 221"/>
                <a:gd name="T14" fmla="*/ 2147483647 w 200"/>
                <a:gd name="T15" fmla="*/ 2147483647 h 221"/>
                <a:gd name="T16" fmla="*/ 2147483647 w 200"/>
                <a:gd name="T17" fmla="*/ 2147483647 h 221"/>
                <a:gd name="T18" fmla="*/ 2147483647 w 200"/>
                <a:gd name="T19" fmla="*/ 2147483647 h 221"/>
                <a:gd name="T20" fmla="*/ 2147483647 w 200"/>
                <a:gd name="T21" fmla="*/ 2147483647 h 221"/>
                <a:gd name="T22" fmla="*/ 2147483647 w 200"/>
                <a:gd name="T23" fmla="*/ 2147483647 h 221"/>
                <a:gd name="T24" fmla="*/ 2147483647 w 200"/>
                <a:gd name="T25" fmla="*/ 2147483647 h 221"/>
                <a:gd name="T26" fmla="*/ 2147483647 w 200"/>
                <a:gd name="T27" fmla="*/ 2147483647 h 221"/>
                <a:gd name="T28" fmla="*/ 2147483647 w 200"/>
                <a:gd name="T29" fmla="*/ 2147483647 h 221"/>
                <a:gd name="T30" fmla="*/ 2147483647 w 200"/>
                <a:gd name="T31" fmla="*/ 2147483647 h 221"/>
                <a:gd name="T32" fmla="*/ 2147483647 w 200"/>
                <a:gd name="T33" fmla="*/ 2147483647 h 221"/>
                <a:gd name="T34" fmla="*/ 2147483647 w 200"/>
                <a:gd name="T35" fmla="*/ 2147483647 h 221"/>
                <a:gd name="T36" fmla="*/ 2147483647 w 200"/>
                <a:gd name="T37" fmla="*/ 2147483647 h 221"/>
                <a:gd name="T38" fmla="*/ 2147483647 w 200"/>
                <a:gd name="T39" fmla="*/ 2147483647 h 221"/>
                <a:gd name="T40" fmla="*/ 2147483647 w 200"/>
                <a:gd name="T41" fmla="*/ 2147483647 h 221"/>
                <a:gd name="T42" fmla="*/ 2147483647 w 200"/>
                <a:gd name="T43" fmla="*/ 2147483647 h 221"/>
                <a:gd name="T44" fmla="*/ 2147483647 w 200"/>
                <a:gd name="T45" fmla="*/ 2147483647 h 221"/>
                <a:gd name="T46" fmla="*/ 2147483647 w 200"/>
                <a:gd name="T47" fmla="*/ 2147483647 h 221"/>
                <a:gd name="T48" fmla="*/ 2147483647 w 200"/>
                <a:gd name="T49" fmla="*/ 2147483647 h 221"/>
                <a:gd name="T50" fmla="*/ 2147483647 w 200"/>
                <a:gd name="T51" fmla="*/ 2147483647 h 221"/>
                <a:gd name="T52" fmla="*/ 2147483647 w 200"/>
                <a:gd name="T53" fmla="*/ 2147483647 h 221"/>
                <a:gd name="T54" fmla="*/ 2147483647 w 200"/>
                <a:gd name="T55" fmla="*/ 2147483647 h 221"/>
                <a:gd name="T56" fmla="*/ 2147483647 w 200"/>
                <a:gd name="T57" fmla="*/ 2147483647 h 221"/>
                <a:gd name="T58" fmla="*/ 2147483647 w 200"/>
                <a:gd name="T59" fmla="*/ 2147483647 h 221"/>
                <a:gd name="T60" fmla="*/ 2147483647 w 200"/>
                <a:gd name="T61" fmla="*/ 2147483647 h 221"/>
                <a:gd name="T62" fmla="*/ 2147483647 w 200"/>
                <a:gd name="T63" fmla="*/ 2147483647 h 221"/>
                <a:gd name="T64" fmla="*/ 2147483647 w 200"/>
                <a:gd name="T65" fmla="*/ 2147483647 h 221"/>
                <a:gd name="T66" fmla="*/ 2147483647 w 200"/>
                <a:gd name="T67" fmla="*/ 2147483647 h 221"/>
                <a:gd name="T68" fmla="*/ 2147483647 w 200"/>
                <a:gd name="T69" fmla="*/ 2147483647 h 221"/>
                <a:gd name="T70" fmla="*/ 2147483647 w 200"/>
                <a:gd name="T71" fmla="*/ 2147483647 h 221"/>
                <a:gd name="T72" fmla="*/ 0 w 200"/>
                <a:gd name="T73" fmla="*/ 2147483647 h 221"/>
                <a:gd name="T74" fmla="*/ 2147483647 w 200"/>
                <a:gd name="T75" fmla="*/ 2147483647 h 221"/>
                <a:gd name="T76" fmla="*/ 2147483647 w 200"/>
                <a:gd name="T77" fmla="*/ 0 h 221"/>
                <a:gd name="T78" fmla="*/ 2147483647 w 200"/>
                <a:gd name="T79" fmla="*/ 2147483647 h 221"/>
                <a:gd name="T80" fmla="*/ 2147483647 w 200"/>
                <a:gd name="T81" fmla="*/ 2147483647 h 221"/>
                <a:gd name="T82" fmla="*/ 2147483647 w 200"/>
                <a:gd name="T83" fmla="*/ 2147483647 h 221"/>
                <a:gd name="T84" fmla="*/ 2147483647 w 200"/>
                <a:gd name="T85" fmla="*/ 2147483647 h 221"/>
                <a:gd name="T86" fmla="*/ 2147483647 w 200"/>
                <a:gd name="T87" fmla="*/ 2147483647 h 221"/>
                <a:gd name="T88" fmla="*/ 2147483647 w 200"/>
                <a:gd name="T89" fmla="*/ 2147483647 h 221"/>
                <a:gd name="T90" fmla="*/ 2147483647 w 200"/>
                <a:gd name="T91" fmla="*/ 2147483647 h 221"/>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200"/>
                <a:gd name="T139" fmla="*/ 0 h 221"/>
                <a:gd name="T140" fmla="*/ 200 w 200"/>
                <a:gd name="T141" fmla="*/ 221 h 221"/>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200" h="221">
                  <a:moveTo>
                    <a:pt x="180" y="30"/>
                  </a:moveTo>
                  <a:lnTo>
                    <a:pt x="185" y="58"/>
                  </a:lnTo>
                  <a:lnTo>
                    <a:pt x="179" y="72"/>
                  </a:lnTo>
                  <a:lnTo>
                    <a:pt x="186" y="88"/>
                  </a:lnTo>
                  <a:lnTo>
                    <a:pt x="195" y="83"/>
                  </a:lnTo>
                  <a:lnTo>
                    <a:pt x="200" y="98"/>
                  </a:lnTo>
                  <a:lnTo>
                    <a:pt x="199" y="110"/>
                  </a:lnTo>
                  <a:lnTo>
                    <a:pt x="183" y="106"/>
                  </a:lnTo>
                  <a:lnTo>
                    <a:pt x="184" y="120"/>
                  </a:lnTo>
                  <a:lnTo>
                    <a:pt x="192" y="126"/>
                  </a:lnTo>
                  <a:lnTo>
                    <a:pt x="192" y="141"/>
                  </a:lnTo>
                  <a:lnTo>
                    <a:pt x="181" y="142"/>
                  </a:lnTo>
                  <a:lnTo>
                    <a:pt x="169" y="145"/>
                  </a:lnTo>
                  <a:lnTo>
                    <a:pt x="172" y="154"/>
                  </a:lnTo>
                  <a:lnTo>
                    <a:pt x="181" y="163"/>
                  </a:lnTo>
                  <a:lnTo>
                    <a:pt x="177" y="172"/>
                  </a:lnTo>
                  <a:lnTo>
                    <a:pt x="168" y="167"/>
                  </a:lnTo>
                  <a:lnTo>
                    <a:pt x="160" y="163"/>
                  </a:lnTo>
                  <a:lnTo>
                    <a:pt x="153" y="164"/>
                  </a:lnTo>
                  <a:lnTo>
                    <a:pt x="153" y="181"/>
                  </a:lnTo>
                  <a:lnTo>
                    <a:pt x="145" y="190"/>
                  </a:lnTo>
                  <a:lnTo>
                    <a:pt x="148" y="202"/>
                  </a:lnTo>
                  <a:lnTo>
                    <a:pt x="147" y="221"/>
                  </a:lnTo>
                  <a:lnTo>
                    <a:pt x="124" y="211"/>
                  </a:lnTo>
                  <a:lnTo>
                    <a:pt x="108" y="202"/>
                  </a:lnTo>
                  <a:lnTo>
                    <a:pt x="95" y="190"/>
                  </a:lnTo>
                  <a:lnTo>
                    <a:pt x="84" y="172"/>
                  </a:lnTo>
                  <a:lnTo>
                    <a:pt x="66" y="154"/>
                  </a:lnTo>
                  <a:lnTo>
                    <a:pt x="55" y="149"/>
                  </a:lnTo>
                  <a:lnTo>
                    <a:pt x="66" y="139"/>
                  </a:lnTo>
                  <a:lnTo>
                    <a:pt x="63" y="128"/>
                  </a:lnTo>
                  <a:lnTo>
                    <a:pt x="54" y="111"/>
                  </a:lnTo>
                  <a:lnTo>
                    <a:pt x="39" y="112"/>
                  </a:lnTo>
                  <a:lnTo>
                    <a:pt x="22" y="97"/>
                  </a:lnTo>
                  <a:lnTo>
                    <a:pt x="16" y="73"/>
                  </a:lnTo>
                  <a:lnTo>
                    <a:pt x="7" y="48"/>
                  </a:lnTo>
                  <a:lnTo>
                    <a:pt x="0" y="28"/>
                  </a:lnTo>
                  <a:lnTo>
                    <a:pt x="10" y="9"/>
                  </a:lnTo>
                  <a:lnTo>
                    <a:pt x="28" y="0"/>
                  </a:lnTo>
                  <a:lnTo>
                    <a:pt x="49" y="2"/>
                  </a:lnTo>
                  <a:lnTo>
                    <a:pt x="63" y="1"/>
                  </a:lnTo>
                  <a:lnTo>
                    <a:pt x="79" y="4"/>
                  </a:lnTo>
                  <a:lnTo>
                    <a:pt x="132" y="9"/>
                  </a:lnTo>
                  <a:lnTo>
                    <a:pt x="148" y="20"/>
                  </a:lnTo>
                  <a:lnTo>
                    <a:pt x="166" y="22"/>
                  </a:lnTo>
                  <a:lnTo>
                    <a:pt x="180" y="30"/>
                  </a:lnTo>
                  <a:close/>
                </a:path>
              </a:pathLst>
            </a:custGeom>
            <a:solidFill>
              <a:schemeClr val="accent1">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159" name="Freeform 160">
              <a:extLst>
                <a:ext uri="{FF2B5EF4-FFF2-40B4-BE49-F238E27FC236}">
                  <a16:creationId xmlns:a16="http://schemas.microsoft.com/office/drawing/2014/main" id="{018E2775-64D6-4DD7-A4F1-190376591BA3}"/>
                </a:ext>
              </a:extLst>
            </p:cNvPr>
            <p:cNvSpPr>
              <a:spLocks/>
            </p:cNvSpPr>
            <p:nvPr/>
          </p:nvSpPr>
          <p:spPr bwMode="auto">
            <a:xfrm>
              <a:off x="6089205" y="2459944"/>
              <a:ext cx="115229" cy="126129"/>
            </a:xfrm>
            <a:custGeom>
              <a:avLst/>
              <a:gdLst>
                <a:gd name="T0" fmla="*/ 2147483647 w 430"/>
                <a:gd name="T1" fmla="*/ 2147483647 h 476"/>
                <a:gd name="T2" fmla="*/ 2147483647 w 430"/>
                <a:gd name="T3" fmla="*/ 2147483647 h 476"/>
                <a:gd name="T4" fmla="*/ 2147483647 w 430"/>
                <a:gd name="T5" fmla="*/ 2147483647 h 476"/>
                <a:gd name="T6" fmla="*/ 2147483647 w 430"/>
                <a:gd name="T7" fmla="*/ 0 h 476"/>
                <a:gd name="T8" fmla="*/ 2147483647 w 430"/>
                <a:gd name="T9" fmla="*/ 2147483647 h 476"/>
                <a:gd name="T10" fmla="*/ 2147483647 w 430"/>
                <a:gd name="T11" fmla="*/ 2147483647 h 476"/>
                <a:gd name="T12" fmla="*/ 2147483647 w 430"/>
                <a:gd name="T13" fmla="*/ 2147483647 h 476"/>
                <a:gd name="T14" fmla="*/ 2147483647 w 430"/>
                <a:gd name="T15" fmla="*/ 2147483647 h 476"/>
                <a:gd name="T16" fmla="*/ 2147483647 w 430"/>
                <a:gd name="T17" fmla="*/ 2147483647 h 476"/>
                <a:gd name="T18" fmla="*/ 2147483647 w 430"/>
                <a:gd name="T19" fmla="*/ 2147483647 h 476"/>
                <a:gd name="T20" fmla="*/ 2147483647 w 430"/>
                <a:gd name="T21" fmla="*/ 2147483647 h 476"/>
                <a:gd name="T22" fmla="*/ 0 w 430"/>
                <a:gd name="T23" fmla="*/ 2147483647 h 476"/>
                <a:gd name="T24" fmla="*/ 2147483647 w 430"/>
                <a:gd name="T25" fmla="*/ 2147483647 h 47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30"/>
                <a:gd name="T40" fmla="*/ 0 h 476"/>
                <a:gd name="T41" fmla="*/ 430 w 430"/>
                <a:gd name="T42" fmla="*/ 476 h 47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30" h="476">
                  <a:moveTo>
                    <a:pt x="34" y="337"/>
                  </a:moveTo>
                  <a:lnTo>
                    <a:pt x="64" y="183"/>
                  </a:lnTo>
                  <a:lnTo>
                    <a:pt x="125" y="19"/>
                  </a:lnTo>
                  <a:lnTo>
                    <a:pt x="229" y="0"/>
                  </a:lnTo>
                  <a:lnTo>
                    <a:pt x="320" y="92"/>
                  </a:lnTo>
                  <a:lnTo>
                    <a:pt x="397" y="201"/>
                  </a:lnTo>
                  <a:lnTo>
                    <a:pt x="430" y="275"/>
                  </a:lnTo>
                  <a:lnTo>
                    <a:pt x="366" y="330"/>
                  </a:lnTo>
                  <a:lnTo>
                    <a:pt x="306" y="382"/>
                  </a:lnTo>
                  <a:lnTo>
                    <a:pt x="146" y="412"/>
                  </a:lnTo>
                  <a:lnTo>
                    <a:pt x="18" y="476"/>
                  </a:lnTo>
                  <a:lnTo>
                    <a:pt x="0" y="403"/>
                  </a:lnTo>
                  <a:lnTo>
                    <a:pt x="34" y="337"/>
                  </a:lnTo>
                  <a:close/>
                </a:path>
              </a:pathLst>
            </a:custGeom>
            <a:solidFill>
              <a:schemeClr val="accent1">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160" name="Freeform 161">
              <a:extLst>
                <a:ext uri="{FF2B5EF4-FFF2-40B4-BE49-F238E27FC236}">
                  <a16:creationId xmlns:a16="http://schemas.microsoft.com/office/drawing/2014/main" id="{5151FE67-9BB4-4FDB-881D-47936F283CA6}"/>
                </a:ext>
              </a:extLst>
            </p:cNvPr>
            <p:cNvSpPr>
              <a:spLocks/>
            </p:cNvSpPr>
            <p:nvPr/>
          </p:nvSpPr>
          <p:spPr bwMode="auto">
            <a:xfrm>
              <a:off x="6763452" y="2740231"/>
              <a:ext cx="143258" cy="104329"/>
            </a:xfrm>
            <a:custGeom>
              <a:avLst/>
              <a:gdLst>
                <a:gd name="T0" fmla="*/ 2147483647 w 539"/>
                <a:gd name="T1" fmla="*/ 2147483647 h 393"/>
                <a:gd name="T2" fmla="*/ 0 w 539"/>
                <a:gd name="T3" fmla="*/ 2147483647 h 393"/>
                <a:gd name="T4" fmla="*/ 2147483647 w 539"/>
                <a:gd name="T5" fmla="*/ 2147483647 h 393"/>
                <a:gd name="T6" fmla="*/ 2147483647 w 539"/>
                <a:gd name="T7" fmla="*/ 2147483647 h 393"/>
                <a:gd name="T8" fmla="*/ 2147483647 w 539"/>
                <a:gd name="T9" fmla="*/ 0 h 393"/>
                <a:gd name="T10" fmla="*/ 2147483647 w 539"/>
                <a:gd name="T11" fmla="*/ 2147483647 h 393"/>
                <a:gd name="T12" fmla="*/ 2147483647 w 539"/>
                <a:gd name="T13" fmla="*/ 2147483647 h 393"/>
                <a:gd name="T14" fmla="*/ 2147483647 w 539"/>
                <a:gd name="T15" fmla="*/ 2147483647 h 393"/>
                <a:gd name="T16" fmla="*/ 2147483647 w 539"/>
                <a:gd name="T17" fmla="*/ 2147483647 h 393"/>
                <a:gd name="T18" fmla="*/ 2147483647 w 539"/>
                <a:gd name="T19" fmla="*/ 2147483647 h 393"/>
                <a:gd name="T20" fmla="*/ 2147483647 w 539"/>
                <a:gd name="T21" fmla="*/ 2147483647 h 393"/>
                <a:gd name="T22" fmla="*/ 2147483647 w 539"/>
                <a:gd name="T23" fmla="*/ 2147483647 h 393"/>
                <a:gd name="T24" fmla="*/ 2147483647 w 539"/>
                <a:gd name="T25" fmla="*/ 2147483647 h 393"/>
                <a:gd name="T26" fmla="*/ 2147483647 w 539"/>
                <a:gd name="T27" fmla="*/ 2147483647 h 393"/>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39"/>
                <a:gd name="T43" fmla="*/ 0 h 393"/>
                <a:gd name="T44" fmla="*/ 539 w 539"/>
                <a:gd name="T45" fmla="*/ 393 h 393"/>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39" h="393">
                  <a:moveTo>
                    <a:pt x="6" y="230"/>
                  </a:moveTo>
                  <a:lnTo>
                    <a:pt x="0" y="119"/>
                  </a:lnTo>
                  <a:lnTo>
                    <a:pt x="55" y="18"/>
                  </a:lnTo>
                  <a:lnTo>
                    <a:pt x="237" y="55"/>
                  </a:lnTo>
                  <a:lnTo>
                    <a:pt x="329" y="0"/>
                  </a:lnTo>
                  <a:lnTo>
                    <a:pt x="369" y="94"/>
                  </a:lnTo>
                  <a:lnTo>
                    <a:pt x="539" y="146"/>
                  </a:lnTo>
                  <a:lnTo>
                    <a:pt x="493" y="228"/>
                  </a:lnTo>
                  <a:lnTo>
                    <a:pt x="420" y="320"/>
                  </a:lnTo>
                  <a:lnTo>
                    <a:pt x="329" y="338"/>
                  </a:lnTo>
                  <a:lnTo>
                    <a:pt x="247" y="320"/>
                  </a:lnTo>
                  <a:lnTo>
                    <a:pt x="128" y="393"/>
                  </a:lnTo>
                  <a:lnTo>
                    <a:pt x="36" y="338"/>
                  </a:lnTo>
                  <a:lnTo>
                    <a:pt x="6" y="230"/>
                  </a:lnTo>
                  <a:close/>
                </a:path>
              </a:pathLst>
            </a:custGeom>
            <a:solidFill>
              <a:schemeClr val="accent1">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161" name="Freeform 162">
              <a:extLst>
                <a:ext uri="{FF2B5EF4-FFF2-40B4-BE49-F238E27FC236}">
                  <a16:creationId xmlns:a16="http://schemas.microsoft.com/office/drawing/2014/main" id="{534266F5-2CCD-4D07-86B2-A063F044EEA9}"/>
                </a:ext>
              </a:extLst>
            </p:cNvPr>
            <p:cNvSpPr>
              <a:spLocks/>
            </p:cNvSpPr>
            <p:nvPr/>
          </p:nvSpPr>
          <p:spPr bwMode="auto">
            <a:xfrm>
              <a:off x="6922280" y="2786946"/>
              <a:ext cx="94987" cy="52943"/>
            </a:xfrm>
            <a:custGeom>
              <a:avLst/>
              <a:gdLst>
                <a:gd name="T0" fmla="*/ 0 w 356"/>
                <a:gd name="T1" fmla="*/ 2147483647 h 201"/>
                <a:gd name="T2" fmla="*/ 2147483647 w 356"/>
                <a:gd name="T3" fmla="*/ 0 h 201"/>
                <a:gd name="T4" fmla="*/ 2147483647 w 356"/>
                <a:gd name="T5" fmla="*/ 2147483647 h 201"/>
                <a:gd name="T6" fmla="*/ 2147483647 w 356"/>
                <a:gd name="T7" fmla="*/ 2147483647 h 201"/>
                <a:gd name="T8" fmla="*/ 2147483647 w 356"/>
                <a:gd name="T9" fmla="*/ 2147483647 h 201"/>
                <a:gd name="T10" fmla="*/ 2147483647 w 356"/>
                <a:gd name="T11" fmla="*/ 2147483647 h 201"/>
                <a:gd name="T12" fmla="*/ 2147483647 w 356"/>
                <a:gd name="T13" fmla="*/ 2147483647 h 201"/>
                <a:gd name="T14" fmla="*/ 2147483647 w 356"/>
                <a:gd name="T15" fmla="*/ 2147483647 h 201"/>
                <a:gd name="T16" fmla="*/ 0 w 356"/>
                <a:gd name="T17" fmla="*/ 2147483647 h 20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56"/>
                <a:gd name="T28" fmla="*/ 0 h 201"/>
                <a:gd name="T29" fmla="*/ 356 w 356"/>
                <a:gd name="T30" fmla="*/ 201 h 20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56" h="201">
                  <a:moveTo>
                    <a:pt x="0" y="56"/>
                  </a:moveTo>
                  <a:lnTo>
                    <a:pt x="72" y="0"/>
                  </a:lnTo>
                  <a:lnTo>
                    <a:pt x="182" y="36"/>
                  </a:lnTo>
                  <a:lnTo>
                    <a:pt x="273" y="54"/>
                  </a:lnTo>
                  <a:lnTo>
                    <a:pt x="356" y="109"/>
                  </a:lnTo>
                  <a:lnTo>
                    <a:pt x="264" y="182"/>
                  </a:lnTo>
                  <a:lnTo>
                    <a:pt x="173" y="201"/>
                  </a:lnTo>
                  <a:lnTo>
                    <a:pt x="72" y="128"/>
                  </a:lnTo>
                  <a:lnTo>
                    <a:pt x="0" y="56"/>
                  </a:lnTo>
                  <a:close/>
                </a:path>
              </a:pathLst>
            </a:custGeom>
            <a:solidFill>
              <a:schemeClr val="accent1">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162" name="Freeform 163">
              <a:extLst>
                <a:ext uri="{FF2B5EF4-FFF2-40B4-BE49-F238E27FC236}">
                  <a16:creationId xmlns:a16="http://schemas.microsoft.com/office/drawing/2014/main" id="{A35F7BF8-C315-499E-9203-B64FECDA81DA}"/>
                </a:ext>
              </a:extLst>
            </p:cNvPr>
            <p:cNvSpPr>
              <a:spLocks/>
            </p:cNvSpPr>
            <p:nvPr/>
          </p:nvSpPr>
          <p:spPr bwMode="auto">
            <a:xfrm>
              <a:off x="6830410" y="2888160"/>
              <a:ext cx="54500" cy="46715"/>
            </a:xfrm>
            <a:custGeom>
              <a:avLst/>
              <a:gdLst>
                <a:gd name="T0" fmla="*/ 0 w 326231"/>
                <a:gd name="T1" fmla="*/ 26 h 273844"/>
                <a:gd name="T2" fmla="*/ 5 w 326231"/>
                <a:gd name="T3" fmla="*/ 17 h 273844"/>
                <a:gd name="T4" fmla="*/ 10 w 326231"/>
                <a:gd name="T5" fmla="*/ 6 h 273844"/>
                <a:gd name="T6" fmla="*/ 22 w 326231"/>
                <a:gd name="T7" fmla="*/ 0 h 273844"/>
                <a:gd name="T8" fmla="*/ 32 w 326231"/>
                <a:gd name="T9" fmla="*/ 6 h 273844"/>
                <a:gd name="T10" fmla="*/ 45 w 326231"/>
                <a:gd name="T11" fmla="*/ 21 h 273844"/>
                <a:gd name="T12" fmla="*/ 47 w 326231"/>
                <a:gd name="T13" fmla="*/ 44 h 273844"/>
                <a:gd name="T14" fmla="*/ 35 w 326231"/>
                <a:gd name="T15" fmla="*/ 41 h 273844"/>
                <a:gd name="T16" fmla="*/ 15 w 326231"/>
                <a:gd name="T17" fmla="*/ 41 h 273844"/>
                <a:gd name="T18" fmla="*/ 0 w 326231"/>
                <a:gd name="T19" fmla="*/ 26 h 27384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26231"/>
                <a:gd name="T31" fmla="*/ 0 h 273844"/>
                <a:gd name="T32" fmla="*/ 326231 w 326231"/>
                <a:gd name="T33" fmla="*/ 273844 h 27384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26231" h="273844">
                  <a:moveTo>
                    <a:pt x="0" y="161925"/>
                  </a:moveTo>
                  <a:lnTo>
                    <a:pt x="38100" y="107156"/>
                  </a:lnTo>
                  <a:lnTo>
                    <a:pt x="66675" y="38100"/>
                  </a:lnTo>
                  <a:lnTo>
                    <a:pt x="154781" y="0"/>
                  </a:lnTo>
                  <a:lnTo>
                    <a:pt x="221456" y="35719"/>
                  </a:lnTo>
                  <a:lnTo>
                    <a:pt x="314325" y="130969"/>
                  </a:lnTo>
                  <a:lnTo>
                    <a:pt x="326231" y="273844"/>
                  </a:lnTo>
                  <a:lnTo>
                    <a:pt x="245268" y="254794"/>
                  </a:lnTo>
                  <a:lnTo>
                    <a:pt x="107156" y="254794"/>
                  </a:lnTo>
                  <a:lnTo>
                    <a:pt x="0" y="161925"/>
                  </a:lnTo>
                  <a:close/>
                </a:path>
              </a:pathLst>
            </a:custGeom>
            <a:solidFill>
              <a:schemeClr val="tx2">
                <a:lumMod val="75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163" name="Freeform 164">
              <a:extLst>
                <a:ext uri="{FF2B5EF4-FFF2-40B4-BE49-F238E27FC236}">
                  <a16:creationId xmlns:a16="http://schemas.microsoft.com/office/drawing/2014/main" id="{75B0FF6E-138C-42D5-9DD2-CCFD5EACC6FC}"/>
                </a:ext>
              </a:extLst>
            </p:cNvPr>
            <p:cNvSpPr>
              <a:spLocks/>
            </p:cNvSpPr>
            <p:nvPr/>
          </p:nvSpPr>
          <p:spPr bwMode="auto">
            <a:xfrm>
              <a:off x="5952176" y="2283985"/>
              <a:ext cx="146372" cy="236687"/>
            </a:xfrm>
            <a:custGeom>
              <a:avLst/>
              <a:gdLst>
                <a:gd name="T0" fmla="*/ 2147483647 w 558"/>
                <a:gd name="T1" fmla="*/ 2147483647 h 887"/>
                <a:gd name="T2" fmla="*/ 2147483647 w 558"/>
                <a:gd name="T3" fmla="*/ 2147483647 h 887"/>
                <a:gd name="T4" fmla="*/ 2147483647 w 558"/>
                <a:gd name="T5" fmla="*/ 2147483647 h 887"/>
                <a:gd name="T6" fmla="*/ 2147483647 w 558"/>
                <a:gd name="T7" fmla="*/ 2147483647 h 887"/>
                <a:gd name="T8" fmla="*/ 2147483647 w 558"/>
                <a:gd name="T9" fmla="*/ 0 h 887"/>
                <a:gd name="T10" fmla="*/ 2147483647 w 558"/>
                <a:gd name="T11" fmla="*/ 2147483647 h 887"/>
                <a:gd name="T12" fmla="*/ 2147483647 w 558"/>
                <a:gd name="T13" fmla="*/ 2147483647 h 887"/>
                <a:gd name="T14" fmla="*/ 2147483647 w 558"/>
                <a:gd name="T15" fmla="*/ 2147483647 h 887"/>
                <a:gd name="T16" fmla="*/ 2147483647 w 558"/>
                <a:gd name="T17" fmla="*/ 2147483647 h 887"/>
                <a:gd name="T18" fmla="*/ 2147483647 w 558"/>
                <a:gd name="T19" fmla="*/ 2147483647 h 887"/>
                <a:gd name="T20" fmla="*/ 2147483647 w 558"/>
                <a:gd name="T21" fmla="*/ 2147483647 h 887"/>
                <a:gd name="T22" fmla="*/ 2147483647 w 558"/>
                <a:gd name="T23" fmla="*/ 2147483647 h 887"/>
                <a:gd name="T24" fmla="*/ 2147483647 w 558"/>
                <a:gd name="T25" fmla="*/ 2147483647 h 887"/>
                <a:gd name="T26" fmla="*/ 2147483647 w 558"/>
                <a:gd name="T27" fmla="*/ 2147483647 h 887"/>
                <a:gd name="T28" fmla="*/ 2147483647 w 558"/>
                <a:gd name="T29" fmla="*/ 2147483647 h 887"/>
                <a:gd name="T30" fmla="*/ 2147483647 w 558"/>
                <a:gd name="T31" fmla="*/ 2147483647 h 887"/>
                <a:gd name="T32" fmla="*/ 2147483647 w 558"/>
                <a:gd name="T33" fmla="*/ 2147483647 h 887"/>
                <a:gd name="T34" fmla="*/ 2147483647 w 558"/>
                <a:gd name="T35" fmla="*/ 2147483647 h 887"/>
                <a:gd name="T36" fmla="*/ 2147483647 w 558"/>
                <a:gd name="T37" fmla="*/ 2147483647 h 887"/>
                <a:gd name="T38" fmla="*/ 2147483647 w 558"/>
                <a:gd name="T39" fmla="*/ 2147483647 h 887"/>
                <a:gd name="T40" fmla="*/ 0 w 558"/>
                <a:gd name="T41" fmla="*/ 2147483647 h 887"/>
                <a:gd name="T42" fmla="*/ 2147483647 w 558"/>
                <a:gd name="T43" fmla="*/ 2147483647 h 887"/>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558"/>
                <a:gd name="T67" fmla="*/ 0 h 887"/>
                <a:gd name="T68" fmla="*/ 558 w 558"/>
                <a:gd name="T69" fmla="*/ 887 h 887"/>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558" h="887">
                  <a:moveTo>
                    <a:pt x="11" y="451"/>
                  </a:moveTo>
                  <a:lnTo>
                    <a:pt x="9" y="329"/>
                  </a:lnTo>
                  <a:lnTo>
                    <a:pt x="102" y="133"/>
                  </a:lnTo>
                  <a:lnTo>
                    <a:pt x="155" y="64"/>
                  </a:lnTo>
                  <a:lnTo>
                    <a:pt x="247" y="0"/>
                  </a:lnTo>
                  <a:lnTo>
                    <a:pt x="347" y="73"/>
                  </a:lnTo>
                  <a:lnTo>
                    <a:pt x="402" y="146"/>
                  </a:lnTo>
                  <a:lnTo>
                    <a:pt x="448" y="192"/>
                  </a:lnTo>
                  <a:lnTo>
                    <a:pt x="374" y="315"/>
                  </a:lnTo>
                  <a:lnTo>
                    <a:pt x="375" y="402"/>
                  </a:lnTo>
                  <a:lnTo>
                    <a:pt x="475" y="430"/>
                  </a:lnTo>
                  <a:lnTo>
                    <a:pt x="558" y="494"/>
                  </a:lnTo>
                  <a:lnTo>
                    <a:pt x="548" y="585"/>
                  </a:lnTo>
                  <a:lnTo>
                    <a:pt x="539" y="668"/>
                  </a:lnTo>
                  <a:lnTo>
                    <a:pt x="521" y="777"/>
                  </a:lnTo>
                  <a:lnTo>
                    <a:pt x="494" y="887"/>
                  </a:lnTo>
                  <a:lnTo>
                    <a:pt x="393" y="850"/>
                  </a:lnTo>
                  <a:lnTo>
                    <a:pt x="292" y="796"/>
                  </a:lnTo>
                  <a:lnTo>
                    <a:pt x="210" y="732"/>
                  </a:lnTo>
                  <a:lnTo>
                    <a:pt x="146" y="640"/>
                  </a:lnTo>
                  <a:lnTo>
                    <a:pt x="0" y="576"/>
                  </a:lnTo>
                  <a:lnTo>
                    <a:pt x="11" y="451"/>
                  </a:lnTo>
                  <a:close/>
                </a:path>
              </a:pathLst>
            </a:custGeom>
            <a:solidFill>
              <a:schemeClr val="accent1">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164" name="Freeform 165">
              <a:extLst>
                <a:ext uri="{FF2B5EF4-FFF2-40B4-BE49-F238E27FC236}">
                  <a16:creationId xmlns:a16="http://schemas.microsoft.com/office/drawing/2014/main" id="{AB288882-8C9C-4BB8-8D9C-E0EEFC746A6D}"/>
                </a:ext>
              </a:extLst>
            </p:cNvPr>
            <p:cNvSpPr>
              <a:spLocks/>
            </p:cNvSpPr>
            <p:nvPr/>
          </p:nvSpPr>
          <p:spPr bwMode="auto">
            <a:xfrm>
              <a:off x="4518039" y="2366515"/>
              <a:ext cx="305202" cy="322330"/>
            </a:xfrm>
            <a:custGeom>
              <a:avLst/>
              <a:gdLst>
                <a:gd name="T0" fmla="*/ 0 w 1152"/>
                <a:gd name="T1" fmla="*/ 2147483647 h 1207"/>
                <a:gd name="T2" fmla="*/ 2147483647 w 1152"/>
                <a:gd name="T3" fmla="*/ 2147483647 h 1207"/>
                <a:gd name="T4" fmla="*/ 2147483647 w 1152"/>
                <a:gd name="T5" fmla="*/ 2147483647 h 1207"/>
                <a:gd name="T6" fmla="*/ 2147483647 w 1152"/>
                <a:gd name="T7" fmla="*/ 2147483647 h 1207"/>
                <a:gd name="T8" fmla="*/ 2147483647 w 1152"/>
                <a:gd name="T9" fmla="*/ 2147483647 h 1207"/>
                <a:gd name="T10" fmla="*/ 2147483647 w 1152"/>
                <a:gd name="T11" fmla="*/ 2147483647 h 1207"/>
                <a:gd name="T12" fmla="*/ 2147483647 w 1152"/>
                <a:gd name="T13" fmla="*/ 2147483647 h 1207"/>
                <a:gd name="T14" fmla="*/ 2147483647 w 1152"/>
                <a:gd name="T15" fmla="*/ 2147483647 h 1207"/>
                <a:gd name="T16" fmla="*/ 2147483647 w 1152"/>
                <a:gd name="T17" fmla="*/ 2147483647 h 1207"/>
                <a:gd name="T18" fmla="*/ 2147483647 w 1152"/>
                <a:gd name="T19" fmla="*/ 2147483647 h 1207"/>
                <a:gd name="T20" fmla="*/ 2147483647 w 1152"/>
                <a:gd name="T21" fmla="*/ 2147483647 h 1207"/>
                <a:gd name="T22" fmla="*/ 2147483647 w 1152"/>
                <a:gd name="T23" fmla="*/ 0 h 1207"/>
                <a:gd name="T24" fmla="*/ 2147483647 w 1152"/>
                <a:gd name="T25" fmla="*/ 2147483647 h 1207"/>
                <a:gd name="T26" fmla="*/ 2147483647 w 1152"/>
                <a:gd name="T27" fmla="*/ 2147483647 h 1207"/>
                <a:gd name="T28" fmla="*/ 2147483647 w 1152"/>
                <a:gd name="T29" fmla="*/ 2147483647 h 1207"/>
                <a:gd name="T30" fmla="*/ 2147483647 w 1152"/>
                <a:gd name="T31" fmla="*/ 2147483647 h 1207"/>
                <a:gd name="T32" fmla="*/ 2147483647 w 1152"/>
                <a:gd name="T33" fmla="*/ 2147483647 h 1207"/>
                <a:gd name="T34" fmla="*/ 2147483647 w 1152"/>
                <a:gd name="T35" fmla="*/ 2147483647 h 1207"/>
                <a:gd name="T36" fmla="*/ 2147483647 w 1152"/>
                <a:gd name="T37" fmla="*/ 2147483647 h 1207"/>
                <a:gd name="T38" fmla="*/ 2147483647 w 1152"/>
                <a:gd name="T39" fmla="*/ 2147483647 h 1207"/>
                <a:gd name="T40" fmla="*/ 2147483647 w 1152"/>
                <a:gd name="T41" fmla="*/ 2147483647 h 1207"/>
                <a:gd name="T42" fmla="*/ 2147483647 w 1152"/>
                <a:gd name="T43" fmla="*/ 2147483647 h 1207"/>
                <a:gd name="T44" fmla="*/ 2147483647 w 1152"/>
                <a:gd name="T45" fmla="*/ 2147483647 h 1207"/>
                <a:gd name="T46" fmla="*/ 2147483647 w 1152"/>
                <a:gd name="T47" fmla="*/ 2147483647 h 1207"/>
                <a:gd name="T48" fmla="*/ 2147483647 w 1152"/>
                <a:gd name="T49" fmla="*/ 2147483647 h 1207"/>
                <a:gd name="T50" fmla="*/ 2147483647 w 1152"/>
                <a:gd name="T51" fmla="*/ 2147483647 h 1207"/>
                <a:gd name="T52" fmla="*/ 2147483647 w 1152"/>
                <a:gd name="T53" fmla="*/ 2147483647 h 1207"/>
                <a:gd name="T54" fmla="*/ 2147483647 w 1152"/>
                <a:gd name="T55" fmla="*/ 2147483647 h 1207"/>
                <a:gd name="T56" fmla="*/ 2147483647 w 1152"/>
                <a:gd name="T57" fmla="*/ 2147483647 h 1207"/>
                <a:gd name="T58" fmla="*/ 2147483647 w 1152"/>
                <a:gd name="T59" fmla="*/ 2147483647 h 1207"/>
                <a:gd name="T60" fmla="*/ 2147483647 w 1152"/>
                <a:gd name="T61" fmla="*/ 2147483647 h 1207"/>
                <a:gd name="T62" fmla="*/ 2147483647 w 1152"/>
                <a:gd name="T63" fmla="*/ 2147483647 h 1207"/>
                <a:gd name="T64" fmla="*/ 2147483647 w 1152"/>
                <a:gd name="T65" fmla="*/ 2147483647 h 1207"/>
                <a:gd name="T66" fmla="*/ 2147483647 w 1152"/>
                <a:gd name="T67" fmla="*/ 2147483647 h 1207"/>
                <a:gd name="T68" fmla="*/ 2147483647 w 1152"/>
                <a:gd name="T69" fmla="*/ 2147483647 h 1207"/>
                <a:gd name="T70" fmla="*/ 2147483647 w 1152"/>
                <a:gd name="T71" fmla="*/ 2147483647 h 1207"/>
                <a:gd name="T72" fmla="*/ 2147483647 w 1152"/>
                <a:gd name="T73" fmla="*/ 2147483647 h 1207"/>
                <a:gd name="T74" fmla="*/ 2147483647 w 1152"/>
                <a:gd name="T75" fmla="*/ 2147483647 h 1207"/>
                <a:gd name="T76" fmla="*/ 2147483647 w 1152"/>
                <a:gd name="T77" fmla="*/ 2147483647 h 1207"/>
                <a:gd name="T78" fmla="*/ 2147483647 w 1152"/>
                <a:gd name="T79" fmla="*/ 2147483647 h 1207"/>
                <a:gd name="T80" fmla="*/ 2147483647 w 1152"/>
                <a:gd name="T81" fmla="*/ 2147483647 h 1207"/>
                <a:gd name="T82" fmla="*/ 2147483647 w 1152"/>
                <a:gd name="T83" fmla="*/ 2147483647 h 1207"/>
                <a:gd name="T84" fmla="*/ 0 w 1152"/>
                <a:gd name="T85" fmla="*/ 2147483647 h 1207"/>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152"/>
                <a:gd name="T130" fmla="*/ 0 h 1207"/>
                <a:gd name="T131" fmla="*/ 1152 w 1152"/>
                <a:gd name="T132" fmla="*/ 1207 h 1207"/>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152" h="1207">
                  <a:moveTo>
                    <a:pt x="0" y="567"/>
                  </a:moveTo>
                  <a:lnTo>
                    <a:pt x="100" y="549"/>
                  </a:lnTo>
                  <a:lnTo>
                    <a:pt x="64" y="458"/>
                  </a:lnTo>
                  <a:lnTo>
                    <a:pt x="45" y="348"/>
                  </a:lnTo>
                  <a:lnTo>
                    <a:pt x="18" y="247"/>
                  </a:lnTo>
                  <a:lnTo>
                    <a:pt x="173" y="247"/>
                  </a:lnTo>
                  <a:lnTo>
                    <a:pt x="301" y="266"/>
                  </a:lnTo>
                  <a:lnTo>
                    <a:pt x="411" y="192"/>
                  </a:lnTo>
                  <a:lnTo>
                    <a:pt x="512" y="220"/>
                  </a:lnTo>
                  <a:lnTo>
                    <a:pt x="512" y="119"/>
                  </a:lnTo>
                  <a:lnTo>
                    <a:pt x="539" y="37"/>
                  </a:lnTo>
                  <a:lnTo>
                    <a:pt x="640" y="0"/>
                  </a:lnTo>
                  <a:lnTo>
                    <a:pt x="713" y="46"/>
                  </a:lnTo>
                  <a:lnTo>
                    <a:pt x="795" y="37"/>
                  </a:lnTo>
                  <a:lnTo>
                    <a:pt x="905" y="37"/>
                  </a:lnTo>
                  <a:lnTo>
                    <a:pt x="1024" y="74"/>
                  </a:lnTo>
                  <a:lnTo>
                    <a:pt x="1152" y="156"/>
                  </a:lnTo>
                  <a:lnTo>
                    <a:pt x="1079" y="266"/>
                  </a:lnTo>
                  <a:lnTo>
                    <a:pt x="987" y="412"/>
                  </a:lnTo>
                  <a:lnTo>
                    <a:pt x="859" y="394"/>
                  </a:lnTo>
                  <a:lnTo>
                    <a:pt x="685" y="412"/>
                  </a:lnTo>
                  <a:lnTo>
                    <a:pt x="759" y="576"/>
                  </a:lnTo>
                  <a:lnTo>
                    <a:pt x="813" y="659"/>
                  </a:lnTo>
                  <a:lnTo>
                    <a:pt x="896" y="778"/>
                  </a:lnTo>
                  <a:lnTo>
                    <a:pt x="960" y="860"/>
                  </a:lnTo>
                  <a:lnTo>
                    <a:pt x="932" y="933"/>
                  </a:lnTo>
                  <a:lnTo>
                    <a:pt x="877" y="1006"/>
                  </a:lnTo>
                  <a:lnTo>
                    <a:pt x="768" y="997"/>
                  </a:lnTo>
                  <a:lnTo>
                    <a:pt x="676" y="970"/>
                  </a:lnTo>
                  <a:lnTo>
                    <a:pt x="704" y="869"/>
                  </a:lnTo>
                  <a:lnTo>
                    <a:pt x="685" y="768"/>
                  </a:lnTo>
                  <a:lnTo>
                    <a:pt x="612" y="723"/>
                  </a:lnTo>
                  <a:lnTo>
                    <a:pt x="539" y="759"/>
                  </a:lnTo>
                  <a:lnTo>
                    <a:pt x="548" y="860"/>
                  </a:lnTo>
                  <a:lnTo>
                    <a:pt x="503" y="1070"/>
                  </a:lnTo>
                  <a:lnTo>
                    <a:pt x="448" y="1207"/>
                  </a:lnTo>
                  <a:lnTo>
                    <a:pt x="356" y="1125"/>
                  </a:lnTo>
                  <a:lnTo>
                    <a:pt x="265" y="1024"/>
                  </a:lnTo>
                  <a:lnTo>
                    <a:pt x="219" y="924"/>
                  </a:lnTo>
                  <a:lnTo>
                    <a:pt x="219" y="814"/>
                  </a:lnTo>
                  <a:lnTo>
                    <a:pt x="146" y="723"/>
                  </a:lnTo>
                  <a:lnTo>
                    <a:pt x="73" y="750"/>
                  </a:lnTo>
                  <a:lnTo>
                    <a:pt x="0" y="567"/>
                  </a:lnTo>
                  <a:close/>
                </a:path>
              </a:pathLst>
            </a:custGeom>
            <a:solidFill>
              <a:schemeClr val="accent1">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165" name="Freeform 166">
              <a:extLst>
                <a:ext uri="{FF2B5EF4-FFF2-40B4-BE49-F238E27FC236}">
                  <a16:creationId xmlns:a16="http://schemas.microsoft.com/office/drawing/2014/main" id="{35E14748-AE3A-4C13-8F41-1A1904009DFA}"/>
                </a:ext>
              </a:extLst>
            </p:cNvPr>
            <p:cNvSpPr>
              <a:spLocks/>
            </p:cNvSpPr>
            <p:nvPr/>
          </p:nvSpPr>
          <p:spPr bwMode="auto">
            <a:xfrm>
              <a:off x="5125327" y="2321357"/>
              <a:ext cx="126130" cy="96543"/>
            </a:xfrm>
            <a:custGeom>
              <a:avLst/>
              <a:gdLst>
                <a:gd name="T0" fmla="*/ 2147483647 w 476"/>
                <a:gd name="T1" fmla="*/ 2147483647 h 366"/>
                <a:gd name="T2" fmla="*/ 2147483647 w 476"/>
                <a:gd name="T3" fmla="*/ 2147483647 h 366"/>
                <a:gd name="T4" fmla="*/ 2147483647 w 476"/>
                <a:gd name="T5" fmla="*/ 2147483647 h 366"/>
                <a:gd name="T6" fmla="*/ 2147483647 w 476"/>
                <a:gd name="T7" fmla="*/ 2147483647 h 366"/>
                <a:gd name="T8" fmla="*/ 2147483647 w 476"/>
                <a:gd name="T9" fmla="*/ 2147483647 h 366"/>
                <a:gd name="T10" fmla="*/ 2147483647 w 476"/>
                <a:gd name="T11" fmla="*/ 0 h 366"/>
                <a:gd name="T12" fmla="*/ 2147483647 w 476"/>
                <a:gd name="T13" fmla="*/ 2147483647 h 366"/>
                <a:gd name="T14" fmla="*/ 0 w 476"/>
                <a:gd name="T15" fmla="*/ 2147483647 h 366"/>
                <a:gd name="T16" fmla="*/ 2147483647 w 476"/>
                <a:gd name="T17" fmla="*/ 2147483647 h 366"/>
                <a:gd name="T18" fmla="*/ 2147483647 w 476"/>
                <a:gd name="T19" fmla="*/ 2147483647 h 366"/>
                <a:gd name="T20" fmla="*/ 2147483647 w 476"/>
                <a:gd name="T21" fmla="*/ 2147483647 h 366"/>
                <a:gd name="T22" fmla="*/ 2147483647 w 476"/>
                <a:gd name="T23" fmla="*/ 2147483647 h 366"/>
                <a:gd name="T24" fmla="*/ 2147483647 w 476"/>
                <a:gd name="T25" fmla="*/ 2147483647 h 366"/>
                <a:gd name="T26" fmla="*/ 2147483647 w 476"/>
                <a:gd name="T27" fmla="*/ 2147483647 h 36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476"/>
                <a:gd name="T43" fmla="*/ 0 h 366"/>
                <a:gd name="T44" fmla="*/ 476 w 476"/>
                <a:gd name="T45" fmla="*/ 366 h 36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476" h="366">
                  <a:moveTo>
                    <a:pt x="457" y="302"/>
                  </a:moveTo>
                  <a:lnTo>
                    <a:pt x="398" y="178"/>
                  </a:lnTo>
                  <a:lnTo>
                    <a:pt x="476" y="83"/>
                  </a:lnTo>
                  <a:lnTo>
                    <a:pt x="398" y="41"/>
                  </a:lnTo>
                  <a:lnTo>
                    <a:pt x="284" y="9"/>
                  </a:lnTo>
                  <a:lnTo>
                    <a:pt x="174" y="0"/>
                  </a:lnTo>
                  <a:lnTo>
                    <a:pt x="64" y="46"/>
                  </a:lnTo>
                  <a:lnTo>
                    <a:pt x="0" y="110"/>
                  </a:lnTo>
                  <a:lnTo>
                    <a:pt x="126" y="178"/>
                  </a:lnTo>
                  <a:lnTo>
                    <a:pt x="211" y="256"/>
                  </a:lnTo>
                  <a:lnTo>
                    <a:pt x="201" y="329"/>
                  </a:lnTo>
                  <a:lnTo>
                    <a:pt x="311" y="366"/>
                  </a:lnTo>
                  <a:lnTo>
                    <a:pt x="393" y="357"/>
                  </a:lnTo>
                  <a:lnTo>
                    <a:pt x="457" y="302"/>
                  </a:lnTo>
                  <a:close/>
                </a:path>
              </a:pathLst>
            </a:custGeom>
            <a:solidFill>
              <a:schemeClr val="accent1">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166" name="Freeform 167">
              <a:extLst>
                <a:ext uri="{FF2B5EF4-FFF2-40B4-BE49-F238E27FC236}">
                  <a16:creationId xmlns:a16="http://schemas.microsoft.com/office/drawing/2014/main" id="{EDF122C7-CC9E-4E6B-A1E2-BC2D96334563}"/>
                </a:ext>
              </a:extLst>
            </p:cNvPr>
            <p:cNvSpPr>
              <a:spLocks/>
            </p:cNvSpPr>
            <p:nvPr/>
          </p:nvSpPr>
          <p:spPr bwMode="auto">
            <a:xfrm>
              <a:off x="5256129" y="2221699"/>
              <a:ext cx="239801" cy="205544"/>
            </a:xfrm>
            <a:custGeom>
              <a:avLst/>
              <a:gdLst>
                <a:gd name="T0" fmla="*/ 2147483647 w 907"/>
                <a:gd name="T1" fmla="*/ 2147483647 h 778"/>
                <a:gd name="T2" fmla="*/ 2147483647 w 907"/>
                <a:gd name="T3" fmla="*/ 2147483647 h 778"/>
                <a:gd name="T4" fmla="*/ 2147483647 w 907"/>
                <a:gd name="T5" fmla="*/ 2147483647 h 778"/>
                <a:gd name="T6" fmla="*/ 2147483647 w 907"/>
                <a:gd name="T7" fmla="*/ 2147483647 h 778"/>
                <a:gd name="T8" fmla="*/ 2147483647 w 907"/>
                <a:gd name="T9" fmla="*/ 2147483647 h 778"/>
                <a:gd name="T10" fmla="*/ 2147483647 w 907"/>
                <a:gd name="T11" fmla="*/ 2147483647 h 778"/>
                <a:gd name="T12" fmla="*/ 2147483647 w 907"/>
                <a:gd name="T13" fmla="*/ 2147483647 h 778"/>
                <a:gd name="T14" fmla="*/ 2147483647 w 907"/>
                <a:gd name="T15" fmla="*/ 2147483647 h 778"/>
                <a:gd name="T16" fmla="*/ 2147483647 w 907"/>
                <a:gd name="T17" fmla="*/ 2147483647 h 778"/>
                <a:gd name="T18" fmla="*/ 2147483647 w 907"/>
                <a:gd name="T19" fmla="*/ 2147483647 h 778"/>
                <a:gd name="T20" fmla="*/ 2147483647 w 907"/>
                <a:gd name="T21" fmla="*/ 2147483647 h 778"/>
                <a:gd name="T22" fmla="*/ 2147483647 w 907"/>
                <a:gd name="T23" fmla="*/ 2147483647 h 778"/>
                <a:gd name="T24" fmla="*/ 2147483647 w 907"/>
                <a:gd name="T25" fmla="*/ 2147483647 h 778"/>
                <a:gd name="T26" fmla="*/ 2147483647 w 907"/>
                <a:gd name="T27" fmla="*/ 2147483647 h 778"/>
                <a:gd name="T28" fmla="*/ 2147483647 w 907"/>
                <a:gd name="T29" fmla="*/ 2147483647 h 778"/>
                <a:gd name="T30" fmla="*/ 2147483647 w 907"/>
                <a:gd name="T31" fmla="*/ 2147483647 h 778"/>
                <a:gd name="T32" fmla="*/ 2147483647 w 907"/>
                <a:gd name="T33" fmla="*/ 0 h 778"/>
                <a:gd name="T34" fmla="*/ 2147483647 w 907"/>
                <a:gd name="T35" fmla="*/ 0 h 778"/>
                <a:gd name="T36" fmla="*/ 2147483647 w 907"/>
                <a:gd name="T37" fmla="*/ 2147483647 h 778"/>
                <a:gd name="T38" fmla="*/ 2147483647 w 907"/>
                <a:gd name="T39" fmla="*/ 2147483647 h 778"/>
                <a:gd name="T40" fmla="*/ 2147483647 w 907"/>
                <a:gd name="T41" fmla="*/ 2147483647 h 778"/>
                <a:gd name="T42" fmla="*/ 2147483647 w 907"/>
                <a:gd name="T43" fmla="*/ 2147483647 h 778"/>
                <a:gd name="T44" fmla="*/ 2147483647 w 907"/>
                <a:gd name="T45" fmla="*/ 2147483647 h 778"/>
                <a:gd name="T46" fmla="*/ 2147483647 w 907"/>
                <a:gd name="T47" fmla="*/ 2147483647 h 778"/>
                <a:gd name="T48" fmla="*/ 2147483647 w 907"/>
                <a:gd name="T49" fmla="*/ 2147483647 h 778"/>
                <a:gd name="T50" fmla="*/ 2147483647 w 907"/>
                <a:gd name="T51" fmla="*/ 2147483647 h 778"/>
                <a:gd name="T52" fmla="*/ 2147483647 w 907"/>
                <a:gd name="T53" fmla="*/ 2147483647 h 778"/>
                <a:gd name="T54" fmla="*/ 2147483647 w 907"/>
                <a:gd name="T55" fmla="*/ 2147483647 h 778"/>
                <a:gd name="T56" fmla="*/ 0 w 907"/>
                <a:gd name="T57" fmla="*/ 2147483647 h 778"/>
                <a:gd name="T58" fmla="*/ 2147483647 w 907"/>
                <a:gd name="T59" fmla="*/ 2147483647 h 778"/>
                <a:gd name="T60" fmla="*/ 2147483647 w 907"/>
                <a:gd name="T61" fmla="*/ 2147483647 h 778"/>
                <a:gd name="T62" fmla="*/ 2147483647 w 907"/>
                <a:gd name="T63" fmla="*/ 2147483647 h 778"/>
                <a:gd name="T64" fmla="*/ 2147483647 w 907"/>
                <a:gd name="T65" fmla="*/ 2147483647 h 778"/>
                <a:gd name="T66" fmla="*/ 2147483647 w 907"/>
                <a:gd name="T67" fmla="*/ 2147483647 h 778"/>
                <a:gd name="T68" fmla="*/ 2147483647 w 907"/>
                <a:gd name="T69" fmla="*/ 2147483647 h 778"/>
                <a:gd name="T70" fmla="*/ 2147483647 w 907"/>
                <a:gd name="T71" fmla="*/ 2147483647 h 778"/>
                <a:gd name="T72" fmla="*/ 2147483647 w 907"/>
                <a:gd name="T73" fmla="*/ 2147483647 h 778"/>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907"/>
                <a:gd name="T112" fmla="*/ 0 h 778"/>
                <a:gd name="T113" fmla="*/ 907 w 907"/>
                <a:gd name="T114" fmla="*/ 778 h 778"/>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907" h="778">
                  <a:moveTo>
                    <a:pt x="635" y="507"/>
                  </a:moveTo>
                  <a:lnTo>
                    <a:pt x="709" y="430"/>
                  </a:lnTo>
                  <a:lnTo>
                    <a:pt x="819" y="403"/>
                  </a:lnTo>
                  <a:lnTo>
                    <a:pt x="907" y="280"/>
                  </a:lnTo>
                  <a:lnTo>
                    <a:pt x="907" y="190"/>
                  </a:lnTo>
                  <a:lnTo>
                    <a:pt x="791" y="183"/>
                  </a:lnTo>
                  <a:lnTo>
                    <a:pt x="727" y="275"/>
                  </a:lnTo>
                  <a:lnTo>
                    <a:pt x="645" y="357"/>
                  </a:lnTo>
                  <a:lnTo>
                    <a:pt x="590" y="320"/>
                  </a:lnTo>
                  <a:lnTo>
                    <a:pt x="517" y="384"/>
                  </a:lnTo>
                  <a:lnTo>
                    <a:pt x="408" y="462"/>
                  </a:lnTo>
                  <a:lnTo>
                    <a:pt x="462" y="330"/>
                  </a:lnTo>
                  <a:lnTo>
                    <a:pt x="435" y="183"/>
                  </a:lnTo>
                  <a:lnTo>
                    <a:pt x="480" y="220"/>
                  </a:lnTo>
                  <a:lnTo>
                    <a:pt x="517" y="202"/>
                  </a:lnTo>
                  <a:lnTo>
                    <a:pt x="508" y="101"/>
                  </a:lnTo>
                  <a:lnTo>
                    <a:pt x="471" y="0"/>
                  </a:lnTo>
                  <a:lnTo>
                    <a:pt x="426" y="0"/>
                  </a:lnTo>
                  <a:lnTo>
                    <a:pt x="325" y="74"/>
                  </a:lnTo>
                  <a:lnTo>
                    <a:pt x="272" y="190"/>
                  </a:lnTo>
                  <a:lnTo>
                    <a:pt x="182" y="280"/>
                  </a:lnTo>
                  <a:lnTo>
                    <a:pt x="151" y="357"/>
                  </a:lnTo>
                  <a:lnTo>
                    <a:pt x="179" y="421"/>
                  </a:lnTo>
                  <a:lnTo>
                    <a:pt x="325" y="476"/>
                  </a:lnTo>
                  <a:lnTo>
                    <a:pt x="325" y="540"/>
                  </a:lnTo>
                  <a:lnTo>
                    <a:pt x="234" y="494"/>
                  </a:lnTo>
                  <a:lnTo>
                    <a:pt x="160" y="467"/>
                  </a:lnTo>
                  <a:lnTo>
                    <a:pt x="78" y="512"/>
                  </a:lnTo>
                  <a:lnTo>
                    <a:pt x="0" y="553"/>
                  </a:lnTo>
                  <a:lnTo>
                    <a:pt x="91" y="643"/>
                  </a:lnTo>
                  <a:lnTo>
                    <a:pt x="227" y="643"/>
                  </a:lnTo>
                  <a:lnTo>
                    <a:pt x="408" y="689"/>
                  </a:lnTo>
                  <a:lnTo>
                    <a:pt x="471" y="778"/>
                  </a:lnTo>
                  <a:lnTo>
                    <a:pt x="563" y="732"/>
                  </a:lnTo>
                  <a:lnTo>
                    <a:pt x="499" y="598"/>
                  </a:lnTo>
                  <a:lnTo>
                    <a:pt x="636" y="595"/>
                  </a:lnTo>
                  <a:lnTo>
                    <a:pt x="635" y="507"/>
                  </a:lnTo>
                  <a:close/>
                </a:path>
              </a:pathLst>
            </a:custGeom>
            <a:solidFill>
              <a:schemeClr val="accent1">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167" name="Freeform 168">
              <a:extLst>
                <a:ext uri="{FF2B5EF4-FFF2-40B4-BE49-F238E27FC236}">
                  <a16:creationId xmlns:a16="http://schemas.microsoft.com/office/drawing/2014/main" id="{0C19578F-2465-48D3-8562-8D7B155F4ECE}"/>
                </a:ext>
              </a:extLst>
            </p:cNvPr>
            <p:cNvSpPr>
              <a:spLocks/>
            </p:cNvSpPr>
            <p:nvPr/>
          </p:nvSpPr>
          <p:spPr bwMode="auto">
            <a:xfrm>
              <a:off x="2118468" y="3881623"/>
              <a:ext cx="1023048" cy="538775"/>
            </a:xfrm>
            <a:custGeom>
              <a:avLst/>
              <a:gdLst>
                <a:gd name="T0" fmla="*/ 25 w 6115050"/>
                <a:gd name="T1" fmla="*/ 11 h 3214874"/>
                <a:gd name="T2" fmla="*/ 15 w 6115050"/>
                <a:gd name="T3" fmla="*/ 51 h 3214874"/>
                <a:gd name="T4" fmla="*/ 12 w 6115050"/>
                <a:gd name="T5" fmla="*/ 112 h 3214874"/>
                <a:gd name="T6" fmla="*/ 10 w 6115050"/>
                <a:gd name="T7" fmla="*/ 160 h 3214874"/>
                <a:gd name="T8" fmla="*/ 27 w 6115050"/>
                <a:gd name="T9" fmla="*/ 240 h 3214874"/>
                <a:gd name="T10" fmla="*/ 59 w 6115050"/>
                <a:gd name="T11" fmla="*/ 289 h 3214874"/>
                <a:gd name="T12" fmla="*/ 136 w 6115050"/>
                <a:gd name="T13" fmla="*/ 330 h 3214874"/>
                <a:gd name="T14" fmla="*/ 173 w 6115050"/>
                <a:gd name="T15" fmla="*/ 342 h 3214874"/>
                <a:gd name="T16" fmla="*/ 213 w 6115050"/>
                <a:gd name="T17" fmla="*/ 349 h 3214874"/>
                <a:gd name="T18" fmla="*/ 247 w 6115050"/>
                <a:gd name="T19" fmla="*/ 349 h 3214874"/>
                <a:gd name="T20" fmla="*/ 296 w 6115050"/>
                <a:gd name="T21" fmla="*/ 363 h 3214874"/>
                <a:gd name="T22" fmla="*/ 355 w 6115050"/>
                <a:gd name="T23" fmla="*/ 384 h 3214874"/>
                <a:gd name="T24" fmla="*/ 383 w 6115050"/>
                <a:gd name="T25" fmla="*/ 419 h 3214874"/>
                <a:gd name="T26" fmla="*/ 412 w 6115050"/>
                <a:gd name="T27" fmla="*/ 444 h 3214874"/>
                <a:gd name="T28" fmla="*/ 421 w 6115050"/>
                <a:gd name="T29" fmla="*/ 428 h 3214874"/>
                <a:gd name="T30" fmla="*/ 460 w 6115050"/>
                <a:gd name="T31" fmla="*/ 391 h 3214874"/>
                <a:gd name="T32" fmla="*/ 513 w 6115050"/>
                <a:gd name="T33" fmla="*/ 388 h 3214874"/>
                <a:gd name="T34" fmla="*/ 551 w 6115050"/>
                <a:gd name="T35" fmla="*/ 380 h 3214874"/>
                <a:gd name="T36" fmla="*/ 606 w 6115050"/>
                <a:gd name="T37" fmla="*/ 382 h 3214874"/>
                <a:gd name="T38" fmla="*/ 637 w 6115050"/>
                <a:gd name="T39" fmla="*/ 393 h 3214874"/>
                <a:gd name="T40" fmla="*/ 645 w 6115050"/>
                <a:gd name="T41" fmla="*/ 415 h 3214874"/>
                <a:gd name="T42" fmla="*/ 663 w 6115050"/>
                <a:gd name="T43" fmla="*/ 454 h 3214874"/>
                <a:gd name="T44" fmla="*/ 685 w 6115050"/>
                <a:gd name="T45" fmla="*/ 467 h 3214874"/>
                <a:gd name="T46" fmla="*/ 689 w 6115050"/>
                <a:gd name="T47" fmla="*/ 433 h 3214874"/>
                <a:gd name="T48" fmla="*/ 673 w 6115050"/>
                <a:gd name="T49" fmla="*/ 391 h 3214874"/>
                <a:gd name="T50" fmla="*/ 670 w 6115050"/>
                <a:gd name="T51" fmla="*/ 360 h 3214874"/>
                <a:gd name="T52" fmla="*/ 697 w 6115050"/>
                <a:gd name="T53" fmla="*/ 321 h 3214874"/>
                <a:gd name="T54" fmla="*/ 733 w 6115050"/>
                <a:gd name="T55" fmla="*/ 296 h 3214874"/>
                <a:gd name="T56" fmla="*/ 749 w 6115050"/>
                <a:gd name="T57" fmla="*/ 274 h 3214874"/>
                <a:gd name="T58" fmla="*/ 757 w 6115050"/>
                <a:gd name="T59" fmla="*/ 260 h 3214874"/>
                <a:gd name="T60" fmla="*/ 746 w 6115050"/>
                <a:gd name="T61" fmla="*/ 237 h 3214874"/>
                <a:gd name="T62" fmla="*/ 776 w 6115050"/>
                <a:gd name="T63" fmla="*/ 201 h 3214874"/>
                <a:gd name="T64" fmla="*/ 816 w 6115050"/>
                <a:gd name="T65" fmla="*/ 169 h 3214874"/>
                <a:gd name="T66" fmla="*/ 837 w 6115050"/>
                <a:gd name="T67" fmla="*/ 165 h 3214874"/>
                <a:gd name="T68" fmla="*/ 834 w 6115050"/>
                <a:gd name="T69" fmla="*/ 151 h 3214874"/>
                <a:gd name="T70" fmla="*/ 834 w 6115050"/>
                <a:gd name="T71" fmla="*/ 126 h 3214874"/>
                <a:gd name="T72" fmla="*/ 863 w 6115050"/>
                <a:gd name="T73" fmla="*/ 105 h 3214874"/>
                <a:gd name="T74" fmla="*/ 871 w 6115050"/>
                <a:gd name="T75" fmla="*/ 63 h 3214874"/>
                <a:gd name="T76" fmla="*/ 845 w 6115050"/>
                <a:gd name="T77" fmla="*/ 35 h 3214874"/>
                <a:gd name="T78" fmla="*/ 826 w 6115050"/>
                <a:gd name="T79" fmla="*/ 85 h 3214874"/>
                <a:gd name="T80" fmla="*/ 777 w 6115050"/>
                <a:gd name="T81" fmla="*/ 85 h 3214874"/>
                <a:gd name="T82" fmla="*/ 739 w 6115050"/>
                <a:gd name="T83" fmla="*/ 119 h 3214874"/>
                <a:gd name="T84" fmla="*/ 698 w 6115050"/>
                <a:gd name="T85" fmla="*/ 137 h 3214874"/>
                <a:gd name="T86" fmla="*/ 649 w 6115050"/>
                <a:gd name="T87" fmla="*/ 158 h 3214874"/>
                <a:gd name="T88" fmla="*/ 643 w 6115050"/>
                <a:gd name="T89" fmla="*/ 144 h 3214874"/>
                <a:gd name="T90" fmla="*/ 658 w 6115050"/>
                <a:gd name="T91" fmla="*/ 115 h 3214874"/>
                <a:gd name="T92" fmla="*/ 634 w 6115050"/>
                <a:gd name="T93" fmla="*/ 85 h 3214874"/>
                <a:gd name="T94" fmla="*/ 611 w 6115050"/>
                <a:gd name="T95" fmla="*/ 68 h 3214874"/>
                <a:gd name="T96" fmla="*/ 589 w 6115050"/>
                <a:gd name="T97" fmla="*/ 101 h 3214874"/>
                <a:gd name="T98" fmla="*/ 595 w 6115050"/>
                <a:gd name="T99" fmla="*/ 141 h 3214874"/>
                <a:gd name="T100" fmla="*/ 566 w 6115050"/>
                <a:gd name="T101" fmla="*/ 152 h 3214874"/>
                <a:gd name="T102" fmla="*/ 574 w 6115050"/>
                <a:gd name="T103" fmla="*/ 100 h 3214874"/>
                <a:gd name="T104" fmla="*/ 593 w 6115050"/>
                <a:gd name="T105" fmla="*/ 70 h 3214874"/>
                <a:gd name="T106" fmla="*/ 614 w 6115050"/>
                <a:gd name="T107" fmla="*/ 59 h 3214874"/>
                <a:gd name="T108" fmla="*/ 579 w 6115050"/>
                <a:gd name="T109" fmla="*/ 53 h 3214874"/>
                <a:gd name="T110" fmla="*/ 536 w 6115050"/>
                <a:gd name="T111" fmla="*/ 49 h 3214874"/>
                <a:gd name="T112" fmla="*/ 503 w 6115050"/>
                <a:gd name="T113" fmla="*/ 42 h 3214874"/>
                <a:gd name="T114" fmla="*/ 512 w 6115050"/>
                <a:gd name="T115" fmla="*/ 16 h 3214874"/>
                <a:gd name="T116" fmla="*/ 455 w 6115050"/>
                <a:gd name="T117" fmla="*/ 3 h 321487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6115050"/>
                <a:gd name="T178" fmla="*/ 0 h 3214874"/>
                <a:gd name="T179" fmla="*/ 6115050 w 6115050"/>
                <a:gd name="T180" fmla="*/ 3214874 h 321487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6115050" h="3214874">
                  <a:moveTo>
                    <a:pt x="174479" y="0"/>
                  </a:moveTo>
                  <a:lnTo>
                    <a:pt x="173831" y="76387"/>
                  </a:lnTo>
                  <a:lnTo>
                    <a:pt x="0" y="90674"/>
                  </a:lnTo>
                  <a:lnTo>
                    <a:pt x="106217" y="347603"/>
                  </a:lnTo>
                  <a:lnTo>
                    <a:pt x="93517" y="531109"/>
                  </a:lnTo>
                  <a:lnTo>
                    <a:pt x="80817" y="772843"/>
                  </a:lnTo>
                  <a:lnTo>
                    <a:pt x="3029" y="887535"/>
                  </a:lnTo>
                  <a:lnTo>
                    <a:pt x="68117" y="1097508"/>
                  </a:lnTo>
                  <a:lnTo>
                    <a:pt x="80817" y="1353358"/>
                  </a:lnTo>
                  <a:lnTo>
                    <a:pt x="184004" y="1649791"/>
                  </a:lnTo>
                  <a:lnTo>
                    <a:pt x="299892" y="1768011"/>
                  </a:lnTo>
                  <a:lnTo>
                    <a:pt x="411017" y="1981514"/>
                  </a:lnTo>
                  <a:lnTo>
                    <a:pt x="841229" y="2265595"/>
                  </a:lnTo>
                  <a:lnTo>
                    <a:pt x="942975" y="2267137"/>
                  </a:lnTo>
                  <a:lnTo>
                    <a:pt x="1088231" y="2290949"/>
                  </a:lnTo>
                  <a:lnTo>
                    <a:pt x="1200150" y="2345718"/>
                  </a:lnTo>
                  <a:lnTo>
                    <a:pt x="1328738" y="2410012"/>
                  </a:lnTo>
                  <a:lnTo>
                    <a:pt x="1478756" y="2400487"/>
                  </a:lnTo>
                  <a:lnTo>
                    <a:pt x="1571625" y="2400487"/>
                  </a:lnTo>
                  <a:lnTo>
                    <a:pt x="1712119" y="2400487"/>
                  </a:lnTo>
                  <a:lnTo>
                    <a:pt x="1933575" y="2390962"/>
                  </a:lnTo>
                  <a:lnTo>
                    <a:pt x="2047875" y="2490974"/>
                  </a:lnTo>
                  <a:lnTo>
                    <a:pt x="2288381" y="2724337"/>
                  </a:lnTo>
                  <a:lnTo>
                    <a:pt x="2459831" y="2636230"/>
                  </a:lnTo>
                  <a:lnTo>
                    <a:pt x="2559844" y="2750530"/>
                  </a:lnTo>
                  <a:lnTo>
                    <a:pt x="2650331" y="2876737"/>
                  </a:lnTo>
                  <a:lnTo>
                    <a:pt x="2736056" y="3041043"/>
                  </a:lnTo>
                  <a:lnTo>
                    <a:pt x="2851004" y="3052554"/>
                  </a:lnTo>
                  <a:lnTo>
                    <a:pt x="2919413" y="3102955"/>
                  </a:lnTo>
                  <a:lnTo>
                    <a:pt x="2917679" y="2939628"/>
                  </a:lnTo>
                  <a:lnTo>
                    <a:pt x="3031979" y="2780824"/>
                  </a:lnTo>
                  <a:lnTo>
                    <a:pt x="3184379" y="2683778"/>
                  </a:lnTo>
                  <a:lnTo>
                    <a:pt x="3370117" y="2613198"/>
                  </a:lnTo>
                  <a:lnTo>
                    <a:pt x="3554267" y="2667897"/>
                  </a:lnTo>
                  <a:lnTo>
                    <a:pt x="3678092" y="2689071"/>
                  </a:lnTo>
                  <a:lnTo>
                    <a:pt x="3819379" y="2607905"/>
                  </a:lnTo>
                  <a:lnTo>
                    <a:pt x="4013054" y="2597318"/>
                  </a:lnTo>
                  <a:lnTo>
                    <a:pt x="4197204" y="2623785"/>
                  </a:lnTo>
                  <a:lnTo>
                    <a:pt x="4351192" y="2655546"/>
                  </a:lnTo>
                  <a:lnTo>
                    <a:pt x="4416279" y="2703187"/>
                  </a:lnTo>
                  <a:lnTo>
                    <a:pt x="4486275" y="2771962"/>
                  </a:lnTo>
                  <a:lnTo>
                    <a:pt x="4464844" y="2848162"/>
                  </a:lnTo>
                  <a:lnTo>
                    <a:pt x="4468667" y="2932570"/>
                  </a:lnTo>
                  <a:lnTo>
                    <a:pt x="4591050" y="3119624"/>
                  </a:lnTo>
                  <a:lnTo>
                    <a:pt x="4648200" y="3214874"/>
                  </a:lnTo>
                  <a:lnTo>
                    <a:pt x="4743450" y="3205349"/>
                  </a:lnTo>
                  <a:lnTo>
                    <a:pt x="4774406" y="3117243"/>
                  </a:lnTo>
                  <a:lnTo>
                    <a:pt x="4776788" y="2971987"/>
                  </a:lnTo>
                  <a:lnTo>
                    <a:pt x="4724400" y="2802918"/>
                  </a:lnTo>
                  <a:lnTo>
                    <a:pt x="4660106" y="2683855"/>
                  </a:lnTo>
                  <a:lnTo>
                    <a:pt x="4627417" y="2565557"/>
                  </a:lnTo>
                  <a:lnTo>
                    <a:pt x="4643438" y="2471924"/>
                  </a:lnTo>
                  <a:lnTo>
                    <a:pt x="4675042" y="2313236"/>
                  </a:lnTo>
                  <a:lnTo>
                    <a:pt x="4830617" y="2207367"/>
                  </a:lnTo>
                  <a:lnTo>
                    <a:pt x="4994129" y="2071502"/>
                  </a:lnTo>
                  <a:lnTo>
                    <a:pt x="5079206" y="2033774"/>
                  </a:lnTo>
                  <a:lnTo>
                    <a:pt x="5111604" y="1969162"/>
                  </a:lnTo>
                  <a:lnTo>
                    <a:pt x="5192567" y="1884467"/>
                  </a:lnTo>
                  <a:lnTo>
                    <a:pt x="5222729" y="1813888"/>
                  </a:lnTo>
                  <a:lnTo>
                    <a:pt x="5241779" y="1783892"/>
                  </a:lnTo>
                  <a:lnTo>
                    <a:pt x="5225904" y="1688610"/>
                  </a:lnTo>
                  <a:lnTo>
                    <a:pt x="5170342" y="1625088"/>
                  </a:lnTo>
                  <a:lnTo>
                    <a:pt x="5268767" y="1538629"/>
                  </a:lnTo>
                  <a:lnTo>
                    <a:pt x="5379244" y="1381312"/>
                  </a:lnTo>
                  <a:lnTo>
                    <a:pt x="5464969" y="1255105"/>
                  </a:lnTo>
                  <a:lnTo>
                    <a:pt x="5651354" y="1162794"/>
                  </a:lnTo>
                  <a:lnTo>
                    <a:pt x="5673579" y="1078099"/>
                  </a:lnTo>
                  <a:lnTo>
                    <a:pt x="5795963" y="1133662"/>
                  </a:lnTo>
                  <a:lnTo>
                    <a:pt x="5836444" y="1102705"/>
                  </a:lnTo>
                  <a:lnTo>
                    <a:pt x="5774531" y="1036030"/>
                  </a:lnTo>
                  <a:lnTo>
                    <a:pt x="5751367" y="956349"/>
                  </a:lnTo>
                  <a:lnTo>
                    <a:pt x="5776913" y="864580"/>
                  </a:lnTo>
                  <a:lnTo>
                    <a:pt x="5862638" y="783618"/>
                  </a:lnTo>
                  <a:lnTo>
                    <a:pt x="5976938" y="724087"/>
                  </a:lnTo>
                  <a:lnTo>
                    <a:pt x="6115050" y="647887"/>
                  </a:lnTo>
                  <a:lnTo>
                    <a:pt x="6030767" y="432298"/>
                  </a:lnTo>
                  <a:lnTo>
                    <a:pt x="6008542" y="254085"/>
                  </a:lnTo>
                  <a:lnTo>
                    <a:pt x="5854554" y="241734"/>
                  </a:lnTo>
                  <a:lnTo>
                    <a:pt x="5798344" y="445480"/>
                  </a:lnTo>
                  <a:lnTo>
                    <a:pt x="5722144" y="583593"/>
                  </a:lnTo>
                  <a:lnTo>
                    <a:pt x="5570392" y="580515"/>
                  </a:lnTo>
                  <a:lnTo>
                    <a:pt x="5379892" y="584044"/>
                  </a:lnTo>
                  <a:lnTo>
                    <a:pt x="5260181" y="666937"/>
                  </a:lnTo>
                  <a:lnTo>
                    <a:pt x="5122069" y="819337"/>
                  </a:lnTo>
                  <a:lnTo>
                    <a:pt x="4860131" y="831243"/>
                  </a:lnTo>
                  <a:lnTo>
                    <a:pt x="4838554" y="938705"/>
                  </a:lnTo>
                  <a:lnTo>
                    <a:pt x="4645819" y="1021743"/>
                  </a:lnTo>
                  <a:lnTo>
                    <a:pt x="4495800" y="1086037"/>
                  </a:lnTo>
                  <a:lnTo>
                    <a:pt x="4424363" y="1024124"/>
                  </a:lnTo>
                  <a:lnTo>
                    <a:pt x="4452938" y="990787"/>
                  </a:lnTo>
                  <a:lnTo>
                    <a:pt x="4507706" y="895537"/>
                  </a:lnTo>
                  <a:lnTo>
                    <a:pt x="4557713" y="790762"/>
                  </a:lnTo>
                  <a:lnTo>
                    <a:pt x="4379119" y="776474"/>
                  </a:lnTo>
                  <a:lnTo>
                    <a:pt x="4395788" y="585974"/>
                  </a:lnTo>
                  <a:lnTo>
                    <a:pt x="4255294" y="407380"/>
                  </a:lnTo>
                  <a:lnTo>
                    <a:pt x="4236244" y="466912"/>
                  </a:lnTo>
                  <a:lnTo>
                    <a:pt x="4168629" y="622862"/>
                  </a:lnTo>
                  <a:lnTo>
                    <a:pt x="4081463" y="690749"/>
                  </a:lnTo>
                  <a:lnTo>
                    <a:pt x="4112419" y="824099"/>
                  </a:lnTo>
                  <a:lnTo>
                    <a:pt x="4124325" y="969355"/>
                  </a:lnTo>
                  <a:lnTo>
                    <a:pt x="4040042" y="1058689"/>
                  </a:lnTo>
                  <a:lnTo>
                    <a:pt x="3922567" y="1044574"/>
                  </a:lnTo>
                  <a:lnTo>
                    <a:pt x="3924300" y="852674"/>
                  </a:lnTo>
                  <a:lnTo>
                    <a:pt x="3976688" y="688368"/>
                  </a:lnTo>
                  <a:lnTo>
                    <a:pt x="4002881" y="509774"/>
                  </a:lnTo>
                  <a:lnTo>
                    <a:pt x="4105275" y="481199"/>
                  </a:lnTo>
                  <a:lnTo>
                    <a:pt x="4188619" y="459768"/>
                  </a:lnTo>
                  <a:lnTo>
                    <a:pt x="4255294" y="402618"/>
                  </a:lnTo>
                  <a:lnTo>
                    <a:pt x="4200525" y="369280"/>
                  </a:lnTo>
                  <a:lnTo>
                    <a:pt x="4007644" y="362137"/>
                  </a:lnTo>
                  <a:lnTo>
                    <a:pt x="3819379" y="241734"/>
                  </a:lnTo>
                  <a:lnTo>
                    <a:pt x="3716192" y="333487"/>
                  </a:lnTo>
                  <a:lnTo>
                    <a:pt x="3562204" y="372306"/>
                  </a:lnTo>
                  <a:lnTo>
                    <a:pt x="3487592" y="289375"/>
                  </a:lnTo>
                  <a:lnTo>
                    <a:pt x="3639992" y="162332"/>
                  </a:lnTo>
                  <a:lnTo>
                    <a:pt x="3549504" y="109398"/>
                  </a:lnTo>
                  <a:lnTo>
                    <a:pt x="3343129" y="82931"/>
                  </a:lnTo>
                  <a:lnTo>
                    <a:pt x="3149454" y="17645"/>
                  </a:lnTo>
                  <a:lnTo>
                    <a:pt x="174479" y="0"/>
                  </a:lnTo>
                  <a:close/>
                </a:path>
              </a:pathLst>
            </a:custGeom>
            <a:solidFill>
              <a:schemeClr val="accent6">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srgbClr val="000000"/>
                </a:solidFill>
                <a:effectLst/>
                <a:uLnTx/>
                <a:uFillTx/>
                <a:latin typeface="Arial" charset="0"/>
                <a:ea typeface="等线" panose="02010600030101010101" pitchFamily="2" charset="-122"/>
                <a:cs typeface="+mn-cs"/>
              </a:endParaRPr>
            </a:p>
          </p:txBody>
        </p:sp>
        <p:sp>
          <p:nvSpPr>
            <p:cNvPr id="168" name="Freeform 169">
              <a:extLst>
                <a:ext uri="{FF2B5EF4-FFF2-40B4-BE49-F238E27FC236}">
                  <a16:creationId xmlns:a16="http://schemas.microsoft.com/office/drawing/2014/main" id="{8C99DA66-AEBA-41FA-B9A9-E9D29561A91A}"/>
                </a:ext>
              </a:extLst>
            </p:cNvPr>
            <p:cNvSpPr>
              <a:spLocks/>
            </p:cNvSpPr>
            <p:nvPr/>
          </p:nvSpPr>
          <p:spPr bwMode="auto">
            <a:xfrm>
              <a:off x="1343006" y="3051662"/>
              <a:ext cx="691376" cy="717847"/>
            </a:xfrm>
            <a:custGeom>
              <a:avLst/>
              <a:gdLst>
                <a:gd name="T0" fmla="*/ 601 w 4125765"/>
                <a:gd name="T1" fmla="*/ 554 h 4278499"/>
                <a:gd name="T2" fmla="*/ 537 w 4125765"/>
                <a:gd name="T3" fmla="*/ 473 h 4278499"/>
                <a:gd name="T4" fmla="*/ 491 w 4125765"/>
                <a:gd name="T5" fmla="*/ 470 h 4278499"/>
                <a:gd name="T6" fmla="*/ 463 w 4125765"/>
                <a:gd name="T7" fmla="*/ 421 h 4278499"/>
                <a:gd name="T8" fmla="*/ 424 w 4125765"/>
                <a:gd name="T9" fmla="*/ 419 h 4278499"/>
                <a:gd name="T10" fmla="*/ 405 w 4125765"/>
                <a:gd name="T11" fmla="*/ 56 h 4278499"/>
                <a:gd name="T12" fmla="*/ 370 w 4125765"/>
                <a:gd name="T13" fmla="*/ 60 h 4278499"/>
                <a:gd name="T14" fmla="*/ 342 w 4125765"/>
                <a:gd name="T15" fmla="*/ 58 h 4278499"/>
                <a:gd name="T16" fmla="*/ 317 w 4125765"/>
                <a:gd name="T17" fmla="*/ 43 h 4278499"/>
                <a:gd name="T18" fmla="*/ 287 w 4125765"/>
                <a:gd name="T19" fmla="*/ 39 h 4278499"/>
                <a:gd name="T20" fmla="*/ 261 w 4125765"/>
                <a:gd name="T21" fmla="*/ 21 h 4278499"/>
                <a:gd name="T22" fmla="*/ 223 w 4125765"/>
                <a:gd name="T23" fmla="*/ 14 h 4278499"/>
                <a:gd name="T24" fmla="*/ 174 w 4125765"/>
                <a:gd name="T25" fmla="*/ 17 h 4278499"/>
                <a:gd name="T26" fmla="*/ 137 w 4125765"/>
                <a:gd name="T27" fmla="*/ 35 h 4278499"/>
                <a:gd name="T28" fmla="*/ 109 w 4125765"/>
                <a:gd name="T29" fmla="*/ 58 h 4278499"/>
                <a:gd name="T30" fmla="*/ 86 w 4125765"/>
                <a:gd name="T31" fmla="*/ 97 h 4278499"/>
                <a:gd name="T32" fmla="*/ 51 w 4125765"/>
                <a:gd name="T33" fmla="*/ 108 h 4278499"/>
                <a:gd name="T34" fmla="*/ 43 w 4125765"/>
                <a:gd name="T35" fmla="*/ 138 h 4278499"/>
                <a:gd name="T36" fmla="*/ 126 w 4125765"/>
                <a:gd name="T37" fmla="*/ 216 h 4278499"/>
                <a:gd name="T38" fmla="*/ 88 w 4125765"/>
                <a:gd name="T39" fmla="*/ 218 h 4278499"/>
                <a:gd name="T40" fmla="*/ 53 w 4125765"/>
                <a:gd name="T41" fmla="*/ 209 h 4278499"/>
                <a:gd name="T42" fmla="*/ 34 w 4125765"/>
                <a:gd name="T43" fmla="*/ 230 h 4278499"/>
                <a:gd name="T44" fmla="*/ 38 w 4125765"/>
                <a:gd name="T45" fmla="*/ 261 h 4278499"/>
                <a:gd name="T46" fmla="*/ 75 w 4125765"/>
                <a:gd name="T47" fmla="*/ 286 h 4278499"/>
                <a:gd name="T48" fmla="*/ 109 w 4125765"/>
                <a:gd name="T49" fmla="*/ 282 h 4278499"/>
                <a:gd name="T50" fmla="*/ 133 w 4125765"/>
                <a:gd name="T51" fmla="*/ 308 h 4278499"/>
                <a:gd name="T52" fmla="*/ 94 w 4125765"/>
                <a:gd name="T53" fmla="*/ 334 h 4278499"/>
                <a:gd name="T54" fmla="*/ 64 w 4125765"/>
                <a:gd name="T55" fmla="*/ 349 h 4278499"/>
                <a:gd name="T56" fmla="*/ 43 w 4125765"/>
                <a:gd name="T57" fmla="*/ 386 h 4278499"/>
                <a:gd name="T58" fmla="*/ 64 w 4125765"/>
                <a:gd name="T59" fmla="*/ 421 h 4278499"/>
                <a:gd name="T60" fmla="*/ 43 w 4125765"/>
                <a:gd name="T61" fmla="*/ 444 h 4278499"/>
                <a:gd name="T62" fmla="*/ 62 w 4125765"/>
                <a:gd name="T63" fmla="*/ 436 h 4278499"/>
                <a:gd name="T64" fmla="*/ 90 w 4125765"/>
                <a:gd name="T65" fmla="*/ 440 h 4278499"/>
                <a:gd name="T66" fmla="*/ 119 w 4125765"/>
                <a:gd name="T67" fmla="*/ 449 h 4278499"/>
                <a:gd name="T68" fmla="*/ 126 w 4125765"/>
                <a:gd name="T69" fmla="*/ 482 h 4278499"/>
                <a:gd name="T70" fmla="*/ 159 w 4125765"/>
                <a:gd name="T71" fmla="*/ 470 h 4278499"/>
                <a:gd name="T72" fmla="*/ 172 w 4125765"/>
                <a:gd name="T73" fmla="*/ 492 h 4278499"/>
                <a:gd name="T74" fmla="*/ 144 w 4125765"/>
                <a:gd name="T75" fmla="*/ 526 h 4278499"/>
                <a:gd name="T76" fmla="*/ 68 w 4125765"/>
                <a:gd name="T77" fmla="*/ 573 h 4278499"/>
                <a:gd name="T78" fmla="*/ 1 w 4125765"/>
                <a:gd name="T79" fmla="*/ 614 h 4278499"/>
                <a:gd name="T80" fmla="*/ 26 w 4125765"/>
                <a:gd name="T81" fmla="*/ 618 h 4278499"/>
                <a:gd name="T82" fmla="*/ 86 w 4125765"/>
                <a:gd name="T83" fmla="*/ 587 h 4278499"/>
                <a:gd name="T84" fmla="*/ 129 w 4125765"/>
                <a:gd name="T85" fmla="*/ 560 h 4278499"/>
                <a:gd name="T86" fmla="*/ 168 w 4125765"/>
                <a:gd name="T87" fmla="*/ 532 h 4278499"/>
                <a:gd name="T88" fmla="*/ 203 w 4125765"/>
                <a:gd name="T89" fmla="*/ 501 h 4278499"/>
                <a:gd name="T90" fmla="*/ 239 w 4125765"/>
                <a:gd name="T91" fmla="*/ 469 h 4278499"/>
                <a:gd name="T92" fmla="*/ 223 w 4125765"/>
                <a:gd name="T93" fmla="*/ 451 h 4278499"/>
                <a:gd name="T94" fmla="*/ 268 w 4125765"/>
                <a:gd name="T95" fmla="*/ 455 h 4278499"/>
                <a:gd name="T96" fmla="*/ 316 w 4125765"/>
                <a:gd name="T97" fmla="*/ 435 h 4278499"/>
                <a:gd name="T98" fmla="*/ 328 w 4125765"/>
                <a:gd name="T99" fmla="*/ 422 h 4278499"/>
                <a:gd name="T100" fmla="*/ 344 w 4125765"/>
                <a:gd name="T101" fmla="*/ 407 h 4278499"/>
                <a:gd name="T102" fmla="*/ 375 w 4125765"/>
                <a:gd name="T103" fmla="*/ 428 h 4278499"/>
                <a:gd name="T104" fmla="*/ 432 w 4125765"/>
                <a:gd name="T105" fmla="*/ 444 h 4278499"/>
                <a:gd name="T106" fmla="*/ 484 w 4125765"/>
                <a:gd name="T107" fmla="*/ 478 h 4278499"/>
                <a:gd name="T108" fmla="*/ 503 w 4125765"/>
                <a:gd name="T109" fmla="*/ 508 h 4278499"/>
                <a:gd name="T110" fmla="*/ 537 w 4125765"/>
                <a:gd name="T111" fmla="*/ 558 h 4278499"/>
                <a:gd name="T112" fmla="*/ 553 w 4125765"/>
                <a:gd name="T113" fmla="*/ 591 h 4278499"/>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4125765"/>
                <a:gd name="T172" fmla="*/ 0 h 4278499"/>
                <a:gd name="T173" fmla="*/ 4125765 w 4125765"/>
                <a:gd name="T174" fmla="*/ 4278499 h 4278499"/>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4125765" h="4278499">
                  <a:moveTo>
                    <a:pt x="4010131" y="3965811"/>
                  </a:moveTo>
                  <a:lnTo>
                    <a:pt x="4125765" y="3781355"/>
                  </a:lnTo>
                  <a:lnTo>
                    <a:pt x="3939622" y="3647336"/>
                  </a:lnTo>
                  <a:lnTo>
                    <a:pt x="3687200" y="3227986"/>
                  </a:lnTo>
                  <a:lnTo>
                    <a:pt x="3513749" y="3019032"/>
                  </a:lnTo>
                  <a:lnTo>
                    <a:pt x="3371321" y="3212134"/>
                  </a:lnTo>
                  <a:lnTo>
                    <a:pt x="3223253" y="3017591"/>
                  </a:lnTo>
                  <a:lnTo>
                    <a:pt x="3182357" y="2874925"/>
                  </a:lnTo>
                  <a:lnTo>
                    <a:pt x="3042750" y="2899423"/>
                  </a:lnTo>
                  <a:lnTo>
                    <a:pt x="2914424" y="2859073"/>
                  </a:lnTo>
                  <a:lnTo>
                    <a:pt x="2927116" y="514460"/>
                  </a:lnTo>
                  <a:lnTo>
                    <a:pt x="2784688" y="383323"/>
                  </a:lnTo>
                  <a:lnTo>
                    <a:pt x="2669054" y="409263"/>
                  </a:lnTo>
                  <a:lnTo>
                    <a:pt x="2540728" y="409263"/>
                  </a:lnTo>
                  <a:lnTo>
                    <a:pt x="2410991" y="342974"/>
                  </a:lnTo>
                  <a:lnTo>
                    <a:pt x="2347533" y="396293"/>
                  </a:lnTo>
                  <a:lnTo>
                    <a:pt x="2257282" y="330004"/>
                  </a:lnTo>
                  <a:lnTo>
                    <a:pt x="2179723" y="291095"/>
                  </a:lnTo>
                  <a:lnTo>
                    <a:pt x="2089471" y="250745"/>
                  </a:lnTo>
                  <a:lnTo>
                    <a:pt x="1972427" y="263715"/>
                  </a:lnTo>
                  <a:lnTo>
                    <a:pt x="1844101" y="291095"/>
                  </a:lnTo>
                  <a:lnTo>
                    <a:pt x="1791924" y="145548"/>
                  </a:lnTo>
                  <a:lnTo>
                    <a:pt x="1586039" y="171487"/>
                  </a:lnTo>
                  <a:lnTo>
                    <a:pt x="1535272" y="92228"/>
                  </a:lnTo>
                  <a:lnTo>
                    <a:pt x="1367461" y="0"/>
                  </a:lnTo>
                  <a:lnTo>
                    <a:pt x="1195420" y="119608"/>
                  </a:lnTo>
                  <a:lnTo>
                    <a:pt x="1019148" y="145548"/>
                  </a:lnTo>
                  <a:lnTo>
                    <a:pt x="941588" y="237776"/>
                  </a:lnTo>
                  <a:lnTo>
                    <a:pt x="825954" y="304065"/>
                  </a:lnTo>
                  <a:lnTo>
                    <a:pt x="748394" y="396293"/>
                  </a:lnTo>
                  <a:lnTo>
                    <a:pt x="675065" y="505814"/>
                  </a:lnTo>
                  <a:lnTo>
                    <a:pt x="593275" y="660008"/>
                  </a:lnTo>
                  <a:lnTo>
                    <a:pt x="486102" y="747913"/>
                  </a:lnTo>
                  <a:lnTo>
                    <a:pt x="347904" y="737825"/>
                  </a:lnTo>
                  <a:lnTo>
                    <a:pt x="284446" y="817084"/>
                  </a:lnTo>
                  <a:lnTo>
                    <a:pt x="297138" y="941016"/>
                  </a:lnTo>
                  <a:lnTo>
                    <a:pt x="464949" y="1093768"/>
                  </a:lnTo>
                  <a:lnTo>
                    <a:pt x="864029" y="1472769"/>
                  </a:lnTo>
                  <a:lnTo>
                    <a:pt x="708909" y="1541940"/>
                  </a:lnTo>
                  <a:lnTo>
                    <a:pt x="605967" y="1490061"/>
                  </a:lnTo>
                  <a:lnTo>
                    <a:pt x="580583" y="1376217"/>
                  </a:lnTo>
                  <a:lnTo>
                    <a:pt x="362006" y="1423772"/>
                  </a:lnTo>
                  <a:lnTo>
                    <a:pt x="322521" y="1490061"/>
                  </a:lnTo>
                  <a:lnTo>
                    <a:pt x="232270" y="1567879"/>
                  </a:lnTo>
                  <a:lnTo>
                    <a:pt x="154710" y="1665871"/>
                  </a:lnTo>
                  <a:lnTo>
                    <a:pt x="257653" y="1779716"/>
                  </a:lnTo>
                  <a:lnTo>
                    <a:pt x="362006" y="1951202"/>
                  </a:lnTo>
                  <a:lnTo>
                    <a:pt x="515715" y="1951202"/>
                  </a:lnTo>
                  <a:lnTo>
                    <a:pt x="670835" y="1977141"/>
                  </a:lnTo>
                  <a:lnTo>
                    <a:pt x="748394" y="1923822"/>
                  </a:lnTo>
                  <a:lnTo>
                    <a:pt x="864029" y="1955525"/>
                  </a:lnTo>
                  <a:lnTo>
                    <a:pt x="911975" y="2101073"/>
                  </a:lnTo>
                  <a:lnTo>
                    <a:pt x="696218" y="2148628"/>
                  </a:lnTo>
                  <a:lnTo>
                    <a:pt x="645451" y="2279765"/>
                  </a:lnTo>
                  <a:lnTo>
                    <a:pt x="515715" y="2240856"/>
                  </a:lnTo>
                  <a:lnTo>
                    <a:pt x="438156" y="2384963"/>
                  </a:lnTo>
                  <a:lnTo>
                    <a:pt x="374698" y="2517541"/>
                  </a:lnTo>
                  <a:lnTo>
                    <a:pt x="297138" y="2632826"/>
                  </a:lnTo>
                  <a:lnTo>
                    <a:pt x="412772" y="2701997"/>
                  </a:lnTo>
                  <a:lnTo>
                    <a:pt x="438156" y="2873484"/>
                  </a:lnTo>
                  <a:lnTo>
                    <a:pt x="271755" y="2912393"/>
                  </a:lnTo>
                  <a:lnTo>
                    <a:pt x="297138" y="3030560"/>
                  </a:lnTo>
                  <a:lnTo>
                    <a:pt x="387389" y="3043530"/>
                  </a:lnTo>
                  <a:lnTo>
                    <a:pt x="425464" y="2978682"/>
                  </a:lnTo>
                  <a:lnTo>
                    <a:pt x="528407" y="2978682"/>
                  </a:lnTo>
                  <a:lnTo>
                    <a:pt x="618658" y="3004621"/>
                  </a:lnTo>
                  <a:lnTo>
                    <a:pt x="761086" y="2965712"/>
                  </a:lnTo>
                  <a:lnTo>
                    <a:pt x="817493" y="3068028"/>
                  </a:lnTo>
                  <a:lnTo>
                    <a:pt x="761086" y="3189077"/>
                  </a:lnTo>
                  <a:lnTo>
                    <a:pt x="864029" y="3294275"/>
                  </a:lnTo>
                  <a:lnTo>
                    <a:pt x="993765" y="3255366"/>
                  </a:lnTo>
                  <a:lnTo>
                    <a:pt x="1092993" y="3206937"/>
                  </a:lnTo>
                  <a:lnTo>
                    <a:pt x="1188243" y="3268849"/>
                  </a:lnTo>
                  <a:lnTo>
                    <a:pt x="1183481" y="3361718"/>
                  </a:lnTo>
                  <a:lnTo>
                    <a:pt x="1112043" y="3480780"/>
                  </a:lnTo>
                  <a:lnTo>
                    <a:pt x="985837" y="3595080"/>
                  </a:lnTo>
                  <a:lnTo>
                    <a:pt x="728662" y="3764149"/>
                  </a:lnTo>
                  <a:lnTo>
                    <a:pt x="469106" y="3914168"/>
                  </a:lnTo>
                  <a:lnTo>
                    <a:pt x="244962" y="4137298"/>
                  </a:lnTo>
                  <a:lnTo>
                    <a:pt x="4762" y="4192774"/>
                  </a:lnTo>
                  <a:lnTo>
                    <a:pt x="0" y="4278499"/>
                  </a:lnTo>
                  <a:lnTo>
                    <a:pt x="176212" y="4221349"/>
                  </a:lnTo>
                  <a:lnTo>
                    <a:pt x="414337" y="4099905"/>
                  </a:lnTo>
                  <a:lnTo>
                    <a:pt x="588168" y="4009418"/>
                  </a:lnTo>
                  <a:lnTo>
                    <a:pt x="757237" y="3911787"/>
                  </a:lnTo>
                  <a:lnTo>
                    <a:pt x="883443" y="3823680"/>
                  </a:lnTo>
                  <a:lnTo>
                    <a:pt x="1054893" y="3759387"/>
                  </a:lnTo>
                  <a:lnTo>
                    <a:pt x="1154906" y="3633180"/>
                  </a:lnTo>
                  <a:lnTo>
                    <a:pt x="1285875" y="3530787"/>
                  </a:lnTo>
                  <a:lnTo>
                    <a:pt x="1393031" y="3421249"/>
                  </a:lnTo>
                  <a:lnTo>
                    <a:pt x="1512093" y="3349812"/>
                  </a:lnTo>
                  <a:lnTo>
                    <a:pt x="1643062" y="3204555"/>
                  </a:lnTo>
                  <a:lnTo>
                    <a:pt x="1701673" y="3122788"/>
                  </a:lnTo>
                  <a:lnTo>
                    <a:pt x="1535906" y="3080730"/>
                  </a:lnTo>
                  <a:lnTo>
                    <a:pt x="1709737" y="2956905"/>
                  </a:lnTo>
                  <a:lnTo>
                    <a:pt x="1844101" y="3109819"/>
                  </a:lnTo>
                  <a:lnTo>
                    <a:pt x="2093702" y="3019032"/>
                  </a:lnTo>
                  <a:lnTo>
                    <a:pt x="2171700" y="2971193"/>
                  </a:lnTo>
                  <a:lnTo>
                    <a:pt x="2308049" y="2965712"/>
                  </a:lnTo>
                  <a:lnTo>
                    <a:pt x="2250281" y="2885468"/>
                  </a:lnTo>
                  <a:lnTo>
                    <a:pt x="2228850" y="2797362"/>
                  </a:lnTo>
                  <a:lnTo>
                    <a:pt x="2360225" y="2781256"/>
                  </a:lnTo>
                  <a:lnTo>
                    <a:pt x="2450476" y="2899423"/>
                  </a:lnTo>
                  <a:lnTo>
                    <a:pt x="2578802" y="2925362"/>
                  </a:lnTo>
                  <a:lnTo>
                    <a:pt x="2784688" y="2951302"/>
                  </a:lnTo>
                  <a:lnTo>
                    <a:pt x="2965190" y="3030560"/>
                  </a:lnTo>
                  <a:lnTo>
                    <a:pt x="3145693" y="3096849"/>
                  </a:lnTo>
                  <a:lnTo>
                    <a:pt x="3324785" y="3261131"/>
                  </a:lnTo>
                  <a:lnTo>
                    <a:pt x="3455932" y="3465762"/>
                  </a:lnTo>
                  <a:lnTo>
                    <a:pt x="3546183" y="3624279"/>
                  </a:lnTo>
                  <a:lnTo>
                    <a:pt x="3687200" y="3808735"/>
                  </a:lnTo>
                  <a:lnTo>
                    <a:pt x="3726685" y="3952842"/>
                  </a:lnTo>
                  <a:lnTo>
                    <a:pt x="3797194" y="4034983"/>
                  </a:lnTo>
                  <a:lnTo>
                    <a:pt x="4010131" y="3965811"/>
                  </a:lnTo>
                  <a:close/>
                </a:path>
              </a:pathLst>
            </a:custGeom>
            <a:solidFill>
              <a:schemeClr val="accent6">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srgbClr val="000000"/>
                </a:solidFill>
                <a:effectLst/>
                <a:uLnTx/>
                <a:uFillTx/>
                <a:latin typeface="Arial" charset="0"/>
                <a:ea typeface="等线" panose="02010600030101010101" pitchFamily="2" charset="-122"/>
                <a:cs typeface="+mn-cs"/>
              </a:endParaRPr>
            </a:p>
          </p:txBody>
        </p:sp>
        <p:sp>
          <p:nvSpPr>
            <p:cNvPr id="169" name="Freeform 170">
              <a:extLst>
                <a:ext uri="{FF2B5EF4-FFF2-40B4-BE49-F238E27FC236}">
                  <a16:creationId xmlns:a16="http://schemas.microsoft.com/office/drawing/2014/main" id="{ABD6404A-6763-4DE5-9A19-E091B0EB741F}"/>
                </a:ext>
              </a:extLst>
            </p:cNvPr>
            <p:cNvSpPr>
              <a:spLocks/>
            </p:cNvSpPr>
            <p:nvPr/>
          </p:nvSpPr>
          <p:spPr bwMode="auto">
            <a:xfrm rot="290201">
              <a:off x="3901406" y="3269663"/>
              <a:ext cx="188416" cy="126129"/>
            </a:xfrm>
            <a:custGeom>
              <a:avLst/>
              <a:gdLst>
                <a:gd name="T0" fmla="*/ 2147483647 w 2600"/>
                <a:gd name="T1" fmla="*/ 0 h 1664"/>
                <a:gd name="T2" fmla="*/ 2147483647 w 2600"/>
                <a:gd name="T3" fmla="*/ 2147483647 h 1664"/>
                <a:gd name="T4" fmla="*/ 2147483647 w 2600"/>
                <a:gd name="T5" fmla="*/ 2147483647 h 1664"/>
                <a:gd name="T6" fmla="*/ 2147483647 w 2600"/>
                <a:gd name="T7" fmla="*/ 2147483647 h 1664"/>
                <a:gd name="T8" fmla="*/ 2147483647 w 2600"/>
                <a:gd name="T9" fmla="*/ 2147483647 h 1664"/>
                <a:gd name="T10" fmla="*/ 2147483647 w 2600"/>
                <a:gd name="T11" fmla="*/ 2147483647 h 1664"/>
                <a:gd name="T12" fmla="*/ 2147483647 w 2600"/>
                <a:gd name="T13" fmla="*/ 2147483647 h 1664"/>
                <a:gd name="T14" fmla="*/ 2147483647 w 2600"/>
                <a:gd name="T15" fmla="*/ 2147483647 h 1664"/>
                <a:gd name="T16" fmla="*/ 2147483647 w 2600"/>
                <a:gd name="T17" fmla="*/ 2147483647 h 1664"/>
                <a:gd name="T18" fmla="*/ 2147483647 w 2600"/>
                <a:gd name="T19" fmla="*/ 2147483647 h 1664"/>
                <a:gd name="T20" fmla="*/ 2147483647 w 2600"/>
                <a:gd name="T21" fmla="*/ 2147483647 h 1664"/>
                <a:gd name="T22" fmla="*/ 2147483647 w 2600"/>
                <a:gd name="T23" fmla="*/ 2147483647 h 1664"/>
                <a:gd name="T24" fmla="*/ 2147483647 w 2600"/>
                <a:gd name="T25" fmla="*/ 2147483647 h 1664"/>
                <a:gd name="T26" fmla="*/ 2147483647 w 2600"/>
                <a:gd name="T27" fmla="*/ 2147483647 h 1664"/>
                <a:gd name="T28" fmla="*/ 2147483647 w 2600"/>
                <a:gd name="T29" fmla="*/ 2147483647 h 1664"/>
                <a:gd name="T30" fmla="*/ 2147483647 w 2600"/>
                <a:gd name="T31" fmla="*/ 2147483647 h 1664"/>
                <a:gd name="T32" fmla="*/ 2147483647 w 2600"/>
                <a:gd name="T33" fmla="*/ 2147483647 h 1664"/>
                <a:gd name="T34" fmla="*/ 2147483647 w 2600"/>
                <a:gd name="T35" fmla="*/ 2147483647 h 1664"/>
                <a:gd name="T36" fmla="*/ 2147483647 w 2600"/>
                <a:gd name="T37" fmla="*/ 2147483647 h 1664"/>
                <a:gd name="T38" fmla="*/ 2147483647 w 2600"/>
                <a:gd name="T39" fmla="*/ 2147483647 h 1664"/>
                <a:gd name="T40" fmla="*/ 2147483647 w 2600"/>
                <a:gd name="T41" fmla="*/ 2147483647 h 1664"/>
                <a:gd name="T42" fmla="*/ 2147483647 w 2600"/>
                <a:gd name="T43" fmla="*/ 2147483647 h 1664"/>
                <a:gd name="T44" fmla="*/ 2147483647 w 2600"/>
                <a:gd name="T45" fmla="*/ 2147483647 h 1664"/>
                <a:gd name="T46" fmla="*/ 2147483647 w 2600"/>
                <a:gd name="T47" fmla="*/ 2147483647 h 1664"/>
                <a:gd name="T48" fmla="*/ 2147483647 w 2600"/>
                <a:gd name="T49" fmla="*/ 2147483647 h 1664"/>
                <a:gd name="T50" fmla="*/ 2147483647 w 2600"/>
                <a:gd name="T51" fmla="*/ 2147483647 h 1664"/>
                <a:gd name="T52" fmla="*/ 2147483647 w 2600"/>
                <a:gd name="T53" fmla="*/ 2147483647 h 1664"/>
                <a:gd name="T54" fmla="*/ 0 w 2600"/>
                <a:gd name="T55" fmla="*/ 2147483647 h 1664"/>
                <a:gd name="T56" fmla="*/ 2147483647 w 2600"/>
                <a:gd name="T57" fmla="*/ 2147483647 h 1664"/>
                <a:gd name="T58" fmla="*/ 2147483647 w 2600"/>
                <a:gd name="T59" fmla="*/ 2147483647 h 1664"/>
                <a:gd name="T60" fmla="*/ 2147483647 w 2600"/>
                <a:gd name="T61" fmla="*/ 2147483647 h 1664"/>
                <a:gd name="T62" fmla="*/ 2147483647 w 2600"/>
                <a:gd name="T63" fmla="*/ 2147483647 h 1664"/>
                <a:gd name="T64" fmla="*/ 2147483647 w 2600"/>
                <a:gd name="T65" fmla="*/ 2147483647 h 1664"/>
                <a:gd name="T66" fmla="*/ 2147483647 w 2600"/>
                <a:gd name="T67" fmla="*/ 2147483647 h 1664"/>
                <a:gd name="T68" fmla="*/ 2147483647 w 2600"/>
                <a:gd name="T69" fmla="*/ 2147483647 h 1664"/>
                <a:gd name="T70" fmla="*/ 2147483647 w 2600"/>
                <a:gd name="T71" fmla="*/ 2147483647 h 1664"/>
                <a:gd name="T72" fmla="*/ 2147483647 w 2600"/>
                <a:gd name="T73" fmla="*/ 2147483647 h 1664"/>
                <a:gd name="T74" fmla="*/ 2147483647 w 2600"/>
                <a:gd name="T75" fmla="*/ 2147483647 h 1664"/>
                <a:gd name="T76" fmla="*/ 2147483647 w 2600"/>
                <a:gd name="T77" fmla="*/ 2147483647 h 1664"/>
                <a:gd name="T78" fmla="*/ 2147483647 w 2600"/>
                <a:gd name="T79" fmla="*/ 2147483647 h 1664"/>
                <a:gd name="T80" fmla="*/ 2147483647 w 2600"/>
                <a:gd name="T81" fmla="*/ 2147483647 h 1664"/>
                <a:gd name="T82" fmla="*/ 2147483647 w 2600"/>
                <a:gd name="T83" fmla="*/ 2147483647 h 1664"/>
                <a:gd name="T84" fmla="*/ 2147483647 w 2600"/>
                <a:gd name="T85" fmla="*/ 2147483647 h 1664"/>
                <a:gd name="T86" fmla="*/ 2147483647 w 2600"/>
                <a:gd name="T87" fmla="*/ 2147483647 h 1664"/>
                <a:gd name="T88" fmla="*/ 2147483647 w 2600"/>
                <a:gd name="T89" fmla="*/ 2147483647 h 1664"/>
                <a:gd name="T90" fmla="*/ 2147483647 w 2600"/>
                <a:gd name="T91" fmla="*/ 2147483647 h 1664"/>
                <a:gd name="T92" fmla="*/ 2147483647 w 2600"/>
                <a:gd name="T93" fmla="*/ 2147483647 h 1664"/>
                <a:gd name="T94" fmla="*/ 2147483647 w 2600"/>
                <a:gd name="T95" fmla="*/ 2147483647 h 1664"/>
                <a:gd name="T96" fmla="*/ 2147483647 w 2600"/>
                <a:gd name="T97" fmla="*/ 2147483647 h 1664"/>
                <a:gd name="T98" fmla="*/ 2147483647 w 2600"/>
                <a:gd name="T99" fmla="*/ 2147483647 h 1664"/>
                <a:gd name="T100" fmla="*/ 2147483647 w 2600"/>
                <a:gd name="T101" fmla="*/ 2147483647 h 1664"/>
                <a:gd name="T102" fmla="*/ 2147483647 w 2600"/>
                <a:gd name="T103" fmla="*/ 2147483647 h 1664"/>
                <a:gd name="T104" fmla="*/ 2147483647 w 2600"/>
                <a:gd name="T105" fmla="*/ 2147483647 h 1664"/>
                <a:gd name="T106" fmla="*/ 2147483647 w 2600"/>
                <a:gd name="T107" fmla="*/ 2147483647 h 1664"/>
                <a:gd name="T108" fmla="*/ 2147483647 w 2600"/>
                <a:gd name="T109" fmla="*/ 2147483647 h 1664"/>
                <a:gd name="T110" fmla="*/ 2147483647 w 2600"/>
                <a:gd name="T111" fmla="*/ 2147483647 h 1664"/>
                <a:gd name="T112" fmla="*/ 2147483647 w 2600"/>
                <a:gd name="T113" fmla="*/ 2147483647 h 1664"/>
                <a:gd name="T114" fmla="*/ 2147483647 w 2600"/>
                <a:gd name="T115" fmla="*/ 2147483647 h 1664"/>
                <a:gd name="T116" fmla="*/ 2147483647 w 2600"/>
                <a:gd name="T117" fmla="*/ 2147483647 h 1664"/>
                <a:gd name="T118" fmla="*/ 2147483647 w 2600"/>
                <a:gd name="T119" fmla="*/ 2147483647 h 1664"/>
                <a:gd name="T120" fmla="*/ 2147483647 w 2600"/>
                <a:gd name="T121" fmla="*/ 2147483647 h 1664"/>
                <a:gd name="T122" fmla="*/ 2147483647 w 2600"/>
                <a:gd name="T123" fmla="*/ 2147483647 h 1664"/>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2600"/>
                <a:gd name="T187" fmla="*/ 0 h 1664"/>
                <a:gd name="T188" fmla="*/ 2600 w 2600"/>
                <a:gd name="T189" fmla="*/ 1664 h 1664"/>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2600" h="1664">
                  <a:moveTo>
                    <a:pt x="2104" y="48"/>
                  </a:moveTo>
                  <a:lnTo>
                    <a:pt x="2024" y="0"/>
                  </a:lnTo>
                  <a:lnTo>
                    <a:pt x="1952" y="40"/>
                  </a:lnTo>
                  <a:lnTo>
                    <a:pt x="1944" y="112"/>
                  </a:lnTo>
                  <a:lnTo>
                    <a:pt x="1952" y="216"/>
                  </a:lnTo>
                  <a:lnTo>
                    <a:pt x="1856" y="272"/>
                  </a:lnTo>
                  <a:lnTo>
                    <a:pt x="1792" y="216"/>
                  </a:lnTo>
                  <a:lnTo>
                    <a:pt x="1712" y="224"/>
                  </a:lnTo>
                  <a:lnTo>
                    <a:pt x="1680" y="296"/>
                  </a:lnTo>
                  <a:lnTo>
                    <a:pt x="1632" y="256"/>
                  </a:lnTo>
                  <a:lnTo>
                    <a:pt x="1600" y="200"/>
                  </a:lnTo>
                  <a:lnTo>
                    <a:pt x="1512" y="192"/>
                  </a:lnTo>
                  <a:lnTo>
                    <a:pt x="1480" y="248"/>
                  </a:lnTo>
                  <a:lnTo>
                    <a:pt x="1512" y="296"/>
                  </a:lnTo>
                  <a:lnTo>
                    <a:pt x="1552" y="376"/>
                  </a:lnTo>
                  <a:lnTo>
                    <a:pt x="1552" y="440"/>
                  </a:lnTo>
                  <a:lnTo>
                    <a:pt x="1480" y="432"/>
                  </a:lnTo>
                  <a:lnTo>
                    <a:pt x="1472" y="360"/>
                  </a:lnTo>
                  <a:lnTo>
                    <a:pt x="1400" y="336"/>
                  </a:lnTo>
                  <a:lnTo>
                    <a:pt x="1424" y="272"/>
                  </a:lnTo>
                  <a:lnTo>
                    <a:pt x="1360" y="160"/>
                  </a:lnTo>
                  <a:lnTo>
                    <a:pt x="1272" y="176"/>
                  </a:lnTo>
                  <a:lnTo>
                    <a:pt x="1200" y="248"/>
                  </a:lnTo>
                  <a:lnTo>
                    <a:pt x="1200" y="328"/>
                  </a:lnTo>
                  <a:lnTo>
                    <a:pt x="1200" y="392"/>
                  </a:lnTo>
                  <a:lnTo>
                    <a:pt x="1120" y="400"/>
                  </a:lnTo>
                  <a:lnTo>
                    <a:pt x="1088" y="304"/>
                  </a:lnTo>
                  <a:lnTo>
                    <a:pt x="1056" y="224"/>
                  </a:lnTo>
                  <a:lnTo>
                    <a:pt x="976" y="184"/>
                  </a:lnTo>
                  <a:lnTo>
                    <a:pt x="912" y="256"/>
                  </a:lnTo>
                  <a:lnTo>
                    <a:pt x="960" y="312"/>
                  </a:lnTo>
                  <a:lnTo>
                    <a:pt x="968" y="376"/>
                  </a:lnTo>
                  <a:lnTo>
                    <a:pt x="944" y="456"/>
                  </a:lnTo>
                  <a:lnTo>
                    <a:pt x="904" y="512"/>
                  </a:lnTo>
                  <a:lnTo>
                    <a:pt x="848" y="432"/>
                  </a:lnTo>
                  <a:lnTo>
                    <a:pt x="784" y="416"/>
                  </a:lnTo>
                  <a:lnTo>
                    <a:pt x="768" y="512"/>
                  </a:lnTo>
                  <a:lnTo>
                    <a:pt x="664" y="504"/>
                  </a:lnTo>
                  <a:lnTo>
                    <a:pt x="696" y="456"/>
                  </a:lnTo>
                  <a:lnTo>
                    <a:pt x="704" y="368"/>
                  </a:lnTo>
                  <a:lnTo>
                    <a:pt x="696" y="248"/>
                  </a:lnTo>
                  <a:lnTo>
                    <a:pt x="616" y="168"/>
                  </a:lnTo>
                  <a:lnTo>
                    <a:pt x="560" y="104"/>
                  </a:lnTo>
                  <a:lnTo>
                    <a:pt x="480" y="24"/>
                  </a:lnTo>
                  <a:lnTo>
                    <a:pt x="488" y="128"/>
                  </a:lnTo>
                  <a:lnTo>
                    <a:pt x="480" y="240"/>
                  </a:lnTo>
                  <a:lnTo>
                    <a:pt x="416" y="296"/>
                  </a:lnTo>
                  <a:lnTo>
                    <a:pt x="400" y="208"/>
                  </a:lnTo>
                  <a:lnTo>
                    <a:pt x="320" y="216"/>
                  </a:lnTo>
                  <a:lnTo>
                    <a:pt x="312" y="96"/>
                  </a:lnTo>
                  <a:lnTo>
                    <a:pt x="232" y="80"/>
                  </a:lnTo>
                  <a:lnTo>
                    <a:pt x="216" y="200"/>
                  </a:lnTo>
                  <a:lnTo>
                    <a:pt x="144" y="240"/>
                  </a:lnTo>
                  <a:lnTo>
                    <a:pt x="80" y="344"/>
                  </a:lnTo>
                  <a:lnTo>
                    <a:pt x="88" y="400"/>
                  </a:lnTo>
                  <a:lnTo>
                    <a:pt x="0" y="464"/>
                  </a:lnTo>
                  <a:lnTo>
                    <a:pt x="32" y="520"/>
                  </a:lnTo>
                  <a:lnTo>
                    <a:pt x="160" y="456"/>
                  </a:lnTo>
                  <a:lnTo>
                    <a:pt x="256" y="432"/>
                  </a:lnTo>
                  <a:lnTo>
                    <a:pt x="336" y="424"/>
                  </a:lnTo>
                  <a:lnTo>
                    <a:pt x="416" y="448"/>
                  </a:lnTo>
                  <a:lnTo>
                    <a:pt x="504" y="472"/>
                  </a:lnTo>
                  <a:lnTo>
                    <a:pt x="568" y="544"/>
                  </a:lnTo>
                  <a:lnTo>
                    <a:pt x="488" y="552"/>
                  </a:lnTo>
                  <a:lnTo>
                    <a:pt x="392" y="616"/>
                  </a:lnTo>
                  <a:lnTo>
                    <a:pt x="416" y="656"/>
                  </a:lnTo>
                  <a:lnTo>
                    <a:pt x="488" y="672"/>
                  </a:lnTo>
                  <a:lnTo>
                    <a:pt x="568" y="680"/>
                  </a:lnTo>
                  <a:lnTo>
                    <a:pt x="512" y="752"/>
                  </a:lnTo>
                  <a:lnTo>
                    <a:pt x="432" y="768"/>
                  </a:lnTo>
                  <a:lnTo>
                    <a:pt x="336" y="760"/>
                  </a:lnTo>
                  <a:lnTo>
                    <a:pt x="208" y="768"/>
                  </a:lnTo>
                  <a:lnTo>
                    <a:pt x="104" y="776"/>
                  </a:lnTo>
                  <a:lnTo>
                    <a:pt x="184" y="832"/>
                  </a:lnTo>
                  <a:lnTo>
                    <a:pt x="264" y="848"/>
                  </a:lnTo>
                  <a:lnTo>
                    <a:pt x="360" y="880"/>
                  </a:lnTo>
                  <a:lnTo>
                    <a:pt x="368" y="992"/>
                  </a:lnTo>
                  <a:lnTo>
                    <a:pt x="448" y="1024"/>
                  </a:lnTo>
                  <a:lnTo>
                    <a:pt x="512" y="1072"/>
                  </a:lnTo>
                  <a:lnTo>
                    <a:pt x="456" y="1152"/>
                  </a:lnTo>
                  <a:lnTo>
                    <a:pt x="384" y="1232"/>
                  </a:lnTo>
                  <a:lnTo>
                    <a:pt x="296" y="1272"/>
                  </a:lnTo>
                  <a:lnTo>
                    <a:pt x="200" y="1304"/>
                  </a:lnTo>
                  <a:lnTo>
                    <a:pt x="232" y="1384"/>
                  </a:lnTo>
                  <a:lnTo>
                    <a:pt x="312" y="1384"/>
                  </a:lnTo>
                  <a:lnTo>
                    <a:pt x="416" y="1368"/>
                  </a:lnTo>
                  <a:lnTo>
                    <a:pt x="576" y="1328"/>
                  </a:lnTo>
                  <a:lnTo>
                    <a:pt x="688" y="1392"/>
                  </a:lnTo>
                  <a:lnTo>
                    <a:pt x="744" y="1480"/>
                  </a:lnTo>
                  <a:lnTo>
                    <a:pt x="800" y="1568"/>
                  </a:lnTo>
                  <a:lnTo>
                    <a:pt x="912" y="1552"/>
                  </a:lnTo>
                  <a:lnTo>
                    <a:pt x="990" y="1582"/>
                  </a:lnTo>
                  <a:lnTo>
                    <a:pt x="1120" y="1632"/>
                  </a:lnTo>
                  <a:lnTo>
                    <a:pt x="1232" y="1664"/>
                  </a:lnTo>
                  <a:lnTo>
                    <a:pt x="1288" y="1600"/>
                  </a:lnTo>
                  <a:lnTo>
                    <a:pt x="1432" y="1520"/>
                  </a:lnTo>
                  <a:lnTo>
                    <a:pt x="1544" y="1424"/>
                  </a:lnTo>
                  <a:lnTo>
                    <a:pt x="1664" y="1368"/>
                  </a:lnTo>
                  <a:lnTo>
                    <a:pt x="1712" y="1424"/>
                  </a:lnTo>
                  <a:lnTo>
                    <a:pt x="1784" y="1424"/>
                  </a:lnTo>
                  <a:lnTo>
                    <a:pt x="1832" y="1336"/>
                  </a:lnTo>
                  <a:lnTo>
                    <a:pt x="1960" y="1272"/>
                  </a:lnTo>
                  <a:lnTo>
                    <a:pt x="2072" y="1264"/>
                  </a:lnTo>
                  <a:lnTo>
                    <a:pt x="2152" y="1192"/>
                  </a:lnTo>
                  <a:lnTo>
                    <a:pt x="2250" y="1162"/>
                  </a:lnTo>
                  <a:lnTo>
                    <a:pt x="2304" y="1056"/>
                  </a:lnTo>
                  <a:lnTo>
                    <a:pt x="2320" y="976"/>
                  </a:lnTo>
                  <a:lnTo>
                    <a:pt x="2416" y="1008"/>
                  </a:lnTo>
                  <a:lnTo>
                    <a:pt x="2432" y="944"/>
                  </a:lnTo>
                  <a:lnTo>
                    <a:pt x="2488" y="824"/>
                  </a:lnTo>
                  <a:lnTo>
                    <a:pt x="2600" y="776"/>
                  </a:lnTo>
                  <a:lnTo>
                    <a:pt x="2536" y="688"/>
                  </a:lnTo>
                  <a:lnTo>
                    <a:pt x="2600" y="632"/>
                  </a:lnTo>
                  <a:lnTo>
                    <a:pt x="2584" y="560"/>
                  </a:lnTo>
                  <a:lnTo>
                    <a:pt x="2520" y="532"/>
                  </a:lnTo>
                  <a:lnTo>
                    <a:pt x="2408" y="472"/>
                  </a:lnTo>
                  <a:lnTo>
                    <a:pt x="2320" y="432"/>
                  </a:lnTo>
                  <a:lnTo>
                    <a:pt x="2384" y="376"/>
                  </a:lnTo>
                  <a:lnTo>
                    <a:pt x="2360" y="296"/>
                  </a:lnTo>
                  <a:lnTo>
                    <a:pt x="2272" y="296"/>
                  </a:lnTo>
                  <a:lnTo>
                    <a:pt x="2280" y="160"/>
                  </a:lnTo>
                  <a:lnTo>
                    <a:pt x="2224" y="216"/>
                  </a:lnTo>
                  <a:lnTo>
                    <a:pt x="2144" y="184"/>
                  </a:lnTo>
                  <a:lnTo>
                    <a:pt x="2104" y="48"/>
                  </a:lnTo>
                  <a:close/>
                </a:path>
              </a:pathLst>
            </a:custGeom>
            <a:solidFill>
              <a:schemeClr val="accent6">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170" name="Freeform 171">
              <a:extLst>
                <a:ext uri="{FF2B5EF4-FFF2-40B4-BE49-F238E27FC236}">
                  <a16:creationId xmlns:a16="http://schemas.microsoft.com/office/drawing/2014/main" id="{DE320694-D494-4C43-A9B3-9737B4B75651}"/>
                </a:ext>
              </a:extLst>
            </p:cNvPr>
            <p:cNvSpPr>
              <a:spLocks/>
            </p:cNvSpPr>
            <p:nvPr/>
          </p:nvSpPr>
          <p:spPr bwMode="auto">
            <a:xfrm>
              <a:off x="1830394" y="2866360"/>
              <a:ext cx="1561823" cy="1197451"/>
            </a:xfrm>
            <a:custGeom>
              <a:avLst/>
              <a:gdLst>
                <a:gd name="T0" fmla="*/ 204 w 9324976"/>
                <a:gd name="T1" fmla="*/ 825 h 7146317"/>
                <a:gd name="T2" fmla="*/ 88 w 9324976"/>
                <a:gd name="T3" fmla="*/ 600 h 7146317"/>
                <a:gd name="T4" fmla="*/ 37 w 9324976"/>
                <a:gd name="T5" fmla="*/ 236 h 7146317"/>
                <a:gd name="T6" fmla="*/ 151 w 9324976"/>
                <a:gd name="T7" fmla="*/ 219 h 7146317"/>
                <a:gd name="T8" fmla="*/ 233 w 9324976"/>
                <a:gd name="T9" fmla="*/ 225 h 7146317"/>
                <a:gd name="T10" fmla="*/ 283 w 9324976"/>
                <a:gd name="T11" fmla="*/ 230 h 7146317"/>
                <a:gd name="T12" fmla="*/ 381 w 9324976"/>
                <a:gd name="T13" fmla="*/ 251 h 7146317"/>
                <a:gd name="T14" fmla="*/ 473 w 9324976"/>
                <a:gd name="T15" fmla="*/ 302 h 7146317"/>
                <a:gd name="T16" fmla="*/ 639 w 9324976"/>
                <a:gd name="T17" fmla="*/ 295 h 7146317"/>
                <a:gd name="T18" fmla="*/ 654 w 9324976"/>
                <a:gd name="T19" fmla="*/ 214 h 7146317"/>
                <a:gd name="T20" fmla="*/ 700 w 9324976"/>
                <a:gd name="T21" fmla="*/ 109 h 7146317"/>
                <a:gd name="T22" fmla="*/ 739 w 9324976"/>
                <a:gd name="T23" fmla="*/ 2 h 7146317"/>
                <a:gd name="T24" fmla="*/ 727 w 9324976"/>
                <a:gd name="T25" fmla="*/ 92 h 7146317"/>
                <a:gd name="T26" fmla="*/ 749 w 9324976"/>
                <a:gd name="T27" fmla="*/ 200 h 7146317"/>
                <a:gd name="T28" fmla="*/ 810 w 9324976"/>
                <a:gd name="T29" fmla="*/ 302 h 7146317"/>
                <a:gd name="T30" fmla="*/ 851 w 9324976"/>
                <a:gd name="T31" fmla="*/ 251 h 7146317"/>
                <a:gd name="T32" fmla="*/ 788 w 9324976"/>
                <a:gd name="T33" fmla="*/ 164 h 7146317"/>
                <a:gd name="T34" fmla="*/ 803 w 9324976"/>
                <a:gd name="T35" fmla="*/ 35 h 7146317"/>
                <a:gd name="T36" fmla="*/ 833 w 9324976"/>
                <a:gd name="T37" fmla="*/ 80 h 7146317"/>
                <a:gd name="T38" fmla="*/ 909 w 9324976"/>
                <a:gd name="T39" fmla="*/ 27 h 7146317"/>
                <a:gd name="T40" fmla="*/ 1005 w 9324976"/>
                <a:gd name="T41" fmla="*/ 84 h 7146317"/>
                <a:gd name="T42" fmla="*/ 1070 w 9324976"/>
                <a:gd name="T43" fmla="*/ 137 h 7146317"/>
                <a:gd name="T44" fmla="*/ 1127 w 9324976"/>
                <a:gd name="T45" fmla="*/ 222 h 7146317"/>
                <a:gd name="T46" fmla="*/ 1180 w 9324976"/>
                <a:gd name="T47" fmla="*/ 311 h 7146317"/>
                <a:gd name="T48" fmla="*/ 1205 w 9324976"/>
                <a:gd name="T49" fmla="*/ 387 h 7146317"/>
                <a:gd name="T50" fmla="*/ 1140 w 9324976"/>
                <a:gd name="T51" fmla="*/ 362 h 7146317"/>
                <a:gd name="T52" fmla="*/ 1176 w 9324976"/>
                <a:gd name="T53" fmla="*/ 450 h 7146317"/>
                <a:gd name="T54" fmla="*/ 1141 w 9324976"/>
                <a:gd name="T55" fmla="*/ 479 h 7146317"/>
                <a:gd name="T56" fmla="*/ 1070 w 9324976"/>
                <a:gd name="T57" fmla="*/ 489 h 7146317"/>
                <a:gd name="T58" fmla="*/ 973 w 9324976"/>
                <a:gd name="T59" fmla="*/ 407 h 7146317"/>
                <a:gd name="T60" fmla="*/ 1049 w 9324976"/>
                <a:gd name="T61" fmla="*/ 342 h 7146317"/>
                <a:gd name="T62" fmla="*/ 976 w 9324976"/>
                <a:gd name="T63" fmla="*/ 237 h 7146317"/>
                <a:gd name="T64" fmla="*/ 907 w 9324976"/>
                <a:gd name="T65" fmla="*/ 276 h 7146317"/>
                <a:gd name="T66" fmla="*/ 887 w 9324976"/>
                <a:gd name="T67" fmla="*/ 384 h 7146317"/>
                <a:gd name="T68" fmla="*/ 918 w 9324976"/>
                <a:gd name="T69" fmla="*/ 464 h 7146317"/>
                <a:gd name="T70" fmla="*/ 823 w 9324976"/>
                <a:gd name="T71" fmla="*/ 456 h 7146317"/>
                <a:gd name="T72" fmla="*/ 752 w 9324976"/>
                <a:gd name="T73" fmla="*/ 499 h 7146317"/>
                <a:gd name="T74" fmla="*/ 751 w 9324976"/>
                <a:gd name="T75" fmla="*/ 658 h 7146317"/>
                <a:gd name="T76" fmla="*/ 900 w 9324976"/>
                <a:gd name="T77" fmla="*/ 732 h 7146317"/>
                <a:gd name="T78" fmla="*/ 939 w 9324976"/>
                <a:gd name="T79" fmla="*/ 733 h 7146317"/>
                <a:gd name="T80" fmla="*/ 958 w 9324976"/>
                <a:gd name="T81" fmla="*/ 621 h 7146317"/>
                <a:gd name="T82" fmla="*/ 965 w 9324976"/>
                <a:gd name="T83" fmla="*/ 541 h 7146317"/>
                <a:gd name="T84" fmla="*/ 1026 w 9324976"/>
                <a:gd name="T85" fmla="*/ 493 h 7146317"/>
                <a:gd name="T86" fmla="*/ 1092 w 9324976"/>
                <a:gd name="T87" fmla="*/ 574 h 7146317"/>
                <a:gd name="T88" fmla="*/ 1168 w 9324976"/>
                <a:gd name="T89" fmla="*/ 583 h 7146317"/>
                <a:gd name="T90" fmla="*/ 1205 w 9324976"/>
                <a:gd name="T91" fmla="*/ 650 h 7146317"/>
                <a:gd name="T92" fmla="*/ 1255 w 9324976"/>
                <a:gd name="T93" fmla="*/ 720 h 7146317"/>
                <a:gd name="T94" fmla="*/ 1305 w 9324976"/>
                <a:gd name="T95" fmla="*/ 792 h 7146317"/>
                <a:gd name="T96" fmla="*/ 1318 w 9324976"/>
                <a:gd name="T97" fmla="*/ 867 h 7146317"/>
                <a:gd name="T98" fmla="*/ 1336 w 9324976"/>
                <a:gd name="T99" fmla="*/ 923 h 7146317"/>
                <a:gd name="T100" fmla="*/ 1263 w 9324976"/>
                <a:gd name="T101" fmla="*/ 913 h 7146317"/>
                <a:gd name="T102" fmla="*/ 1259 w 9324976"/>
                <a:gd name="T103" fmla="*/ 841 h 7146317"/>
                <a:gd name="T104" fmla="*/ 1158 w 9324976"/>
                <a:gd name="T105" fmla="*/ 847 h 7146317"/>
                <a:gd name="T106" fmla="*/ 1183 w 9324976"/>
                <a:gd name="T107" fmla="*/ 897 h 7146317"/>
                <a:gd name="T108" fmla="*/ 1230 w 9324976"/>
                <a:gd name="T109" fmla="*/ 929 h 7146317"/>
                <a:gd name="T110" fmla="*/ 1152 w 9324976"/>
                <a:gd name="T111" fmla="*/ 995 h 7146317"/>
                <a:gd name="T112" fmla="*/ 1098 w 9324976"/>
                <a:gd name="T113" fmla="*/ 917 h 7146317"/>
                <a:gd name="T114" fmla="*/ 954 w 9324976"/>
                <a:gd name="T115" fmla="*/ 1004 h 7146317"/>
                <a:gd name="T116" fmla="*/ 923 w 9324976"/>
                <a:gd name="T117" fmla="*/ 973 h 7146317"/>
                <a:gd name="T118" fmla="*/ 851 w 9324976"/>
                <a:gd name="T119" fmla="*/ 905 h 7146317"/>
                <a:gd name="T120" fmla="*/ 706 w 9324976"/>
                <a:gd name="T121" fmla="*/ 885 h 714631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9324976"/>
                <a:gd name="T184" fmla="*/ 0 h 7146317"/>
                <a:gd name="T185" fmla="*/ 9324976 w 9324976"/>
                <a:gd name="T186" fmla="*/ 7146317 h 714631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9324976" h="7146317">
                  <a:moveTo>
                    <a:pt x="1886890" y="6060467"/>
                  </a:moveTo>
                  <a:lnTo>
                    <a:pt x="1884509" y="6139049"/>
                  </a:lnTo>
                  <a:lnTo>
                    <a:pt x="1705915" y="6150955"/>
                  </a:lnTo>
                  <a:lnTo>
                    <a:pt x="1608138" y="6019335"/>
                  </a:lnTo>
                  <a:lnTo>
                    <a:pt x="1403350" y="5890513"/>
                  </a:lnTo>
                  <a:lnTo>
                    <a:pt x="1403350" y="5747574"/>
                  </a:lnTo>
                  <a:lnTo>
                    <a:pt x="1403350" y="5669928"/>
                  </a:lnTo>
                  <a:lnTo>
                    <a:pt x="1312863" y="5502283"/>
                  </a:lnTo>
                  <a:lnTo>
                    <a:pt x="1171575" y="5361108"/>
                  </a:lnTo>
                  <a:lnTo>
                    <a:pt x="1101725" y="5062877"/>
                  </a:lnTo>
                  <a:lnTo>
                    <a:pt x="1216025" y="4884644"/>
                  </a:lnTo>
                  <a:lnTo>
                    <a:pt x="1028700" y="4748763"/>
                  </a:lnTo>
                  <a:lnTo>
                    <a:pt x="774700" y="4332298"/>
                  </a:lnTo>
                  <a:lnTo>
                    <a:pt x="604838" y="4124065"/>
                  </a:lnTo>
                  <a:lnTo>
                    <a:pt x="460375" y="4312886"/>
                  </a:lnTo>
                  <a:lnTo>
                    <a:pt x="307975" y="4120536"/>
                  </a:lnTo>
                  <a:lnTo>
                    <a:pt x="274638" y="3974067"/>
                  </a:lnTo>
                  <a:lnTo>
                    <a:pt x="130175" y="3998773"/>
                  </a:lnTo>
                  <a:lnTo>
                    <a:pt x="0" y="3959950"/>
                  </a:lnTo>
                  <a:lnTo>
                    <a:pt x="17463" y="1621744"/>
                  </a:lnTo>
                  <a:lnTo>
                    <a:pt x="252413" y="1621744"/>
                  </a:lnTo>
                  <a:lnTo>
                    <a:pt x="358775" y="1672920"/>
                  </a:lnTo>
                  <a:lnTo>
                    <a:pt x="466725" y="1743507"/>
                  </a:lnTo>
                  <a:lnTo>
                    <a:pt x="558800" y="1695861"/>
                  </a:lnTo>
                  <a:lnTo>
                    <a:pt x="661988" y="1591744"/>
                  </a:lnTo>
                  <a:lnTo>
                    <a:pt x="728663" y="1508804"/>
                  </a:lnTo>
                  <a:lnTo>
                    <a:pt x="852488" y="1577627"/>
                  </a:lnTo>
                  <a:lnTo>
                    <a:pt x="1042988" y="1503510"/>
                  </a:lnTo>
                  <a:lnTo>
                    <a:pt x="1249363" y="1445276"/>
                  </a:lnTo>
                  <a:lnTo>
                    <a:pt x="1336675" y="1473511"/>
                  </a:lnTo>
                  <a:lnTo>
                    <a:pt x="1368425" y="1355277"/>
                  </a:lnTo>
                  <a:lnTo>
                    <a:pt x="1368425" y="1207043"/>
                  </a:lnTo>
                  <a:lnTo>
                    <a:pt x="1490663" y="1261749"/>
                  </a:lnTo>
                  <a:lnTo>
                    <a:pt x="1557338" y="1489393"/>
                  </a:lnTo>
                  <a:lnTo>
                    <a:pt x="1601788" y="1547627"/>
                  </a:lnTo>
                  <a:lnTo>
                    <a:pt x="1676400" y="1552921"/>
                  </a:lnTo>
                  <a:lnTo>
                    <a:pt x="1709738" y="1371159"/>
                  </a:lnTo>
                  <a:lnTo>
                    <a:pt x="1776413" y="1399394"/>
                  </a:lnTo>
                  <a:lnTo>
                    <a:pt x="1816100" y="1429394"/>
                  </a:lnTo>
                  <a:lnTo>
                    <a:pt x="1838325" y="1577627"/>
                  </a:lnTo>
                  <a:lnTo>
                    <a:pt x="1878013" y="1584686"/>
                  </a:lnTo>
                  <a:lnTo>
                    <a:pt x="1952625" y="1577627"/>
                  </a:lnTo>
                  <a:lnTo>
                    <a:pt x="1958975" y="1489393"/>
                  </a:lnTo>
                  <a:lnTo>
                    <a:pt x="2043113" y="1452334"/>
                  </a:lnTo>
                  <a:lnTo>
                    <a:pt x="2166938" y="1519392"/>
                  </a:lnTo>
                  <a:lnTo>
                    <a:pt x="2239963" y="1589980"/>
                  </a:lnTo>
                  <a:lnTo>
                    <a:pt x="2363788" y="1595274"/>
                  </a:lnTo>
                  <a:lnTo>
                    <a:pt x="2490788" y="1694096"/>
                  </a:lnTo>
                  <a:lnTo>
                    <a:pt x="2624138" y="1725860"/>
                  </a:lnTo>
                  <a:lnTo>
                    <a:pt x="2708422" y="1776599"/>
                  </a:lnTo>
                  <a:lnTo>
                    <a:pt x="2765572" y="1843274"/>
                  </a:lnTo>
                  <a:lnTo>
                    <a:pt x="2865584" y="1952811"/>
                  </a:lnTo>
                  <a:lnTo>
                    <a:pt x="2751284" y="2019486"/>
                  </a:lnTo>
                  <a:lnTo>
                    <a:pt x="2732234" y="2095686"/>
                  </a:lnTo>
                  <a:lnTo>
                    <a:pt x="3006725" y="2108797"/>
                  </a:lnTo>
                  <a:lnTo>
                    <a:pt x="3257550" y="2078797"/>
                  </a:lnTo>
                  <a:lnTo>
                    <a:pt x="3403747" y="2148074"/>
                  </a:lnTo>
                  <a:lnTo>
                    <a:pt x="3608534" y="2043299"/>
                  </a:lnTo>
                  <a:lnTo>
                    <a:pt x="3789509" y="1971861"/>
                  </a:lnTo>
                  <a:lnTo>
                    <a:pt x="3944938" y="2018798"/>
                  </a:lnTo>
                  <a:lnTo>
                    <a:pt x="4081463" y="2038209"/>
                  </a:lnTo>
                  <a:lnTo>
                    <a:pt x="4262438" y="2092915"/>
                  </a:lnTo>
                  <a:lnTo>
                    <a:pt x="4402138" y="2029386"/>
                  </a:lnTo>
                  <a:lnTo>
                    <a:pt x="4445000" y="1971151"/>
                  </a:lnTo>
                  <a:lnTo>
                    <a:pt x="4429125" y="1847624"/>
                  </a:lnTo>
                  <a:lnTo>
                    <a:pt x="4516438" y="1822918"/>
                  </a:lnTo>
                  <a:lnTo>
                    <a:pt x="4519613" y="1764683"/>
                  </a:lnTo>
                  <a:lnTo>
                    <a:pt x="4410075" y="1678214"/>
                  </a:lnTo>
                  <a:lnTo>
                    <a:pt x="4491038" y="1552921"/>
                  </a:lnTo>
                  <a:lnTo>
                    <a:pt x="4505325" y="1471746"/>
                  </a:lnTo>
                  <a:lnTo>
                    <a:pt x="4672013" y="1344689"/>
                  </a:lnTo>
                  <a:lnTo>
                    <a:pt x="4684713" y="1254690"/>
                  </a:lnTo>
                  <a:lnTo>
                    <a:pt x="4721226" y="1175279"/>
                  </a:lnTo>
                  <a:lnTo>
                    <a:pt x="4678363" y="1065869"/>
                  </a:lnTo>
                  <a:lnTo>
                    <a:pt x="4760913" y="1021752"/>
                  </a:lnTo>
                  <a:lnTo>
                    <a:pt x="4799013" y="905283"/>
                  </a:lnTo>
                  <a:lnTo>
                    <a:pt x="4826001" y="751755"/>
                  </a:lnTo>
                  <a:lnTo>
                    <a:pt x="4799013" y="569993"/>
                  </a:lnTo>
                  <a:lnTo>
                    <a:pt x="4773613" y="389995"/>
                  </a:lnTo>
                  <a:lnTo>
                    <a:pt x="4826001" y="273526"/>
                  </a:lnTo>
                  <a:lnTo>
                    <a:pt x="4838701" y="132351"/>
                  </a:lnTo>
                  <a:lnTo>
                    <a:pt x="4838701" y="33529"/>
                  </a:lnTo>
                  <a:lnTo>
                    <a:pt x="4973638" y="0"/>
                  </a:lnTo>
                  <a:lnTo>
                    <a:pt x="5091113" y="12353"/>
                  </a:lnTo>
                  <a:lnTo>
                    <a:pt x="5192713" y="26470"/>
                  </a:lnTo>
                  <a:lnTo>
                    <a:pt x="5307013" y="28235"/>
                  </a:lnTo>
                  <a:lnTo>
                    <a:pt x="5364163" y="105881"/>
                  </a:lnTo>
                  <a:lnTo>
                    <a:pt x="5248276" y="389995"/>
                  </a:lnTo>
                  <a:lnTo>
                    <a:pt x="5173663" y="539993"/>
                  </a:lnTo>
                  <a:lnTo>
                    <a:pt x="5038726" y="539993"/>
                  </a:lnTo>
                  <a:lnTo>
                    <a:pt x="5005388" y="635286"/>
                  </a:lnTo>
                  <a:lnTo>
                    <a:pt x="4995863" y="727050"/>
                  </a:lnTo>
                  <a:lnTo>
                    <a:pt x="4987926" y="762343"/>
                  </a:lnTo>
                  <a:lnTo>
                    <a:pt x="4957763" y="811754"/>
                  </a:lnTo>
                  <a:lnTo>
                    <a:pt x="5092701" y="926459"/>
                  </a:lnTo>
                  <a:lnTo>
                    <a:pt x="5110163" y="1092339"/>
                  </a:lnTo>
                  <a:lnTo>
                    <a:pt x="5159376" y="1182338"/>
                  </a:lnTo>
                  <a:lnTo>
                    <a:pt x="5159376" y="1371159"/>
                  </a:lnTo>
                  <a:lnTo>
                    <a:pt x="5248276" y="1489393"/>
                  </a:lnTo>
                  <a:lnTo>
                    <a:pt x="5330826" y="1529981"/>
                  </a:lnTo>
                  <a:lnTo>
                    <a:pt x="5487988" y="1600568"/>
                  </a:lnTo>
                  <a:lnTo>
                    <a:pt x="5634038" y="1805271"/>
                  </a:lnTo>
                  <a:lnTo>
                    <a:pt x="5621338" y="1964093"/>
                  </a:lnTo>
                  <a:lnTo>
                    <a:pt x="5576888" y="1987034"/>
                  </a:lnTo>
                  <a:lnTo>
                    <a:pt x="5581651" y="2075268"/>
                  </a:lnTo>
                  <a:lnTo>
                    <a:pt x="5683251" y="2172325"/>
                  </a:lnTo>
                  <a:lnTo>
                    <a:pt x="5735638" y="2158208"/>
                  </a:lnTo>
                  <a:lnTo>
                    <a:pt x="5672138" y="2017033"/>
                  </a:lnTo>
                  <a:lnTo>
                    <a:pt x="5702301" y="1902329"/>
                  </a:lnTo>
                  <a:lnTo>
                    <a:pt x="5773738" y="1900564"/>
                  </a:lnTo>
                  <a:lnTo>
                    <a:pt x="5821363" y="1821153"/>
                  </a:lnTo>
                  <a:lnTo>
                    <a:pt x="5859463" y="1727625"/>
                  </a:lnTo>
                  <a:lnTo>
                    <a:pt x="5851526" y="1589980"/>
                  </a:lnTo>
                  <a:lnTo>
                    <a:pt x="5834063" y="1445276"/>
                  </a:lnTo>
                  <a:lnTo>
                    <a:pt x="5697538" y="1434688"/>
                  </a:lnTo>
                  <a:lnTo>
                    <a:pt x="5592763" y="1388806"/>
                  </a:lnTo>
                  <a:lnTo>
                    <a:pt x="5486401" y="1286454"/>
                  </a:lnTo>
                  <a:lnTo>
                    <a:pt x="5429251" y="1233514"/>
                  </a:lnTo>
                  <a:lnTo>
                    <a:pt x="5427663" y="1125868"/>
                  </a:lnTo>
                  <a:lnTo>
                    <a:pt x="5348288" y="944106"/>
                  </a:lnTo>
                  <a:lnTo>
                    <a:pt x="5345113" y="806460"/>
                  </a:lnTo>
                  <a:lnTo>
                    <a:pt x="5338763" y="698815"/>
                  </a:lnTo>
                  <a:lnTo>
                    <a:pt x="5373688" y="531170"/>
                  </a:lnTo>
                  <a:lnTo>
                    <a:pt x="5416551" y="423524"/>
                  </a:lnTo>
                  <a:lnTo>
                    <a:pt x="5438776" y="365289"/>
                  </a:lnTo>
                  <a:lnTo>
                    <a:pt x="5529263" y="238232"/>
                  </a:lnTo>
                  <a:lnTo>
                    <a:pt x="5659438" y="121763"/>
                  </a:lnTo>
                  <a:lnTo>
                    <a:pt x="5776913" y="91764"/>
                  </a:lnTo>
                  <a:lnTo>
                    <a:pt x="5915026" y="128822"/>
                  </a:lnTo>
                  <a:lnTo>
                    <a:pt x="5878513" y="206468"/>
                  </a:lnTo>
                  <a:lnTo>
                    <a:pt x="5791201" y="307055"/>
                  </a:lnTo>
                  <a:lnTo>
                    <a:pt x="5743576" y="418230"/>
                  </a:lnTo>
                  <a:lnTo>
                    <a:pt x="5735638" y="552346"/>
                  </a:lnTo>
                  <a:lnTo>
                    <a:pt x="5830888" y="578816"/>
                  </a:lnTo>
                  <a:lnTo>
                    <a:pt x="5830888" y="462347"/>
                  </a:lnTo>
                  <a:lnTo>
                    <a:pt x="5872163" y="361760"/>
                  </a:lnTo>
                  <a:lnTo>
                    <a:pt x="5940426" y="259408"/>
                  </a:lnTo>
                  <a:lnTo>
                    <a:pt x="6043613" y="187056"/>
                  </a:lnTo>
                  <a:lnTo>
                    <a:pt x="6169026" y="137645"/>
                  </a:lnTo>
                  <a:lnTo>
                    <a:pt x="6261101" y="183527"/>
                  </a:lnTo>
                  <a:lnTo>
                    <a:pt x="6424613" y="139410"/>
                  </a:lnTo>
                  <a:lnTo>
                    <a:pt x="6524626" y="165880"/>
                  </a:lnTo>
                  <a:lnTo>
                    <a:pt x="6619876" y="165880"/>
                  </a:lnTo>
                  <a:lnTo>
                    <a:pt x="6759576" y="239997"/>
                  </a:lnTo>
                  <a:lnTo>
                    <a:pt x="6800851" y="389995"/>
                  </a:lnTo>
                  <a:lnTo>
                    <a:pt x="6850063" y="529405"/>
                  </a:lnTo>
                  <a:lnTo>
                    <a:pt x="6919913" y="577051"/>
                  </a:lnTo>
                  <a:lnTo>
                    <a:pt x="6992938" y="624698"/>
                  </a:lnTo>
                  <a:lnTo>
                    <a:pt x="7005638" y="711167"/>
                  </a:lnTo>
                  <a:lnTo>
                    <a:pt x="7035801" y="809990"/>
                  </a:lnTo>
                  <a:lnTo>
                    <a:pt x="7140576" y="827637"/>
                  </a:lnTo>
                  <a:lnTo>
                    <a:pt x="7205663" y="854107"/>
                  </a:lnTo>
                  <a:lnTo>
                    <a:pt x="7292976" y="852342"/>
                  </a:lnTo>
                  <a:lnTo>
                    <a:pt x="7373938" y="944106"/>
                  </a:lnTo>
                  <a:lnTo>
                    <a:pt x="7372351" y="1065869"/>
                  </a:lnTo>
                  <a:lnTo>
                    <a:pt x="7462838" y="1090574"/>
                  </a:lnTo>
                  <a:lnTo>
                    <a:pt x="7615238" y="1198220"/>
                  </a:lnTo>
                  <a:lnTo>
                    <a:pt x="7634288" y="1270572"/>
                  </a:lnTo>
                  <a:lnTo>
                    <a:pt x="7715251" y="1282925"/>
                  </a:lnTo>
                  <a:lnTo>
                    <a:pt x="7777163" y="1402923"/>
                  </a:lnTo>
                  <a:lnTo>
                    <a:pt x="7762876" y="1526451"/>
                  </a:lnTo>
                  <a:lnTo>
                    <a:pt x="7762876" y="1667626"/>
                  </a:lnTo>
                  <a:lnTo>
                    <a:pt x="7659688" y="1784095"/>
                  </a:lnTo>
                  <a:lnTo>
                    <a:pt x="7791451" y="1870564"/>
                  </a:lnTo>
                  <a:lnTo>
                    <a:pt x="7904163" y="2017033"/>
                  </a:lnTo>
                  <a:lnTo>
                    <a:pt x="7993063" y="1955269"/>
                  </a:lnTo>
                  <a:lnTo>
                    <a:pt x="8069263" y="2055856"/>
                  </a:lnTo>
                  <a:lnTo>
                    <a:pt x="8129588" y="2138796"/>
                  </a:lnTo>
                  <a:lnTo>
                    <a:pt x="8221663" y="2175855"/>
                  </a:lnTo>
                  <a:lnTo>
                    <a:pt x="8229601" y="2255265"/>
                  </a:lnTo>
                  <a:lnTo>
                    <a:pt x="8329613" y="2249971"/>
                  </a:lnTo>
                  <a:lnTo>
                    <a:pt x="8396288" y="2320559"/>
                  </a:lnTo>
                  <a:lnTo>
                    <a:pt x="8407401" y="2421146"/>
                  </a:lnTo>
                  <a:lnTo>
                    <a:pt x="8329613" y="2498792"/>
                  </a:lnTo>
                  <a:lnTo>
                    <a:pt x="8301038" y="2661143"/>
                  </a:lnTo>
                  <a:lnTo>
                    <a:pt x="8210551" y="2691142"/>
                  </a:lnTo>
                  <a:lnTo>
                    <a:pt x="8172451" y="2777612"/>
                  </a:lnTo>
                  <a:lnTo>
                    <a:pt x="8102601" y="2789965"/>
                  </a:lnTo>
                  <a:lnTo>
                    <a:pt x="7991476" y="2722907"/>
                  </a:lnTo>
                  <a:lnTo>
                    <a:pt x="7916863" y="2699966"/>
                  </a:lnTo>
                  <a:lnTo>
                    <a:pt x="7934326" y="2617026"/>
                  </a:lnTo>
                  <a:lnTo>
                    <a:pt x="7854951" y="2488204"/>
                  </a:lnTo>
                  <a:lnTo>
                    <a:pt x="7800976" y="2544674"/>
                  </a:lnTo>
                  <a:lnTo>
                    <a:pt x="7786688" y="2636437"/>
                  </a:lnTo>
                  <a:lnTo>
                    <a:pt x="7829551" y="2752906"/>
                  </a:lnTo>
                  <a:lnTo>
                    <a:pt x="7926388" y="2816435"/>
                  </a:lnTo>
                  <a:lnTo>
                    <a:pt x="8024813" y="2876434"/>
                  </a:lnTo>
                  <a:lnTo>
                    <a:pt x="8067676" y="2992903"/>
                  </a:lnTo>
                  <a:lnTo>
                    <a:pt x="8102601" y="3093490"/>
                  </a:lnTo>
                  <a:lnTo>
                    <a:pt x="8116888" y="3183489"/>
                  </a:lnTo>
                  <a:lnTo>
                    <a:pt x="8067676" y="3218783"/>
                  </a:lnTo>
                  <a:lnTo>
                    <a:pt x="8062913" y="3324664"/>
                  </a:lnTo>
                  <a:lnTo>
                    <a:pt x="8096251" y="3377604"/>
                  </a:lnTo>
                  <a:lnTo>
                    <a:pt x="8064501" y="3405839"/>
                  </a:lnTo>
                  <a:lnTo>
                    <a:pt x="7991476" y="3395251"/>
                  </a:lnTo>
                  <a:lnTo>
                    <a:pt x="7862888" y="3292899"/>
                  </a:lnTo>
                  <a:lnTo>
                    <a:pt x="7812088" y="3331722"/>
                  </a:lnTo>
                  <a:lnTo>
                    <a:pt x="7921626" y="3479956"/>
                  </a:lnTo>
                  <a:lnTo>
                    <a:pt x="7867651" y="3554072"/>
                  </a:lnTo>
                  <a:lnTo>
                    <a:pt x="7758113" y="3495838"/>
                  </a:lnTo>
                  <a:lnTo>
                    <a:pt x="7677151" y="3490544"/>
                  </a:lnTo>
                  <a:lnTo>
                    <a:pt x="7521576" y="3368781"/>
                  </a:lnTo>
                  <a:lnTo>
                    <a:pt x="7369176" y="3361722"/>
                  </a:lnTo>
                  <a:lnTo>
                    <a:pt x="7273926" y="3215253"/>
                  </a:lnTo>
                  <a:lnTo>
                    <a:pt x="7121526" y="3151725"/>
                  </a:lnTo>
                  <a:lnTo>
                    <a:pt x="7102476" y="2991138"/>
                  </a:lnTo>
                  <a:lnTo>
                    <a:pt x="6837509" y="3076761"/>
                  </a:lnTo>
                  <a:lnTo>
                    <a:pt x="6713684" y="3052949"/>
                  </a:lnTo>
                  <a:lnTo>
                    <a:pt x="6608763" y="2894081"/>
                  </a:lnTo>
                  <a:lnTo>
                    <a:pt x="6704159" y="2800536"/>
                  </a:lnTo>
                  <a:lnTo>
                    <a:pt x="6823222" y="2771961"/>
                  </a:lnTo>
                  <a:lnTo>
                    <a:pt x="6961334" y="2810061"/>
                  </a:lnTo>
                  <a:lnTo>
                    <a:pt x="7066109" y="2748149"/>
                  </a:lnTo>
                  <a:lnTo>
                    <a:pt x="7038976" y="2617026"/>
                  </a:lnTo>
                  <a:lnTo>
                    <a:pt x="7113734" y="2548124"/>
                  </a:lnTo>
                  <a:lnTo>
                    <a:pt x="7081838" y="2454675"/>
                  </a:lnTo>
                  <a:lnTo>
                    <a:pt x="7228034" y="2348099"/>
                  </a:lnTo>
                  <a:lnTo>
                    <a:pt x="7210426" y="2158208"/>
                  </a:lnTo>
                  <a:lnTo>
                    <a:pt x="7153276" y="2055856"/>
                  </a:lnTo>
                  <a:lnTo>
                    <a:pt x="7043738" y="2092915"/>
                  </a:lnTo>
                  <a:lnTo>
                    <a:pt x="7018338" y="1886447"/>
                  </a:lnTo>
                  <a:lnTo>
                    <a:pt x="6929438" y="1769977"/>
                  </a:lnTo>
                  <a:lnTo>
                    <a:pt x="6802438" y="1807036"/>
                  </a:lnTo>
                  <a:lnTo>
                    <a:pt x="6723063" y="1628803"/>
                  </a:lnTo>
                  <a:lnTo>
                    <a:pt x="6667501" y="1441746"/>
                  </a:lnTo>
                  <a:lnTo>
                    <a:pt x="6543676" y="1473511"/>
                  </a:lnTo>
                  <a:lnTo>
                    <a:pt x="6454776" y="1577627"/>
                  </a:lnTo>
                  <a:lnTo>
                    <a:pt x="6288088" y="1526451"/>
                  </a:lnTo>
                  <a:lnTo>
                    <a:pt x="6197601" y="1589980"/>
                  </a:lnTo>
                  <a:lnTo>
                    <a:pt x="6288088" y="1757625"/>
                  </a:lnTo>
                  <a:lnTo>
                    <a:pt x="6248401" y="1900564"/>
                  </a:lnTo>
                  <a:lnTo>
                    <a:pt x="6210301" y="2041739"/>
                  </a:lnTo>
                  <a:lnTo>
                    <a:pt x="6288088" y="2170561"/>
                  </a:lnTo>
                  <a:lnTo>
                    <a:pt x="6261101" y="2352323"/>
                  </a:lnTo>
                  <a:lnTo>
                    <a:pt x="6186488" y="2378793"/>
                  </a:lnTo>
                  <a:lnTo>
                    <a:pt x="6172201" y="2468792"/>
                  </a:lnTo>
                  <a:lnTo>
                    <a:pt x="6119813" y="2511145"/>
                  </a:lnTo>
                  <a:lnTo>
                    <a:pt x="6108701" y="2636437"/>
                  </a:lnTo>
                  <a:lnTo>
                    <a:pt x="6021388" y="2617026"/>
                  </a:lnTo>
                  <a:lnTo>
                    <a:pt x="5972176" y="2678789"/>
                  </a:lnTo>
                  <a:lnTo>
                    <a:pt x="6105526" y="2786435"/>
                  </a:lnTo>
                  <a:lnTo>
                    <a:pt x="6264276" y="2911728"/>
                  </a:lnTo>
                  <a:lnTo>
                    <a:pt x="6396038" y="3040550"/>
                  </a:lnTo>
                  <a:lnTo>
                    <a:pt x="6351588" y="3127019"/>
                  </a:lnTo>
                  <a:lnTo>
                    <a:pt x="6326188" y="3188783"/>
                  </a:lnTo>
                  <a:lnTo>
                    <a:pt x="6211888" y="3149960"/>
                  </a:lnTo>
                  <a:lnTo>
                    <a:pt x="6088063" y="3038785"/>
                  </a:lnTo>
                  <a:lnTo>
                    <a:pt x="6018213" y="3164077"/>
                  </a:lnTo>
                  <a:lnTo>
                    <a:pt x="5959476" y="3202900"/>
                  </a:lnTo>
                  <a:lnTo>
                    <a:pt x="5886451" y="3245253"/>
                  </a:lnTo>
                  <a:lnTo>
                    <a:pt x="5791201" y="3151725"/>
                  </a:lnTo>
                  <a:lnTo>
                    <a:pt x="5667376" y="3135842"/>
                  </a:lnTo>
                  <a:lnTo>
                    <a:pt x="5735638" y="3022903"/>
                  </a:lnTo>
                  <a:lnTo>
                    <a:pt x="5754688" y="2917022"/>
                  </a:lnTo>
                  <a:lnTo>
                    <a:pt x="5722938" y="2855258"/>
                  </a:lnTo>
                  <a:lnTo>
                    <a:pt x="5562601" y="3042314"/>
                  </a:lnTo>
                  <a:lnTo>
                    <a:pt x="5419726" y="3038785"/>
                  </a:lnTo>
                  <a:lnTo>
                    <a:pt x="5351463" y="3217018"/>
                  </a:lnTo>
                  <a:lnTo>
                    <a:pt x="5178426" y="3428780"/>
                  </a:lnTo>
                  <a:lnTo>
                    <a:pt x="4986338" y="3644071"/>
                  </a:lnTo>
                  <a:lnTo>
                    <a:pt x="4914901" y="3790540"/>
                  </a:lnTo>
                  <a:lnTo>
                    <a:pt x="4889501" y="3935244"/>
                  </a:lnTo>
                  <a:lnTo>
                    <a:pt x="4892676" y="4177006"/>
                  </a:lnTo>
                  <a:lnTo>
                    <a:pt x="5054601" y="4219358"/>
                  </a:lnTo>
                  <a:lnTo>
                    <a:pt x="5092701" y="4385238"/>
                  </a:lnTo>
                  <a:lnTo>
                    <a:pt x="5172076" y="4521119"/>
                  </a:lnTo>
                  <a:lnTo>
                    <a:pt x="5314951" y="4499943"/>
                  </a:lnTo>
                  <a:lnTo>
                    <a:pt x="5467351" y="4581118"/>
                  </a:lnTo>
                  <a:lnTo>
                    <a:pt x="5649913" y="4729352"/>
                  </a:lnTo>
                  <a:lnTo>
                    <a:pt x="5834063" y="4798174"/>
                  </a:lnTo>
                  <a:lnTo>
                    <a:pt x="5957888" y="4888173"/>
                  </a:lnTo>
                  <a:lnTo>
                    <a:pt x="6188076" y="4888173"/>
                  </a:lnTo>
                  <a:lnTo>
                    <a:pt x="6197601" y="5034642"/>
                  </a:lnTo>
                  <a:lnTo>
                    <a:pt x="6178551" y="5174052"/>
                  </a:lnTo>
                  <a:lnTo>
                    <a:pt x="6291263" y="5426402"/>
                  </a:lnTo>
                  <a:lnTo>
                    <a:pt x="6434138" y="5592282"/>
                  </a:lnTo>
                  <a:lnTo>
                    <a:pt x="6491288" y="5539341"/>
                  </a:lnTo>
                  <a:lnTo>
                    <a:pt x="6588126" y="5428166"/>
                  </a:lnTo>
                  <a:lnTo>
                    <a:pt x="6538913" y="5147582"/>
                  </a:lnTo>
                  <a:lnTo>
                    <a:pt x="6469063" y="5036407"/>
                  </a:lnTo>
                  <a:lnTo>
                    <a:pt x="6488113" y="4914643"/>
                  </a:lnTo>
                  <a:lnTo>
                    <a:pt x="6602413" y="4902291"/>
                  </a:lnTo>
                  <a:lnTo>
                    <a:pt x="6735763" y="4805233"/>
                  </a:lnTo>
                  <a:lnTo>
                    <a:pt x="6775451" y="4593471"/>
                  </a:lnTo>
                  <a:lnTo>
                    <a:pt x="6777038" y="4438179"/>
                  </a:lnTo>
                  <a:lnTo>
                    <a:pt x="6667501" y="4304063"/>
                  </a:lnTo>
                  <a:lnTo>
                    <a:pt x="6597651" y="4267005"/>
                  </a:lnTo>
                  <a:lnTo>
                    <a:pt x="6564313" y="4155829"/>
                  </a:lnTo>
                  <a:lnTo>
                    <a:pt x="6629401" y="4076419"/>
                  </a:lnTo>
                  <a:lnTo>
                    <a:pt x="6672263" y="3993479"/>
                  </a:lnTo>
                  <a:lnTo>
                    <a:pt x="6667501" y="3877010"/>
                  </a:lnTo>
                  <a:lnTo>
                    <a:pt x="6573838" y="3827598"/>
                  </a:lnTo>
                  <a:lnTo>
                    <a:pt x="6557963" y="3771128"/>
                  </a:lnTo>
                  <a:lnTo>
                    <a:pt x="6646863" y="3721717"/>
                  </a:lnTo>
                  <a:lnTo>
                    <a:pt x="6643688" y="3637013"/>
                  </a:lnTo>
                  <a:lnTo>
                    <a:pt x="6692253" y="3548249"/>
                  </a:lnTo>
                  <a:lnTo>
                    <a:pt x="6716065" y="3476811"/>
                  </a:lnTo>
                  <a:lnTo>
                    <a:pt x="6839890" y="3469667"/>
                  </a:lnTo>
                  <a:lnTo>
                    <a:pt x="6907213" y="3432309"/>
                  </a:lnTo>
                  <a:lnTo>
                    <a:pt x="6992938" y="3474662"/>
                  </a:lnTo>
                  <a:lnTo>
                    <a:pt x="7067551" y="3388192"/>
                  </a:lnTo>
                  <a:lnTo>
                    <a:pt x="7153276" y="3435839"/>
                  </a:lnTo>
                  <a:lnTo>
                    <a:pt x="7235826" y="3501132"/>
                  </a:lnTo>
                  <a:lnTo>
                    <a:pt x="7315201" y="3599954"/>
                  </a:lnTo>
                  <a:lnTo>
                    <a:pt x="7416801" y="3760540"/>
                  </a:lnTo>
                  <a:lnTo>
                    <a:pt x="7526338" y="3700541"/>
                  </a:lnTo>
                  <a:lnTo>
                    <a:pt x="7556501" y="3811716"/>
                  </a:lnTo>
                  <a:lnTo>
                    <a:pt x="7519988" y="3944067"/>
                  </a:lnTo>
                  <a:lnTo>
                    <a:pt x="7556501" y="4161124"/>
                  </a:lnTo>
                  <a:lnTo>
                    <a:pt x="7669213" y="4205241"/>
                  </a:lnTo>
                  <a:lnTo>
                    <a:pt x="7811440" y="4405499"/>
                  </a:lnTo>
                  <a:lnTo>
                    <a:pt x="7994797" y="4250717"/>
                  </a:lnTo>
                  <a:lnTo>
                    <a:pt x="7963840" y="4176899"/>
                  </a:lnTo>
                  <a:lnTo>
                    <a:pt x="8009084" y="4098317"/>
                  </a:lnTo>
                  <a:lnTo>
                    <a:pt x="8049565" y="4007830"/>
                  </a:lnTo>
                  <a:lnTo>
                    <a:pt x="8085284" y="3948299"/>
                  </a:lnTo>
                  <a:lnTo>
                    <a:pt x="8137672" y="3962586"/>
                  </a:lnTo>
                  <a:lnTo>
                    <a:pt x="8134351" y="4044654"/>
                  </a:lnTo>
                  <a:lnTo>
                    <a:pt x="8243888" y="4168182"/>
                  </a:lnTo>
                  <a:lnTo>
                    <a:pt x="8267701" y="4279357"/>
                  </a:lnTo>
                  <a:lnTo>
                    <a:pt x="8316913" y="4362297"/>
                  </a:lnTo>
                  <a:lnTo>
                    <a:pt x="8301038" y="4469943"/>
                  </a:lnTo>
                  <a:lnTo>
                    <a:pt x="8416926" y="4528178"/>
                  </a:lnTo>
                  <a:lnTo>
                    <a:pt x="8364538" y="4637588"/>
                  </a:lnTo>
                  <a:lnTo>
                    <a:pt x="8372476" y="4702881"/>
                  </a:lnTo>
                  <a:lnTo>
                    <a:pt x="8448676" y="4771704"/>
                  </a:lnTo>
                  <a:lnTo>
                    <a:pt x="8501063" y="4859938"/>
                  </a:lnTo>
                  <a:lnTo>
                    <a:pt x="8615363" y="4896997"/>
                  </a:lnTo>
                  <a:lnTo>
                    <a:pt x="8647113" y="4948172"/>
                  </a:lnTo>
                  <a:lnTo>
                    <a:pt x="8755063" y="4928761"/>
                  </a:lnTo>
                  <a:lnTo>
                    <a:pt x="8813801" y="5038171"/>
                  </a:lnTo>
                  <a:lnTo>
                    <a:pt x="8834438" y="5110523"/>
                  </a:lnTo>
                  <a:lnTo>
                    <a:pt x="8915401" y="5131699"/>
                  </a:lnTo>
                  <a:lnTo>
                    <a:pt x="8983663" y="5230522"/>
                  </a:lnTo>
                  <a:lnTo>
                    <a:pt x="8964613" y="5316991"/>
                  </a:lnTo>
                  <a:lnTo>
                    <a:pt x="8988426" y="5444048"/>
                  </a:lnTo>
                  <a:lnTo>
                    <a:pt x="8988426" y="5507577"/>
                  </a:lnTo>
                  <a:lnTo>
                    <a:pt x="9031288" y="5553459"/>
                  </a:lnTo>
                  <a:lnTo>
                    <a:pt x="8955088" y="5618752"/>
                  </a:lnTo>
                  <a:lnTo>
                    <a:pt x="8985397" y="5669942"/>
                  </a:lnTo>
                  <a:lnTo>
                    <a:pt x="9017001" y="5777574"/>
                  </a:lnTo>
                  <a:lnTo>
                    <a:pt x="9064626" y="5849926"/>
                  </a:lnTo>
                  <a:lnTo>
                    <a:pt x="9083028" y="5960455"/>
                  </a:lnTo>
                  <a:lnTo>
                    <a:pt x="9171134" y="5977124"/>
                  </a:lnTo>
                  <a:lnTo>
                    <a:pt x="9242572" y="5941405"/>
                  </a:lnTo>
                  <a:lnTo>
                    <a:pt x="9294959" y="5984267"/>
                  </a:lnTo>
                  <a:lnTo>
                    <a:pt x="9321801" y="6114628"/>
                  </a:lnTo>
                  <a:lnTo>
                    <a:pt x="9324976" y="6236391"/>
                  </a:lnTo>
                  <a:lnTo>
                    <a:pt x="9264651" y="6322861"/>
                  </a:lnTo>
                  <a:lnTo>
                    <a:pt x="9201151" y="6344037"/>
                  </a:lnTo>
                  <a:lnTo>
                    <a:pt x="9124951" y="6342272"/>
                  </a:lnTo>
                  <a:lnTo>
                    <a:pt x="9097963" y="6259332"/>
                  </a:lnTo>
                  <a:lnTo>
                    <a:pt x="9010651" y="6289332"/>
                  </a:lnTo>
                  <a:lnTo>
                    <a:pt x="8940153" y="6286686"/>
                  </a:lnTo>
                  <a:lnTo>
                    <a:pt x="8874126" y="6289332"/>
                  </a:lnTo>
                  <a:lnTo>
                    <a:pt x="8823472" y="6255730"/>
                  </a:lnTo>
                  <a:lnTo>
                    <a:pt x="8702028" y="6277161"/>
                  </a:lnTo>
                  <a:lnTo>
                    <a:pt x="8711553" y="6179530"/>
                  </a:lnTo>
                  <a:lnTo>
                    <a:pt x="8785372" y="6046180"/>
                  </a:lnTo>
                  <a:lnTo>
                    <a:pt x="8837759" y="5946167"/>
                  </a:lnTo>
                  <a:lnTo>
                    <a:pt x="8906815" y="5767574"/>
                  </a:lnTo>
                  <a:lnTo>
                    <a:pt x="8866334" y="5643749"/>
                  </a:lnTo>
                  <a:lnTo>
                    <a:pt x="8771084" y="5674705"/>
                  </a:lnTo>
                  <a:lnTo>
                    <a:pt x="8675834" y="5779480"/>
                  </a:lnTo>
                  <a:lnTo>
                    <a:pt x="8571059" y="5850917"/>
                  </a:lnTo>
                  <a:lnTo>
                    <a:pt x="8442472" y="5881874"/>
                  </a:lnTo>
                  <a:lnTo>
                    <a:pt x="8328172" y="5858061"/>
                  </a:lnTo>
                  <a:lnTo>
                    <a:pt x="8206728" y="5860442"/>
                  </a:lnTo>
                  <a:lnTo>
                    <a:pt x="8137672" y="5836630"/>
                  </a:lnTo>
                  <a:lnTo>
                    <a:pt x="8051947" y="5834249"/>
                  </a:lnTo>
                  <a:lnTo>
                    <a:pt x="7978128" y="5822342"/>
                  </a:lnTo>
                  <a:lnTo>
                    <a:pt x="7892403" y="5860442"/>
                  </a:lnTo>
                  <a:lnTo>
                    <a:pt x="7849540" y="5912830"/>
                  </a:lnTo>
                  <a:lnTo>
                    <a:pt x="7882878" y="6017605"/>
                  </a:lnTo>
                  <a:lnTo>
                    <a:pt x="8015288" y="5945218"/>
                  </a:lnTo>
                  <a:lnTo>
                    <a:pt x="8105776" y="5987571"/>
                  </a:lnTo>
                  <a:lnTo>
                    <a:pt x="8161484" y="6079517"/>
                  </a:lnTo>
                  <a:lnTo>
                    <a:pt x="8151959" y="6162861"/>
                  </a:lnTo>
                  <a:lnTo>
                    <a:pt x="8064501" y="6160510"/>
                  </a:lnTo>
                  <a:lnTo>
                    <a:pt x="8040688" y="6231097"/>
                  </a:lnTo>
                  <a:lnTo>
                    <a:pt x="8121651" y="6315802"/>
                  </a:lnTo>
                  <a:lnTo>
                    <a:pt x="8130528" y="6408130"/>
                  </a:lnTo>
                  <a:lnTo>
                    <a:pt x="8296276" y="6336978"/>
                  </a:lnTo>
                  <a:lnTo>
                    <a:pt x="8423422" y="6498617"/>
                  </a:lnTo>
                  <a:lnTo>
                    <a:pt x="8475809" y="6384317"/>
                  </a:lnTo>
                  <a:lnTo>
                    <a:pt x="8566297" y="6360505"/>
                  </a:lnTo>
                  <a:lnTo>
                    <a:pt x="8597253" y="6539099"/>
                  </a:lnTo>
                  <a:lnTo>
                    <a:pt x="8440090" y="6646255"/>
                  </a:lnTo>
                  <a:lnTo>
                    <a:pt x="8256734" y="6727217"/>
                  </a:lnTo>
                  <a:lnTo>
                    <a:pt x="8123384" y="6784367"/>
                  </a:lnTo>
                  <a:lnTo>
                    <a:pt x="8023372" y="6889142"/>
                  </a:lnTo>
                  <a:lnTo>
                    <a:pt x="7937647" y="6836755"/>
                  </a:lnTo>
                  <a:lnTo>
                    <a:pt x="7930503" y="6779605"/>
                  </a:lnTo>
                  <a:lnTo>
                    <a:pt x="8099572" y="6634349"/>
                  </a:lnTo>
                  <a:lnTo>
                    <a:pt x="8059090" y="6589105"/>
                  </a:lnTo>
                  <a:lnTo>
                    <a:pt x="7828109" y="6710549"/>
                  </a:lnTo>
                  <a:lnTo>
                    <a:pt x="7740651" y="6481682"/>
                  </a:lnTo>
                  <a:lnTo>
                    <a:pt x="7720953" y="6317642"/>
                  </a:lnTo>
                  <a:lnTo>
                    <a:pt x="7567613" y="6303449"/>
                  </a:lnTo>
                  <a:lnTo>
                    <a:pt x="7518547" y="6496236"/>
                  </a:lnTo>
                  <a:lnTo>
                    <a:pt x="7435203" y="6646255"/>
                  </a:lnTo>
                  <a:lnTo>
                    <a:pt x="7281863" y="6645798"/>
                  </a:lnTo>
                  <a:lnTo>
                    <a:pt x="7097713" y="6645798"/>
                  </a:lnTo>
                  <a:lnTo>
                    <a:pt x="6978003" y="6720074"/>
                  </a:lnTo>
                  <a:lnTo>
                    <a:pt x="6839890" y="6879617"/>
                  </a:lnTo>
                  <a:lnTo>
                    <a:pt x="6570809" y="6898667"/>
                  </a:lnTo>
                  <a:lnTo>
                    <a:pt x="6551759" y="7003442"/>
                  </a:lnTo>
                  <a:lnTo>
                    <a:pt x="6211240" y="7146317"/>
                  </a:lnTo>
                  <a:lnTo>
                    <a:pt x="6135040" y="7084405"/>
                  </a:lnTo>
                  <a:lnTo>
                    <a:pt x="6165997" y="7058211"/>
                  </a:lnTo>
                  <a:lnTo>
                    <a:pt x="6194572" y="7008205"/>
                  </a:lnTo>
                  <a:lnTo>
                    <a:pt x="6270772" y="6855805"/>
                  </a:lnTo>
                  <a:lnTo>
                    <a:pt x="6361259" y="6686736"/>
                  </a:lnTo>
                  <a:lnTo>
                    <a:pt x="6477940" y="6746267"/>
                  </a:lnTo>
                  <a:lnTo>
                    <a:pt x="6492228" y="6651017"/>
                  </a:lnTo>
                  <a:lnTo>
                    <a:pt x="6385072" y="6529574"/>
                  </a:lnTo>
                  <a:lnTo>
                    <a:pt x="6197601" y="6490506"/>
                  </a:lnTo>
                  <a:lnTo>
                    <a:pt x="5967413" y="6471094"/>
                  </a:lnTo>
                  <a:lnTo>
                    <a:pt x="5973115" y="6253349"/>
                  </a:lnTo>
                  <a:lnTo>
                    <a:pt x="5863578" y="6217630"/>
                  </a:lnTo>
                  <a:lnTo>
                    <a:pt x="5796903" y="6129524"/>
                  </a:lnTo>
                  <a:lnTo>
                    <a:pt x="5651647" y="6084280"/>
                  </a:lnTo>
                  <a:lnTo>
                    <a:pt x="5580209" y="6162861"/>
                  </a:lnTo>
                  <a:lnTo>
                    <a:pt x="5353051" y="6225803"/>
                  </a:lnTo>
                  <a:lnTo>
                    <a:pt x="5254626" y="6171098"/>
                  </a:lnTo>
                  <a:lnTo>
                    <a:pt x="5054601" y="6146392"/>
                  </a:lnTo>
                  <a:lnTo>
                    <a:pt x="4865688" y="6081099"/>
                  </a:lnTo>
                  <a:lnTo>
                    <a:pt x="1886890" y="6060467"/>
                  </a:lnTo>
                  <a:close/>
                </a:path>
              </a:pathLst>
            </a:custGeom>
            <a:solidFill>
              <a:schemeClr val="accent6">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srgbClr val="000000"/>
                </a:solidFill>
                <a:effectLst/>
                <a:uLnTx/>
                <a:uFillTx/>
                <a:latin typeface="Arial" charset="0"/>
                <a:ea typeface="等线" panose="02010600030101010101" pitchFamily="2" charset="-122"/>
                <a:cs typeface="+mn-cs"/>
              </a:endParaRPr>
            </a:p>
          </p:txBody>
        </p:sp>
        <p:sp>
          <p:nvSpPr>
            <p:cNvPr id="171" name="Freeform 172">
              <a:extLst>
                <a:ext uri="{FF2B5EF4-FFF2-40B4-BE49-F238E27FC236}">
                  <a16:creationId xmlns:a16="http://schemas.microsoft.com/office/drawing/2014/main" id="{02B872A9-4902-4A7E-9FF2-07C2C662DE6B}"/>
                </a:ext>
              </a:extLst>
            </p:cNvPr>
            <p:cNvSpPr>
              <a:spLocks/>
            </p:cNvSpPr>
            <p:nvPr/>
          </p:nvSpPr>
          <p:spPr bwMode="auto">
            <a:xfrm>
              <a:off x="3046530" y="1935184"/>
              <a:ext cx="1085334" cy="1616325"/>
            </a:xfrm>
            <a:custGeom>
              <a:avLst/>
              <a:gdLst>
                <a:gd name="T0" fmla="*/ 121 w 6476107"/>
                <a:gd name="T1" fmla="*/ 440 h 9653587"/>
                <a:gd name="T2" fmla="*/ 74 w 6476107"/>
                <a:gd name="T3" fmla="*/ 365 h 9653587"/>
                <a:gd name="T4" fmla="*/ 121 w 6476107"/>
                <a:gd name="T5" fmla="*/ 310 h 9653587"/>
                <a:gd name="T6" fmla="*/ 172 w 6476107"/>
                <a:gd name="T7" fmla="*/ 263 h 9653587"/>
                <a:gd name="T8" fmla="*/ 190 w 6476107"/>
                <a:gd name="T9" fmla="*/ 200 h 9653587"/>
                <a:gd name="T10" fmla="*/ 263 w 6476107"/>
                <a:gd name="T11" fmla="*/ 170 h 9653587"/>
                <a:gd name="T12" fmla="*/ 355 w 6476107"/>
                <a:gd name="T13" fmla="*/ 145 h 9653587"/>
                <a:gd name="T14" fmla="*/ 409 w 6476107"/>
                <a:gd name="T15" fmla="*/ 223 h 9653587"/>
                <a:gd name="T16" fmla="*/ 416 w 6476107"/>
                <a:gd name="T17" fmla="*/ 160 h 9653587"/>
                <a:gd name="T18" fmla="*/ 372 w 6476107"/>
                <a:gd name="T19" fmla="*/ 128 h 9653587"/>
                <a:gd name="T20" fmla="*/ 397 w 6476107"/>
                <a:gd name="T21" fmla="*/ 65 h 9653587"/>
                <a:gd name="T22" fmla="*/ 512 w 6476107"/>
                <a:gd name="T23" fmla="*/ 18 h 9653587"/>
                <a:gd name="T24" fmla="*/ 638 w 6476107"/>
                <a:gd name="T25" fmla="*/ 5 h 9653587"/>
                <a:gd name="T26" fmla="*/ 697 w 6476107"/>
                <a:gd name="T27" fmla="*/ 58 h 9653587"/>
                <a:gd name="T28" fmla="*/ 773 w 6476107"/>
                <a:gd name="T29" fmla="*/ 142 h 9653587"/>
                <a:gd name="T30" fmla="*/ 702 w 6476107"/>
                <a:gd name="T31" fmla="*/ 205 h 9653587"/>
                <a:gd name="T32" fmla="*/ 737 w 6476107"/>
                <a:gd name="T33" fmla="*/ 208 h 9653587"/>
                <a:gd name="T34" fmla="*/ 769 w 6476107"/>
                <a:gd name="T35" fmla="*/ 240 h 9653587"/>
                <a:gd name="T36" fmla="*/ 786 w 6476107"/>
                <a:gd name="T37" fmla="*/ 245 h 9653587"/>
                <a:gd name="T38" fmla="*/ 821 w 6476107"/>
                <a:gd name="T39" fmla="*/ 219 h 9653587"/>
                <a:gd name="T40" fmla="*/ 890 w 6476107"/>
                <a:gd name="T41" fmla="*/ 226 h 9653587"/>
                <a:gd name="T42" fmla="*/ 926 w 6476107"/>
                <a:gd name="T43" fmla="*/ 292 h 9653587"/>
                <a:gd name="T44" fmla="*/ 868 w 6476107"/>
                <a:gd name="T45" fmla="*/ 369 h 9653587"/>
                <a:gd name="T46" fmla="*/ 825 w 6476107"/>
                <a:gd name="T47" fmla="*/ 431 h 9653587"/>
                <a:gd name="T48" fmla="*/ 833 w 6476107"/>
                <a:gd name="T49" fmla="*/ 488 h 9653587"/>
                <a:gd name="T50" fmla="*/ 806 w 6476107"/>
                <a:gd name="T51" fmla="*/ 556 h 9653587"/>
                <a:gd name="T52" fmla="*/ 838 w 6476107"/>
                <a:gd name="T53" fmla="*/ 631 h 9653587"/>
                <a:gd name="T54" fmla="*/ 811 w 6476107"/>
                <a:gd name="T55" fmla="*/ 703 h 9653587"/>
                <a:gd name="T56" fmla="*/ 818 w 6476107"/>
                <a:gd name="T57" fmla="*/ 793 h 9653587"/>
                <a:gd name="T58" fmla="*/ 771 w 6476107"/>
                <a:gd name="T59" fmla="*/ 856 h 9653587"/>
                <a:gd name="T60" fmla="*/ 764 w 6476107"/>
                <a:gd name="T61" fmla="*/ 921 h 9653587"/>
                <a:gd name="T62" fmla="*/ 791 w 6476107"/>
                <a:gd name="T63" fmla="*/ 984 h 9653587"/>
                <a:gd name="T64" fmla="*/ 742 w 6476107"/>
                <a:gd name="T65" fmla="*/ 1044 h 9653587"/>
                <a:gd name="T66" fmla="*/ 660 w 6476107"/>
                <a:gd name="T67" fmla="*/ 1096 h 9653587"/>
                <a:gd name="T68" fmla="*/ 599 w 6476107"/>
                <a:gd name="T69" fmla="*/ 1146 h 9653587"/>
                <a:gd name="T70" fmla="*/ 527 w 6476107"/>
                <a:gd name="T71" fmla="*/ 1194 h 9653587"/>
                <a:gd name="T72" fmla="*/ 493 w 6476107"/>
                <a:gd name="T73" fmla="*/ 1261 h 9653587"/>
                <a:gd name="T74" fmla="*/ 471 w 6476107"/>
                <a:gd name="T75" fmla="*/ 1334 h 9653587"/>
                <a:gd name="T76" fmla="*/ 424 w 6476107"/>
                <a:gd name="T77" fmla="*/ 1394 h 9653587"/>
                <a:gd name="T78" fmla="*/ 352 w 6476107"/>
                <a:gd name="T79" fmla="*/ 1334 h 9653587"/>
                <a:gd name="T80" fmla="*/ 308 w 6476107"/>
                <a:gd name="T81" fmla="*/ 1201 h 9653587"/>
                <a:gd name="T82" fmla="*/ 293 w 6476107"/>
                <a:gd name="T83" fmla="*/ 1106 h 9653587"/>
                <a:gd name="T84" fmla="*/ 328 w 6476107"/>
                <a:gd name="T85" fmla="*/ 1044 h 9653587"/>
                <a:gd name="T86" fmla="*/ 269 w 6476107"/>
                <a:gd name="T87" fmla="*/ 1026 h 9653587"/>
                <a:gd name="T88" fmla="*/ 325 w 6476107"/>
                <a:gd name="T89" fmla="*/ 986 h 9653587"/>
                <a:gd name="T90" fmla="*/ 249 w 6476107"/>
                <a:gd name="T91" fmla="*/ 913 h 9653587"/>
                <a:gd name="T92" fmla="*/ 244 w 6476107"/>
                <a:gd name="T93" fmla="*/ 846 h 9653587"/>
                <a:gd name="T94" fmla="*/ 224 w 6476107"/>
                <a:gd name="T95" fmla="*/ 726 h 9653587"/>
                <a:gd name="T96" fmla="*/ 140 w 6476107"/>
                <a:gd name="T97" fmla="*/ 698 h 9653587"/>
                <a:gd name="T98" fmla="*/ 47 w 6476107"/>
                <a:gd name="T99" fmla="*/ 691 h 9653587"/>
                <a:gd name="T100" fmla="*/ 10 w 6476107"/>
                <a:gd name="T101" fmla="*/ 616 h 9653587"/>
                <a:gd name="T102" fmla="*/ 30 w 6476107"/>
                <a:gd name="T103" fmla="*/ 571 h 9653587"/>
                <a:gd name="T104" fmla="*/ 12 w 6476107"/>
                <a:gd name="T105" fmla="*/ 523 h 9653587"/>
                <a:gd name="T106" fmla="*/ 96 w 6476107"/>
                <a:gd name="T107" fmla="*/ 473 h 9653587"/>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6476107"/>
                <a:gd name="T163" fmla="*/ 0 h 9653587"/>
                <a:gd name="T164" fmla="*/ 6476107 w 6476107"/>
                <a:gd name="T165" fmla="*/ 9653587 h 9653587"/>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6476107" h="9653587">
                  <a:moveTo>
                    <a:pt x="659957" y="3263914"/>
                  </a:moveTo>
                  <a:lnTo>
                    <a:pt x="778411" y="3177567"/>
                  </a:lnTo>
                  <a:lnTo>
                    <a:pt x="829177" y="3039412"/>
                  </a:lnTo>
                  <a:lnTo>
                    <a:pt x="810845" y="2816349"/>
                  </a:lnTo>
                  <a:lnTo>
                    <a:pt x="527402" y="2719928"/>
                  </a:lnTo>
                  <a:lnTo>
                    <a:pt x="507660" y="2521330"/>
                  </a:lnTo>
                  <a:lnTo>
                    <a:pt x="643035" y="2365906"/>
                  </a:lnTo>
                  <a:lnTo>
                    <a:pt x="778411" y="2262290"/>
                  </a:lnTo>
                  <a:lnTo>
                    <a:pt x="829177" y="2141404"/>
                  </a:lnTo>
                  <a:lnTo>
                    <a:pt x="964553" y="2003249"/>
                  </a:lnTo>
                  <a:lnTo>
                    <a:pt x="1142234" y="1947123"/>
                  </a:lnTo>
                  <a:lnTo>
                    <a:pt x="1184539" y="1813286"/>
                  </a:lnTo>
                  <a:lnTo>
                    <a:pt x="1095698" y="1610370"/>
                  </a:lnTo>
                  <a:lnTo>
                    <a:pt x="1302993" y="1381551"/>
                  </a:lnTo>
                  <a:lnTo>
                    <a:pt x="1472213" y="1347012"/>
                  </a:lnTo>
                  <a:lnTo>
                    <a:pt x="1607588" y="1191588"/>
                  </a:lnTo>
                  <a:lnTo>
                    <a:pt x="1805012" y="1175757"/>
                  </a:lnTo>
                  <a:lnTo>
                    <a:pt x="2064482" y="1139780"/>
                  </a:lnTo>
                  <a:lnTo>
                    <a:pt x="2216780" y="1018894"/>
                  </a:lnTo>
                  <a:lnTo>
                    <a:pt x="2436766" y="1001624"/>
                  </a:lnTo>
                  <a:lnTo>
                    <a:pt x="2605986" y="1174318"/>
                  </a:lnTo>
                  <a:lnTo>
                    <a:pt x="2673673" y="1312473"/>
                  </a:lnTo>
                  <a:lnTo>
                    <a:pt x="2809049" y="1536975"/>
                  </a:lnTo>
                  <a:lnTo>
                    <a:pt x="2842893" y="1329743"/>
                  </a:lnTo>
                  <a:lnTo>
                    <a:pt x="2792127" y="1243396"/>
                  </a:lnTo>
                  <a:lnTo>
                    <a:pt x="2859815" y="1105241"/>
                  </a:lnTo>
                  <a:lnTo>
                    <a:pt x="2809049" y="1001624"/>
                  </a:lnTo>
                  <a:lnTo>
                    <a:pt x="2724439" y="846200"/>
                  </a:lnTo>
                  <a:lnTo>
                    <a:pt x="2555220" y="880739"/>
                  </a:lnTo>
                  <a:lnTo>
                    <a:pt x="2521376" y="759853"/>
                  </a:lnTo>
                  <a:lnTo>
                    <a:pt x="2538298" y="569890"/>
                  </a:lnTo>
                  <a:lnTo>
                    <a:pt x="2724439" y="449004"/>
                  </a:lnTo>
                  <a:lnTo>
                    <a:pt x="2988140" y="402952"/>
                  </a:lnTo>
                  <a:lnTo>
                    <a:pt x="3232099" y="207233"/>
                  </a:lnTo>
                  <a:lnTo>
                    <a:pt x="3519773" y="120886"/>
                  </a:lnTo>
                  <a:lnTo>
                    <a:pt x="3739758" y="17269"/>
                  </a:lnTo>
                  <a:lnTo>
                    <a:pt x="4044354" y="0"/>
                  </a:lnTo>
                  <a:lnTo>
                    <a:pt x="4382794" y="34539"/>
                  </a:lnTo>
                  <a:lnTo>
                    <a:pt x="4585858" y="138155"/>
                  </a:lnTo>
                  <a:lnTo>
                    <a:pt x="4822765" y="241771"/>
                  </a:lnTo>
                  <a:lnTo>
                    <a:pt x="4786101" y="402952"/>
                  </a:lnTo>
                  <a:lnTo>
                    <a:pt x="4991985" y="604429"/>
                  </a:lnTo>
                  <a:lnTo>
                    <a:pt x="5195049" y="777122"/>
                  </a:lnTo>
                  <a:lnTo>
                    <a:pt x="5306452" y="981477"/>
                  </a:lnTo>
                  <a:lnTo>
                    <a:pt x="5025829" y="1260665"/>
                  </a:lnTo>
                  <a:lnTo>
                    <a:pt x="4805843" y="1295204"/>
                  </a:lnTo>
                  <a:lnTo>
                    <a:pt x="4822765" y="1416090"/>
                  </a:lnTo>
                  <a:lnTo>
                    <a:pt x="4873531" y="1554245"/>
                  </a:lnTo>
                  <a:lnTo>
                    <a:pt x="5025829" y="1536975"/>
                  </a:lnTo>
                  <a:lnTo>
                    <a:pt x="5059673" y="1433359"/>
                  </a:lnTo>
                  <a:lnTo>
                    <a:pt x="5144283" y="1381551"/>
                  </a:lnTo>
                  <a:lnTo>
                    <a:pt x="5262737" y="1450628"/>
                  </a:lnTo>
                  <a:lnTo>
                    <a:pt x="5279659" y="1657861"/>
                  </a:lnTo>
                  <a:lnTo>
                    <a:pt x="5228893" y="1813286"/>
                  </a:lnTo>
                  <a:lnTo>
                    <a:pt x="5178127" y="1968710"/>
                  </a:lnTo>
                  <a:lnTo>
                    <a:pt x="5398113" y="1692400"/>
                  </a:lnTo>
                  <a:lnTo>
                    <a:pt x="5601177" y="1726939"/>
                  </a:lnTo>
                  <a:lnTo>
                    <a:pt x="5584255" y="1657861"/>
                  </a:lnTo>
                  <a:lnTo>
                    <a:pt x="5636431" y="1512510"/>
                  </a:lnTo>
                  <a:lnTo>
                    <a:pt x="5736553" y="1416090"/>
                  </a:lnTo>
                  <a:lnTo>
                    <a:pt x="5939616" y="1450628"/>
                  </a:lnTo>
                  <a:lnTo>
                    <a:pt x="6110246" y="1561440"/>
                  </a:lnTo>
                  <a:lnTo>
                    <a:pt x="6278056" y="1657861"/>
                  </a:lnTo>
                  <a:lnTo>
                    <a:pt x="6476107" y="1823365"/>
                  </a:lnTo>
                  <a:lnTo>
                    <a:pt x="6358120" y="2015094"/>
                  </a:lnTo>
                  <a:lnTo>
                    <a:pt x="6225384" y="2206823"/>
                  </a:lnTo>
                  <a:lnTo>
                    <a:pt x="6063152" y="2398552"/>
                  </a:lnTo>
                  <a:lnTo>
                    <a:pt x="5959913" y="2546036"/>
                  </a:lnTo>
                  <a:lnTo>
                    <a:pt x="5945165" y="2708268"/>
                  </a:lnTo>
                  <a:lnTo>
                    <a:pt x="5827178" y="2929494"/>
                  </a:lnTo>
                  <a:lnTo>
                    <a:pt x="5664946" y="2973739"/>
                  </a:lnTo>
                  <a:lnTo>
                    <a:pt x="5589895" y="3107050"/>
                  </a:lnTo>
                  <a:lnTo>
                    <a:pt x="5635021" y="3212106"/>
                  </a:lnTo>
                  <a:lnTo>
                    <a:pt x="5719631" y="3367530"/>
                  </a:lnTo>
                  <a:lnTo>
                    <a:pt x="5533489" y="3402069"/>
                  </a:lnTo>
                  <a:lnTo>
                    <a:pt x="5651943" y="3661110"/>
                  </a:lnTo>
                  <a:lnTo>
                    <a:pt x="5533489" y="3833804"/>
                  </a:lnTo>
                  <a:lnTo>
                    <a:pt x="5651943" y="4092845"/>
                  </a:lnTo>
                  <a:lnTo>
                    <a:pt x="5651943" y="4265538"/>
                  </a:lnTo>
                  <a:lnTo>
                    <a:pt x="5753475" y="4351885"/>
                  </a:lnTo>
                  <a:lnTo>
                    <a:pt x="5685787" y="4541849"/>
                  </a:lnTo>
                  <a:lnTo>
                    <a:pt x="5651943" y="4731812"/>
                  </a:lnTo>
                  <a:lnTo>
                    <a:pt x="5567333" y="4852698"/>
                  </a:lnTo>
                  <a:lnTo>
                    <a:pt x="5635021" y="5094469"/>
                  </a:lnTo>
                  <a:lnTo>
                    <a:pt x="5702709" y="5336240"/>
                  </a:lnTo>
                  <a:lnTo>
                    <a:pt x="5618099" y="5474395"/>
                  </a:lnTo>
                  <a:lnTo>
                    <a:pt x="5516567" y="5629820"/>
                  </a:lnTo>
                  <a:lnTo>
                    <a:pt x="5495414" y="5809709"/>
                  </a:lnTo>
                  <a:lnTo>
                    <a:pt x="5296581" y="5906130"/>
                  </a:lnTo>
                  <a:lnTo>
                    <a:pt x="5296581" y="6027016"/>
                  </a:lnTo>
                  <a:lnTo>
                    <a:pt x="5364269" y="6182440"/>
                  </a:lnTo>
                  <a:lnTo>
                    <a:pt x="5245815" y="6355134"/>
                  </a:lnTo>
                  <a:lnTo>
                    <a:pt x="5306452" y="6486094"/>
                  </a:lnTo>
                  <a:lnTo>
                    <a:pt x="5415035" y="6683253"/>
                  </a:lnTo>
                  <a:lnTo>
                    <a:pt x="5431957" y="6786869"/>
                  </a:lnTo>
                  <a:lnTo>
                    <a:pt x="5381191" y="6907755"/>
                  </a:lnTo>
                  <a:lnTo>
                    <a:pt x="5306452" y="7064618"/>
                  </a:lnTo>
                  <a:lnTo>
                    <a:pt x="5093517" y="7201334"/>
                  </a:lnTo>
                  <a:lnTo>
                    <a:pt x="4907375" y="7391297"/>
                  </a:lnTo>
                  <a:lnTo>
                    <a:pt x="4687390" y="7494914"/>
                  </a:lnTo>
                  <a:lnTo>
                    <a:pt x="4535092" y="7563991"/>
                  </a:lnTo>
                  <a:lnTo>
                    <a:pt x="4281262" y="7615799"/>
                  </a:lnTo>
                  <a:lnTo>
                    <a:pt x="4230496" y="7736685"/>
                  </a:lnTo>
                  <a:lnTo>
                    <a:pt x="4112042" y="7909379"/>
                  </a:lnTo>
                  <a:lnTo>
                    <a:pt x="3942822" y="8082073"/>
                  </a:lnTo>
                  <a:lnTo>
                    <a:pt x="3790524" y="8254767"/>
                  </a:lnTo>
                  <a:lnTo>
                    <a:pt x="3621305" y="8237497"/>
                  </a:lnTo>
                  <a:lnTo>
                    <a:pt x="3519773" y="8375652"/>
                  </a:lnTo>
                  <a:lnTo>
                    <a:pt x="3366065" y="8464878"/>
                  </a:lnTo>
                  <a:lnTo>
                    <a:pt x="3384397" y="8703771"/>
                  </a:lnTo>
                  <a:lnTo>
                    <a:pt x="3333631" y="8876465"/>
                  </a:lnTo>
                  <a:lnTo>
                    <a:pt x="3181333" y="8962812"/>
                  </a:lnTo>
                  <a:lnTo>
                    <a:pt x="3232099" y="9204583"/>
                  </a:lnTo>
                  <a:lnTo>
                    <a:pt x="3164411" y="9429085"/>
                  </a:lnTo>
                  <a:lnTo>
                    <a:pt x="3079801" y="9653587"/>
                  </a:lnTo>
                  <a:lnTo>
                    <a:pt x="2910581" y="9619048"/>
                  </a:lnTo>
                  <a:lnTo>
                    <a:pt x="2825971" y="9394546"/>
                  </a:lnTo>
                  <a:lnTo>
                    <a:pt x="2639829" y="9411816"/>
                  </a:lnTo>
                  <a:lnTo>
                    <a:pt x="2419844" y="9204583"/>
                  </a:lnTo>
                  <a:lnTo>
                    <a:pt x="2318312" y="8980081"/>
                  </a:lnTo>
                  <a:lnTo>
                    <a:pt x="2199858" y="8651963"/>
                  </a:lnTo>
                  <a:lnTo>
                    <a:pt x="2115248" y="8289305"/>
                  </a:lnTo>
                  <a:lnTo>
                    <a:pt x="1979872" y="8116612"/>
                  </a:lnTo>
                  <a:lnTo>
                    <a:pt x="1946028" y="7788493"/>
                  </a:lnTo>
                  <a:lnTo>
                    <a:pt x="2013716" y="7633069"/>
                  </a:lnTo>
                  <a:lnTo>
                    <a:pt x="2047560" y="7356759"/>
                  </a:lnTo>
                  <a:lnTo>
                    <a:pt x="2216780" y="7339489"/>
                  </a:lnTo>
                  <a:lnTo>
                    <a:pt x="2250624" y="7201334"/>
                  </a:lnTo>
                  <a:lnTo>
                    <a:pt x="2081404" y="7184065"/>
                  </a:lnTo>
                  <a:lnTo>
                    <a:pt x="1929106" y="7270412"/>
                  </a:lnTo>
                  <a:lnTo>
                    <a:pt x="1844496" y="7080448"/>
                  </a:lnTo>
                  <a:lnTo>
                    <a:pt x="1912184" y="6804138"/>
                  </a:lnTo>
                  <a:lnTo>
                    <a:pt x="1996794" y="6735061"/>
                  </a:lnTo>
                  <a:lnTo>
                    <a:pt x="2233702" y="6804138"/>
                  </a:lnTo>
                  <a:lnTo>
                    <a:pt x="2081404" y="6614175"/>
                  </a:lnTo>
                  <a:lnTo>
                    <a:pt x="1827574" y="6579636"/>
                  </a:lnTo>
                  <a:lnTo>
                    <a:pt x="1709120" y="6303326"/>
                  </a:lnTo>
                  <a:lnTo>
                    <a:pt x="1742964" y="6130632"/>
                  </a:lnTo>
                  <a:lnTo>
                    <a:pt x="1776808" y="5923400"/>
                  </a:lnTo>
                  <a:lnTo>
                    <a:pt x="1675276" y="5837053"/>
                  </a:lnTo>
                  <a:lnTo>
                    <a:pt x="1675276" y="5491665"/>
                  </a:lnTo>
                  <a:lnTo>
                    <a:pt x="1590666" y="5284432"/>
                  </a:lnTo>
                  <a:lnTo>
                    <a:pt x="1539901" y="5008122"/>
                  </a:lnTo>
                  <a:lnTo>
                    <a:pt x="1387603" y="4904506"/>
                  </a:lnTo>
                  <a:lnTo>
                    <a:pt x="1150695" y="4800889"/>
                  </a:lnTo>
                  <a:lnTo>
                    <a:pt x="964553" y="4818159"/>
                  </a:lnTo>
                  <a:lnTo>
                    <a:pt x="710723" y="4869967"/>
                  </a:lnTo>
                  <a:lnTo>
                    <a:pt x="524582" y="4869967"/>
                  </a:lnTo>
                  <a:lnTo>
                    <a:pt x="321518" y="4766351"/>
                  </a:lnTo>
                  <a:lnTo>
                    <a:pt x="270752" y="4559118"/>
                  </a:lnTo>
                  <a:lnTo>
                    <a:pt x="101532" y="4409450"/>
                  </a:lnTo>
                  <a:lnTo>
                    <a:pt x="67688" y="4248269"/>
                  </a:lnTo>
                  <a:lnTo>
                    <a:pt x="169220" y="4161922"/>
                  </a:lnTo>
                  <a:lnTo>
                    <a:pt x="355362" y="4127383"/>
                  </a:lnTo>
                  <a:lnTo>
                    <a:pt x="203064" y="3937420"/>
                  </a:lnTo>
                  <a:lnTo>
                    <a:pt x="16922" y="3902881"/>
                  </a:lnTo>
                  <a:lnTo>
                    <a:pt x="0" y="3730187"/>
                  </a:lnTo>
                  <a:lnTo>
                    <a:pt x="84610" y="3609302"/>
                  </a:lnTo>
                  <a:lnTo>
                    <a:pt x="243959" y="3540224"/>
                  </a:lnTo>
                  <a:lnTo>
                    <a:pt x="439972" y="3298453"/>
                  </a:lnTo>
                  <a:lnTo>
                    <a:pt x="659957" y="3263914"/>
                  </a:lnTo>
                  <a:close/>
                </a:path>
              </a:pathLst>
            </a:custGeom>
            <a:solidFill>
              <a:schemeClr val="accent6">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172" name="Freeform 173">
              <a:extLst>
                <a:ext uri="{FF2B5EF4-FFF2-40B4-BE49-F238E27FC236}">
                  <a16:creationId xmlns:a16="http://schemas.microsoft.com/office/drawing/2014/main" id="{BEAB6C84-AC18-445B-83EA-CA64DDF4C006}"/>
                </a:ext>
              </a:extLst>
            </p:cNvPr>
            <p:cNvSpPr>
              <a:spLocks/>
            </p:cNvSpPr>
            <p:nvPr/>
          </p:nvSpPr>
          <p:spPr bwMode="auto">
            <a:xfrm>
              <a:off x="2608970" y="2016156"/>
              <a:ext cx="629089" cy="843976"/>
            </a:xfrm>
            <a:custGeom>
              <a:avLst/>
              <a:gdLst>
                <a:gd name="T0" fmla="*/ 2147483647 w 2346"/>
                <a:gd name="T1" fmla="*/ 2147483647 h 3126"/>
                <a:gd name="T2" fmla="*/ 2147483647 w 2346"/>
                <a:gd name="T3" fmla="*/ 2147483647 h 3126"/>
                <a:gd name="T4" fmla="*/ 2147483647 w 2346"/>
                <a:gd name="T5" fmla="*/ 2147483647 h 3126"/>
                <a:gd name="T6" fmla="*/ 2147483647 w 2346"/>
                <a:gd name="T7" fmla="*/ 2147483647 h 3126"/>
                <a:gd name="T8" fmla="*/ 2147483647 w 2346"/>
                <a:gd name="T9" fmla="*/ 2147483647 h 3126"/>
                <a:gd name="T10" fmla="*/ 2147483647 w 2346"/>
                <a:gd name="T11" fmla="*/ 2147483647 h 3126"/>
                <a:gd name="T12" fmla="*/ 2147483647 w 2346"/>
                <a:gd name="T13" fmla="*/ 2147483647 h 3126"/>
                <a:gd name="T14" fmla="*/ 2147483647 w 2346"/>
                <a:gd name="T15" fmla="*/ 2147483647 h 3126"/>
                <a:gd name="T16" fmla="*/ 2147483647 w 2346"/>
                <a:gd name="T17" fmla="*/ 2147483647 h 3126"/>
                <a:gd name="T18" fmla="*/ 2147483647 w 2346"/>
                <a:gd name="T19" fmla="*/ 2147483647 h 3126"/>
                <a:gd name="T20" fmla="*/ 2147483647 w 2346"/>
                <a:gd name="T21" fmla="*/ 2147483647 h 3126"/>
                <a:gd name="T22" fmla="*/ 2147483647 w 2346"/>
                <a:gd name="T23" fmla="*/ 2147483647 h 3126"/>
                <a:gd name="T24" fmla="*/ 2147483647 w 2346"/>
                <a:gd name="T25" fmla="*/ 2147483647 h 3126"/>
                <a:gd name="T26" fmla="*/ 2147483647 w 2346"/>
                <a:gd name="T27" fmla="*/ 2147483647 h 3126"/>
                <a:gd name="T28" fmla="*/ 2147483647 w 2346"/>
                <a:gd name="T29" fmla="*/ 2147483647 h 3126"/>
                <a:gd name="T30" fmla="*/ 2147483647 w 2346"/>
                <a:gd name="T31" fmla="*/ 2147483647 h 3126"/>
                <a:gd name="T32" fmla="*/ 2147483647 w 2346"/>
                <a:gd name="T33" fmla="*/ 2147483647 h 3126"/>
                <a:gd name="T34" fmla="*/ 2147483647 w 2346"/>
                <a:gd name="T35" fmla="*/ 2147483647 h 3126"/>
                <a:gd name="T36" fmla="*/ 2147483647 w 2346"/>
                <a:gd name="T37" fmla="*/ 2147483647 h 3126"/>
                <a:gd name="T38" fmla="*/ 2147483647 w 2346"/>
                <a:gd name="T39" fmla="*/ 2147483647 h 3126"/>
                <a:gd name="T40" fmla="*/ 2147483647 w 2346"/>
                <a:gd name="T41" fmla="*/ 2147483647 h 3126"/>
                <a:gd name="T42" fmla="*/ 2147483647 w 2346"/>
                <a:gd name="T43" fmla="*/ 2147483647 h 3126"/>
                <a:gd name="T44" fmla="*/ 2147483647 w 2346"/>
                <a:gd name="T45" fmla="*/ 2147483647 h 3126"/>
                <a:gd name="T46" fmla="*/ 2147483647 w 2346"/>
                <a:gd name="T47" fmla="*/ 2147483647 h 3126"/>
                <a:gd name="T48" fmla="*/ 2147483647 w 2346"/>
                <a:gd name="T49" fmla="*/ 2147483647 h 3126"/>
                <a:gd name="T50" fmla="*/ 2147483647 w 2346"/>
                <a:gd name="T51" fmla="*/ 2147483647 h 3126"/>
                <a:gd name="T52" fmla="*/ 2147483647 w 2346"/>
                <a:gd name="T53" fmla="*/ 2147483647 h 3126"/>
                <a:gd name="T54" fmla="*/ 2147483647 w 2346"/>
                <a:gd name="T55" fmla="*/ 2147483647 h 3126"/>
                <a:gd name="T56" fmla="*/ 2147483647 w 2346"/>
                <a:gd name="T57" fmla="*/ 2147483647 h 3126"/>
                <a:gd name="T58" fmla="*/ 2147483647 w 2346"/>
                <a:gd name="T59" fmla="*/ 2147483647 h 3126"/>
                <a:gd name="T60" fmla="*/ 2147483647 w 2346"/>
                <a:gd name="T61" fmla="*/ 2147483647 h 3126"/>
                <a:gd name="T62" fmla="*/ 2147483647 w 2346"/>
                <a:gd name="T63" fmla="*/ 2147483647 h 3126"/>
                <a:gd name="T64" fmla="*/ 2147483647 w 2346"/>
                <a:gd name="T65" fmla="*/ 2147483647 h 3126"/>
                <a:gd name="T66" fmla="*/ 2147483647 w 2346"/>
                <a:gd name="T67" fmla="*/ 2147483647 h 3126"/>
                <a:gd name="T68" fmla="*/ 2147483647 w 2346"/>
                <a:gd name="T69" fmla="*/ 2147483647 h 3126"/>
                <a:gd name="T70" fmla="*/ 2147483647 w 2346"/>
                <a:gd name="T71" fmla="*/ 2147483647 h 3126"/>
                <a:gd name="T72" fmla="*/ 2147483647 w 2346"/>
                <a:gd name="T73" fmla="*/ 2147483647 h 3126"/>
                <a:gd name="T74" fmla="*/ 2147483647 w 2346"/>
                <a:gd name="T75" fmla="*/ 2147483647 h 3126"/>
                <a:gd name="T76" fmla="*/ 2147483647 w 2346"/>
                <a:gd name="T77" fmla="*/ 2147483647 h 3126"/>
                <a:gd name="T78" fmla="*/ 2147483647 w 2346"/>
                <a:gd name="T79" fmla="*/ 2147483647 h 3126"/>
                <a:gd name="T80" fmla="*/ 2147483647 w 2346"/>
                <a:gd name="T81" fmla="*/ 2147483647 h 3126"/>
                <a:gd name="T82" fmla="*/ 0 w 2346"/>
                <a:gd name="T83" fmla="*/ 2147483647 h 3126"/>
                <a:gd name="T84" fmla="*/ 2147483647 w 2346"/>
                <a:gd name="T85" fmla="*/ 2147483647 h 3126"/>
                <a:gd name="T86" fmla="*/ 2147483647 w 2346"/>
                <a:gd name="T87" fmla="*/ 2147483647 h 3126"/>
                <a:gd name="T88" fmla="*/ 2147483647 w 2346"/>
                <a:gd name="T89" fmla="*/ 2147483647 h 3126"/>
                <a:gd name="T90" fmla="*/ 2147483647 w 2346"/>
                <a:gd name="T91" fmla="*/ 2147483647 h 3126"/>
                <a:gd name="T92" fmla="*/ 2147483647 w 2346"/>
                <a:gd name="T93" fmla="*/ 2147483647 h 3126"/>
                <a:gd name="T94" fmla="*/ 2147483647 w 2346"/>
                <a:gd name="T95" fmla="*/ 2147483647 h 3126"/>
                <a:gd name="T96" fmla="*/ 2147483647 w 2346"/>
                <a:gd name="T97" fmla="*/ 2147483647 h 3126"/>
                <a:gd name="T98" fmla="*/ 2147483647 w 2346"/>
                <a:gd name="T99" fmla="*/ 2147483647 h 3126"/>
                <a:gd name="T100" fmla="*/ 2147483647 w 2346"/>
                <a:gd name="T101" fmla="*/ 2147483647 h 3126"/>
                <a:gd name="T102" fmla="*/ 2147483647 w 2346"/>
                <a:gd name="T103" fmla="*/ 2147483647 h 3126"/>
                <a:gd name="T104" fmla="*/ 2147483647 w 2346"/>
                <a:gd name="T105" fmla="*/ 2147483647 h 3126"/>
                <a:gd name="T106" fmla="*/ 2147483647 w 2346"/>
                <a:gd name="T107" fmla="*/ 2147483647 h 312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2346"/>
                <a:gd name="T163" fmla="*/ 0 h 3126"/>
                <a:gd name="T164" fmla="*/ 2346 w 2346"/>
                <a:gd name="T165" fmla="*/ 3126 h 312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2346" h="3126">
                  <a:moveTo>
                    <a:pt x="1168" y="2627"/>
                  </a:moveTo>
                  <a:lnTo>
                    <a:pt x="1191" y="2595"/>
                  </a:lnTo>
                  <a:lnTo>
                    <a:pt x="1245" y="2571"/>
                  </a:lnTo>
                  <a:lnTo>
                    <a:pt x="1264" y="2517"/>
                  </a:lnTo>
                  <a:lnTo>
                    <a:pt x="1255" y="2451"/>
                  </a:lnTo>
                  <a:lnTo>
                    <a:pt x="1204" y="2435"/>
                  </a:lnTo>
                  <a:lnTo>
                    <a:pt x="1150" y="2403"/>
                  </a:lnTo>
                  <a:lnTo>
                    <a:pt x="1171" y="2360"/>
                  </a:lnTo>
                  <a:lnTo>
                    <a:pt x="1210" y="2342"/>
                  </a:lnTo>
                  <a:lnTo>
                    <a:pt x="1242" y="2304"/>
                  </a:lnTo>
                  <a:lnTo>
                    <a:pt x="1225" y="2270"/>
                  </a:lnTo>
                  <a:lnTo>
                    <a:pt x="1254" y="2264"/>
                  </a:lnTo>
                  <a:lnTo>
                    <a:pt x="1263" y="2210"/>
                  </a:lnTo>
                  <a:lnTo>
                    <a:pt x="1338" y="2175"/>
                  </a:lnTo>
                  <a:lnTo>
                    <a:pt x="1401" y="2115"/>
                  </a:lnTo>
                  <a:lnTo>
                    <a:pt x="1401" y="2070"/>
                  </a:lnTo>
                  <a:lnTo>
                    <a:pt x="1446" y="2048"/>
                  </a:lnTo>
                  <a:lnTo>
                    <a:pt x="1411" y="1952"/>
                  </a:lnTo>
                  <a:lnTo>
                    <a:pt x="1456" y="1923"/>
                  </a:lnTo>
                  <a:lnTo>
                    <a:pt x="1531" y="1889"/>
                  </a:lnTo>
                  <a:lnTo>
                    <a:pt x="1528" y="1856"/>
                  </a:lnTo>
                  <a:lnTo>
                    <a:pt x="1488" y="1850"/>
                  </a:lnTo>
                  <a:lnTo>
                    <a:pt x="1452" y="1820"/>
                  </a:lnTo>
                  <a:lnTo>
                    <a:pt x="1494" y="1776"/>
                  </a:lnTo>
                  <a:lnTo>
                    <a:pt x="1488" y="1728"/>
                  </a:lnTo>
                  <a:lnTo>
                    <a:pt x="1449" y="1691"/>
                  </a:lnTo>
                  <a:lnTo>
                    <a:pt x="1462" y="1652"/>
                  </a:lnTo>
                  <a:lnTo>
                    <a:pt x="1507" y="1608"/>
                  </a:lnTo>
                  <a:lnTo>
                    <a:pt x="1564" y="1583"/>
                  </a:lnTo>
                  <a:lnTo>
                    <a:pt x="1621" y="1554"/>
                  </a:lnTo>
                  <a:lnTo>
                    <a:pt x="1681" y="1509"/>
                  </a:lnTo>
                  <a:lnTo>
                    <a:pt x="1711" y="1470"/>
                  </a:lnTo>
                  <a:lnTo>
                    <a:pt x="1744" y="1425"/>
                  </a:lnTo>
                  <a:lnTo>
                    <a:pt x="1723" y="1380"/>
                  </a:lnTo>
                  <a:lnTo>
                    <a:pt x="1764" y="1371"/>
                  </a:lnTo>
                  <a:lnTo>
                    <a:pt x="1768" y="1298"/>
                  </a:lnTo>
                  <a:lnTo>
                    <a:pt x="1888" y="1118"/>
                  </a:lnTo>
                  <a:lnTo>
                    <a:pt x="1962" y="1073"/>
                  </a:lnTo>
                  <a:lnTo>
                    <a:pt x="2013" y="965"/>
                  </a:lnTo>
                  <a:lnTo>
                    <a:pt x="2086" y="864"/>
                  </a:lnTo>
                  <a:lnTo>
                    <a:pt x="2140" y="816"/>
                  </a:lnTo>
                  <a:lnTo>
                    <a:pt x="2103" y="789"/>
                  </a:lnTo>
                  <a:lnTo>
                    <a:pt x="2056" y="810"/>
                  </a:lnTo>
                  <a:lnTo>
                    <a:pt x="1990" y="845"/>
                  </a:lnTo>
                  <a:lnTo>
                    <a:pt x="1887" y="894"/>
                  </a:lnTo>
                  <a:lnTo>
                    <a:pt x="1771" y="974"/>
                  </a:lnTo>
                  <a:lnTo>
                    <a:pt x="1768" y="948"/>
                  </a:lnTo>
                  <a:lnTo>
                    <a:pt x="1842" y="894"/>
                  </a:lnTo>
                  <a:lnTo>
                    <a:pt x="1908" y="825"/>
                  </a:lnTo>
                  <a:lnTo>
                    <a:pt x="1861" y="791"/>
                  </a:lnTo>
                  <a:lnTo>
                    <a:pt x="1945" y="764"/>
                  </a:lnTo>
                  <a:lnTo>
                    <a:pt x="2023" y="750"/>
                  </a:lnTo>
                  <a:lnTo>
                    <a:pt x="2092" y="698"/>
                  </a:lnTo>
                  <a:lnTo>
                    <a:pt x="2151" y="678"/>
                  </a:lnTo>
                  <a:lnTo>
                    <a:pt x="2253" y="578"/>
                  </a:lnTo>
                  <a:lnTo>
                    <a:pt x="2346" y="477"/>
                  </a:lnTo>
                  <a:lnTo>
                    <a:pt x="2338" y="416"/>
                  </a:lnTo>
                  <a:lnTo>
                    <a:pt x="2317" y="342"/>
                  </a:lnTo>
                  <a:lnTo>
                    <a:pt x="2269" y="306"/>
                  </a:lnTo>
                  <a:lnTo>
                    <a:pt x="2199" y="312"/>
                  </a:lnTo>
                  <a:lnTo>
                    <a:pt x="2200" y="246"/>
                  </a:lnTo>
                  <a:lnTo>
                    <a:pt x="2152" y="213"/>
                  </a:lnTo>
                  <a:lnTo>
                    <a:pt x="2188" y="173"/>
                  </a:lnTo>
                  <a:lnTo>
                    <a:pt x="2149" y="146"/>
                  </a:lnTo>
                  <a:lnTo>
                    <a:pt x="2109" y="107"/>
                  </a:lnTo>
                  <a:lnTo>
                    <a:pt x="2037" y="83"/>
                  </a:lnTo>
                  <a:lnTo>
                    <a:pt x="2001" y="150"/>
                  </a:lnTo>
                  <a:lnTo>
                    <a:pt x="1945" y="123"/>
                  </a:lnTo>
                  <a:lnTo>
                    <a:pt x="1902" y="66"/>
                  </a:lnTo>
                  <a:lnTo>
                    <a:pt x="1798" y="68"/>
                  </a:lnTo>
                  <a:lnTo>
                    <a:pt x="1717" y="32"/>
                  </a:lnTo>
                  <a:lnTo>
                    <a:pt x="1668" y="3"/>
                  </a:lnTo>
                  <a:lnTo>
                    <a:pt x="1602" y="36"/>
                  </a:lnTo>
                  <a:lnTo>
                    <a:pt x="1560" y="0"/>
                  </a:lnTo>
                  <a:lnTo>
                    <a:pt x="1482" y="3"/>
                  </a:lnTo>
                  <a:lnTo>
                    <a:pt x="1398" y="15"/>
                  </a:lnTo>
                  <a:lnTo>
                    <a:pt x="1309" y="47"/>
                  </a:lnTo>
                  <a:lnTo>
                    <a:pt x="1237" y="65"/>
                  </a:lnTo>
                  <a:lnTo>
                    <a:pt x="1134" y="108"/>
                  </a:lnTo>
                  <a:lnTo>
                    <a:pt x="1043" y="93"/>
                  </a:lnTo>
                  <a:lnTo>
                    <a:pt x="991" y="150"/>
                  </a:lnTo>
                  <a:lnTo>
                    <a:pt x="924" y="143"/>
                  </a:lnTo>
                  <a:lnTo>
                    <a:pt x="948" y="258"/>
                  </a:lnTo>
                  <a:lnTo>
                    <a:pt x="888" y="273"/>
                  </a:lnTo>
                  <a:lnTo>
                    <a:pt x="859" y="375"/>
                  </a:lnTo>
                  <a:lnTo>
                    <a:pt x="924" y="470"/>
                  </a:lnTo>
                  <a:lnTo>
                    <a:pt x="909" y="513"/>
                  </a:lnTo>
                  <a:lnTo>
                    <a:pt x="733" y="330"/>
                  </a:lnTo>
                  <a:lnTo>
                    <a:pt x="703" y="332"/>
                  </a:lnTo>
                  <a:lnTo>
                    <a:pt x="669" y="357"/>
                  </a:lnTo>
                  <a:lnTo>
                    <a:pt x="667" y="432"/>
                  </a:lnTo>
                  <a:lnTo>
                    <a:pt x="604" y="470"/>
                  </a:lnTo>
                  <a:lnTo>
                    <a:pt x="646" y="536"/>
                  </a:lnTo>
                  <a:lnTo>
                    <a:pt x="631" y="585"/>
                  </a:lnTo>
                  <a:lnTo>
                    <a:pt x="556" y="524"/>
                  </a:lnTo>
                  <a:lnTo>
                    <a:pt x="435" y="614"/>
                  </a:lnTo>
                  <a:lnTo>
                    <a:pt x="367" y="663"/>
                  </a:lnTo>
                  <a:lnTo>
                    <a:pt x="324" y="723"/>
                  </a:lnTo>
                  <a:lnTo>
                    <a:pt x="340" y="818"/>
                  </a:lnTo>
                  <a:lnTo>
                    <a:pt x="430" y="747"/>
                  </a:lnTo>
                  <a:lnTo>
                    <a:pt x="460" y="797"/>
                  </a:lnTo>
                  <a:lnTo>
                    <a:pt x="400" y="857"/>
                  </a:lnTo>
                  <a:lnTo>
                    <a:pt x="478" y="921"/>
                  </a:lnTo>
                  <a:lnTo>
                    <a:pt x="438" y="959"/>
                  </a:lnTo>
                  <a:lnTo>
                    <a:pt x="447" y="1031"/>
                  </a:lnTo>
                  <a:lnTo>
                    <a:pt x="520" y="1058"/>
                  </a:lnTo>
                  <a:lnTo>
                    <a:pt x="507" y="1127"/>
                  </a:lnTo>
                  <a:lnTo>
                    <a:pt x="610" y="1194"/>
                  </a:lnTo>
                  <a:lnTo>
                    <a:pt x="676" y="1203"/>
                  </a:lnTo>
                  <a:lnTo>
                    <a:pt x="763" y="1263"/>
                  </a:lnTo>
                  <a:lnTo>
                    <a:pt x="852" y="1223"/>
                  </a:lnTo>
                  <a:lnTo>
                    <a:pt x="1000" y="1203"/>
                  </a:lnTo>
                  <a:lnTo>
                    <a:pt x="1053" y="1161"/>
                  </a:lnTo>
                  <a:lnTo>
                    <a:pt x="1123" y="1092"/>
                  </a:lnTo>
                  <a:lnTo>
                    <a:pt x="1180" y="1103"/>
                  </a:lnTo>
                  <a:lnTo>
                    <a:pt x="1099" y="1184"/>
                  </a:lnTo>
                  <a:lnTo>
                    <a:pt x="1021" y="1265"/>
                  </a:lnTo>
                  <a:lnTo>
                    <a:pt x="894" y="1316"/>
                  </a:lnTo>
                  <a:lnTo>
                    <a:pt x="816" y="1317"/>
                  </a:lnTo>
                  <a:lnTo>
                    <a:pt x="631" y="1292"/>
                  </a:lnTo>
                  <a:lnTo>
                    <a:pt x="544" y="1227"/>
                  </a:lnTo>
                  <a:lnTo>
                    <a:pt x="466" y="1233"/>
                  </a:lnTo>
                  <a:lnTo>
                    <a:pt x="421" y="1155"/>
                  </a:lnTo>
                  <a:lnTo>
                    <a:pt x="375" y="1043"/>
                  </a:lnTo>
                  <a:lnTo>
                    <a:pt x="370" y="950"/>
                  </a:lnTo>
                  <a:lnTo>
                    <a:pt x="307" y="911"/>
                  </a:lnTo>
                  <a:lnTo>
                    <a:pt x="271" y="867"/>
                  </a:lnTo>
                  <a:lnTo>
                    <a:pt x="186" y="869"/>
                  </a:lnTo>
                  <a:lnTo>
                    <a:pt x="153" y="902"/>
                  </a:lnTo>
                  <a:lnTo>
                    <a:pt x="136" y="974"/>
                  </a:lnTo>
                  <a:lnTo>
                    <a:pt x="216" y="1017"/>
                  </a:lnTo>
                  <a:lnTo>
                    <a:pt x="145" y="1034"/>
                  </a:lnTo>
                  <a:lnTo>
                    <a:pt x="112" y="1152"/>
                  </a:lnTo>
                  <a:lnTo>
                    <a:pt x="85" y="1202"/>
                  </a:lnTo>
                  <a:lnTo>
                    <a:pt x="60" y="1362"/>
                  </a:lnTo>
                  <a:lnTo>
                    <a:pt x="61" y="1463"/>
                  </a:lnTo>
                  <a:lnTo>
                    <a:pt x="130" y="1561"/>
                  </a:lnTo>
                  <a:lnTo>
                    <a:pt x="100" y="1618"/>
                  </a:lnTo>
                  <a:lnTo>
                    <a:pt x="181" y="1680"/>
                  </a:lnTo>
                  <a:lnTo>
                    <a:pt x="265" y="1624"/>
                  </a:lnTo>
                  <a:lnTo>
                    <a:pt x="315" y="1671"/>
                  </a:lnTo>
                  <a:lnTo>
                    <a:pt x="234" y="1748"/>
                  </a:lnTo>
                  <a:lnTo>
                    <a:pt x="190" y="1809"/>
                  </a:lnTo>
                  <a:lnTo>
                    <a:pt x="207" y="1896"/>
                  </a:lnTo>
                  <a:lnTo>
                    <a:pt x="297" y="1934"/>
                  </a:lnTo>
                  <a:lnTo>
                    <a:pt x="244" y="1977"/>
                  </a:lnTo>
                  <a:lnTo>
                    <a:pt x="408" y="2088"/>
                  </a:lnTo>
                  <a:lnTo>
                    <a:pt x="483" y="2041"/>
                  </a:lnTo>
                  <a:lnTo>
                    <a:pt x="520" y="2085"/>
                  </a:lnTo>
                  <a:lnTo>
                    <a:pt x="568" y="2034"/>
                  </a:lnTo>
                  <a:lnTo>
                    <a:pt x="628" y="2085"/>
                  </a:lnTo>
                  <a:lnTo>
                    <a:pt x="700" y="2100"/>
                  </a:lnTo>
                  <a:lnTo>
                    <a:pt x="754" y="2167"/>
                  </a:lnTo>
                  <a:lnTo>
                    <a:pt x="715" y="2203"/>
                  </a:lnTo>
                  <a:lnTo>
                    <a:pt x="643" y="2148"/>
                  </a:lnTo>
                  <a:lnTo>
                    <a:pt x="577" y="2176"/>
                  </a:lnTo>
                  <a:lnTo>
                    <a:pt x="556" y="2239"/>
                  </a:lnTo>
                  <a:lnTo>
                    <a:pt x="579" y="2313"/>
                  </a:lnTo>
                  <a:lnTo>
                    <a:pt x="634" y="2350"/>
                  </a:lnTo>
                  <a:lnTo>
                    <a:pt x="625" y="2380"/>
                  </a:lnTo>
                  <a:lnTo>
                    <a:pt x="559" y="2383"/>
                  </a:lnTo>
                  <a:lnTo>
                    <a:pt x="475" y="2452"/>
                  </a:lnTo>
                  <a:lnTo>
                    <a:pt x="408" y="2502"/>
                  </a:lnTo>
                  <a:lnTo>
                    <a:pt x="295" y="2539"/>
                  </a:lnTo>
                  <a:lnTo>
                    <a:pt x="201" y="2443"/>
                  </a:lnTo>
                  <a:lnTo>
                    <a:pt x="136" y="2397"/>
                  </a:lnTo>
                  <a:lnTo>
                    <a:pt x="37" y="2401"/>
                  </a:lnTo>
                  <a:lnTo>
                    <a:pt x="0" y="2451"/>
                  </a:lnTo>
                  <a:lnTo>
                    <a:pt x="43" y="2557"/>
                  </a:lnTo>
                  <a:lnTo>
                    <a:pt x="139" y="2662"/>
                  </a:lnTo>
                  <a:lnTo>
                    <a:pt x="198" y="2664"/>
                  </a:lnTo>
                  <a:lnTo>
                    <a:pt x="227" y="2633"/>
                  </a:lnTo>
                  <a:lnTo>
                    <a:pt x="277" y="2667"/>
                  </a:lnTo>
                  <a:lnTo>
                    <a:pt x="300" y="2761"/>
                  </a:lnTo>
                  <a:lnTo>
                    <a:pt x="328" y="2811"/>
                  </a:lnTo>
                  <a:lnTo>
                    <a:pt x="292" y="2851"/>
                  </a:lnTo>
                  <a:lnTo>
                    <a:pt x="289" y="2922"/>
                  </a:lnTo>
                  <a:lnTo>
                    <a:pt x="339" y="2974"/>
                  </a:lnTo>
                  <a:lnTo>
                    <a:pt x="319" y="3028"/>
                  </a:lnTo>
                  <a:lnTo>
                    <a:pt x="358" y="3069"/>
                  </a:lnTo>
                  <a:lnTo>
                    <a:pt x="409" y="3067"/>
                  </a:lnTo>
                  <a:lnTo>
                    <a:pt x="529" y="3078"/>
                  </a:lnTo>
                  <a:lnTo>
                    <a:pt x="574" y="3126"/>
                  </a:lnTo>
                  <a:lnTo>
                    <a:pt x="700" y="3097"/>
                  </a:lnTo>
                  <a:lnTo>
                    <a:pt x="856" y="3090"/>
                  </a:lnTo>
                  <a:lnTo>
                    <a:pt x="895" y="3058"/>
                  </a:lnTo>
                  <a:lnTo>
                    <a:pt x="973" y="3114"/>
                  </a:lnTo>
                  <a:lnTo>
                    <a:pt x="1098" y="3069"/>
                  </a:lnTo>
                  <a:lnTo>
                    <a:pt x="1144" y="3006"/>
                  </a:lnTo>
                  <a:lnTo>
                    <a:pt x="1159" y="2926"/>
                  </a:lnTo>
                  <a:lnTo>
                    <a:pt x="1131" y="2841"/>
                  </a:lnTo>
                  <a:lnTo>
                    <a:pt x="1089" y="2769"/>
                  </a:lnTo>
                  <a:lnTo>
                    <a:pt x="987" y="2736"/>
                  </a:lnTo>
                  <a:lnTo>
                    <a:pt x="802" y="2767"/>
                  </a:lnTo>
                  <a:lnTo>
                    <a:pt x="681" y="2856"/>
                  </a:lnTo>
                  <a:lnTo>
                    <a:pt x="628" y="2791"/>
                  </a:lnTo>
                  <a:lnTo>
                    <a:pt x="591" y="2826"/>
                  </a:lnTo>
                  <a:lnTo>
                    <a:pt x="520" y="2788"/>
                  </a:lnTo>
                  <a:lnTo>
                    <a:pt x="453" y="2723"/>
                  </a:lnTo>
                  <a:lnTo>
                    <a:pt x="544" y="2587"/>
                  </a:lnTo>
                  <a:lnTo>
                    <a:pt x="600" y="2626"/>
                  </a:lnTo>
                  <a:lnTo>
                    <a:pt x="645" y="2581"/>
                  </a:lnTo>
                  <a:lnTo>
                    <a:pt x="756" y="2659"/>
                  </a:lnTo>
                  <a:lnTo>
                    <a:pt x="802" y="2656"/>
                  </a:lnTo>
                  <a:lnTo>
                    <a:pt x="816" y="2607"/>
                  </a:lnTo>
                  <a:lnTo>
                    <a:pt x="862" y="2587"/>
                  </a:lnTo>
                  <a:lnTo>
                    <a:pt x="928" y="2620"/>
                  </a:lnTo>
                  <a:lnTo>
                    <a:pt x="985" y="2598"/>
                  </a:lnTo>
                  <a:lnTo>
                    <a:pt x="1026" y="2602"/>
                  </a:lnTo>
                  <a:lnTo>
                    <a:pt x="1048" y="2683"/>
                  </a:lnTo>
                  <a:lnTo>
                    <a:pt x="1101" y="2653"/>
                  </a:lnTo>
                  <a:lnTo>
                    <a:pt x="1120" y="2671"/>
                  </a:lnTo>
                  <a:lnTo>
                    <a:pt x="1095" y="2728"/>
                  </a:lnTo>
                  <a:lnTo>
                    <a:pt x="1149" y="2767"/>
                  </a:lnTo>
                  <a:lnTo>
                    <a:pt x="1203" y="2712"/>
                  </a:lnTo>
                  <a:lnTo>
                    <a:pt x="1201" y="2663"/>
                  </a:lnTo>
                  <a:lnTo>
                    <a:pt x="1168" y="2627"/>
                  </a:lnTo>
                  <a:close/>
                </a:path>
              </a:pathLst>
            </a:custGeom>
            <a:solidFill>
              <a:schemeClr val="accent6">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173" name="Freeform 174">
              <a:extLst>
                <a:ext uri="{FF2B5EF4-FFF2-40B4-BE49-F238E27FC236}">
                  <a16:creationId xmlns:a16="http://schemas.microsoft.com/office/drawing/2014/main" id="{AF92EB53-D095-4FD3-9780-51FF6203F57A}"/>
                </a:ext>
              </a:extLst>
            </p:cNvPr>
            <p:cNvSpPr>
              <a:spLocks/>
            </p:cNvSpPr>
            <p:nvPr/>
          </p:nvSpPr>
          <p:spPr bwMode="auto">
            <a:xfrm>
              <a:off x="2225911" y="2679503"/>
              <a:ext cx="219559" cy="182187"/>
            </a:xfrm>
            <a:custGeom>
              <a:avLst/>
              <a:gdLst>
                <a:gd name="T0" fmla="*/ 2147483647 w 824"/>
                <a:gd name="T1" fmla="*/ 2147483647 h 668"/>
                <a:gd name="T2" fmla="*/ 2147483647 w 824"/>
                <a:gd name="T3" fmla="*/ 2147483647 h 668"/>
                <a:gd name="T4" fmla="*/ 2147483647 w 824"/>
                <a:gd name="T5" fmla="*/ 2147483647 h 668"/>
                <a:gd name="T6" fmla="*/ 2147483647 w 824"/>
                <a:gd name="T7" fmla="*/ 2147483647 h 668"/>
                <a:gd name="T8" fmla="*/ 2147483647 w 824"/>
                <a:gd name="T9" fmla="*/ 2147483647 h 668"/>
                <a:gd name="T10" fmla="*/ 2147483647 w 824"/>
                <a:gd name="T11" fmla="*/ 2147483647 h 668"/>
                <a:gd name="T12" fmla="*/ 2147483647 w 824"/>
                <a:gd name="T13" fmla="*/ 2147483647 h 668"/>
                <a:gd name="T14" fmla="*/ 2147483647 w 824"/>
                <a:gd name="T15" fmla="*/ 2147483647 h 668"/>
                <a:gd name="T16" fmla="*/ 0 w 824"/>
                <a:gd name="T17" fmla="*/ 2147483647 h 668"/>
                <a:gd name="T18" fmla="*/ 2147483647 w 824"/>
                <a:gd name="T19" fmla="*/ 2147483647 h 668"/>
                <a:gd name="T20" fmla="*/ 2147483647 w 824"/>
                <a:gd name="T21" fmla="*/ 2147483647 h 668"/>
                <a:gd name="T22" fmla="*/ 2147483647 w 824"/>
                <a:gd name="T23" fmla="*/ 2147483647 h 668"/>
                <a:gd name="T24" fmla="*/ 2147483647 w 824"/>
                <a:gd name="T25" fmla="*/ 2147483647 h 668"/>
                <a:gd name="T26" fmla="*/ 2147483647 w 824"/>
                <a:gd name="T27" fmla="*/ 2147483647 h 668"/>
                <a:gd name="T28" fmla="*/ 2147483647 w 824"/>
                <a:gd name="T29" fmla="*/ 2147483647 h 668"/>
                <a:gd name="T30" fmla="*/ 2147483647 w 824"/>
                <a:gd name="T31" fmla="*/ 2147483647 h 668"/>
                <a:gd name="T32" fmla="*/ 2147483647 w 824"/>
                <a:gd name="T33" fmla="*/ 2147483647 h 668"/>
                <a:gd name="T34" fmla="*/ 2147483647 w 824"/>
                <a:gd name="T35" fmla="*/ 2147483647 h 668"/>
                <a:gd name="T36" fmla="*/ 2147483647 w 824"/>
                <a:gd name="T37" fmla="*/ 2147483647 h 668"/>
                <a:gd name="T38" fmla="*/ 2147483647 w 824"/>
                <a:gd name="T39" fmla="*/ 2147483647 h 668"/>
                <a:gd name="T40" fmla="*/ 2147483647 w 824"/>
                <a:gd name="T41" fmla="*/ 2147483647 h 668"/>
                <a:gd name="T42" fmla="*/ 2147483647 w 824"/>
                <a:gd name="T43" fmla="*/ 2147483647 h 668"/>
                <a:gd name="T44" fmla="*/ 2147483647 w 824"/>
                <a:gd name="T45" fmla="*/ 2147483647 h 668"/>
                <a:gd name="T46" fmla="*/ 2147483647 w 824"/>
                <a:gd name="T47" fmla="*/ 0 h 668"/>
                <a:gd name="T48" fmla="*/ 2147483647 w 824"/>
                <a:gd name="T49" fmla="*/ 2147483647 h 668"/>
                <a:gd name="T50" fmla="*/ 2147483647 w 824"/>
                <a:gd name="T51" fmla="*/ 2147483647 h 668"/>
                <a:gd name="T52" fmla="*/ 2147483647 w 824"/>
                <a:gd name="T53" fmla="*/ 2147483647 h 668"/>
                <a:gd name="T54" fmla="*/ 2147483647 w 824"/>
                <a:gd name="T55" fmla="*/ 2147483647 h 668"/>
                <a:gd name="T56" fmla="*/ 2147483647 w 824"/>
                <a:gd name="T57" fmla="*/ 2147483647 h 668"/>
                <a:gd name="T58" fmla="*/ 2147483647 w 824"/>
                <a:gd name="T59" fmla="*/ 2147483647 h 668"/>
                <a:gd name="T60" fmla="*/ 2147483647 w 824"/>
                <a:gd name="T61" fmla="*/ 2147483647 h 668"/>
                <a:gd name="T62" fmla="*/ 2147483647 w 824"/>
                <a:gd name="T63" fmla="*/ 2147483647 h 668"/>
                <a:gd name="T64" fmla="*/ 2147483647 w 824"/>
                <a:gd name="T65" fmla="*/ 2147483647 h 668"/>
                <a:gd name="T66" fmla="*/ 2147483647 w 824"/>
                <a:gd name="T67" fmla="*/ 2147483647 h 668"/>
                <a:gd name="T68" fmla="*/ 2147483647 w 824"/>
                <a:gd name="T69" fmla="*/ 2147483647 h 668"/>
                <a:gd name="T70" fmla="*/ 2147483647 w 824"/>
                <a:gd name="T71" fmla="*/ 2147483647 h 668"/>
                <a:gd name="T72" fmla="*/ 2147483647 w 824"/>
                <a:gd name="T73" fmla="*/ 2147483647 h 668"/>
                <a:gd name="T74" fmla="*/ 2147483647 w 824"/>
                <a:gd name="T75" fmla="*/ 2147483647 h 668"/>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824"/>
                <a:gd name="T115" fmla="*/ 0 h 668"/>
                <a:gd name="T116" fmla="*/ 824 w 824"/>
                <a:gd name="T117" fmla="*/ 668 h 668"/>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824" h="668">
                  <a:moveTo>
                    <a:pt x="273" y="665"/>
                  </a:moveTo>
                  <a:lnTo>
                    <a:pt x="215" y="581"/>
                  </a:lnTo>
                  <a:lnTo>
                    <a:pt x="296" y="551"/>
                  </a:lnTo>
                  <a:lnTo>
                    <a:pt x="356" y="524"/>
                  </a:lnTo>
                  <a:lnTo>
                    <a:pt x="326" y="482"/>
                  </a:lnTo>
                  <a:lnTo>
                    <a:pt x="270" y="491"/>
                  </a:lnTo>
                  <a:lnTo>
                    <a:pt x="167" y="546"/>
                  </a:lnTo>
                  <a:lnTo>
                    <a:pt x="109" y="533"/>
                  </a:lnTo>
                  <a:lnTo>
                    <a:pt x="0" y="432"/>
                  </a:lnTo>
                  <a:lnTo>
                    <a:pt x="42" y="375"/>
                  </a:lnTo>
                  <a:lnTo>
                    <a:pt x="41" y="317"/>
                  </a:lnTo>
                  <a:lnTo>
                    <a:pt x="109" y="170"/>
                  </a:lnTo>
                  <a:lnTo>
                    <a:pt x="200" y="80"/>
                  </a:lnTo>
                  <a:lnTo>
                    <a:pt x="239" y="147"/>
                  </a:lnTo>
                  <a:lnTo>
                    <a:pt x="299" y="179"/>
                  </a:lnTo>
                  <a:lnTo>
                    <a:pt x="408" y="297"/>
                  </a:lnTo>
                  <a:lnTo>
                    <a:pt x="441" y="377"/>
                  </a:lnTo>
                  <a:lnTo>
                    <a:pt x="572" y="374"/>
                  </a:lnTo>
                  <a:lnTo>
                    <a:pt x="534" y="275"/>
                  </a:lnTo>
                  <a:lnTo>
                    <a:pt x="546" y="218"/>
                  </a:lnTo>
                  <a:lnTo>
                    <a:pt x="471" y="132"/>
                  </a:lnTo>
                  <a:lnTo>
                    <a:pt x="516" y="99"/>
                  </a:lnTo>
                  <a:lnTo>
                    <a:pt x="531" y="38"/>
                  </a:lnTo>
                  <a:lnTo>
                    <a:pt x="593" y="0"/>
                  </a:lnTo>
                  <a:lnTo>
                    <a:pt x="650" y="62"/>
                  </a:lnTo>
                  <a:lnTo>
                    <a:pt x="633" y="119"/>
                  </a:lnTo>
                  <a:lnTo>
                    <a:pt x="653" y="194"/>
                  </a:lnTo>
                  <a:lnTo>
                    <a:pt x="678" y="273"/>
                  </a:lnTo>
                  <a:lnTo>
                    <a:pt x="771" y="228"/>
                  </a:lnTo>
                  <a:lnTo>
                    <a:pt x="824" y="279"/>
                  </a:lnTo>
                  <a:lnTo>
                    <a:pt x="821" y="353"/>
                  </a:lnTo>
                  <a:lnTo>
                    <a:pt x="788" y="521"/>
                  </a:lnTo>
                  <a:lnTo>
                    <a:pt x="726" y="555"/>
                  </a:lnTo>
                  <a:lnTo>
                    <a:pt x="641" y="548"/>
                  </a:lnTo>
                  <a:lnTo>
                    <a:pt x="576" y="515"/>
                  </a:lnTo>
                  <a:lnTo>
                    <a:pt x="456" y="597"/>
                  </a:lnTo>
                  <a:lnTo>
                    <a:pt x="371" y="668"/>
                  </a:lnTo>
                  <a:lnTo>
                    <a:pt x="273" y="665"/>
                  </a:lnTo>
                  <a:close/>
                </a:path>
              </a:pathLst>
            </a:custGeom>
            <a:solidFill>
              <a:schemeClr val="accent6">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174" name="Freeform 175">
              <a:extLst>
                <a:ext uri="{FF2B5EF4-FFF2-40B4-BE49-F238E27FC236}">
                  <a16:creationId xmlns:a16="http://schemas.microsoft.com/office/drawing/2014/main" id="{815F77BE-0941-4871-B61A-E274C58D49C5}"/>
                </a:ext>
              </a:extLst>
            </p:cNvPr>
            <p:cNvSpPr>
              <a:spLocks/>
            </p:cNvSpPr>
            <p:nvPr/>
          </p:nvSpPr>
          <p:spPr bwMode="auto">
            <a:xfrm>
              <a:off x="2445470" y="2456829"/>
              <a:ext cx="126129" cy="157272"/>
            </a:xfrm>
            <a:custGeom>
              <a:avLst/>
              <a:gdLst>
                <a:gd name="T0" fmla="*/ 57 w 762000"/>
                <a:gd name="T1" fmla="*/ 139 h 935038"/>
                <a:gd name="T2" fmla="*/ 47 w 762000"/>
                <a:gd name="T3" fmla="*/ 127 h 935038"/>
                <a:gd name="T4" fmla="*/ 60 w 762000"/>
                <a:gd name="T5" fmla="*/ 120 h 935038"/>
                <a:gd name="T6" fmla="*/ 77 w 762000"/>
                <a:gd name="T7" fmla="*/ 117 h 935038"/>
                <a:gd name="T8" fmla="*/ 74 w 762000"/>
                <a:gd name="T9" fmla="*/ 106 h 935038"/>
                <a:gd name="T10" fmla="*/ 62 w 762000"/>
                <a:gd name="T11" fmla="*/ 105 h 935038"/>
                <a:gd name="T12" fmla="*/ 45 w 762000"/>
                <a:gd name="T13" fmla="*/ 110 h 935038"/>
                <a:gd name="T14" fmla="*/ 32 w 762000"/>
                <a:gd name="T15" fmla="*/ 97 h 935038"/>
                <a:gd name="T16" fmla="*/ 20 w 762000"/>
                <a:gd name="T17" fmla="*/ 103 h 935038"/>
                <a:gd name="T18" fmla="*/ 19 w 762000"/>
                <a:gd name="T19" fmla="*/ 93 h 935038"/>
                <a:gd name="T20" fmla="*/ 14 w 762000"/>
                <a:gd name="T21" fmla="*/ 72 h 935038"/>
                <a:gd name="T22" fmla="*/ 28 w 762000"/>
                <a:gd name="T23" fmla="*/ 69 h 935038"/>
                <a:gd name="T24" fmla="*/ 24 w 762000"/>
                <a:gd name="T25" fmla="*/ 54 h 935038"/>
                <a:gd name="T26" fmla="*/ 15 w 762000"/>
                <a:gd name="T27" fmla="*/ 50 h 935038"/>
                <a:gd name="T28" fmla="*/ 0 w 762000"/>
                <a:gd name="T29" fmla="*/ 41 h 935038"/>
                <a:gd name="T30" fmla="*/ 8 w 762000"/>
                <a:gd name="T31" fmla="*/ 3 h 935038"/>
                <a:gd name="T32" fmla="*/ 16 w 762000"/>
                <a:gd name="T33" fmla="*/ 7 h 935038"/>
                <a:gd name="T34" fmla="*/ 27 w 762000"/>
                <a:gd name="T35" fmla="*/ 0 h 935038"/>
                <a:gd name="T36" fmla="*/ 48 w 762000"/>
                <a:gd name="T37" fmla="*/ 9 h 935038"/>
                <a:gd name="T38" fmla="*/ 45 w 762000"/>
                <a:gd name="T39" fmla="*/ 35 h 935038"/>
                <a:gd name="T40" fmla="*/ 63 w 762000"/>
                <a:gd name="T41" fmla="*/ 29 h 935038"/>
                <a:gd name="T42" fmla="*/ 72 w 762000"/>
                <a:gd name="T43" fmla="*/ 49 h 935038"/>
                <a:gd name="T44" fmla="*/ 96 w 762000"/>
                <a:gd name="T45" fmla="*/ 55 h 935038"/>
                <a:gd name="T46" fmla="*/ 100 w 762000"/>
                <a:gd name="T47" fmla="*/ 76 h 935038"/>
                <a:gd name="T48" fmla="*/ 100 w 762000"/>
                <a:gd name="T49" fmla="*/ 98 h 935038"/>
                <a:gd name="T50" fmla="*/ 104 w 762000"/>
                <a:gd name="T51" fmla="*/ 121 h 935038"/>
                <a:gd name="T52" fmla="*/ 87 w 762000"/>
                <a:gd name="T53" fmla="*/ 130 h 935038"/>
                <a:gd name="T54" fmla="*/ 72 w 762000"/>
                <a:gd name="T55" fmla="*/ 137 h 935038"/>
                <a:gd name="T56" fmla="*/ 57 w 762000"/>
                <a:gd name="T57" fmla="*/ 139 h 935038"/>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762000"/>
                <a:gd name="T88" fmla="*/ 0 h 935038"/>
                <a:gd name="T89" fmla="*/ 762000 w 762000"/>
                <a:gd name="T90" fmla="*/ 935038 h 935038"/>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762000" h="935038">
                  <a:moveTo>
                    <a:pt x="413288" y="935038"/>
                  </a:moveTo>
                  <a:lnTo>
                    <a:pt x="340640" y="855495"/>
                  </a:lnTo>
                  <a:lnTo>
                    <a:pt x="435890" y="808418"/>
                  </a:lnTo>
                  <a:lnTo>
                    <a:pt x="561814" y="792185"/>
                  </a:lnTo>
                  <a:lnTo>
                    <a:pt x="544055" y="715888"/>
                  </a:lnTo>
                  <a:lnTo>
                    <a:pt x="455263" y="706148"/>
                  </a:lnTo>
                  <a:lnTo>
                    <a:pt x="330953" y="740238"/>
                  </a:lnTo>
                  <a:lnTo>
                    <a:pt x="237318" y="652579"/>
                  </a:lnTo>
                  <a:lnTo>
                    <a:pt x="145297" y="696409"/>
                  </a:lnTo>
                  <a:lnTo>
                    <a:pt x="135610" y="628229"/>
                  </a:lnTo>
                  <a:lnTo>
                    <a:pt x="103322" y="482129"/>
                  </a:lnTo>
                  <a:lnTo>
                    <a:pt x="205030" y="462649"/>
                  </a:lnTo>
                  <a:lnTo>
                    <a:pt x="179199" y="365249"/>
                  </a:lnTo>
                  <a:lnTo>
                    <a:pt x="111394" y="334406"/>
                  </a:lnTo>
                  <a:lnTo>
                    <a:pt x="0" y="277589"/>
                  </a:lnTo>
                  <a:lnTo>
                    <a:pt x="59733" y="22727"/>
                  </a:lnTo>
                  <a:lnTo>
                    <a:pt x="116237" y="47077"/>
                  </a:lnTo>
                  <a:lnTo>
                    <a:pt x="200186" y="0"/>
                  </a:lnTo>
                  <a:lnTo>
                    <a:pt x="348712" y="63310"/>
                  </a:lnTo>
                  <a:lnTo>
                    <a:pt x="329339" y="233760"/>
                  </a:lnTo>
                  <a:lnTo>
                    <a:pt x="461720" y="198046"/>
                  </a:lnTo>
                  <a:lnTo>
                    <a:pt x="529525" y="331159"/>
                  </a:lnTo>
                  <a:lnTo>
                    <a:pt x="698826" y="368550"/>
                  </a:lnTo>
                  <a:lnTo>
                    <a:pt x="727401" y="516188"/>
                  </a:lnTo>
                  <a:lnTo>
                    <a:pt x="728097" y="662319"/>
                  </a:lnTo>
                  <a:lnTo>
                    <a:pt x="762000" y="816535"/>
                  </a:lnTo>
                  <a:lnTo>
                    <a:pt x="636076" y="879845"/>
                  </a:lnTo>
                  <a:lnTo>
                    <a:pt x="529525" y="923675"/>
                  </a:lnTo>
                  <a:lnTo>
                    <a:pt x="413288" y="935038"/>
                  </a:lnTo>
                  <a:close/>
                </a:path>
              </a:pathLst>
            </a:custGeom>
            <a:solidFill>
              <a:schemeClr val="accent6">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175" name="Freeform 176">
              <a:extLst>
                <a:ext uri="{FF2B5EF4-FFF2-40B4-BE49-F238E27FC236}">
                  <a16:creationId xmlns:a16="http://schemas.microsoft.com/office/drawing/2014/main" id="{3313E025-B1F1-4ECB-8AED-CA76D18A60E2}"/>
                </a:ext>
              </a:extLst>
            </p:cNvPr>
            <p:cNvSpPr>
              <a:spLocks/>
            </p:cNvSpPr>
            <p:nvPr/>
          </p:nvSpPr>
          <p:spPr bwMode="auto">
            <a:xfrm>
              <a:off x="2582499" y="2505100"/>
              <a:ext cx="93429" cy="135473"/>
            </a:xfrm>
            <a:custGeom>
              <a:avLst/>
              <a:gdLst>
                <a:gd name="T0" fmla="*/ 2147483647 w 344"/>
                <a:gd name="T1" fmla="*/ 2147483647 h 500"/>
                <a:gd name="T2" fmla="*/ 2147483647 w 344"/>
                <a:gd name="T3" fmla="*/ 2147483647 h 500"/>
                <a:gd name="T4" fmla="*/ 2147483647 w 344"/>
                <a:gd name="T5" fmla="*/ 2147483647 h 500"/>
                <a:gd name="T6" fmla="*/ 2147483647 w 344"/>
                <a:gd name="T7" fmla="*/ 2147483647 h 500"/>
                <a:gd name="T8" fmla="*/ 2147483647 w 344"/>
                <a:gd name="T9" fmla="*/ 2147483647 h 500"/>
                <a:gd name="T10" fmla="*/ 2147483647 w 344"/>
                <a:gd name="T11" fmla="*/ 2147483647 h 500"/>
                <a:gd name="T12" fmla="*/ 2147483647 w 344"/>
                <a:gd name="T13" fmla="*/ 2147483647 h 500"/>
                <a:gd name="T14" fmla="*/ 2147483647 w 344"/>
                <a:gd name="T15" fmla="*/ 2147483647 h 500"/>
                <a:gd name="T16" fmla="*/ 2147483647 w 344"/>
                <a:gd name="T17" fmla="*/ 2147483647 h 500"/>
                <a:gd name="T18" fmla="*/ 0 w 344"/>
                <a:gd name="T19" fmla="*/ 2147483647 h 500"/>
                <a:gd name="T20" fmla="*/ 2147483647 w 344"/>
                <a:gd name="T21" fmla="*/ 2147483647 h 500"/>
                <a:gd name="T22" fmla="*/ 2147483647 w 344"/>
                <a:gd name="T23" fmla="*/ 0 h 500"/>
                <a:gd name="T24" fmla="*/ 2147483647 w 344"/>
                <a:gd name="T25" fmla="*/ 2147483647 h 500"/>
                <a:gd name="T26" fmla="*/ 2147483647 w 344"/>
                <a:gd name="T27" fmla="*/ 2147483647 h 500"/>
                <a:gd name="T28" fmla="*/ 2147483647 w 344"/>
                <a:gd name="T29" fmla="*/ 2147483647 h 500"/>
                <a:gd name="T30" fmla="*/ 2147483647 w 344"/>
                <a:gd name="T31" fmla="*/ 2147483647 h 500"/>
                <a:gd name="T32" fmla="*/ 2147483647 w 344"/>
                <a:gd name="T33" fmla="*/ 2147483647 h 500"/>
                <a:gd name="T34" fmla="*/ 2147483647 w 344"/>
                <a:gd name="T35" fmla="*/ 2147483647 h 500"/>
                <a:gd name="T36" fmla="*/ 2147483647 w 344"/>
                <a:gd name="T37" fmla="*/ 2147483647 h 50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44"/>
                <a:gd name="T58" fmla="*/ 0 h 500"/>
                <a:gd name="T59" fmla="*/ 344 w 344"/>
                <a:gd name="T60" fmla="*/ 500 h 500"/>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44" h="500">
                  <a:moveTo>
                    <a:pt x="292" y="500"/>
                  </a:moveTo>
                  <a:lnTo>
                    <a:pt x="242" y="485"/>
                  </a:lnTo>
                  <a:lnTo>
                    <a:pt x="152" y="482"/>
                  </a:lnTo>
                  <a:lnTo>
                    <a:pt x="111" y="435"/>
                  </a:lnTo>
                  <a:lnTo>
                    <a:pt x="155" y="388"/>
                  </a:lnTo>
                  <a:lnTo>
                    <a:pt x="152" y="352"/>
                  </a:lnTo>
                  <a:lnTo>
                    <a:pt x="75" y="375"/>
                  </a:lnTo>
                  <a:lnTo>
                    <a:pt x="21" y="295"/>
                  </a:lnTo>
                  <a:lnTo>
                    <a:pt x="30" y="244"/>
                  </a:lnTo>
                  <a:lnTo>
                    <a:pt x="0" y="92"/>
                  </a:lnTo>
                  <a:lnTo>
                    <a:pt x="6" y="49"/>
                  </a:lnTo>
                  <a:lnTo>
                    <a:pt x="48" y="0"/>
                  </a:lnTo>
                  <a:lnTo>
                    <a:pt x="171" y="104"/>
                  </a:lnTo>
                  <a:lnTo>
                    <a:pt x="233" y="132"/>
                  </a:lnTo>
                  <a:lnTo>
                    <a:pt x="261" y="206"/>
                  </a:lnTo>
                  <a:lnTo>
                    <a:pt x="222" y="360"/>
                  </a:lnTo>
                  <a:lnTo>
                    <a:pt x="314" y="378"/>
                  </a:lnTo>
                  <a:lnTo>
                    <a:pt x="344" y="417"/>
                  </a:lnTo>
                  <a:lnTo>
                    <a:pt x="292" y="500"/>
                  </a:lnTo>
                  <a:close/>
                </a:path>
              </a:pathLst>
            </a:custGeom>
            <a:solidFill>
              <a:schemeClr val="accent6">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176" name="Freeform 177">
              <a:extLst>
                <a:ext uri="{FF2B5EF4-FFF2-40B4-BE49-F238E27FC236}">
                  <a16:creationId xmlns:a16="http://schemas.microsoft.com/office/drawing/2014/main" id="{45DAE036-D401-4789-86CE-0E96F41CBF65}"/>
                </a:ext>
              </a:extLst>
            </p:cNvPr>
            <p:cNvSpPr>
              <a:spLocks/>
            </p:cNvSpPr>
            <p:nvPr/>
          </p:nvSpPr>
          <p:spPr bwMode="auto">
            <a:xfrm>
              <a:off x="2471941" y="2691958"/>
              <a:ext cx="137029" cy="137029"/>
            </a:xfrm>
            <a:custGeom>
              <a:avLst/>
              <a:gdLst>
                <a:gd name="T0" fmla="*/ 2147483647 w 507"/>
                <a:gd name="T1" fmla="*/ 2147483647 h 500"/>
                <a:gd name="T2" fmla="*/ 2147483647 w 507"/>
                <a:gd name="T3" fmla="*/ 2147483647 h 500"/>
                <a:gd name="T4" fmla="*/ 2147483647 w 507"/>
                <a:gd name="T5" fmla="*/ 2147483647 h 500"/>
                <a:gd name="T6" fmla="*/ 2147483647 w 507"/>
                <a:gd name="T7" fmla="*/ 2147483647 h 500"/>
                <a:gd name="T8" fmla="*/ 2147483647 w 507"/>
                <a:gd name="T9" fmla="*/ 2147483647 h 500"/>
                <a:gd name="T10" fmla="*/ 2147483647 w 507"/>
                <a:gd name="T11" fmla="*/ 2147483647 h 500"/>
                <a:gd name="T12" fmla="*/ 2147483647 w 507"/>
                <a:gd name="T13" fmla="*/ 2147483647 h 500"/>
                <a:gd name="T14" fmla="*/ 0 w 507"/>
                <a:gd name="T15" fmla="*/ 2147483647 h 500"/>
                <a:gd name="T16" fmla="*/ 2147483647 w 507"/>
                <a:gd name="T17" fmla="*/ 2147483647 h 500"/>
                <a:gd name="T18" fmla="*/ 2147483647 w 507"/>
                <a:gd name="T19" fmla="*/ 2147483647 h 500"/>
                <a:gd name="T20" fmla="*/ 2147483647 w 507"/>
                <a:gd name="T21" fmla="*/ 2147483647 h 500"/>
                <a:gd name="T22" fmla="*/ 2147483647 w 507"/>
                <a:gd name="T23" fmla="*/ 2147483647 h 500"/>
                <a:gd name="T24" fmla="*/ 2147483647 w 507"/>
                <a:gd name="T25" fmla="*/ 0 h 500"/>
                <a:gd name="T26" fmla="*/ 2147483647 w 507"/>
                <a:gd name="T27" fmla="*/ 2147483647 h 500"/>
                <a:gd name="T28" fmla="*/ 2147483647 w 507"/>
                <a:gd name="T29" fmla="*/ 0 h 500"/>
                <a:gd name="T30" fmla="*/ 2147483647 w 507"/>
                <a:gd name="T31" fmla="*/ 2147483647 h 500"/>
                <a:gd name="T32" fmla="*/ 2147483647 w 507"/>
                <a:gd name="T33" fmla="*/ 2147483647 h 500"/>
                <a:gd name="T34" fmla="*/ 2147483647 w 507"/>
                <a:gd name="T35" fmla="*/ 2147483647 h 500"/>
                <a:gd name="T36" fmla="*/ 2147483647 w 507"/>
                <a:gd name="T37" fmla="*/ 2147483647 h 500"/>
                <a:gd name="T38" fmla="*/ 2147483647 w 507"/>
                <a:gd name="T39" fmla="*/ 2147483647 h 500"/>
                <a:gd name="T40" fmla="*/ 2147483647 w 507"/>
                <a:gd name="T41" fmla="*/ 2147483647 h 50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507"/>
                <a:gd name="T64" fmla="*/ 0 h 500"/>
                <a:gd name="T65" fmla="*/ 507 w 507"/>
                <a:gd name="T66" fmla="*/ 500 h 500"/>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507" h="500">
                  <a:moveTo>
                    <a:pt x="433" y="491"/>
                  </a:moveTo>
                  <a:lnTo>
                    <a:pt x="336" y="500"/>
                  </a:lnTo>
                  <a:lnTo>
                    <a:pt x="253" y="386"/>
                  </a:lnTo>
                  <a:lnTo>
                    <a:pt x="204" y="320"/>
                  </a:lnTo>
                  <a:lnTo>
                    <a:pt x="154" y="343"/>
                  </a:lnTo>
                  <a:lnTo>
                    <a:pt x="19" y="194"/>
                  </a:lnTo>
                  <a:lnTo>
                    <a:pt x="33" y="122"/>
                  </a:lnTo>
                  <a:lnTo>
                    <a:pt x="0" y="68"/>
                  </a:lnTo>
                  <a:lnTo>
                    <a:pt x="48" y="19"/>
                  </a:lnTo>
                  <a:lnTo>
                    <a:pt x="165" y="131"/>
                  </a:lnTo>
                  <a:lnTo>
                    <a:pt x="195" y="111"/>
                  </a:lnTo>
                  <a:lnTo>
                    <a:pt x="181" y="39"/>
                  </a:lnTo>
                  <a:lnTo>
                    <a:pt x="231" y="0"/>
                  </a:lnTo>
                  <a:lnTo>
                    <a:pt x="352" y="1"/>
                  </a:lnTo>
                  <a:lnTo>
                    <a:pt x="412" y="0"/>
                  </a:lnTo>
                  <a:lnTo>
                    <a:pt x="486" y="101"/>
                  </a:lnTo>
                  <a:lnTo>
                    <a:pt x="454" y="256"/>
                  </a:lnTo>
                  <a:lnTo>
                    <a:pt x="507" y="304"/>
                  </a:lnTo>
                  <a:lnTo>
                    <a:pt x="498" y="367"/>
                  </a:lnTo>
                  <a:lnTo>
                    <a:pt x="448" y="376"/>
                  </a:lnTo>
                  <a:lnTo>
                    <a:pt x="433" y="491"/>
                  </a:lnTo>
                  <a:close/>
                </a:path>
              </a:pathLst>
            </a:custGeom>
            <a:solidFill>
              <a:schemeClr val="accent6">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177" name="Freeform 178">
              <a:extLst>
                <a:ext uri="{FF2B5EF4-FFF2-40B4-BE49-F238E27FC236}">
                  <a16:creationId xmlns:a16="http://schemas.microsoft.com/office/drawing/2014/main" id="{0EE72110-ECC0-4153-B585-32C229525C56}"/>
                </a:ext>
              </a:extLst>
            </p:cNvPr>
            <p:cNvSpPr>
              <a:spLocks/>
            </p:cNvSpPr>
            <p:nvPr/>
          </p:nvSpPr>
          <p:spPr bwMode="auto">
            <a:xfrm>
              <a:off x="2151167" y="2579843"/>
              <a:ext cx="241359" cy="183744"/>
            </a:xfrm>
            <a:custGeom>
              <a:avLst/>
              <a:gdLst>
                <a:gd name="T0" fmla="*/ 2147483647 w 905"/>
                <a:gd name="T1" fmla="*/ 2147483647 h 682"/>
                <a:gd name="T2" fmla="*/ 0 w 905"/>
                <a:gd name="T3" fmla="*/ 2147483647 h 682"/>
                <a:gd name="T4" fmla="*/ 2147483647 w 905"/>
                <a:gd name="T5" fmla="*/ 2147483647 h 682"/>
                <a:gd name="T6" fmla="*/ 2147483647 w 905"/>
                <a:gd name="T7" fmla="*/ 2147483647 h 682"/>
                <a:gd name="T8" fmla="*/ 2147483647 w 905"/>
                <a:gd name="T9" fmla="*/ 2147483647 h 682"/>
                <a:gd name="T10" fmla="*/ 2147483647 w 905"/>
                <a:gd name="T11" fmla="*/ 2147483647 h 682"/>
                <a:gd name="T12" fmla="*/ 2147483647 w 905"/>
                <a:gd name="T13" fmla="*/ 2147483647 h 682"/>
                <a:gd name="T14" fmla="*/ 2147483647 w 905"/>
                <a:gd name="T15" fmla="*/ 2147483647 h 682"/>
                <a:gd name="T16" fmla="*/ 2147483647 w 905"/>
                <a:gd name="T17" fmla="*/ 2147483647 h 682"/>
                <a:gd name="T18" fmla="*/ 2147483647 w 905"/>
                <a:gd name="T19" fmla="*/ 2147483647 h 682"/>
                <a:gd name="T20" fmla="*/ 2147483647 w 905"/>
                <a:gd name="T21" fmla="*/ 2147483647 h 682"/>
                <a:gd name="T22" fmla="*/ 2147483647 w 905"/>
                <a:gd name="T23" fmla="*/ 2147483647 h 682"/>
                <a:gd name="T24" fmla="*/ 2147483647 w 905"/>
                <a:gd name="T25" fmla="*/ 0 h 682"/>
                <a:gd name="T26" fmla="*/ 2147483647 w 905"/>
                <a:gd name="T27" fmla="*/ 2147483647 h 682"/>
                <a:gd name="T28" fmla="*/ 2147483647 w 905"/>
                <a:gd name="T29" fmla="*/ 2147483647 h 682"/>
                <a:gd name="T30" fmla="*/ 2147483647 w 905"/>
                <a:gd name="T31" fmla="*/ 2147483647 h 682"/>
                <a:gd name="T32" fmla="*/ 2147483647 w 905"/>
                <a:gd name="T33" fmla="*/ 2147483647 h 682"/>
                <a:gd name="T34" fmla="*/ 2147483647 w 905"/>
                <a:gd name="T35" fmla="*/ 2147483647 h 682"/>
                <a:gd name="T36" fmla="*/ 2147483647 w 905"/>
                <a:gd name="T37" fmla="*/ 2147483647 h 682"/>
                <a:gd name="T38" fmla="*/ 2147483647 w 905"/>
                <a:gd name="T39" fmla="*/ 2147483647 h 682"/>
                <a:gd name="T40" fmla="*/ 2147483647 w 905"/>
                <a:gd name="T41" fmla="*/ 2147483647 h 682"/>
                <a:gd name="T42" fmla="*/ 2147483647 w 905"/>
                <a:gd name="T43" fmla="*/ 2147483647 h 682"/>
                <a:gd name="T44" fmla="*/ 2147483647 w 905"/>
                <a:gd name="T45" fmla="*/ 2147483647 h 682"/>
                <a:gd name="T46" fmla="*/ 2147483647 w 905"/>
                <a:gd name="T47" fmla="*/ 2147483647 h 682"/>
                <a:gd name="T48" fmla="*/ 2147483647 w 905"/>
                <a:gd name="T49" fmla="*/ 2147483647 h 682"/>
                <a:gd name="T50" fmla="*/ 2147483647 w 905"/>
                <a:gd name="T51" fmla="*/ 2147483647 h 682"/>
                <a:gd name="T52" fmla="*/ 2147483647 w 905"/>
                <a:gd name="T53" fmla="*/ 2147483647 h 682"/>
                <a:gd name="T54" fmla="*/ 2147483647 w 905"/>
                <a:gd name="T55" fmla="*/ 2147483647 h 682"/>
                <a:gd name="T56" fmla="*/ 2147483647 w 905"/>
                <a:gd name="T57" fmla="*/ 2147483647 h 682"/>
                <a:gd name="T58" fmla="*/ 2147483647 w 905"/>
                <a:gd name="T59" fmla="*/ 2147483647 h 682"/>
                <a:gd name="T60" fmla="*/ 2147483647 w 905"/>
                <a:gd name="T61" fmla="*/ 2147483647 h 682"/>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905"/>
                <a:gd name="T94" fmla="*/ 0 h 682"/>
                <a:gd name="T95" fmla="*/ 905 w 905"/>
                <a:gd name="T96" fmla="*/ 682 h 682"/>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905" h="682">
                  <a:moveTo>
                    <a:pt x="136" y="682"/>
                  </a:moveTo>
                  <a:lnTo>
                    <a:pt x="0" y="591"/>
                  </a:lnTo>
                  <a:lnTo>
                    <a:pt x="76" y="496"/>
                  </a:lnTo>
                  <a:lnTo>
                    <a:pt x="301" y="223"/>
                  </a:lnTo>
                  <a:lnTo>
                    <a:pt x="362" y="240"/>
                  </a:lnTo>
                  <a:lnTo>
                    <a:pt x="509" y="114"/>
                  </a:lnTo>
                  <a:lnTo>
                    <a:pt x="497" y="66"/>
                  </a:lnTo>
                  <a:lnTo>
                    <a:pt x="517" y="22"/>
                  </a:lnTo>
                  <a:lnTo>
                    <a:pt x="547" y="10"/>
                  </a:lnTo>
                  <a:lnTo>
                    <a:pt x="637" y="84"/>
                  </a:lnTo>
                  <a:lnTo>
                    <a:pt x="695" y="39"/>
                  </a:lnTo>
                  <a:lnTo>
                    <a:pt x="745" y="10"/>
                  </a:lnTo>
                  <a:lnTo>
                    <a:pt x="824" y="0"/>
                  </a:lnTo>
                  <a:lnTo>
                    <a:pt x="905" y="19"/>
                  </a:lnTo>
                  <a:lnTo>
                    <a:pt x="892" y="70"/>
                  </a:lnTo>
                  <a:lnTo>
                    <a:pt x="824" y="109"/>
                  </a:lnTo>
                  <a:lnTo>
                    <a:pt x="869" y="156"/>
                  </a:lnTo>
                  <a:lnTo>
                    <a:pt x="830" y="213"/>
                  </a:lnTo>
                  <a:lnTo>
                    <a:pt x="776" y="253"/>
                  </a:lnTo>
                  <a:lnTo>
                    <a:pt x="710" y="249"/>
                  </a:lnTo>
                  <a:lnTo>
                    <a:pt x="649" y="222"/>
                  </a:lnTo>
                  <a:lnTo>
                    <a:pt x="593" y="154"/>
                  </a:lnTo>
                  <a:lnTo>
                    <a:pt x="529" y="144"/>
                  </a:lnTo>
                  <a:lnTo>
                    <a:pt x="479" y="192"/>
                  </a:lnTo>
                  <a:lnTo>
                    <a:pt x="473" y="237"/>
                  </a:lnTo>
                  <a:lnTo>
                    <a:pt x="509" y="276"/>
                  </a:lnTo>
                  <a:lnTo>
                    <a:pt x="453" y="319"/>
                  </a:lnTo>
                  <a:lnTo>
                    <a:pt x="464" y="430"/>
                  </a:lnTo>
                  <a:lnTo>
                    <a:pt x="403" y="510"/>
                  </a:lnTo>
                  <a:lnTo>
                    <a:pt x="293" y="549"/>
                  </a:lnTo>
                  <a:lnTo>
                    <a:pt x="136" y="682"/>
                  </a:lnTo>
                  <a:close/>
                </a:path>
              </a:pathLst>
            </a:custGeom>
            <a:solidFill>
              <a:schemeClr val="accent6">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srgbClr val="000000"/>
                </a:solidFill>
                <a:effectLst/>
                <a:uLnTx/>
                <a:uFillTx/>
                <a:latin typeface="Arial" charset="0"/>
                <a:ea typeface="等线" panose="02010600030101010101" pitchFamily="2" charset="-122"/>
                <a:cs typeface="+mn-cs"/>
              </a:endParaRPr>
            </a:p>
          </p:txBody>
        </p:sp>
        <p:sp>
          <p:nvSpPr>
            <p:cNvPr id="178" name="Freeform 179">
              <a:extLst>
                <a:ext uri="{FF2B5EF4-FFF2-40B4-BE49-F238E27FC236}">
                  <a16:creationId xmlns:a16="http://schemas.microsoft.com/office/drawing/2014/main" id="{4B82B3CE-3889-4130-873D-360D08BC4F83}"/>
                </a:ext>
              </a:extLst>
            </p:cNvPr>
            <p:cNvSpPr>
              <a:spLocks/>
            </p:cNvSpPr>
            <p:nvPr/>
          </p:nvSpPr>
          <p:spPr bwMode="auto">
            <a:xfrm>
              <a:off x="2308440" y="2523788"/>
              <a:ext cx="82529" cy="46715"/>
            </a:xfrm>
            <a:custGeom>
              <a:avLst/>
              <a:gdLst>
                <a:gd name="T0" fmla="*/ 2147483647 w 309"/>
                <a:gd name="T1" fmla="*/ 2147483647 h 172"/>
                <a:gd name="T2" fmla="*/ 2147483647 w 309"/>
                <a:gd name="T3" fmla="*/ 2147483647 h 172"/>
                <a:gd name="T4" fmla="*/ 2147483647 w 309"/>
                <a:gd name="T5" fmla="*/ 2147483647 h 172"/>
                <a:gd name="T6" fmla="*/ 0 w 309"/>
                <a:gd name="T7" fmla="*/ 2147483647 h 172"/>
                <a:gd name="T8" fmla="*/ 2147483647 w 309"/>
                <a:gd name="T9" fmla="*/ 2147483647 h 172"/>
                <a:gd name="T10" fmla="*/ 2147483647 w 309"/>
                <a:gd name="T11" fmla="*/ 2147483647 h 172"/>
                <a:gd name="T12" fmla="*/ 2147483647 w 309"/>
                <a:gd name="T13" fmla="*/ 0 h 172"/>
                <a:gd name="T14" fmla="*/ 2147483647 w 309"/>
                <a:gd name="T15" fmla="*/ 2147483647 h 172"/>
                <a:gd name="T16" fmla="*/ 2147483647 w 309"/>
                <a:gd name="T17" fmla="*/ 2147483647 h 172"/>
                <a:gd name="T18" fmla="*/ 2147483647 w 309"/>
                <a:gd name="T19" fmla="*/ 2147483647 h 172"/>
                <a:gd name="T20" fmla="*/ 2147483647 w 309"/>
                <a:gd name="T21" fmla="*/ 2147483647 h 17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09"/>
                <a:gd name="T34" fmla="*/ 0 h 172"/>
                <a:gd name="T35" fmla="*/ 309 w 309"/>
                <a:gd name="T36" fmla="*/ 172 h 17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09" h="172">
                  <a:moveTo>
                    <a:pt x="211" y="163"/>
                  </a:moveTo>
                  <a:lnTo>
                    <a:pt x="121" y="156"/>
                  </a:lnTo>
                  <a:lnTo>
                    <a:pt x="30" y="172"/>
                  </a:lnTo>
                  <a:lnTo>
                    <a:pt x="0" y="127"/>
                  </a:lnTo>
                  <a:lnTo>
                    <a:pt x="102" y="58"/>
                  </a:lnTo>
                  <a:lnTo>
                    <a:pt x="162" y="43"/>
                  </a:lnTo>
                  <a:lnTo>
                    <a:pt x="223" y="0"/>
                  </a:lnTo>
                  <a:lnTo>
                    <a:pt x="285" y="36"/>
                  </a:lnTo>
                  <a:lnTo>
                    <a:pt x="309" y="120"/>
                  </a:lnTo>
                  <a:lnTo>
                    <a:pt x="269" y="157"/>
                  </a:lnTo>
                  <a:lnTo>
                    <a:pt x="211" y="163"/>
                  </a:lnTo>
                  <a:close/>
                </a:path>
              </a:pathLst>
            </a:custGeom>
            <a:solidFill>
              <a:schemeClr val="accent6">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179" name="Freeform 180">
              <a:extLst>
                <a:ext uri="{FF2B5EF4-FFF2-40B4-BE49-F238E27FC236}">
                  <a16:creationId xmlns:a16="http://schemas.microsoft.com/office/drawing/2014/main" id="{23A076DC-59C4-4510-800F-93BD8EBECE94}"/>
                </a:ext>
              </a:extLst>
            </p:cNvPr>
            <p:cNvSpPr>
              <a:spLocks/>
            </p:cNvSpPr>
            <p:nvPr/>
          </p:nvSpPr>
          <p:spPr bwMode="auto">
            <a:xfrm>
              <a:off x="2096668" y="2833660"/>
              <a:ext cx="185301" cy="227344"/>
            </a:xfrm>
            <a:custGeom>
              <a:avLst/>
              <a:gdLst>
                <a:gd name="T0" fmla="*/ 2147483647 w 702"/>
                <a:gd name="T1" fmla="*/ 2147483647 h 770"/>
                <a:gd name="T2" fmla="*/ 2147483647 w 702"/>
                <a:gd name="T3" fmla="*/ 2147483647 h 770"/>
                <a:gd name="T4" fmla="*/ 2147483647 w 702"/>
                <a:gd name="T5" fmla="*/ 2147483647 h 770"/>
                <a:gd name="T6" fmla="*/ 2147483647 w 702"/>
                <a:gd name="T7" fmla="*/ 2147483647 h 770"/>
                <a:gd name="T8" fmla="*/ 0 w 702"/>
                <a:gd name="T9" fmla="*/ 2147483647 h 770"/>
                <a:gd name="T10" fmla="*/ 2147483647 w 702"/>
                <a:gd name="T11" fmla="*/ 2147483647 h 770"/>
                <a:gd name="T12" fmla="*/ 2147483647 w 702"/>
                <a:gd name="T13" fmla="*/ 2147483647 h 770"/>
                <a:gd name="T14" fmla="*/ 2147483647 w 702"/>
                <a:gd name="T15" fmla="*/ 2147483647 h 770"/>
                <a:gd name="T16" fmla="*/ 2147483647 w 702"/>
                <a:gd name="T17" fmla="*/ 2147483647 h 770"/>
                <a:gd name="T18" fmla="*/ 2147483647 w 702"/>
                <a:gd name="T19" fmla="*/ 2147483647 h 770"/>
                <a:gd name="T20" fmla="*/ 2147483647 w 702"/>
                <a:gd name="T21" fmla="*/ 2147483647 h 770"/>
                <a:gd name="T22" fmla="*/ 2147483647 w 702"/>
                <a:gd name="T23" fmla="*/ 2147483647 h 770"/>
                <a:gd name="T24" fmla="*/ 2147483647 w 702"/>
                <a:gd name="T25" fmla="*/ 2147483647 h 770"/>
                <a:gd name="T26" fmla="*/ 2147483647 w 702"/>
                <a:gd name="T27" fmla="*/ 0 h 770"/>
                <a:gd name="T28" fmla="*/ 2147483647 w 702"/>
                <a:gd name="T29" fmla="*/ 2147483647 h 770"/>
                <a:gd name="T30" fmla="*/ 2147483647 w 702"/>
                <a:gd name="T31" fmla="*/ 2147483647 h 770"/>
                <a:gd name="T32" fmla="*/ 2147483647 w 702"/>
                <a:gd name="T33" fmla="*/ 2147483647 h 770"/>
                <a:gd name="T34" fmla="*/ 2147483647 w 702"/>
                <a:gd name="T35" fmla="*/ 2147483647 h 770"/>
                <a:gd name="T36" fmla="*/ 2147483647 w 702"/>
                <a:gd name="T37" fmla="*/ 2147483647 h 770"/>
                <a:gd name="T38" fmla="*/ 2147483647 w 702"/>
                <a:gd name="T39" fmla="*/ 2147483647 h 770"/>
                <a:gd name="T40" fmla="*/ 2147483647 w 702"/>
                <a:gd name="T41" fmla="*/ 2147483647 h 770"/>
                <a:gd name="T42" fmla="*/ 2147483647 w 702"/>
                <a:gd name="T43" fmla="*/ 2147483647 h 770"/>
                <a:gd name="T44" fmla="*/ 2147483647 w 702"/>
                <a:gd name="T45" fmla="*/ 2147483647 h 770"/>
                <a:gd name="T46" fmla="*/ 2147483647 w 702"/>
                <a:gd name="T47" fmla="*/ 2147483647 h 770"/>
                <a:gd name="T48" fmla="*/ 2147483647 w 702"/>
                <a:gd name="T49" fmla="*/ 2147483647 h 770"/>
                <a:gd name="T50" fmla="*/ 2147483647 w 702"/>
                <a:gd name="T51" fmla="*/ 2147483647 h 770"/>
                <a:gd name="T52" fmla="*/ 2147483647 w 702"/>
                <a:gd name="T53" fmla="*/ 2147483647 h 770"/>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702"/>
                <a:gd name="T82" fmla="*/ 0 h 770"/>
                <a:gd name="T83" fmla="*/ 702 w 702"/>
                <a:gd name="T84" fmla="*/ 770 h 770"/>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702" h="770">
                  <a:moveTo>
                    <a:pt x="188" y="770"/>
                  </a:moveTo>
                  <a:lnTo>
                    <a:pt x="147" y="730"/>
                  </a:lnTo>
                  <a:lnTo>
                    <a:pt x="105" y="643"/>
                  </a:lnTo>
                  <a:lnTo>
                    <a:pt x="44" y="593"/>
                  </a:lnTo>
                  <a:lnTo>
                    <a:pt x="0" y="580"/>
                  </a:lnTo>
                  <a:lnTo>
                    <a:pt x="18" y="466"/>
                  </a:lnTo>
                  <a:lnTo>
                    <a:pt x="21" y="406"/>
                  </a:lnTo>
                  <a:lnTo>
                    <a:pt x="50" y="371"/>
                  </a:lnTo>
                  <a:lnTo>
                    <a:pt x="48" y="283"/>
                  </a:lnTo>
                  <a:lnTo>
                    <a:pt x="66" y="141"/>
                  </a:lnTo>
                  <a:lnTo>
                    <a:pt x="53" y="61"/>
                  </a:lnTo>
                  <a:lnTo>
                    <a:pt x="140" y="25"/>
                  </a:lnTo>
                  <a:lnTo>
                    <a:pt x="217" y="25"/>
                  </a:lnTo>
                  <a:lnTo>
                    <a:pt x="261" y="0"/>
                  </a:lnTo>
                  <a:lnTo>
                    <a:pt x="334" y="83"/>
                  </a:lnTo>
                  <a:lnTo>
                    <a:pt x="430" y="120"/>
                  </a:lnTo>
                  <a:lnTo>
                    <a:pt x="520" y="91"/>
                  </a:lnTo>
                  <a:lnTo>
                    <a:pt x="594" y="159"/>
                  </a:lnTo>
                  <a:lnTo>
                    <a:pt x="702" y="251"/>
                  </a:lnTo>
                  <a:lnTo>
                    <a:pt x="676" y="300"/>
                  </a:lnTo>
                  <a:lnTo>
                    <a:pt x="543" y="376"/>
                  </a:lnTo>
                  <a:lnTo>
                    <a:pt x="445" y="446"/>
                  </a:lnTo>
                  <a:lnTo>
                    <a:pt x="369" y="562"/>
                  </a:lnTo>
                  <a:lnTo>
                    <a:pt x="362" y="632"/>
                  </a:lnTo>
                  <a:lnTo>
                    <a:pt x="312" y="691"/>
                  </a:lnTo>
                  <a:lnTo>
                    <a:pt x="251" y="710"/>
                  </a:lnTo>
                  <a:lnTo>
                    <a:pt x="188" y="770"/>
                  </a:lnTo>
                  <a:close/>
                </a:path>
              </a:pathLst>
            </a:custGeom>
            <a:solidFill>
              <a:schemeClr val="accent6">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180" name="Freeform 181">
              <a:extLst>
                <a:ext uri="{FF2B5EF4-FFF2-40B4-BE49-F238E27FC236}">
                  <a16:creationId xmlns:a16="http://schemas.microsoft.com/office/drawing/2014/main" id="{7E885236-504D-4966-8775-210288313E88}"/>
                </a:ext>
              </a:extLst>
            </p:cNvPr>
            <p:cNvSpPr>
              <a:spLocks/>
            </p:cNvSpPr>
            <p:nvPr/>
          </p:nvSpPr>
          <p:spPr bwMode="auto">
            <a:xfrm>
              <a:off x="2219682" y="2897503"/>
              <a:ext cx="330116" cy="291188"/>
            </a:xfrm>
            <a:custGeom>
              <a:avLst/>
              <a:gdLst>
                <a:gd name="T0" fmla="*/ 2147483647 w 1240"/>
                <a:gd name="T1" fmla="*/ 2147483647 h 981"/>
                <a:gd name="T2" fmla="*/ 2147483647 w 1240"/>
                <a:gd name="T3" fmla="*/ 2147483647 h 981"/>
                <a:gd name="T4" fmla="*/ 2147483647 w 1240"/>
                <a:gd name="T5" fmla="*/ 2147483647 h 981"/>
                <a:gd name="T6" fmla="*/ 2147483647 w 1240"/>
                <a:gd name="T7" fmla="*/ 2147483647 h 981"/>
                <a:gd name="T8" fmla="*/ 2147483647 w 1240"/>
                <a:gd name="T9" fmla="*/ 2147483647 h 981"/>
                <a:gd name="T10" fmla="*/ 2147483647 w 1240"/>
                <a:gd name="T11" fmla="*/ 2147483647 h 981"/>
                <a:gd name="T12" fmla="*/ 2147483647 w 1240"/>
                <a:gd name="T13" fmla="*/ 2147483647 h 981"/>
                <a:gd name="T14" fmla="*/ 2147483647 w 1240"/>
                <a:gd name="T15" fmla="*/ 2147483647 h 981"/>
                <a:gd name="T16" fmla="*/ 2147483647 w 1240"/>
                <a:gd name="T17" fmla="*/ 2147483647 h 981"/>
                <a:gd name="T18" fmla="*/ 0 w 1240"/>
                <a:gd name="T19" fmla="*/ 2147483647 h 981"/>
                <a:gd name="T20" fmla="*/ 2147483647 w 1240"/>
                <a:gd name="T21" fmla="*/ 2147483647 h 981"/>
                <a:gd name="T22" fmla="*/ 2147483647 w 1240"/>
                <a:gd name="T23" fmla="*/ 2147483647 h 981"/>
                <a:gd name="T24" fmla="*/ 2147483647 w 1240"/>
                <a:gd name="T25" fmla="*/ 2147483647 h 981"/>
                <a:gd name="T26" fmla="*/ 2147483647 w 1240"/>
                <a:gd name="T27" fmla="*/ 2147483647 h 981"/>
                <a:gd name="T28" fmla="*/ 2147483647 w 1240"/>
                <a:gd name="T29" fmla="*/ 2147483647 h 981"/>
                <a:gd name="T30" fmla="*/ 2147483647 w 1240"/>
                <a:gd name="T31" fmla="*/ 2147483647 h 981"/>
                <a:gd name="T32" fmla="*/ 2147483647 w 1240"/>
                <a:gd name="T33" fmla="*/ 2147483647 h 981"/>
                <a:gd name="T34" fmla="*/ 2147483647 w 1240"/>
                <a:gd name="T35" fmla="*/ 2147483647 h 981"/>
                <a:gd name="T36" fmla="*/ 2147483647 w 1240"/>
                <a:gd name="T37" fmla="*/ 2147483647 h 981"/>
                <a:gd name="T38" fmla="*/ 2147483647 w 1240"/>
                <a:gd name="T39" fmla="*/ 2147483647 h 981"/>
                <a:gd name="T40" fmla="*/ 2147483647 w 1240"/>
                <a:gd name="T41" fmla="*/ 2147483647 h 981"/>
                <a:gd name="T42" fmla="*/ 2147483647 w 1240"/>
                <a:gd name="T43" fmla="*/ 0 h 981"/>
                <a:gd name="T44" fmla="*/ 2147483647 w 1240"/>
                <a:gd name="T45" fmla="*/ 2147483647 h 981"/>
                <a:gd name="T46" fmla="*/ 2147483647 w 1240"/>
                <a:gd name="T47" fmla="*/ 2147483647 h 981"/>
                <a:gd name="T48" fmla="*/ 2147483647 w 1240"/>
                <a:gd name="T49" fmla="*/ 2147483647 h 981"/>
                <a:gd name="T50" fmla="*/ 2147483647 w 1240"/>
                <a:gd name="T51" fmla="*/ 2147483647 h 981"/>
                <a:gd name="T52" fmla="*/ 2147483647 w 1240"/>
                <a:gd name="T53" fmla="*/ 2147483647 h 981"/>
                <a:gd name="T54" fmla="*/ 2147483647 w 1240"/>
                <a:gd name="T55" fmla="*/ 2147483647 h 981"/>
                <a:gd name="T56" fmla="*/ 2147483647 w 1240"/>
                <a:gd name="T57" fmla="*/ 2147483647 h 981"/>
                <a:gd name="T58" fmla="*/ 2147483647 w 1240"/>
                <a:gd name="T59" fmla="*/ 2147483647 h 981"/>
                <a:gd name="T60" fmla="*/ 2147483647 w 1240"/>
                <a:gd name="T61" fmla="*/ 2147483647 h 981"/>
                <a:gd name="T62" fmla="*/ 2147483647 w 1240"/>
                <a:gd name="T63" fmla="*/ 2147483647 h 981"/>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240"/>
                <a:gd name="T97" fmla="*/ 0 h 981"/>
                <a:gd name="T98" fmla="*/ 1240 w 1240"/>
                <a:gd name="T99" fmla="*/ 981 h 981"/>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240" h="981">
                  <a:moveTo>
                    <a:pt x="599" y="934"/>
                  </a:moveTo>
                  <a:lnTo>
                    <a:pt x="490" y="975"/>
                  </a:lnTo>
                  <a:lnTo>
                    <a:pt x="399" y="981"/>
                  </a:lnTo>
                  <a:lnTo>
                    <a:pt x="326" y="926"/>
                  </a:lnTo>
                  <a:lnTo>
                    <a:pt x="345" y="865"/>
                  </a:lnTo>
                  <a:lnTo>
                    <a:pt x="276" y="860"/>
                  </a:lnTo>
                  <a:lnTo>
                    <a:pt x="224" y="860"/>
                  </a:lnTo>
                  <a:lnTo>
                    <a:pt x="121" y="771"/>
                  </a:lnTo>
                  <a:lnTo>
                    <a:pt x="115" y="700"/>
                  </a:lnTo>
                  <a:lnTo>
                    <a:pt x="218" y="700"/>
                  </a:lnTo>
                  <a:lnTo>
                    <a:pt x="272" y="673"/>
                  </a:lnTo>
                  <a:lnTo>
                    <a:pt x="387" y="673"/>
                  </a:lnTo>
                  <a:lnTo>
                    <a:pt x="471" y="645"/>
                  </a:lnTo>
                  <a:lnTo>
                    <a:pt x="357" y="601"/>
                  </a:lnTo>
                  <a:lnTo>
                    <a:pt x="250" y="610"/>
                  </a:lnTo>
                  <a:lnTo>
                    <a:pt x="145" y="629"/>
                  </a:lnTo>
                  <a:lnTo>
                    <a:pt x="66" y="596"/>
                  </a:lnTo>
                  <a:lnTo>
                    <a:pt x="54" y="557"/>
                  </a:lnTo>
                  <a:lnTo>
                    <a:pt x="92" y="501"/>
                  </a:lnTo>
                  <a:lnTo>
                    <a:pt x="0" y="431"/>
                  </a:lnTo>
                  <a:lnTo>
                    <a:pt x="18" y="370"/>
                  </a:lnTo>
                  <a:lnTo>
                    <a:pt x="84" y="332"/>
                  </a:lnTo>
                  <a:lnTo>
                    <a:pt x="12" y="276"/>
                  </a:lnTo>
                  <a:lnTo>
                    <a:pt x="112" y="188"/>
                  </a:lnTo>
                  <a:lnTo>
                    <a:pt x="183" y="153"/>
                  </a:lnTo>
                  <a:lnTo>
                    <a:pt x="248" y="116"/>
                  </a:lnTo>
                  <a:lnTo>
                    <a:pt x="291" y="102"/>
                  </a:lnTo>
                  <a:lnTo>
                    <a:pt x="314" y="84"/>
                  </a:lnTo>
                  <a:lnTo>
                    <a:pt x="351" y="128"/>
                  </a:lnTo>
                  <a:lnTo>
                    <a:pt x="343" y="197"/>
                  </a:lnTo>
                  <a:lnTo>
                    <a:pt x="380" y="146"/>
                  </a:lnTo>
                  <a:lnTo>
                    <a:pt x="422" y="164"/>
                  </a:lnTo>
                  <a:lnTo>
                    <a:pt x="464" y="168"/>
                  </a:lnTo>
                  <a:lnTo>
                    <a:pt x="522" y="200"/>
                  </a:lnTo>
                  <a:lnTo>
                    <a:pt x="552" y="239"/>
                  </a:lnTo>
                  <a:lnTo>
                    <a:pt x="603" y="239"/>
                  </a:lnTo>
                  <a:lnTo>
                    <a:pt x="656" y="162"/>
                  </a:lnTo>
                  <a:lnTo>
                    <a:pt x="689" y="238"/>
                  </a:lnTo>
                  <a:lnTo>
                    <a:pt x="733" y="373"/>
                  </a:lnTo>
                  <a:lnTo>
                    <a:pt x="784" y="402"/>
                  </a:lnTo>
                  <a:lnTo>
                    <a:pt x="725" y="216"/>
                  </a:lnTo>
                  <a:lnTo>
                    <a:pt x="725" y="123"/>
                  </a:lnTo>
                  <a:lnTo>
                    <a:pt x="762" y="51"/>
                  </a:lnTo>
                  <a:lnTo>
                    <a:pt x="912" y="0"/>
                  </a:lnTo>
                  <a:lnTo>
                    <a:pt x="996" y="40"/>
                  </a:lnTo>
                  <a:lnTo>
                    <a:pt x="982" y="113"/>
                  </a:lnTo>
                  <a:lnTo>
                    <a:pt x="945" y="203"/>
                  </a:lnTo>
                  <a:lnTo>
                    <a:pt x="929" y="294"/>
                  </a:lnTo>
                  <a:lnTo>
                    <a:pt x="949" y="392"/>
                  </a:lnTo>
                  <a:lnTo>
                    <a:pt x="970" y="494"/>
                  </a:lnTo>
                  <a:lnTo>
                    <a:pt x="1027" y="563"/>
                  </a:lnTo>
                  <a:lnTo>
                    <a:pt x="1123" y="619"/>
                  </a:lnTo>
                  <a:lnTo>
                    <a:pt x="1188" y="656"/>
                  </a:lnTo>
                  <a:lnTo>
                    <a:pt x="1240" y="662"/>
                  </a:lnTo>
                  <a:lnTo>
                    <a:pt x="1226" y="733"/>
                  </a:lnTo>
                  <a:lnTo>
                    <a:pt x="1130" y="722"/>
                  </a:lnTo>
                  <a:lnTo>
                    <a:pt x="1114" y="788"/>
                  </a:lnTo>
                  <a:lnTo>
                    <a:pt x="1176" y="823"/>
                  </a:lnTo>
                  <a:lnTo>
                    <a:pt x="1103" y="915"/>
                  </a:lnTo>
                  <a:lnTo>
                    <a:pt x="1021" y="911"/>
                  </a:lnTo>
                  <a:lnTo>
                    <a:pt x="895" y="869"/>
                  </a:lnTo>
                  <a:lnTo>
                    <a:pt x="791" y="859"/>
                  </a:lnTo>
                  <a:lnTo>
                    <a:pt x="686" y="882"/>
                  </a:lnTo>
                  <a:lnTo>
                    <a:pt x="599" y="934"/>
                  </a:lnTo>
                  <a:close/>
                </a:path>
              </a:pathLst>
            </a:custGeom>
            <a:solidFill>
              <a:schemeClr val="accent6">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181" name="Freeform 182">
              <a:extLst>
                <a:ext uri="{FF2B5EF4-FFF2-40B4-BE49-F238E27FC236}">
                  <a16:creationId xmlns:a16="http://schemas.microsoft.com/office/drawing/2014/main" id="{2887C6E4-09E0-4F6B-AA5E-6BCA978D6922}"/>
                </a:ext>
              </a:extLst>
            </p:cNvPr>
            <p:cNvSpPr>
              <a:spLocks/>
            </p:cNvSpPr>
            <p:nvPr/>
          </p:nvSpPr>
          <p:spPr bwMode="auto">
            <a:xfrm>
              <a:off x="2503084" y="2880375"/>
              <a:ext cx="119901" cy="166615"/>
            </a:xfrm>
            <a:custGeom>
              <a:avLst/>
              <a:gdLst>
                <a:gd name="T0" fmla="*/ 2147483647 w 450"/>
                <a:gd name="T1" fmla="*/ 2147483647 h 566"/>
                <a:gd name="T2" fmla="*/ 2147483647 w 450"/>
                <a:gd name="T3" fmla="*/ 2147483647 h 566"/>
                <a:gd name="T4" fmla="*/ 2147483647 w 450"/>
                <a:gd name="T5" fmla="*/ 2147483647 h 566"/>
                <a:gd name="T6" fmla="*/ 2147483647 w 450"/>
                <a:gd name="T7" fmla="*/ 2147483647 h 566"/>
                <a:gd name="T8" fmla="*/ 2147483647 w 450"/>
                <a:gd name="T9" fmla="*/ 2147483647 h 566"/>
                <a:gd name="T10" fmla="*/ 2147483647 w 450"/>
                <a:gd name="T11" fmla="*/ 2147483647 h 566"/>
                <a:gd name="T12" fmla="*/ 0 w 450"/>
                <a:gd name="T13" fmla="*/ 2147483647 h 566"/>
                <a:gd name="T14" fmla="*/ 2147483647 w 450"/>
                <a:gd name="T15" fmla="*/ 2147483647 h 566"/>
                <a:gd name="T16" fmla="*/ 2147483647 w 450"/>
                <a:gd name="T17" fmla="*/ 2147483647 h 566"/>
                <a:gd name="T18" fmla="*/ 2147483647 w 450"/>
                <a:gd name="T19" fmla="*/ 2147483647 h 566"/>
                <a:gd name="T20" fmla="*/ 2147483647 w 450"/>
                <a:gd name="T21" fmla="*/ 2147483647 h 566"/>
                <a:gd name="T22" fmla="*/ 2147483647 w 450"/>
                <a:gd name="T23" fmla="*/ 2147483647 h 566"/>
                <a:gd name="T24" fmla="*/ 2147483647 w 450"/>
                <a:gd name="T25" fmla="*/ 2147483647 h 566"/>
                <a:gd name="T26" fmla="*/ 2147483647 w 450"/>
                <a:gd name="T27" fmla="*/ 2147483647 h 566"/>
                <a:gd name="T28" fmla="*/ 2147483647 w 450"/>
                <a:gd name="T29" fmla="*/ 2147483647 h 566"/>
                <a:gd name="T30" fmla="*/ 2147483647 w 450"/>
                <a:gd name="T31" fmla="*/ 2147483647 h 566"/>
                <a:gd name="T32" fmla="*/ 2147483647 w 450"/>
                <a:gd name="T33" fmla="*/ 2147483647 h 566"/>
                <a:gd name="T34" fmla="*/ 2147483647 w 450"/>
                <a:gd name="T35" fmla="*/ 0 h 566"/>
                <a:gd name="T36" fmla="*/ 2147483647 w 450"/>
                <a:gd name="T37" fmla="*/ 2147483647 h 566"/>
                <a:gd name="T38" fmla="*/ 2147483647 w 450"/>
                <a:gd name="T39" fmla="*/ 2147483647 h 566"/>
                <a:gd name="T40" fmla="*/ 2147483647 w 450"/>
                <a:gd name="T41" fmla="*/ 2147483647 h 566"/>
                <a:gd name="T42" fmla="*/ 2147483647 w 450"/>
                <a:gd name="T43" fmla="*/ 2147483647 h 566"/>
                <a:gd name="T44" fmla="*/ 2147483647 w 450"/>
                <a:gd name="T45" fmla="*/ 2147483647 h 566"/>
                <a:gd name="T46" fmla="*/ 2147483647 w 450"/>
                <a:gd name="T47" fmla="*/ 2147483647 h 566"/>
                <a:gd name="T48" fmla="*/ 2147483647 w 450"/>
                <a:gd name="T49" fmla="*/ 2147483647 h 566"/>
                <a:gd name="T50" fmla="*/ 2147483647 w 450"/>
                <a:gd name="T51" fmla="*/ 2147483647 h 566"/>
                <a:gd name="T52" fmla="*/ 2147483647 w 450"/>
                <a:gd name="T53" fmla="*/ 2147483647 h 566"/>
                <a:gd name="T54" fmla="*/ 2147483647 w 450"/>
                <a:gd name="T55" fmla="*/ 2147483647 h 566"/>
                <a:gd name="T56" fmla="*/ 2147483647 w 450"/>
                <a:gd name="T57" fmla="*/ 2147483647 h 566"/>
                <a:gd name="T58" fmla="*/ 2147483647 w 450"/>
                <a:gd name="T59" fmla="*/ 2147483647 h 566"/>
                <a:gd name="T60" fmla="*/ 2147483647 w 450"/>
                <a:gd name="T61" fmla="*/ 2147483647 h 566"/>
                <a:gd name="T62" fmla="*/ 2147483647 w 450"/>
                <a:gd name="T63" fmla="*/ 2147483647 h 56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450"/>
                <a:gd name="T97" fmla="*/ 0 h 566"/>
                <a:gd name="T98" fmla="*/ 450 w 450"/>
                <a:gd name="T99" fmla="*/ 566 h 56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450" h="566">
                  <a:moveTo>
                    <a:pt x="233" y="535"/>
                  </a:moveTo>
                  <a:lnTo>
                    <a:pt x="222" y="479"/>
                  </a:lnTo>
                  <a:lnTo>
                    <a:pt x="181" y="425"/>
                  </a:lnTo>
                  <a:lnTo>
                    <a:pt x="134" y="401"/>
                  </a:lnTo>
                  <a:lnTo>
                    <a:pt x="99" y="401"/>
                  </a:lnTo>
                  <a:lnTo>
                    <a:pt x="59" y="362"/>
                  </a:lnTo>
                  <a:lnTo>
                    <a:pt x="0" y="307"/>
                  </a:lnTo>
                  <a:lnTo>
                    <a:pt x="14" y="259"/>
                  </a:lnTo>
                  <a:lnTo>
                    <a:pt x="42" y="219"/>
                  </a:lnTo>
                  <a:lnTo>
                    <a:pt x="138" y="274"/>
                  </a:lnTo>
                  <a:lnTo>
                    <a:pt x="159" y="236"/>
                  </a:lnTo>
                  <a:lnTo>
                    <a:pt x="139" y="192"/>
                  </a:lnTo>
                  <a:lnTo>
                    <a:pt x="111" y="164"/>
                  </a:lnTo>
                  <a:lnTo>
                    <a:pt x="103" y="121"/>
                  </a:lnTo>
                  <a:lnTo>
                    <a:pt x="91" y="82"/>
                  </a:lnTo>
                  <a:lnTo>
                    <a:pt x="133" y="49"/>
                  </a:lnTo>
                  <a:lnTo>
                    <a:pt x="192" y="44"/>
                  </a:lnTo>
                  <a:lnTo>
                    <a:pt x="230" y="0"/>
                  </a:lnTo>
                  <a:lnTo>
                    <a:pt x="296" y="16"/>
                  </a:lnTo>
                  <a:lnTo>
                    <a:pt x="356" y="33"/>
                  </a:lnTo>
                  <a:lnTo>
                    <a:pt x="411" y="93"/>
                  </a:lnTo>
                  <a:lnTo>
                    <a:pt x="402" y="136"/>
                  </a:lnTo>
                  <a:lnTo>
                    <a:pt x="417" y="198"/>
                  </a:lnTo>
                  <a:lnTo>
                    <a:pt x="419" y="265"/>
                  </a:lnTo>
                  <a:lnTo>
                    <a:pt x="444" y="317"/>
                  </a:lnTo>
                  <a:lnTo>
                    <a:pt x="429" y="381"/>
                  </a:lnTo>
                  <a:lnTo>
                    <a:pt x="450" y="468"/>
                  </a:lnTo>
                  <a:lnTo>
                    <a:pt x="371" y="504"/>
                  </a:lnTo>
                  <a:lnTo>
                    <a:pt x="327" y="532"/>
                  </a:lnTo>
                  <a:lnTo>
                    <a:pt x="297" y="566"/>
                  </a:lnTo>
                  <a:lnTo>
                    <a:pt x="254" y="563"/>
                  </a:lnTo>
                  <a:lnTo>
                    <a:pt x="233" y="535"/>
                  </a:lnTo>
                  <a:close/>
                </a:path>
              </a:pathLst>
            </a:custGeom>
            <a:solidFill>
              <a:schemeClr val="accent6">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182" name="Freeform 183">
              <a:extLst>
                <a:ext uri="{FF2B5EF4-FFF2-40B4-BE49-F238E27FC236}">
                  <a16:creationId xmlns:a16="http://schemas.microsoft.com/office/drawing/2014/main" id="{8A0D3F3C-E643-4C3C-8D7A-E3E7A8E739DF}"/>
                </a:ext>
              </a:extLst>
            </p:cNvPr>
            <p:cNvSpPr>
              <a:spLocks/>
            </p:cNvSpPr>
            <p:nvPr/>
          </p:nvSpPr>
          <p:spPr bwMode="auto">
            <a:xfrm>
              <a:off x="2615199" y="2771374"/>
              <a:ext cx="65400" cy="71629"/>
            </a:xfrm>
            <a:custGeom>
              <a:avLst/>
              <a:gdLst>
                <a:gd name="T0" fmla="*/ 2147483647 w 246"/>
                <a:gd name="T1" fmla="*/ 2147483647 h 270"/>
                <a:gd name="T2" fmla="*/ 2147483647 w 246"/>
                <a:gd name="T3" fmla="*/ 2147483647 h 270"/>
                <a:gd name="T4" fmla="*/ 2147483647 w 246"/>
                <a:gd name="T5" fmla="*/ 2147483647 h 270"/>
                <a:gd name="T6" fmla="*/ 0 w 246"/>
                <a:gd name="T7" fmla="*/ 2147483647 h 270"/>
                <a:gd name="T8" fmla="*/ 2147483647 w 246"/>
                <a:gd name="T9" fmla="*/ 2147483647 h 270"/>
                <a:gd name="T10" fmla="*/ 2147483647 w 246"/>
                <a:gd name="T11" fmla="*/ 2147483647 h 270"/>
                <a:gd name="T12" fmla="*/ 2147483647 w 246"/>
                <a:gd name="T13" fmla="*/ 0 h 270"/>
                <a:gd name="T14" fmla="*/ 2147483647 w 246"/>
                <a:gd name="T15" fmla="*/ 2147483647 h 270"/>
                <a:gd name="T16" fmla="*/ 2147483647 w 246"/>
                <a:gd name="T17" fmla="*/ 2147483647 h 270"/>
                <a:gd name="T18" fmla="*/ 2147483647 w 246"/>
                <a:gd name="T19" fmla="*/ 2147483647 h 270"/>
                <a:gd name="T20" fmla="*/ 2147483647 w 246"/>
                <a:gd name="T21" fmla="*/ 2147483647 h 27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46"/>
                <a:gd name="T34" fmla="*/ 0 h 270"/>
                <a:gd name="T35" fmla="*/ 246 w 246"/>
                <a:gd name="T36" fmla="*/ 270 h 27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46" h="270">
                  <a:moveTo>
                    <a:pt x="174" y="270"/>
                  </a:moveTo>
                  <a:lnTo>
                    <a:pt x="66" y="246"/>
                  </a:lnTo>
                  <a:lnTo>
                    <a:pt x="36" y="192"/>
                  </a:lnTo>
                  <a:lnTo>
                    <a:pt x="0" y="126"/>
                  </a:lnTo>
                  <a:lnTo>
                    <a:pt x="36" y="60"/>
                  </a:lnTo>
                  <a:lnTo>
                    <a:pt x="78" y="12"/>
                  </a:lnTo>
                  <a:lnTo>
                    <a:pt x="156" y="0"/>
                  </a:lnTo>
                  <a:lnTo>
                    <a:pt x="210" y="78"/>
                  </a:lnTo>
                  <a:lnTo>
                    <a:pt x="234" y="180"/>
                  </a:lnTo>
                  <a:lnTo>
                    <a:pt x="246" y="252"/>
                  </a:lnTo>
                  <a:lnTo>
                    <a:pt x="174" y="270"/>
                  </a:lnTo>
                  <a:close/>
                </a:path>
              </a:pathLst>
            </a:custGeom>
            <a:solidFill>
              <a:schemeClr val="accent6">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183" name="Freeform 184">
              <a:extLst>
                <a:ext uri="{FF2B5EF4-FFF2-40B4-BE49-F238E27FC236}">
                  <a16:creationId xmlns:a16="http://schemas.microsoft.com/office/drawing/2014/main" id="{2C980315-2F2D-4C28-8BDE-684378679376}"/>
                </a:ext>
              </a:extLst>
            </p:cNvPr>
            <p:cNvSpPr>
              <a:spLocks/>
            </p:cNvSpPr>
            <p:nvPr/>
          </p:nvSpPr>
          <p:spPr bwMode="auto">
            <a:xfrm>
              <a:off x="2257054" y="4261568"/>
              <a:ext cx="540332" cy="356588"/>
            </a:xfrm>
            <a:custGeom>
              <a:avLst/>
              <a:gdLst>
                <a:gd name="T0" fmla="*/ 12 w 3219450"/>
                <a:gd name="T1" fmla="*/ 32 h 2128568"/>
                <a:gd name="T2" fmla="*/ 25 w 3219450"/>
                <a:gd name="T3" fmla="*/ 65 h 2128568"/>
                <a:gd name="T4" fmla="*/ 42 w 3219450"/>
                <a:gd name="T5" fmla="*/ 87 h 2128568"/>
                <a:gd name="T6" fmla="*/ 47 w 3219450"/>
                <a:gd name="T7" fmla="*/ 105 h 2128568"/>
                <a:gd name="T8" fmla="*/ 66 w 3219450"/>
                <a:gd name="T9" fmla="*/ 125 h 2128568"/>
                <a:gd name="T10" fmla="*/ 72 w 3219450"/>
                <a:gd name="T11" fmla="*/ 146 h 2128568"/>
                <a:gd name="T12" fmla="*/ 118 w 3219450"/>
                <a:gd name="T13" fmla="*/ 173 h 2128568"/>
                <a:gd name="T14" fmla="*/ 100 w 3219450"/>
                <a:gd name="T15" fmla="*/ 143 h 2128568"/>
                <a:gd name="T16" fmla="*/ 87 w 3219450"/>
                <a:gd name="T17" fmla="*/ 120 h 2128568"/>
                <a:gd name="T18" fmla="*/ 72 w 3219450"/>
                <a:gd name="T19" fmla="*/ 92 h 2128568"/>
                <a:gd name="T20" fmla="*/ 45 w 3219450"/>
                <a:gd name="T21" fmla="*/ 56 h 2128568"/>
                <a:gd name="T22" fmla="*/ 32 w 3219450"/>
                <a:gd name="T23" fmla="*/ 31 h 2128568"/>
                <a:gd name="T24" fmla="*/ 45 w 3219450"/>
                <a:gd name="T25" fmla="*/ 21 h 2128568"/>
                <a:gd name="T26" fmla="*/ 57 w 3219450"/>
                <a:gd name="T27" fmla="*/ 53 h 2128568"/>
                <a:gd name="T28" fmla="*/ 81 w 3219450"/>
                <a:gd name="T29" fmla="*/ 79 h 2128568"/>
                <a:gd name="T30" fmla="*/ 108 w 3219450"/>
                <a:gd name="T31" fmla="*/ 109 h 2128568"/>
                <a:gd name="T32" fmla="*/ 123 w 3219450"/>
                <a:gd name="T33" fmla="*/ 132 h 2128568"/>
                <a:gd name="T34" fmla="*/ 155 w 3219450"/>
                <a:gd name="T35" fmla="*/ 166 h 2128568"/>
                <a:gd name="T36" fmla="*/ 168 w 3219450"/>
                <a:gd name="T37" fmla="*/ 202 h 2128568"/>
                <a:gd name="T38" fmla="*/ 194 w 3219450"/>
                <a:gd name="T39" fmla="*/ 237 h 2128568"/>
                <a:gd name="T40" fmla="*/ 230 w 3219450"/>
                <a:gd name="T41" fmla="*/ 260 h 2128568"/>
                <a:gd name="T42" fmla="*/ 272 w 3219450"/>
                <a:gd name="T43" fmla="*/ 280 h 2128568"/>
                <a:gd name="T44" fmla="*/ 308 w 3219450"/>
                <a:gd name="T45" fmla="*/ 288 h 2128568"/>
                <a:gd name="T46" fmla="*/ 346 w 3219450"/>
                <a:gd name="T47" fmla="*/ 282 h 2128568"/>
                <a:gd name="T48" fmla="*/ 364 w 3219450"/>
                <a:gd name="T49" fmla="*/ 291 h 2128568"/>
                <a:gd name="T50" fmla="*/ 387 w 3219450"/>
                <a:gd name="T51" fmla="*/ 300 h 2128568"/>
                <a:gd name="T52" fmla="*/ 407 w 3219450"/>
                <a:gd name="T53" fmla="*/ 274 h 2128568"/>
                <a:gd name="T54" fmla="*/ 414 w 3219450"/>
                <a:gd name="T55" fmla="*/ 255 h 2128568"/>
                <a:gd name="T56" fmla="*/ 447 w 3219450"/>
                <a:gd name="T57" fmla="*/ 245 h 2128568"/>
                <a:gd name="T58" fmla="*/ 465 w 3219450"/>
                <a:gd name="T59" fmla="*/ 219 h 2128568"/>
                <a:gd name="T60" fmla="*/ 458 w 3219450"/>
                <a:gd name="T61" fmla="*/ 192 h 2128568"/>
                <a:gd name="T62" fmla="*/ 424 w 3219450"/>
                <a:gd name="T63" fmla="*/ 201 h 2128568"/>
                <a:gd name="T64" fmla="*/ 401 w 3219450"/>
                <a:gd name="T65" fmla="*/ 235 h 2128568"/>
                <a:gd name="T66" fmla="*/ 366 w 3219450"/>
                <a:gd name="T67" fmla="*/ 247 h 2128568"/>
                <a:gd name="T68" fmla="*/ 340 w 3219450"/>
                <a:gd name="T69" fmla="*/ 242 h 2128568"/>
                <a:gd name="T70" fmla="*/ 315 w 3219450"/>
                <a:gd name="T71" fmla="*/ 228 h 2128568"/>
                <a:gd name="T72" fmla="*/ 304 w 3219450"/>
                <a:gd name="T73" fmla="*/ 198 h 2128568"/>
                <a:gd name="T74" fmla="*/ 300 w 3219450"/>
                <a:gd name="T75" fmla="*/ 171 h 2128568"/>
                <a:gd name="T76" fmla="*/ 306 w 3219450"/>
                <a:gd name="T77" fmla="*/ 137 h 2128568"/>
                <a:gd name="T78" fmla="*/ 294 w 3219450"/>
                <a:gd name="T79" fmla="*/ 114 h 2128568"/>
                <a:gd name="T80" fmla="*/ 253 w 3219450"/>
                <a:gd name="T81" fmla="*/ 71 h 2128568"/>
                <a:gd name="T82" fmla="*/ 195 w 3219450"/>
                <a:gd name="T83" fmla="*/ 50 h 2128568"/>
                <a:gd name="T84" fmla="*/ 160 w 3219450"/>
                <a:gd name="T85" fmla="*/ 18 h 2128568"/>
                <a:gd name="T86" fmla="*/ 109 w 3219450"/>
                <a:gd name="T87" fmla="*/ 20 h 2128568"/>
                <a:gd name="T88" fmla="*/ 71 w 3219450"/>
                <a:gd name="T89" fmla="*/ 21 h 2128568"/>
                <a:gd name="T90" fmla="*/ 31 w 3219450"/>
                <a:gd name="T91" fmla="*/ 2 h 2128568"/>
                <a:gd name="T92" fmla="*/ 0 w 3219450"/>
                <a:gd name="T93" fmla="*/ 0 h 2128568"/>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3219450"/>
                <a:gd name="T142" fmla="*/ 0 h 2128568"/>
                <a:gd name="T143" fmla="*/ 3219450 w 3219450"/>
                <a:gd name="T144" fmla="*/ 2128568 h 2128568"/>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3219450" h="2128568">
                  <a:moveTo>
                    <a:pt x="35335" y="75214"/>
                  </a:moveTo>
                  <a:lnTo>
                    <a:pt x="37716" y="134745"/>
                  </a:lnTo>
                  <a:lnTo>
                    <a:pt x="85725" y="218806"/>
                  </a:lnTo>
                  <a:lnTo>
                    <a:pt x="128588" y="302149"/>
                  </a:lnTo>
                  <a:lnTo>
                    <a:pt x="136599" y="386325"/>
                  </a:lnTo>
                  <a:lnTo>
                    <a:pt x="168349" y="446303"/>
                  </a:lnTo>
                  <a:lnTo>
                    <a:pt x="264319" y="475981"/>
                  </a:lnTo>
                  <a:lnTo>
                    <a:pt x="314325" y="552181"/>
                  </a:lnTo>
                  <a:lnTo>
                    <a:pt x="288132" y="597424"/>
                  </a:lnTo>
                  <a:lnTo>
                    <a:pt x="219149" y="652696"/>
                  </a:lnTo>
                  <a:lnTo>
                    <a:pt x="268361" y="725021"/>
                  </a:lnTo>
                  <a:lnTo>
                    <a:pt x="319161" y="725021"/>
                  </a:lnTo>
                  <a:lnTo>
                    <a:pt x="369961" y="755010"/>
                  </a:lnTo>
                  <a:lnTo>
                    <a:pt x="409649" y="786763"/>
                  </a:lnTo>
                  <a:lnTo>
                    <a:pt x="450924" y="857325"/>
                  </a:lnTo>
                  <a:lnTo>
                    <a:pt x="521494" y="866506"/>
                  </a:lnTo>
                  <a:lnTo>
                    <a:pt x="495300" y="954612"/>
                  </a:lnTo>
                  <a:lnTo>
                    <a:pt x="488157" y="1004618"/>
                  </a:lnTo>
                  <a:lnTo>
                    <a:pt x="571574" y="1016088"/>
                  </a:lnTo>
                  <a:lnTo>
                    <a:pt x="736674" y="1183672"/>
                  </a:lnTo>
                  <a:lnTo>
                    <a:pt x="802482" y="1187974"/>
                  </a:lnTo>
                  <a:lnTo>
                    <a:pt x="819150" y="1140349"/>
                  </a:lnTo>
                  <a:lnTo>
                    <a:pt x="781124" y="1095470"/>
                  </a:lnTo>
                  <a:lnTo>
                    <a:pt x="684286" y="984336"/>
                  </a:lnTo>
                  <a:lnTo>
                    <a:pt x="650949" y="941999"/>
                  </a:lnTo>
                  <a:lnTo>
                    <a:pt x="650949" y="882021"/>
                  </a:lnTo>
                  <a:lnTo>
                    <a:pt x="595386" y="829100"/>
                  </a:lnTo>
                  <a:lnTo>
                    <a:pt x="569986" y="751482"/>
                  </a:lnTo>
                  <a:lnTo>
                    <a:pt x="531886" y="698561"/>
                  </a:lnTo>
                  <a:lnTo>
                    <a:pt x="489024" y="633291"/>
                  </a:lnTo>
                  <a:lnTo>
                    <a:pt x="433461" y="534505"/>
                  </a:lnTo>
                  <a:lnTo>
                    <a:pt x="374724" y="458651"/>
                  </a:lnTo>
                  <a:lnTo>
                    <a:pt x="304874" y="386325"/>
                  </a:lnTo>
                  <a:lnTo>
                    <a:pt x="269082" y="325962"/>
                  </a:lnTo>
                  <a:lnTo>
                    <a:pt x="257175" y="259287"/>
                  </a:lnTo>
                  <a:lnTo>
                    <a:pt x="216694" y="214043"/>
                  </a:lnTo>
                  <a:lnTo>
                    <a:pt x="209550" y="173562"/>
                  </a:lnTo>
                  <a:lnTo>
                    <a:pt x="235744" y="144987"/>
                  </a:lnTo>
                  <a:lnTo>
                    <a:pt x="309563" y="147368"/>
                  </a:lnTo>
                  <a:lnTo>
                    <a:pt x="319161" y="194045"/>
                  </a:lnTo>
                  <a:lnTo>
                    <a:pt x="376311" y="262843"/>
                  </a:lnTo>
                  <a:lnTo>
                    <a:pt x="389011" y="363393"/>
                  </a:lnTo>
                  <a:lnTo>
                    <a:pt x="446161" y="395146"/>
                  </a:lnTo>
                  <a:lnTo>
                    <a:pt x="508074" y="481584"/>
                  </a:lnTo>
                  <a:lnTo>
                    <a:pt x="550936" y="545089"/>
                  </a:lnTo>
                  <a:lnTo>
                    <a:pt x="617611" y="619179"/>
                  </a:lnTo>
                  <a:lnTo>
                    <a:pt x="655711" y="703853"/>
                  </a:lnTo>
                  <a:lnTo>
                    <a:pt x="738261" y="749718"/>
                  </a:lnTo>
                  <a:lnTo>
                    <a:pt x="804863" y="783162"/>
                  </a:lnTo>
                  <a:lnTo>
                    <a:pt x="776361" y="855561"/>
                  </a:lnTo>
                  <a:lnTo>
                    <a:pt x="838274" y="908482"/>
                  </a:lnTo>
                  <a:lnTo>
                    <a:pt x="904949" y="971987"/>
                  </a:lnTo>
                  <a:lnTo>
                    <a:pt x="1007269" y="1028431"/>
                  </a:lnTo>
                  <a:lnTo>
                    <a:pt x="1059657" y="1142731"/>
                  </a:lnTo>
                  <a:lnTo>
                    <a:pt x="1131961" y="1227773"/>
                  </a:lnTo>
                  <a:lnTo>
                    <a:pt x="1162124" y="1310683"/>
                  </a:lnTo>
                  <a:lnTo>
                    <a:pt x="1146249" y="1391829"/>
                  </a:lnTo>
                  <a:lnTo>
                    <a:pt x="1136724" y="1501200"/>
                  </a:lnTo>
                  <a:lnTo>
                    <a:pt x="1227211" y="1559413"/>
                  </a:lnTo>
                  <a:lnTo>
                    <a:pt x="1322461" y="1629975"/>
                  </a:lnTo>
                  <a:lnTo>
                    <a:pt x="1379611" y="1725233"/>
                  </a:lnTo>
                  <a:lnTo>
                    <a:pt x="1485974" y="1712885"/>
                  </a:lnTo>
                  <a:lnTo>
                    <a:pt x="1566936" y="1788739"/>
                  </a:lnTo>
                  <a:lnTo>
                    <a:pt x="1638374" y="1813435"/>
                  </a:lnTo>
                  <a:lnTo>
                    <a:pt x="1727274" y="1852244"/>
                  </a:lnTo>
                  <a:lnTo>
                    <a:pt x="1851099" y="1924570"/>
                  </a:lnTo>
                  <a:lnTo>
                    <a:pt x="1947936" y="1942210"/>
                  </a:lnTo>
                  <a:lnTo>
                    <a:pt x="2041599" y="1945738"/>
                  </a:lnTo>
                  <a:lnTo>
                    <a:pt x="2097882" y="1983312"/>
                  </a:lnTo>
                  <a:lnTo>
                    <a:pt x="2183607" y="2035699"/>
                  </a:lnTo>
                  <a:lnTo>
                    <a:pt x="2274094" y="1978549"/>
                  </a:lnTo>
                  <a:lnTo>
                    <a:pt x="2362274" y="1942210"/>
                  </a:lnTo>
                  <a:lnTo>
                    <a:pt x="2407444" y="1959499"/>
                  </a:lnTo>
                  <a:lnTo>
                    <a:pt x="2426494" y="1978549"/>
                  </a:lnTo>
                  <a:lnTo>
                    <a:pt x="2483644" y="2004743"/>
                  </a:lnTo>
                  <a:lnTo>
                    <a:pt x="2540794" y="2042843"/>
                  </a:lnTo>
                  <a:lnTo>
                    <a:pt x="2619375" y="2128568"/>
                  </a:lnTo>
                  <a:lnTo>
                    <a:pt x="2640807" y="2066656"/>
                  </a:lnTo>
                  <a:lnTo>
                    <a:pt x="2681288" y="1971406"/>
                  </a:lnTo>
                  <a:lnTo>
                    <a:pt x="2778919" y="1923781"/>
                  </a:lnTo>
                  <a:lnTo>
                    <a:pt x="2774157" y="1888062"/>
                  </a:lnTo>
                  <a:lnTo>
                    <a:pt x="2757488" y="1835674"/>
                  </a:lnTo>
                  <a:lnTo>
                    <a:pt x="2752725" y="1795193"/>
                  </a:lnTo>
                  <a:lnTo>
                    <a:pt x="2819400" y="1757093"/>
                  </a:lnTo>
                  <a:lnTo>
                    <a:pt x="2919413" y="1752331"/>
                  </a:lnTo>
                  <a:lnTo>
                    <a:pt x="2962275" y="1702324"/>
                  </a:lnTo>
                  <a:lnTo>
                    <a:pt x="3045619" y="1685656"/>
                  </a:lnTo>
                  <a:lnTo>
                    <a:pt x="3112294" y="1709468"/>
                  </a:lnTo>
                  <a:lnTo>
                    <a:pt x="3131344" y="1590406"/>
                  </a:lnTo>
                  <a:lnTo>
                    <a:pt x="3167063" y="1504681"/>
                  </a:lnTo>
                  <a:lnTo>
                    <a:pt x="3219450" y="1411812"/>
                  </a:lnTo>
                  <a:lnTo>
                    <a:pt x="3195638" y="1328468"/>
                  </a:lnTo>
                  <a:lnTo>
                    <a:pt x="3119438" y="1321324"/>
                  </a:lnTo>
                  <a:lnTo>
                    <a:pt x="3026569" y="1326087"/>
                  </a:lnTo>
                  <a:lnTo>
                    <a:pt x="2981325" y="1368949"/>
                  </a:lnTo>
                  <a:lnTo>
                    <a:pt x="2893219" y="1383237"/>
                  </a:lnTo>
                  <a:lnTo>
                    <a:pt x="2828925" y="1423718"/>
                  </a:lnTo>
                  <a:lnTo>
                    <a:pt x="2800350" y="1518968"/>
                  </a:lnTo>
                  <a:lnTo>
                    <a:pt x="2736057" y="1616599"/>
                  </a:lnTo>
                  <a:lnTo>
                    <a:pt x="2631282" y="1668987"/>
                  </a:lnTo>
                  <a:lnTo>
                    <a:pt x="2555082" y="1678512"/>
                  </a:lnTo>
                  <a:lnTo>
                    <a:pt x="2495550" y="1697562"/>
                  </a:lnTo>
                  <a:lnTo>
                    <a:pt x="2452688" y="1714231"/>
                  </a:lnTo>
                  <a:lnTo>
                    <a:pt x="2383632" y="1704706"/>
                  </a:lnTo>
                  <a:lnTo>
                    <a:pt x="2317824" y="1667020"/>
                  </a:lnTo>
                  <a:lnTo>
                    <a:pt x="2252736" y="1693480"/>
                  </a:lnTo>
                  <a:lnTo>
                    <a:pt x="2176536" y="1654671"/>
                  </a:lnTo>
                  <a:lnTo>
                    <a:pt x="2146374" y="1566469"/>
                  </a:lnTo>
                  <a:lnTo>
                    <a:pt x="2114624" y="1501200"/>
                  </a:lnTo>
                  <a:lnTo>
                    <a:pt x="2084461" y="1439458"/>
                  </a:lnTo>
                  <a:lnTo>
                    <a:pt x="2069307" y="1359424"/>
                  </a:lnTo>
                  <a:lnTo>
                    <a:pt x="2051124" y="1296571"/>
                  </a:lnTo>
                  <a:lnTo>
                    <a:pt x="2040732" y="1245124"/>
                  </a:lnTo>
                  <a:lnTo>
                    <a:pt x="2047875" y="1176068"/>
                  </a:lnTo>
                  <a:lnTo>
                    <a:pt x="2071688" y="1080818"/>
                  </a:lnTo>
                  <a:lnTo>
                    <a:pt x="2057400" y="1014143"/>
                  </a:lnTo>
                  <a:lnTo>
                    <a:pt x="2083594" y="945087"/>
                  </a:lnTo>
                  <a:lnTo>
                    <a:pt x="2102644" y="885556"/>
                  </a:lnTo>
                  <a:lnTo>
                    <a:pt x="2078832" y="833168"/>
                  </a:lnTo>
                  <a:lnTo>
                    <a:pt x="2005086" y="781471"/>
                  </a:lnTo>
                  <a:lnTo>
                    <a:pt x="1895475" y="773637"/>
                  </a:lnTo>
                  <a:lnTo>
                    <a:pt x="1814513" y="618856"/>
                  </a:lnTo>
                  <a:lnTo>
                    <a:pt x="1724025" y="490268"/>
                  </a:lnTo>
                  <a:lnTo>
                    <a:pt x="1621632" y="366443"/>
                  </a:lnTo>
                  <a:lnTo>
                    <a:pt x="1445419" y="456931"/>
                  </a:lnTo>
                  <a:lnTo>
                    <a:pt x="1331119" y="342631"/>
                  </a:lnTo>
                  <a:lnTo>
                    <a:pt x="1252538" y="264049"/>
                  </a:lnTo>
                  <a:lnTo>
                    <a:pt x="1159669" y="180706"/>
                  </a:lnTo>
                  <a:lnTo>
                    <a:pt x="1090613" y="123556"/>
                  </a:lnTo>
                  <a:lnTo>
                    <a:pt x="879549" y="135832"/>
                  </a:lnTo>
                  <a:lnTo>
                    <a:pt x="795411" y="130539"/>
                  </a:lnTo>
                  <a:lnTo>
                    <a:pt x="741436" y="135832"/>
                  </a:lnTo>
                  <a:lnTo>
                    <a:pt x="657299" y="132303"/>
                  </a:lnTo>
                  <a:lnTo>
                    <a:pt x="569986" y="141124"/>
                  </a:lnTo>
                  <a:lnTo>
                    <a:pt x="484261" y="142888"/>
                  </a:lnTo>
                  <a:lnTo>
                    <a:pt x="346149" y="74090"/>
                  </a:lnTo>
                  <a:lnTo>
                    <a:pt x="246136" y="24697"/>
                  </a:lnTo>
                  <a:lnTo>
                    <a:pt x="211211" y="15877"/>
                  </a:lnTo>
                  <a:lnTo>
                    <a:pt x="138186" y="5292"/>
                  </a:lnTo>
                  <a:lnTo>
                    <a:pt x="98499" y="0"/>
                  </a:lnTo>
                  <a:lnTo>
                    <a:pt x="0" y="2112"/>
                  </a:lnTo>
                  <a:lnTo>
                    <a:pt x="35335" y="75214"/>
                  </a:lnTo>
                  <a:close/>
                </a:path>
              </a:pathLst>
            </a:custGeom>
            <a:solidFill>
              <a:schemeClr val="accent6">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184" name="Freeform 185">
              <a:extLst>
                <a:ext uri="{FF2B5EF4-FFF2-40B4-BE49-F238E27FC236}">
                  <a16:creationId xmlns:a16="http://schemas.microsoft.com/office/drawing/2014/main" id="{EE0148CC-E22D-4544-9D4E-87F4A9EC2A2E}"/>
                </a:ext>
              </a:extLst>
            </p:cNvPr>
            <p:cNvSpPr>
              <a:spLocks/>
            </p:cNvSpPr>
            <p:nvPr/>
          </p:nvSpPr>
          <p:spPr bwMode="auto">
            <a:xfrm>
              <a:off x="2696171" y="4555871"/>
              <a:ext cx="68515" cy="76300"/>
            </a:xfrm>
            <a:custGeom>
              <a:avLst/>
              <a:gdLst>
                <a:gd name="T0" fmla="*/ 0 w 409575"/>
                <a:gd name="T1" fmla="*/ 54 h 454277"/>
                <a:gd name="T2" fmla="*/ 2 w 409575"/>
                <a:gd name="T3" fmla="*/ 49 h 454277"/>
                <a:gd name="T4" fmla="*/ 5 w 409575"/>
                <a:gd name="T5" fmla="*/ 41 h 454277"/>
                <a:gd name="T6" fmla="*/ 9 w 409575"/>
                <a:gd name="T7" fmla="*/ 32 h 454277"/>
                <a:gd name="T8" fmla="*/ 16 w 409575"/>
                <a:gd name="T9" fmla="*/ 29 h 454277"/>
                <a:gd name="T10" fmla="*/ 23 w 409575"/>
                <a:gd name="T11" fmla="*/ 24 h 454277"/>
                <a:gd name="T12" fmla="*/ 22 w 409575"/>
                <a:gd name="T13" fmla="*/ 17 h 454277"/>
                <a:gd name="T14" fmla="*/ 19 w 409575"/>
                <a:gd name="T15" fmla="*/ 12 h 454277"/>
                <a:gd name="T16" fmla="*/ 20 w 409575"/>
                <a:gd name="T17" fmla="*/ 5 h 454277"/>
                <a:gd name="T18" fmla="*/ 25 w 409575"/>
                <a:gd name="T19" fmla="*/ 3 h 454277"/>
                <a:gd name="T20" fmla="*/ 28 w 409575"/>
                <a:gd name="T21" fmla="*/ 1 h 454277"/>
                <a:gd name="T22" fmla="*/ 33 w 409575"/>
                <a:gd name="T23" fmla="*/ 0 h 454277"/>
                <a:gd name="T24" fmla="*/ 42 w 409575"/>
                <a:gd name="T25" fmla="*/ 0 h 454277"/>
                <a:gd name="T26" fmla="*/ 47 w 409575"/>
                <a:gd name="T27" fmla="*/ 4 h 454277"/>
                <a:gd name="T28" fmla="*/ 46 w 409575"/>
                <a:gd name="T29" fmla="*/ 12 h 454277"/>
                <a:gd name="T30" fmla="*/ 46 w 409575"/>
                <a:gd name="T31" fmla="*/ 20 h 454277"/>
                <a:gd name="T32" fmla="*/ 48 w 409575"/>
                <a:gd name="T33" fmla="*/ 29 h 454277"/>
                <a:gd name="T34" fmla="*/ 51 w 409575"/>
                <a:gd name="T35" fmla="*/ 33 h 454277"/>
                <a:gd name="T36" fmla="*/ 52 w 409575"/>
                <a:gd name="T37" fmla="*/ 36 h 454277"/>
                <a:gd name="T38" fmla="*/ 59 w 409575"/>
                <a:gd name="T39" fmla="*/ 37 h 454277"/>
                <a:gd name="T40" fmla="*/ 54 w 409575"/>
                <a:gd name="T41" fmla="*/ 42 h 454277"/>
                <a:gd name="T42" fmla="*/ 49 w 409575"/>
                <a:gd name="T43" fmla="*/ 48 h 454277"/>
                <a:gd name="T44" fmla="*/ 46 w 409575"/>
                <a:gd name="T45" fmla="*/ 53 h 454277"/>
                <a:gd name="T46" fmla="*/ 44 w 409575"/>
                <a:gd name="T47" fmla="*/ 58 h 454277"/>
                <a:gd name="T48" fmla="*/ 40 w 409575"/>
                <a:gd name="T49" fmla="*/ 61 h 454277"/>
                <a:gd name="T50" fmla="*/ 32 w 409575"/>
                <a:gd name="T51" fmla="*/ 65 h 454277"/>
                <a:gd name="T52" fmla="*/ 23 w 409575"/>
                <a:gd name="T53" fmla="*/ 67 h 454277"/>
                <a:gd name="T54" fmla="*/ 13 w 409575"/>
                <a:gd name="T55" fmla="*/ 65 h 454277"/>
                <a:gd name="T56" fmla="*/ 6 w 409575"/>
                <a:gd name="T57" fmla="*/ 60 h 454277"/>
                <a:gd name="T58" fmla="*/ 0 w 409575"/>
                <a:gd name="T59" fmla="*/ 54 h 454277"/>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409575"/>
                <a:gd name="T91" fmla="*/ 0 h 454277"/>
                <a:gd name="T92" fmla="*/ 409575 w 409575"/>
                <a:gd name="T93" fmla="*/ 454277 h 454277"/>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409575" h="454277">
                  <a:moveTo>
                    <a:pt x="0" y="370564"/>
                  </a:moveTo>
                  <a:lnTo>
                    <a:pt x="12586" y="330452"/>
                  </a:lnTo>
                  <a:lnTo>
                    <a:pt x="36513" y="275276"/>
                  </a:lnTo>
                  <a:lnTo>
                    <a:pt x="64973" y="216152"/>
                  </a:lnTo>
                  <a:lnTo>
                    <a:pt x="107836" y="194720"/>
                  </a:lnTo>
                  <a:lnTo>
                    <a:pt x="158750" y="165872"/>
                  </a:lnTo>
                  <a:lnTo>
                    <a:pt x="150813" y="118228"/>
                  </a:lnTo>
                  <a:lnTo>
                    <a:pt x="134938" y="81171"/>
                  </a:lnTo>
                  <a:lnTo>
                    <a:pt x="138113" y="35292"/>
                  </a:lnTo>
                  <a:lnTo>
                    <a:pt x="173772" y="17045"/>
                  </a:lnTo>
                  <a:lnTo>
                    <a:pt x="196394" y="3810"/>
                  </a:lnTo>
                  <a:lnTo>
                    <a:pt x="230188" y="1765"/>
                  </a:lnTo>
                  <a:lnTo>
                    <a:pt x="293688" y="0"/>
                  </a:lnTo>
                  <a:lnTo>
                    <a:pt x="322263" y="26469"/>
                  </a:lnTo>
                  <a:lnTo>
                    <a:pt x="315913" y="81171"/>
                  </a:lnTo>
                  <a:lnTo>
                    <a:pt x="317500" y="132345"/>
                  </a:lnTo>
                  <a:lnTo>
                    <a:pt x="333316" y="194386"/>
                  </a:lnTo>
                  <a:lnTo>
                    <a:pt x="351175" y="223501"/>
                  </a:lnTo>
                  <a:lnTo>
                    <a:pt x="361891" y="247324"/>
                  </a:lnTo>
                  <a:lnTo>
                    <a:pt x="409575" y="254101"/>
                  </a:lnTo>
                  <a:lnTo>
                    <a:pt x="374650" y="287629"/>
                  </a:lnTo>
                  <a:lnTo>
                    <a:pt x="341313" y="326450"/>
                  </a:lnTo>
                  <a:lnTo>
                    <a:pt x="315913" y="363506"/>
                  </a:lnTo>
                  <a:lnTo>
                    <a:pt x="306388" y="397034"/>
                  </a:lnTo>
                  <a:lnTo>
                    <a:pt x="274638" y="414680"/>
                  </a:lnTo>
                  <a:lnTo>
                    <a:pt x="220663" y="442913"/>
                  </a:lnTo>
                  <a:lnTo>
                    <a:pt x="160223" y="454277"/>
                  </a:lnTo>
                  <a:lnTo>
                    <a:pt x="93548" y="444752"/>
                  </a:lnTo>
                  <a:lnTo>
                    <a:pt x="43542" y="409033"/>
                  </a:lnTo>
                  <a:lnTo>
                    <a:pt x="0" y="370564"/>
                  </a:lnTo>
                  <a:close/>
                </a:path>
              </a:pathLst>
            </a:custGeom>
            <a:solidFill>
              <a:schemeClr val="accent6">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185" name="Freeform 186">
              <a:extLst>
                <a:ext uri="{FF2B5EF4-FFF2-40B4-BE49-F238E27FC236}">
                  <a16:creationId xmlns:a16="http://schemas.microsoft.com/office/drawing/2014/main" id="{BD8D6CFA-EDCF-4EDF-9102-08BF6E6B15F2}"/>
                </a:ext>
              </a:extLst>
            </p:cNvPr>
            <p:cNvSpPr>
              <a:spLocks/>
            </p:cNvSpPr>
            <p:nvPr/>
          </p:nvSpPr>
          <p:spPr bwMode="auto">
            <a:xfrm>
              <a:off x="2747557" y="4583899"/>
              <a:ext cx="96543" cy="59172"/>
            </a:xfrm>
            <a:custGeom>
              <a:avLst/>
              <a:gdLst>
                <a:gd name="T0" fmla="*/ 55 w 581878"/>
                <a:gd name="T1" fmla="*/ 54 h 323850"/>
                <a:gd name="T2" fmla="*/ 59 w 581878"/>
                <a:gd name="T3" fmla="*/ 41 h 323850"/>
                <a:gd name="T4" fmla="*/ 64 w 581878"/>
                <a:gd name="T5" fmla="*/ 37 h 323850"/>
                <a:gd name="T6" fmla="*/ 71 w 581878"/>
                <a:gd name="T7" fmla="*/ 32 h 323850"/>
                <a:gd name="T8" fmla="*/ 80 w 581878"/>
                <a:gd name="T9" fmla="*/ 20 h 323850"/>
                <a:gd name="T10" fmla="*/ 81 w 581878"/>
                <a:gd name="T11" fmla="*/ 6 h 323850"/>
                <a:gd name="T12" fmla="*/ 75 w 581878"/>
                <a:gd name="T13" fmla="*/ 4 h 323850"/>
                <a:gd name="T14" fmla="*/ 67 w 581878"/>
                <a:gd name="T15" fmla="*/ 0 h 323850"/>
                <a:gd name="T16" fmla="*/ 60 w 581878"/>
                <a:gd name="T17" fmla="*/ 1 h 323850"/>
                <a:gd name="T18" fmla="*/ 52 w 581878"/>
                <a:gd name="T19" fmla="*/ 1 h 323850"/>
                <a:gd name="T20" fmla="*/ 42 w 581878"/>
                <a:gd name="T21" fmla="*/ 3 h 323850"/>
                <a:gd name="T22" fmla="*/ 35 w 581878"/>
                <a:gd name="T23" fmla="*/ 4 h 323850"/>
                <a:gd name="T24" fmla="*/ 25 w 581878"/>
                <a:gd name="T25" fmla="*/ 5 h 323850"/>
                <a:gd name="T26" fmla="*/ 17 w 581878"/>
                <a:gd name="T27" fmla="*/ 2 h 323850"/>
                <a:gd name="T28" fmla="*/ 6 w 581878"/>
                <a:gd name="T29" fmla="*/ 12 h 323850"/>
                <a:gd name="T30" fmla="*/ 8 w 581878"/>
                <a:gd name="T31" fmla="*/ 17 h 323850"/>
                <a:gd name="T32" fmla="*/ 14 w 581878"/>
                <a:gd name="T33" fmla="*/ 18 h 323850"/>
                <a:gd name="T34" fmla="*/ 6 w 581878"/>
                <a:gd name="T35" fmla="*/ 29 h 323850"/>
                <a:gd name="T36" fmla="*/ 1 w 581878"/>
                <a:gd name="T37" fmla="*/ 41 h 323850"/>
                <a:gd name="T38" fmla="*/ 0 w 581878"/>
                <a:gd name="T39" fmla="*/ 47 h 323850"/>
                <a:gd name="T40" fmla="*/ 11 w 581878"/>
                <a:gd name="T41" fmla="*/ 50 h 323850"/>
                <a:gd name="T42" fmla="*/ 16 w 581878"/>
                <a:gd name="T43" fmla="*/ 50 h 323850"/>
                <a:gd name="T44" fmla="*/ 22 w 581878"/>
                <a:gd name="T45" fmla="*/ 56 h 323850"/>
                <a:gd name="T46" fmla="*/ 26 w 581878"/>
                <a:gd name="T47" fmla="*/ 62 h 323850"/>
                <a:gd name="T48" fmla="*/ 28 w 581878"/>
                <a:gd name="T49" fmla="*/ 70 h 323850"/>
                <a:gd name="T50" fmla="*/ 37 w 581878"/>
                <a:gd name="T51" fmla="*/ 73 h 323850"/>
                <a:gd name="T52" fmla="*/ 37 w 581878"/>
                <a:gd name="T53" fmla="*/ 65 h 323850"/>
                <a:gd name="T54" fmla="*/ 40 w 581878"/>
                <a:gd name="T55" fmla="*/ 54 h 323850"/>
                <a:gd name="T56" fmla="*/ 46 w 581878"/>
                <a:gd name="T57" fmla="*/ 49 h 323850"/>
                <a:gd name="T58" fmla="*/ 55 w 581878"/>
                <a:gd name="T59" fmla="*/ 54 h 323850"/>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581878"/>
                <a:gd name="T91" fmla="*/ 0 h 323850"/>
                <a:gd name="T92" fmla="*/ 581878 w 581878"/>
                <a:gd name="T93" fmla="*/ 323850 h 323850"/>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581878" h="323850">
                  <a:moveTo>
                    <a:pt x="397728" y="241300"/>
                  </a:moveTo>
                  <a:lnTo>
                    <a:pt x="423128" y="180975"/>
                  </a:lnTo>
                  <a:lnTo>
                    <a:pt x="464403" y="165100"/>
                  </a:lnTo>
                  <a:lnTo>
                    <a:pt x="510441" y="142875"/>
                  </a:lnTo>
                  <a:lnTo>
                    <a:pt x="577116" y="88900"/>
                  </a:lnTo>
                  <a:lnTo>
                    <a:pt x="581878" y="28575"/>
                  </a:lnTo>
                  <a:lnTo>
                    <a:pt x="542191" y="15875"/>
                  </a:lnTo>
                  <a:lnTo>
                    <a:pt x="485041" y="0"/>
                  </a:lnTo>
                  <a:lnTo>
                    <a:pt x="429478" y="6350"/>
                  </a:lnTo>
                  <a:lnTo>
                    <a:pt x="372328" y="4762"/>
                  </a:lnTo>
                  <a:lnTo>
                    <a:pt x="305653" y="14287"/>
                  </a:lnTo>
                  <a:lnTo>
                    <a:pt x="253266" y="15875"/>
                  </a:lnTo>
                  <a:lnTo>
                    <a:pt x="177066" y="23812"/>
                  </a:lnTo>
                  <a:lnTo>
                    <a:pt x="119916" y="9525"/>
                  </a:lnTo>
                  <a:lnTo>
                    <a:pt x="43716" y="53975"/>
                  </a:lnTo>
                  <a:lnTo>
                    <a:pt x="58003" y="76200"/>
                  </a:lnTo>
                  <a:lnTo>
                    <a:pt x="100012" y="80818"/>
                  </a:lnTo>
                  <a:lnTo>
                    <a:pt x="46891" y="130175"/>
                  </a:lnTo>
                  <a:lnTo>
                    <a:pt x="8791" y="180975"/>
                  </a:lnTo>
                  <a:lnTo>
                    <a:pt x="0" y="210596"/>
                  </a:lnTo>
                  <a:lnTo>
                    <a:pt x="77053" y="223837"/>
                  </a:lnTo>
                  <a:lnTo>
                    <a:pt x="114300" y="222502"/>
                  </a:lnTo>
                  <a:lnTo>
                    <a:pt x="158016" y="249237"/>
                  </a:lnTo>
                  <a:lnTo>
                    <a:pt x="189766" y="277812"/>
                  </a:lnTo>
                  <a:lnTo>
                    <a:pt x="202406" y="314180"/>
                  </a:lnTo>
                  <a:lnTo>
                    <a:pt x="264378" y="323850"/>
                  </a:lnTo>
                  <a:lnTo>
                    <a:pt x="267553" y="290512"/>
                  </a:lnTo>
                  <a:lnTo>
                    <a:pt x="288191" y="241300"/>
                  </a:lnTo>
                  <a:lnTo>
                    <a:pt x="334228" y="217487"/>
                  </a:lnTo>
                  <a:lnTo>
                    <a:pt x="397728" y="241300"/>
                  </a:lnTo>
                  <a:close/>
                </a:path>
              </a:pathLst>
            </a:custGeom>
            <a:solidFill>
              <a:schemeClr val="accent6">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186" name="Freeform 187">
              <a:extLst>
                <a:ext uri="{FF2B5EF4-FFF2-40B4-BE49-F238E27FC236}">
                  <a16:creationId xmlns:a16="http://schemas.microsoft.com/office/drawing/2014/main" id="{14FC2B8B-7CA1-419E-A0BD-CB83CD50F2D6}"/>
                </a:ext>
              </a:extLst>
            </p:cNvPr>
            <p:cNvSpPr>
              <a:spLocks/>
            </p:cNvSpPr>
            <p:nvPr/>
          </p:nvSpPr>
          <p:spPr bwMode="auto">
            <a:xfrm>
              <a:off x="2780257" y="4597913"/>
              <a:ext cx="82530" cy="77858"/>
            </a:xfrm>
            <a:custGeom>
              <a:avLst/>
              <a:gdLst>
                <a:gd name="T0" fmla="*/ 67 w 494844"/>
                <a:gd name="T1" fmla="*/ 97 h 417512"/>
                <a:gd name="T2" fmla="*/ 62 w 494844"/>
                <a:gd name="T3" fmla="*/ 103 h 417512"/>
                <a:gd name="T4" fmla="*/ 54 w 494844"/>
                <a:gd name="T5" fmla="*/ 104 h 417512"/>
                <a:gd name="T6" fmla="*/ 47 w 494844"/>
                <a:gd name="T7" fmla="*/ 102 h 417512"/>
                <a:gd name="T8" fmla="*/ 38 w 494844"/>
                <a:gd name="T9" fmla="*/ 104 h 417512"/>
                <a:gd name="T10" fmla="*/ 30 w 494844"/>
                <a:gd name="T11" fmla="*/ 104 h 417512"/>
                <a:gd name="T12" fmla="*/ 28 w 494844"/>
                <a:gd name="T13" fmla="*/ 99 h 417512"/>
                <a:gd name="T14" fmla="*/ 20 w 494844"/>
                <a:gd name="T15" fmla="*/ 92 h 417512"/>
                <a:gd name="T16" fmla="*/ 15 w 494844"/>
                <a:gd name="T17" fmla="*/ 81 h 417512"/>
                <a:gd name="T18" fmla="*/ 8 w 494844"/>
                <a:gd name="T19" fmla="*/ 73 h 417512"/>
                <a:gd name="T20" fmla="*/ 0 w 494844"/>
                <a:gd name="T21" fmla="*/ 66 h 417512"/>
                <a:gd name="T22" fmla="*/ 1 w 494844"/>
                <a:gd name="T23" fmla="*/ 58 h 417512"/>
                <a:gd name="T24" fmla="*/ 10 w 494844"/>
                <a:gd name="T25" fmla="*/ 61 h 417512"/>
                <a:gd name="T26" fmla="*/ 11 w 494844"/>
                <a:gd name="T27" fmla="*/ 52 h 417512"/>
                <a:gd name="T28" fmla="*/ 13 w 494844"/>
                <a:gd name="T29" fmla="*/ 40 h 417512"/>
                <a:gd name="T30" fmla="*/ 20 w 494844"/>
                <a:gd name="T31" fmla="*/ 35 h 417512"/>
                <a:gd name="T32" fmla="*/ 29 w 494844"/>
                <a:gd name="T33" fmla="*/ 40 h 417512"/>
                <a:gd name="T34" fmla="*/ 32 w 494844"/>
                <a:gd name="T35" fmla="*/ 25 h 417512"/>
                <a:gd name="T36" fmla="*/ 39 w 494844"/>
                <a:gd name="T37" fmla="*/ 21 h 417512"/>
                <a:gd name="T38" fmla="*/ 46 w 494844"/>
                <a:gd name="T39" fmla="*/ 15 h 417512"/>
                <a:gd name="T40" fmla="*/ 55 w 494844"/>
                <a:gd name="T41" fmla="*/ 2 h 417512"/>
                <a:gd name="T42" fmla="*/ 64 w 494844"/>
                <a:gd name="T43" fmla="*/ 0 h 417512"/>
                <a:gd name="T44" fmla="*/ 69 w 494844"/>
                <a:gd name="T45" fmla="*/ 16 h 417512"/>
                <a:gd name="T46" fmla="*/ 70 w 494844"/>
                <a:gd name="T47" fmla="*/ 28 h 417512"/>
                <a:gd name="T48" fmla="*/ 68 w 494844"/>
                <a:gd name="T49" fmla="*/ 36 h 417512"/>
                <a:gd name="T50" fmla="*/ 64 w 494844"/>
                <a:gd name="T51" fmla="*/ 42 h 417512"/>
                <a:gd name="T52" fmla="*/ 66 w 494844"/>
                <a:gd name="T53" fmla="*/ 53 h 417512"/>
                <a:gd name="T54" fmla="*/ 65 w 494844"/>
                <a:gd name="T55" fmla="*/ 66 h 417512"/>
                <a:gd name="T56" fmla="*/ 63 w 494844"/>
                <a:gd name="T57" fmla="*/ 78 h 417512"/>
                <a:gd name="T58" fmla="*/ 63 w 494844"/>
                <a:gd name="T59" fmla="*/ 91 h 417512"/>
                <a:gd name="T60" fmla="*/ 67 w 494844"/>
                <a:gd name="T61" fmla="*/ 97 h 417512"/>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494844"/>
                <a:gd name="T94" fmla="*/ 0 h 417512"/>
                <a:gd name="T95" fmla="*/ 494844 w 494844"/>
                <a:gd name="T96" fmla="*/ 417512 h 417512"/>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494844" h="417512">
                  <a:moveTo>
                    <a:pt x="469900" y="390525"/>
                  </a:moveTo>
                  <a:lnTo>
                    <a:pt x="436563" y="414337"/>
                  </a:lnTo>
                  <a:lnTo>
                    <a:pt x="379413" y="417512"/>
                  </a:lnTo>
                  <a:lnTo>
                    <a:pt x="328613" y="412750"/>
                  </a:lnTo>
                  <a:lnTo>
                    <a:pt x="268288" y="417512"/>
                  </a:lnTo>
                  <a:lnTo>
                    <a:pt x="214313" y="417512"/>
                  </a:lnTo>
                  <a:lnTo>
                    <a:pt x="193675" y="400050"/>
                  </a:lnTo>
                  <a:lnTo>
                    <a:pt x="139700" y="369887"/>
                  </a:lnTo>
                  <a:lnTo>
                    <a:pt x="106363" y="327025"/>
                  </a:lnTo>
                  <a:lnTo>
                    <a:pt x="58738" y="295275"/>
                  </a:lnTo>
                  <a:lnTo>
                    <a:pt x="0" y="265112"/>
                  </a:lnTo>
                  <a:lnTo>
                    <a:pt x="6688" y="234805"/>
                  </a:lnTo>
                  <a:lnTo>
                    <a:pt x="68600" y="244330"/>
                  </a:lnTo>
                  <a:lnTo>
                    <a:pt x="74553" y="208611"/>
                  </a:lnTo>
                  <a:lnTo>
                    <a:pt x="92413" y="163368"/>
                  </a:lnTo>
                  <a:lnTo>
                    <a:pt x="140038" y="139555"/>
                  </a:lnTo>
                  <a:lnTo>
                    <a:pt x="204331" y="162177"/>
                  </a:lnTo>
                  <a:lnTo>
                    <a:pt x="226953" y="100265"/>
                  </a:lnTo>
                  <a:lnTo>
                    <a:pt x="273388" y="82405"/>
                  </a:lnTo>
                  <a:lnTo>
                    <a:pt x="323850" y="58737"/>
                  </a:lnTo>
                  <a:lnTo>
                    <a:pt x="385306" y="7396"/>
                  </a:lnTo>
                  <a:lnTo>
                    <a:pt x="449263" y="0"/>
                  </a:lnTo>
                  <a:lnTo>
                    <a:pt x="485319" y="65736"/>
                  </a:lnTo>
                  <a:lnTo>
                    <a:pt x="494844" y="113361"/>
                  </a:lnTo>
                  <a:lnTo>
                    <a:pt x="479366" y="145508"/>
                  </a:lnTo>
                  <a:lnTo>
                    <a:pt x="449263" y="168275"/>
                  </a:lnTo>
                  <a:lnTo>
                    <a:pt x="463550" y="212725"/>
                  </a:lnTo>
                  <a:lnTo>
                    <a:pt x="458788" y="265112"/>
                  </a:lnTo>
                  <a:lnTo>
                    <a:pt x="446088" y="312737"/>
                  </a:lnTo>
                  <a:lnTo>
                    <a:pt x="442913" y="366712"/>
                  </a:lnTo>
                  <a:lnTo>
                    <a:pt x="469900" y="390525"/>
                  </a:lnTo>
                  <a:close/>
                </a:path>
              </a:pathLst>
            </a:custGeom>
            <a:solidFill>
              <a:schemeClr val="accent6">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187" name="Freeform 188">
              <a:extLst>
                <a:ext uri="{FF2B5EF4-FFF2-40B4-BE49-F238E27FC236}">
                  <a16:creationId xmlns:a16="http://schemas.microsoft.com/office/drawing/2014/main" id="{DC970D04-148A-429C-A5B4-84BDAAA89555}"/>
                </a:ext>
              </a:extLst>
            </p:cNvPr>
            <p:cNvSpPr>
              <a:spLocks/>
            </p:cNvSpPr>
            <p:nvPr/>
          </p:nvSpPr>
          <p:spPr bwMode="auto">
            <a:xfrm>
              <a:off x="2809843" y="4671101"/>
              <a:ext cx="65400" cy="46715"/>
            </a:xfrm>
            <a:custGeom>
              <a:avLst/>
              <a:gdLst>
                <a:gd name="T0" fmla="*/ 60 w 385425"/>
                <a:gd name="T1" fmla="*/ 33 h 247650"/>
                <a:gd name="T2" fmla="*/ 57 w 385425"/>
                <a:gd name="T3" fmla="*/ 30 h 247650"/>
                <a:gd name="T4" fmla="*/ 52 w 385425"/>
                <a:gd name="T5" fmla="*/ 27 h 247650"/>
                <a:gd name="T6" fmla="*/ 48 w 385425"/>
                <a:gd name="T7" fmla="*/ 18 h 247650"/>
                <a:gd name="T8" fmla="*/ 42 w 385425"/>
                <a:gd name="T9" fmla="*/ 9 h 247650"/>
                <a:gd name="T10" fmla="*/ 41 w 385425"/>
                <a:gd name="T11" fmla="*/ 5 h 247650"/>
                <a:gd name="T12" fmla="*/ 36 w 385425"/>
                <a:gd name="T13" fmla="*/ 6 h 247650"/>
                <a:gd name="T14" fmla="*/ 29 w 385425"/>
                <a:gd name="T15" fmla="*/ 6 h 247650"/>
                <a:gd name="T16" fmla="*/ 23 w 385425"/>
                <a:gd name="T17" fmla="*/ 5 h 247650"/>
                <a:gd name="T18" fmla="*/ 17 w 385425"/>
                <a:gd name="T19" fmla="*/ 6 h 247650"/>
                <a:gd name="T20" fmla="*/ 10 w 385425"/>
                <a:gd name="T21" fmla="*/ 6 h 247650"/>
                <a:gd name="T22" fmla="*/ 6 w 385425"/>
                <a:gd name="T23" fmla="*/ 6 h 247650"/>
                <a:gd name="T24" fmla="*/ 0 w 385425"/>
                <a:gd name="T25" fmla="*/ 0 h 247650"/>
                <a:gd name="T26" fmla="*/ 0 w 385425"/>
                <a:gd name="T27" fmla="*/ 13 h 247650"/>
                <a:gd name="T28" fmla="*/ 1 w 385425"/>
                <a:gd name="T29" fmla="*/ 22 h 247650"/>
                <a:gd name="T30" fmla="*/ 8 w 385425"/>
                <a:gd name="T31" fmla="*/ 35 h 247650"/>
                <a:gd name="T32" fmla="*/ 12 w 385425"/>
                <a:gd name="T33" fmla="*/ 40 h 247650"/>
                <a:gd name="T34" fmla="*/ 17 w 385425"/>
                <a:gd name="T35" fmla="*/ 44 h 247650"/>
                <a:gd name="T36" fmla="*/ 22 w 385425"/>
                <a:gd name="T37" fmla="*/ 39 h 247650"/>
                <a:gd name="T38" fmla="*/ 26 w 385425"/>
                <a:gd name="T39" fmla="*/ 39 h 247650"/>
                <a:gd name="T40" fmla="*/ 30 w 385425"/>
                <a:gd name="T41" fmla="*/ 49 h 247650"/>
                <a:gd name="T42" fmla="*/ 33 w 385425"/>
                <a:gd name="T43" fmla="*/ 54 h 247650"/>
                <a:gd name="T44" fmla="*/ 38 w 385425"/>
                <a:gd name="T45" fmla="*/ 52 h 247650"/>
                <a:gd name="T46" fmla="*/ 40 w 385425"/>
                <a:gd name="T47" fmla="*/ 55 h 247650"/>
                <a:gd name="T48" fmla="*/ 41 w 385425"/>
                <a:gd name="T49" fmla="*/ 62 h 247650"/>
                <a:gd name="T50" fmla="*/ 46 w 385425"/>
                <a:gd name="T51" fmla="*/ 59 h 247650"/>
                <a:gd name="T52" fmla="*/ 55 w 385425"/>
                <a:gd name="T53" fmla="*/ 65 h 247650"/>
                <a:gd name="T54" fmla="*/ 53 w 385425"/>
                <a:gd name="T55" fmla="*/ 56 h 247650"/>
                <a:gd name="T56" fmla="*/ 57 w 385425"/>
                <a:gd name="T57" fmla="*/ 50 h 247650"/>
                <a:gd name="T58" fmla="*/ 54 w 385425"/>
                <a:gd name="T59" fmla="*/ 42 h 247650"/>
                <a:gd name="T60" fmla="*/ 60 w 385425"/>
                <a:gd name="T61" fmla="*/ 33 h 247650"/>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385425"/>
                <a:gd name="T94" fmla="*/ 0 h 247650"/>
                <a:gd name="T95" fmla="*/ 385425 w 385425"/>
                <a:gd name="T96" fmla="*/ 247650 h 247650"/>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385425" h="247650">
                  <a:moveTo>
                    <a:pt x="385425" y="127542"/>
                  </a:moveTo>
                  <a:lnTo>
                    <a:pt x="367963" y="113254"/>
                  </a:lnTo>
                  <a:lnTo>
                    <a:pt x="336213" y="102142"/>
                  </a:lnTo>
                  <a:lnTo>
                    <a:pt x="307638" y="70392"/>
                  </a:lnTo>
                  <a:lnTo>
                    <a:pt x="271125" y="33879"/>
                  </a:lnTo>
                  <a:lnTo>
                    <a:pt x="263128" y="20241"/>
                  </a:lnTo>
                  <a:lnTo>
                    <a:pt x="233025" y="21179"/>
                  </a:lnTo>
                  <a:lnTo>
                    <a:pt x="189309" y="22622"/>
                  </a:lnTo>
                  <a:lnTo>
                    <a:pt x="150018" y="17860"/>
                  </a:lnTo>
                  <a:lnTo>
                    <a:pt x="111918" y="22622"/>
                  </a:lnTo>
                  <a:lnTo>
                    <a:pt x="66338" y="24354"/>
                  </a:lnTo>
                  <a:lnTo>
                    <a:pt x="36909" y="22622"/>
                  </a:lnTo>
                  <a:lnTo>
                    <a:pt x="2381" y="0"/>
                  </a:lnTo>
                  <a:lnTo>
                    <a:pt x="0" y="50007"/>
                  </a:lnTo>
                  <a:lnTo>
                    <a:pt x="4425" y="84679"/>
                  </a:lnTo>
                  <a:lnTo>
                    <a:pt x="50463" y="132304"/>
                  </a:lnTo>
                  <a:lnTo>
                    <a:pt x="74275" y="151354"/>
                  </a:lnTo>
                  <a:lnTo>
                    <a:pt x="112375" y="167229"/>
                  </a:lnTo>
                  <a:lnTo>
                    <a:pt x="140950" y="148179"/>
                  </a:lnTo>
                  <a:lnTo>
                    <a:pt x="171113" y="148179"/>
                  </a:lnTo>
                  <a:lnTo>
                    <a:pt x="194925" y="187867"/>
                  </a:lnTo>
                  <a:lnTo>
                    <a:pt x="213975" y="203742"/>
                  </a:lnTo>
                  <a:lnTo>
                    <a:pt x="242550" y="195804"/>
                  </a:lnTo>
                  <a:lnTo>
                    <a:pt x="258425" y="210092"/>
                  </a:lnTo>
                  <a:lnTo>
                    <a:pt x="266363" y="235492"/>
                  </a:lnTo>
                  <a:lnTo>
                    <a:pt x="298113" y="224379"/>
                  </a:lnTo>
                  <a:lnTo>
                    <a:pt x="354806" y="247650"/>
                  </a:lnTo>
                  <a:lnTo>
                    <a:pt x="342900" y="213122"/>
                  </a:lnTo>
                  <a:lnTo>
                    <a:pt x="371138" y="189454"/>
                  </a:lnTo>
                  <a:lnTo>
                    <a:pt x="348913" y="160879"/>
                  </a:lnTo>
                  <a:lnTo>
                    <a:pt x="385425" y="127542"/>
                  </a:lnTo>
                  <a:close/>
                </a:path>
              </a:pathLst>
            </a:custGeom>
            <a:solidFill>
              <a:schemeClr val="accent2">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188" name="Freeform 189">
              <a:extLst>
                <a:ext uri="{FF2B5EF4-FFF2-40B4-BE49-F238E27FC236}">
                  <a16:creationId xmlns:a16="http://schemas.microsoft.com/office/drawing/2014/main" id="{EA007F09-F33E-43AA-9CD7-12F1A9807121}"/>
                </a:ext>
              </a:extLst>
            </p:cNvPr>
            <p:cNvSpPr>
              <a:spLocks/>
            </p:cNvSpPr>
            <p:nvPr/>
          </p:nvSpPr>
          <p:spPr bwMode="auto">
            <a:xfrm>
              <a:off x="2845657" y="4696015"/>
              <a:ext cx="124572" cy="54500"/>
            </a:xfrm>
            <a:custGeom>
              <a:avLst/>
              <a:gdLst>
                <a:gd name="T0" fmla="*/ 7 w 736145"/>
                <a:gd name="T1" fmla="*/ 31 h 328863"/>
                <a:gd name="T2" fmla="*/ 15 w 736145"/>
                <a:gd name="T3" fmla="*/ 32 h 328863"/>
                <a:gd name="T4" fmla="*/ 26 w 736145"/>
                <a:gd name="T5" fmla="*/ 32 h 328863"/>
                <a:gd name="T6" fmla="*/ 33 w 736145"/>
                <a:gd name="T7" fmla="*/ 35 h 328863"/>
                <a:gd name="T8" fmla="*/ 38 w 736145"/>
                <a:gd name="T9" fmla="*/ 42 h 328863"/>
                <a:gd name="T10" fmla="*/ 48 w 736145"/>
                <a:gd name="T11" fmla="*/ 42 h 328863"/>
                <a:gd name="T12" fmla="*/ 54 w 736145"/>
                <a:gd name="T13" fmla="*/ 41 h 328863"/>
                <a:gd name="T14" fmla="*/ 58 w 736145"/>
                <a:gd name="T15" fmla="*/ 35 h 328863"/>
                <a:gd name="T16" fmla="*/ 55 w 736145"/>
                <a:gd name="T17" fmla="*/ 32 h 328863"/>
                <a:gd name="T18" fmla="*/ 51 w 736145"/>
                <a:gd name="T19" fmla="*/ 29 h 328863"/>
                <a:gd name="T20" fmla="*/ 58 w 736145"/>
                <a:gd name="T21" fmla="*/ 25 h 328863"/>
                <a:gd name="T22" fmla="*/ 62 w 736145"/>
                <a:gd name="T23" fmla="*/ 19 h 328863"/>
                <a:gd name="T24" fmla="*/ 66 w 736145"/>
                <a:gd name="T25" fmla="*/ 15 h 328863"/>
                <a:gd name="T26" fmla="*/ 70 w 736145"/>
                <a:gd name="T27" fmla="*/ 11 h 328863"/>
                <a:gd name="T28" fmla="*/ 81 w 736145"/>
                <a:gd name="T29" fmla="*/ 16 h 328863"/>
                <a:gd name="T30" fmla="*/ 89 w 736145"/>
                <a:gd name="T31" fmla="*/ 16 h 328863"/>
                <a:gd name="T32" fmla="*/ 90 w 736145"/>
                <a:gd name="T33" fmla="*/ 22 h 328863"/>
                <a:gd name="T34" fmla="*/ 86 w 736145"/>
                <a:gd name="T35" fmla="*/ 25 h 328863"/>
                <a:gd name="T36" fmla="*/ 87 w 736145"/>
                <a:gd name="T37" fmla="*/ 30 h 328863"/>
                <a:gd name="T38" fmla="*/ 91 w 736145"/>
                <a:gd name="T39" fmla="*/ 33 h 328863"/>
                <a:gd name="T40" fmla="*/ 92 w 736145"/>
                <a:gd name="T41" fmla="*/ 40 h 328863"/>
                <a:gd name="T42" fmla="*/ 103 w 736145"/>
                <a:gd name="T43" fmla="*/ 45 h 328863"/>
                <a:gd name="T44" fmla="*/ 109 w 736145"/>
                <a:gd name="T45" fmla="*/ 45 h 328863"/>
                <a:gd name="T46" fmla="*/ 111 w 736145"/>
                <a:gd name="T47" fmla="*/ 41 h 328863"/>
                <a:gd name="T48" fmla="*/ 112 w 736145"/>
                <a:gd name="T49" fmla="*/ 34 h 328863"/>
                <a:gd name="T50" fmla="*/ 108 w 736145"/>
                <a:gd name="T51" fmla="*/ 26 h 328863"/>
                <a:gd name="T52" fmla="*/ 104 w 736145"/>
                <a:gd name="T53" fmla="*/ 19 h 328863"/>
                <a:gd name="T54" fmla="*/ 102 w 736145"/>
                <a:gd name="T55" fmla="*/ 13 h 328863"/>
                <a:gd name="T56" fmla="*/ 98 w 736145"/>
                <a:gd name="T57" fmla="*/ 11 h 328863"/>
                <a:gd name="T58" fmla="*/ 93 w 736145"/>
                <a:gd name="T59" fmla="*/ 6 h 328863"/>
                <a:gd name="T60" fmla="*/ 86 w 736145"/>
                <a:gd name="T61" fmla="*/ 6 h 328863"/>
                <a:gd name="T62" fmla="*/ 78 w 736145"/>
                <a:gd name="T63" fmla="*/ 2 h 328863"/>
                <a:gd name="T64" fmla="*/ 70 w 736145"/>
                <a:gd name="T65" fmla="*/ 2 h 328863"/>
                <a:gd name="T66" fmla="*/ 63 w 736145"/>
                <a:gd name="T67" fmla="*/ 6 h 328863"/>
                <a:gd name="T68" fmla="*/ 53 w 736145"/>
                <a:gd name="T69" fmla="*/ 10 h 328863"/>
                <a:gd name="T70" fmla="*/ 40 w 736145"/>
                <a:gd name="T71" fmla="*/ 12 h 328863"/>
                <a:gd name="T72" fmla="*/ 26 w 736145"/>
                <a:gd name="T73" fmla="*/ 0 h 328863"/>
                <a:gd name="T74" fmla="*/ 21 w 736145"/>
                <a:gd name="T75" fmla="*/ 5 h 328863"/>
                <a:gd name="T76" fmla="*/ 24 w 736145"/>
                <a:gd name="T77" fmla="*/ 10 h 328863"/>
                <a:gd name="T78" fmla="*/ 19 w 736145"/>
                <a:gd name="T79" fmla="*/ 13 h 328863"/>
                <a:gd name="T80" fmla="*/ 21 w 736145"/>
                <a:gd name="T81" fmla="*/ 19 h 328863"/>
                <a:gd name="T82" fmla="*/ 13 w 736145"/>
                <a:gd name="T83" fmla="*/ 15 h 328863"/>
                <a:gd name="T84" fmla="*/ 8 w 736145"/>
                <a:gd name="T85" fmla="*/ 17 h 328863"/>
                <a:gd name="T86" fmla="*/ 7 w 736145"/>
                <a:gd name="T87" fmla="*/ 12 h 328863"/>
                <a:gd name="T88" fmla="*/ 4 w 736145"/>
                <a:gd name="T89" fmla="*/ 10 h 328863"/>
                <a:gd name="T90" fmla="*/ 0 w 736145"/>
                <a:gd name="T91" fmla="*/ 12 h 328863"/>
                <a:gd name="T92" fmla="*/ 3 w 736145"/>
                <a:gd name="T93" fmla="*/ 20 h 328863"/>
                <a:gd name="T94" fmla="*/ 4 w 736145"/>
                <a:gd name="T95" fmla="*/ 25 h 328863"/>
                <a:gd name="T96" fmla="*/ 7 w 736145"/>
                <a:gd name="T97" fmla="*/ 31 h 328863"/>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736145"/>
                <a:gd name="T148" fmla="*/ 0 h 328863"/>
                <a:gd name="T149" fmla="*/ 736145 w 736145"/>
                <a:gd name="T150" fmla="*/ 328863 h 328863"/>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736145" h="328863">
                  <a:moveTo>
                    <a:pt x="46093" y="223546"/>
                  </a:moveTo>
                  <a:lnTo>
                    <a:pt x="96889" y="230582"/>
                  </a:lnTo>
                  <a:lnTo>
                    <a:pt x="168320" y="230582"/>
                  </a:lnTo>
                  <a:lnTo>
                    <a:pt x="215941" y="255207"/>
                  </a:lnTo>
                  <a:lnTo>
                    <a:pt x="250864" y="307975"/>
                  </a:lnTo>
                  <a:lnTo>
                    <a:pt x="311184" y="302699"/>
                  </a:lnTo>
                  <a:lnTo>
                    <a:pt x="350869" y="299181"/>
                  </a:lnTo>
                  <a:lnTo>
                    <a:pt x="381028" y="255207"/>
                  </a:lnTo>
                  <a:lnTo>
                    <a:pt x="358805" y="230582"/>
                  </a:lnTo>
                  <a:lnTo>
                    <a:pt x="333407" y="207716"/>
                  </a:lnTo>
                  <a:lnTo>
                    <a:pt x="381028" y="183091"/>
                  </a:lnTo>
                  <a:lnTo>
                    <a:pt x="404839" y="135599"/>
                  </a:lnTo>
                  <a:lnTo>
                    <a:pt x="428649" y="110973"/>
                  </a:lnTo>
                  <a:lnTo>
                    <a:pt x="458810" y="82830"/>
                  </a:lnTo>
                  <a:lnTo>
                    <a:pt x="530241" y="112733"/>
                  </a:lnTo>
                  <a:lnTo>
                    <a:pt x="579450" y="112733"/>
                  </a:lnTo>
                  <a:lnTo>
                    <a:pt x="588974" y="160224"/>
                  </a:lnTo>
                  <a:lnTo>
                    <a:pt x="560402" y="179573"/>
                  </a:lnTo>
                  <a:lnTo>
                    <a:pt x="571513" y="218269"/>
                  </a:lnTo>
                  <a:lnTo>
                    <a:pt x="593270" y="240757"/>
                  </a:lnTo>
                  <a:lnTo>
                    <a:pt x="605176" y="288382"/>
                  </a:lnTo>
                  <a:lnTo>
                    <a:pt x="674232" y="328863"/>
                  </a:lnTo>
                  <a:lnTo>
                    <a:pt x="709951" y="324100"/>
                  </a:lnTo>
                  <a:lnTo>
                    <a:pt x="729001" y="295525"/>
                  </a:lnTo>
                  <a:lnTo>
                    <a:pt x="736145" y="250282"/>
                  </a:lnTo>
                  <a:lnTo>
                    <a:pt x="705188" y="185988"/>
                  </a:lnTo>
                  <a:lnTo>
                    <a:pt x="679454" y="135599"/>
                  </a:lnTo>
                  <a:lnTo>
                    <a:pt x="669930" y="96902"/>
                  </a:lnTo>
                  <a:lnTo>
                    <a:pt x="641357" y="81072"/>
                  </a:lnTo>
                  <a:lnTo>
                    <a:pt x="609610" y="45893"/>
                  </a:lnTo>
                  <a:lnTo>
                    <a:pt x="560402" y="40616"/>
                  </a:lnTo>
                  <a:lnTo>
                    <a:pt x="509606" y="15991"/>
                  </a:lnTo>
                  <a:lnTo>
                    <a:pt x="460397" y="15991"/>
                  </a:lnTo>
                  <a:lnTo>
                    <a:pt x="409601" y="40616"/>
                  </a:lnTo>
                  <a:lnTo>
                    <a:pt x="346106" y="74036"/>
                  </a:lnTo>
                  <a:lnTo>
                    <a:pt x="263563" y="84590"/>
                  </a:lnTo>
                  <a:lnTo>
                    <a:pt x="169054" y="0"/>
                  </a:lnTo>
                  <a:lnTo>
                    <a:pt x="135720" y="35619"/>
                  </a:lnTo>
                  <a:lnTo>
                    <a:pt x="155959" y="69918"/>
                  </a:lnTo>
                  <a:lnTo>
                    <a:pt x="125005" y="94983"/>
                  </a:lnTo>
                  <a:lnTo>
                    <a:pt x="139292" y="134559"/>
                  </a:lnTo>
                  <a:lnTo>
                    <a:pt x="82146" y="106856"/>
                  </a:lnTo>
                  <a:lnTo>
                    <a:pt x="52383" y="120048"/>
                  </a:lnTo>
                  <a:lnTo>
                    <a:pt x="42859" y="89707"/>
                  </a:lnTo>
                  <a:lnTo>
                    <a:pt x="25001" y="76514"/>
                  </a:lnTo>
                  <a:lnTo>
                    <a:pt x="0" y="87067"/>
                  </a:lnTo>
                  <a:lnTo>
                    <a:pt x="20695" y="147912"/>
                  </a:lnTo>
                  <a:lnTo>
                    <a:pt x="27045" y="181331"/>
                  </a:lnTo>
                  <a:lnTo>
                    <a:pt x="46093" y="223546"/>
                  </a:lnTo>
                  <a:close/>
                </a:path>
              </a:pathLst>
            </a:custGeom>
            <a:solidFill>
              <a:srgbClr val="7EDCC6"/>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189" name="Freeform 190">
              <a:extLst>
                <a:ext uri="{FF2B5EF4-FFF2-40B4-BE49-F238E27FC236}">
                  <a16:creationId xmlns:a16="http://schemas.microsoft.com/office/drawing/2014/main" id="{86C8DBAE-D53B-4F71-8145-82B0CF27CE9A}"/>
                </a:ext>
              </a:extLst>
            </p:cNvPr>
            <p:cNvSpPr>
              <a:spLocks/>
            </p:cNvSpPr>
            <p:nvPr/>
          </p:nvSpPr>
          <p:spPr bwMode="auto">
            <a:xfrm>
              <a:off x="2834758" y="4453099"/>
              <a:ext cx="180630" cy="74743"/>
            </a:xfrm>
            <a:custGeom>
              <a:avLst/>
              <a:gdLst>
                <a:gd name="T0" fmla="*/ 0 w 1073944"/>
                <a:gd name="T1" fmla="*/ 25 h 446719"/>
                <a:gd name="T2" fmla="*/ 0 w 1073944"/>
                <a:gd name="T3" fmla="*/ 20 h 446719"/>
                <a:gd name="T4" fmla="*/ 5 w 1073944"/>
                <a:gd name="T5" fmla="*/ 11 h 446719"/>
                <a:gd name="T6" fmla="*/ 12 w 1073944"/>
                <a:gd name="T7" fmla="*/ 8 h 446719"/>
                <a:gd name="T8" fmla="*/ 21 w 1073944"/>
                <a:gd name="T9" fmla="*/ 4 h 446719"/>
                <a:gd name="T10" fmla="*/ 30 w 1073944"/>
                <a:gd name="T11" fmla="*/ 0 h 446719"/>
                <a:gd name="T12" fmla="*/ 40 w 1073944"/>
                <a:gd name="T13" fmla="*/ 3 h 446719"/>
                <a:gd name="T14" fmla="*/ 47 w 1073944"/>
                <a:gd name="T15" fmla="*/ 3 h 446719"/>
                <a:gd name="T16" fmla="*/ 55 w 1073944"/>
                <a:gd name="T17" fmla="*/ 1 h 446719"/>
                <a:gd name="T18" fmla="*/ 60 w 1073944"/>
                <a:gd name="T19" fmla="*/ 4 h 446719"/>
                <a:gd name="T20" fmla="*/ 66 w 1073944"/>
                <a:gd name="T21" fmla="*/ 0 h 446719"/>
                <a:gd name="T22" fmla="*/ 69 w 1073944"/>
                <a:gd name="T23" fmla="*/ 6 h 446719"/>
                <a:gd name="T24" fmla="*/ 74 w 1073944"/>
                <a:gd name="T25" fmla="*/ 11 h 446719"/>
                <a:gd name="T26" fmla="*/ 82 w 1073944"/>
                <a:gd name="T27" fmla="*/ 10 h 446719"/>
                <a:gd name="T28" fmla="*/ 89 w 1073944"/>
                <a:gd name="T29" fmla="*/ 10 h 446719"/>
                <a:gd name="T30" fmla="*/ 92 w 1073944"/>
                <a:gd name="T31" fmla="*/ 12 h 446719"/>
                <a:gd name="T32" fmla="*/ 98 w 1073944"/>
                <a:gd name="T33" fmla="*/ 14 h 446719"/>
                <a:gd name="T34" fmla="*/ 103 w 1073944"/>
                <a:gd name="T35" fmla="*/ 18 h 446719"/>
                <a:gd name="T36" fmla="*/ 106 w 1073944"/>
                <a:gd name="T37" fmla="*/ 18 h 446719"/>
                <a:gd name="T38" fmla="*/ 112 w 1073944"/>
                <a:gd name="T39" fmla="*/ 20 h 446719"/>
                <a:gd name="T40" fmla="*/ 118 w 1073944"/>
                <a:gd name="T41" fmla="*/ 27 h 446719"/>
                <a:gd name="T42" fmla="*/ 124 w 1073944"/>
                <a:gd name="T43" fmla="*/ 31 h 446719"/>
                <a:gd name="T44" fmla="*/ 133 w 1073944"/>
                <a:gd name="T45" fmla="*/ 33 h 446719"/>
                <a:gd name="T46" fmla="*/ 138 w 1073944"/>
                <a:gd name="T47" fmla="*/ 40 h 446719"/>
                <a:gd name="T48" fmla="*/ 145 w 1073944"/>
                <a:gd name="T49" fmla="*/ 42 h 446719"/>
                <a:gd name="T50" fmla="*/ 151 w 1073944"/>
                <a:gd name="T51" fmla="*/ 45 h 446719"/>
                <a:gd name="T52" fmla="*/ 159 w 1073944"/>
                <a:gd name="T53" fmla="*/ 47 h 446719"/>
                <a:gd name="T54" fmla="*/ 158 w 1073944"/>
                <a:gd name="T55" fmla="*/ 54 h 446719"/>
                <a:gd name="T56" fmla="*/ 147 w 1073944"/>
                <a:gd name="T57" fmla="*/ 56 h 446719"/>
                <a:gd name="T58" fmla="*/ 138 w 1073944"/>
                <a:gd name="T59" fmla="*/ 57 h 446719"/>
                <a:gd name="T60" fmla="*/ 128 w 1073944"/>
                <a:gd name="T61" fmla="*/ 61 h 446719"/>
                <a:gd name="T62" fmla="*/ 118 w 1073944"/>
                <a:gd name="T63" fmla="*/ 64 h 446719"/>
                <a:gd name="T64" fmla="*/ 120 w 1073944"/>
                <a:gd name="T65" fmla="*/ 60 h 446719"/>
                <a:gd name="T66" fmla="*/ 103 w 1073944"/>
                <a:gd name="T67" fmla="*/ 62 h 446719"/>
                <a:gd name="T68" fmla="*/ 102 w 1073944"/>
                <a:gd name="T69" fmla="*/ 59 h 446719"/>
                <a:gd name="T70" fmla="*/ 106 w 1073944"/>
                <a:gd name="T71" fmla="*/ 53 h 446719"/>
                <a:gd name="T72" fmla="*/ 110 w 1073944"/>
                <a:gd name="T73" fmla="*/ 47 h 446719"/>
                <a:gd name="T74" fmla="*/ 110 w 1073944"/>
                <a:gd name="T75" fmla="*/ 42 h 446719"/>
                <a:gd name="T76" fmla="*/ 106 w 1073944"/>
                <a:gd name="T77" fmla="*/ 42 h 446719"/>
                <a:gd name="T78" fmla="*/ 99 w 1073944"/>
                <a:gd name="T79" fmla="*/ 44 h 446719"/>
                <a:gd name="T80" fmla="*/ 93 w 1073944"/>
                <a:gd name="T81" fmla="*/ 41 h 446719"/>
                <a:gd name="T82" fmla="*/ 90 w 1073944"/>
                <a:gd name="T83" fmla="*/ 34 h 446719"/>
                <a:gd name="T84" fmla="*/ 87 w 1073944"/>
                <a:gd name="T85" fmla="*/ 31 h 446719"/>
                <a:gd name="T86" fmla="*/ 83 w 1073944"/>
                <a:gd name="T87" fmla="*/ 29 h 446719"/>
                <a:gd name="T88" fmla="*/ 75 w 1073944"/>
                <a:gd name="T89" fmla="*/ 29 h 446719"/>
                <a:gd name="T90" fmla="*/ 66 w 1073944"/>
                <a:gd name="T91" fmla="*/ 29 h 446719"/>
                <a:gd name="T92" fmla="*/ 60 w 1073944"/>
                <a:gd name="T93" fmla="*/ 24 h 446719"/>
                <a:gd name="T94" fmla="*/ 55 w 1073944"/>
                <a:gd name="T95" fmla="*/ 23 h 446719"/>
                <a:gd name="T96" fmla="*/ 52 w 1073944"/>
                <a:gd name="T97" fmla="*/ 26 h 446719"/>
                <a:gd name="T98" fmla="*/ 49 w 1073944"/>
                <a:gd name="T99" fmla="*/ 22 h 446719"/>
                <a:gd name="T100" fmla="*/ 46 w 1073944"/>
                <a:gd name="T101" fmla="*/ 27 h 446719"/>
                <a:gd name="T102" fmla="*/ 45 w 1073944"/>
                <a:gd name="T103" fmla="*/ 19 h 446719"/>
                <a:gd name="T104" fmla="*/ 39 w 1073944"/>
                <a:gd name="T105" fmla="*/ 18 h 446719"/>
                <a:gd name="T106" fmla="*/ 31 w 1073944"/>
                <a:gd name="T107" fmla="*/ 14 h 446719"/>
                <a:gd name="T108" fmla="*/ 24 w 1073944"/>
                <a:gd name="T109" fmla="*/ 19 h 446719"/>
                <a:gd name="T110" fmla="*/ 13 w 1073944"/>
                <a:gd name="T111" fmla="*/ 25 h 446719"/>
                <a:gd name="T112" fmla="*/ 7 w 1073944"/>
                <a:gd name="T113" fmla="*/ 27 h 446719"/>
                <a:gd name="T114" fmla="*/ 0 w 1073944"/>
                <a:gd name="T115" fmla="*/ 25 h 446719"/>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073944"/>
                <a:gd name="T175" fmla="*/ 0 h 446719"/>
                <a:gd name="T176" fmla="*/ 1073944 w 1073944"/>
                <a:gd name="T177" fmla="*/ 446719 h 446719"/>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073944" h="446719">
                  <a:moveTo>
                    <a:pt x="0" y="172331"/>
                  </a:moveTo>
                  <a:lnTo>
                    <a:pt x="458" y="139489"/>
                  </a:lnTo>
                  <a:lnTo>
                    <a:pt x="33796" y="75924"/>
                  </a:lnTo>
                  <a:lnTo>
                    <a:pt x="80963" y="58031"/>
                  </a:lnTo>
                  <a:lnTo>
                    <a:pt x="140494" y="24693"/>
                  </a:lnTo>
                  <a:lnTo>
                    <a:pt x="200025" y="881"/>
                  </a:lnTo>
                  <a:lnTo>
                    <a:pt x="266700" y="19931"/>
                  </a:lnTo>
                  <a:lnTo>
                    <a:pt x="314325" y="17549"/>
                  </a:lnTo>
                  <a:lnTo>
                    <a:pt x="370346" y="3531"/>
                  </a:lnTo>
                  <a:lnTo>
                    <a:pt x="403683" y="30016"/>
                  </a:lnTo>
                  <a:lnTo>
                    <a:pt x="443371" y="0"/>
                  </a:lnTo>
                  <a:lnTo>
                    <a:pt x="467183" y="38845"/>
                  </a:lnTo>
                  <a:lnTo>
                    <a:pt x="495758" y="74159"/>
                  </a:lnTo>
                  <a:lnTo>
                    <a:pt x="552908" y="68861"/>
                  </a:lnTo>
                  <a:lnTo>
                    <a:pt x="600533" y="68861"/>
                  </a:lnTo>
                  <a:lnTo>
                    <a:pt x="622758" y="82987"/>
                  </a:lnTo>
                  <a:lnTo>
                    <a:pt x="662446" y="98879"/>
                  </a:lnTo>
                  <a:lnTo>
                    <a:pt x="697371" y="127130"/>
                  </a:lnTo>
                  <a:lnTo>
                    <a:pt x="718008" y="121832"/>
                  </a:lnTo>
                  <a:lnTo>
                    <a:pt x="757696" y="139489"/>
                  </a:lnTo>
                  <a:lnTo>
                    <a:pt x="795338" y="184237"/>
                  </a:lnTo>
                  <a:lnTo>
                    <a:pt x="833438" y="212812"/>
                  </a:lnTo>
                  <a:lnTo>
                    <a:pt x="897396" y="231305"/>
                  </a:lnTo>
                  <a:lnTo>
                    <a:pt x="928688" y="279487"/>
                  </a:lnTo>
                  <a:lnTo>
                    <a:pt x="976313" y="293774"/>
                  </a:lnTo>
                  <a:lnTo>
                    <a:pt x="1021557" y="310443"/>
                  </a:lnTo>
                  <a:lnTo>
                    <a:pt x="1073944" y="327112"/>
                  </a:lnTo>
                  <a:lnTo>
                    <a:pt x="1069182" y="372356"/>
                  </a:lnTo>
                  <a:lnTo>
                    <a:pt x="995363" y="386643"/>
                  </a:lnTo>
                  <a:lnTo>
                    <a:pt x="931069" y="393787"/>
                  </a:lnTo>
                  <a:lnTo>
                    <a:pt x="862471" y="425531"/>
                  </a:lnTo>
                  <a:lnTo>
                    <a:pt x="795796" y="446719"/>
                  </a:lnTo>
                  <a:lnTo>
                    <a:pt x="809625" y="415218"/>
                  </a:lnTo>
                  <a:lnTo>
                    <a:pt x="695783" y="429062"/>
                  </a:lnTo>
                  <a:lnTo>
                    <a:pt x="684671" y="407874"/>
                  </a:lnTo>
                  <a:lnTo>
                    <a:pt x="718008" y="363732"/>
                  </a:lnTo>
                  <a:lnTo>
                    <a:pt x="741821" y="324887"/>
                  </a:lnTo>
                  <a:lnTo>
                    <a:pt x="744996" y="293104"/>
                  </a:lnTo>
                  <a:lnTo>
                    <a:pt x="718008" y="287807"/>
                  </a:lnTo>
                  <a:lnTo>
                    <a:pt x="670383" y="301932"/>
                  </a:lnTo>
                  <a:lnTo>
                    <a:pt x="625933" y="282510"/>
                  </a:lnTo>
                  <a:lnTo>
                    <a:pt x="608471" y="234836"/>
                  </a:lnTo>
                  <a:lnTo>
                    <a:pt x="589421" y="213648"/>
                  </a:lnTo>
                  <a:lnTo>
                    <a:pt x="557671" y="201289"/>
                  </a:lnTo>
                  <a:lnTo>
                    <a:pt x="508458" y="201289"/>
                  </a:lnTo>
                  <a:lnTo>
                    <a:pt x="444958" y="199522"/>
                  </a:lnTo>
                  <a:lnTo>
                    <a:pt x="402096" y="169506"/>
                  </a:lnTo>
                  <a:lnTo>
                    <a:pt x="373521" y="160677"/>
                  </a:lnTo>
                  <a:lnTo>
                    <a:pt x="349708" y="178334"/>
                  </a:lnTo>
                  <a:lnTo>
                    <a:pt x="329071" y="151849"/>
                  </a:lnTo>
                  <a:lnTo>
                    <a:pt x="313196" y="187163"/>
                  </a:lnTo>
                  <a:lnTo>
                    <a:pt x="304800" y="129468"/>
                  </a:lnTo>
                  <a:lnTo>
                    <a:pt x="263983" y="125363"/>
                  </a:lnTo>
                  <a:lnTo>
                    <a:pt x="209550" y="98512"/>
                  </a:lnTo>
                  <a:lnTo>
                    <a:pt x="159544" y="134231"/>
                  </a:lnTo>
                  <a:lnTo>
                    <a:pt x="88107" y="172331"/>
                  </a:lnTo>
                  <a:lnTo>
                    <a:pt x="45244" y="186618"/>
                  </a:lnTo>
                  <a:lnTo>
                    <a:pt x="0" y="172331"/>
                  </a:lnTo>
                  <a:close/>
                </a:path>
              </a:pathLst>
            </a:custGeom>
            <a:solidFill>
              <a:schemeClr val="accent6">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190" name="Freeform 191">
              <a:extLst>
                <a:ext uri="{FF2B5EF4-FFF2-40B4-BE49-F238E27FC236}">
                  <a16:creationId xmlns:a16="http://schemas.microsoft.com/office/drawing/2014/main" id="{A92784A5-8D05-4CD6-B306-E2A529A1C2E9}"/>
                </a:ext>
              </a:extLst>
            </p:cNvPr>
            <p:cNvSpPr>
              <a:spLocks/>
            </p:cNvSpPr>
            <p:nvPr/>
          </p:nvSpPr>
          <p:spPr bwMode="auto">
            <a:xfrm>
              <a:off x="2943758" y="4548084"/>
              <a:ext cx="35814" cy="12457"/>
            </a:xfrm>
            <a:custGeom>
              <a:avLst/>
              <a:gdLst>
                <a:gd name="T0" fmla="*/ 2147483647 w 413"/>
                <a:gd name="T1" fmla="*/ 2147483647 h 168"/>
                <a:gd name="T2" fmla="*/ 2147483647 w 413"/>
                <a:gd name="T3" fmla="*/ 2147483647 h 168"/>
                <a:gd name="T4" fmla="*/ 2147483647 w 413"/>
                <a:gd name="T5" fmla="*/ 2147483647 h 168"/>
                <a:gd name="T6" fmla="*/ 2147483647 w 413"/>
                <a:gd name="T7" fmla="*/ 2147483647 h 168"/>
                <a:gd name="T8" fmla="*/ 2147483647 w 413"/>
                <a:gd name="T9" fmla="*/ 0 h 168"/>
                <a:gd name="T10" fmla="*/ 2147483647 w 413"/>
                <a:gd name="T11" fmla="*/ 2147483647 h 168"/>
                <a:gd name="T12" fmla="*/ 0 w 413"/>
                <a:gd name="T13" fmla="*/ 2147483647 h 168"/>
                <a:gd name="T14" fmla="*/ 2147483647 w 413"/>
                <a:gd name="T15" fmla="*/ 2147483647 h 168"/>
                <a:gd name="T16" fmla="*/ 2147483647 w 413"/>
                <a:gd name="T17" fmla="*/ 2147483647 h 168"/>
                <a:gd name="T18" fmla="*/ 2147483647 w 413"/>
                <a:gd name="T19" fmla="*/ 2147483647 h 168"/>
                <a:gd name="T20" fmla="*/ 2147483647 w 413"/>
                <a:gd name="T21" fmla="*/ 2147483647 h 168"/>
                <a:gd name="T22" fmla="*/ 2147483647 w 413"/>
                <a:gd name="T23" fmla="*/ 2147483647 h 16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13"/>
                <a:gd name="T37" fmla="*/ 0 h 168"/>
                <a:gd name="T38" fmla="*/ 413 w 413"/>
                <a:gd name="T39" fmla="*/ 168 h 16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13" h="168">
                  <a:moveTo>
                    <a:pt x="408" y="26"/>
                  </a:moveTo>
                  <a:lnTo>
                    <a:pt x="349" y="24"/>
                  </a:lnTo>
                  <a:lnTo>
                    <a:pt x="293" y="8"/>
                  </a:lnTo>
                  <a:lnTo>
                    <a:pt x="182" y="26"/>
                  </a:lnTo>
                  <a:lnTo>
                    <a:pt x="125" y="0"/>
                  </a:lnTo>
                  <a:lnTo>
                    <a:pt x="61" y="32"/>
                  </a:lnTo>
                  <a:lnTo>
                    <a:pt x="0" y="72"/>
                  </a:lnTo>
                  <a:lnTo>
                    <a:pt x="93" y="128"/>
                  </a:lnTo>
                  <a:lnTo>
                    <a:pt x="205" y="168"/>
                  </a:lnTo>
                  <a:lnTo>
                    <a:pt x="301" y="120"/>
                  </a:lnTo>
                  <a:lnTo>
                    <a:pt x="413" y="112"/>
                  </a:lnTo>
                  <a:lnTo>
                    <a:pt x="408" y="26"/>
                  </a:lnTo>
                  <a:close/>
                </a:path>
              </a:pathLst>
            </a:custGeom>
            <a:solidFill>
              <a:schemeClr val="accent2">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191" name="Freeform 192">
              <a:extLst>
                <a:ext uri="{FF2B5EF4-FFF2-40B4-BE49-F238E27FC236}">
                  <a16:creationId xmlns:a16="http://schemas.microsoft.com/office/drawing/2014/main" id="{AC6F8020-7DE1-45F7-8C19-F642BEA72B70}"/>
                </a:ext>
              </a:extLst>
            </p:cNvPr>
            <p:cNvSpPr>
              <a:spLocks/>
            </p:cNvSpPr>
            <p:nvPr/>
          </p:nvSpPr>
          <p:spPr bwMode="auto">
            <a:xfrm rot="441143">
              <a:off x="3004488" y="4515385"/>
              <a:ext cx="56057" cy="48271"/>
            </a:xfrm>
            <a:custGeom>
              <a:avLst/>
              <a:gdLst>
                <a:gd name="T0" fmla="*/ 2147483647 w 635"/>
                <a:gd name="T1" fmla="*/ 2147483647 h 457"/>
                <a:gd name="T2" fmla="*/ 2147483647 w 635"/>
                <a:gd name="T3" fmla="*/ 2147483647 h 457"/>
                <a:gd name="T4" fmla="*/ 2147483647 w 635"/>
                <a:gd name="T5" fmla="*/ 2147483647 h 457"/>
                <a:gd name="T6" fmla="*/ 2147483647 w 635"/>
                <a:gd name="T7" fmla="*/ 2147483647 h 457"/>
                <a:gd name="T8" fmla="*/ 2147483647 w 635"/>
                <a:gd name="T9" fmla="*/ 2147483647 h 457"/>
                <a:gd name="T10" fmla="*/ 2147483647 w 635"/>
                <a:gd name="T11" fmla="*/ 2147483647 h 457"/>
                <a:gd name="T12" fmla="*/ 2147483647 w 635"/>
                <a:gd name="T13" fmla="*/ 2147483647 h 457"/>
                <a:gd name="T14" fmla="*/ 2147483647 w 635"/>
                <a:gd name="T15" fmla="*/ 2147483647 h 457"/>
                <a:gd name="T16" fmla="*/ 0 w 635"/>
                <a:gd name="T17" fmla="*/ 2147483647 h 457"/>
                <a:gd name="T18" fmla="*/ 2147483647 w 635"/>
                <a:gd name="T19" fmla="*/ 2147483647 h 457"/>
                <a:gd name="T20" fmla="*/ 2147483647 w 635"/>
                <a:gd name="T21" fmla="*/ 2147483647 h 457"/>
                <a:gd name="T22" fmla="*/ 2147483647 w 635"/>
                <a:gd name="T23" fmla="*/ 2147483647 h 457"/>
                <a:gd name="T24" fmla="*/ 2147483647 w 635"/>
                <a:gd name="T25" fmla="*/ 2147483647 h 457"/>
                <a:gd name="T26" fmla="*/ 2147483647 w 635"/>
                <a:gd name="T27" fmla="*/ 2147483647 h 457"/>
                <a:gd name="T28" fmla="*/ 2147483647 w 635"/>
                <a:gd name="T29" fmla="*/ 2147483647 h 457"/>
                <a:gd name="T30" fmla="*/ 2147483647 w 635"/>
                <a:gd name="T31" fmla="*/ 2147483647 h 457"/>
                <a:gd name="T32" fmla="*/ 2147483647 w 635"/>
                <a:gd name="T33" fmla="*/ 2147483647 h 457"/>
                <a:gd name="T34" fmla="*/ 2147483647 w 635"/>
                <a:gd name="T35" fmla="*/ 2147483647 h 457"/>
                <a:gd name="T36" fmla="*/ 2147483647 w 635"/>
                <a:gd name="T37" fmla="*/ 2147483647 h 457"/>
                <a:gd name="T38" fmla="*/ 2147483647 w 635"/>
                <a:gd name="T39" fmla="*/ 0 h 457"/>
                <a:gd name="T40" fmla="*/ 2147483647 w 635"/>
                <a:gd name="T41" fmla="*/ 2147483647 h 457"/>
                <a:gd name="T42" fmla="*/ 2147483647 w 635"/>
                <a:gd name="T43" fmla="*/ 2147483647 h 457"/>
                <a:gd name="T44" fmla="*/ 2147483647 w 635"/>
                <a:gd name="T45" fmla="*/ 2147483647 h 457"/>
                <a:gd name="T46" fmla="*/ 2147483647 w 635"/>
                <a:gd name="T47" fmla="*/ 2147483647 h 457"/>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635"/>
                <a:gd name="T73" fmla="*/ 0 h 457"/>
                <a:gd name="T74" fmla="*/ 635 w 635"/>
                <a:gd name="T75" fmla="*/ 457 h 457"/>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635" h="457">
                  <a:moveTo>
                    <a:pt x="219" y="72"/>
                  </a:moveTo>
                  <a:lnTo>
                    <a:pt x="351" y="114"/>
                  </a:lnTo>
                  <a:lnTo>
                    <a:pt x="363" y="185"/>
                  </a:lnTo>
                  <a:lnTo>
                    <a:pt x="441" y="228"/>
                  </a:lnTo>
                  <a:lnTo>
                    <a:pt x="453" y="270"/>
                  </a:lnTo>
                  <a:lnTo>
                    <a:pt x="369" y="306"/>
                  </a:lnTo>
                  <a:lnTo>
                    <a:pt x="243" y="342"/>
                  </a:lnTo>
                  <a:lnTo>
                    <a:pt x="129" y="342"/>
                  </a:lnTo>
                  <a:lnTo>
                    <a:pt x="0" y="367"/>
                  </a:lnTo>
                  <a:lnTo>
                    <a:pt x="75" y="414"/>
                  </a:lnTo>
                  <a:lnTo>
                    <a:pt x="136" y="412"/>
                  </a:lnTo>
                  <a:lnTo>
                    <a:pt x="227" y="457"/>
                  </a:lnTo>
                  <a:lnTo>
                    <a:pt x="285" y="426"/>
                  </a:lnTo>
                  <a:lnTo>
                    <a:pt x="405" y="408"/>
                  </a:lnTo>
                  <a:lnTo>
                    <a:pt x="549" y="360"/>
                  </a:lnTo>
                  <a:lnTo>
                    <a:pt x="635" y="367"/>
                  </a:lnTo>
                  <a:lnTo>
                    <a:pt x="603" y="288"/>
                  </a:lnTo>
                  <a:lnTo>
                    <a:pt x="561" y="174"/>
                  </a:lnTo>
                  <a:lnTo>
                    <a:pt x="597" y="108"/>
                  </a:lnTo>
                  <a:lnTo>
                    <a:pt x="567" y="0"/>
                  </a:lnTo>
                  <a:lnTo>
                    <a:pt x="495" y="6"/>
                  </a:lnTo>
                  <a:lnTo>
                    <a:pt x="429" y="6"/>
                  </a:lnTo>
                  <a:lnTo>
                    <a:pt x="333" y="24"/>
                  </a:lnTo>
                  <a:lnTo>
                    <a:pt x="219" y="72"/>
                  </a:lnTo>
                  <a:close/>
                </a:path>
              </a:pathLst>
            </a:custGeom>
            <a:solidFill>
              <a:schemeClr val="accent6">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192" name="Freeform 193">
              <a:extLst>
                <a:ext uri="{FF2B5EF4-FFF2-40B4-BE49-F238E27FC236}">
                  <a16:creationId xmlns:a16="http://schemas.microsoft.com/office/drawing/2014/main" id="{609FA2BF-233A-4BC2-A1DA-CAABAFA8E893}"/>
                </a:ext>
              </a:extLst>
            </p:cNvPr>
            <p:cNvSpPr>
              <a:spLocks/>
            </p:cNvSpPr>
            <p:nvPr/>
          </p:nvSpPr>
          <p:spPr bwMode="auto">
            <a:xfrm rot="441143">
              <a:off x="3052759" y="4515385"/>
              <a:ext cx="63843" cy="51386"/>
            </a:xfrm>
            <a:custGeom>
              <a:avLst/>
              <a:gdLst>
                <a:gd name="T0" fmla="*/ 2147483647 w 710"/>
                <a:gd name="T1" fmla="*/ 2147483647 h 490"/>
                <a:gd name="T2" fmla="*/ 2147483647 w 710"/>
                <a:gd name="T3" fmla="*/ 2147483647 h 490"/>
                <a:gd name="T4" fmla="*/ 2147483647 w 710"/>
                <a:gd name="T5" fmla="*/ 2147483647 h 490"/>
                <a:gd name="T6" fmla="*/ 2147483647 w 710"/>
                <a:gd name="T7" fmla="*/ 2147483647 h 490"/>
                <a:gd name="T8" fmla="*/ 2147483647 w 710"/>
                <a:gd name="T9" fmla="*/ 2147483647 h 490"/>
                <a:gd name="T10" fmla="*/ 2147483647 w 710"/>
                <a:gd name="T11" fmla="*/ 2147483647 h 490"/>
                <a:gd name="T12" fmla="*/ 2147483647 w 710"/>
                <a:gd name="T13" fmla="*/ 2147483647 h 490"/>
                <a:gd name="T14" fmla="*/ 2147483647 w 710"/>
                <a:gd name="T15" fmla="*/ 0 h 490"/>
                <a:gd name="T16" fmla="*/ 2147483647 w 710"/>
                <a:gd name="T17" fmla="*/ 2147483647 h 490"/>
                <a:gd name="T18" fmla="*/ 2147483647 w 710"/>
                <a:gd name="T19" fmla="*/ 2147483647 h 490"/>
                <a:gd name="T20" fmla="*/ 2147483647 w 710"/>
                <a:gd name="T21" fmla="*/ 2147483647 h 490"/>
                <a:gd name="T22" fmla="*/ 2147483647 w 710"/>
                <a:gd name="T23" fmla="*/ 2147483647 h 490"/>
                <a:gd name="T24" fmla="*/ 2147483647 w 710"/>
                <a:gd name="T25" fmla="*/ 2147483647 h 490"/>
                <a:gd name="T26" fmla="*/ 2147483647 w 710"/>
                <a:gd name="T27" fmla="*/ 2147483647 h 490"/>
                <a:gd name="T28" fmla="*/ 2147483647 w 710"/>
                <a:gd name="T29" fmla="*/ 2147483647 h 490"/>
                <a:gd name="T30" fmla="*/ 0 w 710"/>
                <a:gd name="T31" fmla="*/ 2147483647 h 490"/>
                <a:gd name="T32" fmla="*/ 2147483647 w 710"/>
                <a:gd name="T33" fmla="*/ 2147483647 h 490"/>
                <a:gd name="T34" fmla="*/ 2147483647 w 710"/>
                <a:gd name="T35" fmla="*/ 2147483647 h 490"/>
                <a:gd name="T36" fmla="*/ 2147483647 w 710"/>
                <a:gd name="T37" fmla="*/ 2147483647 h 490"/>
                <a:gd name="T38" fmla="*/ 2147483647 w 710"/>
                <a:gd name="T39" fmla="*/ 2147483647 h 490"/>
                <a:gd name="T40" fmla="*/ 2147483647 w 710"/>
                <a:gd name="T41" fmla="*/ 2147483647 h 490"/>
                <a:gd name="T42" fmla="*/ 2147483647 w 710"/>
                <a:gd name="T43" fmla="*/ 2147483647 h 490"/>
                <a:gd name="T44" fmla="*/ 2147483647 w 710"/>
                <a:gd name="T45" fmla="*/ 2147483647 h 490"/>
                <a:gd name="T46" fmla="*/ 2147483647 w 710"/>
                <a:gd name="T47" fmla="*/ 2147483647 h 490"/>
                <a:gd name="T48" fmla="*/ 2147483647 w 710"/>
                <a:gd name="T49" fmla="*/ 2147483647 h 490"/>
                <a:gd name="T50" fmla="*/ 2147483647 w 710"/>
                <a:gd name="T51" fmla="*/ 2147483647 h 490"/>
                <a:gd name="T52" fmla="*/ 2147483647 w 710"/>
                <a:gd name="T53" fmla="*/ 2147483647 h 490"/>
                <a:gd name="T54" fmla="*/ 2147483647 w 710"/>
                <a:gd name="T55" fmla="*/ 2147483647 h 490"/>
                <a:gd name="T56" fmla="*/ 2147483647 w 710"/>
                <a:gd name="T57" fmla="*/ 2147483647 h 490"/>
                <a:gd name="T58" fmla="*/ 2147483647 w 710"/>
                <a:gd name="T59" fmla="*/ 2147483647 h 490"/>
                <a:gd name="T60" fmla="*/ 2147483647 w 710"/>
                <a:gd name="T61" fmla="*/ 2147483647 h 490"/>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710"/>
                <a:gd name="T94" fmla="*/ 0 h 490"/>
                <a:gd name="T95" fmla="*/ 710 w 710"/>
                <a:gd name="T96" fmla="*/ 490 h 490"/>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710" h="490">
                  <a:moveTo>
                    <a:pt x="710" y="127"/>
                  </a:moveTo>
                  <a:lnTo>
                    <a:pt x="631" y="82"/>
                  </a:lnTo>
                  <a:lnTo>
                    <a:pt x="574" y="82"/>
                  </a:lnTo>
                  <a:lnTo>
                    <a:pt x="530" y="101"/>
                  </a:lnTo>
                  <a:lnTo>
                    <a:pt x="477" y="110"/>
                  </a:lnTo>
                  <a:lnTo>
                    <a:pt x="458" y="67"/>
                  </a:lnTo>
                  <a:lnTo>
                    <a:pt x="415" y="53"/>
                  </a:lnTo>
                  <a:lnTo>
                    <a:pt x="367" y="0"/>
                  </a:lnTo>
                  <a:lnTo>
                    <a:pt x="319" y="38"/>
                  </a:lnTo>
                  <a:lnTo>
                    <a:pt x="256" y="36"/>
                  </a:lnTo>
                  <a:lnTo>
                    <a:pt x="137" y="10"/>
                  </a:lnTo>
                  <a:lnTo>
                    <a:pt x="98" y="38"/>
                  </a:lnTo>
                  <a:lnTo>
                    <a:pt x="30" y="36"/>
                  </a:lnTo>
                  <a:lnTo>
                    <a:pt x="7" y="80"/>
                  </a:lnTo>
                  <a:lnTo>
                    <a:pt x="36" y="186"/>
                  </a:lnTo>
                  <a:lnTo>
                    <a:pt x="0" y="254"/>
                  </a:lnTo>
                  <a:lnTo>
                    <a:pt x="42" y="362"/>
                  </a:lnTo>
                  <a:lnTo>
                    <a:pt x="75" y="445"/>
                  </a:lnTo>
                  <a:lnTo>
                    <a:pt x="120" y="490"/>
                  </a:lnTo>
                  <a:lnTo>
                    <a:pt x="161" y="451"/>
                  </a:lnTo>
                  <a:lnTo>
                    <a:pt x="166" y="354"/>
                  </a:lnTo>
                  <a:lnTo>
                    <a:pt x="209" y="341"/>
                  </a:lnTo>
                  <a:lnTo>
                    <a:pt x="256" y="309"/>
                  </a:lnTo>
                  <a:lnTo>
                    <a:pt x="319" y="336"/>
                  </a:lnTo>
                  <a:lnTo>
                    <a:pt x="391" y="298"/>
                  </a:lnTo>
                  <a:lnTo>
                    <a:pt x="425" y="250"/>
                  </a:lnTo>
                  <a:lnTo>
                    <a:pt x="483" y="218"/>
                  </a:lnTo>
                  <a:lnTo>
                    <a:pt x="549" y="211"/>
                  </a:lnTo>
                  <a:lnTo>
                    <a:pt x="665" y="218"/>
                  </a:lnTo>
                  <a:lnTo>
                    <a:pt x="703" y="182"/>
                  </a:lnTo>
                  <a:lnTo>
                    <a:pt x="710" y="127"/>
                  </a:lnTo>
                  <a:close/>
                </a:path>
              </a:pathLst>
            </a:custGeom>
            <a:solidFill>
              <a:schemeClr val="accent6">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193" name="Freeform 194">
              <a:extLst>
                <a:ext uri="{FF2B5EF4-FFF2-40B4-BE49-F238E27FC236}">
                  <a16:creationId xmlns:a16="http://schemas.microsoft.com/office/drawing/2014/main" id="{CA44C18D-24B7-4323-8239-E61C965E0DB8}"/>
                </a:ext>
              </a:extLst>
            </p:cNvPr>
            <p:cNvSpPr>
              <a:spLocks/>
            </p:cNvSpPr>
            <p:nvPr/>
          </p:nvSpPr>
          <p:spPr bwMode="auto">
            <a:xfrm rot="441143">
              <a:off x="3136846" y="4534071"/>
              <a:ext cx="28029" cy="18686"/>
            </a:xfrm>
            <a:custGeom>
              <a:avLst/>
              <a:gdLst>
                <a:gd name="T0" fmla="*/ 2147483647 w 318"/>
                <a:gd name="T1" fmla="*/ 2147483647 h 193"/>
                <a:gd name="T2" fmla="*/ 2147483647 w 318"/>
                <a:gd name="T3" fmla="*/ 0 h 193"/>
                <a:gd name="T4" fmla="*/ 2147483647 w 318"/>
                <a:gd name="T5" fmla="*/ 2147483647 h 193"/>
                <a:gd name="T6" fmla="*/ 2147483647 w 318"/>
                <a:gd name="T7" fmla="*/ 2147483647 h 193"/>
                <a:gd name="T8" fmla="*/ 2147483647 w 318"/>
                <a:gd name="T9" fmla="*/ 2147483647 h 193"/>
                <a:gd name="T10" fmla="*/ 0 w 318"/>
                <a:gd name="T11" fmla="*/ 2147483647 h 193"/>
                <a:gd name="T12" fmla="*/ 2147483647 w 318"/>
                <a:gd name="T13" fmla="*/ 2147483647 h 193"/>
                <a:gd name="T14" fmla="*/ 2147483647 w 318"/>
                <a:gd name="T15" fmla="*/ 2147483647 h 193"/>
                <a:gd name="T16" fmla="*/ 2147483647 w 318"/>
                <a:gd name="T17" fmla="*/ 2147483647 h 193"/>
                <a:gd name="T18" fmla="*/ 2147483647 w 318"/>
                <a:gd name="T19" fmla="*/ 2147483647 h 193"/>
                <a:gd name="T20" fmla="*/ 2147483647 w 318"/>
                <a:gd name="T21" fmla="*/ 2147483647 h 19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18"/>
                <a:gd name="T34" fmla="*/ 0 h 193"/>
                <a:gd name="T35" fmla="*/ 318 w 318"/>
                <a:gd name="T36" fmla="*/ 193 h 19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18" h="193">
                  <a:moveTo>
                    <a:pt x="318" y="65"/>
                  </a:moveTo>
                  <a:lnTo>
                    <a:pt x="293" y="0"/>
                  </a:lnTo>
                  <a:lnTo>
                    <a:pt x="182" y="18"/>
                  </a:lnTo>
                  <a:lnTo>
                    <a:pt x="142" y="9"/>
                  </a:lnTo>
                  <a:lnTo>
                    <a:pt x="62" y="49"/>
                  </a:lnTo>
                  <a:lnTo>
                    <a:pt x="0" y="64"/>
                  </a:lnTo>
                  <a:lnTo>
                    <a:pt x="22" y="145"/>
                  </a:lnTo>
                  <a:lnTo>
                    <a:pt x="62" y="193"/>
                  </a:lnTo>
                  <a:lnTo>
                    <a:pt x="158" y="169"/>
                  </a:lnTo>
                  <a:lnTo>
                    <a:pt x="262" y="113"/>
                  </a:lnTo>
                  <a:lnTo>
                    <a:pt x="318" y="65"/>
                  </a:lnTo>
                  <a:close/>
                </a:path>
              </a:pathLst>
            </a:custGeom>
            <a:solidFill>
              <a:schemeClr val="accent6">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grpSp>
          <p:nvGrpSpPr>
            <p:cNvPr id="194" name="Group 195">
              <a:extLst>
                <a:ext uri="{FF2B5EF4-FFF2-40B4-BE49-F238E27FC236}">
                  <a16:creationId xmlns:a16="http://schemas.microsoft.com/office/drawing/2014/main" id="{55471D93-0DD3-4DC7-BCED-2DD8FE80C0D5}"/>
                </a:ext>
              </a:extLst>
            </p:cNvPr>
            <p:cNvGrpSpPr>
              <a:grpSpLocks/>
            </p:cNvGrpSpPr>
            <p:nvPr/>
          </p:nvGrpSpPr>
          <p:grpSpPr bwMode="auto">
            <a:xfrm>
              <a:off x="2932798" y="4386158"/>
              <a:ext cx="102764" cy="65402"/>
              <a:chOff x="23104" y="15658"/>
              <a:chExt cx="3152" cy="1962"/>
            </a:xfrm>
            <a:solidFill>
              <a:schemeClr val="accent6">
                <a:lumMod val="60000"/>
                <a:lumOff val="40000"/>
              </a:schemeClr>
            </a:solidFill>
          </p:grpSpPr>
          <p:sp>
            <p:nvSpPr>
              <p:cNvPr id="295" name="Freeform 196">
                <a:extLst>
                  <a:ext uri="{FF2B5EF4-FFF2-40B4-BE49-F238E27FC236}">
                    <a16:creationId xmlns:a16="http://schemas.microsoft.com/office/drawing/2014/main" id="{CAFB89E7-53C0-4C9B-853B-6E4BEBB1F563}"/>
                  </a:ext>
                </a:extLst>
              </p:cNvPr>
              <p:cNvSpPr>
                <a:spLocks/>
              </p:cNvSpPr>
              <p:nvPr/>
            </p:nvSpPr>
            <p:spPr bwMode="auto">
              <a:xfrm>
                <a:off x="23522" y="16648"/>
                <a:ext cx="280" cy="368"/>
              </a:xfrm>
              <a:custGeom>
                <a:avLst/>
                <a:gdLst>
                  <a:gd name="T0" fmla="*/ 14 w 280"/>
                  <a:gd name="T1" fmla="*/ 248 h 368"/>
                  <a:gd name="T2" fmla="*/ 14 w 280"/>
                  <a:gd name="T3" fmla="*/ 144 h 368"/>
                  <a:gd name="T4" fmla="*/ 86 w 280"/>
                  <a:gd name="T5" fmla="*/ 0 h 368"/>
                  <a:gd name="T6" fmla="*/ 198 w 280"/>
                  <a:gd name="T7" fmla="*/ 72 h 368"/>
                  <a:gd name="T8" fmla="*/ 280 w 280"/>
                  <a:gd name="T9" fmla="*/ 173 h 368"/>
                  <a:gd name="T10" fmla="*/ 248 w 280"/>
                  <a:gd name="T11" fmla="*/ 277 h 368"/>
                  <a:gd name="T12" fmla="*/ 222 w 280"/>
                  <a:gd name="T13" fmla="*/ 344 h 368"/>
                  <a:gd name="T14" fmla="*/ 142 w 280"/>
                  <a:gd name="T15" fmla="*/ 368 h 368"/>
                  <a:gd name="T16" fmla="*/ 0 w 280"/>
                  <a:gd name="T17" fmla="*/ 333 h 368"/>
                  <a:gd name="T18" fmla="*/ 14 w 280"/>
                  <a:gd name="T19" fmla="*/ 248 h 36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80"/>
                  <a:gd name="T31" fmla="*/ 0 h 368"/>
                  <a:gd name="T32" fmla="*/ 280 w 280"/>
                  <a:gd name="T33" fmla="*/ 368 h 36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80" h="368">
                    <a:moveTo>
                      <a:pt x="14" y="248"/>
                    </a:moveTo>
                    <a:lnTo>
                      <a:pt x="14" y="144"/>
                    </a:lnTo>
                    <a:lnTo>
                      <a:pt x="86" y="0"/>
                    </a:lnTo>
                    <a:lnTo>
                      <a:pt x="198" y="72"/>
                    </a:lnTo>
                    <a:lnTo>
                      <a:pt x="280" y="173"/>
                    </a:lnTo>
                    <a:lnTo>
                      <a:pt x="248" y="277"/>
                    </a:lnTo>
                    <a:lnTo>
                      <a:pt x="222" y="344"/>
                    </a:lnTo>
                    <a:lnTo>
                      <a:pt x="142" y="368"/>
                    </a:lnTo>
                    <a:lnTo>
                      <a:pt x="0" y="333"/>
                    </a:lnTo>
                    <a:lnTo>
                      <a:pt x="14" y="248"/>
                    </a:lnTo>
                    <a:close/>
                  </a:path>
                </a:pathLst>
              </a:custGeom>
              <a:grp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296" name="Freeform 197">
                <a:extLst>
                  <a:ext uri="{FF2B5EF4-FFF2-40B4-BE49-F238E27FC236}">
                    <a16:creationId xmlns:a16="http://schemas.microsoft.com/office/drawing/2014/main" id="{455FED91-9D5D-4903-95C3-9BBFE5565B41}"/>
                  </a:ext>
                </a:extLst>
              </p:cNvPr>
              <p:cNvSpPr>
                <a:spLocks/>
              </p:cNvSpPr>
              <p:nvPr/>
            </p:nvSpPr>
            <p:spPr bwMode="auto">
              <a:xfrm>
                <a:off x="23787" y="16968"/>
                <a:ext cx="183" cy="312"/>
              </a:xfrm>
              <a:custGeom>
                <a:avLst/>
                <a:gdLst>
                  <a:gd name="T0" fmla="*/ 0 w 183"/>
                  <a:gd name="T1" fmla="*/ 192 h 312"/>
                  <a:gd name="T2" fmla="*/ 33 w 183"/>
                  <a:gd name="T3" fmla="*/ 96 h 312"/>
                  <a:gd name="T4" fmla="*/ 63 w 183"/>
                  <a:gd name="T5" fmla="*/ 0 h 312"/>
                  <a:gd name="T6" fmla="*/ 147 w 183"/>
                  <a:gd name="T7" fmla="*/ 54 h 312"/>
                  <a:gd name="T8" fmla="*/ 183 w 183"/>
                  <a:gd name="T9" fmla="*/ 150 h 312"/>
                  <a:gd name="T10" fmla="*/ 177 w 183"/>
                  <a:gd name="T11" fmla="*/ 234 h 312"/>
                  <a:gd name="T12" fmla="*/ 128 w 183"/>
                  <a:gd name="T13" fmla="*/ 312 h 312"/>
                  <a:gd name="T14" fmla="*/ 33 w 183"/>
                  <a:gd name="T15" fmla="*/ 270 h 312"/>
                  <a:gd name="T16" fmla="*/ 0 w 183"/>
                  <a:gd name="T17" fmla="*/ 192 h 31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83"/>
                  <a:gd name="T28" fmla="*/ 0 h 312"/>
                  <a:gd name="T29" fmla="*/ 183 w 183"/>
                  <a:gd name="T30" fmla="*/ 312 h 31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83" h="312">
                    <a:moveTo>
                      <a:pt x="0" y="192"/>
                    </a:moveTo>
                    <a:lnTo>
                      <a:pt x="33" y="96"/>
                    </a:lnTo>
                    <a:lnTo>
                      <a:pt x="63" y="0"/>
                    </a:lnTo>
                    <a:lnTo>
                      <a:pt x="147" y="54"/>
                    </a:lnTo>
                    <a:lnTo>
                      <a:pt x="183" y="150"/>
                    </a:lnTo>
                    <a:lnTo>
                      <a:pt x="177" y="234"/>
                    </a:lnTo>
                    <a:lnTo>
                      <a:pt x="128" y="312"/>
                    </a:lnTo>
                    <a:lnTo>
                      <a:pt x="33" y="270"/>
                    </a:lnTo>
                    <a:lnTo>
                      <a:pt x="0" y="192"/>
                    </a:lnTo>
                    <a:close/>
                  </a:path>
                </a:pathLst>
              </a:custGeom>
              <a:grp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297" name="Freeform 198">
                <a:extLst>
                  <a:ext uri="{FF2B5EF4-FFF2-40B4-BE49-F238E27FC236}">
                    <a16:creationId xmlns:a16="http://schemas.microsoft.com/office/drawing/2014/main" id="{A9D8C539-F0C6-4B61-92B2-F7760765D43F}"/>
                  </a:ext>
                </a:extLst>
              </p:cNvPr>
              <p:cNvSpPr>
                <a:spLocks/>
              </p:cNvSpPr>
              <p:nvPr/>
            </p:nvSpPr>
            <p:spPr bwMode="auto">
              <a:xfrm>
                <a:off x="24136" y="16240"/>
                <a:ext cx="376" cy="416"/>
              </a:xfrm>
              <a:custGeom>
                <a:avLst/>
                <a:gdLst>
                  <a:gd name="T0" fmla="*/ 16 w 376"/>
                  <a:gd name="T1" fmla="*/ 88 h 416"/>
                  <a:gd name="T2" fmla="*/ 0 w 376"/>
                  <a:gd name="T3" fmla="*/ 16 h 416"/>
                  <a:gd name="T4" fmla="*/ 104 w 376"/>
                  <a:gd name="T5" fmla="*/ 8 h 416"/>
                  <a:gd name="T6" fmla="*/ 200 w 376"/>
                  <a:gd name="T7" fmla="*/ 0 h 416"/>
                  <a:gd name="T8" fmla="*/ 304 w 376"/>
                  <a:gd name="T9" fmla="*/ 112 h 416"/>
                  <a:gd name="T10" fmla="*/ 376 w 376"/>
                  <a:gd name="T11" fmla="*/ 224 h 416"/>
                  <a:gd name="T12" fmla="*/ 368 w 376"/>
                  <a:gd name="T13" fmla="*/ 312 h 416"/>
                  <a:gd name="T14" fmla="*/ 368 w 376"/>
                  <a:gd name="T15" fmla="*/ 416 h 416"/>
                  <a:gd name="T16" fmla="*/ 320 w 376"/>
                  <a:gd name="T17" fmla="*/ 368 h 416"/>
                  <a:gd name="T18" fmla="*/ 256 w 376"/>
                  <a:gd name="T19" fmla="*/ 360 h 416"/>
                  <a:gd name="T20" fmla="*/ 288 w 376"/>
                  <a:gd name="T21" fmla="*/ 256 h 416"/>
                  <a:gd name="T22" fmla="*/ 248 w 376"/>
                  <a:gd name="T23" fmla="*/ 168 h 416"/>
                  <a:gd name="T24" fmla="*/ 168 w 376"/>
                  <a:gd name="T25" fmla="*/ 112 h 416"/>
                  <a:gd name="T26" fmla="*/ 96 w 376"/>
                  <a:gd name="T27" fmla="*/ 104 h 416"/>
                  <a:gd name="T28" fmla="*/ 16 w 376"/>
                  <a:gd name="T29" fmla="*/ 88 h 41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76"/>
                  <a:gd name="T46" fmla="*/ 0 h 416"/>
                  <a:gd name="T47" fmla="*/ 376 w 376"/>
                  <a:gd name="T48" fmla="*/ 416 h 41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76" h="416">
                    <a:moveTo>
                      <a:pt x="16" y="88"/>
                    </a:moveTo>
                    <a:lnTo>
                      <a:pt x="0" y="16"/>
                    </a:lnTo>
                    <a:lnTo>
                      <a:pt x="104" y="8"/>
                    </a:lnTo>
                    <a:lnTo>
                      <a:pt x="200" y="0"/>
                    </a:lnTo>
                    <a:lnTo>
                      <a:pt x="304" y="112"/>
                    </a:lnTo>
                    <a:lnTo>
                      <a:pt x="376" y="224"/>
                    </a:lnTo>
                    <a:lnTo>
                      <a:pt x="368" y="312"/>
                    </a:lnTo>
                    <a:lnTo>
                      <a:pt x="368" y="416"/>
                    </a:lnTo>
                    <a:lnTo>
                      <a:pt x="320" y="368"/>
                    </a:lnTo>
                    <a:lnTo>
                      <a:pt x="256" y="360"/>
                    </a:lnTo>
                    <a:lnTo>
                      <a:pt x="288" y="256"/>
                    </a:lnTo>
                    <a:lnTo>
                      <a:pt x="248" y="168"/>
                    </a:lnTo>
                    <a:lnTo>
                      <a:pt x="168" y="112"/>
                    </a:lnTo>
                    <a:lnTo>
                      <a:pt x="96" y="104"/>
                    </a:lnTo>
                    <a:lnTo>
                      <a:pt x="16" y="88"/>
                    </a:lnTo>
                    <a:close/>
                  </a:path>
                </a:pathLst>
              </a:custGeom>
              <a:grp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298" name="Freeform 199">
                <a:extLst>
                  <a:ext uri="{FF2B5EF4-FFF2-40B4-BE49-F238E27FC236}">
                    <a16:creationId xmlns:a16="http://schemas.microsoft.com/office/drawing/2014/main" id="{AACBE45B-6AC8-4FDD-A3B2-5C0C397C1FFB}"/>
                  </a:ext>
                </a:extLst>
              </p:cNvPr>
              <p:cNvSpPr>
                <a:spLocks/>
              </p:cNvSpPr>
              <p:nvPr/>
            </p:nvSpPr>
            <p:spPr bwMode="auto">
              <a:xfrm>
                <a:off x="23576" y="15658"/>
                <a:ext cx="384" cy="486"/>
              </a:xfrm>
              <a:custGeom>
                <a:avLst/>
                <a:gdLst>
                  <a:gd name="T0" fmla="*/ 16 w 384"/>
                  <a:gd name="T1" fmla="*/ 80 h 486"/>
                  <a:gd name="T2" fmla="*/ 0 w 384"/>
                  <a:gd name="T3" fmla="*/ 8 h 486"/>
                  <a:gd name="T4" fmla="*/ 104 w 384"/>
                  <a:gd name="T5" fmla="*/ 0 h 486"/>
                  <a:gd name="T6" fmla="*/ 240 w 384"/>
                  <a:gd name="T7" fmla="*/ 54 h 486"/>
                  <a:gd name="T8" fmla="*/ 304 w 384"/>
                  <a:gd name="T9" fmla="*/ 104 h 486"/>
                  <a:gd name="T10" fmla="*/ 384 w 384"/>
                  <a:gd name="T11" fmla="*/ 166 h 486"/>
                  <a:gd name="T12" fmla="*/ 368 w 384"/>
                  <a:gd name="T13" fmla="*/ 304 h 486"/>
                  <a:gd name="T14" fmla="*/ 368 w 384"/>
                  <a:gd name="T15" fmla="*/ 408 h 486"/>
                  <a:gd name="T16" fmla="*/ 336 w 384"/>
                  <a:gd name="T17" fmla="*/ 486 h 486"/>
                  <a:gd name="T18" fmla="*/ 280 w 384"/>
                  <a:gd name="T19" fmla="*/ 438 h 486"/>
                  <a:gd name="T20" fmla="*/ 256 w 384"/>
                  <a:gd name="T21" fmla="*/ 352 h 486"/>
                  <a:gd name="T22" fmla="*/ 288 w 384"/>
                  <a:gd name="T23" fmla="*/ 248 h 486"/>
                  <a:gd name="T24" fmla="*/ 248 w 384"/>
                  <a:gd name="T25" fmla="*/ 160 h 486"/>
                  <a:gd name="T26" fmla="*/ 168 w 384"/>
                  <a:gd name="T27" fmla="*/ 104 h 486"/>
                  <a:gd name="T28" fmla="*/ 96 w 384"/>
                  <a:gd name="T29" fmla="*/ 96 h 486"/>
                  <a:gd name="T30" fmla="*/ 16 w 384"/>
                  <a:gd name="T31" fmla="*/ 80 h 48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384"/>
                  <a:gd name="T49" fmla="*/ 0 h 486"/>
                  <a:gd name="T50" fmla="*/ 384 w 384"/>
                  <a:gd name="T51" fmla="*/ 486 h 48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384" h="486">
                    <a:moveTo>
                      <a:pt x="16" y="80"/>
                    </a:moveTo>
                    <a:lnTo>
                      <a:pt x="0" y="8"/>
                    </a:lnTo>
                    <a:lnTo>
                      <a:pt x="104" y="0"/>
                    </a:lnTo>
                    <a:lnTo>
                      <a:pt x="240" y="54"/>
                    </a:lnTo>
                    <a:lnTo>
                      <a:pt x="304" y="104"/>
                    </a:lnTo>
                    <a:lnTo>
                      <a:pt x="384" y="166"/>
                    </a:lnTo>
                    <a:lnTo>
                      <a:pt x="368" y="304"/>
                    </a:lnTo>
                    <a:lnTo>
                      <a:pt x="368" y="408"/>
                    </a:lnTo>
                    <a:lnTo>
                      <a:pt x="336" y="486"/>
                    </a:lnTo>
                    <a:lnTo>
                      <a:pt x="280" y="438"/>
                    </a:lnTo>
                    <a:lnTo>
                      <a:pt x="256" y="352"/>
                    </a:lnTo>
                    <a:lnTo>
                      <a:pt x="288" y="248"/>
                    </a:lnTo>
                    <a:lnTo>
                      <a:pt x="248" y="160"/>
                    </a:lnTo>
                    <a:lnTo>
                      <a:pt x="168" y="104"/>
                    </a:lnTo>
                    <a:lnTo>
                      <a:pt x="96" y="96"/>
                    </a:lnTo>
                    <a:lnTo>
                      <a:pt x="16" y="80"/>
                    </a:lnTo>
                    <a:close/>
                  </a:path>
                </a:pathLst>
              </a:custGeom>
              <a:grp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299" name="Freeform 200">
                <a:extLst>
                  <a:ext uri="{FF2B5EF4-FFF2-40B4-BE49-F238E27FC236}">
                    <a16:creationId xmlns:a16="http://schemas.microsoft.com/office/drawing/2014/main" id="{392B29F5-8C2E-4116-99B3-F1D87421F438}"/>
                  </a:ext>
                </a:extLst>
              </p:cNvPr>
              <p:cNvSpPr>
                <a:spLocks/>
              </p:cNvSpPr>
              <p:nvPr/>
            </p:nvSpPr>
            <p:spPr bwMode="auto">
              <a:xfrm>
                <a:off x="24939" y="16925"/>
                <a:ext cx="325" cy="403"/>
              </a:xfrm>
              <a:custGeom>
                <a:avLst/>
                <a:gdLst>
                  <a:gd name="T0" fmla="*/ 0 w 325"/>
                  <a:gd name="T1" fmla="*/ 8 h 403"/>
                  <a:gd name="T2" fmla="*/ 96 w 325"/>
                  <a:gd name="T3" fmla="*/ 0 h 403"/>
                  <a:gd name="T4" fmla="*/ 165 w 325"/>
                  <a:gd name="T5" fmla="*/ 123 h 403"/>
                  <a:gd name="T6" fmla="*/ 245 w 325"/>
                  <a:gd name="T7" fmla="*/ 275 h 403"/>
                  <a:gd name="T8" fmla="*/ 325 w 325"/>
                  <a:gd name="T9" fmla="*/ 315 h 403"/>
                  <a:gd name="T10" fmla="*/ 301 w 325"/>
                  <a:gd name="T11" fmla="*/ 403 h 403"/>
                  <a:gd name="T12" fmla="*/ 216 w 325"/>
                  <a:gd name="T13" fmla="*/ 368 h 403"/>
                  <a:gd name="T14" fmla="*/ 184 w 325"/>
                  <a:gd name="T15" fmla="*/ 256 h 403"/>
                  <a:gd name="T16" fmla="*/ 93 w 325"/>
                  <a:gd name="T17" fmla="*/ 219 h 403"/>
                  <a:gd name="T18" fmla="*/ 64 w 325"/>
                  <a:gd name="T19" fmla="*/ 112 h 403"/>
                  <a:gd name="T20" fmla="*/ 5 w 325"/>
                  <a:gd name="T21" fmla="*/ 91 h 403"/>
                  <a:gd name="T22" fmla="*/ 0 w 325"/>
                  <a:gd name="T23" fmla="*/ 8 h 40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25"/>
                  <a:gd name="T37" fmla="*/ 0 h 403"/>
                  <a:gd name="T38" fmla="*/ 325 w 325"/>
                  <a:gd name="T39" fmla="*/ 403 h 40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25" h="403">
                    <a:moveTo>
                      <a:pt x="0" y="8"/>
                    </a:moveTo>
                    <a:lnTo>
                      <a:pt x="96" y="0"/>
                    </a:lnTo>
                    <a:lnTo>
                      <a:pt x="165" y="123"/>
                    </a:lnTo>
                    <a:lnTo>
                      <a:pt x="245" y="275"/>
                    </a:lnTo>
                    <a:lnTo>
                      <a:pt x="325" y="315"/>
                    </a:lnTo>
                    <a:lnTo>
                      <a:pt x="301" y="403"/>
                    </a:lnTo>
                    <a:lnTo>
                      <a:pt x="216" y="368"/>
                    </a:lnTo>
                    <a:lnTo>
                      <a:pt x="184" y="256"/>
                    </a:lnTo>
                    <a:lnTo>
                      <a:pt x="93" y="219"/>
                    </a:lnTo>
                    <a:lnTo>
                      <a:pt x="64" y="112"/>
                    </a:lnTo>
                    <a:lnTo>
                      <a:pt x="5" y="91"/>
                    </a:lnTo>
                    <a:lnTo>
                      <a:pt x="0" y="8"/>
                    </a:lnTo>
                    <a:close/>
                  </a:path>
                </a:pathLst>
              </a:custGeom>
              <a:grp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300" name="Freeform 201">
                <a:extLst>
                  <a:ext uri="{FF2B5EF4-FFF2-40B4-BE49-F238E27FC236}">
                    <a16:creationId xmlns:a16="http://schemas.microsoft.com/office/drawing/2014/main" id="{C4AC84F4-AEF2-4E7B-A4DD-3F76A745F2FB}"/>
                  </a:ext>
                </a:extLst>
              </p:cNvPr>
              <p:cNvSpPr>
                <a:spLocks/>
              </p:cNvSpPr>
              <p:nvPr/>
            </p:nvSpPr>
            <p:spPr bwMode="auto">
              <a:xfrm>
                <a:off x="23104" y="15792"/>
                <a:ext cx="464" cy="272"/>
              </a:xfrm>
              <a:custGeom>
                <a:avLst/>
                <a:gdLst>
                  <a:gd name="T0" fmla="*/ 464 w 464"/>
                  <a:gd name="T1" fmla="*/ 0 h 272"/>
                  <a:gd name="T2" fmla="*/ 432 w 464"/>
                  <a:gd name="T3" fmla="*/ 72 h 272"/>
                  <a:gd name="T4" fmla="*/ 376 w 464"/>
                  <a:gd name="T5" fmla="*/ 120 h 272"/>
                  <a:gd name="T6" fmla="*/ 296 w 464"/>
                  <a:gd name="T7" fmla="*/ 176 h 272"/>
                  <a:gd name="T8" fmla="*/ 208 w 464"/>
                  <a:gd name="T9" fmla="*/ 232 h 272"/>
                  <a:gd name="T10" fmla="*/ 120 w 464"/>
                  <a:gd name="T11" fmla="*/ 272 h 272"/>
                  <a:gd name="T12" fmla="*/ 0 w 464"/>
                  <a:gd name="T13" fmla="*/ 256 h 272"/>
                  <a:gd name="T14" fmla="*/ 0 w 464"/>
                  <a:gd name="T15" fmla="*/ 208 h 272"/>
                  <a:gd name="T16" fmla="*/ 72 w 464"/>
                  <a:gd name="T17" fmla="*/ 208 h 272"/>
                  <a:gd name="T18" fmla="*/ 168 w 464"/>
                  <a:gd name="T19" fmla="*/ 153 h 272"/>
                  <a:gd name="T20" fmla="*/ 263 w 464"/>
                  <a:gd name="T21" fmla="*/ 134 h 272"/>
                  <a:gd name="T22" fmla="*/ 272 w 464"/>
                  <a:gd name="T23" fmla="*/ 88 h 272"/>
                  <a:gd name="T24" fmla="*/ 336 w 464"/>
                  <a:gd name="T25" fmla="*/ 69 h 272"/>
                  <a:gd name="T26" fmla="*/ 361 w 464"/>
                  <a:gd name="T27" fmla="*/ 1 h 272"/>
                  <a:gd name="T28" fmla="*/ 464 w 464"/>
                  <a:gd name="T29" fmla="*/ 0 h 27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464"/>
                  <a:gd name="T46" fmla="*/ 0 h 272"/>
                  <a:gd name="T47" fmla="*/ 464 w 464"/>
                  <a:gd name="T48" fmla="*/ 272 h 272"/>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464" h="272">
                    <a:moveTo>
                      <a:pt x="464" y="0"/>
                    </a:moveTo>
                    <a:lnTo>
                      <a:pt x="432" y="72"/>
                    </a:lnTo>
                    <a:lnTo>
                      <a:pt x="376" y="120"/>
                    </a:lnTo>
                    <a:lnTo>
                      <a:pt x="296" y="176"/>
                    </a:lnTo>
                    <a:lnTo>
                      <a:pt x="208" y="232"/>
                    </a:lnTo>
                    <a:lnTo>
                      <a:pt x="120" y="272"/>
                    </a:lnTo>
                    <a:lnTo>
                      <a:pt x="0" y="256"/>
                    </a:lnTo>
                    <a:lnTo>
                      <a:pt x="0" y="208"/>
                    </a:lnTo>
                    <a:lnTo>
                      <a:pt x="72" y="208"/>
                    </a:lnTo>
                    <a:lnTo>
                      <a:pt x="168" y="153"/>
                    </a:lnTo>
                    <a:lnTo>
                      <a:pt x="263" y="134"/>
                    </a:lnTo>
                    <a:lnTo>
                      <a:pt x="272" y="88"/>
                    </a:lnTo>
                    <a:lnTo>
                      <a:pt x="336" y="69"/>
                    </a:lnTo>
                    <a:lnTo>
                      <a:pt x="361" y="1"/>
                    </a:lnTo>
                    <a:lnTo>
                      <a:pt x="464" y="0"/>
                    </a:lnTo>
                    <a:close/>
                  </a:path>
                </a:pathLst>
              </a:custGeom>
              <a:grp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301" name="Freeform 202">
                <a:extLst>
                  <a:ext uri="{FF2B5EF4-FFF2-40B4-BE49-F238E27FC236}">
                    <a16:creationId xmlns:a16="http://schemas.microsoft.com/office/drawing/2014/main" id="{F2CFFA5A-A1BC-43F7-8740-DBDCDC9E2AEC}"/>
                  </a:ext>
                </a:extLst>
              </p:cNvPr>
              <p:cNvSpPr>
                <a:spLocks/>
              </p:cNvSpPr>
              <p:nvPr/>
            </p:nvSpPr>
            <p:spPr bwMode="auto">
              <a:xfrm>
                <a:off x="25598" y="17248"/>
                <a:ext cx="166" cy="372"/>
              </a:xfrm>
              <a:custGeom>
                <a:avLst/>
                <a:gdLst>
                  <a:gd name="T0" fmla="*/ 110 w 166"/>
                  <a:gd name="T1" fmla="*/ 0 h 372"/>
                  <a:gd name="T2" fmla="*/ 166 w 166"/>
                  <a:gd name="T3" fmla="*/ 59 h 372"/>
                  <a:gd name="T4" fmla="*/ 146 w 166"/>
                  <a:gd name="T5" fmla="*/ 112 h 372"/>
                  <a:gd name="T6" fmla="*/ 135 w 166"/>
                  <a:gd name="T7" fmla="*/ 157 h 372"/>
                  <a:gd name="T8" fmla="*/ 90 w 166"/>
                  <a:gd name="T9" fmla="*/ 264 h 372"/>
                  <a:gd name="T10" fmla="*/ 66 w 166"/>
                  <a:gd name="T11" fmla="*/ 352 h 372"/>
                  <a:gd name="T12" fmla="*/ 5 w 166"/>
                  <a:gd name="T13" fmla="*/ 372 h 372"/>
                  <a:gd name="T14" fmla="*/ 0 w 166"/>
                  <a:gd name="T15" fmla="*/ 267 h 372"/>
                  <a:gd name="T16" fmla="*/ 42 w 166"/>
                  <a:gd name="T17" fmla="*/ 204 h 372"/>
                  <a:gd name="T18" fmla="*/ 66 w 166"/>
                  <a:gd name="T19" fmla="*/ 116 h 372"/>
                  <a:gd name="T20" fmla="*/ 62 w 166"/>
                  <a:gd name="T21" fmla="*/ 29 h 372"/>
                  <a:gd name="T22" fmla="*/ 110 w 166"/>
                  <a:gd name="T23" fmla="*/ 0 h 37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66"/>
                  <a:gd name="T37" fmla="*/ 0 h 372"/>
                  <a:gd name="T38" fmla="*/ 166 w 166"/>
                  <a:gd name="T39" fmla="*/ 372 h 37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66" h="372">
                    <a:moveTo>
                      <a:pt x="110" y="0"/>
                    </a:moveTo>
                    <a:lnTo>
                      <a:pt x="166" y="59"/>
                    </a:lnTo>
                    <a:lnTo>
                      <a:pt x="146" y="112"/>
                    </a:lnTo>
                    <a:lnTo>
                      <a:pt x="135" y="157"/>
                    </a:lnTo>
                    <a:lnTo>
                      <a:pt x="90" y="264"/>
                    </a:lnTo>
                    <a:lnTo>
                      <a:pt x="66" y="352"/>
                    </a:lnTo>
                    <a:lnTo>
                      <a:pt x="5" y="372"/>
                    </a:lnTo>
                    <a:lnTo>
                      <a:pt x="0" y="267"/>
                    </a:lnTo>
                    <a:lnTo>
                      <a:pt x="42" y="204"/>
                    </a:lnTo>
                    <a:lnTo>
                      <a:pt x="66" y="116"/>
                    </a:lnTo>
                    <a:lnTo>
                      <a:pt x="62" y="29"/>
                    </a:lnTo>
                    <a:lnTo>
                      <a:pt x="110" y="0"/>
                    </a:lnTo>
                    <a:close/>
                  </a:path>
                </a:pathLst>
              </a:custGeom>
              <a:grp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302" name="Freeform 203">
                <a:extLst>
                  <a:ext uri="{FF2B5EF4-FFF2-40B4-BE49-F238E27FC236}">
                    <a16:creationId xmlns:a16="http://schemas.microsoft.com/office/drawing/2014/main" id="{F202EAEF-C8FA-4214-860B-57F69381807E}"/>
                  </a:ext>
                </a:extLst>
              </p:cNvPr>
              <p:cNvSpPr>
                <a:spLocks/>
              </p:cNvSpPr>
              <p:nvPr/>
            </p:nvSpPr>
            <p:spPr bwMode="auto">
              <a:xfrm>
                <a:off x="24563" y="16970"/>
                <a:ext cx="233" cy="223"/>
              </a:xfrm>
              <a:custGeom>
                <a:avLst/>
                <a:gdLst>
                  <a:gd name="T0" fmla="*/ 123 w 233"/>
                  <a:gd name="T1" fmla="*/ 168 h 223"/>
                  <a:gd name="T2" fmla="*/ 31 w 233"/>
                  <a:gd name="T3" fmla="*/ 100 h 223"/>
                  <a:gd name="T4" fmla="*/ 0 w 233"/>
                  <a:gd name="T5" fmla="*/ 4 h 223"/>
                  <a:gd name="T6" fmla="*/ 100 w 233"/>
                  <a:gd name="T7" fmla="*/ 0 h 223"/>
                  <a:gd name="T8" fmla="*/ 185 w 233"/>
                  <a:gd name="T9" fmla="*/ 58 h 223"/>
                  <a:gd name="T10" fmla="*/ 228 w 233"/>
                  <a:gd name="T11" fmla="*/ 131 h 223"/>
                  <a:gd name="T12" fmla="*/ 233 w 233"/>
                  <a:gd name="T13" fmla="*/ 223 h 223"/>
                  <a:gd name="T14" fmla="*/ 123 w 233"/>
                  <a:gd name="T15" fmla="*/ 168 h 223"/>
                  <a:gd name="T16" fmla="*/ 0 60000 65536"/>
                  <a:gd name="T17" fmla="*/ 0 60000 65536"/>
                  <a:gd name="T18" fmla="*/ 0 60000 65536"/>
                  <a:gd name="T19" fmla="*/ 0 60000 65536"/>
                  <a:gd name="T20" fmla="*/ 0 60000 65536"/>
                  <a:gd name="T21" fmla="*/ 0 60000 65536"/>
                  <a:gd name="T22" fmla="*/ 0 60000 65536"/>
                  <a:gd name="T23" fmla="*/ 0 60000 65536"/>
                  <a:gd name="T24" fmla="*/ 0 w 233"/>
                  <a:gd name="T25" fmla="*/ 0 h 223"/>
                  <a:gd name="T26" fmla="*/ 233 w 233"/>
                  <a:gd name="T27" fmla="*/ 223 h 22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33" h="223">
                    <a:moveTo>
                      <a:pt x="123" y="168"/>
                    </a:moveTo>
                    <a:lnTo>
                      <a:pt x="31" y="100"/>
                    </a:lnTo>
                    <a:lnTo>
                      <a:pt x="0" y="4"/>
                    </a:lnTo>
                    <a:lnTo>
                      <a:pt x="100" y="0"/>
                    </a:lnTo>
                    <a:lnTo>
                      <a:pt x="185" y="58"/>
                    </a:lnTo>
                    <a:lnTo>
                      <a:pt x="228" y="131"/>
                    </a:lnTo>
                    <a:lnTo>
                      <a:pt x="233" y="223"/>
                    </a:lnTo>
                    <a:lnTo>
                      <a:pt x="123" y="168"/>
                    </a:lnTo>
                    <a:close/>
                  </a:path>
                </a:pathLst>
              </a:custGeom>
              <a:grp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303" name="Freeform 204">
                <a:extLst>
                  <a:ext uri="{FF2B5EF4-FFF2-40B4-BE49-F238E27FC236}">
                    <a16:creationId xmlns:a16="http://schemas.microsoft.com/office/drawing/2014/main" id="{CADC920B-4597-47BB-B11F-E077084832F1}"/>
                  </a:ext>
                </a:extLst>
              </p:cNvPr>
              <p:cNvSpPr>
                <a:spLocks/>
              </p:cNvSpPr>
              <p:nvPr/>
            </p:nvSpPr>
            <p:spPr bwMode="auto">
              <a:xfrm>
                <a:off x="25984" y="17213"/>
                <a:ext cx="272" cy="163"/>
              </a:xfrm>
              <a:custGeom>
                <a:avLst/>
                <a:gdLst>
                  <a:gd name="T0" fmla="*/ 161 w 272"/>
                  <a:gd name="T1" fmla="*/ 140 h 163"/>
                  <a:gd name="T2" fmla="*/ 48 w 272"/>
                  <a:gd name="T3" fmla="*/ 121 h 163"/>
                  <a:gd name="T4" fmla="*/ 0 w 272"/>
                  <a:gd name="T5" fmla="*/ 51 h 163"/>
                  <a:gd name="T6" fmla="*/ 65 w 272"/>
                  <a:gd name="T7" fmla="*/ 0 h 163"/>
                  <a:gd name="T8" fmla="*/ 167 w 272"/>
                  <a:gd name="T9" fmla="*/ 14 h 163"/>
                  <a:gd name="T10" fmla="*/ 238 w 272"/>
                  <a:gd name="T11" fmla="*/ 59 h 163"/>
                  <a:gd name="T12" fmla="*/ 272 w 272"/>
                  <a:gd name="T13" fmla="*/ 163 h 163"/>
                  <a:gd name="T14" fmla="*/ 161 w 272"/>
                  <a:gd name="T15" fmla="*/ 140 h 163"/>
                  <a:gd name="T16" fmla="*/ 0 60000 65536"/>
                  <a:gd name="T17" fmla="*/ 0 60000 65536"/>
                  <a:gd name="T18" fmla="*/ 0 60000 65536"/>
                  <a:gd name="T19" fmla="*/ 0 60000 65536"/>
                  <a:gd name="T20" fmla="*/ 0 60000 65536"/>
                  <a:gd name="T21" fmla="*/ 0 60000 65536"/>
                  <a:gd name="T22" fmla="*/ 0 60000 65536"/>
                  <a:gd name="T23" fmla="*/ 0 60000 65536"/>
                  <a:gd name="T24" fmla="*/ 0 w 272"/>
                  <a:gd name="T25" fmla="*/ 0 h 163"/>
                  <a:gd name="T26" fmla="*/ 272 w 272"/>
                  <a:gd name="T27" fmla="*/ 163 h 16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72" h="163">
                    <a:moveTo>
                      <a:pt x="161" y="140"/>
                    </a:moveTo>
                    <a:lnTo>
                      <a:pt x="48" y="121"/>
                    </a:lnTo>
                    <a:lnTo>
                      <a:pt x="0" y="51"/>
                    </a:lnTo>
                    <a:lnTo>
                      <a:pt x="65" y="0"/>
                    </a:lnTo>
                    <a:lnTo>
                      <a:pt x="167" y="14"/>
                    </a:lnTo>
                    <a:lnTo>
                      <a:pt x="238" y="59"/>
                    </a:lnTo>
                    <a:lnTo>
                      <a:pt x="272" y="163"/>
                    </a:lnTo>
                    <a:lnTo>
                      <a:pt x="161" y="140"/>
                    </a:lnTo>
                    <a:close/>
                  </a:path>
                </a:pathLst>
              </a:custGeom>
              <a:grp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grpSp>
        <p:sp>
          <p:nvSpPr>
            <p:cNvPr id="195" name="Freeform 205">
              <a:extLst>
                <a:ext uri="{FF2B5EF4-FFF2-40B4-BE49-F238E27FC236}">
                  <a16:creationId xmlns:a16="http://schemas.microsoft.com/office/drawing/2014/main" id="{7A37785A-B4BF-495C-98C1-3C9B98CF0CCD}"/>
                </a:ext>
              </a:extLst>
            </p:cNvPr>
            <p:cNvSpPr>
              <a:spLocks/>
            </p:cNvSpPr>
            <p:nvPr/>
          </p:nvSpPr>
          <p:spPr bwMode="auto">
            <a:xfrm>
              <a:off x="2746001" y="4543413"/>
              <a:ext cx="32701" cy="49829"/>
            </a:xfrm>
            <a:custGeom>
              <a:avLst/>
              <a:gdLst>
                <a:gd name="T0" fmla="*/ 7 w 195942"/>
                <a:gd name="T1" fmla="*/ 2 h 291848"/>
                <a:gd name="T2" fmla="*/ 19 w 195942"/>
                <a:gd name="T3" fmla="*/ 0 h 291848"/>
                <a:gd name="T4" fmla="*/ 28 w 195942"/>
                <a:gd name="T5" fmla="*/ 4 h 291848"/>
                <a:gd name="T6" fmla="*/ 23 w 195942"/>
                <a:gd name="T7" fmla="*/ 14 h 291848"/>
                <a:gd name="T8" fmla="*/ 21 w 195942"/>
                <a:gd name="T9" fmla="*/ 23 h 291848"/>
                <a:gd name="T10" fmla="*/ 19 w 195942"/>
                <a:gd name="T11" fmla="*/ 39 h 291848"/>
                <a:gd name="T12" fmla="*/ 8 w 195942"/>
                <a:gd name="T13" fmla="*/ 47 h 291848"/>
                <a:gd name="T14" fmla="*/ 6 w 195942"/>
                <a:gd name="T15" fmla="*/ 43 h 291848"/>
                <a:gd name="T16" fmla="*/ 3 w 195942"/>
                <a:gd name="T17" fmla="*/ 32 h 291848"/>
                <a:gd name="T18" fmla="*/ 3 w 195942"/>
                <a:gd name="T19" fmla="*/ 25 h 291848"/>
                <a:gd name="T20" fmla="*/ 4 w 195942"/>
                <a:gd name="T21" fmla="*/ 16 h 291848"/>
                <a:gd name="T22" fmla="*/ 0 w 195942"/>
                <a:gd name="T23" fmla="*/ 11 h 291848"/>
                <a:gd name="T24" fmla="*/ 7 w 195942"/>
                <a:gd name="T25" fmla="*/ 2 h 29184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95942"/>
                <a:gd name="T40" fmla="*/ 0 h 291848"/>
                <a:gd name="T41" fmla="*/ 195942 w 195942"/>
                <a:gd name="T42" fmla="*/ 291848 h 29184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95942" h="291848">
                  <a:moveTo>
                    <a:pt x="52371" y="13330"/>
                  </a:moveTo>
                  <a:lnTo>
                    <a:pt x="131648" y="0"/>
                  </a:lnTo>
                  <a:lnTo>
                    <a:pt x="195942" y="23812"/>
                  </a:lnTo>
                  <a:lnTo>
                    <a:pt x="162604" y="85725"/>
                  </a:lnTo>
                  <a:lnTo>
                    <a:pt x="150698" y="142875"/>
                  </a:lnTo>
                  <a:lnTo>
                    <a:pt x="133368" y="242728"/>
                  </a:lnTo>
                  <a:lnTo>
                    <a:pt x="55942" y="291848"/>
                  </a:lnTo>
                  <a:lnTo>
                    <a:pt x="41322" y="269128"/>
                  </a:lnTo>
                  <a:lnTo>
                    <a:pt x="23805" y="202088"/>
                  </a:lnTo>
                  <a:lnTo>
                    <a:pt x="21424" y="154569"/>
                  </a:lnTo>
                  <a:lnTo>
                    <a:pt x="27039" y="98409"/>
                  </a:lnTo>
                  <a:lnTo>
                    <a:pt x="0" y="71409"/>
                  </a:lnTo>
                  <a:lnTo>
                    <a:pt x="52371" y="13330"/>
                  </a:lnTo>
                  <a:close/>
                </a:path>
              </a:pathLst>
            </a:custGeom>
            <a:solidFill>
              <a:schemeClr val="accent6">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196" name="Freeform 206">
              <a:extLst>
                <a:ext uri="{FF2B5EF4-FFF2-40B4-BE49-F238E27FC236}">
                  <a16:creationId xmlns:a16="http://schemas.microsoft.com/office/drawing/2014/main" id="{881E2D1A-BC2E-4C67-BCD3-561D57E71D69}"/>
                </a:ext>
              </a:extLst>
            </p:cNvPr>
            <p:cNvSpPr>
              <a:spLocks/>
            </p:cNvSpPr>
            <p:nvPr/>
          </p:nvSpPr>
          <p:spPr bwMode="auto">
            <a:xfrm>
              <a:off x="2733543" y="4622828"/>
              <a:ext cx="46715" cy="23358"/>
            </a:xfrm>
            <a:custGeom>
              <a:avLst/>
              <a:gdLst>
                <a:gd name="T0" fmla="*/ 35 w 287337"/>
                <a:gd name="T1" fmla="*/ 28 h 128588"/>
                <a:gd name="T2" fmla="*/ 27 w 287337"/>
                <a:gd name="T3" fmla="*/ 25 h 128588"/>
                <a:gd name="T4" fmla="*/ 16 w 287337"/>
                <a:gd name="T5" fmla="*/ 22 h 128588"/>
                <a:gd name="T6" fmla="*/ 3 w 287337"/>
                <a:gd name="T7" fmla="*/ 17 h 128588"/>
                <a:gd name="T8" fmla="*/ 0 w 287337"/>
                <a:gd name="T9" fmla="*/ 8 h 128588"/>
                <a:gd name="T10" fmla="*/ 5 w 287337"/>
                <a:gd name="T11" fmla="*/ 4 h 128588"/>
                <a:gd name="T12" fmla="*/ 11 w 287337"/>
                <a:gd name="T13" fmla="*/ 0 h 128588"/>
                <a:gd name="T14" fmla="*/ 19 w 287337"/>
                <a:gd name="T15" fmla="*/ 2 h 128588"/>
                <a:gd name="T16" fmla="*/ 26 w 287337"/>
                <a:gd name="T17" fmla="*/ 3 h 128588"/>
                <a:gd name="T18" fmla="*/ 32 w 287337"/>
                <a:gd name="T19" fmla="*/ 10 h 128588"/>
                <a:gd name="T20" fmla="*/ 35 w 287337"/>
                <a:gd name="T21" fmla="*/ 16 h 128588"/>
                <a:gd name="T22" fmla="*/ 36 w 287337"/>
                <a:gd name="T23" fmla="*/ 22 h 128588"/>
                <a:gd name="T24" fmla="*/ 35 w 287337"/>
                <a:gd name="T25" fmla="*/ 28 h 12858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87337"/>
                <a:gd name="T40" fmla="*/ 0 h 128588"/>
                <a:gd name="T41" fmla="*/ 287337 w 287337"/>
                <a:gd name="T42" fmla="*/ 128588 h 12858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87337" h="128588">
                  <a:moveTo>
                    <a:pt x="280987" y="128588"/>
                  </a:moveTo>
                  <a:lnTo>
                    <a:pt x="219075" y="112713"/>
                  </a:lnTo>
                  <a:lnTo>
                    <a:pt x="128587" y="103188"/>
                  </a:lnTo>
                  <a:lnTo>
                    <a:pt x="26987" y="76200"/>
                  </a:lnTo>
                  <a:lnTo>
                    <a:pt x="0" y="38100"/>
                  </a:lnTo>
                  <a:lnTo>
                    <a:pt x="42862" y="19050"/>
                  </a:lnTo>
                  <a:lnTo>
                    <a:pt x="85725" y="0"/>
                  </a:lnTo>
                  <a:lnTo>
                    <a:pt x="154325" y="11365"/>
                  </a:lnTo>
                  <a:lnTo>
                    <a:pt x="204787" y="12700"/>
                  </a:lnTo>
                  <a:lnTo>
                    <a:pt x="257175" y="46038"/>
                  </a:lnTo>
                  <a:lnTo>
                    <a:pt x="277812" y="71438"/>
                  </a:lnTo>
                  <a:lnTo>
                    <a:pt x="287337" y="103188"/>
                  </a:lnTo>
                  <a:lnTo>
                    <a:pt x="280987" y="128588"/>
                  </a:lnTo>
                  <a:close/>
                </a:path>
              </a:pathLst>
            </a:custGeom>
            <a:solidFill>
              <a:schemeClr val="accent6">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197" name="Freeform 207">
              <a:extLst>
                <a:ext uri="{FF2B5EF4-FFF2-40B4-BE49-F238E27FC236}">
                  <a16:creationId xmlns:a16="http://schemas.microsoft.com/office/drawing/2014/main" id="{E6055BA7-5EC2-4A3E-8BAE-77FF592C7160}"/>
                </a:ext>
              </a:extLst>
            </p:cNvPr>
            <p:cNvSpPr>
              <a:spLocks/>
            </p:cNvSpPr>
            <p:nvPr/>
          </p:nvSpPr>
          <p:spPr bwMode="auto">
            <a:xfrm>
              <a:off x="3088573" y="4629056"/>
              <a:ext cx="6229" cy="7786"/>
            </a:xfrm>
            <a:custGeom>
              <a:avLst/>
              <a:gdLst>
                <a:gd name="T0" fmla="*/ 0 w 136"/>
                <a:gd name="T1" fmla="*/ 2147483647 h 157"/>
                <a:gd name="T2" fmla="*/ 2147483647 w 136"/>
                <a:gd name="T3" fmla="*/ 0 h 157"/>
                <a:gd name="T4" fmla="*/ 2147483647 w 136"/>
                <a:gd name="T5" fmla="*/ 2147483647 h 157"/>
                <a:gd name="T6" fmla="*/ 2147483647 w 136"/>
                <a:gd name="T7" fmla="*/ 2147483647 h 157"/>
                <a:gd name="T8" fmla="*/ 2147483647 w 136"/>
                <a:gd name="T9" fmla="*/ 2147483647 h 157"/>
                <a:gd name="T10" fmla="*/ 0 w 136"/>
                <a:gd name="T11" fmla="*/ 2147483647 h 157"/>
                <a:gd name="T12" fmla="*/ 2147483647 w 136"/>
                <a:gd name="T13" fmla="*/ 2147483647 h 157"/>
                <a:gd name="T14" fmla="*/ 0 w 136"/>
                <a:gd name="T15" fmla="*/ 2147483647 h 157"/>
                <a:gd name="T16" fmla="*/ 0 60000 65536"/>
                <a:gd name="T17" fmla="*/ 0 60000 65536"/>
                <a:gd name="T18" fmla="*/ 0 60000 65536"/>
                <a:gd name="T19" fmla="*/ 0 60000 65536"/>
                <a:gd name="T20" fmla="*/ 0 60000 65536"/>
                <a:gd name="T21" fmla="*/ 0 60000 65536"/>
                <a:gd name="T22" fmla="*/ 0 60000 65536"/>
                <a:gd name="T23" fmla="*/ 0 60000 65536"/>
                <a:gd name="T24" fmla="*/ 0 w 136"/>
                <a:gd name="T25" fmla="*/ 0 h 157"/>
                <a:gd name="T26" fmla="*/ 136 w 136"/>
                <a:gd name="T27" fmla="*/ 157 h 15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36" h="157">
                  <a:moveTo>
                    <a:pt x="0" y="21"/>
                  </a:moveTo>
                  <a:lnTo>
                    <a:pt x="69" y="0"/>
                  </a:lnTo>
                  <a:lnTo>
                    <a:pt x="136" y="21"/>
                  </a:lnTo>
                  <a:lnTo>
                    <a:pt x="136" y="67"/>
                  </a:lnTo>
                  <a:lnTo>
                    <a:pt x="85" y="152"/>
                  </a:lnTo>
                  <a:lnTo>
                    <a:pt x="0" y="157"/>
                  </a:lnTo>
                  <a:lnTo>
                    <a:pt x="21" y="96"/>
                  </a:lnTo>
                  <a:lnTo>
                    <a:pt x="0" y="21"/>
                  </a:lnTo>
                  <a:close/>
                </a:path>
              </a:pathLst>
            </a:custGeom>
            <a:solidFill>
              <a:schemeClr val="accent2">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198" name="Freeform 208">
              <a:extLst>
                <a:ext uri="{FF2B5EF4-FFF2-40B4-BE49-F238E27FC236}">
                  <a16:creationId xmlns:a16="http://schemas.microsoft.com/office/drawing/2014/main" id="{D86B449E-58F5-4AD2-9C01-3991E165A908}"/>
                </a:ext>
              </a:extLst>
            </p:cNvPr>
            <p:cNvSpPr>
              <a:spLocks/>
            </p:cNvSpPr>
            <p:nvPr/>
          </p:nvSpPr>
          <p:spPr bwMode="auto">
            <a:xfrm>
              <a:off x="3093245" y="5037030"/>
              <a:ext cx="227344" cy="255373"/>
            </a:xfrm>
            <a:custGeom>
              <a:avLst/>
              <a:gdLst>
                <a:gd name="T0" fmla="*/ 22 w 1354992"/>
                <a:gd name="T1" fmla="*/ 37 h 1525587"/>
                <a:gd name="T2" fmla="*/ 14 w 1354992"/>
                <a:gd name="T3" fmla="*/ 27 h 1525587"/>
                <a:gd name="T4" fmla="*/ 16 w 1354992"/>
                <a:gd name="T5" fmla="*/ 18 h 1525587"/>
                <a:gd name="T6" fmla="*/ 25 w 1354992"/>
                <a:gd name="T7" fmla="*/ 19 h 1525587"/>
                <a:gd name="T8" fmla="*/ 37 w 1354992"/>
                <a:gd name="T9" fmla="*/ 14 h 1525587"/>
                <a:gd name="T10" fmla="*/ 50 w 1354992"/>
                <a:gd name="T11" fmla="*/ 4 h 1525587"/>
                <a:gd name="T12" fmla="*/ 62 w 1354992"/>
                <a:gd name="T13" fmla="*/ 0 h 1525587"/>
                <a:gd name="T14" fmla="*/ 73 w 1354992"/>
                <a:gd name="T15" fmla="*/ 11 h 1525587"/>
                <a:gd name="T16" fmla="*/ 77 w 1354992"/>
                <a:gd name="T17" fmla="*/ 29 h 1525587"/>
                <a:gd name="T18" fmla="*/ 88 w 1354992"/>
                <a:gd name="T19" fmla="*/ 39 h 1525587"/>
                <a:gd name="T20" fmla="*/ 102 w 1354992"/>
                <a:gd name="T21" fmla="*/ 40 h 1525587"/>
                <a:gd name="T22" fmla="*/ 113 w 1354992"/>
                <a:gd name="T23" fmla="*/ 46 h 1525587"/>
                <a:gd name="T24" fmla="*/ 126 w 1354992"/>
                <a:gd name="T25" fmla="*/ 50 h 1525587"/>
                <a:gd name="T26" fmla="*/ 136 w 1354992"/>
                <a:gd name="T27" fmla="*/ 56 h 1525587"/>
                <a:gd name="T28" fmla="*/ 149 w 1354992"/>
                <a:gd name="T29" fmla="*/ 60 h 1525587"/>
                <a:gd name="T30" fmla="*/ 155 w 1354992"/>
                <a:gd name="T31" fmla="*/ 78 h 1525587"/>
                <a:gd name="T32" fmla="*/ 157 w 1354992"/>
                <a:gd name="T33" fmla="*/ 90 h 1525587"/>
                <a:gd name="T34" fmla="*/ 162 w 1354992"/>
                <a:gd name="T35" fmla="*/ 97 h 1525587"/>
                <a:gd name="T36" fmla="*/ 181 w 1354992"/>
                <a:gd name="T37" fmla="*/ 96 h 1525587"/>
                <a:gd name="T38" fmla="*/ 184 w 1354992"/>
                <a:gd name="T39" fmla="*/ 104 h 1525587"/>
                <a:gd name="T40" fmla="*/ 196 w 1354992"/>
                <a:gd name="T41" fmla="*/ 116 h 1525587"/>
                <a:gd name="T42" fmla="*/ 198 w 1354992"/>
                <a:gd name="T43" fmla="*/ 127 h 1525587"/>
                <a:gd name="T44" fmla="*/ 195 w 1354992"/>
                <a:gd name="T45" fmla="*/ 141 h 1525587"/>
                <a:gd name="T46" fmla="*/ 191 w 1354992"/>
                <a:gd name="T47" fmla="*/ 151 h 1525587"/>
                <a:gd name="T48" fmla="*/ 186 w 1354992"/>
                <a:gd name="T49" fmla="*/ 167 h 1525587"/>
                <a:gd name="T50" fmla="*/ 176 w 1354992"/>
                <a:gd name="T51" fmla="*/ 169 h 1525587"/>
                <a:gd name="T52" fmla="*/ 166 w 1354992"/>
                <a:gd name="T53" fmla="*/ 167 h 1525587"/>
                <a:gd name="T54" fmla="*/ 147 w 1354992"/>
                <a:gd name="T55" fmla="*/ 162 h 1525587"/>
                <a:gd name="T56" fmla="*/ 130 w 1354992"/>
                <a:gd name="T57" fmla="*/ 166 h 1525587"/>
                <a:gd name="T58" fmla="*/ 127 w 1354992"/>
                <a:gd name="T59" fmla="*/ 182 h 1525587"/>
                <a:gd name="T60" fmla="*/ 121 w 1354992"/>
                <a:gd name="T61" fmla="*/ 190 h 1525587"/>
                <a:gd name="T62" fmla="*/ 114 w 1354992"/>
                <a:gd name="T63" fmla="*/ 199 h 1525587"/>
                <a:gd name="T64" fmla="*/ 101 w 1354992"/>
                <a:gd name="T65" fmla="*/ 204 h 1525587"/>
                <a:gd name="T66" fmla="*/ 83 w 1354992"/>
                <a:gd name="T67" fmla="*/ 209 h 1525587"/>
                <a:gd name="T68" fmla="*/ 73 w 1354992"/>
                <a:gd name="T69" fmla="*/ 202 h 1525587"/>
                <a:gd name="T70" fmla="*/ 56 w 1354992"/>
                <a:gd name="T71" fmla="*/ 202 h 1525587"/>
                <a:gd name="T72" fmla="*/ 51 w 1354992"/>
                <a:gd name="T73" fmla="*/ 212 h 1525587"/>
                <a:gd name="T74" fmla="*/ 40 w 1354992"/>
                <a:gd name="T75" fmla="*/ 221 h 1525587"/>
                <a:gd name="T76" fmla="*/ 28 w 1354992"/>
                <a:gd name="T77" fmla="*/ 204 h 1525587"/>
                <a:gd name="T78" fmla="*/ 23 w 1354992"/>
                <a:gd name="T79" fmla="*/ 186 h 1525587"/>
                <a:gd name="T80" fmla="*/ 21 w 1354992"/>
                <a:gd name="T81" fmla="*/ 164 h 1525587"/>
                <a:gd name="T82" fmla="*/ 13 w 1354992"/>
                <a:gd name="T83" fmla="*/ 143 h 1525587"/>
                <a:gd name="T84" fmla="*/ 6 w 1354992"/>
                <a:gd name="T85" fmla="*/ 128 h 1525587"/>
                <a:gd name="T86" fmla="*/ 11 w 1354992"/>
                <a:gd name="T87" fmla="*/ 117 h 1525587"/>
                <a:gd name="T88" fmla="*/ 20 w 1354992"/>
                <a:gd name="T89" fmla="*/ 105 h 1525587"/>
                <a:gd name="T90" fmla="*/ 20 w 1354992"/>
                <a:gd name="T91" fmla="*/ 94 h 1525587"/>
                <a:gd name="T92" fmla="*/ 18 w 1354992"/>
                <a:gd name="T93" fmla="*/ 71 h 1525587"/>
                <a:gd name="T94" fmla="*/ 20 w 1354992"/>
                <a:gd name="T95" fmla="*/ 58 h 1525587"/>
                <a:gd name="T96" fmla="*/ 23 w 1354992"/>
                <a:gd name="T97" fmla="*/ 41 h 1525587"/>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354992"/>
                <a:gd name="T148" fmla="*/ 0 h 1525587"/>
                <a:gd name="T149" fmla="*/ 1354992 w 1354992"/>
                <a:gd name="T150" fmla="*/ 1525587 h 1525587"/>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354992" h="1525587">
                  <a:moveTo>
                    <a:pt x="159605" y="285750"/>
                  </a:moveTo>
                  <a:lnTo>
                    <a:pt x="151209" y="254249"/>
                  </a:lnTo>
                  <a:lnTo>
                    <a:pt x="128587" y="220912"/>
                  </a:lnTo>
                  <a:lnTo>
                    <a:pt x="95250" y="189955"/>
                  </a:lnTo>
                  <a:lnTo>
                    <a:pt x="77055" y="120650"/>
                  </a:lnTo>
                  <a:lnTo>
                    <a:pt x="107217" y="122237"/>
                  </a:lnTo>
                  <a:lnTo>
                    <a:pt x="138967" y="130175"/>
                  </a:lnTo>
                  <a:lnTo>
                    <a:pt x="170717" y="133350"/>
                  </a:lnTo>
                  <a:lnTo>
                    <a:pt x="211992" y="120650"/>
                  </a:lnTo>
                  <a:lnTo>
                    <a:pt x="251680" y="95250"/>
                  </a:lnTo>
                  <a:lnTo>
                    <a:pt x="294542" y="53975"/>
                  </a:lnTo>
                  <a:lnTo>
                    <a:pt x="342167" y="26987"/>
                  </a:lnTo>
                  <a:lnTo>
                    <a:pt x="386617" y="11112"/>
                  </a:lnTo>
                  <a:lnTo>
                    <a:pt x="426305" y="0"/>
                  </a:lnTo>
                  <a:lnTo>
                    <a:pt x="505680" y="7937"/>
                  </a:lnTo>
                  <a:lnTo>
                    <a:pt x="497742" y="73025"/>
                  </a:lnTo>
                  <a:lnTo>
                    <a:pt x="505680" y="165100"/>
                  </a:lnTo>
                  <a:lnTo>
                    <a:pt x="529492" y="203200"/>
                  </a:lnTo>
                  <a:lnTo>
                    <a:pt x="567592" y="244475"/>
                  </a:lnTo>
                  <a:lnTo>
                    <a:pt x="604105" y="269875"/>
                  </a:lnTo>
                  <a:lnTo>
                    <a:pt x="654905" y="284162"/>
                  </a:lnTo>
                  <a:lnTo>
                    <a:pt x="694592" y="277812"/>
                  </a:lnTo>
                  <a:lnTo>
                    <a:pt x="739042" y="292100"/>
                  </a:lnTo>
                  <a:lnTo>
                    <a:pt x="773967" y="317500"/>
                  </a:lnTo>
                  <a:lnTo>
                    <a:pt x="815242" y="339725"/>
                  </a:lnTo>
                  <a:lnTo>
                    <a:pt x="859692" y="342900"/>
                  </a:lnTo>
                  <a:lnTo>
                    <a:pt x="880330" y="371475"/>
                  </a:lnTo>
                  <a:lnTo>
                    <a:pt x="927955" y="387350"/>
                  </a:lnTo>
                  <a:lnTo>
                    <a:pt x="972405" y="384175"/>
                  </a:lnTo>
                  <a:lnTo>
                    <a:pt x="1016855" y="415925"/>
                  </a:lnTo>
                  <a:lnTo>
                    <a:pt x="1045430" y="487362"/>
                  </a:lnTo>
                  <a:lnTo>
                    <a:pt x="1061305" y="536575"/>
                  </a:lnTo>
                  <a:lnTo>
                    <a:pt x="1058130" y="590550"/>
                  </a:lnTo>
                  <a:lnTo>
                    <a:pt x="1069242" y="619125"/>
                  </a:lnTo>
                  <a:lnTo>
                    <a:pt x="1080355" y="658812"/>
                  </a:lnTo>
                  <a:lnTo>
                    <a:pt x="1105755" y="669925"/>
                  </a:lnTo>
                  <a:lnTo>
                    <a:pt x="1148617" y="671512"/>
                  </a:lnTo>
                  <a:lnTo>
                    <a:pt x="1237517" y="665162"/>
                  </a:lnTo>
                  <a:lnTo>
                    <a:pt x="1262917" y="673100"/>
                  </a:lnTo>
                  <a:lnTo>
                    <a:pt x="1259742" y="719137"/>
                  </a:lnTo>
                  <a:lnTo>
                    <a:pt x="1270855" y="755650"/>
                  </a:lnTo>
                  <a:lnTo>
                    <a:pt x="1337530" y="801687"/>
                  </a:lnTo>
                  <a:lnTo>
                    <a:pt x="1353405" y="841375"/>
                  </a:lnTo>
                  <a:lnTo>
                    <a:pt x="1354992" y="877887"/>
                  </a:lnTo>
                  <a:lnTo>
                    <a:pt x="1345467" y="920750"/>
                  </a:lnTo>
                  <a:lnTo>
                    <a:pt x="1331180" y="976312"/>
                  </a:lnTo>
                  <a:lnTo>
                    <a:pt x="1310542" y="1016000"/>
                  </a:lnTo>
                  <a:lnTo>
                    <a:pt x="1305780" y="1044575"/>
                  </a:lnTo>
                  <a:lnTo>
                    <a:pt x="1281967" y="1112837"/>
                  </a:lnTo>
                  <a:lnTo>
                    <a:pt x="1269267" y="1154112"/>
                  </a:lnTo>
                  <a:lnTo>
                    <a:pt x="1250217" y="1182687"/>
                  </a:lnTo>
                  <a:lnTo>
                    <a:pt x="1201005" y="1168400"/>
                  </a:lnTo>
                  <a:lnTo>
                    <a:pt x="1172430" y="1154112"/>
                  </a:lnTo>
                  <a:lnTo>
                    <a:pt x="1131155" y="1154112"/>
                  </a:lnTo>
                  <a:lnTo>
                    <a:pt x="1069242" y="1131887"/>
                  </a:lnTo>
                  <a:lnTo>
                    <a:pt x="1005742" y="1122362"/>
                  </a:lnTo>
                  <a:lnTo>
                    <a:pt x="950180" y="1125537"/>
                  </a:lnTo>
                  <a:lnTo>
                    <a:pt x="888267" y="1149350"/>
                  </a:lnTo>
                  <a:lnTo>
                    <a:pt x="872392" y="1220787"/>
                  </a:lnTo>
                  <a:lnTo>
                    <a:pt x="870805" y="1255712"/>
                  </a:lnTo>
                  <a:lnTo>
                    <a:pt x="872392" y="1287462"/>
                  </a:lnTo>
                  <a:lnTo>
                    <a:pt x="824767" y="1311275"/>
                  </a:lnTo>
                  <a:lnTo>
                    <a:pt x="805717" y="1331912"/>
                  </a:lnTo>
                  <a:lnTo>
                    <a:pt x="778730" y="1374775"/>
                  </a:lnTo>
                  <a:lnTo>
                    <a:pt x="750155" y="1417637"/>
                  </a:lnTo>
                  <a:lnTo>
                    <a:pt x="688242" y="1412875"/>
                  </a:lnTo>
                  <a:lnTo>
                    <a:pt x="634267" y="1412875"/>
                  </a:lnTo>
                  <a:lnTo>
                    <a:pt x="569180" y="1446212"/>
                  </a:lnTo>
                  <a:lnTo>
                    <a:pt x="531080" y="1422400"/>
                  </a:lnTo>
                  <a:lnTo>
                    <a:pt x="495300" y="1392487"/>
                  </a:lnTo>
                  <a:lnTo>
                    <a:pt x="433387" y="1384152"/>
                  </a:lnTo>
                  <a:lnTo>
                    <a:pt x="379809" y="1398440"/>
                  </a:lnTo>
                  <a:lnTo>
                    <a:pt x="358378" y="1425824"/>
                  </a:lnTo>
                  <a:lnTo>
                    <a:pt x="347662" y="1461543"/>
                  </a:lnTo>
                  <a:lnTo>
                    <a:pt x="321530" y="1479550"/>
                  </a:lnTo>
                  <a:lnTo>
                    <a:pt x="272317" y="1525587"/>
                  </a:lnTo>
                  <a:lnTo>
                    <a:pt x="224692" y="1468437"/>
                  </a:lnTo>
                  <a:lnTo>
                    <a:pt x="192942" y="1406525"/>
                  </a:lnTo>
                  <a:lnTo>
                    <a:pt x="181830" y="1339850"/>
                  </a:lnTo>
                  <a:lnTo>
                    <a:pt x="158017" y="1282700"/>
                  </a:lnTo>
                  <a:lnTo>
                    <a:pt x="131030" y="1208087"/>
                  </a:lnTo>
                  <a:lnTo>
                    <a:pt x="143730" y="1131887"/>
                  </a:lnTo>
                  <a:lnTo>
                    <a:pt x="145317" y="1036637"/>
                  </a:lnTo>
                  <a:lnTo>
                    <a:pt x="86580" y="987425"/>
                  </a:lnTo>
                  <a:lnTo>
                    <a:pt x="0" y="938858"/>
                  </a:lnTo>
                  <a:lnTo>
                    <a:pt x="40481" y="884090"/>
                  </a:lnTo>
                  <a:lnTo>
                    <a:pt x="73819" y="859087"/>
                  </a:lnTo>
                  <a:lnTo>
                    <a:pt x="73880" y="808037"/>
                  </a:lnTo>
                  <a:lnTo>
                    <a:pt x="104775" y="779315"/>
                  </a:lnTo>
                  <a:lnTo>
                    <a:pt x="137380" y="727075"/>
                  </a:lnTo>
                  <a:lnTo>
                    <a:pt x="172641" y="679302"/>
                  </a:lnTo>
                  <a:lnTo>
                    <a:pt x="139303" y="650727"/>
                  </a:lnTo>
                  <a:lnTo>
                    <a:pt x="92869" y="545952"/>
                  </a:lnTo>
                  <a:lnTo>
                    <a:pt x="125016" y="489993"/>
                  </a:lnTo>
                  <a:lnTo>
                    <a:pt x="151209" y="450702"/>
                  </a:lnTo>
                  <a:lnTo>
                    <a:pt x="132617" y="403225"/>
                  </a:lnTo>
                  <a:lnTo>
                    <a:pt x="134541" y="347118"/>
                  </a:lnTo>
                  <a:lnTo>
                    <a:pt x="159605" y="285750"/>
                  </a:lnTo>
                  <a:close/>
                </a:path>
              </a:pathLst>
            </a:custGeom>
            <a:solidFill>
              <a:srgbClr val="7EDCC6"/>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199" name="Freeform 209">
              <a:extLst>
                <a:ext uri="{FF2B5EF4-FFF2-40B4-BE49-F238E27FC236}">
                  <a16:creationId xmlns:a16="http://schemas.microsoft.com/office/drawing/2014/main" id="{359DFA1B-AA46-46C1-A170-005F09FD2B13}"/>
                </a:ext>
              </a:extLst>
            </p:cNvPr>
            <p:cNvSpPr>
              <a:spLocks/>
            </p:cNvSpPr>
            <p:nvPr/>
          </p:nvSpPr>
          <p:spPr bwMode="auto">
            <a:xfrm>
              <a:off x="2898600" y="4878201"/>
              <a:ext cx="224230" cy="322331"/>
            </a:xfrm>
            <a:custGeom>
              <a:avLst/>
              <a:gdLst>
                <a:gd name="T0" fmla="*/ 115 w 1341437"/>
                <a:gd name="T1" fmla="*/ 117 h 1921817"/>
                <a:gd name="T2" fmla="*/ 125 w 1341437"/>
                <a:gd name="T3" fmla="*/ 127 h 1921817"/>
                <a:gd name="T4" fmla="*/ 136 w 1341437"/>
                <a:gd name="T5" fmla="*/ 137 h 1921817"/>
                <a:gd name="T6" fmla="*/ 146 w 1341437"/>
                <a:gd name="T7" fmla="*/ 143 h 1921817"/>
                <a:gd name="T8" fmla="*/ 158 w 1341437"/>
                <a:gd name="T9" fmla="*/ 138 h 1921817"/>
                <a:gd name="T10" fmla="*/ 162 w 1341437"/>
                <a:gd name="T11" fmla="*/ 155 h 1921817"/>
                <a:gd name="T12" fmla="*/ 171 w 1341437"/>
                <a:gd name="T13" fmla="*/ 156 h 1921817"/>
                <a:gd name="T14" fmla="*/ 182 w 1341437"/>
                <a:gd name="T15" fmla="*/ 166 h 1921817"/>
                <a:gd name="T16" fmla="*/ 190 w 1341437"/>
                <a:gd name="T17" fmla="*/ 176 h 1921817"/>
                <a:gd name="T18" fmla="*/ 187 w 1341437"/>
                <a:gd name="T19" fmla="*/ 190 h 1921817"/>
                <a:gd name="T20" fmla="*/ 190 w 1341437"/>
                <a:gd name="T21" fmla="*/ 204 h 1921817"/>
                <a:gd name="T22" fmla="*/ 181 w 1341437"/>
                <a:gd name="T23" fmla="*/ 218 h 1921817"/>
                <a:gd name="T24" fmla="*/ 193 w 1341437"/>
                <a:gd name="T25" fmla="*/ 238 h 1921817"/>
                <a:gd name="T26" fmla="*/ 179 w 1341437"/>
                <a:gd name="T27" fmla="*/ 257 h 1921817"/>
                <a:gd name="T28" fmla="*/ 175 w 1341437"/>
                <a:gd name="T29" fmla="*/ 267 h 1921817"/>
                <a:gd name="T30" fmla="*/ 165 w 1341437"/>
                <a:gd name="T31" fmla="*/ 280 h 1921817"/>
                <a:gd name="T32" fmla="*/ 150 w 1341437"/>
                <a:gd name="T33" fmla="*/ 271 h 1921817"/>
                <a:gd name="T34" fmla="*/ 137 w 1341437"/>
                <a:gd name="T35" fmla="*/ 263 h 1921817"/>
                <a:gd name="T36" fmla="*/ 115 w 1341437"/>
                <a:gd name="T37" fmla="*/ 252 h 1921817"/>
                <a:gd name="T38" fmla="*/ 94 w 1341437"/>
                <a:gd name="T39" fmla="*/ 243 h 1921817"/>
                <a:gd name="T40" fmla="*/ 80 w 1341437"/>
                <a:gd name="T41" fmla="*/ 225 h 1921817"/>
                <a:gd name="T42" fmla="*/ 71 w 1341437"/>
                <a:gd name="T43" fmla="*/ 203 h 1921817"/>
                <a:gd name="T44" fmla="*/ 70 w 1341437"/>
                <a:gd name="T45" fmla="*/ 182 h 1921817"/>
                <a:gd name="T46" fmla="*/ 59 w 1341437"/>
                <a:gd name="T47" fmla="*/ 164 h 1921817"/>
                <a:gd name="T48" fmla="*/ 52 w 1341437"/>
                <a:gd name="T49" fmla="*/ 147 h 1921817"/>
                <a:gd name="T50" fmla="*/ 42 w 1341437"/>
                <a:gd name="T51" fmla="*/ 135 h 1921817"/>
                <a:gd name="T52" fmla="*/ 37 w 1341437"/>
                <a:gd name="T53" fmla="*/ 119 h 1921817"/>
                <a:gd name="T54" fmla="*/ 27 w 1341437"/>
                <a:gd name="T55" fmla="*/ 104 h 1921817"/>
                <a:gd name="T56" fmla="*/ 13 w 1341437"/>
                <a:gd name="T57" fmla="*/ 91 h 1921817"/>
                <a:gd name="T58" fmla="*/ 2 w 1341437"/>
                <a:gd name="T59" fmla="*/ 84 h 1921817"/>
                <a:gd name="T60" fmla="*/ 2 w 1341437"/>
                <a:gd name="T61" fmla="*/ 74 h 1921817"/>
                <a:gd name="T62" fmla="*/ 0 w 1341437"/>
                <a:gd name="T63" fmla="*/ 62 h 1921817"/>
                <a:gd name="T64" fmla="*/ 6 w 1341437"/>
                <a:gd name="T65" fmla="*/ 52 h 1921817"/>
                <a:gd name="T66" fmla="*/ 13 w 1341437"/>
                <a:gd name="T67" fmla="*/ 57 h 1921817"/>
                <a:gd name="T68" fmla="*/ 23 w 1341437"/>
                <a:gd name="T69" fmla="*/ 63 h 1921817"/>
                <a:gd name="T70" fmla="*/ 35 w 1341437"/>
                <a:gd name="T71" fmla="*/ 68 h 1921817"/>
                <a:gd name="T72" fmla="*/ 39 w 1341437"/>
                <a:gd name="T73" fmla="*/ 59 h 1921817"/>
                <a:gd name="T74" fmla="*/ 47 w 1341437"/>
                <a:gd name="T75" fmla="*/ 44 h 1921817"/>
                <a:gd name="T76" fmla="*/ 63 w 1341437"/>
                <a:gd name="T77" fmla="*/ 37 h 1921817"/>
                <a:gd name="T78" fmla="*/ 79 w 1341437"/>
                <a:gd name="T79" fmla="*/ 25 h 1921817"/>
                <a:gd name="T80" fmla="*/ 87 w 1341437"/>
                <a:gd name="T81" fmla="*/ 12 h 1921817"/>
                <a:gd name="T82" fmla="*/ 87 w 1341437"/>
                <a:gd name="T83" fmla="*/ 1 h 1921817"/>
                <a:gd name="T84" fmla="*/ 98 w 1341437"/>
                <a:gd name="T85" fmla="*/ 2 h 1921817"/>
                <a:gd name="T86" fmla="*/ 105 w 1341437"/>
                <a:gd name="T87" fmla="*/ 12 h 1921817"/>
                <a:gd name="T88" fmla="*/ 117 w 1341437"/>
                <a:gd name="T89" fmla="*/ 18 h 1921817"/>
                <a:gd name="T90" fmla="*/ 123 w 1341437"/>
                <a:gd name="T91" fmla="*/ 35 h 1921817"/>
                <a:gd name="T92" fmla="*/ 135 w 1341437"/>
                <a:gd name="T93" fmla="*/ 33 h 1921817"/>
                <a:gd name="T94" fmla="*/ 147 w 1341437"/>
                <a:gd name="T95" fmla="*/ 30 h 1921817"/>
                <a:gd name="T96" fmla="*/ 160 w 1341437"/>
                <a:gd name="T97" fmla="*/ 32 h 1921817"/>
                <a:gd name="T98" fmla="*/ 164 w 1341437"/>
                <a:gd name="T99" fmla="*/ 41 h 1921817"/>
                <a:gd name="T100" fmla="*/ 159 w 1341437"/>
                <a:gd name="T101" fmla="*/ 52 h 1921817"/>
                <a:gd name="T102" fmla="*/ 166 w 1341437"/>
                <a:gd name="T103" fmla="*/ 60 h 1921817"/>
                <a:gd name="T104" fmla="*/ 153 w 1341437"/>
                <a:gd name="T105" fmla="*/ 61 h 1921817"/>
                <a:gd name="T106" fmla="*/ 139 w 1341437"/>
                <a:gd name="T107" fmla="*/ 63 h 1921817"/>
                <a:gd name="T108" fmla="*/ 124 w 1341437"/>
                <a:gd name="T109" fmla="*/ 75 h 1921817"/>
                <a:gd name="T110" fmla="*/ 121 w 1341437"/>
                <a:gd name="T111" fmla="*/ 84 h 1921817"/>
                <a:gd name="T112" fmla="*/ 115 w 1341437"/>
                <a:gd name="T113" fmla="*/ 98 h 1921817"/>
                <a:gd name="T114" fmla="*/ 111 w 1341437"/>
                <a:gd name="T115" fmla="*/ 111 h 1921817"/>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341437"/>
                <a:gd name="T175" fmla="*/ 0 h 1921817"/>
                <a:gd name="T176" fmla="*/ 1341437 w 1341437"/>
                <a:gd name="T177" fmla="*/ 1921817 h 1921817"/>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341437" h="1921817">
                  <a:moveTo>
                    <a:pt x="771525" y="759767"/>
                  </a:moveTo>
                  <a:lnTo>
                    <a:pt x="796925" y="797867"/>
                  </a:lnTo>
                  <a:lnTo>
                    <a:pt x="828675" y="835967"/>
                  </a:lnTo>
                  <a:lnTo>
                    <a:pt x="873125" y="867717"/>
                  </a:lnTo>
                  <a:lnTo>
                    <a:pt x="884237" y="912167"/>
                  </a:lnTo>
                  <a:lnTo>
                    <a:pt x="944562" y="935979"/>
                  </a:lnTo>
                  <a:lnTo>
                    <a:pt x="971550" y="966142"/>
                  </a:lnTo>
                  <a:lnTo>
                    <a:pt x="1017587" y="980429"/>
                  </a:lnTo>
                  <a:lnTo>
                    <a:pt x="1065212" y="972492"/>
                  </a:lnTo>
                  <a:lnTo>
                    <a:pt x="1100137" y="945504"/>
                  </a:lnTo>
                  <a:lnTo>
                    <a:pt x="1123950" y="994717"/>
                  </a:lnTo>
                  <a:lnTo>
                    <a:pt x="1125537" y="1061392"/>
                  </a:lnTo>
                  <a:lnTo>
                    <a:pt x="1139825" y="1085204"/>
                  </a:lnTo>
                  <a:lnTo>
                    <a:pt x="1187450" y="1067742"/>
                  </a:lnTo>
                  <a:lnTo>
                    <a:pt x="1245333" y="1067991"/>
                  </a:lnTo>
                  <a:lnTo>
                    <a:pt x="1265237" y="1136004"/>
                  </a:lnTo>
                  <a:lnTo>
                    <a:pt x="1290637" y="1162992"/>
                  </a:lnTo>
                  <a:lnTo>
                    <a:pt x="1320800" y="1202679"/>
                  </a:lnTo>
                  <a:lnTo>
                    <a:pt x="1327150" y="1236017"/>
                  </a:lnTo>
                  <a:lnTo>
                    <a:pt x="1303337" y="1299517"/>
                  </a:lnTo>
                  <a:lnTo>
                    <a:pt x="1302483" y="1356122"/>
                  </a:lnTo>
                  <a:lnTo>
                    <a:pt x="1319212" y="1397942"/>
                  </a:lnTo>
                  <a:lnTo>
                    <a:pt x="1303337" y="1426517"/>
                  </a:lnTo>
                  <a:lnTo>
                    <a:pt x="1262062" y="1491604"/>
                  </a:lnTo>
                  <a:lnTo>
                    <a:pt x="1306512" y="1597967"/>
                  </a:lnTo>
                  <a:lnTo>
                    <a:pt x="1341437" y="1624954"/>
                  </a:lnTo>
                  <a:lnTo>
                    <a:pt x="1274762" y="1724967"/>
                  </a:lnTo>
                  <a:lnTo>
                    <a:pt x="1243012" y="1758304"/>
                  </a:lnTo>
                  <a:lnTo>
                    <a:pt x="1243012" y="1804342"/>
                  </a:lnTo>
                  <a:lnTo>
                    <a:pt x="1214437" y="1828154"/>
                  </a:lnTo>
                  <a:lnTo>
                    <a:pt x="1170324" y="1884760"/>
                  </a:lnTo>
                  <a:lnTo>
                    <a:pt x="1147762" y="1917054"/>
                  </a:lnTo>
                  <a:lnTo>
                    <a:pt x="1066800" y="1921817"/>
                  </a:lnTo>
                  <a:lnTo>
                    <a:pt x="1046162" y="1853554"/>
                  </a:lnTo>
                  <a:lnTo>
                    <a:pt x="1003300" y="1824979"/>
                  </a:lnTo>
                  <a:lnTo>
                    <a:pt x="950912" y="1796404"/>
                  </a:lnTo>
                  <a:lnTo>
                    <a:pt x="889000" y="1748779"/>
                  </a:lnTo>
                  <a:lnTo>
                    <a:pt x="803275" y="1721792"/>
                  </a:lnTo>
                  <a:lnTo>
                    <a:pt x="741362" y="1691629"/>
                  </a:lnTo>
                  <a:lnTo>
                    <a:pt x="652462" y="1663054"/>
                  </a:lnTo>
                  <a:lnTo>
                    <a:pt x="600075" y="1593204"/>
                  </a:lnTo>
                  <a:lnTo>
                    <a:pt x="557212" y="1539229"/>
                  </a:lnTo>
                  <a:lnTo>
                    <a:pt x="490537" y="1474142"/>
                  </a:lnTo>
                  <a:lnTo>
                    <a:pt x="490537" y="1391592"/>
                  </a:lnTo>
                  <a:lnTo>
                    <a:pt x="509587" y="1326504"/>
                  </a:lnTo>
                  <a:lnTo>
                    <a:pt x="485775" y="1245542"/>
                  </a:lnTo>
                  <a:lnTo>
                    <a:pt x="454025" y="1189979"/>
                  </a:lnTo>
                  <a:lnTo>
                    <a:pt x="411162" y="1120129"/>
                  </a:lnTo>
                  <a:lnTo>
                    <a:pt x="369887" y="1037579"/>
                  </a:lnTo>
                  <a:lnTo>
                    <a:pt x="361950" y="1002654"/>
                  </a:lnTo>
                  <a:lnTo>
                    <a:pt x="333375" y="945504"/>
                  </a:lnTo>
                  <a:lnTo>
                    <a:pt x="292100" y="920104"/>
                  </a:lnTo>
                  <a:lnTo>
                    <a:pt x="284162" y="859779"/>
                  </a:lnTo>
                  <a:lnTo>
                    <a:pt x="255587" y="815329"/>
                  </a:lnTo>
                  <a:lnTo>
                    <a:pt x="220662" y="756592"/>
                  </a:lnTo>
                  <a:lnTo>
                    <a:pt x="188912" y="710554"/>
                  </a:lnTo>
                  <a:lnTo>
                    <a:pt x="144462" y="662929"/>
                  </a:lnTo>
                  <a:lnTo>
                    <a:pt x="87312" y="624829"/>
                  </a:lnTo>
                  <a:lnTo>
                    <a:pt x="41275" y="612129"/>
                  </a:lnTo>
                  <a:lnTo>
                    <a:pt x="15875" y="574029"/>
                  </a:lnTo>
                  <a:lnTo>
                    <a:pt x="57150" y="554979"/>
                  </a:lnTo>
                  <a:lnTo>
                    <a:pt x="15875" y="504179"/>
                  </a:lnTo>
                  <a:lnTo>
                    <a:pt x="12700" y="467667"/>
                  </a:lnTo>
                  <a:lnTo>
                    <a:pt x="0" y="426392"/>
                  </a:lnTo>
                  <a:lnTo>
                    <a:pt x="15875" y="397817"/>
                  </a:lnTo>
                  <a:lnTo>
                    <a:pt x="41275" y="358129"/>
                  </a:lnTo>
                  <a:lnTo>
                    <a:pt x="87312" y="347017"/>
                  </a:lnTo>
                  <a:lnTo>
                    <a:pt x="87312" y="389879"/>
                  </a:lnTo>
                  <a:lnTo>
                    <a:pt x="100012" y="413692"/>
                  </a:lnTo>
                  <a:lnTo>
                    <a:pt x="157162" y="432742"/>
                  </a:lnTo>
                  <a:lnTo>
                    <a:pt x="204787" y="472429"/>
                  </a:lnTo>
                  <a:lnTo>
                    <a:pt x="242887" y="464492"/>
                  </a:lnTo>
                  <a:lnTo>
                    <a:pt x="263525" y="420042"/>
                  </a:lnTo>
                  <a:lnTo>
                    <a:pt x="273050" y="402579"/>
                  </a:lnTo>
                  <a:lnTo>
                    <a:pt x="288925" y="347017"/>
                  </a:lnTo>
                  <a:lnTo>
                    <a:pt x="330200" y="300979"/>
                  </a:lnTo>
                  <a:lnTo>
                    <a:pt x="369887" y="267642"/>
                  </a:lnTo>
                  <a:lnTo>
                    <a:pt x="436562" y="251767"/>
                  </a:lnTo>
                  <a:lnTo>
                    <a:pt x="511175" y="213667"/>
                  </a:lnTo>
                  <a:lnTo>
                    <a:pt x="547687" y="173979"/>
                  </a:lnTo>
                  <a:lnTo>
                    <a:pt x="598487" y="115242"/>
                  </a:lnTo>
                  <a:lnTo>
                    <a:pt x="606425" y="85079"/>
                  </a:lnTo>
                  <a:lnTo>
                    <a:pt x="609600" y="53329"/>
                  </a:lnTo>
                  <a:lnTo>
                    <a:pt x="607158" y="7144"/>
                  </a:lnTo>
                  <a:lnTo>
                    <a:pt x="645258" y="0"/>
                  </a:lnTo>
                  <a:lnTo>
                    <a:pt x="683358" y="16669"/>
                  </a:lnTo>
                  <a:lnTo>
                    <a:pt x="721458" y="35719"/>
                  </a:lnTo>
                  <a:lnTo>
                    <a:pt x="729792" y="83344"/>
                  </a:lnTo>
                  <a:lnTo>
                    <a:pt x="772655" y="96441"/>
                  </a:lnTo>
                  <a:lnTo>
                    <a:pt x="813136" y="121444"/>
                  </a:lnTo>
                  <a:lnTo>
                    <a:pt x="827087" y="188267"/>
                  </a:lnTo>
                  <a:lnTo>
                    <a:pt x="857189" y="236935"/>
                  </a:lnTo>
                  <a:lnTo>
                    <a:pt x="898861" y="217885"/>
                  </a:lnTo>
                  <a:lnTo>
                    <a:pt x="939800" y="224779"/>
                  </a:lnTo>
                  <a:lnTo>
                    <a:pt x="982205" y="191691"/>
                  </a:lnTo>
                  <a:lnTo>
                    <a:pt x="1023877" y="208360"/>
                  </a:lnTo>
                  <a:lnTo>
                    <a:pt x="1057214" y="203597"/>
                  </a:lnTo>
                  <a:lnTo>
                    <a:pt x="1114364" y="220266"/>
                  </a:lnTo>
                  <a:lnTo>
                    <a:pt x="1151274" y="245269"/>
                  </a:lnTo>
                  <a:lnTo>
                    <a:pt x="1144130" y="278607"/>
                  </a:lnTo>
                  <a:lnTo>
                    <a:pt x="1120775" y="307329"/>
                  </a:lnTo>
                  <a:lnTo>
                    <a:pt x="1108411" y="353616"/>
                  </a:lnTo>
                  <a:lnTo>
                    <a:pt x="1140558" y="367904"/>
                  </a:lnTo>
                  <a:lnTo>
                    <a:pt x="1156036" y="407194"/>
                  </a:lnTo>
                  <a:lnTo>
                    <a:pt x="1108075" y="394642"/>
                  </a:lnTo>
                  <a:lnTo>
                    <a:pt x="1065212" y="418454"/>
                  </a:lnTo>
                  <a:lnTo>
                    <a:pt x="1017587" y="427979"/>
                  </a:lnTo>
                  <a:lnTo>
                    <a:pt x="969962" y="429567"/>
                  </a:lnTo>
                  <a:lnTo>
                    <a:pt x="893762" y="488304"/>
                  </a:lnTo>
                  <a:lnTo>
                    <a:pt x="863600" y="515292"/>
                  </a:lnTo>
                  <a:lnTo>
                    <a:pt x="852487" y="542279"/>
                  </a:lnTo>
                  <a:lnTo>
                    <a:pt x="842962" y="577204"/>
                  </a:lnTo>
                  <a:lnTo>
                    <a:pt x="836612" y="629592"/>
                  </a:lnTo>
                  <a:lnTo>
                    <a:pt x="801687" y="667692"/>
                  </a:lnTo>
                  <a:lnTo>
                    <a:pt x="762000" y="707379"/>
                  </a:lnTo>
                  <a:lnTo>
                    <a:pt x="771525" y="759767"/>
                  </a:lnTo>
                  <a:close/>
                </a:path>
              </a:pathLst>
            </a:custGeom>
            <a:solidFill>
              <a:srgbClr val="7EDCC6"/>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200" name="Freeform 210">
              <a:extLst>
                <a:ext uri="{FF2B5EF4-FFF2-40B4-BE49-F238E27FC236}">
                  <a16:creationId xmlns:a16="http://schemas.microsoft.com/office/drawing/2014/main" id="{12C806EF-8F48-4139-A135-B46CB9CAB54C}"/>
                </a:ext>
              </a:extLst>
            </p:cNvPr>
            <p:cNvSpPr>
              <a:spLocks/>
            </p:cNvSpPr>
            <p:nvPr/>
          </p:nvSpPr>
          <p:spPr bwMode="auto">
            <a:xfrm>
              <a:off x="2904829" y="4854844"/>
              <a:ext cx="94987" cy="102772"/>
            </a:xfrm>
            <a:custGeom>
              <a:avLst/>
              <a:gdLst>
                <a:gd name="T0" fmla="*/ 30 w 571500"/>
                <a:gd name="T1" fmla="*/ 0 h 609600"/>
                <a:gd name="T2" fmla="*/ 37 w 571500"/>
                <a:gd name="T3" fmla="*/ 2 h 609600"/>
                <a:gd name="T4" fmla="*/ 41 w 571500"/>
                <a:gd name="T5" fmla="*/ 5 h 609600"/>
                <a:gd name="T6" fmla="*/ 46 w 571500"/>
                <a:gd name="T7" fmla="*/ 7 h 609600"/>
                <a:gd name="T8" fmla="*/ 50 w 571500"/>
                <a:gd name="T9" fmla="*/ 13 h 609600"/>
                <a:gd name="T10" fmla="*/ 57 w 571500"/>
                <a:gd name="T11" fmla="*/ 15 h 609600"/>
                <a:gd name="T12" fmla="*/ 62 w 571500"/>
                <a:gd name="T13" fmla="*/ 15 h 609600"/>
                <a:gd name="T14" fmla="*/ 75 w 571500"/>
                <a:gd name="T15" fmla="*/ 14 h 609600"/>
                <a:gd name="T16" fmla="*/ 79 w 571500"/>
                <a:gd name="T17" fmla="*/ 21 h 609600"/>
                <a:gd name="T18" fmla="*/ 80 w 571500"/>
                <a:gd name="T19" fmla="*/ 28 h 609600"/>
                <a:gd name="T20" fmla="*/ 79 w 571500"/>
                <a:gd name="T21" fmla="*/ 33 h 609600"/>
                <a:gd name="T22" fmla="*/ 77 w 571500"/>
                <a:gd name="T23" fmla="*/ 39 h 609600"/>
                <a:gd name="T24" fmla="*/ 71 w 571500"/>
                <a:gd name="T25" fmla="*/ 46 h 609600"/>
                <a:gd name="T26" fmla="*/ 67 w 571500"/>
                <a:gd name="T27" fmla="*/ 52 h 609600"/>
                <a:gd name="T28" fmla="*/ 56 w 571500"/>
                <a:gd name="T29" fmla="*/ 58 h 609600"/>
                <a:gd name="T30" fmla="*/ 46 w 571500"/>
                <a:gd name="T31" fmla="*/ 61 h 609600"/>
                <a:gd name="T32" fmla="*/ 41 w 571500"/>
                <a:gd name="T33" fmla="*/ 65 h 609600"/>
                <a:gd name="T34" fmla="*/ 35 w 571500"/>
                <a:gd name="T35" fmla="*/ 73 h 609600"/>
                <a:gd name="T36" fmla="*/ 33 w 571500"/>
                <a:gd name="T37" fmla="*/ 81 h 609600"/>
                <a:gd name="T38" fmla="*/ 29 w 571500"/>
                <a:gd name="T39" fmla="*/ 90 h 609600"/>
                <a:gd name="T40" fmla="*/ 23 w 571500"/>
                <a:gd name="T41" fmla="*/ 91 h 609600"/>
                <a:gd name="T42" fmla="*/ 16 w 571500"/>
                <a:gd name="T43" fmla="*/ 85 h 609600"/>
                <a:gd name="T44" fmla="*/ 8 w 571500"/>
                <a:gd name="T45" fmla="*/ 82 h 609600"/>
                <a:gd name="T46" fmla="*/ 6 w 571500"/>
                <a:gd name="T47" fmla="*/ 79 h 609600"/>
                <a:gd name="T48" fmla="*/ 7 w 571500"/>
                <a:gd name="T49" fmla="*/ 73 h 609600"/>
                <a:gd name="T50" fmla="*/ 12 w 571500"/>
                <a:gd name="T51" fmla="*/ 70 h 609600"/>
                <a:gd name="T52" fmla="*/ 16 w 571500"/>
                <a:gd name="T53" fmla="*/ 63 h 609600"/>
                <a:gd name="T54" fmla="*/ 18 w 571500"/>
                <a:gd name="T55" fmla="*/ 59 h 609600"/>
                <a:gd name="T56" fmla="*/ 18 w 571500"/>
                <a:gd name="T57" fmla="*/ 54 h 609600"/>
                <a:gd name="T58" fmla="*/ 10 w 571500"/>
                <a:gd name="T59" fmla="*/ 57 h 609600"/>
                <a:gd name="T60" fmla="*/ 4 w 571500"/>
                <a:gd name="T61" fmla="*/ 56 h 609600"/>
                <a:gd name="T62" fmla="*/ 0 w 571500"/>
                <a:gd name="T63" fmla="*/ 51 h 609600"/>
                <a:gd name="T64" fmla="*/ 2 w 571500"/>
                <a:gd name="T65" fmla="*/ 48 h 609600"/>
                <a:gd name="T66" fmla="*/ 5 w 571500"/>
                <a:gd name="T67" fmla="*/ 43 h 609600"/>
                <a:gd name="T68" fmla="*/ 4 w 571500"/>
                <a:gd name="T69" fmla="*/ 38 h 609600"/>
                <a:gd name="T70" fmla="*/ 0 w 571500"/>
                <a:gd name="T71" fmla="*/ 34 h 609600"/>
                <a:gd name="T72" fmla="*/ 4 w 571500"/>
                <a:gd name="T73" fmla="*/ 32 h 609600"/>
                <a:gd name="T74" fmla="*/ 6 w 571500"/>
                <a:gd name="T75" fmla="*/ 28 h 609600"/>
                <a:gd name="T76" fmla="*/ 6 w 571500"/>
                <a:gd name="T77" fmla="*/ 23 h 609600"/>
                <a:gd name="T78" fmla="*/ 11 w 571500"/>
                <a:gd name="T79" fmla="*/ 19 h 609600"/>
                <a:gd name="T80" fmla="*/ 12 w 571500"/>
                <a:gd name="T81" fmla="*/ 13 h 609600"/>
                <a:gd name="T82" fmla="*/ 12 w 571500"/>
                <a:gd name="T83" fmla="*/ 7 h 609600"/>
                <a:gd name="T84" fmla="*/ 17 w 571500"/>
                <a:gd name="T85" fmla="*/ 4 h 609600"/>
                <a:gd name="T86" fmla="*/ 25 w 571500"/>
                <a:gd name="T87" fmla="*/ 3 h 609600"/>
                <a:gd name="T88" fmla="*/ 30 w 571500"/>
                <a:gd name="T89" fmla="*/ 0 h 60960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571500"/>
                <a:gd name="T136" fmla="*/ 0 h 609600"/>
                <a:gd name="T137" fmla="*/ 571500 w 571500"/>
                <a:gd name="T138" fmla="*/ 609600 h 609600"/>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571500" h="609600">
                  <a:moveTo>
                    <a:pt x="213855" y="0"/>
                  </a:moveTo>
                  <a:lnTo>
                    <a:pt x="266243" y="11906"/>
                  </a:lnTo>
                  <a:lnTo>
                    <a:pt x="292437" y="35719"/>
                  </a:lnTo>
                  <a:lnTo>
                    <a:pt x="329346" y="46434"/>
                  </a:lnTo>
                  <a:lnTo>
                    <a:pt x="357921" y="89297"/>
                  </a:lnTo>
                  <a:lnTo>
                    <a:pt x="407927" y="101203"/>
                  </a:lnTo>
                  <a:lnTo>
                    <a:pt x="441265" y="97631"/>
                  </a:lnTo>
                  <a:lnTo>
                    <a:pt x="540087" y="96441"/>
                  </a:lnTo>
                  <a:lnTo>
                    <a:pt x="566670" y="140230"/>
                  </a:lnTo>
                  <a:lnTo>
                    <a:pt x="571500" y="188416"/>
                  </a:lnTo>
                  <a:lnTo>
                    <a:pt x="568280" y="222001"/>
                  </a:lnTo>
                  <a:lnTo>
                    <a:pt x="554374" y="259556"/>
                  </a:lnTo>
                  <a:lnTo>
                    <a:pt x="510325" y="306693"/>
                  </a:lnTo>
                  <a:lnTo>
                    <a:pt x="478128" y="346118"/>
                  </a:lnTo>
                  <a:lnTo>
                    <a:pt x="404075" y="387004"/>
                  </a:lnTo>
                  <a:lnTo>
                    <a:pt x="330537" y="406003"/>
                  </a:lnTo>
                  <a:lnTo>
                    <a:pt x="294604" y="433730"/>
                  </a:lnTo>
                  <a:lnTo>
                    <a:pt x="251138" y="483377"/>
                  </a:lnTo>
                  <a:lnTo>
                    <a:pt x="233430" y="541785"/>
                  </a:lnTo>
                  <a:lnTo>
                    <a:pt x="206062" y="601653"/>
                  </a:lnTo>
                  <a:lnTo>
                    <a:pt x="163849" y="609600"/>
                  </a:lnTo>
                  <a:lnTo>
                    <a:pt x="115910" y="569529"/>
                  </a:lnTo>
                  <a:lnTo>
                    <a:pt x="59565" y="549086"/>
                  </a:lnTo>
                  <a:lnTo>
                    <a:pt x="46686" y="525723"/>
                  </a:lnTo>
                  <a:lnTo>
                    <a:pt x="47168" y="486966"/>
                  </a:lnTo>
                  <a:lnTo>
                    <a:pt x="83713" y="465854"/>
                  </a:lnTo>
                  <a:lnTo>
                    <a:pt x="117520" y="422048"/>
                  </a:lnTo>
                  <a:lnTo>
                    <a:pt x="130399" y="394305"/>
                  </a:lnTo>
                  <a:lnTo>
                    <a:pt x="130399" y="363640"/>
                  </a:lnTo>
                  <a:lnTo>
                    <a:pt x="70834" y="382623"/>
                  </a:lnTo>
                  <a:lnTo>
                    <a:pt x="28977" y="370941"/>
                  </a:lnTo>
                  <a:lnTo>
                    <a:pt x="0" y="343198"/>
                  </a:lnTo>
                  <a:lnTo>
                    <a:pt x="12879" y="322755"/>
                  </a:lnTo>
                  <a:lnTo>
                    <a:pt x="33807" y="287710"/>
                  </a:lnTo>
                  <a:lnTo>
                    <a:pt x="25758" y="255585"/>
                  </a:lnTo>
                  <a:lnTo>
                    <a:pt x="0" y="227842"/>
                  </a:lnTo>
                  <a:lnTo>
                    <a:pt x="25758" y="216160"/>
                  </a:lnTo>
                  <a:lnTo>
                    <a:pt x="46686" y="188416"/>
                  </a:lnTo>
                  <a:lnTo>
                    <a:pt x="43466" y="156292"/>
                  </a:lnTo>
                  <a:lnTo>
                    <a:pt x="75663" y="128548"/>
                  </a:lnTo>
                  <a:lnTo>
                    <a:pt x="83713" y="89123"/>
                  </a:lnTo>
                  <a:lnTo>
                    <a:pt x="83713" y="48237"/>
                  </a:lnTo>
                  <a:lnTo>
                    <a:pt x="122349" y="24874"/>
                  </a:lnTo>
                  <a:lnTo>
                    <a:pt x="180304" y="17573"/>
                  </a:lnTo>
                  <a:lnTo>
                    <a:pt x="213855" y="0"/>
                  </a:lnTo>
                  <a:close/>
                </a:path>
              </a:pathLst>
            </a:custGeom>
            <a:solidFill>
              <a:srgbClr val="7EDCC6"/>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201" name="Freeform 211">
              <a:extLst>
                <a:ext uri="{FF2B5EF4-FFF2-40B4-BE49-F238E27FC236}">
                  <a16:creationId xmlns:a16="http://schemas.microsoft.com/office/drawing/2014/main" id="{C09492EC-109B-4F69-A363-98F9A25AE743}"/>
                </a:ext>
              </a:extLst>
            </p:cNvPr>
            <p:cNvSpPr>
              <a:spLocks/>
            </p:cNvSpPr>
            <p:nvPr/>
          </p:nvSpPr>
          <p:spPr bwMode="auto">
            <a:xfrm>
              <a:off x="2937530" y="4669542"/>
              <a:ext cx="208658" cy="277173"/>
            </a:xfrm>
            <a:custGeom>
              <a:avLst/>
              <a:gdLst>
                <a:gd name="T0" fmla="*/ 2147483647 w 2433"/>
                <a:gd name="T1" fmla="*/ 2147483647 h 3386"/>
                <a:gd name="T2" fmla="*/ 2147483647 w 2433"/>
                <a:gd name="T3" fmla="*/ 2147483647 h 3386"/>
                <a:gd name="T4" fmla="*/ 2147483647 w 2433"/>
                <a:gd name="T5" fmla="*/ 2147483647 h 3386"/>
                <a:gd name="T6" fmla="*/ 2147483647 w 2433"/>
                <a:gd name="T7" fmla="*/ 2147483647 h 3386"/>
                <a:gd name="T8" fmla="*/ 2147483647 w 2433"/>
                <a:gd name="T9" fmla="*/ 2147483647 h 3386"/>
                <a:gd name="T10" fmla="*/ 2147483647 w 2433"/>
                <a:gd name="T11" fmla="*/ 2147483647 h 3386"/>
                <a:gd name="T12" fmla="*/ 2147483647 w 2433"/>
                <a:gd name="T13" fmla="*/ 2147483647 h 3386"/>
                <a:gd name="T14" fmla="*/ 2147483647 w 2433"/>
                <a:gd name="T15" fmla="*/ 2147483647 h 3386"/>
                <a:gd name="T16" fmla="*/ 2147483647 w 2433"/>
                <a:gd name="T17" fmla="*/ 2147483647 h 3386"/>
                <a:gd name="T18" fmla="*/ 2147483647 w 2433"/>
                <a:gd name="T19" fmla="*/ 2147483647 h 3386"/>
                <a:gd name="T20" fmla="*/ 2147483647 w 2433"/>
                <a:gd name="T21" fmla="*/ 2147483647 h 3386"/>
                <a:gd name="T22" fmla="*/ 2147483647 w 2433"/>
                <a:gd name="T23" fmla="*/ 2147483647 h 3386"/>
                <a:gd name="T24" fmla="*/ 2147483647 w 2433"/>
                <a:gd name="T25" fmla="*/ 2147483647 h 3386"/>
                <a:gd name="T26" fmla="*/ 2147483647 w 2433"/>
                <a:gd name="T27" fmla="*/ 2147483647 h 3386"/>
                <a:gd name="T28" fmla="*/ 2147483647 w 2433"/>
                <a:gd name="T29" fmla="*/ 2147483647 h 3386"/>
                <a:gd name="T30" fmla="*/ 2147483647 w 2433"/>
                <a:gd name="T31" fmla="*/ 2147483647 h 3386"/>
                <a:gd name="T32" fmla="*/ 2147483647 w 2433"/>
                <a:gd name="T33" fmla="*/ 2147483647 h 3386"/>
                <a:gd name="T34" fmla="*/ 2147483647 w 2433"/>
                <a:gd name="T35" fmla="*/ 2147483647 h 3386"/>
                <a:gd name="T36" fmla="*/ 2147483647 w 2433"/>
                <a:gd name="T37" fmla="*/ 2147483647 h 3386"/>
                <a:gd name="T38" fmla="*/ 2147483647 w 2433"/>
                <a:gd name="T39" fmla="*/ 2147483647 h 3386"/>
                <a:gd name="T40" fmla="*/ 2147483647 w 2433"/>
                <a:gd name="T41" fmla="*/ 2147483647 h 3386"/>
                <a:gd name="T42" fmla="*/ 2147483647 w 2433"/>
                <a:gd name="T43" fmla="*/ 2147483647 h 3386"/>
                <a:gd name="T44" fmla="*/ 2147483647 w 2433"/>
                <a:gd name="T45" fmla="*/ 2147483647 h 3386"/>
                <a:gd name="T46" fmla="*/ 2147483647 w 2433"/>
                <a:gd name="T47" fmla="*/ 2147483647 h 3386"/>
                <a:gd name="T48" fmla="*/ 2147483647 w 2433"/>
                <a:gd name="T49" fmla="*/ 2147483647 h 3386"/>
                <a:gd name="T50" fmla="*/ 2147483647 w 2433"/>
                <a:gd name="T51" fmla="*/ 2147483647 h 3386"/>
                <a:gd name="T52" fmla="*/ 2147483647 w 2433"/>
                <a:gd name="T53" fmla="*/ 2147483647 h 3386"/>
                <a:gd name="T54" fmla="*/ 2147483647 w 2433"/>
                <a:gd name="T55" fmla="*/ 2147483647 h 3386"/>
                <a:gd name="T56" fmla="*/ 2147483647 w 2433"/>
                <a:gd name="T57" fmla="*/ 2147483647 h 3386"/>
                <a:gd name="T58" fmla="*/ 2147483647 w 2433"/>
                <a:gd name="T59" fmla="*/ 2147483647 h 3386"/>
                <a:gd name="T60" fmla="*/ 2147483647 w 2433"/>
                <a:gd name="T61" fmla="*/ 2147483647 h 3386"/>
                <a:gd name="T62" fmla="*/ 2147483647 w 2433"/>
                <a:gd name="T63" fmla="*/ 2147483647 h 3386"/>
                <a:gd name="T64" fmla="*/ 2147483647 w 2433"/>
                <a:gd name="T65" fmla="*/ 2147483647 h 3386"/>
                <a:gd name="T66" fmla="*/ 2147483647 w 2433"/>
                <a:gd name="T67" fmla="*/ 2147483647 h 3386"/>
                <a:gd name="T68" fmla="*/ 2147483647 w 2433"/>
                <a:gd name="T69" fmla="*/ 2147483647 h 3386"/>
                <a:gd name="T70" fmla="*/ 2147483647 w 2433"/>
                <a:gd name="T71" fmla="*/ 2147483647 h 3386"/>
                <a:gd name="T72" fmla="*/ 2147483647 w 2433"/>
                <a:gd name="T73" fmla="*/ 2147483647 h 3386"/>
                <a:gd name="T74" fmla="*/ 2147483647 w 2433"/>
                <a:gd name="T75" fmla="*/ 2147483647 h 3386"/>
                <a:gd name="T76" fmla="*/ 2147483647 w 2433"/>
                <a:gd name="T77" fmla="*/ 2147483647 h 3386"/>
                <a:gd name="T78" fmla="*/ 2147483647 w 2433"/>
                <a:gd name="T79" fmla="*/ 2147483647 h 3386"/>
                <a:gd name="T80" fmla="*/ 2147483647 w 2433"/>
                <a:gd name="T81" fmla="*/ 2147483647 h 3386"/>
                <a:gd name="T82" fmla="*/ 2147483647 w 2433"/>
                <a:gd name="T83" fmla="*/ 2147483647 h 3386"/>
                <a:gd name="T84" fmla="*/ 2147483647 w 2433"/>
                <a:gd name="T85" fmla="*/ 2147483647 h 3386"/>
                <a:gd name="T86" fmla="*/ 2147483647 w 2433"/>
                <a:gd name="T87" fmla="*/ 2147483647 h 3386"/>
                <a:gd name="T88" fmla="*/ 2147483647 w 2433"/>
                <a:gd name="T89" fmla="*/ 2147483647 h 3386"/>
                <a:gd name="T90" fmla="*/ 2147483647 w 2433"/>
                <a:gd name="T91" fmla="*/ 2147483647 h 3386"/>
                <a:gd name="T92" fmla="*/ 2147483647 w 2433"/>
                <a:gd name="T93" fmla="*/ 2147483647 h 3386"/>
                <a:gd name="T94" fmla="*/ 2147483647 w 2433"/>
                <a:gd name="T95" fmla="*/ 2147483647 h 3386"/>
                <a:gd name="T96" fmla="*/ 2147483647 w 2433"/>
                <a:gd name="T97" fmla="*/ 2147483647 h 3386"/>
                <a:gd name="T98" fmla="*/ 2147483647 w 2433"/>
                <a:gd name="T99" fmla="*/ 2147483647 h 3386"/>
                <a:gd name="T100" fmla="*/ 2147483647 w 2433"/>
                <a:gd name="T101" fmla="*/ 2147483647 h 3386"/>
                <a:gd name="T102" fmla="*/ 2147483647 w 2433"/>
                <a:gd name="T103" fmla="*/ 2147483647 h 3386"/>
                <a:gd name="T104" fmla="*/ 0 w 2433"/>
                <a:gd name="T105" fmla="*/ 2147483647 h 3386"/>
                <a:gd name="T106" fmla="*/ 2147483647 w 2433"/>
                <a:gd name="T107" fmla="*/ 2147483647 h 3386"/>
                <a:gd name="T108" fmla="*/ 2147483647 w 2433"/>
                <a:gd name="T109" fmla="*/ 2147483647 h 3386"/>
                <a:gd name="T110" fmla="*/ 2147483647 w 2433"/>
                <a:gd name="T111" fmla="*/ 2147483647 h 3386"/>
                <a:gd name="T112" fmla="*/ 2147483647 w 2433"/>
                <a:gd name="T113" fmla="*/ 2147483647 h 3386"/>
                <a:gd name="T114" fmla="*/ 2147483647 w 2433"/>
                <a:gd name="T115" fmla="*/ 2147483647 h 3386"/>
                <a:gd name="T116" fmla="*/ 2147483647 w 2433"/>
                <a:gd name="T117" fmla="*/ 2147483647 h 3386"/>
                <a:gd name="T118" fmla="*/ 2147483647 w 2433"/>
                <a:gd name="T119" fmla="*/ 2147483647 h 3386"/>
                <a:gd name="T120" fmla="*/ 2147483647 w 2433"/>
                <a:gd name="T121" fmla="*/ 2147483647 h 3386"/>
                <a:gd name="T122" fmla="*/ 2147483647 w 2433"/>
                <a:gd name="T123" fmla="*/ 2147483647 h 338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2433"/>
                <a:gd name="T187" fmla="*/ 0 h 3386"/>
                <a:gd name="T188" fmla="*/ 2433 w 2433"/>
                <a:gd name="T189" fmla="*/ 3386 h 338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2433" h="3386">
                  <a:moveTo>
                    <a:pt x="273" y="1059"/>
                  </a:moveTo>
                  <a:lnTo>
                    <a:pt x="264" y="984"/>
                  </a:lnTo>
                  <a:lnTo>
                    <a:pt x="312" y="976"/>
                  </a:lnTo>
                  <a:lnTo>
                    <a:pt x="360" y="912"/>
                  </a:lnTo>
                  <a:lnTo>
                    <a:pt x="376" y="824"/>
                  </a:lnTo>
                  <a:lnTo>
                    <a:pt x="488" y="912"/>
                  </a:lnTo>
                  <a:lnTo>
                    <a:pt x="536" y="848"/>
                  </a:lnTo>
                  <a:lnTo>
                    <a:pt x="496" y="776"/>
                  </a:lnTo>
                  <a:lnTo>
                    <a:pt x="600" y="720"/>
                  </a:lnTo>
                  <a:lnTo>
                    <a:pt x="648" y="656"/>
                  </a:lnTo>
                  <a:lnTo>
                    <a:pt x="736" y="592"/>
                  </a:lnTo>
                  <a:lnTo>
                    <a:pt x="744" y="472"/>
                  </a:lnTo>
                  <a:lnTo>
                    <a:pt x="818" y="364"/>
                  </a:lnTo>
                  <a:lnTo>
                    <a:pt x="872" y="304"/>
                  </a:lnTo>
                  <a:lnTo>
                    <a:pt x="1008" y="304"/>
                  </a:lnTo>
                  <a:lnTo>
                    <a:pt x="1136" y="272"/>
                  </a:lnTo>
                  <a:lnTo>
                    <a:pt x="1232" y="208"/>
                  </a:lnTo>
                  <a:lnTo>
                    <a:pt x="1360" y="144"/>
                  </a:lnTo>
                  <a:lnTo>
                    <a:pt x="1448" y="112"/>
                  </a:lnTo>
                  <a:lnTo>
                    <a:pt x="1496" y="56"/>
                  </a:lnTo>
                  <a:lnTo>
                    <a:pt x="1592" y="0"/>
                  </a:lnTo>
                  <a:lnTo>
                    <a:pt x="1657" y="51"/>
                  </a:lnTo>
                  <a:lnTo>
                    <a:pt x="1362" y="275"/>
                  </a:lnTo>
                  <a:lnTo>
                    <a:pt x="1248" y="472"/>
                  </a:lnTo>
                  <a:lnTo>
                    <a:pt x="1204" y="588"/>
                  </a:lnTo>
                  <a:lnTo>
                    <a:pt x="1208" y="688"/>
                  </a:lnTo>
                  <a:lnTo>
                    <a:pt x="1296" y="768"/>
                  </a:lnTo>
                  <a:lnTo>
                    <a:pt x="1360" y="880"/>
                  </a:lnTo>
                  <a:lnTo>
                    <a:pt x="1320" y="952"/>
                  </a:lnTo>
                  <a:lnTo>
                    <a:pt x="1352" y="1040"/>
                  </a:lnTo>
                  <a:lnTo>
                    <a:pt x="1400" y="1104"/>
                  </a:lnTo>
                  <a:lnTo>
                    <a:pt x="1488" y="1104"/>
                  </a:lnTo>
                  <a:lnTo>
                    <a:pt x="1616" y="1104"/>
                  </a:lnTo>
                  <a:lnTo>
                    <a:pt x="1720" y="1096"/>
                  </a:lnTo>
                  <a:lnTo>
                    <a:pt x="1816" y="1128"/>
                  </a:lnTo>
                  <a:lnTo>
                    <a:pt x="1896" y="1240"/>
                  </a:lnTo>
                  <a:lnTo>
                    <a:pt x="1960" y="1304"/>
                  </a:lnTo>
                  <a:lnTo>
                    <a:pt x="2048" y="1296"/>
                  </a:lnTo>
                  <a:lnTo>
                    <a:pt x="2176" y="1280"/>
                  </a:lnTo>
                  <a:lnTo>
                    <a:pt x="2264" y="1280"/>
                  </a:lnTo>
                  <a:lnTo>
                    <a:pt x="2315" y="1305"/>
                  </a:lnTo>
                  <a:lnTo>
                    <a:pt x="2264" y="1416"/>
                  </a:lnTo>
                  <a:lnTo>
                    <a:pt x="2248" y="1536"/>
                  </a:lnTo>
                  <a:lnTo>
                    <a:pt x="2264" y="1640"/>
                  </a:lnTo>
                  <a:lnTo>
                    <a:pt x="2256" y="1720"/>
                  </a:lnTo>
                  <a:lnTo>
                    <a:pt x="2320" y="1776"/>
                  </a:lnTo>
                  <a:lnTo>
                    <a:pt x="2336" y="1832"/>
                  </a:lnTo>
                  <a:lnTo>
                    <a:pt x="2293" y="1887"/>
                  </a:lnTo>
                  <a:lnTo>
                    <a:pt x="2280" y="1952"/>
                  </a:lnTo>
                  <a:lnTo>
                    <a:pt x="2336" y="2016"/>
                  </a:lnTo>
                  <a:lnTo>
                    <a:pt x="2376" y="2088"/>
                  </a:lnTo>
                  <a:lnTo>
                    <a:pt x="2432" y="2144"/>
                  </a:lnTo>
                  <a:lnTo>
                    <a:pt x="2433" y="2210"/>
                  </a:lnTo>
                  <a:lnTo>
                    <a:pt x="2368" y="2146"/>
                  </a:lnTo>
                  <a:lnTo>
                    <a:pt x="2313" y="2111"/>
                  </a:lnTo>
                  <a:lnTo>
                    <a:pt x="2197" y="2153"/>
                  </a:lnTo>
                  <a:lnTo>
                    <a:pt x="2128" y="2191"/>
                  </a:lnTo>
                  <a:lnTo>
                    <a:pt x="2061" y="2168"/>
                  </a:lnTo>
                  <a:lnTo>
                    <a:pt x="1962" y="2200"/>
                  </a:lnTo>
                  <a:lnTo>
                    <a:pt x="1855" y="2185"/>
                  </a:lnTo>
                  <a:lnTo>
                    <a:pt x="1857" y="2242"/>
                  </a:lnTo>
                  <a:lnTo>
                    <a:pt x="1873" y="2288"/>
                  </a:lnTo>
                  <a:lnTo>
                    <a:pt x="1906" y="2321"/>
                  </a:lnTo>
                  <a:lnTo>
                    <a:pt x="1953" y="2336"/>
                  </a:lnTo>
                  <a:lnTo>
                    <a:pt x="2007" y="2329"/>
                  </a:lnTo>
                  <a:lnTo>
                    <a:pt x="1986" y="2408"/>
                  </a:lnTo>
                  <a:lnTo>
                    <a:pt x="1897" y="2399"/>
                  </a:lnTo>
                  <a:lnTo>
                    <a:pt x="1816" y="2417"/>
                  </a:lnTo>
                  <a:lnTo>
                    <a:pt x="1785" y="2483"/>
                  </a:lnTo>
                  <a:lnTo>
                    <a:pt x="1785" y="2551"/>
                  </a:lnTo>
                  <a:lnTo>
                    <a:pt x="1888" y="2624"/>
                  </a:lnTo>
                  <a:lnTo>
                    <a:pt x="1920" y="2719"/>
                  </a:lnTo>
                  <a:lnTo>
                    <a:pt x="1936" y="2791"/>
                  </a:lnTo>
                  <a:lnTo>
                    <a:pt x="1896" y="2885"/>
                  </a:lnTo>
                  <a:lnTo>
                    <a:pt x="1897" y="3019"/>
                  </a:lnTo>
                  <a:lnTo>
                    <a:pt x="1854" y="3229"/>
                  </a:lnTo>
                  <a:lnTo>
                    <a:pt x="1864" y="3319"/>
                  </a:lnTo>
                  <a:lnTo>
                    <a:pt x="1794" y="3386"/>
                  </a:lnTo>
                  <a:lnTo>
                    <a:pt x="1762" y="3307"/>
                  </a:lnTo>
                  <a:lnTo>
                    <a:pt x="1698" y="3280"/>
                  </a:lnTo>
                  <a:lnTo>
                    <a:pt x="1726" y="3175"/>
                  </a:lnTo>
                  <a:lnTo>
                    <a:pt x="1770" y="3118"/>
                  </a:lnTo>
                  <a:lnTo>
                    <a:pt x="1783" y="3058"/>
                  </a:lnTo>
                  <a:lnTo>
                    <a:pt x="1710" y="3002"/>
                  </a:lnTo>
                  <a:lnTo>
                    <a:pt x="1606" y="2969"/>
                  </a:lnTo>
                  <a:lnTo>
                    <a:pt x="1530" y="2975"/>
                  </a:lnTo>
                  <a:lnTo>
                    <a:pt x="1449" y="2944"/>
                  </a:lnTo>
                  <a:lnTo>
                    <a:pt x="1375" y="3008"/>
                  </a:lnTo>
                  <a:lnTo>
                    <a:pt x="1288" y="2999"/>
                  </a:lnTo>
                  <a:lnTo>
                    <a:pt x="1209" y="3041"/>
                  </a:lnTo>
                  <a:lnTo>
                    <a:pt x="1152" y="2933"/>
                  </a:lnTo>
                  <a:lnTo>
                    <a:pt x="1122" y="2803"/>
                  </a:lnTo>
                  <a:lnTo>
                    <a:pt x="1048" y="2752"/>
                  </a:lnTo>
                  <a:lnTo>
                    <a:pt x="958" y="2720"/>
                  </a:lnTo>
                  <a:lnTo>
                    <a:pt x="943" y="2624"/>
                  </a:lnTo>
                  <a:lnTo>
                    <a:pt x="801" y="2552"/>
                  </a:lnTo>
                  <a:lnTo>
                    <a:pt x="720" y="2561"/>
                  </a:lnTo>
                  <a:lnTo>
                    <a:pt x="664" y="2465"/>
                  </a:lnTo>
                  <a:lnTo>
                    <a:pt x="532" y="2464"/>
                  </a:lnTo>
                  <a:lnTo>
                    <a:pt x="408" y="2473"/>
                  </a:lnTo>
                  <a:lnTo>
                    <a:pt x="306" y="2444"/>
                  </a:lnTo>
                  <a:lnTo>
                    <a:pt x="250" y="2362"/>
                  </a:lnTo>
                  <a:lnTo>
                    <a:pt x="190" y="2344"/>
                  </a:lnTo>
                  <a:lnTo>
                    <a:pt x="130" y="2290"/>
                  </a:lnTo>
                  <a:lnTo>
                    <a:pt x="33" y="2264"/>
                  </a:lnTo>
                  <a:lnTo>
                    <a:pt x="0" y="2192"/>
                  </a:lnTo>
                  <a:lnTo>
                    <a:pt x="96" y="2184"/>
                  </a:lnTo>
                  <a:lnTo>
                    <a:pt x="64" y="2096"/>
                  </a:lnTo>
                  <a:lnTo>
                    <a:pt x="112" y="2040"/>
                  </a:lnTo>
                  <a:lnTo>
                    <a:pt x="205" y="1999"/>
                  </a:lnTo>
                  <a:lnTo>
                    <a:pt x="256" y="1984"/>
                  </a:lnTo>
                  <a:lnTo>
                    <a:pt x="312" y="1912"/>
                  </a:lnTo>
                  <a:lnTo>
                    <a:pt x="352" y="1848"/>
                  </a:lnTo>
                  <a:lnTo>
                    <a:pt x="364" y="1753"/>
                  </a:lnTo>
                  <a:lnTo>
                    <a:pt x="424" y="1736"/>
                  </a:lnTo>
                  <a:lnTo>
                    <a:pt x="320" y="1704"/>
                  </a:lnTo>
                  <a:lnTo>
                    <a:pt x="360" y="1632"/>
                  </a:lnTo>
                  <a:lnTo>
                    <a:pt x="364" y="1529"/>
                  </a:lnTo>
                  <a:lnTo>
                    <a:pt x="328" y="1464"/>
                  </a:lnTo>
                  <a:lnTo>
                    <a:pt x="376" y="1392"/>
                  </a:lnTo>
                  <a:lnTo>
                    <a:pt x="328" y="1304"/>
                  </a:lnTo>
                  <a:lnTo>
                    <a:pt x="360" y="1248"/>
                  </a:lnTo>
                  <a:lnTo>
                    <a:pt x="360" y="1184"/>
                  </a:lnTo>
                  <a:lnTo>
                    <a:pt x="272" y="1152"/>
                  </a:lnTo>
                  <a:lnTo>
                    <a:pt x="273" y="1059"/>
                  </a:lnTo>
                  <a:close/>
                </a:path>
              </a:pathLst>
            </a:custGeom>
            <a:solidFill>
              <a:srgbClr val="7EDCC6"/>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202" name="Freeform 212">
              <a:extLst>
                <a:ext uri="{FF2B5EF4-FFF2-40B4-BE49-F238E27FC236}">
                  <a16:creationId xmlns:a16="http://schemas.microsoft.com/office/drawing/2014/main" id="{A02D8277-6F14-49ED-B8A3-46E3EBB12F9A}"/>
                </a:ext>
              </a:extLst>
            </p:cNvPr>
            <p:cNvSpPr>
              <a:spLocks/>
            </p:cNvSpPr>
            <p:nvPr/>
          </p:nvSpPr>
          <p:spPr bwMode="auto">
            <a:xfrm>
              <a:off x="3041858" y="4686671"/>
              <a:ext cx="230459" cy="180630"/>
            </a:xfrm>
            <a:custGeom>
              <a:avLst/>
              <a:gdLst>
                <a:gd name="T0" fmla="*/ 35 w 1383567"/>
                <a:gd name="T1" fmla="*/ 6 h 1079500"/>
                <a:gd name="T2" fmla="*/ 49 w 1383567"/>
                <a:gd name="T3" fmla="*/ 2 h 1079500"/>
                <a:gd name="T4" fmla="*/ 65 w 1383567"/>
                <a:gd name="T5" fmla="*/ 2 h 1079500"/>
                <a:gd name="T6" fmla="*/ 72 w 1383567"/>
                <a:gd name="T7" fmla="*/ 16 h 1079500"/>
                <a:gd name="T8" fmla="*/ 88 w 1383567"/>
                <a:gd name="T9" fmla="*/ 15 h 1079500"/>
                <a:gd name="T10" fmla="*/ 102 w 1383567"/>
                <a:gd name="T11" fmla="*/ 14 h 1079500"/>
                <a:gd name="T12" fmla="*/ 112 w 1383567"/>
                <a:gd name="T13" fmla="*/ 21 h 1079500"/>
                <a:gd name="T14" fmla="*/ 124 w 1383567"/>
                <a:gd name="T15" fmla="*/ 24 h 1079500"/>
                <a:gd name="T16" fmla="*/ 136 w 1383567"/>
                <a:gd name="T17" fmla="*/ 15 h 1079500"/>
                <a:gd name="T18" fmla="*/ 153 w 1383567"/>
                <a:gd name="T19" fmla="*/ 14 h 1079500"/>
                <a:gd name="T20" fmla="*/ 160 w 1383567"/>
                <a:gd name="T21" fmla="*/ 26 h 1079500"/>
                <a:gd name="T22" fmla="*/ 173 w 1383567"/>
                <a:gd name="T23" fmla="*/ 26 h 1079500"/>
                <a:gd name="T24" fmla="*/ 182 w 1383567"/>
                <a:gd name="T25" fmla="*/ 36 h 1079500"/>
                <a:gd name="T26" fmla="*/ 185 w 1383567"/>
                <a:gd name="T27" fmla="*/ 46 h 1079500"/>
                <a:gd name="T28" fmla="*/ 195 w 1383567"/>
                <a:gd name="T29" fmla="*/ 48 h 1079500"/>
                <a:gd name="T30" fmla="*/ 184 w 1383567"/>
                <a:gd name="T31" fmla="*/ 62 h 1079500"/>
                <a:gd name="T32" fmla="*/ 180 w 1383567"/>
                <a:gd name="T33" fmla="*/ 70 h 1079500"/>
                <a:gd name="T34" fmla="*/ 176 w 1383567"/>
                <a:gd name="T35" fmla="*/ 75 h 1079500"/>
                <a:gd name="T36" fmla="*/ 174 w 1383567"/>
                <a:gd name="T37" fmla="*/ 85 h 1079500"/>
                <a:gd name="T38" fmla="*/ 181 w 1383567"/>
                <a:gd name="T39" fmla="*/ 91 h 1079500"/>
                <a:gd name="T40" fmla="*/ 176 w 1383567"/>
                <a:gd name="T41" fmla="*/ 98 h 1079500"/>
                <a:gd name="T42" fmla="*/ 161 w 1383567"/>
                <a:gd name="T43" fmla="*/ 106 h 1079500"/>
                <a:gd name="T44" fmla="*/ 149 w 1383567"/>
                <a:gd name="T45" fmla="*/ 110 h 1079500"/>
                <a:gd name="T46" fmla="*/ 141 w 1383567"/>
                <a:gd name="T47" fmla="*/ 108 h 1079500"/>
                <a:gd name="T48" fmla="*/ 131 w 1383567"/>
                <a:gd name="T49" fmla="*/ 106 h 1079500"/>
                <a:gd name="T50" fmla="*/ 125 w 1383567"/>
                <a:gd name="T51" fmla="*/ 110 h 1079500"/>
                <a:gd name="T52" fmla="*/ 129 w 1383567"/>
                <a:gd name="T53" fmla="*/ 120 h 1079500"/>
                <a:gd name="T54" fmla="*/ 132 w 1383567"/>
                <a:gd name="T55" fmla="*/ 129 h 1079500"/>
                <a:gd name="T56" fmla="*/ 137 w 1383567"/>
                <a:gd name="T57" fmla="*/ 134 h 1079500"/>
                <a:gd name="T58" fmla="*/ 129 w 1383567"/>
                <a:gd name="T59" fmla="*/ 143 h 1079500"/>
                <a:gd name="T60" fmla="*/ 115 w 1383567"/>
                <a:gd name="T61" fmla="*/ 150 h 1079500"/>
                <a:gd name="T62" fmla="*/ 110 w 1383567"/>
                <a:gd name="T63" fmla="*/ 153 h 1079500"/>
                <a:gd name="T64" fmla="*/ 102 w 1383567"/>
                <a:gd name="T65" fmla="*/ 154 h 1079500"/>
                <a:gd name="T66" fmla="*/ 89 w 1383567"/>
                <a:gd name="T67" fmla="*/ 142 h 1079500"/>
                <a:gd name="T68" fmla="*/ 85 w 1383567"/>
                <a:gd name="T69" fmla="*/ 134 h 1079500"/>
                <a:gd name="T70" fmla="*/ 78 w 1383567"/>
                <a:gd name="T71" fmla="*/ 124 h 1079500"/>
                <a:gd name="T72" fmla="*/ 82 w 1383567"/>
                <a:gd name="T73" fmla="*/ 115 h 1079500"/>
                <a:gd name="T74" fmla="*/ 76 w 1383567"/>
                <a:gd name="T75" fmla="*/ 107 h 1079500"/>
                <a:gd name="T76" fmla="*/ 76 w 1383567"/>
                <a:gd name="T77" fmla="*/ 95 h 1079500"/>
                <a:gd name="T78" fmla="*/ 80 w 1383567"/>
                <a:gd name="T79" fmla="*/ 78 h 1079500"/>
                <a:gd name="T80" fmla="*/ 69 w 1383567"/>
                <a:gd name="T81" fmla="*/ 77 h 1079500"/>
                <a:gd name="T82" fmla="*/ 49 w 1383567"/>
                <a:gd name="T83" fmla="*/ 73 h 1079500"/>
                <a:gd name="T84" fmla="*/ 38 w 1383567"/>
                <a:gd name="T85" fmla="*/ 63 h 1079500"/>
                <a:gd name="T86" fmla="*/ 14 w 1383567"/>
                <a:gd name="T87" fmla="*/ 64 h 1079500"/>
                <a:gd name="T88" fmla="*/ 8 w 1383567"/>
                <a:gd name="T89" fmla="*/ 53 h 1079500"/>
                <a:gd name="T90" fmla="*/ 6 w 1383567"/>
                <a:gd name="T91" fmla="*/ 40 h 1079500"/>
                <a:gd name="T92" fmla="*/ 0 w 1383567"/>
                <a:gd name="T93" fmla="*/ 27 h 1079500"/>
                <a:gd name="T94" fmla="*/ 11 w 1383567"/>
                <a:gd name="T95" fmla="*/ 6 h 1079500"/>
                <a:gd name="T96" fmla="*/ 20 w 1383567"/>
                <a:gd name="T97" fmla="*/ 8 h 1079500"/>
                <a:gd name="T98" fmla="*/ 20 w 1383567"/>
                <a:gd name="T99" fmla="*/ 18 h 1079500"/>
                <a:gd name="T100" fmla="*/ 19 w 1383567"/>
                <a:gd name="T101" fmla="*/ 32 h 1079500"/>
                <a:gd name="T102" fmla="*/ 31 w 1383567"/>
                <a:gd name="T103" fmla="*/ 35 h 1079500"/>
                <a:gd name="T104" fmla="*/ 33 w 1383567"/>
                <a:gd name="T105" fmla="*/ 26 h 1079500"/>
                <a:gd name="T106" fmla="*/ 25 w 1383567"/>
                <a:gd name="T107" fmla="*/ 15 h 107950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1383567"/>
                <a:gd name="T163" fmla="*/ 0 h 1079500"/>
                <a:gd name="T164" fmla="*/ 1383567 w 1383567"/>
                <a:gd name="T165" fmla="*/ 1079500 h 1079500"/>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1383567" h="1079500">
                  <a:moveTo>
                    <a:pt x="207216" y="61574"/>
                  </a:moveTo>
                  <a:lnTo>
                    <a:pt x="249449" y="39095"/>
                  </a:lnTo>
                  <a:lnTo>
                    <a:pt x="296833" y="30298"/>
                  </a:lnTo>
                  <a:lnTo>
                    <a:pt x="343701" y="16615"/>
                  </a:lnTo>
                  <a:lnTo>
                    <a:pt x="395720" y="7819"/>
                  </a:lnTo>
                  <a:lnTo>
                    <a:pt x="457010" y="16615"/>
                  </a:lnTo>
                  <a:lnTo>
                    <a:pt x="513149" y="52778"/>
                  </a:lnTo>
                  <a:lnTo>
                    <a:pt x="508514" y="110442"/>
                  </a:lnTo>
                  <a:lnTo>
                    <a:pt x="569804" y="115329"/>
                  </a:lnTo>
                  <a:lnTo>
                    <a:pt x="626458" y="101646"/>
                  </a:lnTo>
                  <a:lnTo>
                    <a:pt x="664056" y="88452"/>
                  </a:lnTo>
                  <a:lnTo>
                    <a:pt x="725346" y="97248"/>
                  </a:lnTo>
                  <a:lnTo>
                    <a:pt x="753673" y="128524"/>
                  </a:lnTo>
                  <a:lnTo>
                    <a:pt x="795906" y="146605"/>
                  </a:lnTo>
                  <a:lnTo>
                    <a:pt x="838140" y="151003"/>
                  </a:lnTo>
                  <a:lnTo>
                    <a:pt x="875738" y="164197"/>
                  </a:lnTo>
                  <a:lnTo>
                    <a:pt x="927757" y="137320"/>
                  </a:lnTo>
                  <a:lnTo>
                    <a:pt x="965354" y="106044"/>
                  </a:lnTo>
                  <a:lnTo>
                    <a:pt x="1026644" y="92850"/>
                  </a:lnTo>
                  <a:lnTo>
                    <a:pt x="1083299" y="97248"/>
                  </a:lnTo>
                  <a:lnTo>
                    <a:pt x="1111626" y="132922"/>
                  </a:lnTo>
                  <a:lnTo>
                    <a:pt x="1134803" y="182279"/>
                  </a:lnTo>
                  <a:lnTo>
                    <a:pt x="1177551" y="177880"/>
                  </a:lnTo>
                  <a:lnTo>
                    <a:pt x="1224420" y="182279"/>
                  </a:lnTo>
                  <a:lnTo>
                    <a:pt x="1278499" y="203292"/>
                  </a:lnTo>
                  <a:lnTo>
                    <a:pt x="1290345" y="249228"/>
                  </a:lnTo>
                  <a:lnTo>
                    <a:pt x="1285709" y="280504"/>
                  </a:lnTo>
                  <a:lnTo>
                    <a:pt x="1309401" y="316178"/>
                  </a:lnTo>
                  <a:lnTo>
                    <a:pt x="1346999" y="298096"/>
                  </a:lnTo>
                  <a:lnTo>
                    <a:pt x="1383567" y="334748"/>
                  </a:lnTo>
                  <a:lnTo>
                    <a:pt x="1290345" y="378729"/>
                  </a:lnTo>
                  <a:lnTo>
                    <a:pt x="1299615" y="428086"/>
                  </a:lnTo>
                  <a:lnTo>
                    <a:pt x="1301676" y="454964"/>
                  </a:lnTo>
                  <a:lnTo>
                    <a:pt x="1276439" y="481352"/>
                  </a:lnTo>
                  <a:lnTo>
                    <a:pt x="1243476" y="490637"/>
                  </a:lnTo>
                  <a:lnTo>
                    <a:pt x="1243476" y="520936"/>
                  </a:lnTo>
                  <a:lnTo>
                    <a:pt x="1229055" y="561985"/>
                  </a:lnTo>
                  <a:lnTo>
                    <a:pt x="1233690" y="588863"/>
                  </a:lnTo>
                  <a:lnTo>
                    <a:pt x="1257382" y="606455"/>
                  </a:lnTo>
                  <a:lnTo>
                    <a:pt x="1281074" y="633333"/>
                  </a:lnTo>
                  <a:lnTo>
                    <a:pt x="1291890" y="648482"/>
                  </a:lnTo>
                  <a:lnTo>
                    <a:pt x="1242961" y="681712"/>
                  </a:lnTo>
                  <a:lnTo>
                    <a:pt x="1208968" y="715431"/>
                  </a:lnTo>
                  <a:lnTo>
                    <a:pt x="1140468" y="731558"/>
                  </a:lnTo>
                  <a:lnTo>
                    <a:pt x="1083814" y="734979"/>
                  </a:lnTo>
                  <a:lnTo>
                    <a:pt x="1057032" y="762345"/>
                  </a:lnTo>
                  <a:lnTo>
                    <a:pt x="1046731" y="789222"/>
                  </a:lnTo>
                  <a:lnTo>
                    <a:pt x="1001922" y="746218"/>
                  </a:lnTo>
                  <a:lnTo>
                    <a:pt x="955569" y="750617"/>
                  </a:lnTo>
                  <a:lnTo>
                    <a:pt x="929302" y="730581"/>
                  </a:lnTo>
                  <a:lnTo>
                    <a:pt x="868527" y="721784"/>
                  </a:lnTo>
                  <a:lnTo>
                    <a:pt x="882948" y="760879"/>
                  </a:lnTo>
                  <a:lnTo>
                    <a:pt x="907670" y="782870"/>
                  </a:lnTo>
                  <a:lnTo>
                    <a:pt x="910760" y="831249"/>
                  </a:lnTo>
                  <a:lnTo>
                    <a:pt x="935482" y="863502"/>
                  </a:lnTo>
                  <a:lnTo>
                    <a:pt x="937027" y="895755"/>
                  </a:lnTo>
                  <a:lnTo>
                    <a:pt x="984411" y="903086"/>
                  </a:lnTo>
                  <a:lnTo>
                    <a:pt x="970505" y="928497"/>
                  </a:lnTo>
                  <a:lnTo>
                    <a:pt x="939602" y="952931"/>
                  </a:lnTo>
                  <a:lnTo>
                    <a:pt x="911790" y="993003"/>
                  </a:lnTo>
                  <a:lnTo>
                    <a:pt x="848955" y="1012062"/>
                  </a:lnTo>
                  <a:lnTo>
                    <a:pt x="815993" y="1039917"/>
                  </a:lnTo>
                  <a:lnTo>
                    <a:pt x="788181" y="1079500"/>
                  </a:lnTo>
                  <a:lnTo>
                    <a:pt x="778910" y="1056043"/>
                  </a:lnTo>
                  <a:lnTo>
                    <a:pt x="755733" y="1039428"/>
                  </a:lnTo>
                  <a:lnTo>
                    <a:pt x="718650" y="1067283"/>
                  </a:lnTo>
                  <a:lnTo>
                    <a:pt x="615642" y="1026722"/>
                  </a:lnTo>
                  <a:lnTo>
                    <a:pt x="629841" y="981721"/>
                  </a:lnTo>
                  <a:lnTo>
                    <a:pt x="629841" y="949574"/>
                  </a:lnTo>
                  <a:lnTo>
                    <a:pt x="601266" y="924571"/>
                  </a:lnTo>
                  <a:lnTo>
                    <a:pt x="579834" y="891233"/>
                  </a:lnTo>
                  <a:lnTo>
                    <a:pt x="550069" y="855515"/>
                  </a:lnTo>
                  <a:lnTo>
                    <a:pt x="554868" y="826851"/>
                  </a:lnTo>
                  <a:lnTo>
                    <a:pt x="579834" y="799555"/>
                  </a:lnTo>
                  <a:lnTo>
                    <a:pt x="570309" y="770980"/>
                  </a:lnTo>
                  <a:lnTo>
                    <a:pt x="538162" y="741215"/>
                  </a:lnTo>
                  <a:lnTo>
                    <a:pt x="540961" y="705658"/>
                  </a:lnTo>
                  <a:lnTo>
                    <a:pt x="535781" y="655490"/>
                  </a:lnTo>
                  <a:lnTo>
                    <a:pt x="540961" y="597170"/>
                  </a:lnTo>
                  <a:lnTo>
                    <a:pt x="569119" y="541190"/>
                  </a:lnTo>
                  <a:lnTo>
                    <a:pt x="541734" y="529283"/>
                  </a:lnTo>
                  <a:lnTo>
                    <a:pt x="492033" y="531198"/>
                  </a:lnTo>
                  <a:lnTo>
                    <a:pt x="390525" y="542380"/>
                  </a:lnTo>
                  <a:lnTo>
                    <a:pt x="350044" y="504280"/>
                  </a:lnTo>
                  <a:lnTo>
                    <a:pt x="314325" y="456655"/>
                  </a:lnTo>
                  <a:lnTo>
                    <a:pt x="265509" y="437605"/>
                  </a:lnTo>
                  <a:lnTo>
                    <a:pt x="205978" y="445940"/>
                  </a:lnTo>
                  <a:lnTo>
                    <a:pt x="102394" y="443558"/>
                  </a:lnTo>
                  <a:lnTo>
                    <a:pt x="76200" y="412602"/>
                  </a:lnTo>
                  <a:lnTo>
                    <a:pt x="58341" y="368549"/>
                  </a:lnTo>
                  <a:lnTo>
                    <a:pt x="78581" y="334021"/>
                  </a:lnTo>
                  <a:lnTo>
                    <a:pt x="45244" y="275680"/>
                  </a:lnTo>
                  <a:lnTo>
                    <a:pt x="0" y="237580"/>
                  </a:lnTo>
                  <a:lnTo>
                    <a:pt x="1191" y="186383"/>
                  </a:lnTo>
                  <a:lnTo>
                    <a:pt x="28575" y="122090"/>
                  </a:lnTo>
                  <a:lnTo>
                    <a:pt x="80962" y="38746"/>
                  </a:lnTo>
                  <a:lnTo>
                    <a:pt x="132020" y="0"/>
                  </a:lnTo>
                  <a:lnTo>
                    <a:pt x="141290" y="57176"/>
                  </a:lnTo>
                  <a:lnTo>
                    <a:pt x="164982" y="84053"/>
                  </a:lnTo>
                  <a:lnTo>
                    <a:pt x="141290" y="124125"/>
                  </a:lnTo>
                  <a:lnTo>
                    <a:pt x="109873" y="170550"/>
                  </a:lnTo>
                  <a:lnTo>
                    <a:pt x="136655" y="222351"/>
                  </a:lnTo>
                  <a:lnTo>
                    <a:pt x="169618" y="240432"/>
                  </a:lnTo>
                  <a:lnTo>
                    <a:pt x="216486" y="240432"/>
                  </a:lnTo>
                  <a:lnTo>
                    <a:pt x="226272" y="204269"/>
                  </a:lnTo>
                  <a:lnTo>
                    <a:pt x="230907" y="177880"/>
                  </a:lnTo>
                  <a:lnTo>
                    <a:pt x="211851" y="146605"/>
                  </a:lnTo>
                  <a:lnTo>
                    <a:pt x="179918" y="105067"/>
                  </a:lnTo>
                  <a:lnTo>
                    <a:pt x="207216" y="61574"/>
                  </a:lnTo>
                  <a:close/>
                </a:path>
              </a:pathLst>
            </a:custGeom>
            <a:solidFill>
              <a:srgbClr val="7EDCC6"/>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203" name="Freeform 213">
              <a:extLst>
                <a:ext uri="{FF2B5EF4-FFF2-40B4-BE49-F238E27FC236}">
                  <a16:creationId xmlns:a16="http://schemas.microsoft.com/office/drawing/2014/main" id="{13215A29-80A1-4442-94FB-817698351CDF}"/>
                </a:ext>
              </a:extLst>
            </p:cNvPr>
            <p:cNvSpPr>
              <a:spLocks/>
            </p:cNvSpPr>
            <p:nvPr/>
          </p:nvSpPr>
          <p:spPr bwMode="auto">
            <a:xfrm>
              <a:off x="3024730" y="4792557"/>
              <a:ext cx="683589" cy="711618"/>
            </a:xfrm>
            <a:custGeom>
              <a:avLst/>
              <a:gdLst>
                <a:gd name="T0" fmla="*/ 445 w 4081463"/>
                <a:gd name="T1" fmla="*/ 104 h 4249737"/>
                <a:gd name="T2" fmla="*/ 468 w 4081463"/>
                <a:gd name="T3" fmla="*/ 108 h 4249737"/>
                <a:gd name="T4" fmla="*/ 517 w 4081463"/>
                <a:gd name="T5" fmla="*/ 116 h 4249737"/>
                <a:gd name="T6" fmla="*/ 583 w 4081463"/>
                <a:gd name="T7" fmla="*/ 146 h 4249737"/>
                <a:gd name="T8" fmla="*/ 588 w 4081463"/>
                <a:gd name="T9" fmla="*/ 199 h 4249737"/>
                <a:gd name="T10" fmla="*/ 564 w 4081463"/>
                <a:gd name="T11" fmla="*/ 225 h 4249737"/>
                <a:gd name="T12" fmla="*/ 536 w 4081463"/>
                <a:gd name="T13" fmla="*/ 255 h 4249737"/>
                <a:gd name="T14" fmla="*/ 535 w 4081463"/>
                <a:gd name="T15" fmla="*/ 301 h 4249737"/>
                <a:gd name="T16" fmla="*/ 525 w 4081463"/>
                <a:gd name="T17" fmla="*/ 338 h 4249737"/>
                <a:gd name="T18" fmla="*/ 519 w 4081463"/>
                <a:gd name="T19" fmla="*/ 367 h 4249737"/>
                <a:gd name="T20" fmla="*/ 510 w 4081463"/>
                <a:gd name="T21" fmla="*/ 400 h 4249737"/>
                <a:gd name="T22" fmla="*/ 491 w 4081463"/>
                <a:gd name="T23" fmla="*/ 423 h 4249737"/>
                <a:gd name="T24" fmla="*/ 451 w 4081463"/>
                <a:gd name="T25" fmla="*/ 432 h 4249737"/>
                <a:gd name="T26" fmla="*/ 413 w 4081463"/>
                <a:gd name="T27" fmla="*/ 454 h 4249737"/>
                <a:gd name="T28" fmla="*/ 388 w 4081463"/>
                <a:gd name="T29" fmla="*/ 490 h 4249737"/>
                <a:gd name="T30" fmla="*/ 385 w 4081463"/>
                <a:gd name="T31" fmla="*/ 521 h 4249737"/>
                <a:gd name="T32" fmla="*/ 366 w 4081463"/>
                <a:gd name="T33" fmla="*/ 547 h 4249737"/>
                <a:gd name="T34" fmla="*/ 352 w 4081463"/>
                <a:gd name="T35" fmla="*/ 572 h 4249737"/>
                <a:gd name="T36" fmla="*/ 316 w 4081463"/>
                <a:gd name="T37" fmla="*/ 610 h 4249737"/>
                <a:gd name="T38" fmla="*/ 276 w 4081463"/>
                <a:gd name="T39" fmla="*/ 571 h 4249737"/>
                <a:gd name="T40" fmla="*/ 260 w 4081463"/>
                <a:gd name="T41" fmla="*/ 540 h 4249737"/>
                <a:gd name="T42" fmla="*/ 301 w 4081463"/>
                <a:gd name="T43" fmla="*/ 501 h 4249737"/>
                <a:gd name="T44" fmla="*/ 296 w 4081463"/>
                <a:gd name="T45" fmla="*/ 466 h 4249737"/>
                <a:gd name="T46" fmla="*/ 278 w 4081463"/>
                <a:gd name="T47" fmla="*/ 444 h 4249737"/>
                <a:gd name="T48" fmla="*/ 240 w 4081463"/>
                <a:gd name="T49" fmla="*/ 395 h 4249737"/>
                <a:gd name="T50" fmla="*/ 252 w 4081463"/>
                <a:gd name="T51" fmla="*/ 354 h 4249737"/>
                <a:gd name="T52" fmla="*/ 242 w 4081463"/>
                <a:gd name="T53" fmla="*/ 317 h 4249737"/>
                <a:gd name="T54" fmla="*/ 215 w 4081463"/>
                <a:gd name="T55" fmla="*/ 303 h 4249737"/>
                <a:gd name="T56" fmla="*/ 193 w 4081463"/>
                <a:gd name="T57" fmla="*/ 268 h 4249737"/>
                <a:gd name="T58" fmla="*/ 160 w 4081463"/>
                <a:gd name="T59" fmla="*/ 252 h 4249737"/>
                <a:gd name="T60" fmla="*/ 132 w 4081463"/>
                <a:gd name="T61" fmla="*/ 230 h 4249737"/>
                <a:gd name="T62" fmla="*/ 108 w 4081463"/>
                <a:gd name="T63" fmla="*/ 216 h 4249737"/>
                <a:gd name="T64" fmla="*/ 75 w 4081463"/>
                <a:gd name="T65" fmla="*/ 229 h 4249737"/>
                <a:gd name="T66" fmla="*/ 49 w 4081463"/>
                <a:gd name="T67" fmla="*/ 212 h 4249737"/>
                <a:gd name="T68" fmla="*/ 16 w 4081463"/>
                <a:gd name="T69" fmla="*/ 200 h 4249737"/>
                <a:gd name="T70" fmla="*/ 11 w 4081463"/>
                <a:gd name="T71" fmla="*/ 166 h 4249737"/>
                <a:gd name="T72" fmla="*/ 30 w 4081463"/>
                <a:gd name="T73" fmla="*/ 137 h 4249737"/>
                <a:gd name="T74" fmla="*/ 62 w 4081463"/>
                <a:gd name="T75" fmla="*/ 122 h 4249737"/>
                <a:gd name="T76" fmla="*/ 64 w 4081463"/>
                <a:gd name="T77" fmla="*/ 80 h 4249737"/>
                <a:gd name="T78" fmla="*/ 73 w 4081463"/>
                <a:gd name="T79" fmla="*/ 59 h 4249737"/>
                <a:gd name="T80" fmla="*/ 69 w 4081463"/>
                <a:gd name="T81" fmla="*/ 50 h 4249737"/>
                <a:gd name="T82" fmla="*/ 105 w 4081463"/>
                <a:gd name="T83" fmla="*/ 51 h 4249737"/>
                <a:gd name="T84" fmla="*/ 128 w 4081463"/>
                <a:gd name="T85" fmla="*/ 64 h 4249737"/>
                <a:gd name="T86" fmla="*/ 157 w 4081463"/>
                <a:gd name="T87" fmla="*/ 39 h 4249737"/>
                <a:gd name="T88" fmla="*/ 140 w 4081463"/>
                <a:gd name="T89" fmla="*/ 13 h 4249737"/>
                <a:gd name="T90" fmla="*/ 171 w 4081463"/>
                <a:gd name="T91" fmla="*/ 14 h 4249737"/>
                <a:gd name="T92" fmla="*/ 210 w 4081463"/>
                <a:gd name="T93" fmla="*/ 8 h 4249737"/>
                <a:gd name="T94" fmla="*/ 214 w 4081463"/>
                <a:gd name="T95" fmla="*/ 43 h 4249737"/>
                <a:gd name="T96" fmla="*/ 244 w 4081463"/>
                <a:gd name="T97" fmla="*/ 50 h 4249737"/>
                <a:gd name="T98" fmla="*/ 271 w 4081463"/>
                <a:gd name="T99" fmla="*/ 43 h 4249737"/>
                <a:gd name="T100" fmla="*/ 296 w 4081463"/>
                <a:gd name="T101" fmla="*/ 42 h 4249737"/>
                <a:gd name="T102" fmla="*/ 327 w 4081463"/>
                <a:gd name="T103" fmla="*/ 30 h 4249737"/>
                <a:gd name="T104" fmla="*/ 346 w 4081463"/>
                <a:gd name="T105" fmla="*/ 29 h 4249737"/>
                <a:gd name="T106" fmla="*/ 354 w 4081463"/>
                <a:gd name="T107" fmla="*/ 64 h 4249737"/>
                <a:gd name="T108" fmla="*/ 355 w 4081463"/>
                <a:gd name="T109" fmla="*/ 82 h 4249737"/>
                <a:gd name="T110" fmla="*/ 386 w 4081463"/>
                <a:gd name="T111" fmla="*/ 82 h 4249737"/>
                <a:gd name="T112" fmla="*/ 357 w 4081463"/>
                <a:gd name="T113" fmla="*/ 99 h 4249737"/>
                <a:gd name="T114" fmla="*/ 386 w 4081463"/>
                <a:gd name="T115" fmla="*/ 95 h 4249737"/>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4081463"/>
                <a:gd name="T175" fmla="*/ 0 h 4249737"/>
                <a:gd name="T176" fmla="*/ 4081463 w 4081463"/>
                <a:gd name="T177" fmla="*/ 4249737 h 4249737"/>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4081463" h="4249737">
                  <a:moveTo>
                    <a:pt x="2779713" y="577850"/>
                  </a:moveTo>
                  <a:lnTo>
                    <a:pt x="2844800" y="598487"/>
                  </a:lnTo>
                  <a:lnTo>
                    <a:pt x="2906713" y="611187"/>
                  </a:lnTo>
                  <a:lnTo>
                    <a:pt x="2952750" y="638175"/>
                  </a:lnTo>
                  <a:lnTo>
                    <a:pt x="3022600" y="681037"/>
                  </a:lnTo>
                  <a:lnTo>
                    <a:pt x="3068638" y="719137"/>
                  </a:lnTo>
                  <a:lnTo>
                    <a:pt x="3049588" y="766762"/>
                  </a:lnTo>
                  <a:lnTo>
                    <a:pt x="3046413" y="801687"/>
                  </a:lnTo>
                  <a:lnTo>
                    <a:pt x="3076575" y="817562"/>
                  </a:lnTo>
                  <a:lnTo>
                    <a:pt x="3116263" y="779462"/>
                  </a:lnTo>
                  <a:lnTo>
                    <a:pt x="3170238" y="742950"/>
                  </a:lnTo>
                  <a:lnTo>
                    <a:pt x="3221038" y="747712"/>
                  </a:lnTo>
                  <a:lnTo>
                    <a:pt x="3270250" y="769937"/>
                  </a:lnTo>
                  <a:lnTo>
                    <a:pt x="3309938" y="790575"/>
                  </a:lnTo>
                  <a:lnTo>
                    <a:pt x="3338513" y="766762"/>
                  </a:lnTo>
                  <a:lnTo>
                    <a:pt x="3376613" y="798512"/>
                  </a:lnTo>
                  <a:lnTo>
                    <a:pt x="3513138" y="792162"/>
                  </a:lnTo>
                  <a:lnTo>
                    <a:pt x="3559175" y="798512"/>
                  </a:lnTo>
                  <a:lnTo>
                    <a:pt x="3627438" y="830262"/>
                  </a:lnTo>
                  <a:lnTo>
                    <a:pt x="3690938" y="876300"/>
                  </a:lnTo>
                  <a:lnTo>
                    <a:pt x="3851275" y="996950"/>
                  </a:lnTo>
                  <a:lnTo>
                    <a:pt x="3908425" y="1008062"/>
                  </a:lnTo>
                  <a:lnTo>
                    <a:pt x="3973513" y="993775"/>
                  </a:lnTo>
                  <a:lnTo>
                    <a:pt x="4017963" y="1009650"/>
                  </a:lnTo>
                  <a:lnTo>
                    <a:pt x="4037013" y="1057275"/>
                  </a:lnTo>
                  <a:lnTo>
                    <a:pt x="4073525" y="1114425"/>
                  </a:lnTo>
                  <a:lnTo>
                    <a:pt x="4081463" y="1184275"/>
                  </a:lnTo>
                  <a:lnTo>
                    <a:pt x="4075113" y="1306512"/>
                  </a:lnTo>
                  <a:lnTo>
                    <a:pt x="4068763" y="1346200"/>
                  </a:lnTo>
                  <a:lnTo>
                    <a:pt x="4052888" y="1373187"/>
                  </a:lnTo>
                  <a:lnTo>
                    <a:pt x="4037013" y="1416050"/>
                  </a:lnTo>
                  <a:lnTo>
                    <a:pt x="3998913" y="1447800"/>
                  </a:lnTo>
                  <a:lnTo>
                    <a:pt x="3970338" y="1482725"/>
                  </a:lnTo>
                  <a:lnTo>
                    <a:pt x="3941763" y="1528762"/>
                  </a:lnTo>
                  <a:lnTo>
                    <a:pt x="3900488" y="1533525"/>
                  </a:lnTo>
                  <a:lnTo>
                    <a:pt x="3884613" y="1552575"/>
                  </a:lnTo>
                  <a:lnTo>
                    <a:pt x="3844925" y="1608137"/>
                  </a:lnTo>
                  <a:lnTo>
                    <a:pt x="3821113" y="1662112"/>
                  </a:lnTo>
                  <a:lnTo>
                    <a:pt x="3776663" y="1709737"/>
                  </a:lnTo>
                  <a:lnTo>
                    <a:pt x="3763963" y="1752600"/>
                  </a:lnTo>
                  <a:lnTo>
                    <a:pt x="3722688" y="1741487"/>
                  </a:lnTo>
                  <a:lnTo>
                    <a:pt x="3690938" y="1760537"/>
                  </a:lnTo>
                  <a:lnTo>
                    <a:pt x="3681413" y="1817687"/>
                  </a:lnTo>
                  <a:lnTo>
                    <a:pt x="3668713" y="1862137"/>
                  </a:lnTo>
                  <a:lnTo>
                    <a:pt x="3663950" y="1901825"/>
                  </a:lnTo>
                  <a:lnTo>
                    <a:pt x="3663950" y="1968500"/>
                  </a:lnTo>
                  <a:lnTo>
                    <a:pt x="3673475" y="2022475"/>
                  </a:lnTo>
                  <a:lnTo>
                    <a:pt x="3684588" y="2076450"/>
                  </a:lnTo>
                  <a:lnTo>
                    <a:pt x="3676650" y="2127250"/>
                  </a:lnTo>
                  <a:lnTo>
                    <a:pt x="3663950" y="2174875"/>
                  </a:lnTo>
                  <a:lnTo>
                    <a:pt x="3656013" y="2222500"/>
                  </a:lnTo>
                  <a:lnTo>
                    <a:pt x="3668713" y="2268537"/>
                  </a:lnTo>
                  <a:lnTo>
                    <a:pt x="3635375" y="2287587"/>
                  </a:lnTo>
                  <a:lnTo>
                    <a:pt x="3616325" y="2327275"/>
                  </a:lnTo>
                  <a:lnTo>
                    <a:pt x="3619500" y="2370137"/>
                  </a:lnTo>
                  <a:lnTo>
                    <a:pt x="3627438" y="2405062"/>
                  </a:lnTo>
                  <a:lnTo>
                    <a:pt x="3632200" y="2433637"/>
                  </a:lnTo>
                  <a:lnTo>
                    <a:pt x="3603625" y="2463800"/>
                  </a:lnTo>
                  <a:lnTo>
                    <a:pt x="3587750" y="2490787"/>
                  </a:lnTo>
                  <a:lnTo>
                    <a:pt x="3573463" y="2532062"/>
                  </a:lnTo>
                  <a:lnTo>
                    <a:pt x="3584575" y="2571750"/>
                  </a:lnTo>
                  <a:lnTo>
                    <a:pt x="3571875" y="2611437"/>
                  </a:lnTo>
                  <a:lnTo>
                    <a:pt x="3562350" y="2647950"/>
                  </a:lnTo>
                  <a:lnTo>
                    <a:pt x="3556000" y="2681287"/>
                  </a:lnTo>
                  <a:lnTo>
                    <a:pt x="3536950" y="2714625"/>
                  </a:lnTo>
                  <a:lnTo>
                    <a:pt x="3513138" y="2759075"/>
                  </a:lnTo>
                  <a:lnTo>
                    <a:pt x="3455988" y="2768600"/>
                  </a:lnTo>
                  <a:lnTo>
                    <a:pt x="3462338" y="2800350"/>
                  </a:lnTo>
                  <a:lnTo>
                    <a:pt x="3479800" y="2835275"/>
                  </a:lnTo>
                  <a:lnTo>
                    <a:pt x="3462338" y="2871787"/>
                  </a:lnTo>
                  <a:lnTo>
                    <a:pt x="3419475" y="2901950"/>
                  </a:lnTo>
                  <a:lnTo>
                    <a:pt x="3381375" y="2916237"/>
                  </a:lnTo>
                  <a:lnTo>
                    <a:pt x="3371850" y="2944812"/>
                  </a:lnTo>
                  <a:lnTo>
                    <a:pt x="3348038" y="2976562"/>
                  </a:lnTo>
                  <a:lnTo>
                    <a:pt x="3314700" y="2995612"/>
                  </a:lnTo>
                  <a:lnTo>
                    <a:pt x="3246438" y="2990850"/>
                  </a:lnTo>
                  <a:lnTo>
                    <a:pt x="3190875" y="2997200"/>
                  </a:lnTo>
                  <a:lnTo>
                    <a:pt x="3109913" y="2982912"/>
                  </a:lnTo>
                  <a:lnTo>
                    <a:pt x="3060700" y="3019425"/>
                  </a:lnTo>
                  <a:lnTo>
                    <a:pt x="3024188" y="3040062"/>
                  </a:lnTo>
                  <a:lnTo>
                    <a:pt x="2979738" y="3063875"/>
                  </a:lnTo>
                  <a:lnTo>
                    <a:pt x="2936875" y="3082925"/>
                  </a:lnTo>
                  <a:lnTo>
                    <a:pt x="2889250" y="3105150"/>
                  </a:lnTo>
                  <a:lnTo>
                    <a:pt x="2847975" y="3130550"/>
                  </a:lnTo>
                  <a:lnTo>
                    <a:pt x="2813050" y="3163887"/>
                  </a:lnTo>
                  <a:lnTo>
                    <a:pt x="2779713" y="3209925"/>
                  </a:lnTo>
                  <a:lnTo>
                    <a:pt x="2767013" y="3243262"/>
                  </a:lnTo>
                  <a:lnTo>
                    <a:pt x="2724150" y="3262312"/>
                  </a:lnTo>
                  <a:lnTo>
                    <a:pt x="2684463" y="3306762"/>
                  </a:lnTo>
                  <a:lnTo>
                    <a:pt x="2670175" y="3378200"/>
                  </a:lnTo>
                  <a:lnTo>
                    <a:pt x="2681288" y="3424237"/>
                  </a:lnTo>
                  <a:lnTo>
                    <a:pt x="2720975" y="3446462"/>
                  </a:lnTo>
                  <a:lnTo>
                    <a:pt x="2703513" y="3481387"/>
                  </a:lnTo>
                  <a:lnTo>
                    <a:pt x="2687638" y="3516312"/>
                  </a:lnTo>
                  <a:lnTo>
                    <a:pt x="2667000" y="3559175"/>
                  </a:lnTo>
                  <a:lnTo>
                    <a:pt x="2651125" y="3594100"/>
                  </a:lnTo>
                  <a:lnTo>
                    <a:pt x="2638425" y="3633787"/>
                  </a:lnTo>
                  <a:lnTo>
                    <a:pt x="2614613" y="3603625"/>
                  </a:lnTo>
                  <a:lnTo>
                    <a:pt x="2576513" y="3606800"/>
                  </a:lnTo>
                  <a:lnTo>
                    <a:pt x="2593975" y="3683000"/>
                  </a:lnTo>
                  <a:lnTo>
                    <a:pt x="2557463" y="3719512"/>
                  </a:lnTo>
                  <a:lnTo>
                    <a:pt x="2519363" y="3773487"/>
                  </a:lnTo>
                  <a:lnTo>
                    <a:pt x="2473325" y="3770312"/>
                  </a:lnTo>
                  <a:lnTo>
                    <a:pt x="2470150" y="3810000"/>
                  </a:lnTo>
                  <a:lnTo>
                    <a:pt x="2457450" y="3846512"/>
                  </a:lnTo>
                  <a:lnTo>
                    <a:pt x="2460625" y="3878262"/>
                  </a:lnTo>
                  <a:lnTo>
                    <a:pt x="2443163" y="3916362"/>
                  </a:lnTo>
                  <a:lnTo>
                    <a:pt x="2425700" y="3946525"/>
                  </a:lnTo>
                  <a:lnTo>
                    <a:pt x="2400300" y="3975100"/>
                  </a:lnTo>
                  <a:lnTo>
                    <a:pt x="2366963" y="3994150"/>
                  </a:lnTo>
                  <a:lnTo>
                    <a:pt x="2308225" y="4081462"/>
                  </a:lnTo>
                  <a:lnTo>
                    <a:pt x="2257425" y="4216400"/>
                  </a:lnTo>
                  <a:lnTo>
                    <a:pt x="2209800" y="4249737"/>
                  </a:lnTo>
                  <a:lnTo>
                    <a:pt x="2179638" y="4205287"/>
                  </a:lnTo>
                  <a:lnTo>
                    <a:pt x="2209800" y="4116387"/>
                  </a:lnTo>
                  <a:lnTo>
                    <a:pt x="2151063" y="4064000"/>
                  </a:lnTo>
                  <a:lnTo>
                    <a:pt x="2105025" y="4029075"/>
                  </a:lnTo>
                  <a:lnTo>
                    <a:pt x="2032000" y="4005262"/>
                  </a:lnTo>
                  <a:lnTo>
                    <a:pt x="1960563" y="3938587"/>
                  </a:lnTo>
                  <a:lnTo>
                    <a:pt x="1900238" y="3935412"/>
                  </a:lnTo>
                  <a:lnTo>
                    <a:pt x="1884363" y="3910012"/>
                  </a:lnTo>
                  <a:lnTo>
                    <a:pt x="1828800" y="3876675"/>
                  </a:lnTo>
                  <a:lnTo>
                    <a:pt x="1808163" y="3833812"/>
                  </a:lnTo>
                  <a:lnTo>
                    <a:pt x="1743075" y="3805237"/>
                  </a:lnTo>
                  <a:lnTo>
                    <a:pt x="1755775" y="3762375"/>
                  </a:lnTo>
                  <a:lnTo>
                    <a:pt x="1789113" y="3725862"/>
                  </a:lnTo>
                  <a:lnTo>
                    <a:pt x="1814513" y="3683000"/>
                  </a:lnTo>
                  <a:lnTo>
                    <a:pt x="1884363" y="3625850"/>
                  </a:lnTo>
                  <a:lnTo>
                    <a:pt x="1890652" y="3581649"/>
                  </a:lnTo>
                  <a:lnTo>
                    <a:pt x="1971614" y="3517355"/>
                  </a:lnTo>
                  <a:lnTo>
                    <a:pt x="2036763" y="3463925"/>
                  </a:lnTo>
                  <a:lnTo>
                    <a:pt x="2074008" y="3455443"/>
                  </a:lnTo>
                  <a:lnTo>
                    <a:pt x="2105025" y="3425825"/>
                  </a:lnTo>
                  <a:lnTo>
                    <a:pt x="2083533" y="3338762"/>
                  </a:lnTo>
                  <a:lnTo>
                    <a:pt x="2065674" y="3289946"/>
                  </a:lnTo>
                  <a:lnTo>
                    <a:pt x="2034717" y="3278040"/>
                  </a:lnTo>
                  <a:lnTo>
                    <a:pt x="2007333" y="3279230"/>
                  </a:lnTo>
                  <a:lnTo>
                    <a:pt x="2036763" y="3214687"/>
                  </a:lnTo>
                  <a:lnTo>
                    <a:pt x="2028825" y="3167062"/>
                  </a:lnTo>
                  <a:lnTo>
                    <a:pt x="2038350" y="3121025"/>
                  </a:lnTo>
                  <a:lnTo>
                    <a:pt x="2027238" y="3081337"/>
                  </a:lnTo>
                  <a:lnTo>
                    <a:pt x="1981200" y="3068637"/>
                  </a:lnTo>
                  <a:lnTo>
                    <a:pt x="1936750" y="3082925"/>
                  </a:lnTo>
                  <a:lnTo>
                    <a:pt x="1912938" y="3059112"/>
                  </a:lnTo>
                  <a:lnTo>
                    <a:pt x="1893033" y="2966096"/>
                  </a:lnTo>
                  <a:lnTo>
                    <a:pt x="1843088" y="2897187"/>
                  </a:lnTo>
                  <a:lnTo>
                    <a:pt x="1715630" y="2876799"/>
                  </a:lnTo>
                  <a:lnTo>
                    <a:pt x="1674813" y="2887662"/>
                  </a:lnTo>
                  <a:lnTo>
                    <a:pt x="1662113" y="2792412"/>
                  </a:lnTo>
                  <a:lnTo>
                    <a:pt x="1655763" y="2724150"/>
                  </a:lnTo>
                  <a:lnTo>
                    <a:pt x="1657350" y="2643187"/>
                  </a:lnTo>
                  <a:lnTo>
                    <a:pt x="1677530" y="2614862"/>
                  </a:lnTo>
                  <a:lnTo>
                    <a:pt x="1685925" y="2578100"/>
                  </a:lnTo>
                  <a:lnTo>
                    <a:pt x="1711325" y="2511425"/>
                  </a:lnTo>
                  <a:lnTo>
                    <a:pt x="1714500" y="2484437"/>
                  </a:lnTo>
                  <a:lnTo>
                    <a:pt x="1735138" y="2439987"/>
                  </a:lnTo>
                  <a:lnTo>
                    <a:pt x="1752600" y="2382837"/>
                  </a:lnTo>
                  <a:lnTo>
                    <a:pt x="1760538" y="2335212"/>
                  </a:lnTo>
                  <a:lnTo>
                    <a:pt x="1762064" y="2302918"/>
                  </a:lnTo>
                  <a:lnTo>
                    <a:pt x="1745395" y="2262437"/>
                  </a:lnTo>
                  <a:lnTo>
                    <a:pt x="1677530" y="2216002"/>
                  </a:lnTo>
                  <a:lnTo>
                    <a:pt x="1666875" y="2185987"/>
                  </a:lnTo>
                  <a:lnTo>
                    <a:pt x="1671577" y="2133849"/>
                  </a:lnTo>
                  <a:lnTo>
                    <a:pt x="1643063" y="2127250"/>
                  </a:lnTo>
                  <a:lnTo>
                    <a:pt x="1594186" y="2130277"/>
                  </a:lnTo>
                  <a:lnTo>
                    <a:pt x="1513224" y="2130277"/>
                  </a:lnTo>
                  <a:lnTo>
                    <a:pt x="1485839" y="2117180"/>
                  </a:lnTo>
                  <a:lnTo>
                    <a:pt x="1479886" y="2088605"/>
                  </a:lnTo>
                  <a:lnTo>
                    <a:pt x="1463217" y="2049315"/>
                  </a:lnTo>
                  <a:lnTo>
                    <a:pt x="1466789" y="1995737"/>
                  </a:lnTo>
                  <a:lnTo>
                    <a:pt x="1451311" y="1945730"/>
                  </a:lnTo>
                  <a:lnTo>
                    <a:pt x="1422736" y="1876674"/>
                  </a:lnTo>
                  <a:lnTo>
                    <a:pt x="1381064" y="1844527"/>
                  </a:lnTo>
                  <a:lnTo>
                    <a:pt x="1332249" y="1846908"/>
                  </a:lnTo>
                  <a:lnTo>
                    <a:pt x="1287005" y="1831430"/>
                  </a:lnTo>
                  <a:lnTo>
                    <a:pt x="1265238" y="1803400"/>
                  </a:lnTo>
                  <a:lnTo>
                    <a:pt x="1216758" y="1798093"/>
                  </a:lnTo>
                  <a:lnTo>
                    <a:pt x="1179849" y="1774280"/>
                  </a:lnTo>
                  <a:lnTo>
                    <a:pt x="1145320" y="1751658"/>
                  </a:lnTo>
                  <a:lnTo>
                    <a:pt x="1100077" y="1737371"/>
                  </a:lnTo>
                  <a:lnTo>
                    <a:pt x="1058405" y="1744515"/>
                  </a:lnTo>
                  <a:lnTo>
                    <a:pt x="1009589" y="1730227"/>
                  </a:lnTo>
                  <a:lnTo>
                    <a:pt x="976252" y="1706415"/>
                  </a:lnTo>
                  <a:lnTo>
                    <a:pt x="941724" y="1670696"/>
                  </a:lnTo>
                  <a:lnTo>
                    <a:pt x="910767" y="1621880"/>
                  </a:lnTo>
                  <a:lnTo>
                    <a:pt x="908050" y="1589087"/>
                  </a:lnTo>
                  <a:lnTo>
                    <a:pt x="903288" y="1538287"/>
                  </a:lnTo>
                  <a:lnTo>
                    <a:pt x="914339" y="1467099"/>
                  </a:lnTo>
                  <a:lnTo>
                    <a:pt x="883383" y="1465908"/>
                  </a:lnTo>
                  <a:lnTo>
                    <a:pt x="829805" y="1458765"/>
                  </a:lnTo>
                  <a:lnTo>
                    <a:pt x="786942" y="1474243"/>
                  </a:lnTo>
                  <a:lnTo>
                    <a:pt x="744538" y="1490662"/>
                  </a:lnTo>
                  <a:lnTo>
                    <a:pt x="698836" y="1514724"/>
                  </a:lnTo>
                  <a:lnTo>
                    <a:pt x="657164" y="1556396"/>
                  </a:lnTo>
                  <a:lnTo>
                    <a:pt x="619064" y="1580208"/>
                  </a:lnTo>
                  <a:lnTo>
                    <a:pt x="578583" y="1594496"/>
                  </a:lnTo>
                  <a:lnTo>
                    <a:pt x="554770" y="1590924"/>
                  </a:lnTo>
                  <a:lnTo>
                    <a:pt x="514289" y="1582590"/>
                  </a:lnTo>
                  <a:lnTo>
                    <a:pt x="480952" y="1581399"/>
                  </a:lnTo>
                  <a:lnTo>
                    <a:pt x="425450" y="1579562"/>
                  </a:lnTo>
                  <a:lnTo>
                    <a:pt x="379413" y="1600200"/>
                  </a:lnTo>
                  <a:lnTo>
                    <a:pt x="361950" y="1573212"/>
                  </a:lnTo>
                  <a:lnTo>
                    <a:pt x="361950" y="1509712"/>
                  </a:lnTo>
                  <a:lnTo>
                    <a:pt x="338138" y="1458912"/>
                  </a:lnTo>
                  <a:lnTo>
                    <a:pt x="304800" y="1487487"/>
                  </a:lnTo>
                  <a:lnTo>
                    <a:pt x="255588" y="1493837"/>
                  </a:lnTo>
                  <a:lnTo>
                    <a:pt x="207108" y="1479005"/>
                  </a:lnTo>
                  <a:lnTo>
                    <a:pt x="180975" y="1450975"/>
                  </a:lnTo>
                  <a:lnTo>
                    <a:pt x="123825" y="1427162"/>
                  </a:lnTo>
                  <a:lnTo>
                    <a:pt x="111125" y="1381125"/>
                  </a:lnTo>
                  <a:lnTo>
                    <a:pt x="65088" y="1349375"/>
                  </a:lnTo>
                  <a:lnTo>
                    <a:pt x="33338" y="1311275"/>
                  </a:lnTo>
                  <a:lnTo>
                    <a:pt x="7938" y="1271587"/>
                  </a:lnTo>
                  <a:lnTo>
                    <a:pt x="0" y="1220787"/>
                  </a:lnTo>
                  <a:lnTo>
                    <a:pt x="36513" y="1184275"/>
                  </a:lnTo>
                  <a:lnTo>
                    <a:pt x="73025" y="1143000"/>
                  </a:lnTo>
                  <a:lnTo>
                    <a:pt x="82550" y="1092200"/>
                  </a:lnTo>
                  <a:lnTo>
                    <a:pt x="92075" y="1058862"/>
                  </a:lnTo>
                  <a:lnTo>
                    <a:pt x="103188" y="1028700"/>
                  </a:lnTo>
                  <a:lnTo>
                    <a:pt x="131763" y="1001712"/>
                  </a:lnTo>
                  <a:lnTo>
                    <a:pt x="173038" y="969962"/>
                  </a:lnTo>
                  <a:lnTo>
                    <a:pt x="209550" y="942975"/>
                  </a:lnTo>
                  <a:lnTo>
                    <a:pt x="255588" y="942975"/>
                  </a:lnTo>
                  <a:lnTo>
                    <a:pt x="304800" y="930275"/>
                  </a:lnTo>
                  <a:lnTo>
                    <a:pt x="346075" y="906462"/>
                  </a:lnTo>
                  <a:lnTo>
                    <a:pt x="396417" y="919412"/>
                  </a:lnTo>
                  <a:lnTo>
                    <a:pt x="432136" y="888455"/>
                  </a:lnTo>
                  <a:lnTo>
                    <a:pt x="425450" y="844550"/>
                  </a:lnTo>
                  <a:lnTo>
                    <a:pt x="436563" y="790575"/>
                  </a:lnTo>
                  <a:lnTo>
                    <a:pt x="446088" y="742950"/>
                  </a:lnTo>
                  <a:lnTo>
                    <a:pt x="446088" y="679450"/>
                  </a:lnTo>
                  <a:lnTo>
                    <a:pt x="467855" y="632471"/>
                  </a:lnTo>
                  <a:lnTo>
                    <a:pt x="457200" y="593725"/>
                  </a:lnTo>
                  <a:lnTo>
                    <a:pt x="441325" y="550862"/>
                  </a:lnTo>
                  <a:lnTo>
                    <a:pt x="390464" y="514599"/>
                  </a:lnTo>
                  <a:lnTo>
                    <a:pt x="389274" y="482452"/>
                  </a:lnTo>
                  <a:lnTo>
                    <a:pt x="404813" y="449262"/>
                  </a:lnTo>
                  <a:lnTo>
                    <a:pt x="446088" y="441325"/>
                  </a:lnTo>
                  <a:lnTo>
                    <a:pt x="492858" y="443162"/>
                  </a:lnTo>
                  <a:lnTo>
                    <a:pt x="503238" y="406400"/>
                  </a:lnTo>
                  <a:lnTo>
                    <a:pt x="474663" y="411162"/>
                  </a:lnTo>
                  <a:lnTo>
                    <a:pt x="449995" y="402680"/>
                  </a:lnTo>
                  <a:lnTo>
                    <a:pt x="436899" y="388393"/>
                  </a:lnTo>
                  <a:lnTo>
                    <a:pt x="425450" y="363537"/>
                  </a:lnTo>
                  <a:lnTo>
                    <a:pt x="425450" y="334962"/>
                  </a:lnTo>
                  <a:lnTo>
                    <a:pt x="477838" y="344487"/>
                  </a:lnTo>
                  <a:lnTo>
                    <a:pt x="529767" y="326480"/>
                  </a:lnTo>
                  <a:lnTo>
                    <a:pt x="565150" y="339725"/>
                  </a:lnTo>
                  <a:lnTo>
                    <a:pt x="600014" y="320527"/>
                  </a:lnTo>
                  <a:lnTo>
                    <a:pt x="661927" y="299096"/>
                  </a:lnTo>
                  <a:lnTo>
                    <a:pt x="687388" y="317500"/>
                  </a:lnTo>
                  <a:lnTo>
                    <a:pt x="722313" y="349250"/>
                  </a:lnTo>
                  <a:lnTo>
                    <a:pt x="709613" y="390525"/>
                  </a:lnTo>
                  <a:lnTo>
                    <a:pt x="753605" y="409824"/>
                  </a:lnTo>
                  <a:lnTo>
                    <a:pt x="809564" y="430065"/>
                  </a:lnTo>
                  <a:lnTo>
                    <a:pt x="849313" y="403225"/>
                  </a:lnTo>
                  <a:lnTo>
                    <a:pt x="871477" y="419349"/>
                  </a:lnTo>
                  <a:lnTo>
                    <a:pt x="881002" y="444352"/>
                  </a:lnTo>
                  <a:lnTo>
                    <a:pt x="911225" y="403225"/>
                  </a:lnTo>
                  <a:lnTo>
                    <a:pt x="944563" y="374650"/>
                  </a:lnTo>
                  <a:lnTo>
                    <a:pt x="1004888" y="355600"/>
                  </a:lnTo>
                  <a:lnTo>
                    <a:pt x="1035050" y="317500"/>
                  </a:lnTo>
                  <a:lnTo>
                    <a:pt x="1063625" y="293687"/>
                  </a:lnTo>
                  <a:lnTo>
                    <a:pt x="1081088" y="266700"/>
                  </a:lnTo>
                  <a:lnTo>
                    <a:pt x="1031875" y="258762"/>
                  </a:lnTo>
                  <a:lnTo>
                    <a:pt x="1027449" y="227658"/>
                  </a:lnTo>
                  <a:lnTo>
                    <a:pt x="1004888" y="196850"/>
                  </a:lnTo>
                  <a:lnTo>
                    <a:pt x="1001713" y="146050"/>
                  </a:lnTo>
                  <a:lnTo>
                    <a:pt x="976313" y="123825"/>
                  </a:lnTo>
                  <a:lnTo>
                    <a:pt x="964345" y="88355"/>
                  </a:lnTo>
                  <a:lnTo>
                    <a:pt x="1023938" y="95250"/>
                  </a:lnTo>
                  <a:lnTo>
                    <a:pt x="1048880" y="113358"/>
                  </a:lnTo>
                  <a:lnTo>
                    <a:pt x="1094124" y="110977"/>
                  </a:lnTo>
                  <a:lnTo>
                    <a:pt x="1139367" y="153840"/>
                  </a:lnTo>
                  <a:lnTo>
                    <a:pt x="1152525" y="123825"/>
                  </a:lnTo>
                  <a:lnTo>
                    <a:pt x="1179513" y="96837"/>
                  </a:lnTo>
                  <a:lnTo>
                    <a:pt x="1236663" y="95250"/>
                  </a:lnTo>
                  <a:lnTo>
                    <a:pt x="1301750" y="77787"/>
                  </a:lnTo>
                  <a:lnTo>
                    <a:pt x="1339850" y="42862"/>
                  </a:lnTo>
                  <a:lnTo>
                    <a:pt x="1385888" y="11112"/>
                  </a:lnTo>
                  <a:lnTo>
                    <a:pt x="1430338" y="0"/>
                  </a:lnTo>
                  <a:lnTo>
                    <a:pt x="1443038" y="55562"/>
                  </a:lnTo>
                  <a:lnTo>
                    <a:pt x="1512888" y="77787"/>
                  </a:lnTo>
                  <a:lnTo>
                    <a:pt x="1482725" y="128587"/>
                  </a:lnTo>
                  <a:lnTo>
                    <a:pt x="1458913" y="160337"/>
                  </a:lnTo>
                  <a:lnTo>
                    <a:pt x="1450975" y="231775"/>
                  </a:lnTo>
                  <a:lnTo>
                    <a:pt x="1450975" y="273050"/>
                  </a:lnTo>
                  <a:lnTo>
                    <a:pt x="1471613" y="293687"/>
                  </a:lnTo>
                  <a:lnTo>
                    <a:pt x="1474788" y="328612"/>
                  </a:lnTo>
                  <a:lnTo>
                    <a:pt x="1509713" y="355600"/>
                  </a:lnTo>
                  <a:lnTo>
                    <a:pt x="1550988" y="379412"/>
                  </a:lnTo>
                  <a:lnTo>
                    <a:pt x="1595438" y="371475"/>
                  </a:lnTo>
                  <a:lnTo>
                    <a:pt x="1627524" y="338387"/>
                  </a:lnTo>
                  <a:lnTo>
                    <a:pt x="1678720" y="341958"/>
                  </a:lnTo>
                  <a:lnTo>
                    <a:pt x="1723964" y="325290"/>
                  </a:lnTo>
                  <a:lnTo>
                    <a:pt x="1762064" y="314574"/>
                  </a:lnTo>
                  <a:lnTo>
                    <a:pt x="1806575" y="312737"/>
                  </a:lnTo>
                  <a:lnTo>
                    <a:pt x="1858963" y="323850"/>
                  </a:lnTo>
                  <a:lnTo>
                    <a:pt x="1897063" y="312737"/>
                  </a:lnTo>
                  <a:lnTo>
                    <a:pt x="1868488" y="298450"/>
                  </a:lnTo>
                  <a:lnTo>
                    <a:pt x="1858963" y="273050"/>
                  </a:lnTo>
                  <a:lnTo>
                    <a:pt x="1905000" y="254000"/>
                  </a:lnTo>
                  <a:lnTo>
                    <a:pt x="1944688" y="258762"/>
                  </a:lnTo>
                  <a:lnTo>
                    <a:pt x="1974850" y="254000"/>
                  </a:lnTo>
                  <a:lnTo>
                    <a:pt x="2000250" y="269875"/>
                  </a:lnTo>
                  <a:lnTo>
                    <a:pt x="2041525" y="288925"/>
                  </a:lnTo>
                  <a:lnTo>
                    <a:pt x="2097088" y="277812"/>
                  </a:lnTo>
                  <a:lnTo>
                    <a:pt x="2124075" y="287337"/>
                  </a:lnTo>
                  <a:lnTo>
                    <a:pt x="2160588" y="277812"/>
                  </a:lnTo>
                  <a:lnTo>
                    <a:pt x="2189163" y="277812"/>
                  </a:lnTo>
                  <a:lnTo>
                    <a:pt x="2222500" y="249237"/>
                  </a:lnTo>
                  <a:lnTo>
                    <a:pt x="2251075" y="203200"/>
                  </a:lnTo>
                  <a:lnTo>
                    <a:pt x="2274888" y="168275"/>
                  </a:lnTo>
                  <a:lnTo>
                    <a:pt x="2300288" y="136525"/>
                  </a:lnTo>
                  <a:lnTo>
                    <a:pt x="2325688" y="106362"/>
                  </a:lnTo>
                  <a:lnTo>
                    <a:pt x="2362200" y="82550"/>
                  </a:lnTo>
                  <a:lnTo>
                    <a:pt x="2378075" y="131762"/>
                  </a:lnTo>
                  <a:lnTo>
                    <a:pt x="2382838" y="196850"/>
                  </a:lnTo>
                  <a:lnTo>
                    <a:pt x="2411413" y="249237"/>
                  </a:lnTo>
                  <a:lnTo>
                    <a:pt x="2439988" y="320675"/>
                  </a:lnTo>
                  <a:lnTo>
                    <a:pt x="2482850" y="334962"/>
                  </a:lnTo>
                  <a:lnTo>
                    <a:pt x="2501900" y="368300"/>
                  </a:lnTo>
                  <a:lnTo>
                    <a:pt x="2470150" y="414337"/>
                  </a:lnTo>
                  <a:lnTo>
                    <a:pt x="2436813" y="438150"/>
                  </a:lnTo>
                  <a:lnTo>
                    <a:pt x="2406650" y="461962"/>
                  </a:lnTo>
                  <a:lnTo>
                    <a:pt x="2382838" y="500062"/>
                  </a:lnTo>
                  <a:lnTo>
                    <a:pt x="2354263" y="539750"/>
                  </a:lnTo>
                  <a:lnTo>
                    <a:pt x="2374900" y="555625"/>
                  </a:lnTo>
                  <a:lnTo>
                    <a:pt x="2406650" y="563562"/>
                  </a:lnTo>
                  <a:lnTo>
                    <a:pt x="2444750" y="566737"/>
                  </a:lnTo>
                  <a:lnTo>
                    <a:pt x="2454275" y="527050"/>
                  </a:lnTo>
                  <a:lnTo>
                    <a:pt x="2493963" y="520700"/>
                  </a:lnTo>
                  <a:lnTo>
                    <a:pt x="2547938" y="531812"/>
                  </a:lnTo>
                  <a:lnTo>
                    <a:pt x="2601913" y="528637"/>
                  </a:lnTo>
                  <a:lnTo>
                    <a:pt x="2646363" y="536575"/>
                  </a:lnTo>
                  <a:lnTo>
                    <a:pt x="2659063" y="566737"/>
                  </a:lnTo>
                  <a:lnTo>
                    <a:pt x="2638425" y="587375"/>
                  </a:lnTo>
                  <a:lnTo>
                    <a:pt x="2622550" y="614362"/>
                  </a:lnTo>
                  <a:lnTo>
                    <a:pt x="2587625" y="638175"/>
                  </a:lnTo>
                  <a:lnTo>
                    <a:pt x="2555875" y="661987"/>
                  </a:lnTo>
                  <a:lnTo>
                    <a:pt x="2506663" y="661987"/>
                  </a:lnTo>
                  <a:lnTo>
                    <a:pt x="2457450" y="684212"/>
                  </a:lnTo>
                  <a:lnTo>
                    <a:pt x="2486025" y="708025"/>
                  </a:lnTo>
                  <a:lnTo>
                    <a:pt x="2543175" y="688975"/>
                  </a:lnTo>
                  <a:lnTo>
                    <a:pt x="2568575" y="719137"/>
                  </a:lnTo>
                  <a:lnTo>
                    <a:pt x="2598738" y="692150"/>
                  </a:lnTo>
                  <a:lnTo>
                    <a:pt x="2638425" y="668337"/>
                  </a:lnTo>
                  <a:lnTo>
                    <a:pt x="2659063" y="652462"/>
                  </a:lnTo>
                  <a:lnTo>
                    <a:pt x="2684463" y="617537"/>
                  </a:lnTo>
                  <a:lnTo>
                    <a:pt x="2708275" y="582612"/>
                  </a:lnTo>
                  <a:lnTo>
                    <a:pt x="2741613" y="563562"/>
                  </a:lnTo>
                  <a:lnTo>
                    <a:pt x="2779713" y="577850"/>
                  </a:lnTo>
                  <a:close/>
                </a:path>
              </a:pathLst>
            </a:custGeom>
            <a:solidFill>
              <a:srgbClr val="7EDCC6"/>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0" cap="none" spc="0" normalizeH="0" baseline="0" noProof="0" dirty="0">
                <a:ln>
                  <a:noFill/>
                </a:ln>
                <a:solidFill>
                  <a:srgbClr val="000000"/>
                </a:solidFill>
                <a:effectLst/>
                <a:uLnTx/>
                <a:uFillTx/>
                <a:latin typeface="Arial" charset="0"/>
                <a:ea typeface="等线" panose="02010600030101010101" pitchFamily="2" charset="-122"/>
                <a:cs typeface="+mn-cs"/>
              </a:endParaRPr>
            </a:p>
          </p:txBody>
        </p:sp>
        <p:sp>
          <p:nvSpPr>
            <p:cNvPr id="204" name="Freeform 214">
              <a:extLst>
                <a:ext uri="{FF2B5EF4-FFF2-40B4-BE49-F238E27FC236}">
                  <a16:creationId xmlns:a16="http://schemas.microsoft.com/office/drawing/2014/main" id="{A2B609EB-1E4A-4043-AC30-FDBD2B5E8AFB}"/>
                </a:ext>
              </a:extLst>
            </p:cNvPr>
            <p:cNvSpPr>
              <a:spLocks/>
            </p:cNvSpPr>
            <p:nvPr/>
          </p:nvSpPr>
          <p:spPr bwMode="auto">
            <a:xfrm>
              <a:off x="3247402" y="4741171"/>
              <a:ext cx="73187" cy="115229"/>
            </a:xfrm>
            <a:custGeom>
              <a:avLst/>
              <a:gdLst>
                <a:gd name="T0" fmla="*/ 10 w 440592"/>
                <a:gd name="T1" fmla="*/ 18 h 680493"/>
                <a:gd name="T2" fmla="*/ 10 w 440592"/>
                <a:gd name="T3" fmla="*/ 13 h 680493"/>
                <a:gd name="T4" fmla="*/ 8 w 440592"/>
                <a:gd name="T5" fmla="*/ 7 h 680493"/>
                <a:gd name="T6" fmla="*/ 22 w 440592"/>
                <a:gd name="T7" fmla="*/ 1 h 680493"/>
                <a:gd name="T8" fmla="*/ 25 w 440592"/>
                <a:gd name="T9" fmla="*/ 0 h 680493"/>
                <a:gd name="T10" fmla="*/ 30 w 440592"/>
                <a:gd name="T11" fmla="*/ 1 h 680493"/>
                <a:gd name="T12" fmla="*/ 35 w 440592"/>
                <a:gd name="T13" fmla="*/ 5 h 680493"/>
                <a:gd name="T14" fmla="*/ 38 w 440592"/>
                <a:gd name="T15" fmla="*/ 9 h 680493"/>
                <a:gd name="T16" fmla="*/ 42 w 440592"/>
                <a:gd name="T17" fmla="*/ 12 h 680493"/>
                <a:gd name="T18" fmla="*/ 42 w 440592"/>
                <a:gd name="T19" fmla="*/ 20 h 680493"/>
                <a:gd name="T20" fmla="*/ 47 w 440592"/>
                <a:gd name="T21" fmla="*/ 22 h 680493"/>
                <a:gd name="T22" fmla="*/ 51 w 440592"/>
                <a:gd name="T23" fmla="*/ 25 h 680493"/>
                <a:gd name="T24" fmla="*/ 55 w 440592"/>
                <a:gd name="T25" fmla="*/ 28 h 680493"/>
                <a:gd name="T26" fmla="*/ 58 w 440592"/>
                <a:gd name="T27" fmla="*/ 31 h 680493"/>
                <a:gd name="T28" fmla="*/ 61 w 440592"/>
                <a:gd name="T29" fmla="*/ 36 h 680493"/>
                <a:gd name="T30" fmla="*/ 59 w 440592"/>
                <a:gd name="T31" fmla="*/ 39 h 680493"/>
                <a:gd name="T32" fmla="*/ 58 w 440592"/>
                <a:gd name="T33" fmla="*/ 43 h 680493"/>
                <a:gd name="T34" fmla="*/ 57 w 440592"/>
                <a:gd name="T35" fmla="*/ 46 h 680493"/>
                <a:gd name="T36" fmla="*/ 53 w 440592"/>
                <a:gd name="T37" fmla="*/ 48 h 680493"/>
                <a:gd name="T38" fmla="*/ 49 w 440592"/>
                <a:gd name="T39" fmla="*/ 48 h 680493"/>
                <a:gd name="T40" fmla="*/ 48 w 440592"/>
                <a:gd name="T41" fmla="*/ 57 h 680493"/>
                <a:gd name="T42" fmla="*/ 49 w 440592"/>
                <a:gd name="T43" fmla="*/ 65 h 680493"/>
                <a:gd name="T44" fmla="*/ 53 w 440592"/>
                <a:gd name="T45" fmla="*/ 71 h 680493"/>
                <a:gd name="T46" fmla="*/ 56 w 440592"/>
                <a:gd name="T47" fmla="*/ 73 h 680493"/>
                <a:gd name="T48" fmla="*/ 58 w 440592"/>
                <a:gd name="T49" fmla="*/ 81 h 680493"/>
                <a:gd name="T50" fmla="*/ 61 w 440592"/>
                <a:gd name="T51" fmla="*/ 87 h 680493"/>
                <a:gd name="T52" fmla="*/ 61 w 440592"/>
                <a:gd name="T53" fmla="*/ 94 h 680493"/>
                <a:gd name="T54" fmla="*/ 56 w 440592"/>
                <a:gd name="T55" fmla="*/ 96 h 680493"/>
                <a:gd name="T56" fmla="*/ 50 w 440592"/>
                <a:gd name="T57" fmla="*/ 99 h 680493"/>
                <a:gd name="T58" fmla="*/ 43 w 440592"/>
                <a:gd name="T59" fmla="*/ 98 h 680493"/>
                <a:gd name="T60" fmla="*/ 38 w 440592"/>
                <a:gd name="T61" fmla="*/ 103 h 680493"/>
                <a:gd name="T62" fmla="*/ 32 w 440592"/>
                <a:gd name="T63" fmla="*/ 104 h 680493"/>
                <a:gd name="T64" fmla="*/ 26 w 440592"/>
                <a:gd name="T65" fmla="*/ 101 h 680493"/>
                <a:gd name="T66" fmla="*/ 21 w 440592"/>
                <a:gd name="T67" fmla="*/ 97 h 680493"/>
                <a:gd name="T68" fmla="*/ 21 w 440592"/>
                <a:gd name="T69" fmla="*/ 91 h 680493"/>
                <a:gd name="T70" fmla="*/ 18 w 440592"/>
                <a:gd name="T71" fmla="*/ 88 h 680493"/>
                <a:gd name="T72" fmla="*/ 18 w 440592"/>
                <a:gd name="T73" fmla="*/ 80 h 680493"/>
                <a:gd name="T74" fmla="*/ 19 w 440592"/>
                <a:gd name="T75" fmla="*/ 70 h 680493"/>
                <a:gd name="T76" fmla="*/ 23 w 440592"/>
                <a:gd name="T77" fmla="*/ 65 h 680493"/>
                <a:gd name="T78" fmla="*/ 27 w 440592"/>
                <a:gd name="T79" fmla="*/ 58 h 680493"/>
                <a:gd name="T80" fmla="*/ 17 w 440592"/>
                <a:gd name="T81" fmla="*/ 55 h 680493"/>
                <a:gd name="T82" fmla="*/ 15 w 440592"/>
                <a:gd name="T83" fmla="*/ 46 h 680493"/>
                <a:gd name="T84" fmla="*/ 9 w 440592"/>
                <a:gd name="T85" fmla="*/ 48 h 680493"/>
                <a:gd name="T86" fmla="*/ 4 w 440592"/>
                <a:gd name="T87" fmla="*/ 43 h 680493"/>
                <a:gd name="T88" fmla="*/ 1 w 440592"/>
                <a:gd name="T89" fmla="*/ 39 h 680493"/>
                <a:gd name="T90" fmla="*/ 0 w 440592"/>
                <a:gd name="T91" fmla="*/ 35 h 680493"/>
                <a:gd name="T92" fmla="*/ 2 w 440592"/>
                <a:gd name="T93" fmla="*/ 30 h 680493"/>
                <a:gd name="T94" fmla="*/ 2 w 440592"/>
                <a:gd name="T95" fmla="*/ 24 h 680493"/>
                <a:gd name="T96" fmla="*/ 7 w 440592"/>
                <a:gd name="T97" fmla="*/ 22 h 680493"/>
                <a:gd name="T98" fmla="*/ 10 w 440592"/>
                <a:gd name="T99" fmla="*/ 18 h 68049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440592"/>
                <a:gd name="T151" fmla="*/ 0 h 680493"/>
                <a:gd name="T152" fmla="*/ 440592 w 440592"/>
                <a:gd name="T153" fmla="*/ 680493 h 680493"/>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440592" h="680493">
                  <a:moveTo>
                    <a:pt x="72628" y="120899"/>
                  </a:moveTo>
                  <a:lnTo>
                    <a:pt x="69056" y="86371"/>
                  </a:lnTo>
                  <a:lnTo>
                    <a:pt x="60722" y="44699"/>
                  </a:lnTo>
                  <a:lnTo>
                    <a:pt x="157068" y="2877"/>
                  </a:lnTo>
                  <a:lnTo>
                    <a:pt x="181232" y="0"/>
                  </a:lnTo>
                  <a:lnTo>
                    <a:pt x="215061" y="8631"/>
                  </a:lnTo>
                  <a:lnTo>
                    <a:pt x="248891" y="34526"/>
                  </a:lnTo>
                  <a:lnTo>
                    <a:pt x="276277" y="57543"/>
                  </a:lnTo>
                  <a:lnTo>
                    <a:pt x="300441" y="80560"/>
                  </a:lnTo>
                  <a:lnTo>
                    <a:pt x="300441" y="132348"/>
                  </a:lnTo>
                  <a:lnTo>
                    <a:pt x="337492" y="146734"/>
                  </a:lnTo>
                  <a:lnTo>
                    <a:pt x="368100" y="163996"/>
                  </a:lnTo>
                  <a:lnTo>
                    <a:pt x="393875" y="182698"/>
                  </a:lnTo>
                  <a:lnTo>
                    <a:pt x="414817" y="202838"/>
                  </a:lnTo>
                  <a:lnTo>
                    <a:pt x="435759" y="231609"/>
                  </a:lnTo>
                  <a:lnTo>
                    <a:pt x="421261" y="254626"/>
                  </a:lnTo>
                  <a:lnTo>
                    <a:pt x="414817" y="277643"/>
                  </a:lnTo>
                  <a:lnTo>
                    <a:pt x="408373" y="300660"/>
                  </a:lnTo>
                  <a:lnTo>
                    <a:pt x="380987" y="315046"/>
                  </a:lnTo>
                  <a:lnTo>
                    <a:pt x="350380" y="315046"/>
                  </a:lnTo>
                  <a:lnTo>
                    <a:pt x="343936" y="372588"/>
                  </a:lnTo>
                  <a:lnTo>
                    <a:pt x="350380" y="421500"/>
                  </a:lnTo>
                  <a:lnTo>
                    <a:pt x="379377" y="461779"/>
                  </a:lnTo>
                  <a:lnTo>
                    <a:pt x="401930" y="479042"/>
                  </a:lnTo>
                  <a:lnTo>
                    <a:pt x="414817" y="526515"/>
                  </a:lnTo>
                  <a:lnTo>
                    <a:pt x="438981" y="569672"/>
                  </a:lnTo>
                  <a:lnTo>
                    <a:pt x="440592" y="615706"/>
                  </a:lnTo>
                  <a:lnTo>
                    <a:pt x="405151" y="624337"/>
                  </a:lnTo>
                  <a:lnTo>
                    <a:pt x="356823" y="645916"/>
                  </a:lnTo>
                  <a:lnTo>
                    <a:pt x="306885" y="640161"/>
                  </a:lnTo>
                  <a:lnTo>
                    <a:pt x="276225" y="672158"/>
                  </a:lnTo>
                  <a:lnTo>
                    <a:pt x="230981" y="680493"/>
                  </a:lnTo>
                  <a:lnTo>
                    <a:pt x="187675" y="658863"/>
                  </a:lnTo>
                  <a:lnTo>
                    <a:pt x="153591" y="632868"/>
                  </a:lnTo>
                  <a:lnTo>
                    <a:pt x="150019" y="595958"/>
                  </a:lnTo>
                  <a:lnTo>
                    <a:pt x="130969" y="574527"/>
                  </a:lnTo>
                  <a:lnTo>
                    <a:pt x="131293" y="520761"/>
                  </a:lnTo>
                  <a:lnTo>
                    <a:pt x="139347" y="457464"/>
                  </a:lnTo>
                  <a:lnTo>
                    <a:pt x="165122" y="425815"/>
                  </a:lnTo>
                  <a:lnTo>
                    <a:pt x="192508" y="378343"/>
                  </a:lnTo>
                  <a:lnTo>
                    <a:pt x="122634" y="357833"/>
                  </a:lnTo>
                  <a:lnTo>
                    <a:pt x="110351" y="300660"/>
                  </a:lnTo>
                  <a:lnTo>
                    <a:pt x="63103" y="312590"/>
                  </a:lnTo>
                  <a:lnTo>
                    <a:pt x="32147" y="279252"/>
                  </a:lnTo>
                  <a:lnTo>
                    <a:pt x="4029" y="254626"/>
                  </a:lnTo>
                  <a:lnTo>
                    <a:pt x="0" y="229246"/>
                  </a:lnTo>
                  <a:lnTo>
                    <a:pt x="13695" y="192768"/>
                  </a:lnTo>
                  <a:lnTo>
                    <a:pt x="14287" y="157808"/>
                  </a:lnTo>
                  <a:lnTo>
                    <a:pt x="52357" y="146734"/>
                  </a:lnTo>
                  <a:lnTo>
                    <a:pt x="72628" y="120899"/>
                  </a:lnTo>
                  <a:close/>
                </a:path>
              </a:pathLst>
            </a:custGeom>
            <a:solidFill>
              <a:srgbClr val="7EDCC6"/>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205" name="Freeform 215">
              <a:extLst>
                <a:ext uri="{FF2B5EF4-FFF2-40B4-BE49-F238E27FC236}">
                  <a16:creationId xmlns:a16="http://schemas.microsoft.com/office/drawing/2014/main" id="{9708147F-2394-4C38-A153-DCE15EC2EB18}"/>
                </a:ext>
              </a:extLst>
            </p:cNvPr>
            <p:cNvSpPr>
              <a:spLocks/>
            </p:cNvSpPr>
            <p:nvPr/>
          </p:nvSpPr>
          <p:spPr bwMode="auto">
            <a:xfrm>
              <a:off x="3305018" y="4776986"/>
              <a:ext cx="66957" cy="70071"/>
            </a:xfrm>
            <a:custGeom>
              <a:avLst/>
              <a:gdLst>
                <a:gd name="T0" fmla="*/ 33 w 404812"/>
                <a:gd name="T1" fmla="*/ 3 h 412750"/>
                <a:gd name="T2" fmla="*/ 37 w 404812"/>
                <a:gd name="T3" fmla="*/ 1 h 412750"/>
                <a:gd name="T4" fmla="*/ 43 w 404812"/>
                <a:gd name="T5" fmla="*/ 0 h 412750"/>
                <a:gd name="T6" fmla="*/ 50 w 404812"/>
                <a:gd name="T7" fmla="*/ 1 h 412750"/>
                <a:gd name="T8" fmla="*/ 55 w 404812"/>
                <a:gd name="T9" fmla="*/ 3 h 412750"/>
                <a:gd name="T10" fmla="*/ 53 w 404812"/>
                <a:gd name="T11" fmla="*/ 11 h 412750"/>
                <a:gd name="T12" fmla="*/ 48 w 404812"/>
                <a:gd name="T13" fmla="*/ 15 h 412750"/>
                <a:gd name="T14" fmla="*/ 49 w 404812"/>
                <a:gd name="T15" fmla="*/ 24 h 412750"/>
                <a:gd name="T16" fmla="*/ 51 w 404812"/>
                <a:gd name="T17" fmla="*/ 27 h 412750"/>
                <a:gd name="T18" fmla="*/ 52 w 404812"/>
                <a:gd name="T19" fmla="*/ 35 h 412750"/>
                <a:gd name="T20" fmla="*/ 54 w 404812"/>
                <a:gd name="T21" fmla="*/ 41 h 412750"/>
                <a:gd name="T22" fmla="*/ 52 w 404812"/>
                <a:gd name="T23" fmla="*/ 51 h 412750"/>
                <a:gd name="T24" fmla="*/ 51 w 404812"/>
                <a:gd name="T25" fmla="*/ 58 h 412750"/>
                <a:gd name="T26" fmla="*/ 46 w 404812"/>
                <a:gd name="T27" fmla="*/ 56 h 412750"/>
                <a:gd name="T28" fmla="*/ 42 w 404812"/>
                <a:gd name="T29" fmla="*/ 53 h 412750"/>
                <a:gd name="T30" fmla="*/ 38 w 404812"/>
                <a:gd name="T31" fmla="*/ 54 h 412750"/>
                <a:gd name="T32" fmla="*/ 33 w 404812"/>
                <a:gd name="T33" fmla="*/ 53 h 412750"/>
                <a:gd name="T34" fmla="*/ 26 w 404812"/>
                <a:gd name="T35" fmla="*/ 56 h 412750"/>
                <a:gd name="T36" fmla="*/ 27 w 404812"/>
                <a:gd name="T37" fmla="*/ 60 h 412750"/>
                <a:gd name="T38" fmla="*/ 32 w 404812"/>
                <a:gd name="T39" fmla="*/ 62 h 412750"/>
                <a:gd name="T40" fmla="*/ 26 w 404812"/>
                <a:gd name="T41" fmla="*/ 64 h 412750"/>
                <a:gd name="T42" fmla="*/ 19 w 404812"/>
                <a:gd name="T43" fmla="*/ 62 h 412750"/>
                <a:gd name="T44" fmla="*/ 13 w 404812"/>
                <a:gd name="T45" fmla="*/ 62 h 412750"/>
                <a:gd name="T46" fmla="*/ 13 w 404812"/>
                <a:gd name="T47" fmla="*/ 56 h 412750"/>
                <a:gd name="T48" fmla="*/ 10 w 404812"/>
                <a:gd name="T49" fmla="*/ 49 h 412750"/>
                <a:gd name="T50" fmla="*/ 8 w 404812"/>
                <a:gd name="T51" fmla="*/ 42 h 412750"/>
                <a:gd name="T52" fmla="*/ 5 w 404812"/>
                <a:gd name="T53" fmla="*/ 39 h 412750"/>
                <a:gd name="T54" fmla="*/ 1 w 404812"/>
                <a:gd name="T55" fmla="*/ 33 h 412750"/>
                <a:gd name="T56" fmla="*/ 0 w 404812"/>
                <a:gd name="T57" fmla="*/ 25 h 412750"/>
                <a:gd name="T58" fmla="*/ 1 w 404812"/>
                <a:gd name="T59" fmla="*/ 16 h 412750"/>
                <a:gd name="T60" fmla="*/ 5 w 404812"/>
                <a:gd name="T61" fmla="*/ 16 h 412750"/>
                <a:gd name="T62" fmla="*/ 9 w 404812"/>
                <a:gd name="T63" fmla="*/ 13 h 412750"/>
                <a:gd name="T64" fmla="*/ 11 w 404812"/>
                <a:gd name="T65" fmla="*/ 6 h 412750"/>
                <a:gd name="T66" fmla="*/ 13 w 404812"/>
                <a:gd name="T67" fmla="*/ 2 h 412750"/>
                <a:gd name="T68" fmla="*/ 16 w 404812"/>
                <a:gd name="T69" fmla="*/ 1 h 412750"/>
                <a:gd name="T70" fmla="*/ 24 w 404812"/>
                <a:gd name="T71" fmla="*/ 2 h 412750"/>
                <a:gd name="T72" fmla="*/ 28 w 404812"/>
                <a:gd name="T73" fmla="*/ 5 h 412750"/>
                <a:gd name="T74" fmla="*/ 33 w 404812"/>
                <a:gd name="T75" fmla="*/ 3 h 41275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404812"/>
                <a:gd name="T115" fmla="*/ 0 h 412750"/>
                <a:gd name="T116" fmla="*/ 404812 w 404812"/>
                <a:gd name="T117" fmla="*/ 412750 h 41275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404812" h="412750">
                  <a:moveTo>
                    <a:pt x="239583" y="19608"/>
                  </a:moveTo>
                  <a:lnTo>
                    <a:pt x="268498" y="3922"/>
                  </a:lnTo>
                  <a:lnTo>
                    <a:pt x="318067" y="0"/>
                  </a:lnTo>
                  <a:lnTo>
                    <a:pt x="363505" y="7843"/>
                  </a:lnTo>
                  <a:lnTo>
                    <a:pt x="404812" y="19608"/>
                  </a:lnTo>
                  <a:lnTo>
                    <a:pt x="392420" y="70589"/>
                  </a:lnTo>
                  <a:lnTo>
                    <a:pt x="355243" y="94119"/>
                  </a:lnTo>
                  <a:lnTo>
                    <a:pt x="359374" y="152943"/>
                  </a:lnTo>
                  <a:lnTo>
                    <a:pt x="375381" y="175982"/>
                  </a:lnTo>
                  <a:lnTo>
                    <a:pt x="384158" y="227454"/>
                  </a:lnTo>
                  <a:lnTo>
                    <a:pt x="398616" y="263729"/>
                  </a:lnTo>
                  <a:lnTo>
                    <a:pt x="384158" y="325494"/>
                  </a:lnTo>
                  <a:lnTo>
                    <a:pt x="376413" y="376965"/>
                  </a:lnTo>
                  <a:lnTo>
                    <a:pt x="336139" y="357847"/>
                  </a:lnTo>
                  <a:lnTo>
                    <a:pt x="309805" y="342161"/>
                  </a:lnTo>
                  <a:lnTo>
                    <a:pt x="279857" y="346083"/>
                  </a:lnTo>
                  <a:lnTo>
                    <a:pt x="242681" y="340690"/>
                  </a:lnTo>
                  <a:lnTo>
                    <a:pt x="194661" y="361279"/>
                  </a:lnTo>
                  <a:lnTo>
                    <a:pt x="201373" y="384808"/>
                  </a:lnTo>
                  <a:lnTo>
                    <a:pt x="230805" y="400495"/>
                  </a:lnTo>
                  <a:lnTo>
                    <a:pt x="194661" y="412750"/>
                  </a:lnTo>
                  <a:lnTo>
                    <a:pt x="141994" y="399515"/>
                  </a:lnTo>
                  <a:lnTo>
                    <a:pt x="93999" y="400696"/>
                  </a:lnTo>
                  <a:lnTo>
                    <a:pt x="95523" y="359808"/>
                  </a:lnTo>
                  <a:lnTo>
                    <a:pt x="70739" y="315690"/>
                  </a:lnTo>
                  <a:lnTo>
                    <a:pt x="58863" y="268140"/>
                  </a:lnTo>
                  <a:lnTo>
                    <a:pt x="35111" y="250983"/>
                  </a:lnTo>
                  <a:lnTo>
                    <a:pt x="6196" y="210787"/>
                  </a:lnTo>
                  <a:lnTo>
                    <a:pt x="0" y="161276"/>
                  </a:lnTo>
                  <a:lnTo>
                    <a:pt x="6196" y="100491"/>
                  </a:lnTo>
                  <a:lnTo>
                    <a:pt x="38209" y="100982"/>
                  </a:lnTo>
                  <a:lnTo>
                    <a:pt x="64543" y="86276"/>
                  </a:lnTo>
                  <a:lnTo>
                    <a:pt x="77451" y="40197"/>
                  </a:lnTo>
                  <a:lnTo>
                    <a:pt x="92942" y="15686"/>
                  </a:lnTo>
                  <a:lnTo>
                    <a:pt x="119791" y="7843"/>
                  </a:lnTo>
                  <a:lnTo>
                    <a:pt x="176073" y="11275"/>
                  </a:lnTo>
                  <a:lnTo>
                    <a:pt x="202406" y="31373"/>
                  </a:lnTo>
                  <a:lnTo>
                    <a:pt x="239583" y="19608"/>
                  </a:lnTo>
                  <a:close/>
                </a:path>
              </a:pathLst>
            </a:custGeom>
            <a:solidFill>
              <a:schemeClr val="accent2">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206" name="Freeform 216">
              <a:extLst>
                <a:ext uri="{FF2B5EF4-FFF2-40B4-BE49-F238E27FC236}">
                  <a16:creationId xmlns:a16="http://schemas.microsoft.com/office/drawing/2014/main" id="{9DA18086-8283-4864-BE3C-4737AF1F9644}"/>
                </a:ext>
              </a:extLst>
            </p:cNvPr>
            <p:cNvSpPr>
              <a:spLocks/>
            </p:cNvSpPr>
            <p:nvPr/>
          </p:nvSpPr>
          <p:spPr bwMode="auto">
            <a:xfrm>
              <a:off x="3364190" y="4781657"/>
              <a:ext cx="57614" cy="59172"/>
            </a:xfrm>
            <a:custGeom>
              <a:avLst/>
              <a:gdLst>
                <a:gd name="T0" fmla="*/ 26 w 340458"/>
                <a:gd name="T1" fmla="*/ 7 h 351880"/>
                <a:gd name="T2" fmla="*/ 31 w 340458"/>
                <a:gd name="T3" fmla="*/ 9 h 351880"/>
                <a:gd name="T4" fmla="*/ 35 w 340458"/>
                <a:gd name="T5" fmla="*/ 12 h 351880"/>
                <a:gd name="T6" fmla="*/ 38 w 340458"/>
                <a:gd name="T7" fmla="*/ 16 h 351880"/>
                <a:gd name="T8" fmla="*/ 41 w 340458"/>
                <a:gd name="T9" fmla="*/ 18 h 351880"/>
                <a:gd name="T10" fmla="*/ 44 w 340458"/>
                <a:gd name="T11" fmla="*/ 20 h 351880"/>
                <a:gd name="T12" fmla="*/ 46 w 340458"/>
                <a:gd name="T13" fmla="*/ 22 h 351880"/>
                <a:gd name="T14" fmla="*/ 52 w 340458"/>
                <a:gd name="T15" fmla="*/ 21 h 351880"/>
                <a:gd name="T16" fmla="*/ 46 w 340458"/>
                <a:gd name="T17" fmla="*/ 26 h 351880"/>
                <a:gd name="T18" fmla="*/ 38 w 340458"/>
                <a:gd name="T19" fmla="*/ 34 h 351880"/>
                <a:gd name="T20" fmla="*/ 34 w 340458"/>
                <a:gd name="T21" fmla="*/ 40 h 351880"/>
                <a:gd name="T22" fmla="*/ 30 w 340458"/>
                <a:gd name="T23" fmla="*/ 46 h 351880"/>
                <a:gd name="T24" fmla="*/ 26 w 340458"/>
                <a:gd name="T25" fmla="*/ 51 h 351880"/>
                <a:gd name="T26" fmla="*/ 21 w 340458"/>
                <a:gd name="T27" fmla="*/ 51 h 351880"/>
                <a:gd name="T28" fmla="*/ 15 w 340458"/>
                <a:gd name="T29" fmla="*/ 52 h 351880"/>
                <a:gd name="T30" fmla="*/ 11 w 340458"/>
                <a:gd name="T31" fmla="*/ 50 h 351880"/>
                <a:gd name="T32" fmla="*/ 3 w 340458"/>
                <a:gd name="T33" fmla="*/ 52 h 351880"/>
                <a:gd name="T34" fmla="*/ 4 w 340458"/>
                <a:gd name="T35" fmla="*/ 44 h 351880"/>
                <a:gd name="T36" fmla="*/ 6 w 340458"/>
                <a:gd name="T37" fmla="*/ 35 h 351880"/>
                <a:gd name="T38" fmla="*/ 4 w 340458"/>
                <a:gd name="T39" fmla="*/ 30 h 351880"/>
                <a:gd name="T40" fmla="*/ 3 w 340458"/>
                <a:gd name="T41" fmla="*/ 22 h 351880"/>
                <a:gd name="T42" fmla="*/ 1 w 340458"/>
                <a:gd name="T43" fmla="*/ 19 h 351880"/>
                <a:gd name="T44" fmla="*/ 0 w 340458"/>
                <a:gd name="T45" fmla="*/ 11 h 351880"/>
                <a:gd name="T46" fmla="*/ 5 w 340458"/>
                <a:gd name="T47" fmla="*/ 7 h 351880"/>
                <a:gd name="T48" fmla="*/ 7 w 340458"/>
                <a:gd name="T49" fmla="*/ 0 h 351880"/>
                <a:gd name="T50" fmla="*/ 11 w 340458"/>
                <a:gd name="T51" fmla="*/ 4 h 351880"/>
                <a:gd name="T52" fmla="*/ 14 w 340458"/>
                <a:gd name="T53" fmla="*/ 3 h 351880"/>
                <a:gd name="T54" fmla="*/ 17 w 340458"/>
                <a:gd name="T55" fmla="*/ 5 h 351880"/>
                <a:gd name="T56" fmla="*/ 20 w 340458"/>
                <a:gd name="T57" fmla="*/ 6 h 351880"/>
                <a:gd name="T58" fmla="*/ 24 w 340458"/>
                <a:gd name="T59" fmla="*/ 7 h 351880"/>
                <a:gd name="T60" fmla="*/ 26 w 340458"/>
                <a:gd name="T61" fmla="*/ 7 h 351880"/>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340458"/>
                <a:gd name="T94" fmla="*/ 0 h 351880"/>
                <a:gd name="T95" fmla="*/ 340458 w 340458"/>
                <a:gd name="T96" fmla="*/ 351880 h 351880"/>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340458" h="351880">
                  <a:moveTo>
                    <a:pt x="171693" y="47494"/>
                  </a:moveTo>
                  <a:lnTo>
                    <a:pt x="199725" y="60927"/>
                  </a:lnTo>
                  <a:lnTo>
                    <a:pt x="227756" y="80116"/>
                  </a:lnTo>
                  <a:lnTo>
                    <a:pt x="247779" y="106982"/>
                  </a:lnTo>
                  <a:lnTo>
                    <a:pt x="269803" y="124252"/>
                  </a:lnTo>
                  <a:lnTo>
                    <a:pt x="287824" y="133847"/>
                  </a:lnTo>
                  <a:lnTo>
                    <a:pt x="303842" y="146320"/>
                  </a:lnTo>
                  <a:lnTo>
                    <a:pt x="340458" y="144712"/>
                  </a:lnTo>
                  <a:lnTo>
                    <a:pt x="298787" y="172096"/>
                  </a:lnTo>
                  <a:lnTo>
                    <a:pt x="251162" y="231627"/>
                  </a:lnTo>
                  <a:lnTo>
                    <a:pt x="223777" y="269727"/>
                  </a:lnTo>
                  <a:lnTo>
                    <a:pt x="196393" y="313780"/>
                  </a:lnTo>
                  <a:lnTo>
                    <a:pt x="166627" y="343546"/>
                  </a:lnTo>
                  <a:lnTo>
                    <a:pt x="134480" y="343546"/>
                  </a:lnTo>
                  <a:lnTo>
                    <a:pt x="98762" y="350690"/>
                  </a:lnTo>
                  <a:lnTo>
                    <a:pt x="71377" y="339974"/>
                  </a:lnTo>
                  <a:lnTo>
                    <a:pt x="20180" y="351880"/>
                  </a:lnTo>
                  <a:lnTo>
                    <a:pt x="28532" y="297918"/>
                  </a:lnTo>
                  <a:lnTo>
                    <a:pt x="41046" y="236991"/>
                  </a:lnTo>
                  <a:lnTo>
                    <a:pt x="27531" y="202450"/>
                  </a:lnTo>
                  <a:lnTo>
                    <a:pt x="18521" y="152077"/>
                  </a:lnTo>
                  <a:lnTo>
                    <a:pt x="3504" y="130489"/>
                  </a:lnTo>
                  <a:lnTo>
                    <a:pt x="0" y="71961"/>
                  </a:lnTo>
                  <a:lnTo>
                    <a:pt x="35039" y="48933"/>
                  </a:lnTo>
                  <a:lnTo>
                    <a:pt x="46552" y="0"/>
                  </a:lnTo>
                  <a:lnTo>
                    <a:pt x="71581" y="24467"/>
                  </a:lnTo>
                  <a:lnTo>
                    <a:pt x="93605" y="22548"/>
                  </a:lnTo>
                  <a:lnTo>
                    <a:pt x="113628" y="34061"/>
                  </a:lnTo>
                  <a:lnTo>
                    <a:pt x="131648" y="39818"/>
                  </a:lnTo>
                  <a:lnTo>
                    <a:pt x="159680" y="49413"/>
                  </a:lnTo>
                  <a:lnTo>
                    <a:pt x="171693" y="47494"/>
                  </a:lnTo>
                  <a:close/>
                </a:path>
              </a:pathLst>
            </a:custGeom>
            <a:solidFill>
              <a:srgbClr val="7EDCC6"/>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207" name="Freeform 217">
              <a:extLst>
                <a:ext uri="{FF2B5EF4-FFF2-40B4-BE49-F238E27FC236}">
                  <a16:creationId xmlns:a16="http://schemas.microsoft.com/office/drawing/2014/main" id="{1E875989-FE95-448E-A50D-F544749A5C8A}"/>
                </a:ext>
              </a:extLst>
            </p:cNvPr>
            <p:cNvSpPr>
              <a:spLocks/>
            </p:cNvSpPr>
            <p:nvPr/>
          </p:nvSpPr>
          <p:spPr bwMode="auto">
            <a:xfrm>
              <a:off x="3037187" y="5267489"/>
              <a:ext cx="341016" cy="699162"/>
            </a:xfrm>
            <a:custGeom>
              <a:avLst/>
              <a:gdLst>
                <a:gd name="T0" fmla="*/ 121 w 2035175"/>
                <a:gd name="T1" fmla="*/ 2 h 4171950"/>
                <a:gd name="T2" fmla="*/ 141 w 2035175"/>
                <a:gd name="T3" fmla="*/ 4 h 4171950"/>
                <a:gd name="T4" fmla="*/ 164 w 2035175"/>
                <a:gd name="T5" fmla="*/ 12 h 4171950"/>
                <a:gd name="T6" fmla="*/ 184 w 2035175"/>
                <a:gd name="T7" fmla="*/ 33 h 4171950"/>
                <a:gd name="T8" fmla="*/ 212 w 2035175"/>
                <a:gd name="T9" fmla="*/ 48 h 4171950"/>
                <a:gd name="T10" fmla="*/ 236 w 2035175"/>
                <a:gd name="T11" fmla="*/ 63 h 4171950"/>
                <a:gd name="T12" fmla="*/ 225 w 2035175"/>
                <a:gd name="T13" fmla="*/ 83 h 4171950"/>
                <a:gd name="T14" fmla="*/ 239 w 2035175"/>
                <a:gd name="T15" fmla="*/ 93 h 4171950"/>
                <a:gd name="T16" fmla="*/ 265 w 2035175"/>
                <a:gd name="T17" fmla="*/ 90 h 4171950"/>
                <a:gd name="T18" fmla="*/ 281 w 2035175"/>
                <a:gd name="T19" fmla="*/ 74 h 4171950"/>
                <a:gd name="T20" fmla="*/ 290 w 2035175"/>
                <a:gd name="T21" fmla="*/ 65 h 4171950"/>
                <a:gd name="T22" fmla="*/ 296 w 2035175"/>
                <a:gd name="T23" fmla="*/ 85 h 4171950"/>
                <a:gd name="T24" fmla="*/ 276 w 2035175"/>
                <a:gd name="T25" fmla="*/ 99 h 4171950"/>
                <a:gd name="T26" fmla="*/ 258 w 2035175"/>
                <a:gd name="T27" fmla="*/ 119 h 4171950"/>
                <a:gd name="T28" fmla="*/ 245 w 2035175"/>
                <a:gd name="T29" fmla="*/ 134 h 4171950"/>
                <a:gd name="T30" fmla="*/ 236 w 2035175"/>
                <a:gd name="T31" fmla="*/ 163 h 4171950"/>
                <a:gd name="T32" fmla="*/ 232 w 2035175"/>
                <a:gd name="T33" fmla="*/ 196 h 4171950"/>
                <a:gd name="T34" fmla="*/ 227 w 2035175"/>
                <a:gd name="T35" fmla="*/ 223 h 4171950"/>
                <a:gd name="T36" fmla="*/ 243 w 2035175"/>
                <a:gd name="T37" fmla="*/ 253 h 4171950"/>
                <a:gd name="T38" fmla="*/ 256 w 2035175"/>
                <a:gd name="T39" fmla="*/ 270 h 4171950"/>
                <a:gd name="T40" fmla="*/ 239 w 2035175"/>
                <a:gd name="T41" fmla="*/ 293 h 4171950"/>
                <a:gd name="T42" fmla="*/ 223 w 2035175"/>
                <a:gd name="T43" fmla="*/ 308 h 4171950"/>
                <a:gd name="T44" fmla="*/ 203 w 2035175"/>
                <a:gd name="T45" fmla="*/ 321 h 4171950"/>
                <a:gd name="T46" fmla="*/ 182 w 2035175"/>
                <a:gd name="T47" fmla="*/ 325 h 4171950"/>
                <a:gd name="T48" fmla="*/ 167 w 2035175"/>
                <a:gd name="T49" fmla="*/ 337 h 4171950"/>
                <a:gd name="T50" fmla="*/ 154 w 2035175"/>
                <a:gd name="T51" fmla="*/ 357 h 4171950"/>
                <a:gd name="T52" fmla="*/ 126 w 2035175"/>
                <a:gd name="T53" fmla="*/ 350 h 4171950"/>
                <a:gd name="T54" fmla="*/ 129 w 2035175"/>
                <a:gd name="T55" fmla="*/ 378 h 4171950"/>
                <a:gd name="T56" fmla="*/ 124 w 2035175"/>
                <a:gd name="T57" fmla="*/ 404 h 4171950"/>
                <a:gd name="T58" fmla="*/ 115 w 2035175"/>
                <a:gd name="T59" fmla="*/ 436 h 4171950"/>
                <a:gd name="T60" fmla="*/ 88 w 2035175"/>
                <a:gd name="T61" fmla="*/ 455 h 4171950"/>
                <a:gd name="T62" fmla="*/ 105 w 2035175"/>
                <a:gd name="T63" fmla="*/ 481 h 4171950"/>
                <a:gd name="T64" fmla="*/ 111 w 2035175"/>
                <a:gd name="T65" fmla="*/ 505 h 4171950"/>
                <a:gd name="T66" fmla="*/ 95 w 2035175"/>
                <a:gd name="T67" fmla="*/ 519 h 4171950"/>
                <a:gd name="T68" fmla="*/ 79 w 2035175"/>
                <a:gd name="T69" fmla="*/ 549 h 4171950"/>
                <a:gd name="T70" fmla="*/ 60 w 2035175"/>
                <a:gd name="T71" fmla="*/ 578 h 4171950"/>
                <a:gd name="T72" fmla="*/ 72 w 2035175"/>
                <a:gd name="T73" fmla="*/ 601 h 4171950"/>
                <a:gd name="T74" fmla="*/ 51 w 2035175"/>
                <a:gd name="T75" fmla="*/ 598 h 4171950"/>
                <a:gd name="T76" fmla="*/ 21 w 2035175"/>
                <a:gd name="T77" fmla="*/ 591 h 4171950"/>
                <a:gd name="T78" fmla="*/ 2 w 2035175"/>
                <a:gd name="T79" fmla="*/ 564 h 4171950"/>
                <a:gd name="T80" fmla="*/ 6 w 2035175"/>
                <a:gd name="T81" fmla="*/ 526 h 4171950"/>
                <a:gd name="T82" fmla="*/ 18 w 2035175"/>
                <a:gd name="T83" fmla="*/ 485 h 4171950"/>
                <a:gd name="T84" fmla="*/ 24 w 2035175"/>
                <a:gd name="T85" fmla="*/ 445 h 4171950"/>
                <a:gd name="T86" fmla="*/ 23 w 2035175"/>
                <a:gd name="T87" fmla="*/ 404 h 4171950"/>
                <a:gd name="T88" fmla="*/ 23 w 2035175"/>
                <a:gd name="T89" fmla="*/ 373 h 4171950"/>
                <a:gd name="T90" fmla="*/ 22 w 2035175"/>
                <a:gd name="T91" fmla="*/ 335 h 4171950"/>
                <a:gd name="T92" fmla="*/ 29 w 2035175"/>
                <a:gd name="T93" fmla="*/ 307 h 4171950"/>
                <a:gd name="T94" fmla="*/ 33 w 2035175"/>
                <a:gd name="T95" fmla="*/ 287 h 4171950"/>
                <a:gd name="T96" fmla="*/ 40 w 2035175"/>
                <a:gd name="T97" fmla="*/ 259 h 4171950"/>
                <a:gd name="T98" fmla="*/ 46 w 2035175"/>
                <a:gd name="T99" fmla="*/ 232 h 4171950"/>
                <a:gd name="T100" fmla="*/ 49 w 2035175"/>
                <a:gd name="T101" fmla="*/ 198 h 4171950"/>
                <a:gd name="T102" fmla="*/ 42 w 2035175"/>
                <a:gd name="T103" fmla="*/ 171 h 4171950"/>
                <a:gd name="T104" fmla="*/ 52 w 2035175"/>
                <a:gd name="T105" fmla="*/ 151 h 4171950"/>
                <a:gd name="T106" fmla="*/ 54 w 2035175"/>
                <a:gd name="T107" fmla="*/ 133 h 4171950"/>
                <a:gd name="T108" fmla="*/ 63 w 2035175"/>
                <a:gd name="T109" fmla="*/ 117 h 4171950"/>
                <a:gd name="T110" fmla="*/ 70 w 2035175"/>
                <a:gd name="T111" fmla="*/ 101 h 4171950"/>
                <a:gd name="T112" fmla="*/ 74 w 2035175"/>
                <a:gd name="T113" fmla="*/ 81 h 4171950"/>
                <a:gd name="T114" fmla="*/ 71 w 2035175"/>
                <a:gd name="T115" fmla="*/ 52 h 4171950"/>
                <a:gd name="T116" fmla="*/ 91 w 2035175"/>
                <a:gd name="T117" fmla="*/ 40 h 4171950"/>
                <a:gd name="T118" fmla="*/ 89 w 2035175"/>
                <a:gd name="T119" fmla="*/ 21 h 4171950"/>
                <a:gd name="T120" fmla="*/ 101 w 2035175"/>
                <a:gd name="T121" fmla="*/ 6 h 4171950"/>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035175"/>
                <a:gd name="T184" fmla="*/ 0 h 4171950"/>
                <a:gd name="T185" fmla="*/ 2035175 w 2035175"/>
                <a:gd name="T186" fmla="*/ 4171950 h 4171950"/>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035175" h="4171950">
                  <a:moveTo>
                    <a:pt x="719138" y="15875"/>
                  </a:moveTo>
                  <a:lnTo>
                    <a:pt x="773113" y="0"/>
                  </a:lnTo>
                  <a:lnTo>
                    <a:pt x="835025" y="11113"/>
                  </a:lnTo>
                  <a:lnTo>
                    <a:pt x="869492" y="41921"/>
                  </a:lnTo>
                  <a:lnTo>
                    <a:pt x="905211" y="63353"/>
                  </a:lnTo>
                  <a:lnTo>
                    <a:pt x="971886" y="30015"/>
                  </a:lnTo>
                  <a:lnTo>
                    <a:pt x="1030288" y="30163"/>
                  </a:lnTo>
                  <a:lnTo>
                    <a:pt x="1090613" y="34925"/>
                  </a:lnTo>
                  <a:lnTo>
                    <a:pt x="1128713" y="85725"/>
                  </a:lnTo>
                  <a:lnTo>
                    <a:pt x="1181100" y="133350"/>
                  </a:lnTo>
                  <a:lnTo>
                    <a:pt x="1238250" y="182563"/>
                  </a:lnTo>
                  <a:lnTo>
                    <a:pt x="1268413" y="230188"/>
                  </a:lnTo>
                  <a:lnTo>
                    <a:pt x="1328738" y="268288"/>
                  </a:lnTo>
                  <a:lnTo>
                    <a:pt x="1401763" y="292100"/>
                  </a:lnTo>
                  <a:lnTo>
                    <a:pt x="1458913" y="331788"/>
                  </a:lnTo>
                  <a:lnTo>
                    <a:pt x="1516063" y="371475"/>
                  </a:lnTo>
                  <a:lnTo>
                    <a:pt x="1611313" y="390525"/>
                  </a:lnTo>
                  <a:lnTo>
                    <a:pt x="1619250" y="433388"/>
                  </a:lnTo>
                  <a:lnTo>
                    <a:pt x="1590675" y="476250"/>
                  </a:lnTo>
                  <a:lnTo>
                    <a:pt x="1565275" y="523875"/>
                  </a:lnTo>
                  <a:lnTo>
                    <a:pt x="1544638" y="566738"/>
                  </a:lnTo>
                  <a:lnTo>
                    <a:pt x="1533525" y="617538"/>
                  </a:lnTo>
                  <a:lnTo>
                    <a:pt x="1585913" y="620713"/>
                  </a:lnTo>
                  <a:lnTo>
                    <a:pt x="1639888" y="636588"/>
                  </a:lnTo>
                  <a:lnTo>
                    <a:pt x="1697038" y="647700"/>
                  </a:lnTo>
                  <a:lnTo>
                    <a:pt x="1738313" y="636588"/>
                  </a:lnTo>
                  <a:lnTo>
                    <a:pt x="1824038" y="617538"/>
                  </a:lnTo>
                  <a:lnTo>
                    <a:pt x="1860550" y="590550"/>
                  </a:lnTo>
                  <a:lnTo>
                    <a:pt x="1901825" y="558800"/>
                  </a:lnTo>
                  <a:lnTo>
                    <a:pt x="1930400" y="511175"/>
                  </a:lnTo>
                  <a:lnTo>
                    <a:pt x="1935163" y="438150"/>
                  </a:lnTo>
                  <a:lnTo>
                    <a:pt x="1965325" y="433388"/>
                  </a:lnTo>
                  <a:lnTo>
                    <a:pt x="1995488" y="449263"/>
                  </a:lnTo>
                  <a:lnTo>
                    <a:pt x="2012950" y="490538"/>
                  </a:lnTo>
                  <a:lnTo>
                    <a:pt x="2024063" y="531813"/>
                  </a:lnTo>
                  <a:lnTo>
                    <a:pt x="2035175" y="582613"/>
                  </a:lnTo>
                  <a:lnTo>
                    <a:pt x="2003425" y="612775"/>
                  </a:lnTo>
                  <a:lnTo>
                    <a:pt x="1966913" y="622300"/>
                  </a:lnTo>
                  <a:lnTo>
                    <a:pt x="1893888" y="679450"/>
                  </a:lnTo>
                  <a:lnTo>
                    <a:pt x="1820863" y="738188"/>
                  </a:lnTo>
                  <a:lnTo>
                    <a:pt x="1813658" y="786062"/>
                  </a:lnTo>
                  <a:lnTo>
                    <a:pt x="1773238" y="814388"/>
                  </a:lnTo>
                  <a:lnTo>
                    <a:pt x="1742220" y="845593"/>
                  </a:lnTo>
                  <a:lnTo>
                    <a:pt x="1723170" y="878931"/>
                  </a:lnTo>
                  <a:lnTo>
                    <a:pt x="1686261" y="918221"/>
                  </a:lnTo>
                  <a:lnTo>
                    <a:pt x="1673225" y="958850"/>
                  </a:lnTo>
                  <a:lnTo>
                    <a:pt x="1643063" y="1028700"/>
                  </a:lnTo>
                  <a:lnTo>
                    <a:pt x="1620838" y="1120775"/>
                  </a:lnTo>
                  <a:lnTo>
                    <a:pt x="1604963" y="1195388"/>
                  </a:lnTo>
                  <a:lnTo>
                    <a:pt x="1577975" y="1249363"/>
                  </a:lnTo>
                  <a:lnTo>
                    <a:pt x="1597025" y="1349375"/>
                  </a:lnTo>
                  <a:lnTo>
                    <a:pt x="1601788" y="1414463"/>
                  </a:lnTo>
                  <a:lnTo>
                    <a:pt x="1595438" y="1471613"/>
                  </a:lnTo>
                  <a:lnTo>
                    <a:pt x="1557338" y="1533525"/>
                  </a:lnTo>
                  <a:lnTo>
                    <a:pt x="1662113" y="1614488"/>
                  </a:lnTo>
                  <a:lnTo>
                    <a:pt x="1685925" y="1676400"/>
                  </a:lnTo>
                  <a:lnTo>
                    <a:pt x="1671638" y="1738313"/>
                  </a:lnTo>
                  <a:lnTo>
                    <a:pt x="1739900" y="1773238"/>
                  </a:lnTo>
                  <a:lnTo>
                    <a:pt x="1768475" y="1806575"/>
                  </a:lnTo>
                  <a:lnTo>
                    <a:pt x="1757363" y="1852613"/>
                  </a:lnTo>
                  <a:lnTo>
                    <a:pt x="1746250" y="1895475"/>
                  </a:lnTo>
                  <a:lnTo>
                    <a:pt x="1676400" y="1927225"/>
                  </a:lnTo>
                  <a:lnTo>
                    <a:pt x="1639888" y="2014538"/>
                  </a:lnTo>
                  <a:lnTo>
                    <a:pt x="1600200" y="2062163"/>
                  </a:lnTo>
                  <a:lnTo>
                    <a:pt x="1563688" y="2076450"/>
                  </a:lnTo>
                  <a:lnTo>
                    <a:pt x="1533525" y="2116138"/>
                  </a:lnTo>
                  <a:lnTo>
                    <a:pt x="1449388" y="2143125"/>
                  </a:lnTo>
                  <a:lnTo>
                    <a:pt x="1414463" y="2170113"/>
                  </a:lnTo>
                  <a:lnTo>
                    <a:pt x="1397000" y="2205038"/>
                  </a:lnTo>
                  <a:lnTo>
                    <a:pt x="1360488" y="2236788"/>
                  </a:lnTo>
                  <a:lnTo>
                    <a:pt x="1308100" y="2244725"/>
                  </a:lnTo>
                  <a:lnTo>
                    <a:pt x="1254125" y="2232025"/>
                  </a:lnTo>
                  <a:lnTo>
                    <a:pt x="1230313" y="2271713"/>
                  </a:lnTo>
                  <a:lnTo>
                    <a:pt x="1182688" y="2287588"/>
                  </a:lnTo>
                  <a:lnTo>
                    <a:pt x="1147763" y="2311400"/>
                  </a:lnTo>
                  <a:lnTo>
                    <a:pt x="1160463" y="2362200"/>
                  </a:lnTo>
                  <a:lnTo>
                    <a:pt x="1135063" y="2420938"/>
                  </a:lnTo>
                  <a:lnTo>
                    <a:pt x="1058863" y="2449513"/>
                  </a:lnTo>
                  <a:lnTo>
                    <a:pt x="976313" y="2420938"/>
                  </a:lnTo>
                  <a:lnTo>
                    <a:pt x="933450" y="2373313"/>
                  </a:lnTo>
                  <a:lnTo>
                    <a:pt x="866775" y="2405063"/>
                  </a:lnTo>
                  <a:lnTo>
                    <a:pt x="876300" y="2473325"/>
                  </a:lnTo>
                  <a:lnTo>
                    <a:pt x="904875" y="2552700"/>
                  </a:lnTo>
                  <a:lnTo>
                    <a:pt x="890588" y="2595563"/>
                  </a:lnTo>
                  <a:lnTo>
                    <a:pt x="900113" y="2654300"/>
                  </a:lnTo>
                  <a:lnTo>
                    <a:pt x="915988" y="2716213"/>
                  </a:lnTo>
                  <a:lnTo>
                    <a:pt x="854075" y="2771775"/>
                  </a:lnTo>
                  <a:lnTo>
                    <a:pt x="839788" y="2857500"/>
                  </a:lnTo>
                  <a:lnTo>
                    <a:pt x="842963" y="2921000"/>
                  </a:lnTo>
                  <a:lnTo>
                    <a:pt x="790575" y="2995613"/>
                  </a:lnTo>
                  <a:lnTo>
                    <a:pt x="690563" y="3011488"/>
                  </a:lnTo>
                  <a:lnTo>
                    <a:pt x="644525" y="3071813"/>
                  </a:lnTo>
                  <a:lnTo>
                    <a:pt x="606425" y="3128963"/>
                  </a:lnTo>
                  <a:lnTo>
                    <a:pt x="590550" y="3201988"/>
                  </a:lnTo>
                  <a:lnTo>
                    <a:pt x="633413" y="3257550"/>
                  </a:lnTo>
                  <a:lnTo>
                    <a:pt x="723900" y="3302000"/>
                  </a:lnTo>
                  <a:lnTo>
                    <a:pt x="787400" y="3328988"/>
                  </a:lnTo>
                  <a:lnTo>
                    <a:pt x="785813" y="3390900"/>
                  </a:lnTo>
                  <a:lnTo>
                    <a:pt x="763588" y="3467100"/>
                  </a:lnTo>
                  <a:lnTo>
                    <a:pt x="725488" y="3554413"/>
                  </a:lnTo>
                  <a:lnTo>
                    <a:pt x="684213" y="3546475"/>
                  </a:lnTo>
                  <a:lnTo>
                    <a:pt x="652463" y="3562350"/>
                  </a:lnTo>
                  <a:lnTo>
                    <a:pt x="600075" y="3609975"/>
                  </a:lnTo>
                  <a:lnTo>
                    <a:pt x="595313" y="3671888"/>
                  </a:lnTo>
                  <a:lnTo>
                    <a:pt x="544513" y="3773488"/>
                  </a:lnTo>
                  <a:lnTo>
                    <a:pt x="447675" y="3849688"/>
                  </a:lnTo>
                  <a:lnTo>
                    <a:pt x="406400" y="3905250"/>
                  </a:lnTo>
                  <a:lnTo>
                    <a:pt x="409575" y="3971925"/>
                  </a:lnTo>
                  <a:lnTo>
                    <a:pt x="438150" y="4029075"/>
                  </a:lnTo>
                  <a:lnTo>
                    <a:pt x="471488" y="4086225"/>
                  </a:lnTo>
                  <a:lnTo>
                    <a:pt x="492125" y="4129088"/>
                  </a:lnTo>
                  <a:lnTo>
                    <a:pt x="495300" y="4164013"/>
                  </a:lnTo>
                  <a:lnTo>
                    <a:pt x="452438" y="4171950"/>
                  </a:lnTo>
                  <a:lnTo>
                    <a:pt x="347663" y="4110038"/>
                  </a:lnTo>
                  <a:lnTo>
                    <a:pt x="263525" y="4116388"/>
                  </a:lnTo>
                  <a:lnTo>
                    <a:pt x="163513" y="4116388"/>
                  </a:lnTo>
                  <a:lnTo>
                    <a:pt x="144463" y="4062413"/>
                  </a:lnTo>
                  <a:lnTo>
                    <a:pt x="111125" y="3957638"/>
                  </a:lnTo>
                  <a:lnTo>
                    <a:pt x="85725" y="3895725"/>
                  </a:lnTo>
                  <a:lnTo>
                    <a:pt x="15875" y="3876675"/>
                  </a:lnTo>
                  <a:lnTo>
                    <a:pt x="23813" y="3787775"/>
                  </a:lnTo>
                  <a:lnTo>
                    <a:pt x="0" y="3721100"/>
                  </a:lnTo>
                  <a:lnTo>
                    <a:pt x="39688" y="3611563"/>
                  </a:lnTo>
                  <a:lnTo>
                    <a:pt x="109538" y="3500438"/>
                  </a:lnTo>
                  <a:lnTo>
                    <a:pt x="95250" y="3402013"/>
                  </a:lnTo>
                  <a:lnTo>
                    <a:pt x="123825" y="3330575"/>
                  </a:lnTo>
                  <a:lnTo>
                    <a:pt x="171450" y="3249613"/>
                  </a:lnTo>
                  <a:lnTo>
                    <a:pt x="149225" y="3138488"/>
                  </a:lnTo>
                  <a:lnTo>
                    <a:pt x="166688" y="3057525"/>
                  </a:lnTo>
                  <a:lnTo>
                    <a:pt x="158750" y="2916238"/>
                  </a:lnTo>
                  <a:lnTo>
                    <a:pt x="163513" y="2867025"/>
                  </a:lnTo>
                  <a:lnTo>
                    <a:pt x="158750" y="2778125"/>
                  </a:lnTo>
                  <a:lnTo>
                    <a:pt x="153988" y="2686050"/>
                  </a:lnTo>
                  <a:lnTo>
                    <a:pt x="152400" y="2616200"/>
                  </a:lnTo>
                  <a:lnTo>
                    <a:pt x="158750" y="2563813"/>
                  </a:lnTo>
                  <a:lnTo>
                    <a:pt x="157163" y="2481263"/>
                  </a:lnTo>
                  <a:lnTo>
                    <a:pt x="152400" y="2411413"/>
                  </a:lnTo>
                  <a:lnTo>
                    <a:pt x="149225" y="2300288"/>
                  </a:lnTo>
                  <a:lnTo>
                    <a:pt x="158750" y="2220913"/>
                  </a:lnTo>
                  <a:lnTo>
                    <a:pt x="173038" y="2163763"/>
                  </a:lnTo>
                  <a:lnTo>
                    <a:pt x="196850" y="2111375"/>
                  </a:lnTo>
                  <a:lnTo>
                    <a:pt x="249238" y="2058988"/>
                  </a:lnTo>
                  <a:lnTo>
                    <a:pt x="249238" y="2006600"/>
                  </a:lnTo>
                  <a:lnTo>
                    <a:pt x="230188" y="1968500"/>
                  </a:lnTo>
                  <a:lnTo>
                    <a:pt x="196850" y="1890713"/>
                  </a:lnTo>
                  <a:lnTo>
                    <a:pt x="230188" y="1824038"/>
                  </a:lnTo>
                  <a:lnTo>
                    <a:pt x="273050" y="1781175"/>
                  </a:lnTo>
                  <a:lnTo>
                    <a:pt x="295275" y="1711325"/>
                  </a:lnTo>
                  <a:lnTo>
                    <a:pt x="282575" y="1635125"/>
                  </a:lnTo>
                  <a:lnTo>
                    <a:pt x="314325" y="1590675"/>
                  </a:lnTo>
                  <a:lnTo>
                    <a:pt x="352425" y="1514475"/>
                  </a:lnTo>
                  <a:lnTo>
                    <a:pt x="366713" y="1454150"/>
                  </a:lnTo>
                  <a:lnTo>
                    <a:pt x="333375" y="1357313"/>
                  </a:lnTo>
                  <a:lnTo>
                    <a:pt x="325438" y="1300163"/>
                  </a:lnTo>
                  <a:lnTo>
                    <a:pt x="301625" y="1235075"/>
                  </a:lnTo>
                  <a:lnTo>
                    <a:pt x="287338" y="1171575"/>
                  </a:lnTo>
                  <a:lnTo>
                    <a:pt x="296863" y="1114425"/>
                  </a:lnTo>
                  <a:lnTo>
                    <a:pt x="328613" y="1068388"/>
                  </a:lnTo>
                  <a:lnTo>
                    <a:pt x="358775" y="1035050"/>
                  </a:lnTo>
                  <a:lnTo>
                    <a:pt x="361950" y="996950"/>
                  </a:lnTo>
                  <a:lnTo>
                    <a:pt x="376238" y="954088"/>
                  </a:lnTo>
                  <a:lnTo>
                    <a:pt x="373063" y="915988"/>
                  </a:lnTo>
                  <a:lnTo>
                    <a:pt x="373063" y="857250"/>
                  </a:lnTo>
                  <a:lnTo>
                    <a:pt x="427038" y="836613"/>
                  </a:lnTo>
                  <a:lnTo>
                    <a:pt x="431800" y="801688"/>
                  </a:lnTo>
                  <a:lnTo>
                    <a:pt x="434975" y="769938"/>
                  </a:lnTo>
                  <a:lnTo>
                    <a:pt x="455613" y="738188"/>
                  </a:lnTo>
                  <a:lnTo>
                    <a:pt x="484188" y="692150"/>
                  </a:lnTo>
                  <a:lnTo>
                    <a:pt x="504825" y="636588"/>
                  </a:lnTo>
                  <a:lnTo>
                    <a:pt x="541338" y="596900"/>
                  </a:lnTo>
                  <a:lnTo>
                    <a:pt x="509588" y="554038"/>
                  </a:lnTo>
                  <a:lnTo>
                    <a:pt x="517525" y="508000"/>
                  </a:lnTo>
                  <a:lnTo>
                    <a:pt x="496888" y="428625"/>
                  </a:lnTo>
                  <a:lnTo>
                    <a:pt x="488950" y="355600"/>
                  </a:lnTo>
                  <a:lnTo>
                    <a:pt x="541338" y="312738"/>
                  </a:lnTo>
                  <a:lnTo>
                    <a:pt x="587375" y="288925"/>
                  </a:lnTo>
                  <a:lnTo>
                    <a:pt x="623888" y="273050"/>
                  </a:lnTo>
                  <a:lnTo>
                    <a:pt x="627063" y="217488"/>
                  </a:lnTo>
                  <a:lnTo>
                    <a:pt x="631825" y="174625"/>
                  </a:lnTo>
                  <a:lnTo>
                    <a:pt x="609936" y="144315"/>
                  </a:lnTo>
                  <a:lnTo>
                    <a:pt x="655638" y="96838"/>
                  </a:lnTo>
                  <a:lnTo>
                    <a:pt x="684213" y="77788"/>
                  </a:lnTo>
                  <a:lnTo>
                    <a:pt x="696852" y="43112"/>
                  </a:lnTo>
                  <a:lnTo>
                    <a:pt x="719138" y="15875"/>
                  </a:lnTo>
                  <a:close/>
                </a:path>
              </a:pathLst>
            </a:custGeom>
            <a:solidFill>
              <a:srgbClr val="7EDCC6"/>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208" name="Freeform 218">
              <a:extLst>
                <a:ext uri="{FF2B5EF4-FFF2-40B4-BE49-F238E27FC236}">
                  <a16:creationId xmlns:a16="http://schemas.microsoft.com/office/drawing/2014/main" id="{CC87E74C-F794-46D2-B5D6-008127FEDD3F}"/>
                </a:ext>
              </a:extLst>
            </p:cNvPr>
            <p:cNvSpPr>
              <a:spLocks/>
            </p:cNvSpPr>
            <p:nvPr/>
          </p:nvSpPr>
          <p:spPr bwMode="auto">
            <a:xfrm>
              <a:off x="3219375" y="5225446"/>
              <a:ext cx="147930" cy="151043"/>
            </a:xfrm>
            <a:custGeom>
              <a:avLst/>
              <a:gdLst>
                <a:gd name="T0" fmla="*/ 29 w 877551"/>
                <a:gd name="T1" fmla="*/ 1 h 907257"/>
                <a:gd name="T2" fmla="*/ 37 w 877551"/>
                <a:gd name="T3" fmla="*/ 0 h 907257"/>
                <a:gd name="T4" fmla="*/ 42 w 877551"/>
                <a:gd name="T5" fmla="*/ 1 h 907257"/>
                <a:gd name="T6" fmla="*/ 47 w 877551"/>
                <a:gd name="T7" fmla="*/ 1 h 907257"/>
                <a:gd name="T8" fmla="*/ 53 w 877551"/>
                <a:gd name="T9" fmla="*/ 3 h 907257"/>
                <a:gd name="T10" fmla="*/ 57 w 877551"/>
                <a:gd name="T11" fmla="*/ 5 h 907257"/>
                <a:gd name="T12" fmla="*/ 63 w 877551"/>
                <a:gd name="T13" fmla="*/ 4 h 907257"/>
                <a:gd name="T14" fmla="*/ 67 w 877551"/>
                <a:gd name="T15" fmla="*/ 6 h 907257"/>
                <a:gd name="T16" fmla="*/ 74 w 877551"/>
                <a:gd name="T17" fmla="*/ 8 h 907257"/>
                <a:gd name="T18" fmla="*/ 74 w 877551"/>
                <a:gd name="T19" fmla="*/ 18 h 907257"/>
                <a:gd name="T20" fmla="*/ 75 w 877551"/>
                <a:gd name="T21" fmla="*/ 25 h 907257"/>
                <a:gd name="T22" fmla="*/ 76 w 877551"/>
                <a:gd name="T23" fmla="*/ 36 h 907257"/>
                <a:gd name="T24" fmla="*/ 78 w 877551"/>
                <a:gd name="T25" fmla="*/ 43 h 907257"/>
                <a:gd name="T26" fmla="*/ 82 w 877551"/>
                <a:gd name="T27" fmla="*/ 41 h 907257"/>
                <a:gd name="T28" fmla="*/ 88 w 877551"/>
                <a:gd name="T29" fmla="*/ 42 h 907257"/>
                <a:gd name="T30" fmla="*/ 95 w 877551"/>
                <a:gd name="T31" fmla="*/ 43 h 907257"/>
                <a:gd name="T32" fmla="*/ 103 w 877551"/>
                <a:gd name="T33" fmla="*/ 45 h 907257"/>
                <a:gd name="T34" fmla="*/ 105 w 877551"/>
                <a:gd name="T35" fmla="*/ 48 h 907257"/>
                <a:gd name="T36" fmla="*/ 110 w 877551"/>
                <a:gd name="T37" fmla="*/ 53 h 907257"/>
                <a:gd name="T38" fmla="*/ 113 w 877551"/>
                <a:gd name="T39" fmla="*/ 67 h 907257"/>
                <a:gd name="T40" fmla="*/ 117 w 877551"/>
                <a:gd name="T41" fmla="*/ 70 h 907257"/>
                <a:gd name="T42" fmla="*/ 123 w 877551"/>
                <a:gd name="T43" fmla="*/ 68 h 907257"/>
                <a:gd name="T44" fmla="*/ 130 w 877551"/>
                <a:gd name="T45" fmla="*/ 70 h 907257"/>
                <a:gd name="T46" fmla="*/ 131 w 877551"/>
                <a:gd name="T47" fmla="*/ 76 h 907257"/>
                <a:gd name="T48" fmla="*/ 130 w 877551"/>
                <a:gd name="T49" fmla="*/ 82 h 907257"/>
                <a:gd name="T50" fmla="*/ 131 w 877551"/>
                <a:gd name="T51" fmla="*/ 86 h 907257"/>
                <a:gd name="T52" fmla="*/ 131 w 877551"/>
                <a:gd name="T53" fmla="*/ 89 h 907257"/>
                <a:gd name="T54" fmla="*/ 127 w 877551"/>
                <a:gd name="T55" fmla="*/ 98 h 907257"/>
                <a:gd name="T56" fmla="*/ 126 w 877551"/>
                <a:gd name="T57" fmla="*/ 108 h 907257"/>
                <a:gd name="T58" fmla="*/ 122 w 877551"/>
                <a:gd name="T59" fmla="*/ 115 h 907257"/>
                <a:gd name="T60" fmla="*/ 110 w 877551"/>
                <a:gd name="T61" fmla="*/ 123 h 907257"/>
                <a:gd name="T62" fmla="*/ 101 w 877551"/>
                <a:gd name="T63" fmla="*/ 125 h 907257"/>
                <a:gd name="T64" fmla="*/ 91 w 877551"/>
                <a:gd name="T65" fmla="*/ 128 h 907257"/>
                <a:gd name="T66" fmla="*/ 85 w 877551"/>
                <a:gd name="T67" fmla="*/ 127 h 907257"/>
                <a:gd name="T68" fmla="*/ 74 w 877551"/>
                <a:gd name="T69" fmla="*/ 124 h 907257"/>
                <a:gd name="T70" fmla="*/ 67 w 877551"/>
                <a:gd name="T71" fmla="*/ 124 h 907257"/>
                <a:gd name="T72" fmla="*/ 68 w 877551"/>
                <a:gd name="T73" fmla="*/ 116 h 907257"/>
                <a:gd name="T74" fmla="*/ 75 w 877551"/>
                <a:gd name="T75" fmla="*/ 104 h 907257"/>
                <a:gd name="T76" fmla="*/ 79 w 877551"/>
                <a:gd name="T77" fmla="*/ 98 h 907257"/>
                <a:gd name="T78" fmla="*/ 78 w 877551"/>
                <a:gd name="T79" fmla="*/ 92 h 907257"/>
                <a:gd name="T80" fmla="*/ 64 w 877551"/>
                <a:gd name="T81" fmla="*/ 89 h 907257"/>
                <a:gd name="T82" fmla="*/ 47 w 877551"/>
                <a:gd name="T83" fmla="*/ 78 h 907257"/>
                <a:gd name="T84" fmla="*/ 35 w 877551"/>
                <a:gd name="T85" fmla="*/ 74 h 907257"/>
                <a:gd name="T86" fmla="*/ 26 w 877551"/>
                <a:gd name="T87" fmla="*/ 69 h 907257"/>
                <a:gd name="T88" fmla="*/ 22 w 877551"/>
                <a:gd name="T89" fmla="*/ 62 h 907257"/>
                <a:gd name="T90" fmla="*/ 6 w 877551"/>
                <a:gd name="T91" fmla="*/ 49 h 907257"/>
                <a:gd name="T92" fmla="*/ 0 w 877551"/>
                <a:gd name="T93" fmla="*/ 41 h 907257"/>
                <a:gd name="T94" fmla="*/ 4 w 877551"/>
                <a:gd name="T95" fmla="*/ 34 h 907257"/>
                <a:gd name="T96" fmla="*/ 7 w 877551"/>
                <a:gd name="T97" fmla="*/ 30 h 907257"/>
                <a:gd name="T98" fmla="*/ 11 w 877551"/>
                <a:gd name="T99" fmla="*/ 26 h 907257"/>
                <a:gd name="T100" fmla="*/ 18 w 877551"/>
                <a:gd name="T101" fmla="*/ 23 h 907257"/>
                <a:gd name="T102" fmla="*/ 17 w 877551"/>
                <a:gd name="T103" fmla="*/ 15 h 907257"/>
                <a:gd name="T104" fmla="*/ 19 w 877551"/>
                <a:gd name="T105" fmla="*/ 8 h 907257"/>
                <a:gd name="T106" fmla="*/ 20 w 877551"/>
                <a:gd name="T107" fmla="*/ 4 h 907257"/>
                <a:gd name="T108" fmla="*/ 29 w 877551"/>
                <a:gd name="T109" fmla="*/ 1 h 907257"/>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877551"/>
                <a:gd name="T166" fmla="*/ 0 h 907257"/>
                <a:gd name="T167" fmla="*/ 877551 w 877551"/>
                <a:gd name="T168" fmla="*/ 907257 h 907257"/>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877551" h="907257">
                  <a:moveTo>
                    <a:pt x="193339" y="3720"/>
                  </a:moveTo>
                  <a:lnTo>
                    <a:pt x="244078" y="0"/>
                  </a:lnTo>
                  <a:lnTo>
                    <a:pt x="280651" y="3720"/>
                  </a:lnTo>
                  <a:lnTo>
                    <a:pt x="314325" y="7144"/>
                  </a:lnTo>
                  <a:lnTo>
                    <a:pt x="351234" y="21432"/>
                  </a:lnTo>
                  <a:lnTo>
                    <a:pt x="378618" y="33338"/>
                  </a:lnTo>
                  <a:lnTo>
                    <a:pt x="417909" y="30957"/>
                  </a:lnTo>
                  <a:lnTo>
                    <a:pt x="447339" y="44995"/>
                  </a:lnTo>
                  <a:lnTo>
                    <a:pt x="494109" y="58341"/>
                  </a:lnTo>
                  <a:lnTo>
                    <a:pt x="495300" y="126207"/>
                  </a:lnTo>
                  <a:lnTo>
                    <a:pt x="498871" y="179785"/>
                  </a:lnTo>
                  <a:lnTo>
                    <a:pt x="506076" y="254545"/>
                  </a:lnTo>
                  <a:lnTo>
                    <a:pt x="517189" y="303757"/>
                  </a:lnTo>
                  <a:lnTo>
                    <a:pt x="548878" y="294085"/>
                  </a:lnTo>
                  <a:lnTo>
                    <a:pt x="585451" y="295820"/>
                  </a:lnTo>
                  <a:lnTo>
                    <a:pt x="633076" y="303757"/>
                  </a:lnTo>
                  <a:lnTo>
                    <a:pt x="687051" y="316457"/>
                  </a:lnTo>
                  <a:lnTo>
                    <a:pt x="699751" y="338682"/>
                  </a:lnTo>
                  <a:lnTo>
                    <a:pt x="731501" y="379957"/>
                  </a:lnTo>
                  <a:lnTo>
                    <a:pt x="750551" y="476795"/>
                  </a:lnTo>
                  <a:lnTo>
                    <a:pt x="777539" y="499020"/>
                  </a:lnTo>
                  <a:lnTo>
                    <a:pt x="816768" y="484585"/>
                  </a:lnTo>
                  <a:lnTo>
                    <a:pt x="867965" y="497682"/>
                  </a:lnTo>
                  <a:lnTo>
                    <a:pt x="877551" y="540295"/>
                  </a:lnTo>
                  <a:lnTo>
                    <a:pt x="867965" y="585788"/>
                  </a:lnTo>
                  <a:lnTo>
                    <a:pt x="872789" y="608557"/>
                  </a:lnTo>
                  <a:lnTo>
                    <a:pt x="875109" y="631032"/>
                  </a:lnTo>
                  <a:lnTo>
                    <a:pt x="846534" y="697707"/>
                  </a:lnTo>
                  <a:lnTo>
                    <a:pt x="837864" y="768895"/>
                  </a:lnTo>
                  <a:lnTo>
                    <a:pt x="812006" y="819150"/>
                  </a:lnTo>
                  <a:lnTo>
                    <a:pt x="733425" y="876300"/>
                  </a:lnTo>
                  <a:lnTo>
                    <a:pt x="671176" y="889545"/>
                  </a:lnTo>
                  <a:lnTo>
                    <a:pt x="607218" y="907257"/>
                  </a:lnTo>
                  <a:lnTo>
                    <a:pt x="566401" y="899070"/>
                  </a:lnTo>
                  <a:lnTo>
                    <a:pt x="490537" y="878682"/>
                  </a:lnTo>
                  <a:lnTo>
                    <a:pt x="444164" y="878432"/>
                  </a:lnTo>
                  <a:lnTo>
                    <a:pt x="454818" y="823913"/>
                  </a:lnTo>
                  <a:lnTo>
                    <a:pt x="500062" y="738188"/>
                  </a:lnTo>
                  <a:lnTo>
                    <a:pt x="529828" y="692944"/>
                  </a:lnTo>
                  <a:lnTo>
                    <a:pt x="520303" y="651272"/>
                  </a:lnTo>
                  <a:lnTo>
                    <a:pt x="425114" y="630782"/>
                  </a:lnTo>
                  <a:lnTo>
                    <a:pt x="313989" y="551407"/>
                  </a:lnTo>
                  <a:lnTo>
                    <a:pt x="235743" y="527447"/>
                  </a:lnTo>
                  <a:lnTo>
                    <a:pt x="176212" y="491728"/>
                  </a:lnTo>
                  <a:lnTo>
                    <a:pt x="148828" y="442913"/>
                  </a:lnTo>
                  <a:lnTo>
                    <a:pt x="39290" y="347663"/>
                  </a:lnTo>
                  <a:lnTo>
                    <a:pt x="0" y="291703"/>
                  </a:lnTo>
                  <a:lnTo>
                    <a:pt x="28239" y="245020"/>
                  </a:lnTo>
                  <a:lnTo>
                    <a:pt x="48815" y="210741"/>
                  </a:lnTo>
                  <a:lnTo>
                    <a:pt x="71437" y="185738"/>
                  </a:lnTo>
                  <a:lnTo>
                    <a:pt x="119062" y="165497"/>
                  </a:lnTo>
                  <a:lnTo>
                    <a:pt x="115490" y="109538"/>
                  </a:lnTo>
                  <a:lnTo>
                    <a:pt x="128251" y="59282"/>
                  </a:lnTo>
                  <a:lnTo>
                    <a:pt x="135731" y="26194"/>
                  </a:lnTo>
                  <a:lnTo>
                    <a:pt x="193339" y="3720"/>
                  </a:lnTo>
                  <a:close/>
                </a:path>
              </a:pathLst>
            </a:custGeom>
            <a:solidFill>
              <a:srgbClr val="7EDCC6"/>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209" name="Freeform 219">
              <a:extLst>
                <a:ext uri="{FF2B5EF4-FFF2-40B4-BE49-F238E27FC236}">
                  <a16:creationId xmlns:a16="http://schemas.microsoft.com/office/drawing/2014/main" id="{10DE8048-93CA-44A4-AD2D-4AAEADE84C7E}"/>
                </a:ext>
              </a:extLst>
            </p:cNvPr>
            <p:cNvSpPr>
              <a:spLocks/>
            </p:cNvSpPr>
            <p:nvPr/>
          </p:nvSpPr>
          <p:spPr bwMode="auto">
            <a:xfrm>
              <a:off x="3301903" y="5430990"/>
              <a:ext cx="94986" cy="105886"/>
            </a:xfrm>
            <a:custGeom>
              <a:avLst/>
              <a:gdLst>
                <a:gd name="T0" fmla="*/ 2147483647 w 307"/>
                <a:gd name="T1" fmla="*/ 2147483647 h 341"/>
                <a:gd name="T2" fmla="*/ 2147483647 w 307"/>
                <a:gd name="T3" fmla="*/ 2147483647 h 341"/>
                <a:gd name="T4" fmla="*/ 0 w 307"/>
                <a:gd name="T5" fmla="*/ 2147483647 h 341"/>
                <a:gd name="T6" fmla="*/ 2147483647 w 307"/>
                <a:gd name="T7" fmla="*/ 2147483647 h 341"/>
                <a:gd name="T8" fmla="*/ 2147483647 w 307"/>
                <a:gd name="T9" fmla="*/ 2147483647 h 341"/>
                <a:gd name="T10" fmla="*/ 2147483647 w 307"/>
                <a:gd name="T11" fmla="*/ 2147483647 h 341"/>
                <a:gd name="T12" fmla="*/ 2147483647 w 307"/>
                <a:gd name="T13" fmla="*/ 2147483647 h 341"/>
                <a:gd name="T14" fmla="*/ 2147483647 w 307"/>
                <a:gd name="T15" fmla="*/ 2147483647 h 341"/>
                <a:gd name="T16" fmla="*/ 2147483647 w 307"/>
                <a:gd name="T17" fmla="*/ 2147483647 h 341"/>
                <a:gd name="T18" fmla="*/ 2147483647 w 307"/>
                <a:gd name="T19" fmla="*/ 2147483647 h 341"/>
                <a:gd name="T20" fmla="*/ 2147483647 w 307"/>
                <a:gd name="T21" fmla="*/ 2147483647 h 341"/>
                <a:gd name="T22" fmla="*/ 2147483647 w 307"/>
                <a:gd name="T23" fmla="*/ 2147483647 h 341"/>
                <a:gd name="T24" fmla="*/ 2147483647 w 307"/>
                <a:gd name="T25" fmla="*/ 2147483647 h 341"/>
                <a:gd name="T26" fmla="*/ 2147483647 w 307"/>
                <a:gd name="T27" fmla="*/ 2147483647 h 341"/>
                <a:gd name="T28" fmla="*/ 2147483647 w 307"/>
                <a:gd name="T29" fmla="*/ 2147483647 h 341"/>
                <a:gd name="T30" fmla="*/ 2147483647 w 307"/>
                <a:gd name="T31" fmla="*/ 2147483647 h 341"/>
                <a:gd name="T32" fmla="*/ 2147483647 w 307"/>
                <a:gd name="T33" fmla="*/ 2147483647 h 341"/>
                <a:gd name="T34" fmla="*/ 2147483647 w 307"/>
                <a:gd name="T35" fmla="*/ 2147483647 h 341"/>
                <a:gd name="T36" fmla="*/ 2147483647 w 307"/>
                <a:gd name="T37" fmla="*/ 2147483647 h 341"/>
                <a:gd name="T38" fmla="*/ 2147483647 w 307"/>
                <a:gd name="T39" fmla="*/ 2147483647 h 341"/>
                <a:gd name="T40" fmla="*/ 2147483647 w 307"/>
                <a:gd name="T41" fmla="*/ 2147483647 h 341"/>
                <a:gd name="T42" fmla="*/ 2147483647 w 307"/>
                <a:gd name="T43" fmla="*/ 2147483647 h 341"/>
                <a:gd name="T44" fmla="*/ 2147483647 w 307"/>
                <a:gd name="T45" fmla="*/ 2147483647 h 341"/>
                <a:gd name="T46" fmla="*/ 2147483647 w 307"/>
                <a:gd name="T47" fmla="*/ 2147483647 h 341"/>
                <a:gd name="T48" fmla="*/ 2147483647 w 307"/>
                <a:gd name="T49" fmla="*/ 2147483647 h 341"/>
                <a:gd name="T50" fmla="*/ 2147483647 w 307"/>
                <a:gd name="T51" fmla="*/ 2147483647 h 341"/>
                <a:gd name="T52" fmla="*/ 2147483647 w 307"/>
                <a:gd name="T53" fmla="*/ 2147483647 h 341"/>
                <a:gd name="T54" fmla="*/ 2147483647 w 307"/>
                <a:gd name="T55" fmla="*/ 2147483647 h 341"/>
                <a:gd name="T56" fmla="*/ 2147483647 w 307"/>
                <a:gd name="T57" fmla="*/ 2147483647 h 341"/>
                <a:gd name="T58" fmla="*/ 2147483647 w 307"/>
                <a:gd name="T59" fmla="*/ 2147483647 h 341"/>
                <a:gd name="T60" fmla="*/ 2147483647 w 307"/>
                <a:gd name="T61" fmla="*/ 2147483647 h 341"/>
                <a:gd name="T62" fmla="*/ 2147483647 w 307"/>
                <a:gd name="T63" fmla="*/ 2147483647 h 341"/>
                <a:gd name="T64" fmla="*/ 2147483647 w 307"/>
                <a:gd name="T65" fmla="*/ 2147483647 h 341"/>
                <a:gd name="T66" fmla="*/ 2147483647 w 307"/>
                <a:gd name="T67" fmla="*/ 2147483647 h 341"/>
                <a:gd name="T68" fmla="*/ 2147483647 w 307"/>
                <a:gd name="T69" fmla="*/ 2147483647 h 341"/>
                <a:gd name="T70" fmla="*/ 2147483647 w 307"/>
                <a:gd name="T71" fmla="*/ 2147483647 h 341"/>
                <a:gd name="T72" fmla="*/ 2147483647 w 307"/>
                <a:gd name="T73" fmla="*/ 0 h 341"/>
                <a:gd name="T74" fmla="*/ 2147483647 w 307"/>
                <a:gd name="T75" fmla="*/ 2147483647 h 341"/>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307"/>
                <a:gd name="T115" fmla="*/ 0 h 341"/>
                <a:gd name="T116" fmla="*/ 307 w 307"/>
                <a:gd name="T117" fmla="*/ 341 h 341"/>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307" h="341">
                  <a:moveTo>
                    <a:pt x="35" y="38"/>
                  </a:moveTo>
                  <a:lnTo>
                    <a:pt x="18" y="110"/>
                  </a:lnTo>
                  <a:lnTo>
                    <a:pt x="0" y="150"/>
                  </a:lnTo>
                  <a:lnTo>
                    <a:pt x="12" y="210"/>
                  </a:lnTo>
                  <a:lnTo>
                    <a:pt x="14" y="243"/>
                  </a:lnTo>
                  <a:lnTo>
                    <a:pt x="12" y="275"/>
                  </a:lnTo>
                  <a:lnTo>
                    <a:pt x="29" y="294"/>
                  </a:lnTo>
                  <a:lnTo>
                    <a:pt x="45" y="303"/>
                  </a:lnTo>
                  <a:lnTo>
                    <a:pt x="71" y="310"/>
                  </a:lnTo>
                  <a:lnTo>
                    <a:pt x="96" y="325"/>
                  </a:lnTo>
                  <a:lnTo>
                    <a:pt x="120" y="341"/>
                  </a:lnTo>
                  <a:lnTo>
                    <a:pt x="138" y="336"/>
                  </a:lnTo>
                  <a:lnTo>
                    <a:pt x="162" y="333"/>
                  </a:lnTo>
                  <a:lnTo>
                    <a:pt x="177" y="333"/>
                  </a:lnTo>
                  <a:lnTo>
                    <a:pt x="194" y="333"/>
                  </a:lnTo>
                  <a:lnTo>
                    <a:pt x="212" y="333"/>
                  </a:lnTo>
                  <a:lnTo>
                    <a:pt x="223" y="323"/>
                  </a:lnTo>
                  <a:lnTo>
                    <a:pt x="237" y="309"/>
                  </a:lnTo>
                  <a:lnTo>
                    <a:pt x="253" y="304"/>
                  </a:lnTo>
                  <a:lnTo>
                    <a:pt x="267" y="295"/>
                  </a:lnTo>
                  <a:lnTo>
                    <a:pt x="283" y="282"/>
                  </a:lnTo>
                  <a:lnTo>
                    <a:pt x="288" y="268"/>
                  </a:lnTo>
                  <a:lnTo>
                    <a:pt x="296" y="251"/>
                  </a:lnTo>
                  <a:lnTo>
                    <a:pt x="305" y="238"/>
                  </a:lnTo>
                  <a:lnTo>
                    <a:pt x="290" y="215"/>
                  </a:lnTo>
                  <a:lnTo>
                    <a:pt x="297" y="191"/>
                  </a:lnTo>
                  <a:lnTo>
                    <a:pt x="307" y="168"/>
                  </a:lnTo>
                  <a:lnTo>
                    <a:pt x="291" y="156"/>
                  </a:lnTo>
                  <a:lnTo>
                    <a:pt x="272" y="140"/>
                  </a:lnTo>
                  <a:lnTo>
                    <a:pt x="248" y="120"/>
                  </a:lnTo>
                  <a:lnTo>
                    <a:pt x="211" y="109"/>
                  </a:lnTo>
                  <a:lnTo>
                    <a:pt x="169" y="72"/>
                  </a:lnTo>
                  <a:lnTo>
                    <a:pt x="138" y="70"/>
                  </a:lnTo>
                  <a:lnTo>
                    <a:pt x="129" y="57"/>
                  </a:lnTo>
                  <a:lnTo>
                    <a:pt x="100" y="39"/>
                  </a:lnTo>
                  <a:lnTo>
                    <a:pt x="88" y="15"/>
                  </a:lnTo>
                  <a:lnTo>
                    <a:pt x="51" y="0"/>
                  </a:lnTo>
                  <a:lnTo>
                    <a:pt x="35" y="38"/>
                  </a:lnTo>
                  <a:close/>
                </a:path>
              </a:pathLst>
            </a:custGeom>
            <a:solidFill>
              <a:srgbClr val="7EDCC6"/>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210" name="Freeform 220">
              <a:extLst>
                <a:ext uri="{FF2B5EF4-FFF2-40B4-BE49-F238E27FC236}">
                  <a16:creationId xmlns:a16="http://schemas.microsoft.com/office/drawing/2014/main" id="{5CB82B2B-4E9F-474F-B419-17BD578CD735}"/>
                </a:ext>
              </a:extLst>
            </p:cNvPr>
            <p:cNvSpPr>
              <a:spLocks/>
            </p:cNvSpPr>
            <p:nvPr/>
          </p:nvSpPr>
          <p:spPr bwMode="auto">
            <a:xfrm>
              <a:off x="3079230" y="5979108"/>
              <a:ext cx="51387" cy="71629"/>
            </a:xfrm>
            <a:custGeom>
              <a:avLst/>
              <a:gdLst>
                <a:gd name="T0" fmla="*/ 33 w 309562"/>
                <a:gd name="T1" fmla="*/ 10 h 426730"/>
                <a:gd name="T2" fmla="*/ 29 w 309562"/>
                <a:gd name="T3" fmla="*/ 2 h 426730"/>
                <a:gd name="T4" fmla="*/ 20 w 309562"/>
                <a:gd name="T5" fmla="*/ 0 h 426730"/>
                <a:gd name="T6" fmla="*/ 13 w 309562"/>
                <a:gd name="T7" fmla="*/ 5 h 426730"/>
                <a:gd name="T8" fmla="*/ 9 w 309562"/>
                <a:gd name="T9" fmla="*/ 14 h 426730"/>
                <a:gd name="T10" fmla="*/ 20 w 309562"/>
                <a:gd name="T11" fmla="*/ 12 h 426730"/>
                <a:gd name="T12" fmla="*/ 20 w 309562"/>
                <a:gd name="T13" fmla="*/ 21 h 426730"/>
                <a:gd name="T14" fmla="*/ 16 w 309562"/>
                <a:gd name="T15" fmla="*/ 24 h 426730"/>
                <a:gd name="T16" fmla="*/ 14 w 309562"/>
                <a:gd name="T17" fmla="*/ 27 h 426730"/>
                <a:gd name="T18" fmla="*/ 12 w 309562"/>
                <a:gd name="T19" fmla="*/ 30 h 426730"/>
                <a:gd name="T20" fmla="*/ 16 w 309562"/>
                <a:gd name="T21" fmla="*/ 33 h 426730"/>
                <a:gd name="T22" fmla="*/ 18 w 309562"/>
                <a:gd name="T23" fmla="*/ 36 h 426730"/>
                <a:gd name="T24" fmla="*/ 20 w 309562"/>
                <a:gd name="T25" fmla="*/ 39 h 426730"/>
                <a:gd name="T26" fmla="*/ 21 w 309562"/>
                <a:gd name="T27" fmla="*/ 43 h 426730"/>
                <a:gd name="T28" fmla="*/ 25 w 309562"/>
                <a:gd name="T29" fmla="*/ 48 h 426730"/>
                <a:gd name="T30" fmla="*/ 35 w 309562"/>
                <a:gd name="T31" fmla="*/ 52 h 426730"/>
                <a:gd name="T32" fmla="*/ 34 w 309562"/>
                <a:gd name="T33" fmla="*/ 54 h 426730"/>
                <a:gd name="T34" fmla="*/ 27 w 309562"/>
                <a:gd name="T35" fmla="*/ 52 h 426730"/>
                <a:gd name="T36" fmla="*/ 21 w 309562"/>
                <a:gd name="T37" fmla="*/ 56 h 426730"/>
                <a:gd name="T38" fmla="*/ 18 w 309562"/>
                <a:gd name="T39" fmla="*/ 53 h 426730"/>
                <a:gd name="T40" fmla="*/ 15 w 309562"/>
                <a:gd name="T41" fmla="*/ 55 h 426730"/>
                <a:gd name="T42" fmla="*/ 13 w 309562"/>
                <a:gd name="T43" fmla="*/ 52 h 426730"/>
                <a:gd name="T44" fmla="*/ 10 w 309562"/>
                <a:gd name="T45" fmla="*/ 56 h 426730"/>
                <a:gd name="T46" fmla="*/ 7 w 309562"/>
                <a:gd name="T47" fmla="*/ 56 h 426730"/>
                <a:gd name="T48" fmla="*/ 0 w 309562"/>
                <a:gd name="T49" fmla="*/ 59 h 426730"/>
                <a:gd name="T50" fmla="*/ 1 w 309562"/>
                <a:gd name="T51" fmla="*/ 61 h 426730"/>
                <a:gd name="T52" fmla="*/ 9 w 309562"/>
                <a:gd name="T53" fmla="*/ 61 h 426730"/>
                <a:gd name="T54" fmla="*/ 14 w 309562"/>
                <a:gd name="T55" fmla="*/ 63 h 426730"/>
                <a:gd name="T56" fmla="*/ 29 w 309562"/>
                <a:gd name="T57" fmla="*/ 60 h 426730"/>
                <a:gd name="T58" fmla="*/ 36 w 309562"/>
                <a:gd name="T59" fmla="*/ 60 h 426730"/>
                <a:gd name="T60" fmla="*/ 43 w 309562"/>
                <a:gd name="T61" fmla="*/ 56 h 426730"/>
                <a:gd name="T62" fmla="*/ 33 w 309562"/>
                <a:gd name="T63" fmla="*/ 10 h 42673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309562"/>
                <a:gd name="T97" fmla="*/ 0 h 426730"/>
                <a:gd name="T98" fmla="*/ 309562 w 309562"/>
                <a:gd name="T99" fmla="*/ 426730 h 426730"/>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309562" h="426730">
                  <a:moveTo>
                    <a:pt x="235916" y="69542"/>
                  </a:moveTo>
                  <a:lnTo>
                    <a:pt x="209998" y="11906"/>
                  </a:lnTo>
                  <a:lnTo>
                    <a:pt x="142133" y="0"/>
                  </a:lnTo>
                  <a:lnTo>
                    <a:pt x="89745" y="35718"/>
                  </a:lnTo>
                  <a:lnTo>
                    <a:pt x="68314" y="94059"/>
                  </a:lnTo>
                  <a:lnTo>
                    <a:pt x="146043" y="80942"/>
                  </a:lnTo>
                  <a:lnTo>
                    <a:pt x="146895" y="144065"/>
                  </a:lnTo>
                  <a:lnTo>
                    <a:pt x="114748" y="160734"/>
                  </a:lnTo>
                  <a:lnTo>
                    <a:pt x="99270" y="180975"/>
                  </a:lnTo>
                  <a:lnTo>
                    <a:pt x="86128" y="206337"/>
                  </a:lnTo>
                  <a:lnTo>
                    <a:pt x="116086" y="225337"/>
                  </a:lnTo>
                  <a:lnTo>
                    <a:pt x="130226" y="242887"/>
                  </a:lnTo>
                  <a:lnTo>
                    <a:pt x="146043" y="267135"/>
                  </a:lnTo>
                  <a:lnTo>
                    <a:pt x="148540" y="295001"/>
                  </a:lnTo>
                  <a:lnTo>
                    <a:pt x="178497" y="325400"/>
                  </a:lnTo>
                  <a:lnTo>
                    <a:pt x="249647" y="355799"/>
                  </a:lnTo>
                  <a:lnTo>
                    <a:pt x="242157" y="369732"/>
                  </a:lnTo>
                  <a:lnTo>
                    <a:pt x="194724" y="354532"/>
                  </a:lnTo>
                  <a:lnTo>
                    <a:pt x="153533" y="382398"/>
                  </a:lnTo>
                  <a:lnTo>
                    <a:pt x="129816" y="358332"/>
                  </a:lnTo>
                  <a:lnTo>
                    <a:pt x="108596" y="377332"/>
                  </a:lnTo>
                  <a:lnTo>
                    <a:pt x="92369" y="353266"/>
                  </a:lnTo>
                  <a:lnTo>
                    <a:pt x="74894" y="384931"/>
                  </a:lnTo>
                  <a:lnTo>
                    <a:pt x="52426" y="382398"/>
                  </a:lnTo>
                  <a:lnTo>
                    <a:pt x="0" y="401398"/>
                  </a:lnTo>
                  <a:lnTo>
                    <a:pt x="7489" y="419130"/>
                  </a:lnTo>
                  <a:lnTo>
                    <a:pt x="67405" y="419130"/>
                  </a:lnTo>
                  <a:lnTo>
                    <a:pt x="101107" y="426730"/>
                  </a:lnTo>
                  <a:lnTo>
                    <a:pt x="212200" y="408997"/>
                  </a:lnTo>
                  <a:lnTo>
                    <a:pt x="262129" y="410264"/>
                  </a:lnTo>
                  <a:lnTo>
                    <a:pt x="309562" y="381132"/>
                  </a:lnTo>
                  <a:lnTo>
                    <a:pt x="235916" y="69542"/>
                  </a:lnTo>
                  <a:close/>
                </a:path>
              </a:pathLst>
            </a:custGeom>
            <a:solidFill>
              <a:schemeClr val="accent2">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211" name="Freeform 221">
              <a:extLst>
                <a:ext uri="{FF2B5EF4-FFF2-40B4-BE49-F238E27FC236}">
                  <a16:creationId xmlns:a16="http://schemas.microsoft.com/office/drawing/2014/main" id="{E044D42C-607F-474C-979E-922BB71B20D2}"/>
                </a:ext>
              </a:extLst>
            </p:cNvPr>
            <p:cNvSpPr>
              <a:spLocks/>
            </p:cNvSpPr>
            <p:nvPr/>
          </p:nvSpPr>
          <p:spPr bwMode="auto">
            <a:xfrm>
              <a:off x="3118160" y="5991565"/>
              <a:ext cx="62286" cy="56057"/>
            </a:xfrm>
            <a:custGeom>
              <a:avLst/>
              <a:gdLst>
                <a:gd name="T0" fmla="*/ 0 w 372666"/>
                <a:gd name="T1" fmla="*/ 0 h 341710"/>
                <a:gd name="T2" fmla="*/ 9 w 372666"/>
                <a:gd name="T3" fmla="*/ 7 h 341710"/>
                <a:gd name="T4" fmla="*/ 19 w 372666"/>
                <a:gd name="T5" fmla="*/ 18 h 341710"/>
                <a:gd name="T6" fmla="*/ 27 w 372666"/>
                <a:gd name="T7" fmla="*/ 24 h 341710"/>
                <a:gd name="T8" fmla="*/ 33 w 372666"/>
                <a:gd name="T9" fmla="*/ 31 h 341710"/>
                <a:gd name="T10" fmla="*/ 44 w 372666"/>
                <a:gd name="T11" fmla="*/ 35 h 341710"/>
                <a:gd name="T12" fmla="*/ 50 w 372666"/>
                <a:gd name="T13" fmla="*/ 36 h 341710"/>
                <a:gd name="T14" fmla="*/ 54 w 372666"/>
                <a:gd name="T15" fmla="*/ 39 h 341710"/>
                <a:gd name="T16" fmla="*/ 46 w 372666"/>
                <a:gd name="T17" fmla="*/ 44 h 341710"/>
                <a:gd name="T18" fmla="*/ 36 w 372666"/>
                <a:gd name="T19" fmla="*/ 45 h 341710"/>
                <a:gd name="T20" fmla="*/ 28 w 372666"/>
                <a:gd name="T21" fmla="*/ 44 h 341710"/>
                <a:gd name="T22" fmla="*/ 23 w 372666"/>
                <a:gd name="T23" fmla="*/ 42 h 341710"/>
                <a:gd name="T24" fmla="*/ 11 w 372666"/>
                <a:gd name="T25" fmla="*/ 41 h 341710"/>
                <a:gd name="T26" fmla="*/ 0 w 372666"/>
                <a:gd name="T27" fmla="*/ 0 h 34171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72666"/>
                <a:gd name="T43" fmla="*/ 0 h 341710"/>
                <a:gd name="T44" fmla="*/ 372666 w 372666"/>
                <a:gd name="T45" fmla="*/ 341710 h 34171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72666" h="341710">
                  <a:moveTo>
                    <a:pt x="0" y="0"/>
                  </a:moveTo>
                  <a:lnTo>
                    <a:pt x="59531" y="54769"/>
                  </a:lnTo>
                  <a:lnTo>
                    <a:pt x="129778" y="139303"/>
                  </a:lnTo>
                  <a:lnTo>
                    <a:pt x="185738" y="184547"/>
                  </a:lnTo>
                  <a:lnTo>
                    <a:pt x="232172" y="235744"/>
                  </a:lnTo>
                  <a:lnTo>
                    <a:pt x="305991" y="270272"/>
                  </a:lnTo>
                  <a:lnTo>
                    <a:pt x="346472" y="275035"/>
                  </a:lnTo>
                  <a:lnTo>
                    <a:pt x="372666" y="298847"/>
                  </a:lnTo>
                  <a:lnTo>
                    <a:pt x="321469" y="338138"/>
                  </a:lnTo>
                  <a:lnTo>
                    <a:pt x="253603" y="341710"/>
                  </a:lnTo>
                  <a:lnTo>
                    <a:pt x="195263" y="340519"/>
                  </a:lnTo>
                  <a:lnTo>
                    <a:pt x="157163" y="322660"/>
                  </a:lnTo>
                  <a:lnTo>
                    <a:pt x="73819" y="313135"/>
                  </a:lnTo>
                  <a:lnTo>
                    <a:pt x="0" y="0"/>
                  </a:lnTo>
                  <a:close/>
                </a:path>
              </a:pathLst>
            </a:custGeom>
            <a:solidFill>
              <a:srgbClr val="7EDCC6"/>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212" name="Freeform 222">
              <a:extLst>
                <a:ext uri="{FF2B5EF4-FFF2-40B4-BE49-F238E27FC236}">
                  <a16:creationId xmlns:a16="http://schemas.microsoft.com/office/drawing/2014/main" id="{EFD1C1A8-A49A-4954-BAC4-DAF0E591268F}"/>
                </a:ext>
              </a:extLst>
            </p:cNvPr>
            <p:cNvSpPr>
              <a:spLocks/>
            </p:cNvSpPr>
            <p:nvPr/>
          </p:nvSpPr>
          <p:spPr bwMode="auto">
            <a:xfrm>
              <a:off x="3113487" y="6047622"/>
              <a:ext cx="28029" cy="15572"/>
            </a:xfrm>
            <a:custGeom>
              <a:avLst/>
              <a:gdLst>
                <a:gd name="T0" fmla="*/ 2147483647 w 139"/>
                <a:gd name="T1" fmla="*/ 2147483647 h 67"/>
                <a:gd name="T2" fmla="*/ 2147483647 w 139"/>
                <a:gd name="T3" fmla="*/ 2147483647 h 67"/>
                <a:gd name="T4" fmla="*/ 2147483647 w 139"/>
                <a:gd name="T5" fmla="*/ 2147483647 h 67"/>
                <a:gd name="T6" fmla="*/ 2147483647 w 139"/>
                <a:gd name="T7" fmla="*/ 2147483647 h 67"/>
                <a:gd name="T8" fmla="*/ 2147483647 w 139"/>
                <a:gd name="T9" fmla="*/ 2147483647 h 67"/>
                <a:gd name="T10" fmla="*/ 2147483647 w 139"/>
                <a:gd name="T11" fmla="*/ 2147483647 h 67"/>
                <a:gd name="T12" fmla="*/ 0 w 139"/>
                <a:gd name="T13" fmla="*/ 2147483647 h 67"/>
                <a:gd name="T14" fmla="*/ 2147483647 w 139"/>
                <a:gd name="T15" fmla="*/ 2147483647 h 67"/>
                <a:gd name="T16" fmla="*/ 2147483647 w 139"/>
                <a:gd name="T17" fmla="*/ 0 h 67"/>
                <a:gd name="T18" fmla="*/ 2147483647 w 139"/>
                <a:gd name="T19" fmla="*/ 2147483647 h 67"/>
                <a:gd name="T20" fmla="*/ 2147483647 w 139"/>
                <a:gd name="T21" fmla="*/ 2147483647 h 67"/>
                <a:gd name="T22" fmla="*/ 2147483647 w 139"/>
                <a:gd name="T23" fmla="*/ 2147483647 h 67"/>
                <a:gd name="T24" fmla="*/ 2147483647 w 139"/>
                <a:gd name="T25" fmla="*/ 2147483647 h 67"/>
                <a:gd name="T26" fmla="*/ 2147483647 w 139"/>
                <a:gd name="T27" fmla="*/ 2147483647 h 6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39"/>
                <a:gd name="T43" fmla="*/ 0 h 67"/>
                <a:gd name="T44" fmla="*/ 139 w 139"/>
                <a:gd name="T45" fmla="*/ 67 h 67"/>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39" h="67">
                  <a:moveTo>
                    <a:pt x="139" y="67"/>
                  </a:moveTo>
                  <a:lnTo>
                    <a:pt x="90" y="63"/>
                  </a:lnTo>
                  <a:lnTo>
                    <a:pt x="78" y="34"/>
                  </a:lnTo>
                  <a:lnTo>
                    <a:pt x="58" y="40"/>
                  </a:lnTo>
                  <a:lnTo>
                    <a:pt x="46" y="51"/>
                  </a:lnTo>
                  <a:lnTo>
                    <a:pt x="1" y="45"/>
                  </a:lnTo>
                  <a:lnTo>
                    <a:pt x="0" y="34"/>
                  </a:lnTo>
                  <a:lnTo>
                    <a:pt x="52" y="22"/>
                  </a:lnTo>
                  <a:lnTo>
                    <a:pt x="79" y="0"/>
                  </a:lnTo>
                  <a:lnTo>
                    <a:pt x="93" y="3"/>
                  </a:lnTo>
                  <a:lnTo>
                    <a:pt x="88" y="21"/>
                  </a:lnTo>
                  <a:lnTo>
                    <a:pt x="103" y="39"/>
                  </a:lnTo>
                  <a:lnTo>
                    <a:pt x="130" y="43"/>
                  </a:lnTo>
                  <a:lnTo>
                    <a:pt x="139" y="67"/>
                  </a:lnTo>
                  <a:close/>
                </a:path>
              </a:pathLst>
            </a:custGeom>
            <a:solidFill>
              <a:schemeClr val="accent2">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213" name="Freeform 223">
              <a:extLst>
                <a:ext uri="{FF2B5EF4-FFF2-40B4-BE49-F238E27FC236}">
                  <a16:creationId xmlns:a16="http://schemas.microsoft.com/office/drawing/2014/main" id="{54A2E7A1-6587-451D-B983-F0ECEB0190EE}"/>
                </a:ext>
              </a:extLst>
            </p:cNvPr>
            <p:cNvSpPr>
              <a:spLocks/>
            </p:cNvSpPr>
            <p:nvPr/>
          </p:nvSpPr>
          <p:spPr bwMode="auto">
            <a:xfrm>
              <a:off x="3135288" y="6044509"/>
              <a:ext cx="15572" cy="9343"/>
            </a:xfrm>
            <a:custGeom>
              <a:avLst/>
              <a:gdLst>
                <a:gd name="T0" fmla="*/ 2147483647 w 168"/>
                <a:gd name="T1" fmla="*/ 2147483647 h 112"/>
                <a:gd name="T2" fmla="*/ 2147483647 w 168"/>
                <a:gd name="T3" fmla="*/ 2147483647 h 112"/>
                <a:gd name="T4" fmla="*/ 0 w 168"/>
                <a:gd name="T5" fmla="*/ 2147483647 h 112"/>
                <a:gd name="T6" fmla="*/ 0 w 168"/>
                <a:gd name="T7" fmla="*/ 2147483647 h 112"/>
                <a:gd name="T8" fmla="*/ 2147483647 w 168"/>
                <a:gd name="T9" fmla="*/ 0 h 112"/>
                <a:gd name="T10" fmla="*/ 2147483647 w 168"/>
                <a:gd name="T11" fmla="*/ 2147483647 h 112"/>
                <a:gd name="T12" fmla="*/ 2147483647 w 168"/>
                <a:gd name="T13" fmla="*/ 2147483647 h 112"/>
                <a:gd name="T14" fmla="*/ 2147483647 w 168"/>
                <a:gd name="T15" fmla="*/ 2147483647 h 112"/>
                <a:gd name="T16" fmla="*/ 0 60000 65536"/>
                <a:gd name="T17" fmla="*/ 0 60000 65536"/>
                <a:gd name="T18" fmla="*/ 0 60000 65536"/>
                <a:gd name="T19" fmla="*/ 0 60000 65536"/>
                <a:gd name="T20" fmla="*/ 0 60000 65536"/>
                <a:gd name="T21" fmla="*/ 0 60000 65536"/>
                <a:gd name="T22" fmla="*/ 0 60000 65536"/>
                <a:gd name="T23" fmla="*/ 0 60000 65536"/>
                <a:gd name="T24" fmla="*/ 0 w 168"/>
                <a:gd name="T25" fmla="*/ 0 h 112"/>
                <a:gd name="T26" fmla="*/ 168 w 168"/>
                <a:gd name="T27" fmla="*/ 112 h 11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68" h="112">
                  <a:moveTo>
                    <a:pt x="156" y="112"/>
                  </a:moveTo>
                  <a:lnTo>
                    <a:pt x="71" y="104"/>
                  </a:lnTo>
                  <a:lnTo>
                    <a:pt x="0" y="78"/>
                  </a:lnTo>
                  <a:lnTo>
                    <a:pt x="0" y="42"/>
                  </a:lnTo>
                  <a:lnTo>
                    <a:pt x="25" y="0"/>
                  </a:lnTo>
                  <a:lnTo>
                    <a:pt x="103" y="8"/>
                  </a:lnTo>
                  <a:lnTo>
                    <a:pt x="168" y="45"/>
                  </a:lnTo>
                  <a:lnTo>
                    <a:pt x="156" y="112"/>
                  </a:lnTo>
                  <a:close/>
                </a:path>
              </a:pathLst>
            </a:custGeom>
            <a:solidFill>
              <a:schemeClr val="accent2">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214" name="Freeform 224">
              <a:extLst>
                <a:ext uri="{FF2B5EF4-FFF2-40B4-BE49-F238E27FC236}">
                  <a16:creationId xmlns:a16="http://schemas.microsoft.com/office/drawing/2014/main" id="{71289264-C1C6-4C9B-9834-2EAE3A0DF662}"/>
                </a:ext>
              </a:extLst>
            </p:cNvPr>
            <p:cNvSpPr>
              <a:spLocks/>
            </p:cNvSpPr>
            <p:nvPr/>
          </p:nvSpPr>
          <p:spPr bwMode="auto">
            <a:xfrm>
              <a:off x="3074559" y="6030495"/>
              <a:ext cx="17128" cy="9343"/>
            </a:xfrm>
            <a:custGeom>
              <a:avLst/>
              <a:gdLst>
                <a:gd name="T0" fmla="*/ 2147483647 w 91"/>
                <a:gd name="T1" fmla="*/ 2147483647 h 56"/>
                <a:gd name="T2" fmla="*/ 2147483647 w 91"/>
                <a:gd name="T3" fmla="*/ 2147483647 h 56"/>
                <a:gd name="T4" fmla="*/ 2147483647 w 91"/>
                <a:gd name="T5" fmla="*/ 2147483647 h 56"/>
                <a:gd name="T6" fmla="*/ 2147483647 w 91"/>
                <a:gd name="T7" fmla="*/ 2147483647 h 56"/>
                <a:gd name="T8" fmla="*/ 0 w 91"/>
                <a:gd name="T9" fmla="*/ 2147483647 h 56"/>
                <a:gd name="T10" fmla="*/ 2147483647 w 91"/>
                <a:gd name="T11" fmla="*/ 2147483647 h 56"/>
                <a:gd name="T12" fmla="*/ 2147483647 w 91"/>
                <a:gd name="T13" fmla="*/ 2147483647 h 56"/>
                <a:gd name="T14" fmla="*/ 2147483647 w 91"/>
                <a:gd name="T15" fmla="*/ 2147483647 h 56"/>
                <a:gd name="T16" fmla="*/ 2147483647 w 91"/>
                <a:gd name="T17" fmla="*/ 0 h 56"/>
                <a:gd name="T18" fmla="*/ 2147483647 w 91"/>
                <a:gd name="T19" fmla="*/ 2147483647 h 56"/>
                <a:gd name="T20" fmla="*/ 2147483647 w 91"/>
                <a:gd name="T21" fmla="*/ 2147483647 h 5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91"/>
                <a:gd name="T34" fmla="*/ 0 h 56"/>
                <a:gd name="T35" fmla="*/ 91 w 91"/>
                <a:gd name="T36" fmla="*/ 56 h 5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91" h="56">
                  <a:moveTo>
                    <a:pt x="91" y="41"/>
                  </a:moveTo>
                  <a:lnTo>
                    <a:pt x="60" y="44"/>
                  </a:lnTo>
                  <a:lnTo>
                    <a:pt x="36" y="56"/>
                  </a:lnTo>
                  <a:lnTo>
                    <a:pt x="13" y="53"/>
                  </a:lnTo>
                  <a:lnTo>
                    <a:pt x="0" y="38"/>
                  </a:lnTo>
                  <a:lnTo>
                    <a:pt x="10" y="11"/>
                  </a:lnTo>
                  <a:lnTo>
                    <a:pt x="25" y="5"/>
                  </a:lnTo>
                  <a:lnTo>
                    <a:pt x="48" y="20"/>
                  </a:lnTo>
                  <a:lnTo>
                    <a:pt x="63" y="0"/>
                  </a:lnTo>
                  <a:lnTo>
                    <a:pt x="72" y="24"/>
                  </a:lnTo>
                  <a:lnTo>
                    <a:pt x="91" y="41"/>
                  </a:lnTo>
                  <a:close/>
                </a:path>
              </a:pathLst>
            </a:custGeom>
            <a:solidFill>
              <a:schemeClr val="accent2">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215" name="Freeform 225">
              <a:extLst>
                <a:ext uri="{FF2B5EF4-FFF2-40B4-BE49-F238E27FC236}">
                  <a16:creationId xmlns:a16="http://schemas.microsoft.com/office/drawing/2014/main" id="{E35AF309-A034-4558-A541-3B0B7079BB99}"/>
                </a:ext>
              </a:extLst>
            </p:cNvPr>
            <p:cNvSpPr>
              <a:spLocks/>
            </p:cNvSpPr>
            <p:nvPr/>
          </p:nvSpPr>
          <p:spPr bwMode="auto">
            <a:xfrm>
              <a:off x="3093245" y="6022710"/>
              <a:ext cx="6229" cy="9343"/>
            </a:xfrm>
            <a:custGeom>
              <a:avLst/>
              <a:gdLst>
                <a:gd name="T0" fmla="*/ 2147483647 w 34"/>
                <a:gd name="T1" fmla="*/ 2147483647 h 50"/>
                <a:gd name="T2" fmla="*/ 0 w 34"/>
                <a:gd name="T3" fmla="*/ 2147483647 h 50"/>
                <a:gd name="T4" fmla="*/ 2147483647 w 34"/>
                <a:gd name="T5" fmla="*/ 0 h 50"/>
                <a:gd name="T6" fmla="*/ 2147483647 w 34"/>
                <a:gd name="T7" fmla="*/ 0 h 50"/>
                <a:gd name="T8" fmla="*/ 2147483647 w 34"/>
                <a:gd name="T9" fmla="*/ 2147483647 h 50"/>
                <a:gd name="T10" fmla="*/ 2147483647 w 34"/>
                <a:gd name="T11" fmla="*/ 2147483647 h 50"/>
                <a:gd name="T12" fmla="*/ 2147483647 w 34"/>
                <a:gd name="T13" fmla="*/ 2147483647 h 50"/>
                <a:gd name="T14" fmla="*/ 0 60000 65536"/>
                <a:gd name="T15" fmla="*/ 0 60000 65536"/>
                <a:gd name="T16" fmla="*/ 0 60000 65536"/>
                <a:gd name="T17" fmla="*/ 0 60000 65536"/>
                <a:gd name="T18" fmla="*/ 0 60000 65536"/>
                <a:gd name="T19" fmla="*/ 0 60000 65536"/>
                <a:gd name="T20" fmla="*/ 0 60000 65536"/>
                <a:gd name="T21" fmla="*/ 0 w 34"/>
                <a:gd name="T22" fmla="*/ 0 h 50"/>
                <a:gd name="T23" fmla="*/ 34 w 34"/>
                <a:gd name="T24" fmla="*/ 50 h 5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4" h="50">
                  <a:moveTo>
                    <a:pt x="15" y="50"/>
                  </a:moveTo>
                  <a:lnTo>
                    <a:pt x="0" y="26"/>
                  </a:lnTo>
                  <a:lnTo>
                    <a:pt x="3" y="0"/>
                  </a:lnTo>
                  <a:lnTo>
                    <a:pt x="19" y="0"/>
                  </a:lnTo>
                  <a:lnTo>
                    <a:pt x="34" y="29"/>
                  </a:lnTo>
                  <a:lnTo>
                    <a:pt x="33" y="50"/>
                  </a:lnTo>
                  <a:lnTo>
                    <a:pt x="15" y="50"/>
                  </a:lnTo>
                  <a:close/>
                </a:path>
              </a:pathLst>
            </a:custGeom>
            <a:solidFill>
              <a:srgbClr val="7EDCC6"/>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216" name="Freeform 226">
              <a:extLst>
                <a:ext uri="{FF2B5EF4-FFF2-40B4-BE49-F238E27FC236}">
                  <a16:creationId xmlns:a16="http://schemas.microsoft.com/office/drawing/2014/main" id="{C9F72C4B-416C-4756-9C6D-153FAB94BFF7}"/>
                </a:ext>
              </a:extLst>
            </p:cNvPr>
            <p:cNvSpPr>
              <a:spLocks/>
            </p:cNvSpPr>
            <p:nvPr/>
          </p:nvSpPr>
          <p:spPr bwMode="auto">
            <a:xfrm>
              <a:off x="3074559" y="6007138"/>
              <a:ext cx="14014" cy="17128"/>
            </a:xfrm>
            <a:custGeom>
              <a:avLst/>
              <a:gdLst>
                <a:gd name="T0" fmla="*/ 2147483647 w 183"/>
                <a:gd name="T1" fmla="*/ 0 h 211"/>
                <a:gd name="T2" fmla="*/ 0 w 183"/>
                <a:gd name="T3" fmla="*/ 2147483647 h 211"/>
                <a:gd name="T4" fmla="*/ 2147483647 w 183"/>
                <a:gd name="T5" fmla="*/ 2147483647 h 211"/>
                <a:gd name="T6" fmla="*/ 2147483647 w 183"/>
                <a:gd name="T7" fmla="*/ 2147483647 h 211"/>
                <a:gd name="T8" fmla="*/ 2147483647 w 183"/>
                <a:gd name="T9" fmla="*/ 2147483647 h 211"/>
                <a:gd name="T10" fmla="*/ 2147483647 w 183"/>
                <a:gd name="T11" fmla="*/ 0 h 211"/>
                <a:gd name="T12" fmla="*/ 2147483647 w 183"/>
                <a:gd name="T13" fmla="*/ 0 h 211"/>
                <a:gd name="T14" fmla="*/ 0 60000 65536"/>
                <a:gd name="T15" fmla="*/ 0 60000 65536"/>
                <a:gd name="T16" fmla="*/ 0 60000 65536"/>
                <a:gd name="T17" fmla="*/ 0 60000 65536"/>
                <a:gd name="T18" fmla="*/ 0 60000 65536"/>
                <a:gd name="T19" fmla="*/ 0 60000 65536"/>
                <a:gd name="T20" fmla="*/ 0 60000 65536"/>
                <a:gd name="T21" fmla="*/ 0 w 183"/>
                <a:gd name="T22" fmla="*/ 0 h 211"/>
                <a:gd name="T23" fmla="*/ 183 w 183"/>
                <a:gd name="T24" fmla="*/ 211 h 21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3" h="211">
                  <a:moveTo>
                    <a:pt x="28" y="0"/>
                  </a:moveTo>
                  <a:lnTo>
                    <a:pt x="0" y="92"/>
                  </a:lnTo>
                  <a:lnTo>
                    <a:pt x="55" y="211"/>
                  </a:lnTo>
                  <a:lnTo>
                    <a:pt x="165" y="174"/>
                  </a:lnTo>
                  <a:lnTo>
                    <a:pt x="183" y="119"/>
                  </a:lnTo>
                  <a:lnTo>
                    <a:pt x="128" y="0"/>
                  </a:lnTo>
                  <a:lnTo>
                    <a:pt x="28" y="0"/>
                  </a:lnTo>
                  <a:close/>
                </a:path>
              </a:pathLst>
            </a:custGeom>
            <a:solidFill>
              <a:schemeClr val="accent2">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217" name="Freeform 227">
              <a:extLst>
                <a:ext uri="{FF2B5EF4-FFF2-40B4-BE49-F238E27FC236}">
                  <a16:creationId xmlns:a16="http://schemas.microsoft.com/office/drawing/2014/main" id="{E12CCAFC-D490-409A-BE3F-3ED71279F2B7}"/>
                </a:ext>
              </a:extLst>
            </p:cNvPr>
            <p:cNvSpPr>
              <a:spLocks/>
            </p:cNvSpPr>
            <p:nvPr/>
          </p:nvSpPr>
          <p:spPr bwMode="auto">
            <a:xfrm>
              <a:off x="3270760" y="5933951"/>
              <a:ext cx="37372" cy="31143"/>
            </a:xfrm>
            <a:custGeom>
              <a:avLst/>
              <a:gdLst>
                <a:gd name="T0" fmla="*/ 0 w 167"/>
                <a:gd name="T1" fmla="*/ 2147483647 h 135"/>
                <a:gd name="T2" fmla="*/ 2147483647 w 167"/>
                <a:gd name="T3" fmla="*/ 2147483647 h 135"/>
                <a:gd name="T4" fmla="*/ 2147483647 w 167"/>
                <a:gd name="T5" fmla="*/ 2147483647 h 135"/>
                <a:gd name="T6" fmla="*/ 2147483647 w 167"/>
                <a:gd name="T7" fmla="*/ 2147483647 h 135"/>
                <a:gd name="T8" fmla="*/ 2147483647 w 167"/>
                <a:gd name="T9" fmla="*/ 2147483647 h 135"/>
                <a:gd name="T10" fmla="*/ 2147483647 w 167"/>
                <a:gd name="T11" fmla="*/ 2147483647 h 135"/>
                <a:gd name="T12" fmla="*/ 2147483647 w 167"/>
                <a:gd name="T13" fmla="*/ 2147483647 h 135"/>
                <a:gd name="T14" fmla="*/ 2147483647 w 167"/>
                <a:gd name="T15" fmla="*/ 2147483647 h 135"/>
                <a:gd name="T16" fmla="*/ 2147483647 w 167"/>
                <a:gd name="T17" fmla="*/ 2147483647 h 135"/>
                <a:gd name="T18" fmla="*/ 2147483647 w 167"/>
                <a:gd name="T19" fmla="*/ 2147483647 h 135"/>
                <a:gd name="T20" fmla="*/ 2147483647 w 167"/>
                <a:gd name="T21" fmla="*/ 2147483647 h 135"/>
                <a:gd name="T22" fmla="*/ 2147483647 w 167"/>
                <a:gd name="T23" fmla="*/ 2147483647 h 135"/>
                <a:gd name="T24" fmla="*/ 2147483647 w 167"/>
                <a:gd name="T25" fmla="*/ 2147483647 h 135"/>
                <a:gd name="T26" fmla="*/ 2147483647 w 167"/>
                <a:gd name="T27" fmla="*/ 0 h 135"/>
                <a:gd name="T28" fmla="*/ 2147483647 w 167"/>
                <a:gd name="T29" fmla="*/ 2147483647 h 135"/>
                <a:gd name="T30" fmla="*/ 2147483647 w 167"/>
                <a:gd name="T31" fmla="*/ 2147483647 h 135"/>
                <a:gd name="T32" fmla="*/ 2147483647 w 167"/>
                <a:gd name="T33" fmla="*/ 2147483647 h 135"/>
                <a:gd name="T34" fmla="*/ 2147483647 w 167"/>
                <a:gd name="T35" fmla="*/ 2147483647 h 135"/>
                <a:gd name="T36" fmla="*/ 0 w 167"/>
                <a:gd name="T37" fmla="*/ 2147483647 h 13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67"/>
                <a:gd name="T58" fmla="*/ 0 h 135"/>
                <a:gd name="T59" fmla="*/ 167 w 167"/>
                <a:gd name="T60" fmla="*/ 135 h 135"/>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67" h="135">
                  <a:moveTo>
                    <a:pt x="0" y="116"/>
                  </a:moveTo>
                  <a:lnTo>
                    <a:pt x="11" y="135"/>
                  </a:lnTo>
                  <a:lnTo>
                    <a:pt x="33" y="119"/>
                  </a:lnTo>
                  <a:lnTo>
                    <a:pt x="56" y="129"/>
                  </a:lnTo>
                  <a:lnTo>
                    <a:pt x="47" y="99"/>
                  </a:lnTo>
                  <a:lnTo>
                    <a:pt x="86" y="111"/>
                  </a:lnTo>
                  <a:lnTo>
                    <a:pt x="83" y="87"/>
                  </a:lnTo>
                  <a:lnTo>
                    <a:pt x="120" y="90"/>
                  </a:lnTo>
                  <a:lnTo>
                    <a:pt x="167" y="69"/>
                  </a:lnTo>
                  <a:lnTo>
                    <a:pt x="152" y="54"/>
                  </a:lnTo>
                  <a:lnTo>
                    <a:pt x="134" y="54"/>
                  </a:lnTo>
                  <a:lnTo>
                    <a:pt x="111" y="27"/>
                  </a:lnTo>
                  <a:lnTo>
                    <a:pt x="119" y="6"/>
                  </a:lnTo>
                  <a:lnTo>
                    <a:pt x="77" y="0"/>
                  </a:lnTo>
                  <a:lnTo>
                    <a:pt x="57" y="32"/>
                  </a:lnTo>
                  <a:lnTo>
                    <a:pt x="65" y="66"/>
                  </a:lnTo>
                  <a:lnTo>
                    <a:pt x="39" y="62"/>
                  </a:lnTo>
                  <a:lnTo>
                    <a:pt x="17" y="82"/>
                  </a:lnTo>
                  <a:lnTo>
                    <a:pt x="0" y="116"/>
                  </a:lnTo>
                  <a:close/>
                </a:path>
              </a:pathLst>
            </a:custGeom>
            <a:solidFill>
              <a:schemeClr val="accent2">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218" name="Freeform 228">
              <a:extLst>
                <a:ext uri="{FF2B5EF4-FFF2-40B4-BE49-F238E27FC236}">
                  <a16:creationId xmlns:a16="http://schemas.microsoft.com/office/drawing/2014/main" id="{FFF335AF-DA80-4C88-9C5C-14FABA0C8C4C}"/>
                </a:ext>
              </a:extLst>
            </p:cNvPr>
            <p:cNvSpPr>
              <a:spLocks/>
            </p:cNvSpPr>
            <p:nvPr/>
          </p:nvSpPr>
          <p:spPr bwMode="auto">
            <a:xfrm>
              <a:off x="3244289" y="5932394"/>
              <a:ext cx="34257" cy="29585"/>
            </a:xfrm>
            <a:custGeom>
              <a:avLst/>
              <a:gdLst>
                <a:gd name="T0" fmla="*/ 0 w 152"/>
                <a:gd name="T1" fmla="*/ 2147483647 h 129"/>
                <a:gd name="T2" fmla="*/ 2147483647 w 152"/>
                <a:gd name="T3" fmla="*/ 2147483647 h 129"/>
                <a:gd name="T4" fmla="*/ 2147483647 w 152"/>
                <a:gd name="T5" fmla="*/ 2147483647 h 129"/>
                <a:gd name="T6" fmla="*/ 2147483647 w 152"/>
                <a:gd name="T7" fmla="*/ 2147483647 h 129"/>
                <a:gd name="T8" fmla="*/ 2147483647 w 152"/>
                <a:gd name="T9" fmla="*/ 2147483647 h 129"/>
                <a:gd name="T10" fmla="*/ 2147483647 w 152"/>
                <a:gd name="T11" fmla="*/ 2147483647 h 129"/>
                <a:gd name="T12" fmla="*/ 2147483647 w 152"/>
                <a:gd name="T13" fmla="*/ 2147483647 h 129"/>
                <a:gd name="T14" fmla="*/ 2147483647 w 152"/>
                <a:gd name="T15" fmla="*/ 2147483647 h 129"/>
                <a:gd name="T16" fmla="*/ 2147483647 w 152"/>
                <a:gd name="T17" fmla="*/ 2147483647 h 129"/>
                <a:gd name="T18" fmla="*/ 2147483647 w 152"/>
                <a:gd name="T19" fmla="*/ 2147483647 h 129"/>
                <a:gd name="T20" fmla="*/ 2147483647 w 152"/>
                <a:gd name="T21" fmla="*/ 2147483647 h 129"/>
                <a:gd name="T22" fmla="*/ 2147483647 w 152"/>
                <a:gd name="T23" fmla="*/ 0 h 129"/>
                <a:gd name="T24" fmla="*/ 2147483647 w 152"/>
                <a:gd name="T25" fmla="*/ 2147483647 h 129"/>
                <a:gd name="T26" fmla="*/ 2147483647 w 152"/>
                <a:gd name="T27" fmla="*/ 2147483647 h 129"/>
                <a:gd name="T28" fmla="*/ 2147483647 w 152"/>
                <a:gd name="T29" fmla="*/ 2147483647 h 129"/>
                <a:gd name="T30" fmla="*/ 2147483647 w 152"/>
                <a:gd name="T31" fmla="*/ 2147483647 h 129"/>
                <a:gd name="T32" fmla="*/ 2147483647 w 152"/>
                <a:gd name="T33" fmla="*/ 2147483647 h 129"/>
                <a:gd name="T34" fmla="*/ 2147483647 w 152"/>
                <a:gd name="T35" fmla="*/ 2147483647 h 129"/>
                <a:gd name="T36" fmla="*/ 2147483647 w 152"/>
                <a:gd name="T37" fmla="*/ 2147483647 h 129"/>
                <a:gd name="T38" fmla="*/ 0 w 152"/>
                <a:gd name="T39" fmla="*/ 2147483647 h 129"/>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52"/>
                <a:gd name="T61" fmla="*/ 0 h 129"/>
                <a:gd name="T62" fmla="*/ 152 w 152"/>
                <a:gd name="T63" fmla="*/ 129 h 129"/>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52" h="129">
                  <a:moveTo>
                    <a:pt x="0" y="120"/>
                  </a:moveTo>
                  <a:lnTo>
                    <a:pt x="11" y="106"/>
                  </a:lnTo>
                  <a:lnTo>
                    <a:pt x="18" y="85"/>
                  </a:lnTo>
                  <a:lnTo>
                    <a:pt x="37" y="86"/>
                  </a:lnTo>
                  <a:lnTo>
                    <a:pt x="47" y="60"/>
                  </a:lnTo>
                  <a:lnTo>
                    <a:pt x="68" y="67"/>
                  </a:lnTo>
                  <a:lnTo>
                    <a:pt x="83" y="41"/>
                  </a:lnTo>
                  <a:lnTo>
                    <a:pt x="37" y="41"/>
                  </a:lnTo>
                  <a:lnTo>
                    <a:pt x="42" y="18"/>
                  </a:lnTo>
                  <a:lnTo>
                    <a:pt x="72" y="22"/>
                  </a:lnTo>
                  <a:lnTo>
                    <a:pt x="78" y="4"/>
                  </a:lnTo>
                  <a:lnTo>
                    <a:pt x="93" y="0"/>
                  </a:lnTo>
                  <a:lnTo>
                    <a:pt x="102" y="16"/>
                  </a:lnTo>
                  <a:lnTo>
                    <a:pt x="117" y="10"/>
                  </a:lnTo>
                  <a:lnTo>
                    <a:pt x="132" y="22"/>
                  </a:lnTo>
                  <a:lnTo>
                    <a:pt x="152" y="19"/>
                  </a:lnTo>
                  <a:lnTo>
                    <a:pt x="137" y="64"/>
                  </a:lnTo>
                  <a:lnTo>
                    <a:pt x="92" y="102"/>
                  </a:lnTo>
                  <a:lnTo>
                    <a:pt x="44" y="129"/>
                  </a:lnTo>
                  <a:lnTo>
                    <a:pt x="0" y="120"/>
                  </a:lnTo>
                  <a:close/>
                </a:path>
              </a:pathLst>
            </a:custGeom>
            <a:solidFill>
              <a:srgbClr val="7EDCC6"/>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219" name="Freeform 229">
              <a:extLst>
                <a:ext uri="{FF2B5EF4-FFF2-40B4-BE49-F238E27FC236}">
                  <a16:creationId xmlns:a16="http://schemas.microsoft.com/office/drawing/2014/main" id="{65C545B3-FEDA-4424-AE28-742783F05242}"/>
                </a:ext>
              </a:extLst>
            </p:cNvPr>
            <p:cNvSpPr>
              <a:spLocks/>
            </p:cNvSpPr>
            <p:nvPr/>
          </p:nvSpPr>
          <p:spPr bwMode="auto">
            <a:xfrm>
              <a:off x="3297231" y="5937065"/>
              <a:ext cx="14015" cy="7786"/>
            </a:xfrm>
            <a:custGeom>
              <a:avLst/>
              <a:gdLst>
                <a:gd name="T0" fmla="*/ 2147483647 w 57"/>
                <a:gd name="T1" fmla="*/ 2147483647 h 37"/>
                <a:gd name="T2" fmla="*/ 2147483647 w 57"/>
                <a:gd name="T3" fmla="*/ 2147483647 h 37"/>
                <a:gd name="T4" fmla="*/ 2147483647 w 57"/>
                <a:gd name="T5" fmla="*/ 2147483647 h 37"/>
                <a:gd name="T6" fmla="*/ 0 w 57"/>
                <a:gd name="T7" fmla="*/ 2147483647 h 37"/>
                <a:gd name="T8" fmla="*/ 2147483647 w 57"/>
                <a:gd name="T9" fmla="*/ 0 h 37"/>
                <a:gd name="T10" fmla="*/ 2147483647 w 57"/>
                <a:gd name="T11" fmla="*/ 2147483647 h 37"/>
                <a:gd name="T12" fmla="*/ 2147483647 w 57"/>
                <a:gd name="T13" fmla="*/ 2147483647 h 37"/>
                <a:gd name="T14" fmla="*/ 0 60000 65536"/>
                <a:gd name="T15" fmla="*/ 0 60000 65536"/>
                <a:gd name="T16" fmla="*/ 0 60000 65536"/>
                <a:gd name="T17" fmla="*/ 0 60000 65536"/>
                <a:gd name="T18" fmla="*/ 0 60000 65536"/>
                <a:gd name="T19" fmla="*/ 0 60000 65536"/>
                <a:gd name="T20" fmla="*/ 0 60000 65536"/>
                <a:gd name="T21" fmla="*/ 0 w 57"/>
                <a:gd name="T22" fmla="*/ 0 h 37"/>
                <a:gd name="T23" fmla="*/ 57 w 57"/>
                <a:gd name="T24" fmla="*/ 37 h 3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7" h="37">
                  <a:moveTo>
                    <a:pt x="57" y="16"/>
                  </a:moveTo>
                  <a:lnTo>
                    <a:pt x="45" y="37"/>
                  </a:lnTo>
                  <a:lnTo>
                    <a:pt x="16" y="34"/>
                  </a:lnTo>
                  <a:lnTo>
                    <a:pt x="0" y="13"/>
                  </a:lnTo>
                  <a:lnTo>
                    <a:pt x="22" y="0"/>
                  </a:lnTo>
                  <a:lnTo>
                    <a:pt x="51" y="4"/>
                  </a:lnTo>
                  <a:lnTo>
                    <a:pt x="57" y="16"/>
                  </a:lnTo>
                  <a:close/>
                </a:path>
              </a:pathLst>
            </a:custGeom>
            <a:solidFill>
              <a:schemeClr val="accent2">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220" name="Freeform 230">
              <a:extLst>
                <a:ext uri="{FF2B5EF4-FFF2-40B4-BE49-F238E27FC236}">
                  <a16:creationId xmlns:a16="http://schemas.microsoft.com/office/drawing/2014/main" id="{A5D9272D-019D-40F1-9CE5-98D0AB6A2F8C}"/>
                </a:ext>
              </a:extLst>
            </p:cNvPr>
            <p:cNvSpPr>
              <a:spLocks/>
            </p:cNvSpPr>
            <p:nvPr/>
          </p:nvSpPr>
          <p:spPr bwMode="auto">
            <a:xfrm>
              <a:off x="2995144" y="5194303"/>
              <a:ext cx="147930" cy="817504"/>
            </a:xfrm>
            <a:custGeom>
              <a:avLst/>
              <a:gdLst>
                <a:gd name="T0" fmla="*/ 84 w 883780"/>
                <a:gd name="T1" fmla="*/ 43 h 4887663"/>
                <a:gd name="T2" fmla="*/ 76 w 883780"/>
                <a:gd name="T3" fmla="*/ 88 h 4887663"/>
                <a:gd name="T4" fmla="*/ 71 w 883780"/>
                <a:gd name="T5" fmla="*/ 162 h 4887663"/>
                <a:gd name="T6" fmla="*/ 58 w 883780"/>
                <a:gd name="T7" fmla="*/ 213 h 4887663"/>
                <a:gd name="T8" fmla="*/ 59 w 883780"/>
                <a:gd name="T9" fmla="*/ 269 h 4887663"/>
                <a:gd name="T10" fmla="*/ 38 w 883780"/>
                <a:gd name="T11" fmla="*/ 332 h 4887663"/>
                <a:gd name="T12" fmla="*/ 36 w 883780"/>
                <a:gd name="T13" fmla="*/ 379 h 4887663"/>
                <a:gd name="T14" fmla="*/ 25 w 883780"/>
                <a:gd name="T15" fmla="*/ 419 h 4887663"/>
                <a:gd name="T16" fmla="*/ 31 w 883780"/>
                <a:gd name="T17" fmla="*/ 456 h 4887663"/>
                <a:gd name="T18" fmla="*/ 43 w 883780"/>
                <a:gd name="T19" fmla="*/ 424 h 4887663"/>
                <a:gd name="T20" fmla="*/ 39 w 883780"/>
                <a:gd name="T21" fmla="*/ 489 h 4887663"/>
                <a:gd name="T22" fmla="*/ 20 w 883780"/>
                <a:gd name="T23" fmla="*/ 489 h 4887663"/>
                <a:gd name="T24" fmla="*/ 26 w 883780"/>
                <a:gd name="T25" fmla="*/ 518 h 4887663"/>
                <a:gd name="T26" fmla="*/ 4 w 883780"/>
                <a:gd name="T27" fmla="*/ 538 h 4887663"/>
                <a:gd name="T28" fmla="*/ 13 w 883780"/>
                <a:gd name="T29" fmla="*/ 550 h 4887663"/>
                <a:gd name="T30" fmla="*/ 8 w 883780"/>
                <a:gd name="T31" fmla="*/ 567 h 4887663"/>
                <a:gd name="T32" fmla="*/ 11 w 883780"/>
                <a:gd name="T33" fmla="*/ 606 h 4887663"/>
                <a:gd name="T34" fmla="*/ 8 w 883780"/>
                <a:gd name="T35" fmla="*/ 645 h 4887663"/>
                <a:gd name="T36" fmla="*/ 26 w 883780"/>
                <a:gd name="T37" fmla="*/ 666 h 4887663"/>
                <a:gd name="T38" fmla="*/ 33 w 883780"/>
                <a:gd name="T39" fmla="*/ 702 h 4887663"/>
                <a:gd name="T40" fmla="*/ 60 w 883780"/>
                <a:gd name="T41" fmla="*/ 684 h 4887663"/>
                <a:gd name="T42" fmla="*/ 90 w 883780"/>
                <a:gd name="T43" fmla="*/ 674 h 4887663"/>
                <a:gd name="T44" fmla="*/ 77 w 883780"/>
                <a:gd name="T45" fmla="*/ 657 h 4887663"/>
                <a:gd name="T46" fmla="*/ 49 w 883780"/>
                <a:gd name="T47" fmla="*/ 625 h 4887663"/>
                <a:gd name="T48" fmla="*/ 36 w 883780"/>
                <a:gd name="T49" fmla="*/ 601 h 4887663"/>
                <a:gd name="T50" fmla="*/ 52 w 883780"/>
                <a:gd name="T51" fmla="*/ 568 h 4887663"/>
                <a:gd name="T52" fmla="*/ 62 w 883780"/>
                <a:gd name="T53" fmla="*/ 533 h 4887663"/>
                <a:gd name="T54" fmla="*/ 60 w 883780"/>
                <a:gd name="T55" fmla="*/ 485 h 4887663"/>
                <a:gd name="T56" fmla="*/ 60 w 883780"/>
                <a:gd name="T57" fmla="*/ 433 h 4887663"/>
                <a:gd name="T58" fmla="*/ 59 w 883780"/>
                <a:gd name="T59" fmla="*/ 385 h 4887663"/>
                <a:gd name="T60" fmla="*/ 72 w 883780"/>
                <a:gd name="T61" fmla="*/ 361 h 4887663"/>
                <a:gd name="T62" fmla="*/ 70 w 883780"/>
                <a:gd name="T63" fmla="*/ 327 h 4887663"/>
                <a:gd name="T64" fmla="*/ 77 w 883780"/>
                <a:gd name="T65" fmla="*/ 300 h 4887663"/>
                <a:gd name="T66" fmla="*/ 90 w 883780"/>
                <a:gd name="T67" fmla="*/ 274 h 4887663"/>
                <a:gd name="T68" fmla="*/ 80 w 883780"/>
                <a:gd name="T69" fmla="*/ 241 h 4887663"/>
                <a:gd name="T70" fmla="*/ 83 w 883780"/>
                <a:gd name="T71" fmla="*/ 219 h 4887663"/>
                <a:gd name="T72" fmla="*/ 91 w 883780"/>
                <a:gd name="T73" fmla="*/ 201 h 4887663"/>
                <a:gd name="T74" fmla="*/ 98 w 883780"/>
                <a:gd name="T75" fmla="*/ 184 h 4887663"/>
                <a:gd name="T76" fmla="*/ 109 w 883780"/>
                <a:gd name="T77" fmla="*/ 156 h 4887663"/>
                <a:gd name="T78" fmla="*/ 111 w 883780"/>
                <a:gd name="T79" fmla="*/ 137 h 4887663"/>
                <a:gd name="T80" fmla="*/ 115 w 883780"/>
                <a:gd name="T81" fmla="*/ 109 h 4887663"/>
                <a:gd name="T82" fmla="*/ 124 w 883780"/>
                <a:gd name="T83" fmla="*/ 85 h 4887663"/>
                <a:gd name="T84" fmla="*/ 112 w 883780"/>
                <a:gd name="T85" fmla="*/ 57 h 4887663"/>
                <a:gd name="T86" fmla="*/ 106 w 883780"/>
                <a:gd name="T87" fmla="*/ 28 h 4887663"/>
                <a:gd name="T88" fmla="*/ 85 w 883780"/>
                <a:gd name="T89" fmla="*/ 0 h 4887663"/>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883780"/>
                <a:gd name="T136" fmla="*/ 0 h 4887663"/>
                <a:gd name="T137" fmla="*/ 883780 w 883780"/>
                <a:gd name="T138" fmla="*/ 4887663 h 4887663"/>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883780" h="4887663">
                  <a:moveTo>
                    <a:pt x="488493" y="34528"/>
                  </a:moveTo>
                  <a:lnTo>
                    <a:pt x="577850" y="153738"/>
                  </a:lnTo>
                  <a:lnTo>
                    <a:pt x="581025" y="296613"/>
                  </a:lnTo>
                  <a:lnTo>
                    <a:pt x="565150" y="388688"/>
                  </a:lnTo>
                  <a:lnTo>
                    <a:pt x="565150" y="563313"/>
                  </a:lnTo>
                  <a:lnTo>
                    <a:pt x="523875" y="614113"/>
                  </a:lnTo>
                  <a:lnTo>
                    <a:pt x="520700" y="734763"/>
                  </a:lnTo>
                  <a:lnTo>
                    <a:pt x="523875" y="953838"/>
                  </a:lnTo>
                  <a:lnTo>
                    <a:pt x="492125" y="1125288"/>
                  </a:lnTo>
                  <a:lnTo>
                    <a:pt x="431800" y="1249113"/>
                  </a:lnTo>
                  <a:lnTo>
                    <a:pt x="444500" y="1401513"/>
                  </a:lnTo>
                  <a:lnTo>
                    <a:pt x="396875" y="1474538"/>
                  </a:lnTo>
                  <a:lnTo>
                    <a:pt x="415925" y="1623763"/>
                  </a:lnTo>
                  <a:lnTo>
                    <a:pt x="431800" y="1747588"/>
                  </a:lnTo>
                  <a:lnTo>
                    <a:pt x="409575" y="1868238"/>
                  </a:lnTo>
                  <a:lnTo>
                    <a:pt x="355600" y="1979363"/>
                  </a:lnTo>
                  <a:lnTo>
                    <a:pt x="292100" y="2100013"/>
                  </a:lnTo>
                  <a:lnTo>
                    <a:pt x="260350" y="2303213"/>
                  </a:lnTo>
                  <a:lnTo>
                    <a:pt x="203200" y="2357188"/>
                  </a:lnTo>
                  <a:lnTo>
                    <a:pt x="212725" y="2493713"/>
                  </a:lnTo>
                  <a:lnTo>
                    <a:pt x="250825" y="2630238"/>
                  </a:lnTo>
                  <a:lnTo>
                    <a:pt x="174625" y="2722313"/>
                  </a:lnTo>
                  <a:lnTo>
                    <a:pt x="165100" y="2820738"/>
                  </a:lnTo>
                  <a:lnTo>
                    <a:pt x="174625" y="2903288"/>
                  </a:lnTo>
                  <a:lnTo>
                    <a:pt x="130175" y="3027113"/>
                  </a:lnTo>
                  <a:lnTo>
                    <a:pt x="120650" y="3185863"/>
                  </a:lnTo>
                  <a:lnTo>
                    <a:pt x="212725" y="3163638"/>
                  </a:lnTo>
                  <a:lnTo>
                    <a:pt x="209550" y="3058863"/>
                  </a:lnTo>
                  <a:lnTo>
                    <a:pt x="238125" y="2954088"/>
                  </a:lnTo>
                  <a:lnTo>
                    <a:pt x="298450" y="2938213"/>
                  </a:lnTo>
                  <a:lnTo>
                    <a:pt x="295275" y="3157288"/>
                  </a:lnTo>
                  <a:lnTo>
                    <a:pt x="254000" y="3293813"/>
                  </a:lnTo>
                  <a:lnTo>
                    <a:pt x="266700" y="3389063"/>
                  </a:lnTo>
                  <a:lnTo>
                    <a:pt x="228600" y="3414463"/>
                  </a:lnTo>
                  <a:lnTo>
                    <a:pt x="171450" y="3341438"/>
                  </a:lnTo>
                  <a:lnTo>
                    <a:pt x="139700" y="3392238"/>
                  </a:lnTo>
                  <a:lnTo>
                    <a:pt x="193675" y="3484313"/>
                  </a:lnTo>
                  <a:lnTo>
                    <a:pt x="222250" y="3531938"/>
                  </a:lnTo>
                  <a:lnTo>
                    <a:pt x="180975" y="3592263"/>
                  </a:lnTo>
                  <a:lnTo>
                    <a:pt x="127000" y="3503363"/>
                  </a:lnTo>
                  <a:lnTo>
                    <a:pt x="0" y="3665288"/>
                  </a:lnTo>
                  <a:lnTo>
                    <a:pt x="28575" y="3728788"/>
                  </a:lnTo>
                  <a:lnTo>
                    <a:pt x="95250" y="3697038"/>
                  </a:lnTo>
                  <a:lnTo>
                    <a:pt x="149225" y="3731963"/>
                  </a:lnTo>
                  <a:lnTo>
                    <a:pt x="92075" y="3817688"/>
                  </a:lnTo>
                  <a:lnTo>
                    <a:pt x="152400" y="3951038"/>
                  </a:lnTo>
                  <a:lnTo>
                    <a:pt x="107950" y="4036763"/>
                  </a:lnTo>
                  <a:lnTo>
                    <a:pt x="53975" y="3935163"/>
                  </a:lnTo>
                  <a:lnTo>
                    <a:pt x="15875" y="4001838"/>
                  </a:lnTo>
                  <a:lnTo>
                    <a:pt x="28575" y="4100263"/>
                  </a:lnTo>
                  <a:lnTo>
                    <a:pt x="73025" y="4201863"/>
                  </a:lnTo>
                  <a:lnTo>
                    <a:pt x="92075" y="4284413"/>
                  </a:lnTo>
                  <a:lnTo>
                    <a:pt x="98425" y="4357438"/>
                  </a:lnTo>
                  <a:lnTo>
                    <a:pt x="53975" y="4471738"/>
                  </a:lnTo>
                  <a:lnTo>
                    <a:pt x="149225" y="4471738"/>
                  </a:lnTo>
                  <a:lnTo>
                    <a:pt x="193675" y="4528888"/>
                  </a:lnTo>
                  <a:lnTo>
                    <a:pt x="180975" y="4617788"/>
                  </a:lnTo>
                  <a:lnTo>
                    <a:pt x="215900" y="4655888"/>
                  </a:lnTo>
                  <a:lnTo>
                    <a:pt x="193675" y="4725738"/>
                  </a:lnTo>
                  <a:lnTo>
                    <a:pt x="225425" y="4868613"/>
                  </a:lnTo>
                  <a:lnTo>
                    <a:pt x="431800" y="4887663"/>
                  </a:lnTo>
                  <a:lnTo>
                    <a:pt x="482600" y="4747963"/>
                  </a:lnTo>
                  <a:lnTo>
                    <a:pt x="412750" y="4744788"/>
                  </a:lnTo>
                  <a:lnTo>
                    <a:pt x="450850" y="4681288"/>
                  </a:lnTo>
                  <a:lnTo>
                    <a:pt x="555625" y="4671763"/>
                  </a:lnTo>
                  <a:lnTo>
                    <a:pt x="622300" y="4674938"/>
                  </a:lnTo>
                  <a:lnTo>
                    <a:pt x="650875" y="4582863"/>
                  </a:lnTo>
                  <a:lnTo>
                    <a:pt x="599221" y="4552950"/>
                  </a:lnTo>
                  <a:lnTo>
                    <a:pt x="533737" y="4557713"/>
                  </a:lnTo>
                  <a:lnTo>
                    <a:pt x="414674" y="4558903"/>
                  </a:lnTo>
                  <a:lnTo>
                    <a:pt x="365858" y="4410075"/>
                  </a:lnTo>
                  <a:lnTo>
                    <a:pt x="339665" y="4338638"/>
                  </a:lnTo>
                  <a:lnTo>
                    <a:pt x="267037" y="4318397"/>
                  </a:lnTo>
                  <a:lnTo>
                    <a:pt x="277752" y="4229100"/>
                  </a:lnTo>
                  <a:lnTo>
                    <a:pt x="251558" y="4165997"/>
                  </a:lnTo>
                  <a:lnTo>
                    <a:pt x="293230" y="4050506"/>
                  </a:lnTo>
                  <a:lnTo>
                    <a:pt x="342900" y="3973263"/>
                  </a:lnTo>
                  <a:lnTo>
                    <a:pt x="362287" y="3938588"/>
                  </a:lnTo>
                  <a:lnTo>
                    <a:pt x="346808" y="3843338"/>
                  </a:lnTo>
                  <a:lnTo>
                    <a:pt x="377765" y="3770709"/>
                  </a:lnTo>
                  <a:lnTo>
                    <a:pt x="425390" y="3693319"/>
                  </a:lnTo>
                  <a:lnTo>
                    <a:pt x="401577" y="3580209"/>
                  </a:lnTo>
                  <a:lnTo>
                    <a:pt x="419437" y="3498056"/>
                  </a:lnTo>
                  <a:lnTo>
                    <a:pt x="411102" y="3365897"/>
                  </a:lnTo>
                  <a:lnTo>
                    <a:pt x="415865" y="3311128"/>
                  </a:lnTo>
                  <a:lnTo>
                    <a:pt x="405149" y="3058716"/>
                  </a:lnTo>
                  <a:lnTo>
                    <a:pt x="411102" y="3000375"/>
                  </a:lnTo>
                  <a:lnTo>
                    <a:pt x="406340" y="2880122"/>
                  </a:lnTo>
                  <a:lnTo>
                    <a:pt x="401638" y="2763588"/>
                  </a:lnTo>
                  <a:lnTo>
                    <a:pt x="408721" y="2667000"/>
                  </a:lnTo>
                  <a:lnTo>
                    <a:pt x="424199" y="2609850"/>
                  </a:lnTo>
                  <a:lnTo>
                    <a:pt x="449202" y="2555081"/>
                  </a:lnTo>
                  <a:lnTo>
                    <a:pt x="500399" y="2505075"/>
                  </a:lnTo>
                  <a:lnTo>
                    <a:pt x="500399" y="2449116"/>
                  </a:lnTo>
                  <a:lnTo>
                    <a:pt x="448012" y="2333625"/>
                  </a:lnTo>
                  <a:lnTo>
                    <a:pt x="482540" y="2266950"/>
                  </a:lnTo>
                  <a:lnTo>
                    <a:pt x="525402" y="2226469"/>
                  </a:lnTo>
                  <a:lnTo>
                    <a:pt x="548024" y="2152650"/>
                  </a:lnTo>
                  <a:lnTo>
                    <a:pt x="534988" y="2077788"/>
                  </a:lnTo>
                  <a:lnTo>
                    <a:pt x="569455" y="2032397"/>
                  </a:lnTo>
                  <a:lnTo>
                    <a:pt x="603983" y="1958578"/>
                  </a:lnTo>
                  <a:lnTo>
                    <a:pt x="619462" y="1896666"/>
                  </a:lnTo>
                  <a:lnTo>
                    <a:pt x="587315" y="1804988"/>
                  </a:lnTo>
                  <a:lnTo>
                    <a:pt x="578980" y="1745456"/>
                  </a:lnTo>
                  <a:lnTo>
                    <a:pt x="550405" y="1671638"/>
                  </a:lnTo>
                  <a:lnTo>
                    <a:pt x="539690" y="1614488"/>
                  </a:lnTo>
                  <a:lnTo>
                    <a:pt x="547688" y="1561851"/>
                  </a:lnTo>
                  <a:lnTo>
                    <a:pt x="575408" y="1520428"/>
                  </a:lnTo>
                  <a:lnTo>
                    <a:pt x="611188" y="1477713"/>
                  </a:lnTo>
                  <a:lnTo>
                    <a:pt x="613508" y="1440656"/>
                  </a:lnTo>
                  <a:lnTo>
                    <a:pt x="630177" y="1394222"/>
                  </a:lnTo>
                  <a:lnTo>
                    <a:pt x="624224" y="1359694"/>
                  </a:lnTo>
                  <a:lnTo>
                    <a:pt x="624224" y="1301353"/>
                  </a:lnTo>
                  <a:lnTo>
                    <a:pt x="678993" y="1278731"/>
                  </a:lnTo>
                  <a:lnTo>
                    <a:pt x="687327" y="1210866"/>
                  </a:lnTo>
                  <a:lnTo>
                    <a:pt x="734952" y="1137047"/>
                  </a:lnTo>
                  <a:lnTo>
                    <a:pt x="755193" y="1083469"/>
                  </a:lnTo>
                  <a:lnTo>
                    <a:pt x="792102" y="1039416"/>
                  </a:lnTo>
                  <a:lnTo>
                    <a:pt x="759955" y="995363"/>
                  </a:lnTo>
                  <a:lnTo>
                    <a:pt x="769480" y="951309"/>
                  </a:lnTo>
                  <a:lnTo>
                    <a:pt x="749240" y="871538"/>
                  </a:lnTo>
                  <a:lnTo>
                    <a:pt x="740905" y="798909"/>
                  </a:lnTo>
                  <a:lnTo>
                    <a:pt x="794483" y="754856"/>
                  </a:lnTo>
                  <a:lnTo>
                    <a:pt x="874255" y="716756"/>
                  </a:lnTo>
                  <a:lnTo>
                    <a:pt x="883780" y="617934"/>
                  </a:lnTo>
                  <a:lnTo>
                    <a:pt x="859968" y="586978"/>
                  </a:lnTo>
                  <a:lnTo>
                    <a:pt x="811152" y="521494"/>
                  </a:lnTo>
                  <a:lnTo>
                    <a:pt x="781387" y="464344"/>
                  </a:lnTo>
                  <a:lnTo>
                    <a:pt x="771862" y="397669"/>
                  </a:lnTo>
                  <a:lnTo>
                    <a:pt x="756383" y="364331"/>
                  </a:lnTo>
                  <a:lnTo>
                    <a:pt x="720665" y="265509"/>
                  </a:lnTo>
                  <a:lnTo>
                    <a:pt x="732571" y="191691"/>
                  </a:lnTo>
                  <a:lnTo>
                    <a:pt x="734952" y="96441"/>
                  </a:lnTo>
                  <a:lnTo>
                    <a:pt x="675421" y="48816"/>
                  </a:lnTo>
                  <a:lnTo>
                    <a:pt x="589696" y="0"/>
                  </a:lnTo>
                  <a:lnTo>
                    <a:pt x="569455" y="30956"/>
                  </a:lnTo>
                  <a:lnTo>
                    <a:pt x="488493" y="34528"/>
                  </a:lnTo>
                  <a:close/>
                </a:path>
              </a:pathLst>
            </a:custGeom>
            <a:solidFill>
              <a:srgbClr val="7EDCC6"/>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221" name="Freeform 231">
              <a:extLst>
                <a:ext uri="{FF2B5EF4-FFF2-40B4-BE49-F238E27FC236}">
                  <a16:creationId xmlns:a16="http://schemas.microsoft.com/office/drawing/2014/main" id="{ECA52100-7B08-4EAF-8517-05C141E8209D}"/>
                </a:ext>
              </a:extLst>
            </p:cNvPr>
            <p:cNvSpPr>
              <a:spLocks/>
            </p:cNvSpPr>
            <p:nvPr/>
          </p:nvSpPr>
          <p:spPr bwMode="auto">
            <a:xfrm>
              <a:off x="7404998" y="5530648"/>
              <a:ext cx="99658" cy="154158"/>
            </a:xfrm>
            <a:custGeom>
              <a:avLst/>
              <a:gdLst>
                <a:gd name="T0" fmla="*/ 41 w 594000"/>
                <a:gd name="T1" fmla="*/ 132 h 922950"/>
                <a:gd name="T2" fmla="*/ 47 w 594000"/>
                <a:gd name="T3" fmla="*/ 127 h 922950"/>
                <a:gd name="T4" fmla="*/ 56 w 594000"/>
                <a:gd name="T5" fmla="*/ 113 h 922950"/>
                <a:gd name="T6" fmla="*/ 66 w 594000"/>
                <a:gd name="T7" fmla="*/ 98 h 922950"/>
                <a:gd name="T8" fmla="*/ 63 w 594000"/>
                <a:gd name="T9" fmla="*/ 88 h 922950"/>
                <a:gd name="T10" fmla="*/ 73 w 594000"/>
                <a:gd name="T11" fmla="*/ 88 h 922950"/>
                <a:gd name="T12" fmla="*/ 81 w 594000"/>
                <a:gd name="T13" fmla="*/ 77 h 922950"/>
                <a:gd name="T14" fmla="*/ 87 w 594000"/>
                <a:gd name="T15" fmla="*/ 67 h 922950"/>
                <a:gd name="T16" fmla="*/ 87 w 594000"/>
                <a:gd name="T17" fmla="*/ 54 h 922950"/>
                <a:gd name="T18" fmla="*/ 74 w 594000"/>
                <a:gd name="T19" fmla="*/ 57 h 922950"/>
                <a:gd name="T20" fmla="*/ 69 w 594000"/>
                <a:gd name="T21" fmla="*/ 67 h 922950"/>
                <a:gd name="T22" fmla="*/ 53 w 594000"/>
                <a:gd name="T23" fmla="*/ 57 h 922950"/>
                <a:gd name="T24" fmla="*/ 45 w 594000"/>
                <a:gd name="T25" fmla="*/ 34 h 922950"/>
                <a:gd name="T26" fmla="*/ 37 w 594000"/>
                <a:gd name="T27" fmla="*/ 41 h 922950"/>
                <a:gd name="T28" fmla="*/ 31 w 594000"/>
                <a:gd name="T29" fmla="*/ 31 h 922950"/>
                <a:gd name="T30" fmla="*/ 26 w 594000"/>
                <a:gd name="T31" fmla="*/ 23 h 922950"/>
                <a:gd name="T32" fmla="*/ 24 w 594000"/>
                <a:gd name="T33" fmla="*/ 10 h 922950"/>
                <a:gd name="T34" fmla="*/ 8 w 594000"/>
                <a:gd name="T35" fmla="*/ 0 h 922950"/>
                <a:gd name="T36" fmla="*/ 0 w 594000"/>
                <a:gd name="T37" fmla="*/ 8 h 922950"/>
                <a:gd name="T38" fmla="*/ 5 w 594000"/>
                <a:gd name="T39" fmla="*/ 15 h 922950"/>
                <a:gd name="T40" fmla="*/ 11 w 594000"/>
                <a:gd name="T41" fmla="*/ 28 h 922950"/>
                <a:gd name="T42" fmla="*/ 18 w 594000"/>
                <a:gd name="T43" fmla="*/ 41 h 922950"/>
                <a:gd name="T44" fmla="*/ 29 w 594000"/>
                <a:gd name="T45" fmla="*/ 52 h 922950"/>
                <a:gd name="T46" fmla="*/ 26 w 594000"/>
                <a:gd name="T47" fmla="*/ 59 h 922950"/>
                <a:gd name="T48" fmla="*/ 26 w 594000"/>
                <a:gd name="T49" fmla="*/ 70 h 922950"/>
                <a:gd name="T50" fmla="*/ 24 w 594000"/>
                <a:gd name="T51" fmla="*/ 80 h 922950"/>
                <a:gd name="T52" fmla="*/ 13 w 594000"/>
                <a:gd name="T53" fmla="*/ 82 h 922950"/>
                <a:gd name="T54" fmla="*/ 11 w 594000"/>
                <a:gd name="T55" fmla="*/ 93 h 922950"/>
                <a:gd name="T56" fmla="*/ 19 w 594000"/>
                <a:gd name="T57" fmla="*/ 96 h 922950"/>
                <a:gd name="T58" fmla="*/ 26 w 594000"/>
                <a:gd name="T59" fmla="*/ 98 h 922950"/>
                <a:gd name="T60" fmla="*/ 32 w 594000"/>
                <a:gd name="T61" fmla="*/ 103 h 922950"/>
                <a:gd name="T62" fmla="*/ 34 w 594000"/>
                <a:gd name="T63" fmla="*/ 106 h 922950"/>
                <a:gd name="T64" fmla="*/ 33 w 594000"/>
                <a:gd name="T65" fmla="*/ 116 h 922950"/>
                <a:gd name="T66" fmla="*/ 29 w 594000"/>
                <a:gd name="T67" fmla="*/ 121 h 922950"/>
                <a:gd name="T68" fmla="*/ 29 w 594000"/>
                <a:gd name="T69" fmla="*/ 126 h 922950"/>
                <a:gd name="T70" fmla="*/ 31 w 594000"/>
                <a:gd name="T71" fmla="*/ 132 h 922950"/>
                <a:gd name="T72" fmla="*/ 41 w 594000"/>
                <a:gd name="T73" fmla="*/ 132 h 92295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594000"/>
                <a:gd name="T112" fmla="*/ 0 h 922950"/>
                <a:gd name="T113" fmla="*/ 594000 w 594000"/>
                <a:gd name="T114" fmla="*/ 922950 h 922950"/>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594000" h="922950">
                  <a:moveTo>
                    <a:pt x="279900" y="922950"/>
                  </a:moveTo>
                  <a:lnTo>
                    <a:pt x="320381" y="889613"/>
                  </a:lnTo>
                  <a:lnTo>
                    <a:pt x="379913" y="789600"/>
                  </a:lnTo>
                  <a:lnTo>
                    <a:pt x="450000" y="684000"/>
                  </a:lnTo>
                  <a:lnTo>
                    <a:pt x="432000" y="612000"/>
                  </a:lnTo>
                  <a:lnTo>
                    <a:pt x="498975" y="615769"/>
                  </a:lnTo>
                  <a:lnTo>
                    <a:pt x="556125" y="539569"/>
                  </a:lnTo>
                  <a:lnTo>
                    <a:pt x="591844" y="468131"/>
                  </a:lnTo>
                  <a:lnTo>
                    <a:pt x="594000" y="378000"/>
                  </a:lnTo>
                  <a:lnTo>
                    <a:pt x="504000" y="396000"/>
                  </a:lnTo>
                  <a:lnTo>
                    <a:pt x="468000" y="468000"/>
                  </a:lnTo>
                  <a:lnTo>
                    <a:pt x="360000" y="396000"/>
                  </a:lnTo>
                  <a:lnTo>
                    <a:pt x="306000" y="234000"/>
                  </a:lnTo>
                  <a:lnTo>
                    <a:pt x="252000" y="288000"/>
                  </a:lnTo>
                  <a:lnTo>
                    <a:pt x="213225" y="218100"/>
                  </a:lnTo>
                  <a:lnTo>
                    <a:pt x="180000" y="162000"/>
                  </a:lnTo>
                  <a:lnTo>
                    <a:pt x="162000" y="72000"/>
                  </a:lnTo>
                  <a:lnTo>
                    <a:pt x="54000" y="0"/>
                  </a:lnTo>
                  <a:lnTo>
                    <a:pt x="0" y="54000"/>
                  </a:lnTo>
                  <a:lnTo>
                    <a:pt x="36000" y="108000"/>
                  </a:lnTo>
                  <a:lnTo>
                    <a:pt x="72000" y="198000"/>
                  </a:lnTo>
                  <a:lnTo>
                    <a:pt x="126000" y="288000"/>
                  </a:lnTo>
                  <a:lnTo>
                    <a:pt x="198000" y="360000"/>
                  </a:lnTo>
                  <a:lnTo>
                    <a:pt x="180000" y="414000"/>
                  </a:lnTo>
                  <a:lnTo>
                    <a:pt x="180000" y="486000"/>
                  </a:lnTo>
                  <a:lnTo>
                    <a:pt x="162000" y="558000"/>
                  </a:lnTo>
                  <a:lnTo>
                    <a:pt x="90000" y="576000"/>
                  </a:lnTo>
                  <a:lnTo>
                    <a:pt x="72000" y="648000"/>
                  </a:lnTo>
                  <a:lnTo>
                    <a:pt x="127500" y="670538"/>
                  </a:lnTo>
                  <a:lnTo>
                    <a:pt x="180000" y="684000"/>
                  </a:lnTo>
                  <a:lnTo>
                    <a:pt x="216000" y="720000"/>
                  </a:lnTo>
                  <a:lnTo>
                    <a:pt x="234000" y="738000"/>
                  </a:lnTo>
                  <a:lnTo>
                    <a:pt x="227513" y="813413"/>
                  </a:lnTo>
                  <a:lnTo>
                    <a:pt x="198000" y="846000"/>
                  </a:lnTo>
                  <a:lnTo>
                    <a:pt x="198000" y="882000"/>
                  </a:lnTo>
                  <a:lnTo>
                    <a:pt x="213225" y="920569"/>
                  </a:lnTo>
                  <a:lnTo>
                    <a:pt x="279900" y="922950"/>
                  </a:lnTo>
                  <a:close/>
                </a:path>
              </a:pathLst>
            </a:custGeom>
            <a:solidFill>
              <a:schemeClr val="tx2">
                <a:lumMod val="75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222" name="Freeform 232">
              <a:extLst>
                <a:ext uri="{FF2B5EF4-FFF2-40B4-BE49-F238E27FC236}">
                  <a16:creationId xmlns:a16="http://schemas.microsoft.com/office/drawing/2014/main" id="{67C31A72-EB1C-45A5-BB1E-815C42A1A1E7}"/>
                </a:ext>
              </a:extLst>
            </p:cNvPr>
            <p:cNvSpPr>
              <a:spLocks/>
            </p:cNvSpPr>
            <p:nvPr/>
          </p:nvSpPr>
          <p:spPr bwMode="auto">
            <a:xfrm>
              <a:off x="4530496" y="3671408"/>
              <a:ext cx="32701" cy="52943"/>
            </a:xfrm>
            <a:custGeom>
              <a:avLst/>
              <a:gdLst>
                <a:gd name="T0" fmla="*/ 27 w 195263"/>
                <a:gd name="T1" fmla="*/ 27 h 309563"/>
                <a:gd name="T2" fmla="*/ 23 w 195263"/>
                <a:gd name="T3" fmla="*/ 31 h 309563"/>
                <a:gd name="T4" fmla="*/ 18 w 195263"/>
                <a:gd name="T5" fmla="*/ 33 h 309563"/>
                <a:gd name="T6" fmla="*/ 18 w 195263"/>
                <a:gd name="T7" fmla="*/ 38 h 309563"/>
                <a:gd name="T8" fmla="*/ 13 w 195263"/>
                <a:gd name="T9" fmla="*/ 47 h 309563"/>
                <a:gd name="T10" fmla="*/ 7 w 195263"/>
                <a:gd name="T11" fmla="*/ 50 h 309563"/>
                <a:gd name="T12" fmla="*/ 4 w 195263"/>
                <a:gd name="T13" fmla="*/ 50 h 309563"/>
                <a:gd name="T14" fmla="*/ 0 w 195263"/>
                <a:gd name="T15" fmla="*/ 44 h 309563"/>
                <a:gd name="T16" fmla="*/ 1 w 195263"/>
                <a:gd name="T17" fmla="*/ 39 h 309563"/>
                <a:gd name="T18" fmla="*/ 4 w 195263"/>
                <a:gd name="T19" fmla="*/ 40 h 309563"/>
                <a:gd name="T20" fmla="*/ 11 w 195263"/>
                <a:gd name="T21" fmla="*/ 37 h 309563"/>
                <a:gd name="T22" fmla="*/ 12 w 195263"/>
                <a:gd name="T23" fmla="*/ 31 h 309563"/>
                <a:gd name="T24" fmla="*/ 9 w 195263"/>
                <a:gd name="T25" fmla="*/ 23 h 309563"/>
                <a:gd name="T26" fmla="*/ 2 w 195263"/>
                <a:gd name="T27" fmla="*/ 18 h 309563"/>
                <a:gd name="T28" fmla="*/ 4 w 195263"/>
                <a:gd name="T29" fmla="*/ 12 h 309563"/>
                <a:gd name="T30" fmla="*/ 10 w 195263"/>
                <a:gd name="T31" fmla="*/ 13 h 309563"/>
                <a:gd name="T32" fmla="*/ 17 w 195263"/>
                <a:gd name="T33" fmla="*/ 9 h 309563"/>
                <a:gd name="T34" fmla="*/ 20 w 195263"/>
                <a:gd name="T35" fmla="*/ 0 h 309563"/>
                <a:gd name="T36" fmla="*/ 25 w 195263"/>
                <a:gd name="T37" fmla="*/ 6 h 309563"/>
                <a:gd name="T38" fmla="*/ 28 w 195263"/>
                <a:gd name="T39" fmla="*/ 15 h 309563"/>
                <a:gd name="T40" fmla="*/ 27 w 195263"/>
                <a:gd name="T41" fmla="*/ 27 h 30956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95263"/>
                <a:gd name="T64" fmla="*/ 0 h 309563"/>
                <a:gd name="T65" fmla="*/ 195263 w 195263"/>
                <a:gd name="T66" fmla="*/ 309563 h 309563"/>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95263" h="309563">
                  <a:moveTo>
                    <a:pt x="187425" y="169219"/>
                  </a:moveTo>
                  <a:lnTo>
                    <a:pt x="157163" y="190500"/>
                  </a:lnTo>
                  <a:lnTo>
                    <a:pt x="121444" y="204788"/>
                  </a:lnTo>
                  <a:lnTo>
                    <a:pt x="121444" y="238125"/>
                  </a:lnTo>
                  <a:lnTo>
                    <a:pt x="88106" y="292894"/>
                  </a:lnTo>
                  <a:lnTo>
                    <a:pt x="50006" y="309563"/>
                  </a:lnTo>
                  <a:lnTo>
                    <a:pt x="26194" y="309563"/>
                  </a:lnTo>
                  <a:lnTo>
                    <a:pt x="0" y="273844"/>
                  </a:lnTo>
                  <a:lnTo>
                    <a:pt x="4763" y="242888"/>
                  </a:lnTo>
                  <a:lnTo>
                    <a:pt x="30956" y="245269"/>
                  </a:lnTo>
                  <a:lnTo>
                    <a:pt x="76200" y="230982"/>
                  </a:lnTo>
                  <a:lnTo>
                    <a:pt x="80963" y="195263"/>
                  </a:lnTo>
                  <a:lnTo>
                    <a:pt x="59531" y="145257"/>
                  </a:lnTo>
                  <a:lnTo>
                    <a:pt x="16669" y="111919"/>
                  </a:lnTo>
                  <a:lnTo>
                    <a:pt x="28575" y="71438"/>
                  </a:lnTo>
                  <a:lnTo>
                    <a:pt x="66675" y="78582"/>
                  </a:lnTo>
                  <a:lnTo>
                    <a:pt x="114300" y="54769"/>
                  </a:lnTo>
                  <a:lnTo>
                    <a:pt x="135731" y="0"/>
                  </a:lnTo>
                  <a:lnTo>
                    <a:pt x="171450" y="35719"/>
                  </a:lnTo>
                  <a:lnTo>
                    <a:pt x="195263" y="95250"/>
                  </a:lnTo>
                  <a:lnTo>
                    <a:pt x="187425" y="169219"/>
                  </a:lnTo>
                  <a:close/>
                </a:path>
              </a:pathLst>
            </a:custGeom>
            <a:solidFill>
              <a:schemeClr val="accent1">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223" name="Freeform 233">
              <a:extLst>
                <a:ext uri="{FF2B5EF4-FFF2-40B4-BE49-F238E27FC236}">
                  <a16:creationId xmlns:a16="http://schemas.microsoft.com/office/drawing/2014/main" id="{C5B397FB-5815-46AB-99E8-D6A5D89BBDDD}"/>
                </a:ext>
              </a:extLst>
            </p:cNvPr>
            <p:cNvSpPr>
              <a:spLocks/>
            </p:cNvSpPr>
            <p:nvPr/>
          </p:nvSpPr>
          <p:spPr bwMode="auto">
            <a:xfrm>
              <a:off x="1587479" y="3595107"/>
              <a:ext cx="51387" cy="56057"/>
            </a:xfrm>
            <a:custGeom>
              <a:avLst/>
              <a:gdLst>
                <a:gd name="T0" fmla="*/ 19 w 305812"/>
                <a:gd name="T1" fmla="*/ 45 h 342000"/>
                <a:gd name="T2" fmla="*/ 30 w 305812"/>
                <a:gd name="T3" fmla="*/ 30 h 342000"/>
                <a:gd name="T4" fmla="*/ 42 w 305812"/>
                <a:gd name="T5" fmla="*/ 28 h 342000"/>
                <a:gd name="T6" fmla="*/ 39 w 305812"/>
                <a:gd name="T7" fmla="*/ 15 h 342000"/>
                <a:gd name="T8" fmla="*/ 45 w 305812"/>
                <a:gd name="T9" fmla="*/ 2 h 342000"/>
                <a:gd name="T10" fmla="*/ 37 w 305812"/>
                <a:gd name="T11" fmla="*/ 0 h 342000"/>
                <a:gd name="T12" fmla="*/ 29 w 305812"/>
                <a:gd name="T13" fmla="*/ 4 h 342000"/>
                <a:gd name="T14" fmla="*/ 24 w 305812"/>
                <a:gd name="T15" fmla="*/ 13 h 342000"/>
                <a:gd name="T16" fmla="*/ 16 w 305812"/>
                <a:gd name="T17" fmla="*/ 14 h 342000"/>
                <a:gd name="T18" fmla="*/ 3 w 305812"/>
                <a:gd name="T19" fmla="*/ 26 h 342000"/>
                <a:gd name="T20" fmla="*/ 0 w 305812"/>
                <a:gd name="T21" fmla="*/ 31 h 342000"/>
                <a:gd name="T22" fmla="*/ 3 w 305812"/>
                <a:gd name="T23" fmla="*/ 35 h 342000"/>
                <a:gd name="T24" fmla="*/ 8 w 305812"/>
                <a:gd name="T25" fmla="*/ 40 h 342000"/>
                <a:gd name="T26" fmla="*/ 19 w 305812"/>
                <a:gd name="T27" fmla="*/ 45 h 34200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05812"/>
                <a:gd name="T43" fmla="*/ 0 h 342000"/>
                <a:gd name="T44" fmla="*/ 305812 w 305812"/>
                <a:gd name="T45" fmla="*/ 342000 h 34200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05812" h="342000">
                  <a:moveTo>
                    <a:pt x="125812" y="342000"/>
                  </a:moveTo>
                  <a:lnTo>
                    <a:pt x="204787" y="232181"/>
                  </a:lnTo>
                  <a:lnTo>
                    <a:pt x="287812" y="216000"/>
                  </a:lnTo>
                  <a:lnTo>
                    <a:pt x="261937" y="115500"/>
                  </a:lnTo>
                  <a:lnTo>
                    <a:pt x="305812" y="18000"/>
                  </a:lnTo>
                  <a:lnTo>
                    <a:pt x="251812" y="0"/>
                  </a:lnTo>
                  <a:lnTo>
                    <a:pt x="197643" y="32156"/>
                  </a:lnTo>
                  <a:lnTo>
                    <a:pt x="164306" y="101213"/>
                  </a:lnTo>
                  <a:lnTo>
                    <a:pt x="107812" y="108000"/>
                  </a:lnTo>
                  <a:lnTo>
                    <a:pt x="17812" y="198000"/>
                  </a:lnTo>
                  <a:lnTo>
                    <a:pt x="0" y="236944"/>
                  </a:lnTo>
                  <a:lnTo>
                    <a:pt x="17812" y="270000"/>
                  </a:lnTo>
                  <a:lnTo>
                    <a:pt x="52387" y="308381"/>
                  </a:lnTo>
                  <a:lnTo>
                    <a:pt x="125812" y="342000"/>
                  </a:lnTo>
                  <a:close/>
                </a:path>
              </a:pathLst>
            </a:custGeom>
            <a:solidFill>
              <a:schemeClr val="accent6">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224" name="Freeform 234">
              <a:extLst>
                <a:ext uri="{FF2B5EF4-FFF2-40B4-BE49-F238E27FC236}">
                  <a16:creationId xmlns:a16="http://schemas.microsoft.com/office/drawing/2014/main" id="{448978E0-2EB1-48F2-9BD2-4C99F4FB8868}"/>
                </a:ext>
              </a:extLst>
            </p:cNvPr>
            <p:cNvSpPr>
              <a:spLocks/>
            </p:cNvSpPr>
            <p:nvPr/>
          </p:nvSpPr>
          <p:spPr bwMode="auto">
            <a:xfrm>
              <a:off x="4440182" y="3852038"/>
              <a:ext cx="7786" cy="10900"/>
            </a:xfrm>
            <a:custGeom>
              <a:avLst/>
              <a:gdLst>
                <a:gd name="T0" fmla="*/ 10 w 41671"/>
                <a:gd name="T1" fmla="*/ 7 h 61913"/>
                <a:gd name="T2" fmla="*/ 7 w 41671"/>
                <a:gd name="T3" fmla="*/ 11 h 61913"/>
                <a:gd name="T4" fmla="*/ 3 w 41671"/>
                <a:gd name="T5" fmla="*/ 11 h 61913"/>
                <a:gd name="T6" fmla="*/ 0 w 41671"/>
                <a:gd name="T7" fmla="*/ 10 h 61913"/>
                <a:gd name="T8" fmla="*/ 0 w 41671"/>
                <a:gd name="T9" fmla="*/ 7 h 61913"/>
                <a:gd name="T10" fmla="*/ 0 w 41671"/>
                <a:gd name="T11" fmla="*/ 5 h 61913"/>
                <a:gd name="T12" fmla="*/ 2 w 41671"/>
                <a:gd name="T13" fmla="*/ 1 h 61913"/>
                <a:gd name="T14" fmla="*/ 5 w 41671"/>
                <a:gd name="T15" fmla="*/ 0 h 61913"/>
                <a:gd name="T16" fmla="*/ 7 w 41671"/>
                <a:gd name="T17" fmla="*/ 4 h 61913"/>
                <a:gd name="T18" fmla="*/ 10 w 41671"/>
                <a:gd name="T19" fmla="*/ 7 h 6191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1671"/>
                <a:gd name="T31" fmla="*/ 0 h 61913"/>
                <a:gd name="T32" fmla="*/ 41671 w 41671"/>
                <a:gd name="T33" fmla="*/ 61913 h 6191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1671" h="61913">
                  <a:moveTo>
                    <a:pt x="41671" y="38100"/>
                  </a:moveTo>
                  <a:lnTo>
                    <a:pt x="27384" y="58341"/>
                  </a:lnTo>
                  <a:lnTo>
                    <a:pt x="13096" y="61913"/>
                  </a:lnTo>
                  <a:lnTo>
                    <a:pt x="1190" y="53579"/>
                  </a:lnTo>
                  <a:lnTo>
                    <a:pt x="1190" y="39291"/>
                  </a:lnTo>
                  <a:lnTo>
                    <a:pt x="0" y="26194"/>
                  </a:lnTo>
                  <a:lnTo>
                    <a:pt x="7143" y="3572"/>
                  </a:lnTo>
                  <a:lnTo>
                    <a:pt x="21431" y="0"/>
                  </a:lnTo>
                  <a:lnTo>
                    <a:pt x="28575" y="23813"/>
                  </a:lnTo>
                  <a:lnTo>
                    <a:pt x="41671" y="38100"/>
                  </a:lnTo>
                  <a:close/>
                </a:path>
              </a:pathLst>
            </a:custGeom>
            <a:solidFill>
              <a:schemeClr val="accent1">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225" name="Freeform 239">
              <a:extLst>
                <a:ext uri="{FF2B5EF4-FFF2-40B4-BE49-F238E27FC236}">
                  <a16:creationId xmlns:a16="http://schemas.microsoft.com/office/drawing/2014/main" id="{7AD68A67-B843-41E3-83F0-D531DDF78264}"/>
                </a:ext>
              </a:extLst>
            </p:cNvPr>
            <p:cNvSpPr>
              <a:spLocks/>
            </p:cNvSpPr>
            <p:nvPr/>
          </p:nvSpPr>
          <p:spPr bwMode="auto">
            <a:xfrm>
              <a:off x="5256130" y="4426627"/>
              <a:ext cx="17129" cy="17129"/>
            </a:xfrm>
            <a:custGeom>
              <a:avLst/>
              <a:gdLst>
                <a:gd name="T0" fmla="*/ 2147483647 w 65"/>
                <a:gd name="T1" fmla="*/ 2147483647 h 64"/>
                <a:gd name="T2" fmla="*/ 2147483647 w 65"/>
                <a:gd name="T3" fmla="*/ 2147483647 h 64"/>
                <a:gd name="T4" fmla="*/ 2147483647 w 65"/>
                <a:gd name="T5" fmla="*/ 0 h 64"/>
                <a:gd name="T6" fmla="*/ 2147483647 w 65"/>
                <a:gd name="T7" fmla="*/ 0 h 64"/>
                <a:gd name="T8" fmla="*/ 2147483647 w 65"/>
                <a:gd name="T9" fmla="*/ 2147483647 h 64"/>
                <a:gd name="T10" fmla="*/ 2147483647 w 65"/>
                <a:gd name="T11" fmla="*/ 2147483647 h 64"/>
                <a:gd name="T12" fmla="*/ 2147483647 w 65"/>
                <a:gd name="T13" fmla="*/ 2147483647 h 64"/>
                <a:gd name="T14" fmla="*/ 2147483647 w 65"/>
                <a:gd name="T15" fmla="*/ 2147483647 h 64"/>
                <a:gd name="T16" fmla="*/ 0 w 65"/>
                <a:gd name="T17" fmla="*/ 2147483647 h 64"/>
                <a:gd name="T18" fmla="*/ 2147483647 w 65"/>
                <a:gd name="T19" fmla="*/ 2147483647 h 6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5"/>
                <a:gd name="T31" fmla="*/ 0 h 64"/>
                <a:gd name="T32" fmla="*/ 65 w 65"/>
                <a:gd name="T33" fmla="*/ 64 h 6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5" h="64">
                  <a:moveTo>
                    <a:pt x="13" y="19"/>
                  </a:moveTo>
                  <a:lnTo>
                    <a:pt x="33" y="19"/>
                  </a:lnTo>
                  <a:lnTo>
                    <a:pt x="33" y="0"/>
                  </a:lnTo>
                  <a:lnTo>
                    <a:pt x="52" y="0"/>
                  </a:lnTo>
                  <a:lnTo>
                    <a:pt x="65" y="23"/>
                  </a:lnTo>
                  <a:lnTo>
                    <a:pt x="62" y="39"/>
                  </a:lnTo>
                  <a:lnTo>
                    <a:pt x="54" y="53"/>
                  </a:lnTo>
                  <a:lnTo>
                    <a:pt x="3" y="64"/>
                  </a:lnTo>
                  <a:lnTo>
                    <a:pt x="0" y="46"/>
                  </a:lnTo>
                  <a:lnTo>
                    <a:pt x="13" y="19"/>
                  </a:lnTo>
                  <a:close/>
                </a:path>
              </a:pathLst>
            </a:custGeom>
            <a:solidFill>
              <a:srgbClr val="FFD966"/>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226" name="Freeform 240">
              <a:extLst>
                <a:ext uri="{FF2B5EF4-FFF2-40B4-BE49-F238E27FC236}">
                  <a16:creationId xmlns:a16="http://schemas.microsoft.com/office/drawing/2014/main" id="{26756AE6-CD4D-46F8-B355-44427CD5B5D2}"/>
                </a:ext>
              </a:extLst>
            </p:cNvPr>
            <p:cNvSpPr>
              <a:spLocks/>
            </p:cNvSpPr>
            <p:nvPr/>
          </p:nvSpPr>
          <p:spPr bwMode="auto">
            <a:xfrm>
              <a:off x="4373225" y="4027996"/>
              <a:ext cx="7785" cy="4672"/>
            </a:xfrm>
            <a:custGeom>
              <a:avLst/>
              <a:gdLst>
                <a:gd name="T0" fmla="*/ 0 w 23"/>
                <a:gd name="T1" fmla="*/ 2147483647 h 16"/>
                <a:gd name="T2" fmla="*/ 2147483647 w 23"/>
                <a:gd name="T3" fmla="*/ 0 h 16"/>
                <a:gd name="T4" fmla="*/ 2147483647 w 23"/>
                <a:gd name="T5" fmla="*/ 2147483647 h 16"/>
                <a:gd name="T6" fmla="*/ 2147483647 w 23"/>
                <a:gd name="T7" fmla="*/ 2147483647 h 16"/>
                <a:gd name="T8" fmla="*/ 2147483647 w 23"/>
                <a:gd name="T9" fmla="*/ 2147483647 h 16"/>
                <a:gd name="T10" fmla="*/ 0 w 23"/>
                <a:gd name="T11" fmla="*/ 2147483647 h 16"/>
                <a:gd name="T12" fmla="*/ 0 60000 65536"/>
                <a:gd name="T13" fmla="*/ 0 60000 65536"/>
                <a:gd name="T14" fmla="*/ 0 60000 65536"/>
                <a:gd name="T15" fmla="*/ 0 60000 65536"/>
                <a:gd name="T16" fmla="*/ 0 60000 65536"/>
                <a:gd name="T17" fmla="*/ 0 60000 65536"/>
                <a:gd name="T18" fmla="*/ 0 w 23"/>
                <a:gd name="T19" fmla="*/ 0 h 16"/>
                <a:gd name="T20" fmla="*/ 23 w 23"/>
                <a:gd name="T21" fmla="*/ 16 h 16"/>
              </a:gdLst>
              <a:ahLst/>
              <a:cxnLst>
                <a:cxn ang="T12">
                  <a:pos x="T0" y="T1"/>
                </a:cxn>
                <a:cxn ang="T13">
                  <a:pos x="T2" y="T3"/>
                </a:cxn>
                <a:cxn ang="T14">
                  <a:pos x="T4" y="T5"/>
                </a:cxn>
                <a:cxn ang="T15">
                  <a:pos x="T6" y="T7"/>
                </a:cxn>
                <a:cxn ang="T16">
                  <a:pos x="T8" y="T9"/>
                </a:cxn>
                <a:cxn ang="T17">
                  <a:pos x="T10" y="T11"/>
                </a:cxn>
              </a:cxnLst>
              <a:rect l="T18" t="T19" r="T20" b="T21"/>
              <a:pathLst>
                <a:path w="23" h="16">
                  <a:moveTo>
                    <a:pt x="0" y="4"/>
                  </a:moveTo>
                  <a:lnTo>
                    <a:pt x="12" y="0"/>
                  </a:lnTo>
                  <a:lnTo>
                    <a:pt x="23" y="4"/>
                  </a:lnTo>
                  <a:lnTo>
                    <a:pt x="12" y="13"/>
                  </a:lnTo>
                  <a:lnTo>
                    <a:pt x="3" y="16"/>
                  </a:lnTo>
                  <a:lnTo>
                    <a:pt x="0" y="4"/>
                  </a:lnTo>
                  <a:close/>
                </a:path>
              </a:pathLst>
            </a:custGeom>
            <a:solidFill>
              <a:schemeClr val="accent1">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227" name="Freeform 241">
              <a:extLst>
                <a:ext uri="{FF2B5EF4-FFF2-40B4-BE49-F238E27FC236}">
                  <a16:creationId xmlns:a16="http://schemas.microsoft.com/office/drawing/2014/main" id="{93B854EE-DF90-4AFD-BA73-46DEB65B7361}"/>
                </a:ext>
              </a:extLst>
            </p:cNvPr>
            <p:cNvSpPr>
              <a:spLocks/>
            </p:cNvSpPr>
            <p:nvPr/>
          </p:nvSpPr>
          <p:spPr bwMode="auto">
            <a:xfrm>
              <a:off x="4941584" y="4284926"/>
              <a:ext cx="12457" cy="12457"/>
            </a:xfrm>
            <a:custGeom>
              <a:avLst/>
              <a:gdLst>
                <a:gd name="T0" fmla="*/ 2147483647 w 36"/>
                <a:gd name="T1" fmla="*/ 0 h 42"/>
                <a:gd name="T2" fmla="*/ 2147483647 w 36"/>
                <a:gd name="T3" fmla="*/ 2147483647 h 42"/>
                <a:gd name="T4" fmla="*/ 2147483647 w 36"/>
                <a:gd name="T5" fmla="*/ 2147483647 h 42"/>
                <a:gd name="T6" fmla="*/ 2147483647 w 36"/>
                <a:gd name="T7" fmla="*/ 2147483647 h 42"/>
                <a:gd name="T8" fmla="*/ 0 w 36"/>
                <a:gd name="T9" fmla="*/ 2147483647 h 42"/>
                <a:gd name="T10" fmla="*/ 2147483647 w 36"/>
                <a:gd name="T11" fmla="*/ 0 h 42"/>
                <a:gd name="T12" fmla="*/ 0 60000 65536"/>
                <a:gd name="T13" fmla="*/ 0 60000 65536"/>
                <a:gd name="T14" fmla="*/ 0 60000 65536"/>
                <a:gd name="T15" fmla="*/ 0 60000 65536"/>
                <a:gd name="T16" fmla="*/ 0 60000 65536"/>
                <a:gd name="T17" fmla="*/ 0 60000 65536"/>
                <a:gd name="T18" fmla="*/ 0 w 36"/>
                <a:gd name="T19" fmla="*/ 0 h 42"/>
                <a:gd name="T20" fmla="*/ 36 w 36"/>
                <a:gd name="T21" fmla="*/ 42 h 42"/>
              </a:gdLst>
              <a:ahLst/>
              <a:cxnLst>
                <a:cxn ang="T12">
                  <a:pos x="T0" y="T1"/>
                </a:cxn>
                <a:cxn ang="T13">
                  <a:pos x="T2" y="T3"/>
                </a:cxn>
                <a:cxn ang="T14">
                  <a:pos x="T4" y="T5"/>
                </a:cxn>
                <a:cxn ang="T15">
                  <a:pos x="T6" y="T7"/>
                </a:cxn>
                <a:cxn ang="T16">
                  <a:pos x="T8" y="T9"/>
                </a:cxn>
                <a:cxn ang="T17">
                  <a:pos x="T10" y="T11"/>
                </a:cxn>
              </a:cxnLst>
              <a:rect l="T18" t="T19" r="T20" b="T21"/>
              <a:pathLst>
                <a:path w="36" h="42">
                  <a:moveTo>
                    <a:pt x="25" y="0"/>
                  </a:moveTo>
                  <a:lnTo>
                    <a:pt x="36" y="11"/>
                  </a:lnTo>
                  <a:lnTo>
                    <a:pt x="21" y="26"/>
                  </a:lnTo>
                  <a:lnTo>
                    <a:pt x="10" y="42"/>
                  </a:lnTo>
                  <a:lnTo>
                    <a:pt x="0" y="29"/>
                  </a:lnTo>
                  <a:lnTo>
                    <a:pt x="25" y="0"/>
                  </a:lnTo>
                  <a:close/>
                </a:path>
              </a:pathLst>
            </a:custGeom>
            <a:solidFill>
              <a:schemeClr val="accent1">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grpSp>
          <p:nvGrpSpPr>
            <p:cNvPr id="228" name="Group 242">
              <a:extLst>
                <a:ext uri="{FF2B5EF4-FFF2-40B4-BE49-F238E27FC236}">
                  <a16:creationId xmlns:a16="http://schemas.microsoft.com/office/drawing/2014/main" id="{F7B09BE8-3A66-4558-A1FF-DD9550A104D3}"/>
                </a:ext>
              </a:extLst>
            </p:cNvPr>
            <p:cNvGrpSpPr>
              <a:grpSpLocks noChangeAspect="1"/>
            </p:cNvGrpSpPr>
            <p:nvPr/>
          </p:nvGrpSpPr>
          <p:grpSpPr bwMode="auto">
            <a:xfrm>
              <a:off x="7473513" y="5118002"/>
              <a:ext cx="84086" cy="70072"/>
              <a:chOff x="2864" y="2525"/>
              <a:chExt cx="248" cy="206"/>
            </a:xfrm>
            <a:solidFill>
              <a:schemeClr val="tx2">
                <a:lumMod val="75000"/>
              </a:schemeClr>
            </a:solidFill>
          </p:grpSpPr>
          <p:sp>
            <p:nvSpPr>
              <p:cNvPr id="293" name="Freeform 243">
                <a:extLst>
                  <a:ext uri="{FF2B5EF4-FFF2-40B4-BE49-F238E27FC236}">
                    <a16:creationId xmlns:a16="http://schemas.microsoft.com/office/drawing/2014/main" id="{83953472-8BDA-40EE-9997-F45CB62E5C50}"/>
                  </a:ext>
                </a:extLst>
              </p:cNvPr>
              <p:cNvSpPr>
                <a:spLocks noChangeAspect="1"/>
              </p:cNvSpPr>
              <p:nvPr/>
            </p:nvSpPr>
            <p:spPr bwMode="auto">
              <a:xfrm>
                <a:off x="2864" y="2632"/>
                <a:ext cx="131" cy="99"/>
              </a:xfrm>
              <a:custGeom>
                <a:avLst/>
                <a:gdLst>
                  <a:gd name="T0" fmla="*/ 0 w 656"/>
                  <a:gd name="T1" fmla="*/ 0 h 499"/>
                  <a:gd name="T2" fmla="*/ 0 w 656"/>
                  <a:gd name="T3" fmla="*/ 0 h 499"/>
                  <a:gd name="T4" fmla="*/ 0 w 656"/>
                  <a:gd name="T5" fmla="*/ 0 h 499"/>
                  <a:gd name="T6" fmla="*/ 0 w 656"/>
                  <a:gd name="T7" fmla="*/ 0 h 499"/>
                  <a:gd name="T8" fmla="*/ 0 w 656"/>
                  <a:gd name="T9" fmla="*/ 0 h 499"/>
                  <a:gd name="T10" fmla="*/ 0 w 656"/>
                  <a:gd name="T11" fmla="*/ 0 h 499"/>
                  <a:gd name="T12" fmla="*/ 0 w 656"/>
                  <a:gd name="T13" fmla="*/ 0 h 499"/>
                  <a:gd name="T14" fmla="*/ 0 w 656"/>
                  <a:gd name="T15" fmla="*/ 0 h 499"/>
                  <a:gd name="T16" fmla="*/ 0 w 656"/>
                  <a:gd name="T17" fmla="*/ 0 h 499"/>
                  <a:gd name="T18" fmla="*/ 0 w 656"/>
                  <a:gd name="T19" fmla="*/ 0 h 499"/>
                  <a:gd name="T20" fmla="*/ 0 w 656"/>
                  <a:gd name="T21" fmla="*/ 0 h 499"/>
                  <a:gd name="T22" fmla="*/ 0 w 656"/>
                  <a:gd name="T23" fmla="*/ 0 h 499"/>
                  <a:gd name="T24" fmla="*/ 0 w 656"/>
                  <a:gd name="T25" fmla="*/ 0 h 499"/>
                  <a:gd name="T26" fmla="*/ 0 w 656"/>
                  <a:gd name="T27" fmla="*/ 0 h 499"/>
                  <a:gd name="T28" fmla="*/ 0 w 656"/>
                  <a:gd name="T29" fmla="*/ 0 h 499"/>
                  <a:gd name="T30" fmla="*/ 0 w 656"/>
                  <a:gd name="T31" fmla="*/ 0 h 499"/>
                  <a:gd name="T32" fmla="*/ 0 w 656"/>
                  <a:gd name="T33" fmla="*/ 0 h 499"/>
                  <a:gd name="T34" fmla="*/ 0 w 656"/>
                  <a:gd name="T35" fmla="*/ 0 h 499"/>
                  <a:gd name="T36" fmla="*/ 0 w 656"/>
                  <a:gd name="T37" fmla="*/ 0 h 49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656"/>
                  <a:gd name="T58" fmla="*/ 0 h 499"/>
                  <a:gd name="T59" fmla="*/ 656 w 656"/>
                  <a:gd name="T60" fmla="*/ 499 h 499"/>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656" h="499">
                    <a:moveTo>
                      <a:pt x="354" y="499"/>
                    </a:moveTo>
                    <a:lnTo>
                      <a:pt x="224" y="480"/>
                    </a:lnTo>
                    <a:lnTo>
                      <a:pt x="104" y="432"/>
                    </a:lnTo>
                    <a:lnTo>
                      <a:pt x="0" y="384"/>
                    </a:lnTo>
                    <a:lnTo>
                      <a:pt x="8" y="272"/>
                    </a:lnTo>
                    <a:lnTo>
                      <a:pt x="80" y="216"/>
                    </a:lnTo>
                    <a:lnTo>
                      <a:pt x="80" y="136"/>
                    </a:lnTo>
                    <a:lnTo>
                      <a:pt x="173" y="91"/>
                    </a:lnTo>
                    <a:lnTo>
                      <a:pt x="224" y="16"/>
                    </a:lnTo>
                    <a:lnTo>
                      <a:pt x="336" y="24"/>
                    </a:lnTo>
                    <a:lnTo>
                      <a:pt x="445" y="0"/>
                    </a:lnTo>
                    <a:lnTo>
                      <a:pt x="512" y="88"/>
                    </a:lnTo>
                    <a:lnTo>
                      <a:pt x="608" y="176"/>
                    </a:lnTo>
                    <a:lnTo>
                      <a:pt x="624" y="272"/>
                    </a:lnTo>
                    <a:lnTo>
                      <a:pt x="656" y="360"/>
                    </a:lnTo>
                    <a:lnTo>
                      <a:pt x="592" y="392"/>
                    </a:lnTo>
                    <a:lnTo>
                      <a:pt x="520" y="424"/>
                    </a:lnTo>
                    <a:lnTo>
                      <a:pt x="424" y="472"/>
                    </a:lnTo>
                    <a:lnTo>
                      <a:pt x="354" y="499"/>
                    </a:lnTo>
                    <a:close/>
                  </a:path>
                </a:pathLst>
              </a:custGeom>
              <a:grp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294" name="Freeform 244">
                <a:extLst>
                  <a:ext uri="{FF2B5EF4-FFF2-40B4-BE49-F238E27FC236}">
                    <a16:creationId xmlns:a16="http://schemas.microsoft.com/office/drawing/2014/main" id="{5A968558-77A5-4041-99D3-4CF97B9F6F2C}"/>
                  </a:ext>
                </a:extLst>
              </p:cNvPr>
              <p:cNvSpPr>
                <a:spLocks noChangeAspect="1"/>
              </p:cNvSpPr>
              <p:nvPr/>
            </p:nvSpPr>
            <p:spPr bwMode="auto">
              <a:xfrm>
                <a:off x="2980" y="2525"/>
                <a:ext cx="132" cy="83"/>
              </a:xfrm>
              <a:custGeom>
                <a:avLst/>
                <a:gdLst>
                  <a:gd name="T0" fmla="*/ 0 w 661"/>
                  <a:gd name="T1" fmla="*/ 0 h 413"/>
                  <a:gd name="T2" fmla="*/ 0 w 661"/>
                  <a:gd name="T3" fmla="*/ 0 h 413"/>
                  <a:gd name="T4" fmla="*/ 0 w 661"/>
                  <a:gd name="T5" fmla="*/ 0 h 413"/>
                  <a:gd name="T6" fmla="*/ 0 w 661"/>
                  <a:gd name="T7" fmla="*/ 0 h 413"/>
                  <a:gd name="T8" fmla="*/ 0 w 661"/>
                  <a:gd name="T9" fmla="*/ 0 h 413"/>
                  <a:gd name="T10" fmla="*/ 0 w 661"/>
                  <a:gd name="T11" fmla="*/ 0 h 413"/>
                  <a:gd name="T12" fmla="*/ 0 w 661"/>
                  <a:gd name="T13" fmla="*/ 0 h 413"/>
                  <a:gd name="T14" fmla="*/ 0 w 661"/>
                  <a:gd name="T15" fmla="*/ 0 h 413"/>
                  <a:gd name="T16" fmla="*/ 0 w 661"/>
                  <a:gd name="T17" fmla="*/ 0 h 413"/>
                  <a:gd name="T18" fmla="*/ 0 w 661"/>
                  <a:gd name="T19" fmla="*/ 0 h 413"/>
                  <a:gd name="T20" fmla="*/ 0 w 661"/>
                  <a:gd name="T21" fmla="*/ 0 h 413"/>
                  <a:gd name="T22" fmla="*/ 0 w 661"/>
                  <a:gd name="T23" fmla="*/ 0 h 413"/>
                  <a:gd name="T24" fmla="*/ 0 w 661"/>
                  <a:gd name="T25" fmla="*/ 0 h 413"/>
                  <a:gd name="T26" fmla="*/ 0 w 661"/>
                  <a:gd name="T27" fmla="*/ 0 h 413"/>
                  <a:gd name="T28" fmla="*/ 0 w 661"/>
                  <a:gd name="T29" fmla="*/ 0 h 413"/>
                  <a:gd name="T30" fmla="*/ 0 w 661"/>
                  <a:gd name="T31" fmla="*/ 0 h 413"/>
                  <a:gd name="T32" fmla="*/ 0 w 661"/>
                  <a:gd name="T33" fmla="*/ 0 h 413"/>
                  <a:gd name="T34" fmla="*/ 0 w 661"/>
                  <a:gd name="T35" fmla="*/ 0 h 413"/>
                  <a:gd name="T36" fmla="*/ 0 w 661"/>
                  <a:gd name="T37" fmla="*/ 0 h 413"/>
                  <a:gd name="T38" fmla="*/ 0 w 661"/>
                  <a:gd name="T39" fmla="*/ 0 h 413"/>
                  <a:gd name="T40" fmla="*/ 0 w 661"/>
                  <a:gd name="T41" fmla="*/ 0 h 413"/>
                  <a:gd name="T42" fmla="*/ 0 w 661"/>
                  <a:gd name="T43" fmla="*/ 0 h 413"/>
                  <a:gd name="T44" fmla="*/ 0 w 661"/>
                  <a:gd name="T45" fmla="*/ 0 h 413"/>
                  <a:gd name="T46" fmla="*/ 0 w 661"/>
                  <a:gd name="T47" fmla="*/ 0 h 413"/>
                  <a:gd name="T48" fmla="*/ 0 w 661"/>
                  <a:gd name="T49" fmla="*/ 0 h 413"/>
                  <a:gd name="T50" fmla="*/ 0 w 661"/>
                  <a:gd name="T51" fmla="*/ 0 h 413"/>
                  <a:gd name="T52" fmla="*/ 0 w 661"/>
                  <a:gd name="T53" fmla="*/ 0 h 413"/>
                  <a:gd name="T54" fmla="*/ 0 w 661"/>
                  <a:gd name="T55" fmla="*/ 0 h 413"/>
                  <a:gd name="T56" fmla="*/ 0 w 661"/>
                  <a:gd name="T57" fmla="*/ 0 h 413"/>
                  <a:gd name="T58" fmla="*/ 0 w 661"/>
                  <a:gd name="T59" fmla="*/ 0 h 413"/>
                  <a:gd name="T60" fmla="*/ 0 w 661"/>
                  <a:gd name="T61" fmla="*/ 0 h 413"/>
                  <a:gd name="T62" fmla="*/ 0 w 661"/>
                  <a:gd name="T63" fmla="*/ 0 h 413"/>
                  <a:gd name="T64" fmla="*/ 0 w 661"/>
                  <a:gd name="T65" fmla="*/ 0 h 413"/>
                  <a:gd name="T66" fmla="*/ 0 w 661"/>
                  <a:gd name="T67" fmla="*/ 0 h 413"/>
                  <a:gd name="T68" fmla="*/ 0 w 661"/>
                  <a:gd name="T69" fmla="*/ 0 h 413"/>
                  <a:gd name="T70" fmla="*/ 0 w 661"/>
                  <a:gd name="T71" fmla="*/ 0 h 413"/>
                  <a:gd name="T72" fmla="*/ 0 w 661"/>
                  <a:gd name="T73" fmla="*/ 0 h 413"/>
                  <a:gd name="T74" fmla="*/ 0 w 661"/>
                  <a:gd name="T75" fmla="*/ 0 h 413"/>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661"/>
                  <a:gd name="T115" fmla="*/ 0 h 413"/>
                  <a:gd name="T116" fmla="*/ 661 w 661"/>
                  <a:gd name="T117" fmla="*/ 413 h 413"/>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661" h="413">
                    <a:moveTo>
                      <a:pt x="109" y="413"/>
                    </a:moveTo>
                    <a:lnTo>
                      <a:pt x="61" y="379"/>
                    </a:lnTo>
                    <a:lnTo>
                      <a:pt x="27" y="326"/>
                    </a:lnTo>
                    <a:lnTo>
                      <a:pt x="0" y="304"/>
                    </a:lnTo>
                    <a:lnTo>
                      <a:pt x="45" y="214"/>
                    </a:lnTo>
                    <a:lnTo>
                      <a:pt x="85" y="221"/>
                    </a:lnTo>
                    <a:lnTo>
                      <a:pt x="133" y="187"/>
                    </a:lnTo>
                    <a:lnTo>
                      <a:pt x="176" y="163"/>
                    </a:lnTo>
                    <a:lnTo>
                      <a:pt x="272" y="123"/>
                    </a:lnTo>
                    <a:lnTo>
                      <a:pt x="320" y="115"/>
                    </a:lnTo>
                    <a:lnTo>
                      <a:pt x="373" y="96"/>
                    </a:lnTo>
                    <a:lnTo>
                      <a:pt x="430" y="62"/>
                    </a:lnTo>
                    <a:lnTo>
                      <a:pt x="499" y="32"/>
                    </a:lnTo>
                    <a:lnTo>
                      <a:pt x="541" y="19"/>
                    </a:lnTo>
                    <a:lnTo>
                      <a:pt x="613" y="0"/>
                    </a:lnTo>
                    <a:lnTo>
                      <a:pt x="661" y="0"/>
                    </a:lnTo>
                    <a:lnTo>
                      <a:pt x="613" y="62"/>
                    </a:lnTo>
                    <a:lnTo>
                      <a:pt x="544" y="123"/>
                    </a:lnTo>
                    <a:lnTo>
                      <a:pt x="493" y="187"/>
                    </a:lnTo>
                    <a:lnTo>
                      <a:pt x="445" y="235"/>
                    </a:lnTo>
                    <a:lnTo>
                      <a:pt x="440" y="283"/>
                    </a:lnTo>
                    <a:lnTo>
                      <a:pt x="497" y="269"/>
                    </a:lnTo>
                    <a:lnTo>
                      <a:pt x="536" y="225"/>
                    </a:lnTo>
                    <a:lnTo>
                      <a:pt x="598" y="187"/>
                    </a:lnTo>
                    <a:lnTo>
                      <a:pt x="637" y="158"/>
                    </a:lnTo>
                    <a:lnTo>
                      <a:pt x="641" y="187"/>
                    </a:lnTo>
                    <a:lnTo>
                      <a:pt x="584" y="245"/>
                    </a:lnTo>
                    <a:lnTo>
                      <a:pt x="541" y="273"/>
                    </a:lnTo>
                    <a:lnTo>
                      <a:pt x="502" y="293"/>
                    </a:lnTo>
                    <a:lnTo>
                      <a:pt x="445" y="321"/>
                    </a:lnTo>
                    <a:lnTo>
                      <a:pt x="377" y="317"/>
                    </a:lnTo>
                    <a:lnTo>
                      <a:pt x="353" y="264"/>
                    </a:lnTo>
                    <a:lnTo>
                      <a:pt x="305" y="264"/>
                    </a:lnTo>
                    <a:lnTo>
                      <a:pt x="243" y="302"/>
                    </a:lnTo>
                    <a:lnTo>
                      <a:pt x="227" y="350"/>
                    </a:lnTo>
                    <a:lnTo>
                      <a:pt x="161" y="326"/>
                    </a:lnTo>
                    <a:lnTo>
                      <a:pt x="104" y="374"/>
                    </a:lnTo>
                    <a:lnTo>
                      <a:pt x="109" y="413"/>
                    </a:lnTo>
                    <a:close/>
                  </a:path>
                </a:pathLst>
              </a:custGeom>
              <a:grp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grpSp>
        <p:grpSp>
          <p:nvGrpSpPr>
            <p:cNvPr id="229" name="Group 245">
              <a:extLst>
                <a:ext uri="{FF2B5EF4-FFF2-40B4-BE49-F238E27FC236}">
                  <a16:creationId xmlns:a16="http://schemas.microsoft.com/office/drawing/2014/main" id="{241899BD-5390-4EB4-B9DE-FF154F2EB55B}"/>
                </a:ext>
              </a:extLst>
            </p:cNvPr>
            <p:cNvGrpSpPr>
              <a:grpSpLocks noChangeAspect="1"/>
            </p:cNvGrpSpPr>
            <p:nvPr/>
          </p:nvGrpSpPr>
          <p:grpSpPr bwMode="auto">
            <a:xfrm>
              <a:off x="4577217" y="4196159"/>
              <a:ext cx="12458" cy="10900"/>
              <a:chOff x="9952" y="13024"/>
              <a:chExt cx="1640" cy="1406"/>
            </a:xfrm>
            <a:solidFill>
              <a:schemeClr val="accent1">
                <a:lumMod val="60000"/>
                <a:lumOff val="40000"/>
              </a:schemeClr>
            </a:solidFill>
          </p:grpSpPr>
          <p:sp>
            <p:nvSpPr>
              <p:cNvPr id="291" name="Freeform 246">
                <a:extLst>
                  <a:ext uri="{FF2B5EF4-FFF2-40B4-BE49-F238E27FC236}">
                    <a16:creationId xmlns:a16="http://schemas.microsoft.com/office/drawing/2014/main" id="{E25C9EA6-C670-47DC-A3F0-B5C3BBF0A46E}"/>
                  </a:ext>
                </a:extLst>
              </p:cNvPr>
              <p:cNvSpPr>
                <a:spLocks noChangeAspect="1"/>
              </p:cNvSpPr>
              <p:nvPr/>
            </p:nvSpPr>
            <p:spPr bwMode="auto">
              <a:xfrm>
                <a:off x="10536" y="13424"/>
                <a:ext cx="1056" cy="1006"/>
              </a:xfrm>
              <a:custGeom>
                <a:avLst/>
                <a:gdLst>
                  <a:gd name="T0" fmla="*/ 600 w 1056"/>
                  <a:gd name="T1" fmla="*/ 961 h 1006"/>
                  <a:gd name="T2" fmla="*/ 512 w 1056"/>
                  <a:gd name="T3" fmla="*/ 992 h 1006"/>
                  <a:gd name="T4" fmla="*/ 456 w 1056"/>
                  <a:gd name="T5" fmla="*/ 912 h 1006"/>
                  <a:gd name="T6" fmla="*/ 384 w 1056"/>
                  <a:gd name="T7" fmla="*/ 848 h 1006"/>
                  <a:gd name="T8" fmla="*/ 208 w 1056"/>
                  <a:gd name="T9" fmla="*/ 744 h 1006"/>
                  <a:gd name="T10" fmla="*/ 64 w 1056"/>
                  <a:gd name="T11" fmla="*/ 672 h 1006"/>
                  <a:gd name="T12" fmla="*/ 32 w 1056"/>
                  <a:gd name="T13" fmla="*/ 496 h 1006"/>
                  <a:gd name="T14" fmla="*/ 48 w 1056"/>
                  <a:gd name="T15" fmla="*/ 368 h 1006"/>
                  <a:gd name="T16" fmla="*/ 56 w 1056"/>
                  <a:gd name="T17" fmla="*/ 200 h 1006"/>
                  <a:gd name="T18" fmla="*/ 0 w 1056"/>
                  <a:gd name="T19" fmla="*/ 104 h 1006"/>
                  <a:gd name="T20" fmla="*/ 64 w 1056"/>
                  <a:gd name="T21" fmla="*/ 48 h 1006"/>
                  <a:gd name="T22" fmla="*/ 176 w 1056"/>
                  <a:gd name="T23" fmla="*/ 0 h 1006"/>
                  <a:gd name="T24" fmla="*/ 248 w 1056"/>
                  <a:gd name="T25" fmla="*/ 64 h 1006"/>
                  <a:gd name="T26" fmla="*/ 128 w 1056"/>
                  <a:gd name="T27" fmla="*/ 144 h 1006"/>
                  <a:gd name="T28" fmla="*/ 232 w 1056"/>
                  <a:gd name="T29" fmla="*/ 176 h 1006"/>
                  <a:gd name="T30" fmla="*/ 320 w 1056"/>
                  <a:gd name="T31" fmla="*/ 176 h 1006"/>
                  <a:gd name="T32" fmla="*/ 416 w 1056"/>
                  <a:gd name="T33" fmla="*/ 176 h 1006"/>
                  <a:gd name="T34" fmla="*/ 472 w 1056"/>
                  <a:gd name="T35" fmla="*/ 216 h 1006"/>
                  <a:gd name="T36" fmla="*/ 536 w 1056"/>
                  <a:gd name="T37" fmla="*/ 280 h 1006"/>
                  <a:gd name="T38" fmla="*/ 616 w 1056"/>
                  <a:gd name="T39" fmla="*/ 328 h 1006"/>
                  <a:gd name="T40" fmla="*/ 680 w 1056"/>
                  <a:gd name="T41" fmla="*/ 344 h 1006"/>
                  <a:gd name="T42" fmla="*/ 760 w 1056"/>
                  <a:gd name="T43" fmla="*/ 440 h 1006"/>
                  <a:gd name="T44" fmla="*/ 864 w 1056"/>
                  <a:gd name="T45" fmla="*/ 512 h 1006"/>
                  <a:gd name="T46" fmla="*/ 936 w 1056"/>
                  <a:gd name="T47" fmla="*/ 560 h 1006"/>
                  <a:gd name="T48" fmla="*/ 992 w 1056"/>
                  <a:gd name="T49" fmla="*/ 608 h 1006"/>
                  <a:gd name="T50" fmla="*/ 1056 w 1056"/>
                  <a:gd name="T51" fmla="*/ 720 h 1006"/>
                  <a:gd name="T52" fmla="*/ 1056 w 1056"/>
                  <a:gd name="T53" fmla="*/ 840 h 1006"/>
                  <a:gd name="T54" fmla="*/ 992 w 1056"/>
                  <a:gd name="T55" fmla="*/ 944 h 1006"/>
                  <a:gd name="T56" fmla="*/ 918 w 1056"/>
                  <a:gd name="T57" fmla="*/ 1006 h 1006"/>
                  <a:gd name="T58" fmla="*/ 720 w 1056"/>
                  <a:gd name="T59" fmla="*/ 968 h 1006"/>
                  <a:gd name="T60" fmla="*/ 600 w 1056"/>
                  <a:gd name="T61" fmla="*/ 961 h 100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1056"/>
                  <a:gd name="T94" fmla="*/ 0 h 1006"/>
                  <a:gd name="T95" fmla="*/ 1056 w 1056"/>
                  <a:gd name="T96" fmla="*/ 1006 h 100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1056" h="1006">
                    <a:moveTo>
                      <a:pt x="600" y="961"/>
                    </a:moveTo>
                    <a:lnTo>
                      <a:pt x="512" y="992"/>
                    </a:lnTo>
                    <a:lnTo>
                      <a:pt x="456" y="912"/>
                    </a:lnTo>
                    <a:lnTo>
                      <a:pt x="384" y="848"/>
                    </a:lnTo>
                    <a:lnTo>
                      <a:pt x="208" y="744"/>
                    </a:lnTo>
                    <a:lnTo>
                      <a:pt x="64" y="672"/>
                    </a:lnTo>
                    <a:lnTo>
                      <a:pt x="32" y="496"/>
                    </a:lnTo>
                    <a:lnTo>
                      <a:pt x="48" y="368"/>
                    </a:lnTo>
                    <a:lnTo>
                      <a:pt x="56" y="200"/>
                    </a:lnTo>
                    <a:lnTo>
                      <a:pt x="0" y="104"/>
                    </a:lnTo>
                    <a:lnTo>
                      <a:pt x="64" y="48"/>
                    </a:lnTo>
                    <a:lnTo>
                      <a:pt x="176" y="0"/>
                    </a:lnTo>
                    <a:lnTo>
                      <a:pt x="248" y="64"/>
                    </a:lnTo>
                    <a:lnTo>
                      <a:pt x="128" y="144"/>
                    </a:lnTo>
                    <a:lnTo>
                      <a:pt x="232" y="176"/>
                    </a:lnTo>
                    <a:lnTo>
                      <a:pt x="320" y="176"/>
                    </a:lnTo>
                    <a:lnTo>
                      <a:pt x="416" y="176"/>
                    </a:lnTo>
                    <a:lnTo>
                      <a:pt x="472" y="216"/>
                    </a:lnTo>
                    <a:lnTo>
                      <a:pt x="536" y="280"/>
                    </a:lnTo>
                    <a:lnTo>
                      <a:pt x="616" y="328"/>
                    </a:lnTo>
                    <a:lnTo>
                      <a:pt x="680" y="344"/>
                    </a:lnTo>
                    <a:lnTo>
                      <a:pt x="760" y="440"/>
                    </a:lnTo>
                    <a:lnTo>
                      <a:pt x="864" y="512"/>
                    </a:lnTo>
                    <a:lnTo>
                      <a:pt x="936" y="560"/>
                    </a:lnTo>
                    <a:lnTo>
                      <a:pt x="992" y="608"/>
                    </a:lnTo>
                    <a:lnTo>
                      <a:pt x="1056" y="720"/>
                    </a:lnTo>
                    <a:lnTo>
                      <a:pt x="1056" y="840"/>
                    </a:lnTo>
                    <a:lnTo>
                      <a:pt x="992" y="944"/>
                    </a:lnTo>
                    <a:lnTo>
                      <a:pt x="918" y="1006"/>
                    </a:lnTo>
                    <a:lnTo>
                      <a:pt x="720" y="968"/>
                    </a:lnTo>
                    <a:lnTo>
                      <a:pt x="600" y="961"/>
                    </a:lnTo>
                    <a:close/>
                  </a:path>
                </a:pathLst>
              </a:custGeom>
              <a:grp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292" name="Freeform 247">
                <a:extLst>
                  <a:ext uri="{FF2B5EF4-FFF2-40B4-BE49-F238E27FC236}">
                    <a16:creationId xmlns:a16="http://schemas.microsoft.com/office/drawing/2014/main" id="{189374D2-3B79-4C55-B0DB-D8F21C8CBDA2}"/>
                  </a:ext>
                </a:extLst>
              </p:cNvPr>
              <p:cNvSpPr>
                <a:spLocks noChangeAspect="1"/>
              </p:cNvSpPr>
              <p:nvPr/>
            </p:nvSpPr>
            <p:spPr bwMode="auto">
              <a:xfrm>
                <a:off x="9952" y="13024"/>
                <a:ext cx="656" cy="328"/>
              </a:xfrm>
              <a:custGeom>
                <a:avLst/>
                <a:gdLst>
                  <a:gd name="T0" fmla="*/ 168 w 656"/>
                  <a:gd name="T1" fmla="*/ 288 h 328"/>
                  <a:gd name="T2" fmla="*/ 80 w 656"/>
                  <a:gd name="T3" fmla="*/ 224 h 328"/>
                  <a:gd name="T4" fmla="*/ 64 w 656"/>
                  <a:gd name="T5" fmla="*/ 144 h 328"/>
                  <a:gd name="T6" fmla="*/ 0 w 656"/>
                  <a:gd name="T7" fmla="*/ 40 h 328"/>
                  <a:gd name="T8" fmla="*/ 96 w 656"/>
                  <a:gd name="T9" fmla="*/ 8 h 328"/>
                  <a:gd name="T10" fmla="*/ 277 w 656"/>
                  <a:gd name="T11" fmla="*/ 0 h 328"/>
                  <a:gd name="T12" fmla="*/ 384 w 656"/>
                  <a:gd name="T13" fmla="*/ 64 h 328"/>
                  <a:gd name="T14" fmla="*/ 456 w 656"/>
                  <a:gd name="T15" fmla="*/ 96 h 328"/>
                  <a:gd name="T16" fmla="*/ 560 w 656"/>
                  <a:gd name="T17" fmla="*/ 96 h 328"/>
                  <a:gd name="T18" fmla="*/ 656 w 656"/>
                  <a:gd name="T19" fmla="*/ 200 h 328"/>
                  <a:gd name="T20" fmla="*/ 552 w 656"/>
                  <a:gd name="T21" fmla="*/ 288 h 328"/>
                  <a:gd name="T22" fmla="*/ 456 w 656"/>
                  <a:gd name="T23" fmla="*/ 320 h 328"/>
                  <a:gd name="T24" fmla="*/ 352 w 656"/>
                  <a:gd name="T25" fmla="*/ 328 h 328"/>
                  <a:gd name="T26" fmla="*/ 272 w 656"/>
                  <a:gd name="T27" fmla="*/ 296 h 328"/>
                  <a:gd name="T28" fmla="*/ 168 w 656"/>
                  <a:gd name="T29" fmla="*/ 288 h 32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56"/>
                  <a:gd name="T46" fmla="*/ 0 h 328"/>
                  <a:gd name="T47" fmla="*/ 656 w 656"/>
                  <a:gd name="T48" fmla="*/ 328 h 328"/>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56" h="328">
                    <a:moveTo>
                      <a:pt x="168" y="288"/>
                    </a:moveTo>
                    <a:lnTo>
                      <a:pt x="80" y="224"/>
                    </a:lnTo>
                    <a:lnTo>
                      <a:pt x="64" y="144"/>
                    </a:lnTo>
                    <a:lnTo>
                      <a:pt x="0" y="40"/>
                    </a:lnTo>
                    <a:lnTo>
                      <a:pt x="96" y="8"/>
                    </a:lnTo>
                    <a:lnTo>
                      <a:pt x="277" y="0"/>
                    </a:lnTo>
                    <a:lnTo>
                      <a:pt x="384" y="64"/>
                    </a:lnTo>
                    <a:lnTo>
                      <a:pt x="456" y="96"/>
                    </a:lnTo>
                    <a:lnTo>
                      <a:pt x="560" y="96"/>
                    </a:lnTo>
                    <a:lnTo>
                      <a:pt x="656" y="200"/>
                    </a:lnTo>
                    <a:lnTo>
                      <a:pt x="552" y="288"/>
                    </a:lnTo>
                    <a:lnTo>
                      <a:pt x="456" y="320"/>
                    </a:lnTo>
                    <a:lnTo>
                      <a:pt x="352" y="328"/>
                    </a:lnTo>
                    <a:lnTo>
                      <a:pt x="272" y="296"/>
                    </a:lnTo>
                    <a:lnTo>
                      <a:pt x="168" y="288"/>
                    </a:lnTo>
                    <a:close/>
                  </a:path>
                </a:pathLst>
              </a:custGeom>
              <a:grp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grpSp>
        <p:sp>
          <p:nvSpPr>
            <p:cNvPr id="230" name="Freeform 248">
              <a:extLst>
                <a:ext uri="{FF2B5EF4-FFF2-40B4-BE49-F238E27FC236}">
                  <a16:creationId xmlns:a16="http://schemas.microsoft.com/office/drawing/2014/main" id="{A1A50863-F0D2-4F14-B0AC-31B8A22C80BF}"/>
                </a:ext>
              </a:extLst>
            </p:cNvPr>
            <p:cNvSpPr>
              <a:spLocks/>
            </p:cNvSpPr>
            <p:nvPr/>
          </p:nvSpPr>
          <p:spPr bwMode="auto">
            <a:xfrm>
              <a:off x="4725141" y="4479570"/>
              <a:ext cx="295859" cy="242916"/>
            </a:xfrm>
            <a:custGeom>
              <a:avLst/>
              <a:gdLst>
                <a:gd name="T0" fmla="*/ 2147483647 w 950"/>
                <a:gd name="T1" fmla="*/ 2147483647 h 781"/>
                <a:gd name="T2" fmla="*/ 2147483647 w 950"/>
                <a:gd name="T3" fmla="*/ 2147483647 h 781"/>
                <a:gd name="T4" fmla="*/ 2147483647 w 950"/>
                <a:gd name="T5" fmla="*/ 2147483647 h 781"/>
                <a:gd name="T6" fmla="*/ 2147483647 w 950"/>
                <a:gd name="T7" fmla="*/ 2147483647 h 781"/>
                <a:gd name="T8" fmla="*/ 2147483647 w 950"/>
                <a:gd name="T9" fmla="*/ 2147483647 h 781"/>
                <a:gd name="T10" fmla="*/ 2147483647 w 950"/>
                <a:gd name="T11" fmla="*/ 2147483647 h 781"/>
                <a:gd name="T12" fmla="*/ 2147483647 w 950"/>
                <a:gd name="T13" fmla="*/ 2147483647 h 781"/>
                <a:gd name="T14" fmla="*/ 2147483647 w 950"/>
                <a:gd name="T15" fmla="*/ 2147483647 h 781"/>
                <a:gd name="T16" fmla="*/ 2147483647 w 950"/>
                <a:gd name="T17" fmla="*/ 2147483647 h 781"/>
                <a:gd name="T18" fmla="*/ 2147483647 w 950"/>
                <a:gd name="T19" fmla="*/ 2147483647 h 781"/>
                <a:gd name="T20" fmla="*/ 2147483647 w 950"/>
                <a:gd name="T21" fmla="*/ 2147483647 h 781"/>
                <a:gd name="T22" fmla="*/ 2147483647 w 950"/>
                <a:gd name="T23" fmla="*/ 2147483647 h 781"/>
                <a:gd name="T24" fmla="*/ 2147483647 w 950"/>
                <a:gd name="T25" fmla="*/ 2147483647 h 781"/>
                <a:gd name="T26" fmla="*/ 2147483647 w 950"/>
                <a:gd name="T27" fmla="*/ 2147483647 h 781"/>
                <a:gd name="T28" fmla="*/ 2147483647 w 950"/>
                <a:gd name="T29" fmla="*/ 2147483647 h 781"/>
                <a:gd name="T30" fmla="*/ 2147483647 w 950"/>
                <a:gd name="T31" fmla="*/ 2147483647 h 781"/>
                <a:gd name="T32" fmla="*/ 2147483647 w 950"/>
                <a:gd name="T33" fmla="*/ 2147483647 h 781"/>
                <a:gd name="T34" fmla="*/ 2147483647 w 950"/>
                <a:gd name="T35" fmla="*/ 2147483647 h 781"/>
                <a:gd name="T36" fmla="*/ 2147483647 w 950"/>
                <a:gd name="T37" fmla="*/ 2147483647 h 781"/>
                <a:gd name="T38" fmla="*/ 2147483647 w 950"/>
                <a:gd name="T39" fmla="*/ 2147483647 h 781"/>
                <a:gd name="T40" fmla="*/ 2147483647 w 950"/>
                <a:gd name="T41" fmla="*/ 2147483647 h 781"/>
                <a:gd name="T42" fmla="*/ 2147483647 w 950"/>
                <a:gd name="T43" fmla="*/ 2147483647 h 781"/>
                <a:gd name="T44" fmla="*/ 2147483647 w 950"/>
                <a:gd name="T45" fmla="*/ 2147483647 h 781"/>
                <a:gd name="T46" fmla="*/ 2147483647 w 950"/>
                <a:gd name="T47" fmla="*/ 2147483647 h 781"/>
                <a:gd name="T48" fmla="*/ 2147483647 w 950"/>
                <a:gd name="T49" fmla="*/ 2147483647 h 781"/>
                <a:gd name="T50" fmla="*/ 2147483647 w 950"/>
                <a:gd name="T51" fmla="*/ 2147483647 h 781"/>
                <a:gd name="T52" fmla="*/ 2147483647 w 950"/>
                <a:gd name="T53" fmla="*/ 2147483647 h 781"/>
                <a:gd name="T54" fmla="*/ 2147483647 w 950"/>
                <a:gd name="T55" fmla="*/ 2147483647 h 781"/>
                <a:gd name="T56" fmla="*/ 2147483647 w 950"/>
                <a:gd name="T57" fmla="*/ 2147483647 h 781"/>
                <a:gd name="T58" fmla="*/ 2147483647 w 950"/>
                <a:gd name="T59" fmla="*/ 2147483647 h 781"/>
                <a:gd name="T60" fmla="*/ 2147483647 w 950"/>
                <a:gd name="T61" fmla="*/ 2147483647 h 781"/>
                <a:gd name="T62" fmla="*/ 2147483647 w 950"/>
                <a:gd name="T63" fmla="*/ 2147483647 h 781"/>
                <a:gd name="T64" fmla="*/ 0 w 950"/>
                <a:gd name="T65" fmla="*/ 2147483647 h 781"/>
                <a:gd name="T66" fmla="*/ 2147483647 w 950"/>
                <a:gd name="T67" fmla="*/ 2147483647 h 781"/>
                <a:gd name="T68" fmla="*/ 2147483647 w 950"/>
                <a:gd name="T69" fmla="*/ 2147483647 h 781"/>
                <a:gd name="T70" fmla="*/ 2147483647 w 950"/>
                <a:gd name="T71" fmla="*/ 2147483647 h 781"/>
                <a:gd name="T72" fmla="*/ 2147483647 w 950"/>
                <a:gd name="T73" fmla="*/ 2147483647 h 781"/>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950"/>
                <a:gd name="T112" fmla="*/ 0 h 781"/>
                <a:gd name="T113" fmla="*/ 950 w 950"/>
                <a:gd name="T114" fmla="*/ 781 h 781"/>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950" h="781">
                  <a:moveTo>
                    <a:pt x="686" y="1"/>
                  </a:moveTo>
                  <a:lnTo>
                    <a:pt x="768" y="5"/>
                  </a:lnTo>
                  <a:lnTo>
                    <a:pt x="839" y="0"/>
                  </a:lnTo>
                  <a:lnTo>
                    <a:pt x="859" y="36"/>
                  </a:lnTo>
                  <a:lnTo>
                    <a:pt x="876" y="74"/>
                  </a:lnTo>
                  <a:lnTo>
                    <a:pt x="880" y="115"/>
                  </a:lnTo>
                  <a:lnTo>
                    <a:pt x="885" y="143"/>
                  </a:lnTo>
                  <a:lnTo>
                    <a:pt x="890" y="169"/>
                  </a:lnTo>
                  <a:lnTo>
                    <a:pt x="922" y="218"/>
                  </a:lnTo>
                  <a:lnTo>
                    <a:pt x="950" y="247"/>
                  </a:lnTo>
                  <a:lnTo>
                    <a:pt x="896" y="278"/>
                  </a:lnTo>
                  <a:lnTo>
                    <a:pt x="853" y="319"/>
                  </a:lnTo>
                  <a:lnTo>
                    <a:pt x="842" y="362"/>
                  </a:lnTo>
                  <a:lnTo>
                    <a:pt x="832" y="438"/>
                  </a:lnTo>
                  <a:lnTo>
                    <a:pt x="821" y="499"/>
                  </a:lnTo>
                  <a:lnTo>
                    <a:pt x="800" y="536"/>
                  </a:lnTo>
                  <a:lnTo>
                    <a:pt x="775" y="588"/>
                  </a:lnTo>
                  <a:lnTo>
                    <a:pt x="749" y="640"/>
                  </a:lnTo>
                  <a:lnTo>
                    <a:pt x="723" y="670"/>
                  </a:lnTo>
                  <a:lnTo>
                    <a:pt x="696" y="680"/>
                  </a:lnTo>
                  <a:lnTo>
                    <a:pt x="659" y="677"/>
                  </a:lnTo>
                  <a:lnTo>
                    <a:pt x="635" y="692"/>
                  </a:lnTo>
                  <a:lnTo>
                    <a:pt x="616" y="671"/>
                  </a:lnTo>
                  <a:lnTo>
                    <a:pt x="590" y="655"/>
                  </a:lnTo>
                  <a:lnTo>
                    <a:pt x="596" y="637"/>
                  </a:lnTo>
                  <a:lnTo>
                    <a:pt x="598" y="608"/>
                  </a:lnTo>
                  <a:lnTo>
                    <a:pt x="598" y="583"/>
                  </a:lnTo>
                  <a:lnTo>
                    <a:pt x="580" y="581"/>
                  </a:lnTo>
                  <a:lnTo>
                    <a:pt x="569" y="595"/>
                  </a:lnTo>
                  <a:lnTo>
                    <a:pt x="556" y="602"/>
                  </a:lnTo>
                  <a:lnTo>
                    <a:pt x="556" y="616"/>
                  </a:lnTo>
                  <a:lnTo>
                    <a:pt x="557" y="632"/>
                  </a:lnTo>
                  <a:lnTo>
                    <a:pt x="550" y="652"/>
                  </a:lnTo>
                  <a:lnTo>
                    <a:pt x="541" y="664"/>
                  </a:lnTo>
                  <a:lnTo>
                    <a:pt x="527" y="676"/>
                  </a:lnTo>
                  <a:lnTo>
                    <a:pt x="523" y="697"/>
                  </a:lnTo>
                  <a:lnTo>
                    <a:pt x="509" y="704"/>
                  </a:lnTo>
                  <a:lnTo>
                    <a:pt x="488" y="710"/>
                  </a:lnTo>
                  <a:lnTo>
                    <a:pt x="467" y="709"/>
                  </a:lnTo>
                  <a:lnTo>
                    <a:pt x="443" y="692"/>
                  </a:lnTo>
                  <a:lnTo>
                    <a:pt x="425" y="691"/>
                  </a:lnTo>
                  <a:lnTo>
                    <a:pt x="409" y="700"/>
                  </a:lnTo>
                  <a:lnTo>
                    <a:pt x="398" y="713"/>
                  </a:lnTo>
                  <a:lnTo>
                    <a:pt x="377" y="725"/>
                  </a:lnTo>
                  <a:lnTo>
                    <a:pt x="374" y="739"/>
                  </a:lnTo>
                  <a:lnTo>
                    <a:pt x="331" y="733"/>
                  </a:lnTo>
                  <a:lnTo>
                    <a:pt x="311" y="715"/>
                  </a:lnTo>
                  <a:lnTo>
                    <a:pt x="283" y="725"/>
                  </a:lnTo>
                  <a:lnTo>
                    <a:pt x="248" y="724"/>
                  </a:lnTo>
                  <a:lnTo>
                    <a:pt x="236" y="704"/>
                  </a:lnTo>
                  <a:lnTo>
                    <a:pt x="229" y="685"/>
                  </a:lnTo>
                  <a:lnTo>
                    <a:pt x="209" y="679"/>
                  </a:lnTo>
                  <a:lnTo>
                    <a:pt x="187" y="683"/>
                  </a:lnTo>
                  <a:lnTo>
                    <a:pt x="179" y="695"/>
                  </a:lnTo>
                  <a:lnTo>
                    <a:pt x="170" y="712"/>
                  </a:lnTo>
                  <a:lnTo>
                    <a:pt x="161" y="734"/>
                  </a:lnTo>
                  <a:lnTo>
                    <a:pt x="154" y="746"/>
                  </a:lnTo>
                  <a:lnTo>
                    <a:pt x="157" y="763"/>
                  </a:lnTo>
                  <a:lnTo>
                    <a:pt x="148" y="773"/>
                  </a:lnTo>
                  <a:lnTo>
                    <a:pt x="128" y="781"/>
                  </a:lnTo>
                  <a:lnTo>
                    <a:pt x="88" y="780"/>
                  </a:lnTo>
                  <a:lnTo>
                    <a:pt x="96" y="725"/>
                  </a:lnTo>
                  <a:lnTo>
                    <a:pt x="83" y="693"/>
                  </a:lnTo>
                  <a:lnTo>
                    <a:pt x="44" y="643"/>
                  </a:lnTo>
                  <a:lnTo>
                    <a:pt x="44" y="574"/>
                  </a:lnTo>
                  <a:lnTo>
                    <a:pt x="0" y="540"/>
                  </a:lnTo>
                  <a:lnTo>
                    <a:pt x="10" y="493"/>
                  </a:lnTo>
                  <a:lnTo>
                    <a:pt x="32" y="451"/>
                  </a:lnTo>
                  <a:lnTo>
                    <a:pt x="63" y="399"/>
                  </a:lnTo>
                  <a:lnTo>
                    <a:pt x="114" y="369"/>
                  </a:lnTo>
                  <a:lnTo>
                    <a:pt x="110" y="134"/>
                  </a:lnTo>
                  <a:lnTo>
                    <a:pt x="170" y="129"/>
                  </a:lnTo>
                  <a:lnTo>
                    <a:pt x="163" y="8"/>
                  </a:lnTo>
                  <a:lnTo>
                    <a:pt x="686" y="1"/>
                  </a:lnTo>
                  <a:close/>
                </a:path>
              </a:pathLst>
            </a:custGeom>
            <a:solidFill>
              <a:schemeClr val="accent2">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231" name="Freeform 249">
              <a:extLst>
                <a:ext uri="{FF2B5EF4-FFF2-40B4-BE49-F238E27FC236}">
                  <a16:creationId xmlns:a16="http://schemas.microsoft.com/office/drawing/2014/main" id="{20D06155-70FF-4A9C-AC40-B7EB33A3CE2E}"/>
                </a:ext>
              </a:extLst>
            </p:cNvPr>
            <p:cNvSpPr>
              <a:spLocks/>
            </p:cNvSpPr>
            <p:nvPr/>
          </p:nvSpPr>
          <p:spPr bwMode="auto">
            <a:xfrm>
              <a:off x="4753169" y="4660199"/>
              <a:ext cx="210215" cy="155715"/>
            </a:xfrm>
            <a:custGeom>
              <a:avLst/>
              <a:gdLst>
                <a:gd name="T0" fmla="*/ 0 w 673"/>
                <a:gd name="T1" fmla="*/ 2147483647 h 504"/>
                <a:gd name="T2" fmla="*/ 2147483647 w 673"/>
                <a:gd name="T3" fmla="*/ 2147483647 h 504"/>
                <a:gd name="T4" fmla="*/ 2147483647 w 673"/>
                <a:gd name="T5" fmla="*/ 2147483647 h 504"/>
                <a:gd name="T6" fmla="*/ 2147483647 w 673"/>
                <a:gd name="T7" fmla="*/ 2147483647 h 504"/>
                <a:gd name="T8" fmla="*/ 2147483647 w 673"/>
                <a:gd name="T9" fmla="*/ 2147483647 h 504"/>
                <a:gd name="T10" fmla="*/ 2147483647 w 673"/>
                <a:gd name="T11" fmla="*/ 2147483647 h 504"/>
                <a:gd name="T12" fmla="*/ 2147483647 w 673"/>
                <a:gd name="T13" fmla="*/ 2147483647 h 504"/>
                <a:gd name="T14" fmla="*/ 2147483647 w 673"/>
                <a:gd name="T15" fmla="*/ 2147483647 h 504"/>
                <a:gd name="T16" fmla="*/ 2147483647 w 673"/>
                <a:gd name="T17" fmla="*/ 2147483647 h 504"/>
                <a:gd name="T18" fmla="*/ 2147483647 w 673"/>
                <a:gd name="T19" fmla="*/ 2147483647 h 504"/>
                <a:gd name="T20" fmla="*/ 2147483647 w 673"/>
                <a:gd name="T21" fmla="*/ 2147483647 h 504"/>
                <a:gd name="T22" fmla="*/ 2147483647 w 673"/>
                <a:gd name="T23" fmla="*/ 2147483647 h 504"/>
                <a:gd name="T24" fmla="*/ 2147483647 w 673"/>
                <a:gd name="T25" fmla="*/ 2147483647 h 504"/>
                <a:gd name="T26" fmla="*/ 2147483647 w 673"/>
                <a:gd name="T27" fmla="*/ 2147483647 h 504"/>
                <a:gd name="T28" fmla="*/ 2147483647 w 673"/>
                <a:gd name="T29" fmla="*/ 2147483647 h 504"/>
                <a:gd name="T30" fmla="*/ 2147483647 w 673"/>
                <a:gd name="T31" fmla="*/ 2147483647 h 504"/>
                <a:gd name="T32" fmla="*/ 2147483647 w 673"/>
                <a:gd name="T33" fmla="*/ 2147483647 h 504"/>
                <a:gd name="T34" fmla="*/ 2147483647 w 673"/>
                <a:gd name="T35" fmla="*/ 2147483647 h 504"/>
                <a:gd name="T36" fmla="*/ 2147483647 w 673"/>
                <a:gd name="T37" fmla="*/ 2147483647 h 504"/>
                <a:gd name="T38" fmla="*/ 2147483647 w 673"/>
                <a:gd name="T39" fmla="*/ 2147483647 h 504"/>
                <a:gd name="T40" fmla="*/ 2147483647 w 673"/>
                <a:gd name="T41" fmla="*/ 2147483647 h 504"/>
                <a:gd name="T42" fmla="*/ 2147483647 w 673"/>
                <a:gd name="T43" fmla="*/ 2147483647 h 504"/>
                <a:gd name="T44" fmla="*/ 2147483647 w 673"/>
                <a:gd name="T45" fmla="*/ 2147483647 h 504"/>
                <a:gd name="T46" fmla="*/ 2147483647 w 673"/>
                <a:gd name="T47" fmla="*/ 2147483647 h 504"/>
                <a:gd name="T48" fmla="*/ 2147483647 w 673"/>
                <a:gd name="T49" fmla="*/ 2147483647 h 504"/>
                <a:gd name="T50" fmla="*/ 2147483647 w 673"/>
                <a:gd name="T51" fmla="*/ 2147483647 h 504"/>
                <a:gd name="T52" fmla="*/ 2147483647 w 673"/>
                <a:gd name="T53" fmla="*/ 2147483647 h 504"/>
                <a:gd name="T54" fmla="*/ 2147483647 w 673"/>
                <a:gd name="T55" fmla="*/ 2147483647 h 504"/>
                <a:gd name="T56" fmla="*/ 2147483647 w 673"/>
                <a:gd name="T57" fmla="*/ 2147483647 h 504"/>
                <a:gd name="T58" fmla="*/ 2147483647 w 673"/>
                <a:gd name="T59" fmla="*/ 2147483647 h 504"/>
                <a:gd name="T60" fmla="*/ 2147483647 w 673"/>
                <a:gd name="T61" fmla="*/ 2147483647 h 504"/>
                <a:gd name="T62" fmla="*/ 2147483647 w 673"/>
                <a:gd name="T63" fmla="*/ 2147483647 h 504"/>
                <a:gd name="T64" fmla="*/ 2147483647 w 673"/>
                <a:gd name="T65" fmla="*/ 2147483647 h 504"/>
                <a:gd name="T66" fmla="*/ 2147483647 w 673"/>
                <a:gd name="T67" fmla="*/ 2147483647 h 504"/>
                <a:gd name="T68" fmla="*/ 2147483647 w 673"/>
                <a:gd name="T69" fmla="*/ 2147483647 h 504"/>
                <a:gd name="T70" fmla="*/ 2147483647 w 673"/>
                <a:gd name="T71" fmla="*/ 2147483647 h 504"/>
                <a:gd name="T72" fmla="*/ 2147483647 w 673"/>
                <a:gd name="T73" fmla="*/ 2147483647 h 504"/>
                <a:gd name="T74" fmla="*/ 2147483647 w 673"/>
                <a:gd name="T75" fmla="*/ 2147483647 h 504"/>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673"/>
                <a:gd name="T115" fmla="*/ 0 h 504"/>
                <a:gd name="T116" fmla="*/ 673 w 673"/>
                <a:gd name="T117" fmla="*/ 504 h 504"/>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673" h="504">
                  <a:moveTo>
                    <a:pt x="38" y="200"/>
                  </a:moveTo>
                  <a:lnTo>
                    <a:pt x="0" y="204"/>
                  </a:lnTo>
                  <a:lnTo>
                    <a:pt x="33" y="234"/>
                  </a:lnTo>
                  <a:lnTo>
                    <a:pt x="95" y="258"/>
                  </a:lnTo>
                  <a:lnTo>
                    <a:pt x="119" y="292"/>
                  </a:lnTo>
                  <a:lnTo>
                    <a:pt x="137" y="310"/>
                  </a:lnTo>
                  <a:lnTo>
                    <a:pt x="154" y="336"/>
                  </a:lnTo>
                  <a:lnTo>
                    <a:pt x="194" y="387"/>
                  </a:lnTo>
                  <a:lnTo>
                    <a:pt x="211" y="422"/>
                  </a:lnTo>
                  <a:lnTo>
                    <a:pt x="225" y="444"/>
                  </a:lnTo>
                  <a:lnTo>
                    <a:pt x="253" y="450"/>
                  </a:lnTo>
                  <a:lnTo>
                    <a:pt x="275" y="436"/>
                  </a:lnTo>
                  <a:lnTo>
                    <a:pt x="309" y="452"/>
                  </a:lnTo>
                  <a:lnTo>
                    <a:pt x="341" y="454"/>
                  </a:lnTo>
                  <a:lnTo>
                    <a:pt x="365" y="440"/>
                  </a:lnTo>
                  <a:lnTo>
                    <a:pt x="403" y="476"/>
                  </a:lnTo>
                  <a:lnTo>
                    <a:pt x="425" y="504"/>
                  </a:lnTo>
                  <a:lnTo>
                    <a:pt x="459" y="492"/>
                  </a:lnTo>
                  <a:lnTo>
                    <a:pt x="515" y="478"/>
                  </a:lnTo>
                  <a:lnTo>
                    <a:pt x="575" y="466"/>
                  </a:lnTo>
                  <a:lnTo>
                    <a:pt x="609" y="446"/>
                  </a:lnTo>
                  <a:lnTo>
                    <a:pt x="635" y="434"/>
                  </a:lnTo>
                  <a:lnTo>
                    <a:pt x="673" y="428"/>
                  </a:lnTo>
                  <a:lnTo>
                    <a:pt x="673" y="376"/>
                  </a:lnTo>
                  <a:lnTo>
                    <a:pt x="649" y="374"/>
                  </a:lnTo>
                  <a:lnTo>
                    <a:pt x="631" y="352"/>
                  </a:lnTo>
                  <a:lnTo>
                    <a:pt x="617" y="316"/>
                  </a:lnTo>
                  <a:lnTo>
                    <a:pt x="587" y="276"/>
                  </a:lnTo>
                  <a:lnTo>
                    <a:pt x="555" y="236"/>
                  </a:lnTo>
                  <a:lnTo>
                    <a:pt x="513" y="218"/>
                  </a:lnTo>
                  <a:lnTo>
                    <a:pt x="515" y="194"/>
                  </a:lnTo>
                  <a:lnTo>
                    <a:pt x="507" y="176"/>
                  </a:lnTo>
                  <a:lnTo>
                    <a:pt x="533" y="156"/>
                  </a:lnTo>
                  <a:lnTo>
                    <a:pt x="531" y="128"/>
                  </a:lnTo>
                  <a:lnTo>
                    <a:pt x="545" y="112"/>
                  </a:lnTo>
                  <a:lnTo>
                    <a:pt x="518" y="89"/>
                  </a:lnTo>
                  <a:lnTo>
                    <a:pt x="500" y="78"/>
                  </a:lnTo>
                  <a:lnTo>
                    <a:pt x="504" y="56"/>
                  </a:lnTo>
                  <a:lnTo>
                    <a:pt x="504" y="28"/>
                  </a:lnTo>
                  <a:lnTo>
                    <a:pt x="504" y="4"/>
                  </a:lnTo>
                  <a:lnTo>
                    <a:pt x="488" y="0"/>
                  </a:lnTo>
                  <a:lnTo>
                    <a:pt x="477" y="17"/>
                  </a:lnTo>
                  <a:lnTo>
                    <a:pt x="463" y="24"/>
                  </a:lnTo>
                  <a:lnTo>
                    <a:pt x="465" y="37"/>
                  </a:lnTo>
                  <a:lnTo>
                    <a:pt x="463" y="52"/>
                  </a:lnTo>
                  <a:lnTo>
                    <a:pt x="461" y="65"/>
                  </a:lnTo>
                  <a:lnTo>
                    <a:pt x="453" y="80"/>
                  </a:lnTo>
                  <a:lnTo>
                    <a:pt x="439" y="95"/>
                  </a:lnTo>
                  <a:lnTo>
                    <a:pt x="431" y="115"/>
                  </a:lnTo>
                  <a:lnTo>
                    <a:pt x="416" y="125"/>
                  </a:lnTo>
                  <a:lnTo>
                    <a:pt x="394" y="134"/>
                  </a:lnTo>
                  <a:lnTo>
                    <a:pt x="374" y="130"/>
                  </a:lnTo>
                  <a:lnTo>
                    <a:pt x="356" y="119"/>
                  </a:lnTo>
                  <a:lnTo>
                    <a:pt x="335" y="110"/>
                  </a:lnTo>
                  <a:lnTo>
                    <a:pt x="317" y="121"/>
                  </a:lnTo>
                  <a:lnTo>
                    <a:pt x="305" y="134"/>
                  </a:lnTo>
                  <a:lnTo>
                    <a:pt x="288" y="145"/>
                  </a:lnTo>
                  <a:lnTo>
                    <a:pt x="280" y="158"/>
                  </a:lnTo>
                  <a:lnTo>
                    <a:pt x="256" y="158"/>
                  </a:lnTo>
                  <a:lnTo>
                    <a:pt x="238" y="156"/>
                  </a:lnTo>
                  <a:lnTo>
                    <a:pt x="221" y="138"/>
                  </a:lnTo>
                  <a:lnTo>
                    <a:pt x="193" y="147"/>
                  </a:lnTo>
                  <a:lnTo>
                    <a:pt x="175" y="147"/>
                  </a:lnTo>
                  <a:lnTo>
                    <a:pt x="154" y="143"/>
                  </a:lnTo>
                  <a:lnTo>
                    <a:pt x="146" y="130"/>
                  </a:lnTo>
                  <a:lnTo>
                    <a:pt x="142" y="119"/>
                  </a:lnTo>
                  <a:lnTo>
                    <a:pt x="136" y="104"/>
                  </a:lnTo>
                  <a:lnTo>
                    <a:pt x="118" y="102"/>
                  </a:lnTo>
                  <a:lnTo>
                    <a:pt x="97" y="104"/>
                  </a:lnTo>
                  <a:lnTo>
                    <a:pt x="87" y="119"/>
                  </a:lnTo>
                  <a:lnTo>
                    <a:pt x="79" y="134"/>
                  </a:lnTo>
                  <a:lnTo>
                    <a:pt x="73" y="149"/>
                  </a:lnTo>
                  <a:lnTo>
                    <a:pt x="63" y="167"/>
                  </a:lnTo>
                  <a:lnTo>
                    <a:pt x="63" y="184"/>
                  </a:lnTo>
                  <a:lnTo>
                    <a:pt x="55" y="195"/>
                  </a:lnTo>
                  <a:lnTo>
                    <a:pt x="38" y="200"/>
                  </a:lnTo>
                  <a:close/>
                </a:path>
              </a:pathLst>
            </a:custGeom>
            <a:solidFill>
              <a:schemeClr val="accent2">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232" name="Freeform 251">
              <a:extLst>
                <a:ext uri="{FF2B5EF4-FFF2-40B4-BE49-F238E27FC236}">
                  <a16:creationId xmlns:a16="http://schemas.microsoft.com/office/drawing/2014/main" id="{54B692A8-FE45-494A-A8AE-0B34806ADE4F}"/>
                </a:ext>
              </a:extLst>
            </p:cNvPr>
            <p:cNvSpPr>
              <a:spLocks/>
            </p:cNvSpPr>
            <p:nvPr/>
          </p:nvSpPr>
          <p:spPr bwMode="auto">
            <a:xfrm>
              <a:off x="5108201" y="4076268"/>
              <a:ext cx="65400" cy="48271"/>
            </a:xfrm>
            <a:custGeom>
              <a:avLst/>
              <a:gdLst>
                <a:gd name="T0" fmla="*/ 2147483647 w 209"/>
                <a:gd name="T1" fmla="*/ 2147483647 h 153"/>
                <a:gd name="T2" fmla="*/ 2147483647 w 209"/>
                <a:gd name="T3" fmla="*/ 2147483647 h 153"/>
                <a:gd name="T4" fmla="*/ 2147483647 w 209"/>
                <a:gd name="T5" fmla="*/ 2147483647 h 153"/>
                <a:gd name="T6" fmla="*/ 2147483647 w 209"/>
                <a:gd name="T7" fmla="*/ 2147483647 h 153"/>
                <a:gd name="T8" fmla="*/ 2147483647 w 209"/>
                <a:gd name="T9" fmla="*/ 2147483647 h 153"/>
                <a:gd name="T10" fmla="*/ 2147483647 w 209"/>
                <a:gd name="T11" fmla="*/ 2147483647 h 153"/>
                <a:gd name="T12" fmla="*/ 2147483647 w 209"/>
                <a:gd name="T13" fmla="*/ 2147483647 h 153"/>
                <a:gd name="T14" fmla="*/ 2147483647 w 209"/>
                <a:gd name="T15" fmla="*/ 2147483647 h 153"/>
                <a:gd name="T16" fmla="*/ 2147483647 w 209"/>
                <a:gd name="T17" fmla="*/ 2147483647 h 153"/>
                <a:gd name="T18" fmla="*/ 2147483647 w 209"/>
                <a:gd name="T19" fmla="*/ 2147483647 h 153"/>
                <a:gd name="T20" fmla="*/ 2147483647 w 209"/>
                <a:gd name="T21" fmla="*/ 2147483647 h 153"/>
                <a:gd name="T22" fmla="*/ 2147483647 w 209"/>
                <a:gd name="T23" fmla="*/ 2147483647 h 153"/>
                <a:gd name="T24" fmla="*/ 2147483647 w 209"/>
                <a:gd name="T25" fmla="*/ 2147483647 h 153"/>
                <a:gd name="T26" fmla="*/ 2147483647 w 209"/>
                <a:gd name="T27" fmla="*/ 2147483647 h 153"/>
                <a:gd name="T28" fmla="*/ 2147483647 w 209"/>
                <a:gd name="T29" fmla="*/ 2147483647 h 153"/>
                <a:gd name="T30" fmla="*/ 2147483647 w 209"/>
                <a:gd name="T31" fmla="*/ 2147483647 h 153"/>
                <a:gd name="T32" fmla="*/ 2147483647 w 209"/>
                <a:gd name="T33" fmla="*/ 2147483647 h 153"/>
                <a:gd name="T34" fmla="*/ 2147483647 w 209"/>
                <a:gd name="T35" fmla="*/ 2147483647 h 153"/>
                <a:gd name="T36" fmla="*/ 2147483647 w 209"/>
                <a:gd name="T37" fmla="*/ 2147483647 h 153"/>
                <a:gd name="T38" fmla="*/ 2147483647 w 209"/>
                <a:gd name="T39" fmla="*/ 2147483647 h 153"/>
                <a:gd name="T40" fmla="*/ 2147483647 w 209"/>
                <a:gd name="T41" fmla="*/ 2147483647 h 153"/>
                <a:gd name="T42" fmla="*/ 2147483647 w 209"/>
                <a:gd name="T43" fmla="*/ 2147483647 h 153"/>
                <a:gd name="T44" fmla="*/ 2147483647 w 209"/>
                <a:gd name="T45" fmla="*/ 2147483647 h 153"/>
                <a:gd name="T46" fmla="*/ 2147483647 w 209"/>
                <a:gd name="T47" fmla="*/ 2147483647 h 153"/>
                <a:gd name="T48" fmla="*/ 2147483647 w 209"/>
                <a:gd name="T49" fmla="*/ 2147483647 h 153"/>
                <a:gd name="T50" fmla="*/ 2147483647 w 209"/>
                <a:gd name="T51" fmla="*/ 2147483647 h 153"/>
                <a:gd name="T52" fmla="*/ 2147483647 w 209"/>
                <a:gd name="T53" fmla="*/ 2147483647 h 153"/>
                <a:gd name="T54" fmla="*/ 2147483647 w 209"/>
                <a:gd name="T55" fmla="*/ 2147483647 h 153"/>
                <a:gd name="T56" fmla="*/ 2147483647 w 209"/>
                <a:gd name="T57" fmla="*/ 0 h 153"/>
                <a:gd name="T58" fmla="*/ 2147483647 w 209"/>
                <a:gd name="T59" fmla="*/ 2147483647 h 153"/>
                <a:gd name="T60" fmla="*/ 2147483647 w 209"/>
                <a:gd name="T61" fmla="*/ 2147483647 h 153"/>
                <a:gd name="T62" fmla="*/ 0 w 209"/>
                <a:gd name="T63" fmla="*/ 2147483647 h 153"/>
                <a:gd name="T64" fmla="*/ 2147483647 w 209"/>
                <a:gd name="T65" fmla="*/ 2147483647 h 153"/>
                <a:gd name="T66" fmla="*/ 2147483647 w 209"/>
                <a:gd name="T67" fmla="*/ 2147483647 h 153"/>
                <a:gd name="T68" fmla="*/ 2147483647 w 209"/>
                <a:gd name="T69" fmla="*/ 2147483647 h 153"/>
                <a:gd name="T70" fmla="*/ 2147483647 w 209"/>
                <a:gd name="T71" fmla="*/ 2147483647 h 153"/>
                <a:gd name="T72" fmla="*/ 2147483647 w 209"/>
                <a:gd name="T73" fmla="*/ 2147483647 h 153"/>
                <a:gd name="T74" fmla="*/ 2147483647 w 209"/>
                <a:gd name="T75" fmla="*/ 2147483647 h 153"/>
                <a:gd name="T76" fmla="*/ 2147483647 w 209"/>
                <a:gd name="T77" fmla="*/ 2147483647 h 153"/>
                <a:gd name="T78" fmla="*/ 2147483647 w 209"/>
                <a:gd name="T79" fmla="*/ 2147483647 h 153"/>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209"/>
                <a:gd name="T121" fmla="*/ 0 h 153"/>
                <a:gd name="T122" fmla="*/ 209 w 209"/>
                <a:gd name="T123" fmla="*/ 153 h 153"/>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209" h="153">
                  <a:moveTo>
                    <a:pt x="59" y="91"/>
                  </a:moveTo>
                  <a:lnTo>
                    <a:pt x="77" y="97"/>
                  </a:lnTo>
                  <a:lnTo>
                    <a:pt x="92" y="105"/>
                  </a:lnTo>
                  <a:lnTo>
                    <a:pt x="108" y="102"/>
                  </a:lnTo>
                  <a:lnTo>
                    <a:pt x="122" y="114"/>
                  </a:lnTo>
                  <a:lnTo>
                    <a:pt x="138" y="115"/>
                  </a:lnTo>
                  <a:lnTo>
                    <a:pt x="155" y="111"/>
                  </a:lnTo>
                  <a:lnTo>
                    <a:pt x="161" y="124"/>
                  </a:lnTo>
                  <a:lnTo>
                    <a:pt x="174" y="127"/>
                  </a:lnTo>
                  <a:lnTo>
                    <a:pt x="177" y="141"/>
                  </a:lnTo>
                  <a:lnTo>
                    <a:pt x="188" y="153"/>
                  </a:lnTo>
                  <a:lnTo>
                    <a:pt x="209" y="144"/>
                  </a:lnTo>
                  <a:lnTo>
                    <a:pt x="204" y="135"/>
                  </a:lnTo>
                  <a:lnTo>
                    <a:pt x="207" y="126"/>
                  </a:lnTo>
                  <a:lnTo>
                    <a:pt x="198" y="115"/>
                  </a:lnTo>
                  <a:lnTo>
                    <a:pt x="207" y="103"/>
                  </a:lnTo>
                  <a:lnTo>
                    <a:pt x="189" y="102"/>
                  </a:lnTo>
                  <a:lnTo>
                    <a:pt x="173" y="93"/>
                  </a:lnTo>
                  <a:lnTo>
                    <a:pt x="155" y="88"/>
                  </a:lnTo>
                  <a:lnTo>
                    <a:pt x="147" y="78"/>
                  </a:lnTo>
                  <a:lnTo>
                    <a:pt x="161" y="73"/>
                  </a:lnTo>
                  <a:lnTo>
                    <a:pt x="156" y="63"/>
                  </a:lnTo>
                  <a:lnTo>
                    <a:pt x="135" y="55"/>
                  </a:lnTo>
                  <a:lnTo>
                    <a:pt x="123" y="39"/>
                  </a:lnTo>
                  <a:lnTo>
                    <a:pt x="132" y="27"/>
                  </a:lnTo>
                  <a:lnTo>
                    <a:pt x="116" y="15"/>
                  </a:lnTo>
                  <a:lnTo>
                    <a:pt x="102" y="15"/>
                  </a:lnTo>
                  <a:lnTo>
                    <a:pt x="99" y="1"/>
                  </a:lnTo>
                  <a:lnTo>
                    <a:pt x="84" y="0"/>
                  </a:lnTo>
                  <a:lnTo>
                    <a:pt x="80" y="10"/>
                  </a:lnTo>
                  <a:lnTo>
                    <a:pt x="48" y="9"/>
                  </a:lnTo>
                  <a:lnTo>
                    <a:pt x="0" y="18"/>
                  </a:lnTo>
                  <a:lnTo>
                    <a:pt x="3" y="31"/>
                  </a:lnTo>
                  <a:lnTo>
                    <a:pt x="12" y="39"/>
                  </a:lnTo>
                  <a:lnTo>
                    <a:pt x="17" y="51"/>
                  </a:lnTo>
                  <a:lnTo>
                    <a:pt x="11" y="64"/>
                  </a:lnTo>
                  <a:lnTo>
                    <a:pt x="17" y="76"/>
                  </a:lnTo>
                  <a:lnTo>
                    <a:pt x="26" y="87"/>
                  </a:lnTo>
                  <a:lnTo>
                    <a:pt x="41" y="91"/>
                  </a:lnTo>
                  <a:lnTo>
                    <a:pt x="59" y="91"/>
                  </a:lnTo>
                  <a:close/>
                </a:path>
              </a:pathLst>
            </a:custGeom>
            <a:solidFill>
              <a:schemeClr val="accent1">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233" name="Freeform 252">
              <a:extLst>
                <a:ext uri="{FF2B5EF4-FFF2-40B4-BE49-F238E27FC236}">
                  <a16:creationId xmlns:a16="http://schemas.microsoft.com/office/drawing/2014/main" id="{32314673-1DC4-4FE5-B959-129AF5059C15}"/>
                </a:ext>
              </a:extLst>
            </p:cNvPr>
            <p:cNvSpPr>
              <a:spLocks/>
            </p:cNvSpPr>
            <p:nvPr/>
          </p:nvSpPr>
          <p:spPr bwMode="auto">
            <a:xfrm>
              <a:off x="5136229" y="4107411"/>
              <a:ext cx="29585" cy="17128"/>
            </a:xfrm>
            <a:custGeom>
              <a:avLst/>
              <a:gdLst>
                <a:gd name="T0" fmla="*/ 2147483647 w 98"/>
                <a:gd name="T1" fmla="*/ 2147483647 h 51"/>
                <a:gd name="T2" fmla="*/ 0 w 98"/>
                <a:gd name="T3" fmla="*/ 2147483647 h 51"/>
                <a:gd name="T4" fmla="*/ 2147483647 w 98"/>
                <a:gd name="T5" fmla="*/ 0 h 51"/>
                <a:gd name="T6" fmla="*/ 2147483647 w 98"/>
                <a:gd name="T7" fmla="*/ 2147483647 h 51"/>
                <a:gd name="T8" fmla="*/ 2147483647 w 98"/>
                <a:gd name="T9" fmla="*/ 2147483647 h 51"/>
                <a:gd name="T10" fmla="*/ 2147483647 w 98"/>
                <a:gd name="T11" fmla="*/ 2147483647 h 51"/>
                <a:gd name="T12" fmla="*/ 2147483647 w 98"/>
                <a:gd name="T13" fmla="*/ 2147483647 h 51"/>
                <a:gd name="T14" fmla="*/ 2147483647 w 98"/>
                <a:gd name="T15" fmla="*/ 2147483647 h 51"/>
                <a:gd name="T16" fmla="*/ 2147483647 w 98"/>
                <a:gd name="T17" fmla="*/ 2147483647 h 51"/>
                <a:gd name="T18" fmla="*/ 2147483647 w 98"/>
                <a:gd name="T19" fmla="*/ 2147483647 h 51"/>
                <a:gd name="T20" fmla="*/ 2147483647 w 98"/>
                <a:gd name="T21" fmla="*/ 2147483647 h 51"/>
                <a:gd name="T22" fmla="*/ 2147483647 w 98"/>
                <a:gd name="T23" fmla="*/ 2147483647 h 51"/>
                <a:gd name="T24" fmla="*/ 2147483647 w 98"/>
                <a:gd name="T25" fmla="*/ 2147483647 h 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8"/>
                <a:gd name="T40" fmla="*/ 0 h 51"/>
                <a:gd name="T41" fmla="*/ 98 w 98"/>
                <a:gd name="T42" fmla="*/ 51 h 51"/>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8" h="51">
                  <a:moveTo>
                    <a:pt x="20" y="25"/>
                  </a:moveTo>
                  <a:lnTo>
                    <a:pt x="0" y="7"/>
                  </a:lnTo>
                  <a:lnTo>
                    <a:pt x="18" y="0"/>
                  </a:lnTo>
                  <a:lnTo>
                    <a:pt x="32" y="12"/>
                  </a:lnTo>
                  <a:lnTo>
                    <a:pt x="48" y="13"/>
                  </a:lnTo>
                  <a:lnTo>
                    <a:pt x="65" y="9"/>
                  </a:lnTo>
                  <a:lnTo>
                    <a:pt x="71" y="22"/>
                  </a:lnTo>
                  <a:lnTo>
                    <a:pt x="84" y="25"/>
                  </a:lnTo>
                  <a:lnTo>
                    <a:pt x="87" y="39"/>
                  </a:lnTo>
                  <a:lnTo>
                    <a:pt x="98" y="51"/>
                  </a:lnTo>
                  <a:lnTo>
                    <a:pt x="75" y="51"/>
                  </a:lnTo>
                  <a:lnTo>
                    <a:pt x="51" y="46"/>
                  </a:lnTo>
                  <a:lnTo>
                    <a:pt x="20" y="25"/>
                  </a:lnTo>
                  <a:close/>
                </a:path>
              </a:pathLst>
            </a:custGeom>
            <a:solidFill>
              <a:schemeClr val="accent1">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234" name="Freeform 43">
              <a:extLst>
                <a:ext uri="{FF2B5EF4-FFF2-40B4-BE49-F238E27FC236}">
                  <a16:creationId xmlns:a16="http://schemas.microsoft.com/office/drawing/2014/main" id="{652F9163-BAA7-40E5-91C2-FC23ACEA0AFD}"/>
                </a:ext>
              </a:extLst>
            </p:cNvPr>
            <p:cNvSpPr>
              <a:spLocks noChangeAspect="1"/>
            </p:cNvSpPr>
            <p:nvPr/>
          </p:nvSpPr>
          <p:spPr bwMode="auto">
            <a:xfrm rot="287104">
              <a:off x="4676868" y="4043567"/>
              <a:ext cx="29586" cy="71629"/>
            </a:xfrm>
            <a:custGeom>
              <a:avLst/>
              <a:gdLst>
                <a:gd name="T0" fmla="*/ 2147483647 w 456"/>
                <a:gd name="T1" fmla="*/ 2147483647 h 1107"/>
                <a:gd name="T2" fmla="*/ 2147483647 w 456"/>
                <a:gd name="T3" fmla="*/ 2147483647 h 1107"/>
                <a:gd name="T4" fmla="*/ 2147483647 w 456"/>
                <a:gd name="T5" fmla="*/ 2147483647 h 1107"/>
                <a:gd name="T6" fmla="*/ 2147483647 w 456"/>
                <a:gd name="T7" fmla="*/ 2147483647 h 1107"/>
                <a:gd name="T8" fmla="*/ 2147483647 w 456"/>
                <a:gd name="T9" fmla="*/ 2147483647 h 1107"/>
                <a:gd name="T10" fmla="*/ 2147483647 w 456"/>
                <a:gd name="T11" fmla="*/ 2147483647 h 1107"/>
                <a:gd name="T12" fmla="*/ 2147483647 w 456"/>
                <a:gd name="T13" fmla="*/ 2147483647 h 1107"/>
                <a:gd name="T14" fmla="*/ 2147483647 w 456"/>
                <a:gd name="T15" fmla="*/ 2147483647 h 1107"/>
                <a:gd name="T16" fmla="*/ 2147483647 w 456"/>
                <a:gd name="T17" fmla="*/ 2147483647 h 1107"/>
                <a:gd name="T18" fmla="*/ 2147483647 w 456"/>
                <a:gd name="T19" fmla="*/ 2147483647 h 1107"/>
                <a:gd name="T20" fmla="*/ 2147483647 w 456"/>
                <a:gd name="T21" fmla="*/ 2147483647 h 1107"/>
                <a:gd name="T22" fmla="*/ 2147483647 w 456"/>
                <a:gd name="T23" fmla="*/ 2147483647 h 1107"/>
                <a:gd name="T24" fmla="*/ 2147483647 w 456"/>
                <a:gd name="T25" fmla="*/ 0 h 1107"/>
                <a:gd name="T26" fmla="*/ 2147483647 w 456"/>
                <a:gd name="T27" fmla="*/ 2147483647 h 1107"/>
                <a:gd name="T28" fmla="*/ 2147483647 w 456"/>
                <a:gd name="T29" fmla="*/ 2147483647 h 1107"/>
                <a:gd name="T30" fmla="*/ 2147483647 w 456"/>
                <a:gd name="T31" fmla="*/ 2147483647 h 1107"/>
                <a:gd name="T32" fmla="*/ 2147483647 w 456"/>
                <a:gd name="T33" fmla="*/ 2147483647 h 1107"/>
                <a:gd name="T34" fmla="*/ 0 w 456"/>
                <a:gd name="T35" fmla="*/ 2147483647 h 1107"/>
                <a:gd name="T36" fmla="*/ 2147483647 w 456"/>
                <a:gd name="T37" fmla="*/ 2147483647 h 1107"/>
                <a:gd name="T38" fmla="*/ 2147483647 w 456"/>
                <a:gd name="T39" fmla="*/ 2147483647 h 1107"/>
                <a:gd name="T40" fmla="*/ 2147483647 w 456"/>
                <a:gd name="T41" fmla="*/ 2147483647 h 1107"/>
                <a:gd name="T42" fmla="*/ 2147483647 w 456"/>
                <a:gd name="T43" fmla="*/ 2147483647 h 1107"/>
                <a:gd name="T44" fmla="*/ 2147483647 w 456"/>
                <a:gd name="T45" fmla="*/ 2147483647 h 1107"/>
                <a:gd name="T46" fmla="*/ 2147483647 w 456"/>
                <a:gd name="T47" fmla="*/ 2147483647 h 1107"/>
                <a:gd name="T48" fmla="*/ 2147483647 w 456"/>
                <a:gd name="T49" fmla="*/ 2147483647 h 1107"/>
                <a:gd name="T50" fmla="*/ 2147483647 w 456"/>
                <a:gd name="T51" fmla="*/ 2147483647 h 1107"/>
                <a:gd name="T52" fmla="*/ 2147483647 w 456"/>
                <a:gd name="T53" fmla="*/ 2147483647 h 1107"/>
                <a:gd name="T54" fmla="*/ 2147483647 w 456"/>
                <a:gd name="T55" fmla="*/ 2147483647 h 1107"/>
                <a:gd name="T56" fmla="*/ 2147483647 w 456"/>
                <a:gd name="T57" fmla="*/ 2147483647 h 1107"/>
                <a:gd name="T58" fmla="*/ 2147483647 w 456"/>
                <a:gd name="T59" fmla="*/ 2147483647 h 1107"/>
                <a:gd name="T60" fmla="*/ 2147483647 w 456"/>
                <a:gd name="T61" fmla="*/ 2147483647 h 1107"/>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456"/>
                <a:gd name="T94" fmla="*/ 0 h 1107"/>
                <a:gd name="T95" fmla="*/ 620 w 456"/>
                <a:gd name="T96" fmla="*/ 1089 h 1107"/>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456" h="1107">
                  <a:moveTo>
                    <a:pt x="232" y="1107"/>
                  </a:moveTo>
                  <a:lnTo>
                    <a:pt x="310" y="1031"/>
                  </a:lnTo>
                  <a:lnTo>
                    <a:pt x="391" y="938"/>
                  </a:lnTo>
                  <a:lnTo>
                    <a:pt x="441" y="827"/>
                  </a:lnTo>
                  <a:lnTo>
                    <a:pt x="456" y="687"/>
                  </a:lnTo>
                  <a:lnTo>
                    <a:pt x="370" y="623"/>
                  </a:lnTo>
                  <a:lnTo>
                    <a:pt x="313" y="525"/>
                  </a:lnTo>
                  <a:lnTo>
                    <a:pt x="298" y="437"/>
                  </a:lnTo>
                  <a:lnTo>
                    <a:pt x="321" y="334"/>
                  </a:lnTo>
                  <a:lnTo>
                    <a:pt x="370" y="247"/>
                  </a:lnTo>
                  <a:lnTo>
                    <a:pt x="266" y="176"/>
                  </a:lnTo>
                  <a:lnTo>
                    <a:pt x="210" y="112"/>
                  </a:lnTo>
                  <a:lnTo>
                    <a:pt x="198" y="59"/>
                  </a:lnTo>
                  <a:lnTo>
                    <a:pt x="165" y="62"/>
                  </a:lnTo>
                  <a:lnTo>
                    <a:pt x="132" y="12"/>
                  </a:lnTo>
                  <a:lnTo>
                    <a:pt x="102" y="0"/>
                  </a:lnTo>
                  <a:lnTo>
                    <a:pt x="87" y="29"/>
                  </a:lnTo>
                  <a:lnTo>
                    <a:pt x="58" y="78"/>
                  </a:lnTo>
                  <a:lnTo>
                    <a:pt x="37" y="144"/>
                  </a:lnTo>
                  <a:lnTo>
                    <a:pt x="0" y="200"/>
                  </a:lnTo>
                  <a:lnTo>
                    <a:pt x="24" y="240"/>
                  </a:lnTo>
                  <a:lnTo>
                    <a:pt x="49" y="273"/>
                  </a:lnTo>
                  <a:lnTo>
                    <a:pt x="6" y="308"/>
                  </a:lnTo>
                  <a:lnTo>
                    <a:pt x="76" y="382"/>
                  </a:lnTo>
                  <a:lnTo>
                    <a:pt x="76" y="477"/>
                  </a:lnTo>
                  <a:lnTo>
                    <a:pt x="51" y="541"/>
                  </a:lnTo>
                  <a:lnTo>
                    <a:pt x="20" y="595"/>
                  </a:lnTo>
                  <a:lnTo>
                    <a:pt x="45" y="690"/>
                  </a:lnTo>
                  <a:lnTo>
                    <a:pt x="51" y="777"/>
                  </a:lnTo>
                  <a:lnTo>
                    <a:pt x="43" y="841"/>
                  </a:lnTo>
                  <a:lnTo>
                    <a:pt x="76" y="928"/>
                  </a:lnTo>
                  <a:lnTo>
                    <a:pt x="147" y="976"/>
                  </a:lnTo>
                  <a:lnTo>
                    <a:pt x="232" y="1107"/>
                  </a:lnTo>
                  <a:close/>
                </a:path>
              </a:pathLst>
            </a:custGeom>
            <a:solidFill>
              <a:schemeClr val="accent1">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235" name="Freeform 42">
              <a:extLst>
                <a:ext uri="{FF2B5EF4-FFF2-40B4-BE49-F238E27FC236}">
                  <a16:creationId xmlns:a16="http://schemas.microsoft.com/office/drawing/2014/main" id="{E4CA4F5F-B955-479E-9C60-DA75098B54ED}"/>
                </a:ext>
              </a:extLst>
            </p:cNvPr>
            <p:cNvSpPr>
              <a:spLocks noChangeAspect="1"/>
            </p:cNvSpPr>
            <p:nvPr/>
          </p:nvSpPr>
          <p:spPr bwMode="auto">
            <a:xfrm>
              <a:off x="4670639" y="3959481"/>
              <a:ext cx="73187" cy="101215"/>
            </a:xfrm>
            <a:custGeom>
              <a:avLst/>
              <a:gdLst>
                <a:gd name="T0" fmla="*/ 2147483647 w 237"/>
                <a:gd name="T1" fmla="*/ 2147483647 h 324"/>
                <a:gd name="T2" fmla="*/ 2147483647 w 237"/>
                <a:gd name="T3" fmla="*/ 2147483647 h 324"/>
                <a:gd name="T4" fmla="*/ 2147483647 w 237"/>
                <a:gd name="T5" fmla="*/ 2147483647 h 324"/>
                <a:gd name="T6" fmla="*/ 2147483647 w 237"/>
                <a:gd name="T7" fmla="*/ 2147483647 h 324"/>
                <a:gd name="T8" fmla="*/ 2147483647 w 237"/>
                <a:gd name="T9" fmla="*/ 2147483647 h 324"/>
                <a:gd name="T10" fmla="*/ 2147483647 w 237"/>
                <a:gd name="T11" fmla="*/ 2147483647 h 324"/>
                <a:gd name="T12" fmla="*/ 2147483647 w 237"/>
                <a:gd name="T13" fmla="*/ 2147483647 h 324"/>
                <a:gd name="T14" fmla="*/ 2147483647 w 237"/>
                <a:gd name="T15" fmla="*/ 2147483647 h 324"/>
                <a:gd name="T16" fmla="*/ 2147483647 w 237"/>
                <a:gd name="T17" fmla="*/ 2147483647 h 324"/>
                <a:gd name="T18" fmla="*/ 2147483647 w 237"/>
                <a:gd name="T19" fmla="*/ 2147483647 h 324"/>
                <a:gd name="T20" fmla="*/ 2147483647 w 237"/>
                <a:gd name="T21" fmla="*/ 2147483647 h 324"/>
                <a:gd name="T22" fmla="*/ 2147483647 w 237"/>
                <a:gd name="T23" fmla="*/ 2147483647 h 324"/>
                <a:gd name="T24" fmla="*/ 2147483647 w 237"/>
                <a:gd name="T25" fmla="*/ 2147483647 h 324"/>
                <a:gd name="T26" fmla="*/ 2147483647 w 237"/>
                <a:gd name="T27" fmla="*/ 2147483647 h 324"/>
                <a:gd name="T28" fmla="*/ 2147483647 w 237"/>
                <a:gd name="T29" fmla="*/ 2147483647 h 324"/>
                <a:gd name="T30" fmla="*/ 2147483647 w 237"/>
                <a:gd name="T31" fmla="*/ 2147483647 h 324"/>
                <a:gd name="T32" fmla="*/ 2147483647 w 237"/>
                <a:gd name="T33" fmla="*/ 2147483647 h 324"/>
                <a:gd name="T34" fmla="*/ 2147483647 w 237"/>
                <a:gd name="T35" fmla="*/ 2147483647 h 324"/>
                <a:gd name="T36" fmla="*/ 2147483647 w 237"/>
                <a:gd name="T37" fmla="*/ 2147483647 h 324"/>
                <a:gd name="T38" fmla="*/ 0 w 237"/>
                <a:gd name="T39" fmla="*/ 2147483647 h 324"/>
                <a:gd name="T40" fmla="*/ 2147483647 w 237"/>
                <a:gd name="T41" fmla="*/ 2147483647 h 324"/>
                <a:gd name="T42" fmla="*/ 2147483647 w 237"/>
                <a:gd name="T43" fmla="*/ 2147483647 h 324"/>
                <a:gd name="T44" fmla="*/ 2147483647 w 237"/>
                <a:gd name="T45" fmla="*/ 0 h 324"/>
                <a:gd name="T46" fmla="*/ 2147483647 w 237"/>
                <a:gd name="T47" fmla="*/ 2147483647 h 324"/>
                <a:gd name="T48" fmla="*/ 2147483647 w 237"/>
                <a:gd name="T49" fmla="*/ 2147483647 h 324"/>
                <a:gd name="T50" fmla="*/ 2147483647 w 237"/>
                <a:gd name="T51" fmla="*/ 2147483647 h 324"/>
                <a:gd name="T52" fmla="*/ 2147483647 w 237"/>
                <a:gd name="T53" fmla="*/ 2147483647 h 324"/>
                <a:gd name="T54" fmla="*/ 2147483647 w 237"/>
                <a:gd name="T55" fmla="*/ 2147483647 h 324"/>
                <a:gd name="T56" fmla="*/ 2147483647 w 237"/>
                <a:gd name="T57" fmla="*/ 2147483647 h 324"/>
                <a:gd name="T58" fmla="*/ 2147483647 w 237"/>
                <a:gd name="T59" fmla="*/ 2147483647 h 324"/>
                <a:gd name="T60" fmla="*/ 2147483647 w 237"/>
                <a:gd name="T61" fmla="*/ 2147483647 h 324"/>
                <a:gd name="T62" fmla="*/ 2147483647 w 237"/>
                <a:gd name="T63" fmla="*/ 2147483647 h 324"/>
                <a:gd name="T64" fmla="*/ 2147483647 w 237"/>
                <a:gd name="T65" fmla="*/ 2147483647 h 324"/>
                <a:gd name="T66" fmla="*/ 2147483647 w 237"/>
                <a:gd name="T67" fmla="*/ 2147483647 h 324"/>
                <a:gd name="T68" fmla="*/ 2147483647 w 237"/>
                <a:gd name="T69" fmla="*/ 2147483647 h 324"/>
                <a:gd name="T70" fmla="*/ 2147483647 w 237"/>
                <a:gd name="T71" fmla="*/ 2147483647 h 324"/>
                <a:gd name="T72" fmla="*/ 2147483647 w 237"/>
                <a:gd name="T73" fmla="*/ 2147483647 h 324"/>
                <a:gd name="T74" fmla="*/ 2147483647 w 237"/>
                <a:gd name="T75" fmla="*/ 2147483647 h 324"/>
                <a:gd name="T76" fmla="*/ 2147483647 w 237"/>
                <a:gd name="T77" fmla="*/ 2147483647 h 324"/>
                <a:gd name="T78" fmla="*/ 2147483647 w 237"/>
                <a:gd name="T79" fmla="*/ 2147483647 h 324"/>
                <a:gd name="T80" fmla="*/ 2147483647 w 237"/>
                <a:gd name="T81" fmla="*/ 2147483647 h 324"/>
                <a:gd name="T82" fmla="*/ 2147483647 w 237"/>
                <a:gd name="T83" fmla="*/ 2147483647 h 324"/>
                <a:gd name="T84" fmla="*/ 2147483647 w 237"/>
                <a:gd name="T85" fmla="*/ 2147483647 h 324"/>
                <a:gd name="T86" fmla="*/ 2147483647 w 237"/>
                <a:gd name="T87" fmla="*/ 2147483647 h 324"/>
                <a:gd name="T88" fmla="*/ 2147483647 w 237"/>
                <a:gd name="T89" fmla="*/ 2147483647 h 324"/>
                <a:gd name="T90" fmla="*/ 2147483647 w 237"/>
                <a:gd name="T91" fmla="*/ 2147483647 h 324"/>
                <a:gd name="T92" fmla="*/ 2147483647 w 237"/>
                <a:gd name="T93" fmla="*/ 2147483647 h 324"/>
                <a:gd name="T94" fmla="*/ 2147483647 w 237"/>
                <a:gd name="T95" fmla="*/ 2147483647 h 324"/>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37"/>
                <a:gd name="T145" fmla="*/ 0 h 324"/>
                <a:gd name="T146" fmla="*/ 1162 w 237"/>
                <a:gd name="T147" fmla="*/ 1450 h 324"/>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37" h="324">
                  <a:moveTo>
                    <a:pt x="84" y="252"/>
                  </a:moveTo>
                  <a:lnTo>
                    <a:pt x="69" y="243"/>
                  </a:lnTo>
                  <a:lnTo>
                    <a:pt x="56" y="242"/>
                  </a:lnTo>
                  <a:lnTo>
                    <a:pt x="49" y="238"/>
                  </a:lnTo>
                  <a:lnTo>
                    <a:pt x="36" y="219"/>
                  </a:lnTo>
                  <a:lnTo>
                    <a:pt x="31" y="213"/>
                  </a:lnTo>
                  <a:lnTo>
                    <a:pt x="22" y="200"/>
                  </a:lnTo>
                  <a:lnTo>
                    <a:pt x="33" y="200"/>
                  </a:lnTo>
                  <a:lnTo>
                    <a:pt x="33" y="186"/>
                  </a:lnTo>
                  <a:lnTo>
                    <a:pt x="24" y="181"/>
                  </a:lnTo>
                  <a:lnTo>
                    <a:pt x="24" y="166"/>
                  </a:lnTo>
                  <a:lnTo>
                    <a:pt x="41" y="171"/>
                  </a:lnTo>
                  <a:lnTo>
                    <a:pt x="41" y="158"/>
                  </a:lnTo>
                  <a:lnTo>
                    <a:pt x="36" y="145"/>
                  </a:lnTo>
                  <a:lnTo>
                    <a:pt x="26" y="150"/>
                  </a:lnTo>
                  <a:lnTo>
                    <a:pt x="18" y="133"/>
                  </a:lnTo>
                  <a:lnTo>
                    <a:pt x="25" y="120"/>
                  </a:lnTo>
                  <a:lnTo>
                    <a:pt x="19" y="93"/>
                  </a:lnTo>
                  <a:lnTo>
                    <a:pt x="23" y="77"/>
                  </a:lnTo>
                  <a:lnTo>
                    <a:pt x="8" y="39"/>
                  </a:lnTo>
                  <a:lnTo>
                    <a:pt x="0" y="21"/>
                  </a:lnTo>
                  <a:lnTo>
                    <a:pt x="23" y="9"/>
                  </a:lnTo>
                  <a:lnTo>
                    <a:pt x="54" y="10"/>
                  </a:lnTo>
                  <a:lnTo>
                    <a:pt x="83" y="0"/>
                  </a:lnTo>
                  <a:lnTo>
                    <a:pt x="100" y="12"/>
                  </a:lnTo>
                  <a:lnTo>
                    <a:pt x="113" y="23"/>
                  </a:lnTo>
                  <a:lnTo>
                    <a:pt x="122" y="32"/>
                  </a:lnTo>
                  <a:lnTo>
                    <a:pt x="140" y="51"/>
                  </a:lnTo>
                  <a:lnTo>
                    <a:pt x="165" y="89"/>
                  </a:lnTo>
                  <a:lnTo>
                    <a:pt x="198" y="105"/>
                  </a:lnTo>
                  <a:lnTo>
                    <a:pt x="215" y="129"/>
                  </a:lnTo>
                  <a:lnTo>
                    <a:pt x="228" y="155"/>
                  </a:lnTo>
                  <a:lnTo>
                    <a:pt x="206" y="179"/>
                  </a:lnTo>
                  <a:lnTo>
                    <a:pt x="212" y="189"/>
                  </a:lnTo>
                  <a:lnTo>
                    <a:pt x="216" y="201"/>
                  </a:lnTo>
                  <a:lnTo>
                    <a:pt x="228" y="203"/>
                  </a:lnTo>
                  <a:lnTo>
                    <a:pt x="237" y="224"/>
                  </a:lnTo>
                  <a:lnTo>
                    <a:pt x="227" y="245"/>
                  </a:lnTo>
                  <a:lnTo>
                    <a:pt x="207" y="270"/>
                  </a:lnTo>
                  <a:lnTo>
                    <a:pt x="194" y="288"/>
                  </a:lnTo>
                  <a:lnTo>
                    <a:pt x="192" y="312"/>
                  </a:lnTo>
                  <a:lnTo>
                    <a:pt x="169" y="309"/>
                  </a:lnTo>
                  <a:lnTo>
                    <a:pt x="158" y="317"/>
                  </a:lnTo>
                  <a:lnTo>
                    <a:pt x="142" y="313"/>
                  </a:lnTo>
                  <a:lnTo>
                    <a:pt x="125" y="314"/>
                  </a:lnTo>
                  <a:lnTo>
                    <a:pt x="112" y="322"/>
                  </a:lnTo>
                  <a:lnTo>
                    <a:pt x="101" y="324"/>
                  </a:lnTo>
                  <a:lnTo>
                    <a:pt x="80" y="308"/>
                  </a:lnTo>
                  <a:lnTo>
                    <a:pt x="71" y="293"/>
                  </a:lnTo>
                  <a:lnTo>
                    <a:pt x="70" y="282"/>
                  </a:lnTo>
                  <a:lnTo>
                    <a:pt x="69" y="270"/>
                  </a:lnTo>
                  <a:lnTo>
                    <a:pt x="70" y="261"/>
                  </a:lnTo>
                  <a:lnTo>
                    <a:pt x="79" y="260"/>
                  </a:lnTo>
                  <a:lnTo>
                    <a:pt x="84" y="252"/>
                  </a:lnTo>
                  <a:close/>
                </a:path>
              </a:pathLst>
            </a:custGeom>
            <a:solidFill>
              <a:schemeClr val="accent1">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236" name="Freeform 44">
              <a:extLst>
                <a:ext uri="{FF2B5EF4-FFF2-40B4-BE49-F238E27FC236}">
                  <a16:creationId xmlns:a16="http://schemas.microsoft.com/office/drawing/2014/main" id="{5D983BEA-EDF7-40FD-BEBB-4F0C997AD2B9}"/>
                </a:ext>
              </a:extLst>
            </p:cNvPr>
            <p:cNvSpPr>
              <a:spLocks noChangeAspect="1"/>
            </p:cNvSpPr>
            <p:nvPr/>
          </p:nvSpPr>
          <p:spPr bwMode="auto">
            <a:xfrm rot="287104">
              <a:off x="4665970" y="4021767"/>
              <a:ext cx="31143" cy="40486"/>
            </a:xfrm>
            <a:custGeom>
              <a:avLst/>
              <a:gdLst>
                <a:gd name="T0" fmla="*/ 0 w 852"/>
                <a:gd name="T1" fmla="*/ 2147483647 h 1124"/>
                <a:gd name="T2" fmla="*/ 2147483647 w 852"/>
                <a:gd name="T3" fmla="*/ 2147483647 h 1124"/>
                <a:gd name="T4" fmla="*/ 2147483647 w 852"/>
                <a:gd name="T5" fmla="*/ 2147483647 h 1124"/>
                <a:gd name="T6" fmla="*/ 2147483647 w 852"/>
                <a:gd name="T7" fmla="*/ 2147483647 h 1124"/>
                <a:gd name="T8" fmla="*/ 2147483647 w 852"/>
                <a:gd name="T9" fmla="*/ 2147483647 h 1124"/>
                <a:gd name="T10" fmla="*/ 2147483647 w 852"/>
                <a:gd name="T11" fmla="*/ 2147483647 h 1124"/>
                <a:gd name="T12" fmla="*/ 2147483647 w 852"/>
                <a:gd name="T13" fmla="*/ 2147483647 h 1124"/>
                <a:gd name="T14" fmla="*/ 2147483647 w 852"/>
                <a:gd name="T15" fmla="*/ 2147483647 h 1124"/>
                <a:gd name="T16" fmla="*/ 2147483647 w 852"/>
                <a:gd name="T17" fmla="*/ 2147483647 h 1124"/>
                <a:gd name="T18" fmla="*/ 2147483647 w 852"/>
                <a:gd name="T19" fmla="*/ 2147483647 h 1124"/>
                <a:gd name="T20" fmla="*/ 2147483647 w 852"/>
                <a:gd name="T21" fmla="*/ 2147483647 h 1124"/>
                <a:gd name="T22" fmla="*/ 2147483647 w 852"/>
                <a:gd name="T23" fmla="*/ 2147483647 h 1124"/>
                <a:gd name="T24" fmla="*/ 2147483647 w 852"/>
                <a:gd name="T25" fmla="*/ 2147483647 h 1124"/>
                <a:gd name="T26" fmla="*/ 2147483647 w 852"/>
                <a:gd name="T27" fmla="*/ 0 h 1124"/>
                <a:gd name="T28" fmla="*/ 2147483647 w 852"/>
                <a:gd name="T29" fmla="*/ 2147483647 h 1124"/>
                <a:gd name="T30" fmla="*/ 2147483647 w 852"/>
                <a:gd name="T31" fmla="*/ 2147483647 h 1124"/>
                <a:gd name="T32" fmla="*/ 2147483647 w 852"/>
                <a:gd name="T33" fmla="*/ 2147483647 h 1124"/>
                <a:gd name="T34" fmla="*/ 0 w 852"/>
                <a:gd name="T35" fmla="*/ 2147483647 h 1124"/>
                <a:gd name="T36" fmla="*/ 2147483647 w 852"/>
                <a:gd name="T37" fmla="*/ 2147483647 h 1124"/>
                <a:gd name="T38" fmla="*/ 0 w 852"/>
                <a:gd name="T39" fmla="*/ 2147483647 h 1124"/>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852"/>
                <a:gd name="T61" fmla="*/ 0 h 1124"/>
                <a:gd name="T62" fmla="*/ 536 w 852"/>
                <a:gd name="T63" fmla="*/ 469 h 1124"/>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852" h="1124">
                  <a:moveTo>
                    <a:pt x="48" y="692"/>
                  </a:moveTo>
                  <a:lnTo>
                    <a:pt x="53" y="774"/>
                  </a:lnTo>
                  <a:lnTo>
                    <a:pt x="90" y="832"/>
                  </a:lnTo>
                  <a:lnTo>
                    <a:pt x="115" y="923"/>
                  </a:lnTo>
                  <a:lnTo>
                    <a:pt x="182" y="923"/>
                  </a:lnTo>
                  <a:lnTo>
                    <a:pt x="211" y="855"/>
                  </a:lnTo>
                  <a:lnTo>
                    <a:pt x="221" y="932"/>
                  </a:lnTo>
                  <a:lnTo>
                    <a:pt x="283" y="942"/>
                  </a:lnTo>
                  <a:lnTo>
                    <a:pt x="341" y="971"/>
                  </a:lnTo>
                  <a:lnTo>
                    <a:pt x="370" y="1023"/>
                  </a:lnTo>
                  <a:lnTo>
                    <a:pt x="403" y="1124"/>
                  </a:lnTo>
                  <a:lnTo>
                    <a:pt x="480" y="1057"/>
                  </a:lnTo>
                  <a:lnTo>
                    <a:pt x="432" y="995"/>
                  </a:lnTo>
                  <a:lnTo>
                    <a:pt x="394" y="927"/>
                  </a:lnTo>
                  <a:lnTo>
                    <a:pt x="456" y="836"/>
                  </a:lnTo>
                  <a:lnTo>
                    <a:pt x="499" y="702"/>
                  </a:lnTo>
                  <a:lnTo>
                    <a:pt x="547" y="630"/>
                  </a:lnTo>
                  <a:lnTo>
                    <a:pt x="571" y="572"/>
                  </a:lnTo>
                  <a:lnTo>
                    <a:pt x="624" y="591"/>
                  </a:lnTo>
                  <a:lnTo>
                    <a:pt x="682" y="678"/>
                  </a:lnTo>
                  <a:lnTo>
                    <a:pt x="749" y="673"/>
                  </a:lnTo>
                  <a:lnTo>
                    <a:pt x="740" y="577"/>
                  </a:lnTo>
                  <a:lnTo>
                    <a:pt x="739" y="495"/>
                  </a:lnTo>
                  <a:lnTo>
                    <a:pt x="816" y="476"/>
                  </a:lnTo>
                  <a:lnTo>
                    <a:pt x="852" y="403"/>
                  </a:lnTo>
                  <a:lnTo>
                    <a:pt x="715" y="332"/>
                  </a:lnTo>
                  <a:lnTo>
                    <a:pt x="624" y="332"/>
                  </a:lnTo>
                  <a:lnTo>
                    <a:pt x="552" y="313"/>
                  </a:lnTo>
                  <a:lnTo>
                    <a:pt x="499" y="251"/>
                  </a:lnTo>
                  <a:lnTo>
                    <a:pt x="427" y="159"/>
                  </a:lnTo>
                  <a:lnTo>
                    <a:pt x="360" y="92"/>
                  </a:lnTo>
                  <a:lnTo>
                    <a:pt x="288" y="0"/>
                  </a:lnTo>
                  <a:lnTo>
                    <a:pt x="187" y="30"/>
                  </a:lnTo>
                  <a:lnTo>
                    <a:pt x="226" y="131"/>
                  </a:lnTo>
                  <a:lnTo>
                    <a:pt x="274" y="198"/>
                  </a:lnTo>
                  <a:lnTo>
                    <a:pt x="259" y="279"/>
                  </a:lnTo>
                  <a:lnTo>
                    <a:pt x="187" y="265"/>
                  </a:lnTo>
                  <a:lnTo>
                    <a:pt x="139" y="198"/>
                  </a:lnTo>
                  <a:lnTo>
                    <a:pt x="50" y="232"/>
                  </a:lnTo>
                  <a:lnTo>
                    <a:pt x="67" y="366"/>
                  </a:lnTo>
                  <a:lnTo>
                    <a:pt x="0" y="452"/>
                  </a:lnTo>
                  <a:lnTo>
                    <a:pt x="29" y="563"/>
                  </a:lnTo>
                  <a:lnTo>
                    <a:pt x="48" y="692"/>
                  </a:lnTo>
                  <a:close/>
                </a:path>
              </a:pathLst>
            </a:custGeom>
            <a:solidFill>
              <a:schemeClr val="accent1">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237" name="Freeform 46">
              <a:extLst>
                <a:ext uri="{FF2B5EF4-FFF2-40B4-BE49-F238E27FC236}">
                  <a16:creationId xmlns:a16="http://schemas.microsoft.com/office/drawing/2014/main" id="{0E389FA8-8C41-4382-80C7-9C82819DDEE3}"/>
                </a:ext>
              </a:extLst>
            </p:cNvPr>
            <p:cNvSpPr>
              <a:spLocks noChangeAspect="1"/>
            </p:cNvSpPr>
            <p:nvPr/>
          </p:nvSpPr>
          <p:spPr bwMode="auto">
            <a:xfrm>
              <a:off x="4697112" y="4054468"/>
              <a:ext cx="45157" cy="34257"/>
            </a:xfrm>
            <a:custGeom>
              <a:avLst/>
              <a:gdLst>
                <a:gd name="T0" fmla="*/ 0 w 148"/>
                <a:gd name="T1" fmla="*/ 2147483647 h 113"/>
                <a:gd name="T2" fmla="*/ 2147483647 w 148"/>
                <a:gd name="T3" fmla="*/ 2147483647 h 113"/>
                <a:gd name="T4" fmla="*/ 2147483647 w 148"/>
                <a:gd name="T5" fmla="*/ 2147483647 h 113"/>
                <a:gd name="T6" fmla="*/ 2147483647 w 148"/>
                <a:gd name="T7" fmla="*/ 2147483647 h 113"/>
                <a:gd name="T8" fmla="*/ 2147483647 w 148"/>
                <a:gd name="T9" fmla="*/ 2147483647 h 113"/>
                <a:gd name="T10" fmla="*/ 2147483647 w 148"/>
                <a:gd name="T11" fmla="*/ 2147483647 h 113"/>
                <a:gd name="T12" fmla="*/ 2147483647 w 148"/>
                <a:gd name="T13" fmla="*/ 2147483647 h 113"/>
                <a:gd name="T14" fmla="*/ 2147483647 w 148"/>
                <a:gd name="T15" fmla="*/ 2147483647 h 113"/>
                <a:gd name="T16" fmla="*/ 2147483647 w 148"/>
                <a:gd name="T17" fmla="*/ 2147483647 h 113"/>
                <a:gd name="T18" fmla="*/ 2147483647 w 148"/>
                <a:gd name="T19" fmla="*/ 2147483647 h 113"/>
                <a:gd name="T20" fmla="*/ 2147483647 w 148"/>
                <a:gd name="T21" fmla="*/ 2147483647 h 113"/>
                <a:gd name="T22" fmla="*/ 2147483647 w 148"/>
                <a:gd name="T23" fmla="*/ 0 h 113"/>
                <a:gd name="T24" fmla="*/ 2147483647 w 148"/>
                <a:gd name="T25" fmla="*/ 2147483647 h 113"/>
                <a:gd name="T26" fmla="*/ 2147483647 w 148"/>
                <a:gd name="T27" fmla="*/ 2147483647 h 113"/>
                <a:gd name="T28" fmla="*/ 2147483647 w 148"/>
                <a:gd name="T29" fmla="*/ 2147483647 h 113"/>
                <a:gd name="T30" fmla="*/ 2147483647 w 148"/>
                <a:gd name="T31" fmla="*/ 2147483647 h 113"/>
                <a:gd name="T32" fmla="*/ 2147483647 w 148"/>
                <a:gd name="T33" fmla="*/ 2147483647 h 113"/>
                <a:gd name="T34" fmla="*/ 2147483647 w 148"/>
                <a:gd name="T35" fmla="*/ 2147483647 h 113"/>
                <a:gd name="T36" fmla="*/ 2147483647 w 148"/>
                <a:gd name="T37" fmla="*/ 2147483647 h 113"/>
                <a:gd name="T38" fmla="*/ 2147483647 w 148"/>
                <a:gd name="T39" fmla="*/ 2147483647 h 113"/>
                <a:gd name="T40" fmla="*/ 0 w 148"/>
                <a:gd name="T41" fmla="*/ 2147483647 h 11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48"/>
                <a:gd name="T64" fmla="*/ 0 h 113"/>
                <a:gd name="T65" fmla="*/ 689 w 148"/>
                <a:gd name="T66" fmla="*/ 584 h 113"/>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48" h="113">
                  <a:moveTo>
                    <a:pt x="0" y="58"/>
                  </a:moveTo>
                  <a:lnTo>
                    <a:pt x="2" y="77"/>
                  </a:lnTo>
                  <a:lnTo>
                    <a:pt x="12" y="97"/>
                  </a:lnTo>
                  <a:lnTo>
                    <a:pt x="30" y="113"/>
                  </a:lnTo>
                  <a:lnTo>
                    <a:pt x="56" y="113"/>
                  </a:lnTo>
                  <a:lnTo>
                    <a:pt x="88" y="101"/>
                  </a:lnTo>
                  <a:lnTo>
                    <a:pt x="118" y="102"/>
                  </a:lnTo>
                  <a:lnTo>
                    <a:pt x="148" y="78"/>
                  </a:lnTo>
                  <a:lnTo>
                    <a:pt x="147" y="51"/>
                  </a:lnTo>
                  <a:lnTo>
                    <a:pt x="136" y="27"/>
                  </a:lnTo>
                  <a:lnTo>
                    <a:pt x="129" y="18"/>
                  </a:lnTo>
                  <a:lnTo>
                    <a:pt x="120" y="3"/>
                  </a:lnTo>
                  <a:lnTo>
                    <a:pt x="109" y="0"/>
                  </a:lnTo>
                  <a:lnTo>
                    <a:pt x="105" y="7"/>
                  </a:lnTo>
                  <a:lnTo>
                    <a:pt x="86" y="4"/>
                  </a:lnTo>
                  <a:lnTo>
                    <a:pt x="75" y="12"/>
                  </a:lnTo>
                  <a:lnTo>
                    <a:pt x="62" y="9"/>
                  </a:lnTo>
                  <a:lnTo>
                    <a:pt x="56" y="9"/>
                  </a:lnTo>
                  <a:lnTo>
                    <a:pt x="43" y="10"/>
                  </a:lnTo>
                  <a:lnTo>
                    <a:pt x="30" y="17"/>
                  </a:lnTo>
                  <a:lnTo>
                    <a:pt x="18" y="20"/>
                  </a:lnTo>
                  <a:lnTo>
                    <a:pt x="7" y="37"/>
                  </a:lnTo>
                  <a:lnTo>
                    <a:pt x="0" y="58"/>
                  </a:lnTo>
                  <a:close/>
                </a:path>
              </a:pathLst>
            </a:custGeom>
            <a:solidFill>
              <a:schemeClr val="accent1">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grpSp>
          <p:nvGrpSpPr>
            <p:cNvPr id="238" name="Group 249">
              <a:extLst>
                <a:ext uri="{FF2B5EF4-FFF2-40B4-BE49-F238E27FC236}">
                  <a16:creationId xmlns:a16="http://schemas.microsoft.com/office/drawing/2014/main" id="{C66874C7-6C77-4E04-B69C-B6286D04D1BF}"/>
                </a:ext>
              </a:extLst>
            </p:cNvPr>
            <p:cNvGrpSpPr>
              <a:grpSpLocks/>
            </p:cNvGrpSpPr>
            <p:nvPr/>
          </p:nvGrpSpPr>
          <p:grpSpPr bwMode="auto">
            <a:xfrm>
              <a:off x="6361709" y="4801901"/>
              <a:ext cx="17130" cy="14014"/>
              <a:chOff x="9180" y="8079"/>
              <a:chExt cx="13266" cy="10828"/>
            </a:xfrm>
            <a:solidFill>
              <a:schemeClr val="tx2">
                <a:lumMod val="75000"/>
              </a:schemeClr>
            </a:solidFill>
          </p:grpSpPr>
          <p:sp>
            <p:nvSpPr>
              <p:cNvPr id="289" name="Freeform 250">
                <a:extLst>
                  <a:ext uri="{FF2B5EF4-FFF2-40B4-BE49-F238E27FC236}">
                    <a16:creationId xmlns:a16="http://schemas.microsoft.com/office/drawing/2014/main" id="{4084F50D-432D-470E-9781-EB73EF27EEC3}"/>
                  </a:ext>
                </a:extLst>
              </p:cNvPr>
              <p:cNvSpPr>
                <a:spLocks/>
              </p:cNvSpPr>
              <p:nvPr/>
            </p:nvSpPr>
            <p:spPr bwMode="auto">
              <a:xfrm>
                <a:off x="9180" y="8079"/>
                <a:ext cx="10856" cy="10828"/>
              </a:xfrm>
              <a:custGeom>
                <a:avLst/>
                <a:gdLst>
                  <a:gd name="T0" fmla="*/ 666 w 10856"/>
                  <a:gd name="T1" fmla="*/ 4863 h 10828"/>
                  <a:gd name="T2" fmla="*/ 1242 w 10856"/>
                  <a:gd name="T3" fmla="*/ 5313 h 10828"/>
                  <a:gd name="T4" fmla="*/ 1962 w 10856"/>
                  <a:gd name="T5" fmla="*/ 5889 h 10828"/>
                  <a:gd name="T6" fmla="*/ 2376 w 10856"/>
                  <a:gd name="T7" fmla="*/ 6591 h 10828"/>
                  <a:gd name="T8" fmla="*/ 2520 w 10856"/>
                  <a:gd name="T9" fmla="*/ 7185 h 10828"/>
                  <a:gd name="T10" fmla="*/ 2468 w 10856"/>
                  <a:gd name="T11" fmla="*/ 8095 h 10828"/>
                  <a:gd name="T12" fmla="*/ 3236 w 10856"/>
                  <a:gd name="T13" fmla="*/ 8122 h 10828"/>
                  <a:gd name="T14" fmla="*/ 3693 w 10856"/>
                  <a:gd name="T15" fmla="*/ 7994 h 10828"/>
                  <a:gd name="T16" fmla="*/ 3986 w 10856"/>
                  <a:gd name="T17" fmla="*/ 8662 h 10828"/>
                  <a:gd name="T18" fmla="*/ 4315 w 10856"/>
                  <a:gd name="T19" fmla="*/ 9356 h 10828"/>
                  <a:gd name="T20" fmla="*/ 4781 w 10856"/>
                  <a:gd name="T21" fmla="*/ 9704 h 10828"/>
                  <a:gd name="T22" fmla="*/ 5138 w 10856"/>
                  <a:gd name="T23" fmla="*/ 10179 h 10828"/>
                  <a:gd name="T24" fmla="*/ 5604 w 10856"/>
                  <a:gd name="T25" fmla="*/ 10545 h 10828"/>
                  <a:gd name="T26" fmla="*/ 6107 w 10856"/>
                  <a:gd name="T27" fmla="*/ 10682 h 10828"/>
                  <a:gd name="T28" fmla="*/ 6829 w 10856"/>
                  <a:gd name="T29" fmla="*/ 10088 h 10828"/>
                  <a:gd name="T30" fmla="*/ 7350 w 10856"/>
                  <a:gd name="T31" fmla="*/ 9558 h 10828"/>
                  <a:gd name="T32" fmla="*/ 7423 w 10856"/>
                  <a:gd name="T33" fmla="*/ 9009 h 10828"/>
                  <a:gd name="T34" fmla="*/ 7963 w 10856"/>
                  <a:gd name="T35" fmla="*/ 8159 h 10828"/>
                  <a:gd name="T36" fmla="*/ 7597 w 10856"/>
                  <a:gd name="T37" fmla="*/ 8232 h 10828"/>
                  <a:gd name="T38" fmla="*/ 7924 w 10856"/>
                  <a:gd name="T39" fmla="*/ 7745 h 10828"/>
                  <a:gd name="T40" fmla="*/ 8219 w 10856"/>
                  <a:gd name="T41" fmla="*/ 7153 h 10828"/>
                  <a:gd name="T42" fmla="*/ 8329 w 10856"/>
                  <a:gd name="T43" fmla="*/ 6550 h 10828"/>
                  <a:gd name="T44" fmla="*/ 7844 w 10856"/>
                  <a:gd name="T45" fmla="*/ 6449 h 10828"/>
                  <a:gd name="T46" fmla="*/ 7634 w 10856"/>
                  <a:gd name="T47" fmla="*/ 5937 h 10828"/>
                  <a:gd name="T48" fmla="*/ 7597 w 10856"/>
                  <a:gd name="T49" fmla="*/ 5260 h 10828"/>
                  <a:gd name="T50" fmla="*/ 7515 w 10856"/>
                  <a:gd name="T51" fmla="*/ 4630 h 10828"/>
                  <a:gd name="T52" fmla="*/ 7451 w 10856"/>
                  <a:gd name="T53" fmla="*/ 3926 h 10828"/>
                  <a:gd name="T54" fmla="*/ 7204 w 10856"/>
                  <a:gd name="T55" fmla="*/ 3670 h 10828"/>
                  <a:gd name="T56" fmla="*/ 7259 w 10856"/>
                  <a:gd name="T57" fmla="*/ 3249 h 10828"/>
                  <a:gd name="T58" fmla="*/ 7807 w 10856"/>
                  <a:gd name="T59" fmla="*/ 2966 h 10828"/>
                  <a:gd name="T60" fmla="*/ 8356 w 10856"/>
                  <a:gd name="T61" fmla="*/ 2399 h 10828"/>
                  <a:gd name="T62" fmla="*/ 9270 w 10856"/>
                  <a:gd name="T63" fmla="*/ 2271 h 10828"/>
                  <a:gd name="T64" fmla="*/ 9535 w 10856"/>
                  <a:gd name="T65" fmla="*/ 1640 h 10828"/>
                  <a:gd name="T66" fmla="*/ 9720 w 10856"/>
                  <a:gd name="T67" fmla="*/ 1343 h 10828"/>
                  <a:gd name="T68" fmla="*/ 9525 w 10856"/>
                  <a:gd name="T69" fmla="*/ 1509 h 10828"/>
                  <a:gd name="T70" fmla="*/ 9125 w 10856"/>
                  <a:gd name="T71" fmla="*/ 1806 h 10828"/>
                  <a:gd name="T72" fmla="*/ 8951 w 10856"/>
                  <a:gd name="T73" fmla="*/ 1823 h 10828"/>
                  <a:gd name="T74" fmla="*/ 8835 w 10856"/>
                  <a:gd name="T75" fmla="*/ 1737 h 10828"/>
                  <a:gd name="T76" fmla="*/ 8775 w 10856"/>
                  <a:gd name="T77" fmla="*/ 1691 h 10828"/>
                  <a:gd name="T78" fmla="*/ 9008 w 10856"/>
                  <a:gd name="T79" fmla="*/ 1716 h 10828"/>
                  <a:gd name="T80" fmla="*/ 9290 w 10856"/>
                  <a:gd name="T81" fmla="*/ 1557 h 10828"/>
                  <a:gd name="T82" fmla="*/ 9791 w 10856"/>
                  <a:gd name="T83" fmla="*/ 974 h 10828"/>
                  <a:gd name="T84" fmla="*/ 9917 w 10856"/>
                  <a:gd name="T85" fmla="*/ 567 h 10828"/>
                  <a:gd name="T86" fmla="*/ 10145 w 10856"/>
                  <a:gd name="T87" fmla="*/ 465 h 10828"/>
                  <a:gd name="T88" fmla="*/ 10460 w 10856"/>
                  <a:gd name="T89" fmla="*/ 513 h 10828"/>
                  <a:gd name="T90" fmla="*/ 10856 w 10856"/>
                  <a:gd name="T91" fmla="*/ 471 h 10828"/>
                  <a:gd name="T92" fmla="*/ 10515 w 10856"/>
                  <a:gd name="T93" fmla="*/ 368 h 10828"/>
                  <a:gd name="T94" fmla="*/ 10356 w 10856"/>
                  <a:gd name="T95" fmla="*/ 152 h 10828"/>
                  <a:gd name="T96" fmla="*/ 10754 w 10856"/>
                  <a:gd name="T97" fmla="*/ 17 h 10828"/>
                  <a:gd name="T98" fmla="*/ 10205 w 10856"/>
                  <a:gd name="T99" fmla="*/ 89 h 10828"/>
                  <a:gd name="T100" fmla="*/ 9302 w 10856"/>
                  <a:gd name="T101" fmla="*/ 272 h 10828"/>
                  <a:gd name="T102" fmla="*/ 8123 w 10856"/>
                  <a:gd name="T103" fmla="*/ 762 h 10828"/>
                  <a:gd name="T104" fmla="*/ 7566 w 10856"/>
                  <a:gd name="T105" fmla="*/ 1118 h 10828"/>
                  <a:gd name="T106" fmla="*/ 6195 w 10856"/>
                  <a:gd name="T107" fmla="*/ 2066 h 10828"/>
                  <a:gd name="T108" fmla="*/ 5610 w 10856"/>
                  <a:gd name="T109" fmla="*/ 2640 h 10828"/>
                  <a:gd name="T110" fmla="*/ 5502 w 10856"/>
                  <a:gd name="T111" fmla="*/ 2775 h 10828"/>
                  <a:gd name="T112" fmla="*/ 4470 w 10856"/>
                  <a:gd name="T113" fmla="*/ 3542 h 10828"/>
                  <a:gd name="T114" fmla="*/ 3171 w 10856"/>
                  <a:gd name="T115" fmla="*/ 4151 h 10828"/>
                  <a:gd name="T116" fmla="*/ 1559 w 10856"/>
                  <a:gd name="T117" fmla="*/ 4673 h 10828"/>
                  <a:gd name="T118" fmla="*/ 639 w 10856"/>
                  <a:gd name="T119" fmla="*/ 4731 h 10828"/>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10856"/>
                  <a:gd name="T181" fmla="*/ 0 h 10828"/>
                  <a:gd name="T182" fmla="*/ 10856 w 10856"/>
                  <a:gd name="T183" fmla="*/ 10828 h 10828"/>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10856" h="10828">
                    <a:moveTo>
                      <a:pt x="0" y="4737"/>
                    </a:moveTo>
                    <a:lnTo>
                      <a:pt x="162" y="4863"/>
                    </a:lnTo>
                    <a:lnTo>
                      <a:pt x="432" y="4845"/>
                    </a:lnTo>
                    <a:lnTo>
                      <a:pt x="666" y="4863"/>
                    </a:lnTo>
                    <a:lnTo>
                      <a:pt x="936" y="4953"/>
                    </a:lnTo>
                    <a:lnTo>
                      <a:pt x="1044" y="5115"/>
                    </a:lnTo>
                    <a:lnTo>
                      <a:pt x="1152" y="5223"/>
                    </a:lnTo>
                    <a:lnTo>
                      <a:pt x="1242" y="5313"/>
                    </a:lnTo>
                    <a:lnTo>
                      <a:pt x="1422" y="5331"/>
                    </a:lnTo>
                    <a:lnTo>
                      <a:pt x="1656" y="5493"/>
                    </a:lnTo>
                    <a:lnTo>
                      <a:pt x="1890" y="5709"/>
                    </a:lnTo>
                    <a:lnTo>
                      <a:pt x="1962" y="5889"/>
                    </a:lnTo>
                    <a:lnTo>
                      <a:pt x="2124" y="6069"/>
                    </a:lnTo>
                    <a:lnTo>
                      <a:pt x="2196" y="6267"/>
                    </a:lnTo>
                    <a:lnTo>
                      <a:pt x="2286" y="6411"/>
                    </a:lnTo>
                    <a:lnTo>
                      <a:pt x="2376" y="6591"/>
                    </a:lnTo>
                    <a:lnTo>
                      <a:pt x="2394" y="6789"/>
                    </a:lnTo>
                    <a:lnTo>
                      <a:pt x="2376" y="6987"/>
                    </a:lnTo>
                    <a:lnTo>
                      <a:pt x="2394" y="7113"/>
                    </a:lnTo>
                    <a:lnTo>
                      <a:pt x="2520" y="7185"/>
                    </a:lnTo>
                    <a:lnTo>
                      <a:pt x="2628" y="7347"/>
                    </a:lnTo>
                    <a:lnTo>
                      <a:pt x="2556" y="7599"/>
                    </a:lnTo>
                    <a:lnTo>
                      <a:pt x="2484" y="7905"/>
                    </a:lnTo>
                    <a:lnTo>
                      <a:pt x="2468" y="8095"/>
                    </a:lnTo>
                    <a:lnTo>
                      <a:pt x="2523" y="8204"/>
                    </a:lnTo>
                    <a:lnTo>
                      <a:pt x="2724" y="8193"/>
                    </a:lnTo>
                    <a:lnTo>
                      <a:pt x="3060" y="8097"/>
                    </a:lnTo>
                    <a:lnTo>
                      <a:pt x="3236" y="8122"/>
                    </a:lnTo>
                    <a:lnTo>
                      <a:pt x="3373" y="8186"/>
                    </a:lnTo>
                    <a:lnTo>
                      <a:pt x="3510" y="8259"/>
                    </a:lnTo>
                    <a:lnTo>
                      <a:pt x="3565" y="8150"/>
                    </a:lnTo>
                    <a:lnTo>
                      <a:pt x="3693" y="7994"/>
                    </a:lnTo>
                    <a:lnTo>
                      <a:pt x="3867" y="8086"/>
                    </a:lnTo>
                    <a:lnTo>
                      <a:pt x="3858" y="8278"/>
                    </a:lnTo>
                    <a:lnTo>
                      <a:pt x="3922" y="8497"/>
                    </a:lnTo>
                    <a:lnTo>
                      <a:pt x="3986" y="8662"/>
                    </a:lnTo>
                    <a:lnTo>
                      <a:pt x="4086" y="8844"/>
                    </a:lnTo>
                    <a:lnTo>
                      <a:pt x="4132" y="9036"/>
                    </a:lnTo>
                    <a:lnTo>
                      <a:pt x="4196" y="9192"/>
                    </a:lnTo>
                    <a:lnTo>
                      <a:pt x="4315" y="9356"/>
                    </a:lnTo>
                    <a:lnTo>
                      <a:pt x="4507" y="9356"/>
                    </a:lnTo>
                    <a:lnTo>
                      <a:pt x="4662" y="9457"/>
                    </a:lnTo>
                    <a:lnTo>
                      <a:pt x="4781" y="9530"/>
                    </a:lnTo>
                    <a:lnTo>
                      <a:pt x="4781" y="9704"/>
                    </a:lnTo>
                    <a:lnTo>
                      <a:pt x="4854" y="9823"/>
                    </a:lnTo>
                    <a:lnTo>
                      <a:pt x="4891" y="9987"/>
                    </a:lnTo>
                    <a:lnTo>
                      <a:pt x="5065" y="10070"/>
                    </a:lnTo>
                    <a:lnTo>
                      <a:pt x="5138" y="10179"/>
                    </a:lnTo>
                    <a:lnTo>
                      <a:pt x="5183" y="10344"/>
                    </a:lnTo>
                    <a:lnTo>
                      <a:pt x="5375" y="10353"/>
                    </a:lnTo>
                    <a:lnTo>
                      <a:pt x="5549" y="10380"/>
                    </a:lnTo>
                    <a:lnTo>
                      <a:pt x="5604" y="10545"/>
                    </a:lnTo>
                    <a:lnTo>
                      <a:pt x="5494" y="10792"/>
                    </a:lnTo>
                    <a:lnTo>
                      <a:pt x="5622" y="10828"/>
                    </a:lnTo>
                    <a:lnTo>
                      <a:pt x="5860" y="10774"/>
                    </a:lnTo>
                    <a:lnTo>
                      <a:pt x="6107" y="10682"/>
                    </a:lnTo>
                    <a:lnTo>
                      <a:pt x="6262" y="10582"/>
                    </a:lnTo>
                    <a:lnTo>
                      <a:pt x="6427" y="10527"/>
                    </a:lnTo>
                    <a:lnTo>
                      <a:pt x="6628" y="10353"/>
                    </a:lnTo>
                    <a:lnTo>
                      <a:pt x="6829" y="10088"/>
                    </a:lnTo>
                    <a:lnTo>
                      <a:pt x="6966" y="9878"/>
                    </a:lnTo>
                    <a:lnTo>
                      <a:pt x="7140" y="9759"/>
                    </a:lnTo>
                    <a:lnTo>
                      <a:pt x="7204" y="9603"/>
                    </a:lnTo>
                    <a:lnTo>
                      <a:pt x="7350" y="9558"/>
                    </a:lnTo>
                    <a:lnTo>
                      <a:pt x="7451" y="9356"/>
                    </a:lnTo>
                    <a:lnTo>
                      <a:pt x="7506" y="9219"/>
                    </a:lnTo>
                    <a:lnTo>
                      <a:pt x="7396" y="9155"/>
                    </a:lnTo>
                    <a:lnTo>
                      <a:pt x="7423" y="9009"/>
                    </a:lnTo>
                    <a:lnTo>
                      <a:pt x="7561" y="8780"/>
                    </a:lnTo>
                    <a:lnTo>
                      <a:pt x="7707" y="8634"/>
                    </a:lnTo>
                    <a:lnTo>
                      <a:pt x="7835" y="8396"/>
                    </a:lnTo>
                    <a:lnTo>
                      <a:pt x="7963" y="8159"/>
                    </a:lnTo>
                    <a:lnTo>
                      <a:pt x="8027" y="8003"/>
                    </a:lnTo>
                    <a:lnTo>
                      <a:pt x="7881" y="8040"/>
                    </a:lnTo>
                    <a:lnTo>
                      <a:pt x="7734" y="8159"/>
                    </a:lnTo>
                    <a:lnTo>
                      <a:pt x="7597" y="8232"/>
                    </a:lnTo>
                    <a:lnTo>
                      <a:pt x="7588" y="8113"/>
                    </a:lnTo>
                    <a:lnTo>
                      <a:pt x="7689" y="8040"/>
                    </a:lnTo>
                    <a:lnTo>
                      <a:pt x="7789" y="7912"/>
                    </a:lnTo>
                    <a:lnTo>
                      <a:pt x="7924" y="7745"/>
                    </a:lnTo>
                    <a:lnTo>
                      <a:pt x="7992" y="7641"/>
                    </a:lnTo>
                    <a:lnTo>
                      <a:pt x="8091" y="7446"/>
                    </a:lnTo>
                    <a:lnTo>
                      <a:pt x="8201" y="7281"/>
                    </a:lnTo>
                    <a:lnTo>
                      <a:pt x="8219" y="7153"/>
                    </a:lnTo>
                    <a:lnTo>
                      <a:pt x="8274" y="7007"/>
                    </a:lnTo>
                    <a:lnTo>
                      <a:pt x="8274" y="6833"/>
                    </a:lnTo>
                    <a:lnTo>
                      <a:pt x="8301" y="6678"/>
                    </a:lnTo>
                    <a:lnTo>
                      <a:pt x="8329" y="6550"/>
                    </a:lnTo>
                    <a:lnTo>
                      <a:pt x="8292" y="6422"/>
                    </a:lnTo>
                    <a:lnTo>
                      <a:pt x="8137" y="6440"/>
                    </a:lnTo>
                    <a:lnTo>
                      <a:pt x="7972" y="6458"/>
                    </a:lnTo>
                    <a:lnTo>
                      <a:pt x="7844" y="6449"/>
                    </a:lnTo>
                    <a:lnTo>
                      <a:pt x="7753" y="6358"/>
                    </a:lnTo>
                    <a:lnTo>
                      <a:pt x="7707" y="6239"/>
                    </a:lnTo>
                    <a:lnTo>
                      <a:pt x="7679" y="6102"/>
                    </a:lnTo>
                    <a:lnTo>
                      <a:pt x="7634" y="5937"/>
                    </a:lnTo>
                    <a:lnTo>
                      <a:pt x="7625" y="5772"/>
                    </a:lnTo>
                    <a:lnTo>
                      <a:pt x="7634" y="5608"/>
                    </a:lnTo>
                    <a:lnTo>
                      <a:pt x="7625" y="5416"/>
                    </a:lnTo>
                    <a:lnTo>
                      <a:pt x="7597" y="5260"/>
                    </a:lnTo>
                    <a:lnTo>
                      <a:pt x="7643" y="5123"/>
                    </a:lnTo>
                    <a:lnTo>
                      <a:pt x="7625" y="4950"/>
                    </a:lnTo>
                    <a:lnTo>
                      <a:pt x="7588" y="4730"/>
                    </a:lnTo>
                    <a:lnTo>
                      <a:pt x="7515" y="4630"/>
                    </a:lnTo>
                    <a:lnTo>
                      <a:pt x="7497" y="4492"/>
                    </a:lnTo>
                    <a:lnTo>
                      <a:pt x="7469" y="4264"/>
                    </a:lnTo>
                    <a:lnTo>
                      <a:pt x="7433" y="4072"/>
                    </a:lnTo>
                    <a:lnTo>
                      <a:pt x="7451" y="3926"/>
                    </a:lnTo>
                    <a:lnTo>
                      <a:pt x="7460" y="3816"/>
                    </a:lnTo>
                    <a:lnTo>
                      <a:pt x="7359" y="3798"/>
                    </a:lnTo>
                    <a:lnTo>
                      <a:pt x="7286" y="3761"/>
                    </a:lnTo>
                    <a:lnTo>
                      <a:pt x="7204" y="3670"/>
                    </a:lnTo>
                    <a:lnTo>
                      <a:pt x="7277" y="3542"/>
                    </a:lnTo>
                    <a:lnTo>
                      <a:pt x="7286" y="3450"/>
                    </a:lnTo>
                    <a:lnTo>
                      <a:pt x="7204" y="3340"/>
                    </a:lnTo>
                    <a:lnTo>
                      <a:pt x="7259" y="3249"/>
                    </a:lnTo>
                    <a:lnTo>
                      <a:pt x="7405" y="3176"/>
                    </a:lnTo>
                    <a:lnTo>
                      <a:pt x="7606" y="3130"/>
                    </a:lnTo>
                    <a:lnTo>
                      <a:pt x="7743" y="3094"/>
                    </a:lnTo>
                    <a:lnTo>
                      <a:pt x="7807" y="2966"/>
                    </a:lnTo>
                    <a:lnTo>
                      <a:pt x="7871" y="2783"/>
                    </a:lnTo>
                    <a:lnTo>
                      <a:pt x="7935" y="2627"/>
                    </a:lnTo>
                    <a:lnTo>
                      <a:pt x="8100" y="2536"/>
                    </a:lnTo>
                    <a:lnTo>
                      <a:pt x="8356" y="2399"/>
                    </a:lnTo>
                    <a:lnTo>
                      <a:pt x="8594" y="2390"/>
                    </a:lnTo>
                    <a:lnTo>
                      <a:pt x="8859" y="2390"/>
                    </a:lnTo>
                    <a:lnTo>
                      <a:pt x="9204" y="2409"/>
                    </a:lnTo>
                    <a:lnTo>
                      <a:pt x="9270" y="2271"/>
                    </a:lnTo>
                    <a:lnTo>
                      <a:pt x="9396" y="2001"/>
                    </a:lnTo>
                    <a:lnTo>
                      <a:pt x="9398" y="1823"/>
                    </a:lnTo>
                    <a:lnTo>
                      <a:pt x="9444" y="1722"/>
                    </a:lnTo>
                    <a:lnTo>
                      <a:pt x="9535" y="1640"/>
                    </a:lnTo>
                    <a:lnTo>
                      <a:pt x="9609" y="1576"/>
                    </a:lnTo>
                    <a:lnTo>
                      <a:pt x="9761" y="1451"/>
                    </a:lnTo>
                    <a:lnTo>
                      <a:pt x="9756" y="1386"/>
                    </a:lnTo>
                    <a:lnTo>
                      <a:pt x="9720" y="1343"/>
                    </a:lnTo>
                    <a:lnTo>
                      <a:pt x="9683" y="1335"/>
                    </a:lnTo>
                    <a:lnTo>
                      <a:pt x="9626" y="1382"/>
                    </a:lnTo>
                    <a:lnTo>
                      <a:pt x="9593" y="1457"/>
                    </a:lnTo>
                    <a:lnTo>
                      <a:pt x="9525" y="1509"/>
                    </a:lnTo>
                    <a:lnTo>
                      <a:pt x="9440" y="1557"/>
                    </a:lnTo>
                    <a:lnTo>
                      <a:pt x="9320" y="1646"/>
                    </a:lnTo>
                    <a:lnTo>
                      <a:pt x="9210" y="1725"/>
                    </a:lnTo>
                    <a:lnTo>
                      <a:pt x="9125" y="1806"/>
                    </a:lnTo>
                    <a:lnTo>
                      <a:pt x="9069" y="1904"/>
                    </a:lnTo>
                    <a:lnTo>
                      <a:pt x="9059" y="1962"/>
                    </a:lnTo>
                    <a:lnTo>
                      <a:pt x="8966" y="1884"/>
                    </a:lnTo>
                    <a:lnTo>
                      <a:pt x="8951" y="1823"/>
                    </a:lnTo>
                    <a:lnTo>
                      <a:pt x="8955" y="1761"/>
                    </a:lnTo>
                    <a:lnTo>
                      <a:pt x="8913" y="1713"/>
                    </a:lnTo>
                    <a:lnTo>
                      <a:pt x="8871" y="1713"/>
                    </a:lnTo>
                    <a:lnTo>
                      <a:pt x="8835" y="1737"/>
                    </a:lnTo>
                    <a:lnTo>
                      <a:pt x="8796" y="1775"/>
                    </a:lnTo>
                    <a:lnTo>
                      <a:pt x="8757" y="1799"/>
                    </a:lnTo>
                    <a:lnTo>
                      <a:pt x="8738" y="1757"/>
                    </a:lnTo>
                    <a:lnTo>
                      <a:pt x="8775" y="1691"/>
                    </a:lnTo>
                    <a:lnTo>
                      <a:pt x="8855" y="1632"/>
                    </a:lnTo>
                    <a:lnTo>
                      <a:pt x="8925" y="1641"/>
                    </a:lnTo>
                    <a:lnTo>
                      <a:pt x="8969" y="1665"/>
                    </a:lnTo>
                    <a:lnTo>
                      <a:pt x="9008" y="1716"/>
                    </a:lnTo>
                    <a:lnTo>
                      <a:pt x="9026" y="1770"/>
                    </a:lnTo>
                    <a:lnTo>
                      <a:pt x="9090" y="1766"/>
                    </a:lnTo>
                    <a:lnTo>
                      <a:pt x="9201" y="1634"/>
                    </a:lnTo>
                    <a:lnTo>
                      <a:pt x="9290" y="1557"/>
                    </a:lnTo>
                    <a:lnTo>
                      <a:pt x="9474" y="1437"/>
                    </a:lnTo>
                    <a:lnTo>
                      <a:pt x="9602" y="1263"/>
                    </a:lnTo>
                    <a:lnTo>
                      <a:pt x="9686" y="1163"/>
                    </a:lnTo>
                    <a:lnTo>
                      <a:pt x="9791" y="974"/>
                    </a:lnTo>
                    <a:lnTo>
                      <a:pt x="9953" y="845"/>
                    </a:lnTo>
                    <a:lnTo>
                      <a:pt x="10002" y="768"/>
                    </a:lnTo>
                    <a:lnTo>
                      <a:pt x="9924" y="683"/>
                    </a:lnTo>
                    <a:lnTo>
                      <a:pt x="9917" y="567"/>
                    </a:lnTo>
                    <a:lnTo>
                      <a:pt x="9885" y="485"/>
                    </a:lnTo>
                    <a:lnTo>
                      <a:pt x="9909" y="434"/>
                    </a:lnTo>
                    <a:lnTo>
                      <a:pt x="10002" y="417"/>
                    </a:lnTo>
                    <a:lnTo>
                      <a:pt x="10145" y="465"/>
                    </a:lnTo>
                    <a:lnTo>
                      <a:pt x="10214" y="440"/>
                    </a:lnTo>
                    <a:lnTo>
                      <a:pt x="10299" y="387"/>
                    </a:lnTo>
                    <a:lnTo>
                      <a:pt x="10406" y="434"/>
                    </a:lnTo>
                    <a:lnTo>
                      <a:pt x="10460" y="513"/>
                    </a:lnTo>
                    <a:lnTo>
                      <a:pt x="10563" y="519"/>
                    </a:lnTo>
                    <a:lnTo>
                      <a:pt x="10668" y="512"/>
                    </a:lnTo>
                    <a:lnTo>
                      <a:pt x="10821" y="537"/>
                    </a:lnTo>
                    <a:lnTo>
                      <a:pt x="10856" y="471"/>
                    </a:lnTo>
                    <a:lnTo>
                      <a:pt x="10815" y="402"/>
                    </a:lnTo>
                    <a:lnTo>
                      <a:pt x="10736" y="353"/>
                    </a:lnTo>
                    <a:lnTo>
                      <a:pt x="10614" y="353"/>
                    </a:lnTo>
                    <a:lnTo>
                      <a:pt x="10515" y="368"/>
                    </a:lnTo>
                    <a:lnTo>
                      <a:pt x="10344" y="248"/>
                    </a:lnTo>
                    <a:lnTo>
                      <a:pt x="10236" y="272"/>
                    </a:lnTo>
                    <a:lnTo>
                      <a:pt x="10238" y="218"/>
                    </a:lnTo>
                    <a:lnTo>
                      <a:pt x="10356" y="152"/>
                    </a:lnTo>
                    <a:lnTo>
                      <a:pt x="10529" y="98"/>
                    </a:lnTo>
                    <a:lnTo>
                      <a:pt x="10637" y="96"/>
                    </a:lnTo>
                    <a:lnTo>
                      <a:pt x="10733" y="74"/>
                    </a:lnTo>
                    <a:lnTo>
                      <a:pt x="10754" y="17"/>
                    </a:lnTo>
                    <a:lnTo>
                      <a:pt x="10637" y="17"/>
                    </a:lnTo>
                    <a:lnTo>
                      <a:pt x="10524" y="44"/>
                    </a:lnTo>
                    <a:lnTo>
                      <a:pt x="10362" y="89"/>
                    </a:lnTo>
                    <a:lnTo>
                      <a:pt x="10205" y="89"/>
                    </a:lnTo>
                    <a:lnTo>
                      <a:pt x="10085" y="0"/>
                    </a:lnTo>
                    <a:lnTo>
                      <a:pt x="9813" y="63"/>
                    </a:lnTo>
                    <a:lnTo>
                      <a:pt x="9573" y="171"/>
                    </a:lnTo>
                    <a:lnTo>
                      <a:pt x="9302" y="272"/>
                    </a:lnTo>
                    <a:lnTo>
                      <a:pt x="9008" y="392"/>
                    </a:lnTo>
                    <a:lnTo>
                      <a:pt x="8780" y="459"/>
                    </a:lnTo>
                    <a:lnTo>
                      <a:pt x="8547" y="554"/>
                    </a:lnTo>
                    <a:lnTo>
                      <a:pt x="8123" y="762"/>
                    </a:lnTo>
                    <a:lnTo>
                      <a:pt x="7949" y="810"/>
                    </a:lnTo>
                    <a:lnTo>
                      <a:pt x="7803" y="929"/>
                    </a:lnTo>
                    <a:lnTo>
                      <a:pt x="7677" y="984"/>
                    </a:lnTo>
                    <a:lnTo>
                      <a:pt x="7566" y="1118"/>
                    </a:lnTo>
                    <a:lnTo>
                      <a:pt x="7410" y="1211"/>
                    </a:lnTo>
                    <a:lnTo>
                      <a:pt x="7175" y="1394"/>
                    </a:lnTo>
                    <a:lnTo>
                      <a:pt x="6846" y="1631"/>
                    </a:lnTo>
                    <a:lnTo>
                      <a:pt x="6195" y="2066"/>
                    </a:lnTo>
                    <a:lnTo>
                      <a:pt x="5957" y="2258"/>
                    </a:lnTo>
                    <a:lnTo>
                      <a:pt x="5741" y="2481"/>
                    </a:lnTo>
                    <a:lnTo>
                      <a:pt x="5571" y="2591"/>
                    </a:lnTo>
                    <a:lnTo>
                      <a:pt x="5610" y="2640"/>
                    </a:lnTo>
                    <a:lnTo>
                      <a:pt x="5723" y="2627"/>
                    </a:lnTo>
                    <a:lnTo>
                      <a:pt x="5667" y="2690"/>
                    </a:lnTo>
                    <a:lnTo>
                      <a:pt x="5549" y="2687"/>
                    </a:lnTo>
                    <a:lnTo>
                      <a:pt x="5502" y="2775"/>
                    </a:lnTo>
                    <a:lnTo>
                      <a:pt x="5393" y="2865"/>
                    </a:lnTo>
                    <a:lnTo>
                      <a:pt x="5253" y="2880"/>
                    </a:lnTo>
                    <a:lnTo>
                      <a:pt x="4595" y="3449"/>
                    </a:lnTo>
                    <a:lnTo>
                      <a:pt x="4470" y="3542"/>
                    </a:lnTo>
                    <a:lnTo>
                      <a:pt x="4053" y="3776"/>
                    </a:lnTo>
                    <a:lnTo>
                      <a:pt x="3831" y="3929"/>
                    </a:lnTo>
                    <a:lnTo>
                      <a:pt x="3387" y="4094"/>
                    </a:lnTo>
                    <a:lnTo>
                      <a:pt x="3171" y="4151"/>
                    </a:lnTo>
                    <a:lnTo>
                      <a:pt x="2928" y="4245"/>
                    </a:lnTo>
                    <a:lnTo>
                      <a:pt x="2651" y="4388"/>
                    </a:lnTo>
                    <a:lnTo>
                      <a:pt x="2075" y="4550"/>
                    </a:lnTo>
                    <a:lnTo>
                      <a:pt x="1559" y="4673"/>
                    </a:lnTo>
                    <a:lnTo>
                      <a:pt x="1199" y="4707"/>
                    </a:lnTo>
                    <a:lnTo>
                      <a:pt x="1041" y="4719"/>
                    </a:lnTo>
                    <a:lnTo>
                      <a:pt x="879" y="4707"/>
                    </a:lnTo>
                    <a:lnTo>
                      <a:pt x="639" y="4731"/>
                    </a:lnTo>
                    <a:lnTo>
                      <a:pt x="425" y="4749"/>
                    </a:lnTo>
                    <a:lnTo>
                      <a:pt x="0" y="4737"/>
                    </a:lnTo>
                    <a:close/>
                  </a:path>
                </a:pathLst>
              </a:custGeom>
              <a:grp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290" name="Freeform 251">
                <a:extLst>
                  <a:ext uri="{FF2B5EF4-FFF2-40B4-BE49-F238E27FC236}">
                    <a16:creationId xmlns:a16="http://schemas.microsoft.com/office/drawing/2014/main" id="{2DE8DCC0-7184-420C-B18A-EBF8E2E01A0F}"/>
                  </a:ext>
                </a:extLst>
              </p:cNvPr>
              <p:cNvSpPr>
                <a:spLocks/>
              </p:cNvSpPr>
              <p:nvPr/>
            </p:nvSpPr>
            <p:spPr bwMode="auto">
              <a:xfrm>
                <a:off x="18944" y="9490"/>
                <a:ext cx="3502" cy="6364"/>
              </a:xfrm>
              <a:custGeom>
                <a:avLst/>
                <a:gdLst>
                  <a:gd name="T0" fmla="*/ 238 w 3502"/>
                  <a:gd name="T1" fmla="*/ 1198 h 6364"/>
                  <a:gd name="T2" fmla="*/ 165 w 3502"/>
                  <a:gd name="T3" fmla="*/ 1353 h 6364"/>
                  <a:gd name="T4" fmla="*/ 0 w 3502"/>
                  <a:gd name="T5" fmla="*/ 1664 h 6364"/>
                  <a:gd name="T6" fmla="*/ 119 w 3502"/>
                  <a:gd name="T7" fmla="*/ 1792 h 6364"/>
                  <a:gd name="T8" fmla="*/ 128 w 3502"/>
                  <a:gd name="T9" fmla="*/ 2003 h 6364"/>
                  <a:gd name="T10" fmla="*/ 128 w 3502"/>
                  <a:gd name="T11" fmla="*/ 2295 h 6364"/>
                  <a:gd name="T12" fmla="*/ 155 w 3502"/>
                  <a:gd name="T13" fmla="*/ 2560 h 6364"/>
                  <a:gd name="T14" fmla="*/ 192 w 3502"/>
                  <a:gd name="T15" fmla="*/ 2899 h 6364"/>
                  <a:gd name="T16" fmla="*/ 393 w 3502"/>
                  <a:gd name="T17" fmla="*/ 3310 h 6364"/>
                  <a:gd name="T18" fmla="*/ 530 w 3502"/>
                  <a:gd name="T19" fmla="*/ 3776 h 6364"/>
                  <a:gd name="T20" fmla="*/ 585 w 3502"/>
                  <a:gd name="T21" fmla="*/ 4142 h 6364"/>
                  <a:gd name="T22" fmla="*/ 741 w 3502"/>
                  <a:gd name="T23" fmla="*/ 4572 h 6364"/>
                  <a:gd name="T24" fmla="*/ 704 w 3502"/>
                  <a:gd name="T25" fmla="*/ 4937 h 6364"/>
                  <a:gd name="T26" fmla="*/ 823 w 3502"/>
                  <a:gd name="T27" fmla="*/ 5166 h 6364"/>
                  <a:gd name="T28" fmla="*/ 712 w 3502"/>
                  <a:gd name="T29" fmla="*/ 5414 h 6364"/>
                  <a:gd name="T30" fmla="*/ 960 w 3502"/>
                  <a:gd name="T31" fmla="*/ 5623 h 6364"/>
                  <a:gd name="T32" fmla="*/ 1280 w 3502"/>
                  <a:gd name="T33" fmla="*/ 5486 h 6364"/>
                  <a:gd name="T34" fmla="*/ 1600 w 3502"/>
                  <a:gd name="T35" fmla="*/ 5623 h 6364"/>
                  <a:gd name="T36" fmla="*/ 1902 w 3502"/>
                  <a:gd name="T37" fmla="*/ 5724 h 6364"/>
                  <a:gd name="T38" fmla="*/ 2167 w 3502"/>
                  <a:gd name="T39" fmla="*/ 5632 h 6364"/>
                  <a:gd name="T40" fmla="*/ 2295 w 3502"/>
                  <a:gd name="T41" fmla="*/ 5824 h 6364"/>
                  <a:gd name="T42" fmla="*/ 2469 w 3502"/>
                  <a:gd name="T43" fmla="*/ 5952 h 6364"/>
                  <a:gd name="T44" fmla="*/ 2697 w 3502"/>
                  <a:gd name="T45" fmla="*/ 5952 h 6364"/>
                  <a:gd name="T46" fmla="*/ 2825 w 3502"/>
                  <a:gd name="T47" fmla="*/ 6080 h 6364"/>
                  <a:gd name="T48" fmla="*/ 2999 w 3502"/>
                  <a:gd name="T49" fmla="*/ 6263 h 6364"/>
                  <a:gd name="T50" fmla="*/ 3218 w 3502"/>
                  <a:gd name="T51" fmla="*/ 6318 h 6364"/>
                  <a:gd name="T52" fmla="*/ 3465 w 3502"/>
                  <a:gd name="T53" fmla="*/ 6025 h 6364"/>
                  <a:gd name="T54" fmla="*/ 3328 w 3502"/>
                  <a:gd name="T55" fmla="*/ 5687 h 6364"/>
                  <a:gd name="T56" fmla="*/ 3109 w 3502"/>
                  <a:gd name="T57" fmla="*/ 5404 h 6364"/>
                  <a:gd name="T58" fmla="*/ 2779 w 3502"/>
                  <a:gd name="T59" fmla="*/ 5111 h 6364"/>
                  <a:gd name="T60" fmla="*/ 2597 w 3502"/>
                  <a:gd name="T61" fmla="*/ 4745 h 6364"/>
                  <a:gd name="T62" fmla="*/ 2597 w 3502"/>
                  <a:gd name="T63" fmla="*/ 4380 h 6364"/>
                  <a:gd name="T64" fmla="*/ 2560 w 3502"/>
                  <a:gd name="T65" fmla="*/ 4133 h 6364"/>
                  <a:gd name="T66" fmla="*/ 2523 w 3502"/>
                  <a:gd name="T67" fmla="*/ 3785 h 6364"/>
                  <a:gd name="T68" fmla="*/ 2706 w 3502"/>
                  <a:gd name="T69" fmla="*/ 3337 h 6364"/>
                  <a:gd name="T70" fmla="*/ 2715 w 3502"/>
                  <a:gd name="T71" fmla="*/ 2871 h 6364"/>
                  <a:gd name="T72" fmla="*/ 2432 w 3502"/>
                  <a:gd name="T73" fmla="*/ 2633 h 6364"/>
                  <a:gd name="T74" fmla="*/ 2505 w 3502"/>
                  <a:gd name="T75" fmla="*/ 2286 h 6364"/>
                  <a:gd name="T76" fmla="*/ 2286 w 3502"/>
                  <a:gd name="T77" fmla="*/ 2121 h 6364"/>
                  <a:gd name="T78" fmla="*/ 2423 w 3502"/>
                  <a:gd name="T79" fmla="*/ 1902 h 6364"/>
                  <a:gd name="T80" fmla="*/ 2231 w 3502"/>
                  <a:gd name="T81" fmla="*/ 1673 h 6364"/>
                  <a:gd name="T82" fmla="*/ 2185 w 3502"/>
                  <a:gd name="T83" fmla="*/ 1171 h 6364"/>
                  <a:gd name="T84" fmla="*/ 1929 w 3502"/>
                  <a:gd name="T85" fmla="*/ 860 h 6364"/>
                  <a:gd name="T86" fmla="*/ 1655 w 3502"/>
                  <a:gd name="T87" fmla="*/ 585 h 6364"/>
                  <a:gd name="T88" fmla="*/ 1582 w 3502"/>
                  <a:gd name="T89" fmla="*/ 384 h 6364"/>
                  <a:gd name="T90" fmla="*/ 1335 w 3502"/>
                  <a:gd name="T91" fmla="*/ 320 h 6364"/>
                  <a:gd name="T92" fmla="*/ 1360 w 3502"/>
                  <a:gd name="T93" fmla="*/ 26 h 6364"/>
                  <a:gd name="T94" fmla="*/ 1079 w 3502"/>
                  <a:gd name="T95" fmla="*/ 37 h 6364"/>
                  <a:gd name="T96" fmla="*/ 841 w 3502"/>
                  <a:gd name="T97" fmla="*/ 110 h 6364"/>
                  <a:gd name="T98" fmla="*/ 786 w 3502"/>
                  <a:gd name="T99" fmla="*/ 293 h 6364"/>
                  <a:gd name="T100" fmla="*/ 923 w 3502"/>
                  <a:gd name="T101" fmla="*/ 412 h 6364"/>
                  <a:gd name="T102" fmla="*/ 933 w 3502"/>
                  <a:gd name="T103" fmla="*/ 613 h 6364"/>
                  <a:gd name="T104" fmla="*/ 741 w 3502"/>
                  <a:gd name="T105" fmla="*/ 732 h 6364"/>
                  <a:gd name="T106" fmla="*/ 558 w 3502"/>
                  <a:gd name="T107" fmla="*/ 695 h 6364"/>
                  <a:gd name="T108" fmla="*/ 357 w 3502"/>
                  <a:gd name="T109" fmla="*/ 969 h 6364"/>
                  <a:gd name="T110" fmla="*/ 357 w 3502"/>
                  <a:gd name="T111" fmla="*/ 1207 h 6364"/>
                  <a:gd name="T112" fmla="*/ 265 w 3502"/>
                  <a:gd name="T113" fmla="*/ 1006 h 6364"/>
                  <a:gd name="T114" fmla="*/ 137 w 3502"/>
                  <a:gd name="T115" fmla="*/ 1097 h 6364"/>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3502"/>
                  <a:gd name="T175" fmla="*/ 0 h 6364"/>
                  <a:gd name="T176" fmla="*/ 3502 w 3502"/>
                  <a:gd name="T177" fmla="*/ 6364 h 6364"/>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3502" h="6364">
                    <a:moveTo>
                      <a:pt x="112" y="1190"/>
                    </a:moveTo>
                    <a:lnTo>
                      <a:pt x="238" y="1198"/>
                    </a:lnTo>
                    <a:lnTo>
                      <a:pt x="320" y="1262"/>
                    </a:lnTo>
                    <a:lnTo>
                      <a:pt x="165" y="1353"/>
                    </a:lnTo>
                    <a:lnTo>
                      <a:pt x="55" y="1472"/>
                    </a:lnTo>
                    <a:lnTo>
                      <a:pt x="0" y="1664"/>
                    </a:lnTo>
                    <a:lnTo>
                      <a:pt x="27" y="1838"/>
                    </a:lnTo>
                    <a:lnTo>
                      <a:pt x="119" y="1792"/>
                    </a:lnTo>
                    <a:lnTo>
                      <a:pt x="174" y="1865"/>
                    </a:lnTo>
                    <a:lnTo>
                      <a:pt x="128" y="2003"/>
                    </a:lnTo>
                    <a:lnTo>
                      <a:pt x="82" y="2131"/>
                    </a:lnTo>
                    <a:lnTo>
                      <a:pt x="128" y="2295"/>
                    </a:lnTo>
                    <a:lnTo>
                      <a:pt x="210" y="2487"/>
                    </a:lnTo>
                    <a:lnTo>
                      <a:pt x="155" y="2560"/>
                    </a:lnTo>
                    <a:lnTo>
                      <a:pt x="229" y="2688"/>
                    </a:lnTo>
                    <a:lnTo>
                      <a:pt x="192" y="2899"/>
                    </a:lnTo>
                    <a:lnTo>
                      <a:pt x="210" y="3109"/>
                    </a:lnTo>
                    <a:lnTo>
                      <a:pt x="393" y="3310"/>
                    </a:lnTo>
                    <a:lnTo>
                      <a:pt x="475" y="3456"/>
                    </a:lnTo>
                    <a:lnTo>
                      <a:pt x="530" y="3776"/>
                    </a:lnTo>
                    <a:lnTo>
                      <a:pt x="603" y="3932"/>
                    </a:lnTo>
                    <a:lnTo>
                      <a:pt x="585" y="4142"/>
                    </a:lnTo>
                    <a:lnTo>
                      <a:pt x="695" y="4361"/>
                    </a:lnTo>
                    <a:lnTo>
                      <a:pt x="741" y="4572"/>
                    </a:lnTo>
                    <a:lnTo>
                      <a:pt x="704" y="4745"/>
                    </a:lnTo>
                    <a:lnTo>
                      <a:pt x="704" y="4937"/>
                    </a:lnTo>
                    <a:lnTo>
                      <a:pt x="759" y="5065"/>
                    </a:lnTo>
                    <a:lnTo>
                      <a:pt x="823" y="5166"/>
                    </a:lnTo>
                    <a:lnTo>
                      <a:pt x="759" y="5312"/>
                    </a:lnTo>
                    <a:lnTo>
                      <a:pt x="712" y="5414"/>
                    </a:lnTo>
                    <a:lnTo>
                      <a:pt x="805" y="5532"/>
                    </a:lnTo>
                    <a:lnTo>
                      <a:pt x="960" y="5623"/>
                    </a:lnTo>
                    <a:lnTo>
                      <a:pt x="1125" y="5587"/>
                    </a:lnTo>
                    <a:lnTo>
                      <a:pt x="1280" y="5486"/>
                    </a:lnTo>
                    <a:lnTo>
                      <a:pt x="1426" y="5577"/>
                    </a:lnTo>
                    <a:lnTo>
                      <a:pt x="1600" y="5623"/>
                    </a:lnTo>
                    <a:lnTo>
                      <a:pt x="1755" y="5678"/>
                    </a:lnTo>
                    <a:lnTo>
                      <a:pt x="1902" y="5724"/>
                    </a:lnTo>
                    <a:lnTo>
                      <a:pt x="2048" y="5724"/>
                    </a:lnTo>
                    <a:lnTo>
                      <a:pt x="2167" y="5632"/>
                    </a:lnTo>
                    <a:lnTo>
                      <a:pt x="2277" y="5715"/>
                    </a:lnTo>
                    <a:lnTo>
                      <a:pt x="2295" y="5824"/>
                    </a:lnTo>
                    <a:lnTo>
                      <a:pt x="2322" y="5934"/>
                    </a:lnTo>
                    <a:lnTo>
                      <a:pt x="2469" y="5952"/>
                    </a:lnTo>
                    <a:lnTo>
                      <a:pt x="2569" y="5888"/>
                    </a:lnTo>
                    <a:lnTo>
                      <a:pt x="2697" y="5952"/>
                    </a:lnTo>
                    <a:lnTo>
                      <a:pt x="2807" y="5989"/>
                    </a:lnTo>
                    <a:lnTo>
                      <a:pt x="2825" y="6080"/>
                    </a:lnTo>
                    <a:lnTo>
                      <a:pt x="2898" y="6172"/>
                    </a:lnTo>
                    <a:lnTo>
                      <a:pt x="2999" y="6263"/>
                    </a:lnTo>
                    <a:lnTo>
                      <a:pt x="3090" y="6364"/>
                    </a:lnTo>
                    <a:lnTo>
                      <a:pt x="3218" y="6318"/>
                    </a:lnTo>
                    <a:lnTo>
                      <a:pt x="3355" y="6181"/>
                    </a:lnTo>
                    <a:lnTo>
                      <a:pt x="3465" y="6025"/>
                    </a:lnTo>
                    <a:lnTo>
                      <a:pt x="3502" y="5879"/>
                    </a:lnTo>
                    <a:lnTo>
                      <a:pt x="3328" y="5687"/>
                    </a:lnTo>
                    <a:lnTo>
                      <a:pt x="3237" y="5513"/>
                    </a:lnTo>
                    <a:lnTo>
                      <a:pt x="3109" y="5404"/>
                    </a:lnTo>
                    <a:lnTo>
                      <a:pt x="2944" y="5312"/>
                    </a:lnTo>
                    <a:lnTo>
                      <a:pt x="2779" y="5111"/>
                    </a:lnTo>
                    <a:lnTo>
                      <a:pt x="2624" y="4919"/>
                    </a:lnTo>
                    <a:lnTo>
                      <a:pt x="2597" y="4745"/>
                    </a:lnTo>
                    <a:lnTo>
                      <a:pt x="2651" y="4572"/>
                    </a:lnTo>
                    <a:lnTo>
                      <a:pt x="2597" y="4380"/>
                    </a:lnTo>
                    <a:lnTo>
                      <a:pt x="2624" y="4233"/>
                    </a:lnTo>
                    <a:lnTo>
                      <a:pt x="2560" y="4133"/>
                    </a:lnTo>
                    <a:lnTo>
                      <a:pt x="2560" y="3932"/>
                    </a:lnTo>
                    <a:lnTo>
                      <a:pt x="2523" y="3785"/>
                    </a:lnTo>
                    <a:lnTo>
                      <a:pt x="2615" y="3593"/>
                    </a:lnTo>
                    <a:lnTo>
                      <a:pt x="2706" y="3337"/>
                    </a:lnTo>
                    <a:lnTo>
                      <a:pt x="2752" y="3173"/>
                    </a:lnTo>
                    <a:lnTo>
                      <a:pt x="2715" y="2871"/>
                    </a:lnTo>
                    <a:lnTo>
                      <a:pt x="2587" y="2771"/>
                    </a:lnTo>
                    <a:lnTo>
                      <a:pt x="2432" y="2633"/>
                    </a:lnTo>
                    <a:lnTo>
                      <a:pt x="2533" y="2478"/>
                    </a:lnTo>
                    <a:lnTo>
                      <a:pt x="2505" y="2286"/>
                    </a:lnTo>
                    <a:lnTo>
                      <a:pt x="2322" y="2231"/>
                    </a:lnTo>
                    <a:lnTo>
                      <a:pt x="2286" y="2121"/>
                    </a:lnTo>
                    <a:lnTo>
                      <a:pt x="2359" y="2057"/>
                    </a:lnTo>
                    <a:lnTo>
                      <a:pt x="2423" y="1902"/>
                    </a:lnTo>
                    <a:lnTo>
                      <a:pt x="2341" y="1792"/>
                    </a:lnTo>
                    <a:lnTo>
                      <a:pt x="2231" y="1673"/>
                    </a:lnTo>
                    <a:lnTo>
                      <a:pt x="2149" y="1463"/>
                    </a:lnTo>
                    <a:lnTo>
                      <a:pt x="2185" y="1171"/>
                    </a:lnTo>
                    <a:lnTo>
                      <a:pt x="2103" y="988"/>
                    </a:lnTo>
                    <a:lnTo>
                      <a:pt x="1929" y="860"/>
                    </a:lnTo>
                    <a:lnTo>
                      <a:pt x="1810" y="759"/>
                    </a:lnTo>
                    <a:lnTo>
                      <a:pt x="1655" y="585"/>
                    </a:lnTo>
                    <a:lnTo>
                      <a:pt x="1701" y="457"/>
                    </a:lnTo>
                    <a:lnTo>
                      <a:pt x="1582" y="384"/>
                    </a:lnTo>
                    <a:lnTo>
                      <a:pt x="1408" y="403"/>
                    </a:lnTo>
                    <a:lnTo>
                      <a:pt x="1335" y="320"/>
                    </a:lnTo>
                    <a:lnTo>
                      <a:pt x="1390" y="192"/>
                    </a:lnTo>
                    <a:lnTo>
                      <a:pt x="1360" y="26"/>
                    </a:lnTo>
                    <a:lnTo>
                      <a:pt x="1225" y="0"/>
                    </a:lnTo>
                    <a:lnTo>
                      <a:pt x="1079" y="37"/>
                    </a:lnTo>
                    <a:lnTo>
                      <a:pt x="933" y="37"/>
                    </a:lnTo>
                    <a:lnTo>
                      <a:pt x="841" y="110"/>
                    </a:lnTo>
                    <a:lnTo>
                      <a:pt x="759" y="192"/>
                    </a:lnTo>
                    <a:lnTo>
                      <a:pt x="786" y="293"/>
                    </a:lnTo>
                    <a:lnTo>
                      <a:pt x="841" y="366"/>
                    </a:lnTo>
                    <a:lnTo>
                      <a:pt x="923" y="412"/>
                    </a:lnTo>
                    <a:lnTo>
                      <a:pt x="960" y="494"/>
                    </a:lnTo>
                    <a:lnTo>
                      <a:pt x="933" y="613"/>
                    </a:lnTo>
                    <a:lnTo>
                      <a:pt x="814" y="631"/>
                    </a:lnTo>
                    <a:lnTo>
                      <a:pt x="741" y="732"/>
                    </a:lnTo>
                    <a:lnTo>
                      <a:pt x="713" y="668"/>
                    </a:lnTo>
                    <a:lnTo>
                      <a:pt x="558" y="695"/>
                    </a:lnTo>
                    <a:lnTo>
                      <a:pt x="347" y="851"/>
                    </a:lnTo>
                    <a:lnTo>
                      <a:pt x="357" y="969"/>
                    </a:lnTo>
                    <a:lnTo>
                      <a:pt x="357" y="1079"/>
                    </a:lnTo>
                    <a:lnTo>
                      <a:pt x="357" y="1207"/>
                    </a:lnTo>
                    <a:lnTo>
                      <a:pt x="274" y="1116"/>
                    </a:lnTo>
                    <a:lnTo>
                      <a:pt x="265" y="1006"/>
                    </a:lnTo>
                    <a:lnTo>
                      <a:pt x="137" y="997"/>
                    </a:lnTo>
                    <a:lnTo>
                      <a:pt x="137" y="1097"/>
                    </a:lnTo>
                    <a:lnTo>
                      <a:pt x="112" y="1190"/>
                    </a:lnTo>
                    <a:close/>
                  </a:path>
                </a:pathLst>
              </a:custGeom>
              <a:grp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grpSp>
        <p:grpSp>
          <p:nvGrpSpPr>
            <p:cNvPr id="239" name="Group 252">
              <a:extLst>
                <a:ext uri="{FF2B5EF4-FFF2-40B4-BE49-F238E27FC236}">
                  <a16:creationId xmlns:a16="http://schemas.microsoft.com/office/drawing/2014/main" id="{1461AB5D-1EC4-4104-8107-A7B7C27BE790}"/>
                </a:ext>
              </a:extLst>
            </p:cNvPr>
            <p:cNvGrpSpPr>
              <a:grpSpLocks/>
            </p:cNvGrpSpPr>
            <p:nvPr/>
          </p:nvGrpSpPr>
          <p:grpSpPr bwMode="auto">
            <a:xfrm>
              <a:off x="5634519" y="4736484"/>
              <a:ext cx="17128" cy="127686"/>
              <a:chOff x="19779" y="16370"/>
              <a:chExt cx="147" cy="1105"/>
            </a:xfrm>
            <a:solidFill>
              <a:schemeClr val="tx2">
                <a:lumMod val="75000"/>
              </a:schemeClr>
            </a:solidFill>
          </p:grpSpPr>
          <p:sp>
            <p:nvSpPr>
              <p:cNvPr id="285" name="Freeform 77">
                <a:extLst>
                  <a:ext uri="{FF2B5EF4-FFF2-40B4-BE49-F238E27FC236}">
                    <a16:creationId xmlns:a16="http://schemas.microsoft.com/office/drawing/2014/main" id="{FAE743F5-0135-4034-B109-EEE46665508F}"/>
                  </a:ext>
                </a:extLst>
              </p:cNvPr>
              <p:cNvSpPr>
                <a:spLocks/>
              </p:cNvSpPr>
              <p:nvPr/>
            </p:nvSpPr>
            <p:spPr bwMode="auto">
              <a:xfrm>
                <a:off x="19782" y="16370"/>
                <a:ext cx="110" cy="368"/>
              </a:xfrm>
              <a:custGeom>
                <a:avLst/>
                <a:gdLst>
                  <a:gd name="T0" fmla="*/ 2147479468 w 110"/>
                  <a:gd name="T1" fmla="*/ 2147479352 h 368"/>
                  <a:gd name="T2" fmla="*/ 0 w 110"/>
                  <a:gd name="T3" fmla="*/ 2147479352 h 368"/>
                  <a:gd name="T4" fmla="*/ 2147479468 w 110"/>
                  <a:gd name="T5" fmla="*/ 2147479352 h 368"/>
                  <a:gd name="T6" fmla="*/ 2147479468 w 110"/>
                  <a:gd name="T7" fmla="*/ 2147479352 h 368"/>
                  <a:gd name="T8" fmla="*/ 2147479468 w 110"/>
                  <a:gd name="T9" fmla="*/ 2147479352 h 368"/>
                  <a:gd name="T10" fmla="*/ 2147479468 w 110"/>
                  <a:gd name="T11" fmla="*/ 2147479352 h 368"/>
                  <a:gd name="T12" fmla="*/ 2147479468 w 110"/>
                  <a:gd name="T13" fmla="*/ 0 h 368"/>
                  <a:gd name="T14" fmla="*/ 2147479468 w 110"/>
                  <a:gd name="T15" fmla="*/ 2147479352 h 368"/>
                  <a:gd name="T16" fmla="*/ 0 60000 65536"/>
                  <a:gd name="T17" fmla="*/ 0 60000 65536"/>
                  <a:gd name="T18" fmla="*/ 0 60000 65536"/>
                  <a:gd name="T19" fmla="*/ 0 60000 65536"/>
                  <a:gd name="T20" fmla="*/ 0 60000 65536"/>
                  <a:gd name="T21" fmla="*/ 0 60000 65536"/>
                  <a:gd name="T22" fmla="*/ 0 60000 65536"/>
                  <a:gd name="T23" fmla="*/ 0 60000 65536"/>
                  <a:gd name="T24" fmla="*/ 0 w 110"/>
                  <a:gd name="T25" fmla="*/ 0 h 368"/>
                  <a:gd name="T26" fmla="*/ 34 w 110"/>
                  <a:gd name="T27" fmla="*/ 52 h 36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10" h="368">
                    <a:moveTo>
                      <a:pt x="16" y="72"/>
                    </a:moveTo>
                    <a:lnTo>
                      <a:pt x="18" y="116"/>
                    </a:lnTo>
                    <a:lnTo>
                      <a:pt x="0" y="164"/>
                    </a:lnTo>
                    <a:lnTo>
                      <a:pt x="12" y="224"/>
                    </a:lnTo>
                    <a:lnTo>
                      <a:pt x="22" y="288"/>
                    </a:lnTo>
                    <a:lnTo>
                      <a:pt x="14" y="338"/>
                    </a:lnTo>
                    <a:lnTo>
                      <a:pt x="32" y="368"/>
                    </a:lnTo>
                    <a:lnTo>
                      <a:pt x="66" y="330"/>
                    </a:lnTo>
                    <a:lnTo>
                      <a:pt x="95" y="330"/>
                    </a:lnTo>
                    <a:lnTo>
                      <a:pt x="110" y="276"/>
                    </a:lnTo>
                    <a:lnTo>
                      <a:pt x="80" y="240"/>
                    </a:lnTo>
                    <a:lnTo>
                      <a:pt x="82" y="148"/>
                    </a:lnTo>
                    <a:lnTo>
                      <a:pt x="62" y="82"/>
                    </a:lnTo>
                    <a:lnTo>
                      <a:pt x="44" y="0"/>
                    </a:lnTo>
                    <a:lnTo>
                      <a:pt x="14" y="20"/>
                    </a:lnTo>
                    <a:lnTo>
                      <a:pt x="16" y="72"/>
                    </a:lnTo>
                    <a:close/>
                  </a:path>
                </a:pathLst>
              </a:custGeom>
              <a:grp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286" name="Freeform 77">
                <a:extLst>
                  <a:ext uri="{FF2B5EF4-FFF2-40B4-BE49-F238E27FC236}">
                    <a16:creationId xmlns:a16="http://schemas.microsoft.com/office/drawing/2014/main" id="{5FEAE311-14F5-4A98-9226-233F62325459}"/>
                  </a:ext>
                </a:extLst>
              </p:cNvPr>
              <p:cNvSpPr>
                <a:spLocks/>
              </p:cNvSpPr>
              <p:nvPr/>
            </p:nvSpPr>
            <p:spPr bwMode="auto">
              <a:xfrm>
                <a:off x="19779" y="16791"/>
                <a:ext cx="147" cy="312"/>
              </a:xfrm>
              <a:custGeom>
                <a:avLst/>
                <a:gdLst>
                  <a:gd name="T0" fmla="*/ 2147479172 w 147"/>
                  <a:gd name="T1" fmla="*/ 2147479224 h 312"/>
                  <a:gd name="T2" fmla="*/ 0 w 147"/>
                  <a:gd name="T3" fmla="*/ 2147479224 h 312"/>
                  <a:gd name="T4" fmla="*/ 2147479172 w 147"/>
                  <a:gd name="T5" fmla="*/ 2147479224 h 312"/>
                  <a:gd name="T6" fmla="*/ 2147479172 w 147"/>
                  <a:gd name="T7" fmla="*/ 2147479224 h 312"/>
                  <a:gd name="T8" fmla="*/ 2147479172 w 147"/>
                  <a:gd name="T9" fmla="*/ 2147479224 h 312"/>
                  <a:gd name="T10" fmla="*/ 2147479172 w 147"/>
                  <a:gd name="T11" fmla="*/ 2147479224 h 312"/>
                  <a:gd name="T12" fmla="*/ 2147479172 w 147"/>
                  <a:gd name="T13" fmla="*/ 0 h 312"/>
                  <a:gd name="T14" fmla="*/ 2147479172 w 147"/>
                  <a:gd name="T15" fmla="*/ 2147479224 h 312"/>
                  <a:gd name="T16" fmla="*/ 0 60000 65536"/>
                  <a:gd name="T17" fmla="*/ 0 60000 65536"/>
                  <a:gd name="T18" fmla="*/ 0 60000 65536"/>
                  <a:gd name="T19" fmla="*/ 0 60000 65536"/>
                  <a:gd name="T20" fmla="*/ 0 60000 65536"/>
                  <a:gd name="T21" fmla="*/ 0 60000 65536"/>
                  <a:gd name="T22" fmla="*/ 0 60000 65536"/>
                  <a:gd name="T23" fmla="*/ 0 60000 65536"/>
                  <a:gd name="T24" fmla="*/ 0 w 147"/>
                  <a:gd name="T25" fmla="*/ 0 h 312"/>
                  <a:gd name="T26" fmla="*/ 34 w 147"/>
                  <a:gd name="T27" fmla="*/ 52 h 31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7" h="312">
                    <a:moveTo>
                      <a:pt x="0" y="66"/>
                    </a:moveTo>
                    <a:lnTo>
                      <a:pt x="5" y="99"/>
                    </a:lnTo>
                    <a:lnTo>
                      <a:pt x="15" y="137"/>
                    </a:lnTo>
                    <a:lnTo>
                      <a:pt x="27" y="197"/>
                    </a:lnTo>
                    <a:lnTo>
                      <a:pt x="47" y="236"/>
                    </a:lnTo>
                    <a:lnTo>
                      <a:pt x="72" y="263"/>
                    </a:lnTo>
                    <a:lnTo>
                      <a:pt x="87" y="294"/>
                    </a:lnTo>
                    <a:lnTo>
                      <a:pt x="105" y="312"/>
                    </a:lnTo>
                    <a:lnTo>
                      <a:pt x="134" y="312"/>
                    </a:lnTo>
                    <a:lnTo>
                      <a:pt x="147" y="275"/>
                    </a:lnTo>
                    <a:lnTo>
                      <a:pt x="125" y="249"/>
                    </a:lnTo>
                    <a:lnTo>
                      <a:pt x="84" y="216"/>
                    </a:lnTo>
                    <a:lnTo>
                      <a:pt x="59" y="171"/>
                    </a:lnTo>
                    <a:lnTo>
                      <a:pt x="50" y="119"/>
                    </a:lnTo>
                    <a:lnTo>
                      <a:pt x="65" y="71"/>
                    </a:lnTo>
                    <a:lnTo>
                      <a:pt x="92" y="81"/>
                    </a:lnTo>
                    <a:lnTo>
                      <a:pt x="117" y="122"/>
                    </a:lnTo>
                    <a:lnTo>
                      <a:pt x="131" y="83"/>
                    </a:lnTo>
                    <a:lnTo>
                      <a:pt x="105" y="29"/>
                    </a:lnTo>
                    <a:lnTo>
                      <a:pt x="84" y="0"/>
                    </a:lnTo>
                    <a:lnTo>
                      <a:pt x="53" y="6"/>
                    </a:lnTo>
                    <a:lnTo>
                      <a:pt x="20" y="21"/>
                    </a:lnTo>
                    <a:lnTo>
                      <a:pt x="0" y="66"/>
                    </a:lnTo>
                    <a:close/>
                  </a:path>
                </a:pathLst>
              </a:custGeom>
              <a:grp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287" name="Freeform 255">
                <a:extLst>
                  <a:ext uri="{FF2B5EF4-FFF2-40B4-BE49-F238E27FC236}">
                    <a16:creationId xmlns:a16="http://schemas.microsoft.com/office/drawing/2014/main" id="{A8E46580-AEBD-4251-B378-053DE78F6673}"/>
                  </a:ext>
                </a:extLst>
              </p:cNvPr>
              <p:cNvSpPr>
                <a:spLocks/>
              </p:cNvSpPr>
              <p:nvPr/>
            </p:nvSpPr>
            <p:spPr bwMode="auto">
              <a:xfrm>
                <a:off x="19823" y="17244"/>
                <a:ext cx="48" cy="63"/>
              </a:xfrm>
              <a:custGeom>
                <a:avLst/>
                <a:gdLst>
                  <a:gd name="T0" fmla="*/ 0 w 48"/>
                  <a:gd name="T1" fmla="*/ 26 h 63"/>
                  <a:gd name="T2" fmla="*/ 12 w 48"/>
                  <a:gd name="T3" fmla="*/ 63 h 63"/>
                  <a:gd name="T4" fmla="*/ 48 w 48"/>
                  <a:gd name="T5" fmla="*/ 39 h 63"/>
                  <a:gd name="T6" fmla="*/ 48 w 48"/>
                  <a:gd name="T7" fmla="*/ 3 h 63"/>
                  <a:gd name="T8" fmla="*/ 7 w 48"/>
                  <a:gd name="T9" fmla="*/ 0 h 63"/>
                  <a:gd name="T10" fmla="*/ 0 w 48"/>
                  <a:gd name="T11" fmla="*/ 26 h 63"/>
                  <a:gd name="T12" fmla="*/ 0 60000 65536"/>
                  <a:gd name="T13" fmla="*/ 0 60000 65536"/>
                  <a:gd name="T14" fmla="*/ 0 60000 65536"/>
                  <a:gd name="T15" fmla="*/ 0 60000 65536"/>
                  <a:gd name="T16" fmla="*/ 0 60000 65536"/>
                  <a:gd name="T17" fmla="*/ 0 60000 65536"/>
                  <a:gd name="T18" fmla="*/ 0 w 48"/>
                  <a:gd name="T19" fmla="*/ 0 h 63"/>
                  <a:gd name="T20" fmla="*/ 48 w 48"/>
                  <a:gd name="T21" fmla="*/ 63 h 63"/>
                </a:gdLst>
                <a:ahLst/>
                <a:cxnLst>
                  <a:cxn ang="T12">
                    <a:pos x="T0" y="T1"/>
                  </a:cxn>
                  <a:cxn ang="T13">
                    <a:pos x="T2" y="T3"/>
                  </a:cxn>
                  <a:cxn ang="T14">
                    <a:pos x="T4" y="T5"/>
                  </a:cxn>
                  <a:cxn ang="T15">
                    <a:pos x="T6" y="T7"/>
                  </a:cxn>
                  <a:cxn ang="T16">
                    <a:pos x="T8" y="T9"/>
                  </a:cxn>
                  <a:cxn ang="T17">
                    <a:pos x="T10" y="T11"/>
                  </a:cxn>
                </a:cxnLst>
                <a:rect l="T18" t="T19" r="T20" b="T21"/>
                <a:pathLst>
                  <a:path w="48" h="63">
                    <a:moveTo>
                      <a:pt x="0" y="26"/>
                    </a:moveTo>
                    <a:lnTo>
                      <a:pt x="12" y="63"/>
                    </a:lnTo>
                    <a:lnTo>
                      <a:pt x="48" y="39"/>
                    </a:lnTo>
                    <a:lnTo>
                      <a:pt x="48" y="3"/>
                    </a:lnTo>
                    <a:lnTo>
                      <a:pt x="7" y="0"/>
                    </a:lnTo>
                    <a:lnTo>
                      <a:pt x="0" y="26"/>
                    </a:lnTo>
                    <a:close/>
                  </a:path>
                </a:pathLst>
              </a:custGeom>
              <a:grp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288" name="Freeform 256">
                <a:extLst>
                  <a:ext uri="{FF2B5EF4-FFF2-40B4-BE49-F238E27FC236}">
                    <a16:creationId xmlns:a16="http://schemas.microsoft.com/office/drawing/2014/main" id="{589AC7B5-544D-4CFA-91B7-F2D7D5A19292}"/>
                  </a:ext>
                </a:extLst>
              </p:cNvPr>
              <p:cNvSpPr>
                <a:spLocks/>
              </p:cNvSpPr>
              <p:nvPr/>
            </p:nvSpPr>
            <p:spPr bwMode="auto">
              <a:xfrm>
                <a:off x="19832" y="17426"/>
                <a:ext cx="42" cy="49"/>
              </a:xfrm>
              <a:custGeom>
                <a:avLst/>
                <a:gdLst>
                  <a:gd name="T0" fmla="*/ 3 w 42"/>
                  <a:gd name="T1" fmla="*/ 9 h 49"/>
                  <a:gd name="T2" fmla="*/ 0 w 42"/>
                  <a:gd name="T3" fmla="*/ 34 h 49"/>
                  <a:gd name="T4" fmla="*/ 15 w 42"/>
                  <a:gd name="T5" fmla="*/ 49 h 49"/>
                  <a:gd name="T6" fmla="*/ 36 w 42"/>
                  <a:gd name="T7" fmla="*/ 40 h 49"/>
                  <a:gd name="T8" fmla="*/ 42 w 42"/>
                  <a:gd name="T9" fmla="*/ 3 h 49"/>
                  <a:gd name="T10" fmla="*/ 21 w 42"/>
                  <a:gd name="T11" fmla="*/ 0 h 49"/>
                  <a:gd name="T12" fmla="*/ 3 w 42"/>
                  <a:gd name="T13" fmla="*/ 9 h 49"/>
                  <a:gd name="T14" fmla="*/ 0 60000 65536"/>
                  <a:gd name="T15" fmla="*/ 0 60000 65536"/>
                  <a:gd name="T16" fmla="*/ 0 60000 65536"/>
                  <a:gd name="T17" fmla="*/ 0 60000 65536"/>
                  <a:gd name="T18" fmla="*/ 0 60000 65536"/>
                  <a:gd name="T19" fmla="*/ 0 60000 65536"/>
                  <a:gd name="T20" fmla="*/ 0 60000 65536"/>
                  <a:gd name="T21" fmla="*/ 0 w 42"/>
                  <a:gd name="T22" fmla="*/ 0 h 49"/>
                  <a:gd name="T23" fmla="*/ 42 w 42"/>
                  <a:gd name="T24" fmla="*/ 49 h 4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2" h="49">
                    <a:moveTo>
                      <a:pt x="3" y="9"/>
                    </a:moveTo>
                    <a:lnTo>
                      <a:pt x="0" y="34"/>
                    </a:lnTo>
                    <a:lnTo>
                      <a:pt x="15" y="49"/>
                    </a:lnTo>
                    <a:lnTo>
                      <a:pt x="36" y="40"/>
                    </a:lnTo>
                    <a:lnTo>
                      <a:pt x="42" y="3"/>
                    </a:lnTo>
                    <a:lnTo>
                      <a:pt x="21" y="0"/>
                    </a:lnTo>
                    <a:lnTo>
                      <a:pt x="3" y="9"/>
                    </a:lnTo>
                    <a:close/>
                  </a:path>
                </a:pathLst>
              </a:custGeom>
              <a:grp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grpSp>
        <p:sp>
          <p:nvSpPr>
            <p:cNvPr id="240" name="Freeform 32">
              <a:extLst>
                <a:ext uri="{FF2B5EF4-FFF2-40B4-BE49-F238E27FC236}">
                  <a16:creationId xmlns:a16="http://schemas.microsoft.com/office/drawing/2014/main" id="{D2470632-36BE-4118-8A72-73715CC476ED}"/>
                </a:ext>
              </a:extLst>
            </p:cNvPr>
            <p:cNvSpPr>
              <a:spLocks/>
            </p:cNvSpPr>
            <p:nvPr/>
          </p:nvSpPr>
          <p:spPr bwMode="auto">
            <a:xfrm>
              <a:off x="4510255" y="3880067"/>
              <a:ext cx="140144" cy="68515"/>
            </a:xfrm>
            <a:custGeom>
              <a:avLst/>
              <a:gdLst>
                <a:gd name="T0" fmla="*/ 2147483647 w 451"/>
                <a:gd name="T1" fmla="*/ 2147483647 h 218"/>
                <a:gd name="T2" fmla="*/ 2147483647 w 451"/>
                <a:gd name="T3" fmla="*/ 2147483647 h 218"/>
                <a:gd name="T4" fmla="*/ 2147483647 w 451"/>
                <a:gd name="T5" fmla="*/ 0 h 218"/>
                <a:gd name="T6" fmla="*/ 2147483647 w 451"/>
                <a:gd name="T7" fmla="*/ 2147483647 h 218"/>
                <a:gd name="T8" fmla="*/ 2147483647 w 451"/>
                <a:gd name="T9" fmla="*/ 2147483647 h 218"/>
                <a:gd name="T10" fmla="*/ 2147483647 w 451"/>
                <a:gd name="T11" fmla="*/ 2147483647 h 218"/>
                <a:gd name="T12" fmla="*/ 2147483647 w 451"/>
                <a:gd name="T13" fmla="*/ 2147483647 h 218"/>
                <a:gd name="T14" fmla="*/ 2147483647 w 451"/>
                <a:gd name="T15" fmla="*/ 2147483647 h 218"/>
                <a:gd name="T16" fmla="*/ 2147483647 w 451"/>
                <a:gd name="T17" fmla="*/ 2147483647 h 218"/>
                <a:gd name="T18" fmla="*/ 2147483647 w 451"/>
                <a:gd name="T19" fmla="*/ 2147483647 h 218"/>
                <a:gd name="T20" fmla="*/ 2147483647 w 451"/>
                <a:gd name="T21" fmla="*/ 2147483647 h 218"/>
                <a:gd name="T22" fmla="*/ 2147483647 w 451"/>
                <a:gd name="T23" fmla="*/ 2147483647 h 218"/>
                <a:gd name="T24" fmla="*/ 2147483647 w 451"/>
                <a:gd name="T25" fmla="*/ 2147483647 h 218"/>
                <a:gd name="T26" fmla="*/ 2147483647 w 451"/>
                <a:gd name="T27" fmla="*/ 2147483647 h 218"/>
                <a:gd name="T28" fmla="*/ 2147483647 w 451"/>
                <a:gd name="T29" fmla="*/ 2147483647 h 218"/>
                <a:gd name="T30" fmla="*/ 2147483647 w 451"/>
                <a:gd name="T31" fmla="*/ 2147483647 h 218"/>
                <a:gd name="T32" fmla="*/ 0 w 451"/>
                <a:gd name="T33" fmla="*/ 2147483647 h 218"/>
                <a:gd name="T34" fmla="*/ 2147483647 w 451"/>
                <a:gd name="T35" fmla="*/ 2147483647 h 218"/>
                <a:gd name="T36" fmla="*/ 2147483647 w 451"/>
                <a:gd name="T37" fmla="*/ 2147483647 h 218"/>
                <a:gd name="T38" fmla="*/ 2147483647 w 451"/>
                <a:gd name="T39" fmla="*/ 2147483647 h 218"/>
                <a:gd name="T40" fmla="*/ 2147483647 w 451"/>
                <a:gd name="T41" fmla="*/ 2147483647 h 218"/>
                <a:gd name="T42" fmla="*/ 2147483647 w 451"/>
                <a:gd name="T43" fmla="*/ 2147483647 h 218"/>
                <a:gd name="T44" fmla="*/ 2147483647 w 451"/>
                <a:gd name="T45" fmla="*/ 2147483647 h 218"/>
                <a:gd name="T46" fmla="*/ 2147483647 w 451"/>
                <a:gd name="T47" fmla="*/ 2147483647 h 218"/>
                <a:gd name="T48" fmla="*/ 2147483647 w 451"/>
                <a:gd name="T49" fmla="*/ 2147483647 h 218"/>
                <a:gd name="T50" fmla="*/ 2147483647 w 451"/>
                <a:gd name="T51" fmla="*/ 2147483647 h 218"/>
                <a:gd name="T52" fmla="*/ 2147483647 w 451"/>
                <a:gd name="T53" fmla="*/ 2147483647 h 218"/>
                <a:gd name="T54" fmla="*/ 2147483647 w 451"/>
                <a:gd name="T55" fmla="*/ 2147483647 h 218"/>
                <a:gd name="T56" fmla="*/ 2147483647 w 451"/>
                <a:gd name="T57" fmla="*/ 2147483647 h 218"/>
                <a:gd name="T58" fmla="*/ 2147483647 w 451"/>
                <a:gd name="T59" fmla="*/ 2147483647 h 218"/>
                <a:gd name="T60" fmla="*/ 2147483647 w 451"/>
                <a:gd name="T61" fmla="*/ 2147483647 h 218"/>
                <a:gd name="T62" fmla="*/ 2147483647 w 451"/>
                <a:gd name="T63" fmla="*/ 2147483647 h 218"/>
                <a:gd name="T64" fmla="*/ 2147483647 w 451"/>
                <a:gd name="T65" fmla="*/ 2147483647 h 218"/>
                <a:gd name="T66" fmla="*/ 2147483647 w 451"/>
                <a:gd name="T67" fmla="*/ 2147483647 h 218"/>
                <a:gd name="T68" fmla="*/ 2147483647 w 451"/>
                <a:gd name="T69" fmla="*/ 2147483647 h 218"/>
                <a:gd name="T70" fmla="*/ 2147483647 w 451"/>
                <a:gd name="T71" fmla="*/ 2147483647 h 218"/>
                <a:gd name="T72" fmla="*/ 2147483647 w 451"/>
                <a:gd name="T73" fmla="*/ 2147483647 h 218"/>
                <a:gd name="T74" fmla="*/ 2147483647 w 451"/>
                <a:gd name="T75" fmla="*/ 2147483647 h 218"/>
                <a:gd name="T76" fmla="*/ 2147483647 w 451"/>
                <a:gd name="T77" fmla="*/ 2147483647 h 218"/>
                <a:gd name="T78" fmla="*/ 2147483647 w 451"/>
                <a:gd name="T79" fmla="*/ 2147483647 h 218"/>
                <a:gd name="T80" fmla="*/ 2147483647 w 451"/>
                <a:gd name="T81" fmla="*/ 2147483647 h 218"/>
                <a:gd name="T82" fmla="*/ 2147483647 w 451"/>
                <a:gd name="T83" fmla="*/ 2147483647 h 218"/>
                <a:gd name="T84" fmla="*/ 2147483647 w 451"/>
                <a:gd name="T85" fmla="*/ 2147483647 h 218"/>
                <a:gd name="T86" fmla="*/ 2147483647 w 451"/>
                <a:gd name="T87" fmla="*/ 2147483647 h 218"/>
                <a:gd name="T88" fmla="*/ 2147483647 w 451"/>
                <a:gd name="T89" fmla="*/ 2147483647 h 218"/>
                <a:gd name="T90" fmla="*/ 2147483647 w 451"/>
                <a:gd name="T91" fmla="*/ 2147483647 h 218"/>
                <a:gd name="T92" fmla="*/ 2147483647 w 451"/>
                <a:gd name="T93" fmla="*/ 2147483647 h 218"/>
                <a:gd name="T94" fmla="*/ 2147483647 w 451"/>
                <a:gd name="T95" fmla="*/ 2147483647 h 218"/>
                <a:gd name="T96" fmla="*/ 2147483647 w 451"/>
                <a:gd name="T97" fmla="*/ 2147483647 h 218"/>
                <a:gd name="T98" fmla="*/ 2147483647 w 451"/>
                <a:gd name="T99" fmla="*/ 2147483647 h 21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451"/>
                <a:gd name="T151" fmla="*/ 0 h 218"/>
                <a:gd name="T152" fmla="*/ 2132 w 451"/>
                <a:gd name="T153" fmla="*/ 1022 h 21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451" h="218">
                  <a:moveTo>
                    <a:pt x="352" y="5"/>
                  </a:moveTo>
                  <a:lnTo>
                    <a:pt x="328" y="5"/>
                  </a:lnTo>
                  <a:lnTo>
                    <a:pt x="313" y="0"/>
                  </a:lnTo>
                  <a:lnTo>
                    <a:pt x="308" y="17"/>
                  </a:lnTo>
                  <a:lnTo>
                    <a:pt x="291" y="28"/>
                  </a:lnTo>
                  <a:lnTo>
                    <a:pt x="267" y="26"/>
                  </a:lnTo>
                  <a:lnTo>
                    <a:pt x="248" y="28"/>
                  </a:lnTo>
                  <a:lnTo>
                    <a:pt x="230" y="40"/>
                  </a:lnTo>
                  <a:lnTo>
                    <a:pt x="206" y="45"/>
                  </a:lnTo>
                  <a:lnTo>
                    <a:pt x="184" y="65"/>
                  </a:lnTo>
                  <a:lnTo>
                    <a:pt x="185" y="86"/>
                  </a:lnTo>
                  <a:lnTo>
                    <a:pt x="197" y="103"/>
                  </a:lnTo>
                  <a:lnTo>
                    <a:pt x="123" y="120"/>
                  </a:lnTo>
                  <a:lnTo>
                    <a:pt x="78" y="126"/>
                  </a:lnTo>
                  <a:lnTo>
                    <a:pt x="43" y="120"/>
                  </a:lnTo>
                  <a:lnTo>
                    <a:pt x="9" y="126"/>
                  </a:lnTo>
                  <a:lnTo>
                    <a:pt x="0" y="136"/>
                  </a:lnTo>
                  <a:lnTo>
                    <a:pt x="0" y="145"/>
                  </a:lnTo>
                  <a:lnTo>
                    <a:pt x="1" y="151"/>
                  </a:lnTo>
                  <a:lnTo>
                    <a:pt x="2" y="158"/>
                  </a:lnTo>
                  <a:lnTo>
                    <a:pt x="2" y="178"/>
                  </a:lnTo>
                  <a:lnTo>
                    <a:pt x="22" y="173"/>
                  </a:lnTo>
                  <a:lnTo>
                    <a:pt x="51" y="176"/>
                  </a:lnTo>
                  <a:lnTo>
                    <a:pt x="45" y="186"/>
                  </a:lnTo>
                  <a:lnTo>
                    <a:pt x="72" y="183"/>
                  </a:lnTo>
                  <a:lnTo>
                    <a:pt x="99" y="164"/>
                  </a:lnTo>
                  <a:lnTo>
                    <a:pt x="126" y="163"/>
                  </a:lnTo>
                  <a:lnTo>
                    <a:pt x="145" y="165"/>
                  </a:lnTo>
                  <a:lnTo>
                    <a:pt x="153" y="183"/>
                  </a:lnTo>
                  <a:lnTo>
                    <a:pt x="180" y="206"/>
                  </a:lnTo>
                  <a:lnTo>
                    <a:pt x="211" y="206"/>
                  </a:lnTo>
                  <a:lnTo>
                    <a:pt x="231" y="217"/>
                  </a:lnTo>
                  <a:lnTo>
                    <a:pt x="246" y="218"/>
                  </a:lnTo>
                  <a:lnTo>
                    <a:pt x="270" y="215"/>
                  </a:lnTo>
                  <a:lnTo>
                    <a:pt x="286" y="207"/>
                  </a:lnTo>
                  <a:lnTo>
                    <a:pt x="291" y="195"/>
                  </a:lnTo>
                  <a:lnTo>
                    <a:pt x="320" y="185"/>
                  </a:lnTo>
                  <a:lnTo>
                    <a:pt x="344" y="179"/>
                  </a:lnTo>
                  <a:lnTo>
                    <a:pt x="366" y="185"/>
                  </a:lnTo>
                  <a:lnTo>
                    <a:pt x="391" y="188"/>
                  </a:lnTo>
                  <a:lnTo>
                    <a:pt x="390" y="167"/>
                  </a:lnTo>
                  <a:lnTo>
                    <a:pt x="399" y="142"/>
                  </a:lnTo>
                  <a:lnTo>
                    <a:pt x="395" y="111"/>
                  </a:lnTo>
                  <a:lnTo>
                    <a:pt x="427" y="101"/>
                  </a:lnTo>
                  <a:lnTo>
                    <a:pt x="451" y="91"/>
                  </a:lnTo>
                  <a:lnTo>
                    <a:pt x="422" y="86"/>
                  </a:lnTo>
                  <a:lnTo>
                    <a:pt x="415" y="75"/>
                  </a:lnTo>
                  <a:lnTo>
                    <a:pt x="412" y="52"/>
                  </a:lnTo>
                  <a:lnTo>
                    <a:pt x="416" y="35"/>
                  </a:lnTo>
                  <a:lnTo>
                    <a:pt x="416" y="20"/>
                  </a:lnTo>
                  <a:lnTo>
                    <a:pt x="389" y="24"/>
                  </a:lnTo>
                  <a:lnTo>
                    <a:pt x="364" y="17"/>
                  </a:lnTo>
                  <a:lnTo>
                    <a:pt x="352" y="5"/>
                  </a:lnTo>
                  <a:close/>
                </a:path>
              </a:pathLst>
            </a:custGeom>
            <a:solidFill>
              <a:schemeClr val="accent1">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241" name="Freeform 33">
              <a:extLst>
                <a:ext uri="{FF2B5EF4-FFF2-40B4-BE49-F238E27FC236}">
                  <a16:creationId xmlns:a16="http://schemas.microsoft.com/office/drawing/2014/main" id="{EAFB9EE7-4249-439B-85AA-C571C50236E1}"/>
                </a:ext>
              </a:extLst>
            </p:cNvPr>
            <p:cNvSpPr>
              <a:spLocks/>
            </p:cNvSpPr>
            <p:nvPr/>
          </p:nvSpPr>
          <p:spPr bwMode="auto">
            <a:xfrm>
              <a:off x="4443296" y="3914324"/>
              <a:ext cx="82530" cy="49829"/>
            </a:xfrm>
            <a:custGeom>
              <a:avLst/>
              <a:gdLst>
                <a:gd name="T0" fmla="*/ 2147483647 w 266"/>
                <a:gd name="T1" fmla="*/ 0 h 158"/>
                <a:gd name="T2" fmla="*/ 2147483647 w 266"/>
                <a:gd name="T3" fmla="*/ 2147483647 h 158"/>
                <a:gd name="T4" fmla="*/ 2147483647 w 266"/>
                <a:gd name="T5" fmla="*/ 2147483647 h 158"/>
                <a:gd name="T6" fmla="*/ 2147483647 w 266"/>
                <a:gd name="T7" fmla="*/ 2147483647 h 158"/>
                <a:gd name="T8" fmla="*/ 2147483647 w 266"/>
                <a:gd name="T9" fmla="*/ 2147483647 h 158"/>
                <a:gd name="T10" fmla="*/ 2147483647 w 266"/>
                <a:gd name="T11" fmla="*/ 2147483647 h 158"/>
                <a:gd name="T12" fmla="*/ 2147483647 w 266"/>
                <a:gd name="T13" fmla="*/ 2147483647 h 158"/>
                <a:gd name="T14" fmla="*/ 2147483647 w 266"/>
                <a:gd name="T15" fmla="*/ 2147483647 h 158"/>
                <a:gd name="T16" fmla="*/ 0 w 266"/>
                <a:gd name="T17" fmla="*/ 2147483647 h 158"/>
                <a:gd name="T18" fmla="*/ 2147483647 w 266"/>
                <a:gd name="T19" fmla="*/ 2147483647 h 158"/>
                <a:gd name="T20" fmla="*/ 2147483647 w 266"/>
                <a:gd name="T21" fmla="*/ 2147483647 h 158"/>
                <a:gd name="T22" fmla="*/ 2147483647 w 266"/>
                <a:gd name="T23" fmla="*/ 2147483647 h 158"/>
                <a:gd name="T24" fmla="*/ 2147483647 w 266"/>
                <a:gd name="T25" fmla="*/ 2147483647 h 158"/>
                <a:gd name="T26" fmla="*/ 2147483647 w 266"/>
                <a:gd name="T27" fmla="*/ 2147483647 h 158"/>
                <a:gd name="T28" fmla="*/ 2147483647 w 266"/>
                <a:gd name="T29" fmla="*/ 2147483647 h 158"/>
                <a:gd name="T30" fmla="*/ 2147483647 w 266"/>
                <a:gd name="T31" fmla="*/ 2147483647 h 158"/>
                <a:gd name="T32" fmla="*/ 2147483647 w 266"/>
                <a:gd name="T33" fmla="*/ 2147483647 h 158"/>
                <a:gd name="T34" fmla="*/ 2147483647 w 266"/>
                <a:gd name="T35" fmla="*/ 2147483647 h 158"/>
                <a:gd name="T36" fmla="*/ 2147483647 w 266"/>
                <a:gd name="T37" fmla="*/ 2147483647 h 158"/>
                <a:gd name="T38" fmla="*/ 2147483647 w 266"/>
                <a:gd name="T39" fmla="*/ 2147483647 h 158"/>
                <a:gd name="T40" fmla="*/ 2147483647 w 266"/>
                <a:gd name="T41" fmla="*/ 2147483647 h 158"/>
                <a:gd name="T42" fmla="*/ 2147483647 w 266"/>
                <a:gd name="T43" fmla="*/ 2147483647 h 158"/>
                <a:gd name="T44" fmla="*/ 2147483647 w 266"/>
                <a:gd name="T45" fmla="*/ 2147483647 h 158"/>
                <a:gd name="T46" fmla="*/ 2147483647 w 266"/>
                <a:gd name="T47" fmla="*/ 2147483647 h 158"/>
                <a:gd name="T48" fmla="*/ 2147483647 w 266"/>
                <a:gd name="T49" fmla="*/ 2147483647 h 158"/>
                <a:gd name="T50" fmla="*/ 2147483647 w 266"/>
                <a:gd name="T51" fmla="*/ 2147483647 h 158"/>
                <a:gd name="T52" fmla="*/ 2147483647 w 266"/>
                <a:gd name="T53" fmla="*/ 2147483647 h 158"/>
                <a:gd name="T54" fmla="*/ 2147483647 w 266"/>
                <a:gd name="T55" fmla="*/ 0 h 158"/>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266"/>
                <a:gd name="T85" fmla="*/ 0 h 158"/>
                <a:gd name="T86" fmla="*/ 1247 w 266"/>
                <a:gd name="T87" fmla="*/ 739 h 158"/>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266" h="158">
                  <a:moveTo>
                    <a:pt x="170" y="0"/>
                  </a:moveTo>
                  <a:lnTo>
                    <a:pt x="143" y="1"/>
                  </a:lnTo>
                  <a:lnTo>
                    <a:pt x="119" y="4"/>
                  </a:lnTo>
                  <a:lnTo>
                    <a:pt x="96" y="6"/>
                  </a:lnTo>
                  <a:lnTo>
                    <a:pt x="75" y="12"/>
                  </a:lnTo>
                  <a:lnTo>
                    <a:pt x="34" y="33"/>
                  </a:lnTo>
                  <a:lnTo>
                    <a:pt x="9" y="56"/>
                  </a:lnTo>
                  <a:lnTo>
                    <a:pt x="5" y="83"/>
                  </a:lnTo>
                  <a:lnTo>
                    <a:pt x="0" y="113"/>
                  </a:lnTo>
                  <a:lnTo>
                    <a:pt x="28" y="102"/>
                  </a:lnTo>
                  <a:lnTo>
                    <a:pt x="40" y="115"/>
                  </a:lnTo>
                  <a:lnTo>
                    <a:pt x="44" y="139"/>
                  </a:lnTo>
                  <a:lnTo>
                    <a:pt x="42" y="155"/>
                  </a:lnTo>
                  <a:lnTo>
                    <a:pt x="75" y="158"/>
                  </a:lnTo>
                  <a:lnTo>
                    <a:pt x="110" y="142"/>
                  </a:lnTo>
                  <a:lnTo>
                    <a:pt x="127" y="110"/>
                  </a:lnTo>
                  <a:lnTo>
                    <a:pt x="143" y="125"/>
                  </a:lnTo>
                  <a:lnTo>
                    <a:pt x="161" y="137"/>
                  </a:lnTo>
                  <a:lnTo>
                    <a:pt x="180" y="120"/>
                  </a:lnTo>
                  <a:lnTo>
                    <a:pt x="213" y="112"/>
                  </a:lnTo>
                  <a:lnTo>
                    <a:pt x="240" y="102"/>
                  </a:lnTo>
                  <a:lnTo>
                    <a:pt x="266" y="66"/>
                  </a:lnTo>
                  <a:lnTo>
                    <a:pt x="238" y="62"/>
                  </a:lnTo>
                  <a:lnTo>
                    <a:pt x="217" y="68"/>
                  </a:lnTo>
                  <a:lnTo>
                    <a:pt x="217" y="47"/>
                  </a:lnTo>
                  <a:lnTo>
                    <a:pt x="212" y="47"/>
                  </a:lnTo>
                  <a:lnTo>
                    <a:pt x="208" y="47"/>
                  </a:lnTo>
                  <a:lnTo>
                    <a:pt x="210" y="43"/>
                  </a:lnTo>
                  <a:lnTo>
                    <a:pt x="209" y="34"/>
                  </a:lnTo>
                  <a:lnTo>
                    <a:pt x="211" y="29"/>
                  </a:lnTo>
                  <a:lnTo>
                    <a:pt x="215" y="27"/>
                  </a:lnTo>
                  <a:lnTo>
                    <a:pt x="224" y="16"/>
                  </a:lnTo>
                  <a:lnTo>
                    <a:pt x="170" y="0"/>
                  </a:lnTo>
                  <a:close/>
                </a:path>
              </a:pathLst>
            </a:custGeom>
            <a:solidFill>
              <a:schemeClr val="accent1">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242" name="Freeform 259">
              <a:extLst>
                <a:ext uri="{FF2B5EF4-FFF2-40B4-BE49-F238E27FC236}">
                  <a16:creationId xmlns:a16="http://schemas.microsoft.com/office/drawing/2014/main" id="{61AC64E8-027D-4530-979A-CF1648509358}"/>
                </a:ext>
              </a:extLst>
            </p:cNvPr>
            <p:cNvSpPr>
              <a:spLocks/>
            </p:cNvSpPr>
            <p:nvPr/>
          </p:nvSpPr>
          <p:spPr bwMode="auto">
            <a:xfrm>
              <a:off x="4507141" y="3922109"/>
              <a:ext cx="3114" cy="6229"/>
            </a:xfrm>
            <a:custGeom>
              <a:avLst/>
              <a:gdLst>
                <a:gd name="T0" fmla="*/ 122385886 w 87"/>
                <a:gd name="T1" fmla="*/ 0 h 193"/>
                <a:gd name="T2" fmla="*/ 54971293 w 87"/>
                <a:gd name="T3" fmla="*/ 39854870 h 193"/>
                <a:gd name="T4" fmla="*/ 26585990 w 87"/>
                <a:gd name="T5" fmla="*/ 82024134 h 193"/>
                <a:gd name="T6" fmla="*/ 37231327 w 87"/>
                <a:gd name="T7" fmla="*/ 189834763 h 193"/>
                <a:gd name="T8" fmla="*/ 0 w 87"/>
                <a:gd name="T9" fmla="*/ 226163870 h 193"/>
                <a:gd name="T10" fmla="*/ 76259267 w 87"/>
                <a:gd name="T11" fmla="*/ 219147022 h 193"/>
                <a:gd name="T12" fmla="*/ 154317846 w 87"/>
                <a:gd name="T13" fmla="*/ 221462534 h 193"/>
                <a:gd name="T14" fmla="*/ 149019829 w 87"/>
                <a:gd name="T15" fmla="*/ 159382631 h 193"/>
                <a:gd name="T16" fmla="*/ 113539898 w 87"/>
                <a:gd name="T17" fmla="*/ 94917925 h 193"/>
                <a:gd name="T18" fmla="*/ 122385886 w 87"/>
                <a:gd name="T19" fmla="*/ 0 h 19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87"/>
                <a:gd name="T31" fmla="*/ 0 h 193"/>
                <a:gd name="T32" fmla="*/ 87 w 87"/>
                <a:gd name="T33" fmla="*/ 193 h 19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87" h="193">
                  <a:moveTo>
                    <a:pt x="69" y="0"/>
                  </a:moveTo>
                  <a:lnTo>
                    <a:pt x="31" y="34"/>
                  </a:lnTo>
                  <a:lnTo>
                    <a:pt x="15" y="70"/>
                  </a:lnTo>
                  <a:lnTo>
                    <a:pt x="21" y="162"/>
                  </a:lnTo>
                  <a:lnTo>
                    <a:pt x="0" y="193"/>
                  </a:lnTo>
                  <a:lnTo>
                    <a:pt x="43" y="187"/>
                  </a:lnTo>
                  <a:lnTo>
                    <a:pt x="87" y="189"/>
                  </a:lnTo>
                  <a:lnTo>
                    <a:pt x="84" y="136"/>
                  </a:lnTo>
                  <a:lnTo>
                    <a:pt x="64" y="81"/>
                  </a:lnTo>
                  <a:lnTo>
                    <a:pt x="69" y="0"/>
                  </a:lnTo>
                  <a:close/>
                </a:path>
              </a:pathLst>
            </a:custGeom>
            <a:solidFill>
              <a:schemeClr val="accent1">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243" name="Freeform 140">
              <a:extLst>
                <a:ext uri="{FF2B5EF4-FFF2-40B4-BE49-F238E27FC236}">
                  <a16:creationId xmlns:a16="http://schemas.microsoft.com/office/drawing/2014/main" id="{EC5A1AE3-0093-4844-BE29-7799C6ECD84E}"/>
                </a:ext>
              </a:extLst>
            </p:cNvPr>
            <p:cNvSpPr>
              <a:spLocks/>
            </p:cNvSpPr>
            <p:nvPr/>
          </p:nvSpPr>
          <p:spPr bwMode="auto">
            <a:xfrm>
              <a:off x="4253325" y="3816222"/>
              <a:ext cx="219559" cy="222672"/>
            </a:xfrm>
            <a:custGeom>
              <a:avLst/>
              <a:gdLst>
                <a:gd name="T0" fmla="*/ 2147483647 w 705"/>
                <a:gd name="T1" fmla="*/ 2147483647 h 715"/>
                <a:gd name="T2" fmla="*/ 2147483647 w 705"/>
                <a:gd name="T3" fmla="*/ 2147483647 h 715"/>
                <a:gd name="T4" fmla="*/ 2147483647 w 705"/>
                <a:gd name="T5" fmla="*/ 2147483647 h 715"/>
                <a:gd name="T6" fmla="*/ 2147483647 w 705"/>
                <a:gd name="T7" fmla="*/ 2147483647 h 715"/>
                <a:gd name="T8" fmla="*/ 2147483647 w 705"/>
                <a:gd name="T9" fmla="*/ 2147483647 h 715"/>
                <a:gd name="T10" fmla="*/ 2147483647 w 705"/>
                <a:gd name="T11" fmla="*/ 2147483647 h 715"/>
                <a:gd name="T12" fmla="*/ 2147483647 w 705"/>
                <a:gd name="T13" fmla="*/ 2147483647 h 715"/>
                <a:gd name="T14" fmla="*/ 2147483647 w 705"/>
                <a:gd name="T15" fmla="*/ 2147483647 h 715"/>
                <a:gd name="T16" fmla="*/ 2147483647 w 705"/>
                <a:gd name="T17" fmla="*/ 2147483647 h 715"/>
                <a:gd name="T18" fmla="*/ 2147483647 w 705"/>
                <a:gd name="T19" fmla="*/ 2147483647 h 715"/>
                <a:gd name="T20" fmla="*/ 2147483647 w 705"/>
                <a:gd name="T21" fmla="*/ 2147483647 h 715"/>
                <a:gd name="T22" fmla="*/ 2147483647 w 705"/>
                <a:gd name="T23" fmla="*/ 2147483647 h 715"/>
                <a:gd name="T24" fmla="*/ 2147483647 w 705"/>
                <a:gd name="T25" fmla="*/ 2147483647 h 715"/>
                <a:gd name="T26" fmla="*/ 0 w 705"/>
                <a:gd name="T27" fmla="*/ 2147483647 h 715"/>
                <a:gd name="T28" fmla="*/ 2147483647 w 705"/>
                <a:gd name="T29" fmla="*/ 2147483647 h 715"/>
                <a:gd name="T30" fmla="*/ 2147483647 w 705"/>
                <a:gd name="T31" fmla="*/ 2147483647 h 715"/>
                <a:gd name="T32" fmla="*/ 2147483647 w 705"/>
                <a:gd name="T33" fmla="*/ 2147483647 h 715"/>
                <a:gd name="T34" fmla="*/ 2147483647 w 705"/>
                <a:gd name="T35" fmla="*/ 2147483647 h 715"/>
                <a:gd name="T36" fmla="*/ 2147483647 w 705"/>
                <a:gd name="T37" fmla="*/ 2147483647 h 715"/>
                <a:gd name="T38" fmla="*/ 2147483647 w 705"/>
                <a:gd name="T39" fmla="*/ 2147483647 h 715"/>
                <a:gd name="T40" fmla="*/ 2147483647 w 705"/>
                <a:gd name="T41" fmla="*/ 2147483647 h 715"/>
                <a:gd name="T42" fmla="*/ 2147483647 w 705"/>
                <a:gd name="T43" fmla="*/ 2147483647 h 715"/>
                <a:gd name="T44" fmla="*/ 2147483647 w 705"/>
                <a:gd name="T45" fmla="*/ 2147483647 h 715"/>
                <a:gd name="T46" fmla="*/ 2147483647 w 705"/>
                <a:gd name="T47" fmla="*/ 2147483647 h 715"/>
                <a:gd name="T48" fmla="*/ 2147483647 w 705"/>
                <a:gd name="T49" fmla="*/ 2147483647 h 715"/>
                <a:gd name="T50" fmla="*/ 2147483647 w 705"/>
                <a:gd name="T51" fmla="*/ 2147483647 h 715"/>
                <a:gd name="T52" fmla="*/ 2147483647 w 705"/>
                <a:gd name="T53" fmla="*/ 2147483647 h 715"/>
                <a:gd name="T54" fmla="*/ 2147483647 w 705"/>
                <a:gd name="T55" fmla="*/ 2147483647 h 715"/>
                <a:gd name="T56" fmla="*/ 2147483647 w 705"/>
                <a:gd name="T57" fmla="*/ 2147483647 h 715"/>
                <a:gd name="T58" fmla="*/ 2147483647 w 705"/>
                <a:gd name="T59" fmla="*/ 2147483647 h 715"/>
                <a:gd name="T60" fmla="*/ 2147483647 w 705"/>
                <a:gd name="T61" fmla="*/ 2147483647 h 715"/>
                <a:gd name="T62" fmla="*/ 2147483647 w 705"/>
                <a:gd name="T63" fmla="*/ 2147483647 h 715"/>
                <a:gd name="T64" fmla="*/ 2147483647 w 705"/>
                <a:gd name="T65" fmla="*/ 2147483647 h 715"/>
                <a:gd name="T66" fmla="*/ 2147483647 w 705"/>
                <a:gd name="T67" fmla="*/ 2147483647 h 715"/>
                <a:gd name="T68" fmla="*/ 2147483647 w 705"/>
                <a:gd name="T69" fmla="*/ 2147483647 h 715"/>
                <a:gd name="T70" fmla="*/ 2147483647 w 705"/>
                <a:gd name="T71" fmla="*/ 2147483647 h 715"/>
                <a:gd name="T72" fmla="*/ 2147483647 w 705"/>
                <a:gd name="T73" fmla="*/ 2147483647 h 715"/>
                <a:gd name="T74" fmla="*/ 2147483647 w 705"/>
                <a:gd name="T75" fmla="*/ 2147483647 h 715"/>
                <a:gd name="T76" fmla="*/ 2147483647 w 705"/>
                <a:gd name="T77" fmla="*/ 2147483647 h 715"/>
                <a:gd name="T78" fmla="*/ 2147483647 w 705"/>
                <a:gd name="T79" fmla="*/ 2147483647 h 715"/>
                <a:gd name="T80" fmla="*/ 2147483647 w 705"/>
                <a:gd name="T81" fmla="*/ 2147483647 h 715"/>
                <a:gd name="T82" fmla="*/ 2147483647 w 705"/>
                <a:gd name="T83" fmla="*/ 2147483647 h 715"/>
                <a:gd name="T84" fmla="*/ 2147483647 w 705"/>
                <a:gd name="T85" fmla="*/ 2147483647 h 715"/>
                <a:gd name="T86" fmla="*/ 2147483647 w 705"/>
                <a:gd name="T87" fmla="*/ 2147483647 h 715"/>
                <a:gd name="T88" fmla="*/ 2147483647 w 705"/>
                <a:gd name="T89" fmla="*/ 2147483647 h 715"/>
                <a:gd name="T90" fmla="*/ 2147483647 w 705"/>
                <a:gd name="T91" fmla="*/ 2147483647 h 715"/>
                <a:gd name="T92" fmla="*/ 2147483647 w 705"/>
                <a:gd name="T93" fmla="*/ 2147483647 h 715"/>
                <a:gd name="T94" fmla="*/ 2147483647 w 705"/>
                <a:gd name="T95" fmla="*/ 2147483647 h 715"/>
                <a:gd name="T96" fmla="*/ 2147483647 w 705"/>
                <a:gd name="T97" fmla="*/ 2147483647 h 715"/>
                <a:gd name="T98" fmla="*/ 2147483647 w 705"/>
                <a:gd name="T99" fmla="*/ 2147483647 h 715"/>
                <a:gd name="T100" fmla="*/ 2147483647 w 705"/>
                <a:gd name="T101" fmla="*/ 2147483647 h 715"/>
                <a:gd name="T102" fmla="*/ 2147483647 w 705"/>
                <a:gd name="T103" fmla="*/ 2147483647 h 715"/>
                <a:gd name="T104" fmla="*/ 2147483647 w 705"/>
                <a:gd name="T105" fmla="*/ 2147483647 h 715"/>
                <a:gd name="T106" fmla="*/ 2147483647 w 705"/>
                <a:gd name="T107" fmla="*/ 0 h 715"/>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705"/>
                <a:gd name="T163" fmla="*/ 0 h 715"/>
                <a:gd name="T164" fmla="*/ 1310023 w 705"/>
                <a:gd name="T165" fmla="*/ 1325563 h 715"/>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705" h="715">
                  <a:moveTo>
                    <a:pt x="414" y="0"/>
                  </a:moveTo>
                  <a:lnTo>
                    <a:pt x="387" y="1"/>
                  </a:lnTo>
                  <a:lnTo>
                    <a:pt x="365" y="38"/>
                  </a:lnTo>
                  <a:lnTo>
                    <a:pt x="370" y="57"/>
                  </a:lnTo>
                  <a:lnTo>
                    <a:pt x="356" y="76"/>
                  </a:lnTo>
                  <a:lnTo>
                    <a:pt x="337" y="97"/>
                  </a:lnTo>
                  <a:lnTo>
                    <a:pt x="320" y="120"/>
                  </a:lnTo>
                  <a:lnTo>
                    <a:pt x="302" y="124"/>
                  </a:lnTo>
                  <a:lnTo>
                    <a:pt x="283" y="130"/>
                  </a:lnTo>
                  <a:lnTo>
                    <a:pt x="272" y="147"/>
                  </a:lnTo>
                  <a:lnTo>
                    <a:pt x="264" y="158"/>
                  </a:lnTo>
                  <a:lnTo>
                    <a:pt x="251" y="176"/>
                  </a:lnTo>
                  <a:lnTo>
                    <a:pt x="229" y="170"/>
                  </a:lnTo>
                  <a:lnTo>
                    <a:pt x="200" y="161"/>
                  </a:lnTo>
                  <a:lnTo>
                    <a:pt x="185" y="138"/>
                  </a:lnTo>
                  <a:lnTo>
                    <a:pt x="160" y="143"/>
                  </a:lnTo>
                  <a:lnTo>
                    <a:pt x="156" y="158"/>
                  </a:lnTo>
                  <a:lnTo>
                    <a:pt x="163" y="182"/>
                  </a:lnTo>
                  <a:lnTo>
                    <a:pt x="175" y="209"/>
                  </a:lnTo>
                  <a:lnTo>
                    <a:pt x="169" y="224"/>
                  </a:lnTo>
                  <a:lnTo>
                    <a:pt x="152" y="233"/>
                  </a:lnTo>
                  <a:lnTo>
                    <a:pt x="126" y="242"/>
                  </a:lnTo>
                  <a:lnTo>
                    <a:pt x="105" y="228"/>
                  </a:lnTo>
                  <a:lnTo>
                    <a:pt x="83" y="212"/>
                  </a:lnTo>
                  <a:lnTo>
                    <a:pt x="55" y="223"/>
                  </a:lnTo>
                  <a:lnTo>
                    <a:pt x="26" y="222"/>
                  </a:lnTo>
                  <a:lnTo>
                    <a:pt x="3" y="224"/>
                  </a:lnTo>
                  <a:lnTo>
                    <a:pt x="0" y="251"/>
                  </a:lnTo>
                  <a:lnTo>
                    <a:pt x="14" y="268"/>
                  </a:lnTo>
                  <a:lnTo>
                    <a:pt x="15" y="284"/>
                  </a:lnTo>
                  <a:lnTo>
                    <a:pt x="24" y="297"/>
                  </a:lnTo>
                  <a:lnTo>
                    <a:pt x="46" y="312"/>
                  </a:lnTo>
                  <a:lnTo>
                    <a:pt x="62" y="317"/>
                  </a:lnTo>
                  <a:lnTo>
                    <a:pt x="85" y="325"/>
                  </a:lnTo>
                  <a:lnTo>
                    <a:pt x="108" y="338"/>
                  </a:lnTo>
                  <a:lnTo>
                    <a:pt x="124" y="351"/>
                  </a:lnTo>
                  <a:lnTo>
                    <a:pt x="144" y="367"/>
                  </a:lnTo>
                  <a:lnTo>
                    <a:pt x="164" y="379"/>
                  </a:lnTo>
                  <a:lnTo>
                    <a:pt x="149" y="402"/>
                  </a:lnTo>
                  <a:lnTo>
                    <a:pt x="161" y="426"/>
                  </a:lnTo>
                  <a:lnTo>
                    <a:pt x="184" y="444"/>
                  </a:lnTo>
                  <a:lnTo>
                    <a:pt x="188" y="476"/>
                  </a:lnTo>
                  <a:lnTo>
                    <a:pt x="201" y="505"/>
                  </a:lnTo>
                  <a:lnTo>
                    <a:pt x="192" y="535"/>
                  </a:lnTo>
                  <a:lnTo>
                    <a:pt x="193" y="571"/>
                  </a:lnTo>
                  <a:lnTo>
                    <a:pt x="185" y="608"/>
                  </a:lnTo>
                  <a:lnTo>
                    <a:pt x="177" y="641"/>
                  </a:lnTo>
                  <a:lnTo>
                    <a:pt x="167" y="664"/>
                  </a:lnTo>
                  <a:lnTo>
                    <a:pt x="205" y="672"/>
                  </a:lnTo>
                  <a:lnTo>
                    <a:pt x="238" y="671"/>
                  </a:lnTo>
                  <a:lnTo>
                    <a:pt x="262" y="669"/>
                  </a:lnTo>
                  <a:lnTo>
                    <a:pt x="290" y="676"/>
                  </a:lnTo>
                  <a:lnTo>
                    <a:pt x="312" y="677"/>
                  </a:lnTo>
                  <a:lnTo>
                    <a:pt x="343" y="684"/>
                  </a:lnTo>
                  <a:lnTo>
                    <a:pt x="365" y="673"/>
                  </a:lnTo>
                  <a:lnTo>
                    <a:pt x="387" y="684"/>
                  </a:lnTo>
                  <a:lnTo>
                    <a:pt x="397" y="682"/>
                  </a:lnTo>
                  <a:lnTo>
                    <a:pt x="406" y="682"/>
                  </a:lnTo>
                  <a:lnTo>
                    <a:pt x="407" y="688"/>
                  </a:lnTo>
                  <a:lnTo>
                    <a:pt x="433" y="715"/>
                  </a:lnTo>
                  <a:lnTo>
                    <a:pt x="444" y="690"/>
                  </a:lnTo>
                  <a:lnTo>
                    <a:pt x="452" y="671"/>
                  </a:lnTo>
                  <a:lnTo>
                    <a:pt x="464" y="659"/>
                  </a:lnTo>
                  <a:lnTo>
                    <a:pt x="481" y="647"/>
                  </a:lnTo>
                  <a:lnTo>
                    <a:pt x="511" y="657"/>
                  </a:lnTo>
                  <a:lnTo>
                    <a:pt x="536" y="664"/>
                  </a:lnTo>
                  <a:lnTo>
                    <a:pt x="555" y="688"/>
                  </a:lnTo>
                  <a:lnTo>
                    <a:pt x="582" y="692"/>
                  </a:lnTo>
                  <a:lnTo>
                    <a:pt x="613" y="700"/>
                  </a:lnTo>
                  <a:lnTo>
                    <a:pt x="635" y="684"/>
                  </a:lnTo>
                  <a:lnTo>
                    <a:pt x="652" y="664"/>
                  </a:lnTo>
                  <a:lnTo>
                    <a:pt x="654" y="648"/>
                  </a:lnTo>
                  <a:lnTo>
                    <a:pt x="677" y="630"/>
                  </a:lnTo>
                  <a:lnTo>
                    <a:pt x="661" y="599"/>
                  </a:lnTo>
                  <a:lnTo>
                    <a:pt x="661" y="576"/>
                  </a:lnTo>
                  <a:lnTo>
                    <a:pt x="659" y="548"/>
                  </a:lnTo>
                  <a:lnTo>
                    <a:pt x="654" y="515"/>
                  </a:lnTo>
                  <a:lnTo>
                    <a:pt x="657" y="497"/>
                  </a:lnTo>
                  <a:lnTo>
                    <a:pt x="668" y="470"/>
                  </a:lnTo>
                  <a:lnTo>
                    <a:pt x="650" y="470"/>
                  </a:lnTo>
                  <a:lnTo>
                    <a:pt x="655" y="450"/>
                  </a:lnTo>
                  <a:lnTo>
                    <a:pt x="652" y="432"/>
                  </a:lnTo>
                  <a:lnTo>
                    <a:pt x="640" y="419"/>
                  </a:lnTo>
                  <a:lnTo>
                    <a:pt x="611" y="426"/>
                  </a:lnTo>
                  <a:lnTo>
                    <a:pt x="616" y="398"/>
                  </a:lnTo>
                  <a:lnTo>
                    <a:pt x="619" y="371"/>
                  </a:lnTo>
                  <a:lnTo>
                    <a:pt x="642" y="345"/>
                  </a:lnTo>
                  <a:lnTo>
                    <a:pt x="664" y="337"/>
                  </a:lnTo>
                  <a:lnTo>
                    <a:pt x="685" y="325"/>
                  </a:lnTo>
                  <a:lnTo>
                    <a:pt x="689" y="277"/>
                  </a:lnTo>
                  <a:lnTo>
                    <a:pt x="701" y="247"/>
                  </a:lnTo>
                  <a:lnTo>
                    <a:pt x="705" y="208"/>
                  </a:lnTo>
                  <a:lnTo>
                    <a:pt x="678" y="189"/>
                  </a:lnTo>
                  <a:lnTo>
                    <a:pt x="654" y="189"/>
                  </a:lnTo>
                  <a:lnTo>
                    <a:pt x="638" y="173"/>
                  </a:lnTo>
                  <a:lnTo>
                    <a:pt x="621" y="137"/>
                  </a:lnTo>
                  <a:lnTo>
                    <a:pt x="615" y="149"/>
                  </a:lnTo>
                  <a:lnTo>
                    <a:pt x="607" y="149"/>
                  </a:lnTo>
                  <a:lnTo>
                    <a:pt x="601" y="146"/>
                  </a:lnTo>
                  <a:lnTo>
                    <a:pt x="597" y="155"/>
                  </a:lnTo>
                  <a:lnTo>
                    <a:pt x="572" y="144"/>
                  </a:lnTo>
                  <a:lnTo>
                    <a:pt x="551" y="127"/>
                  </a:lnTo>
                  <a:lnTo>
                    <a:pt x="548" y="95"/>
                  </a:lnTo>
                  <a:lnTo>
                    <a:pt x="522" y="97"/>
                  </a:lnTo>
                  <a:lnTo>
                    <a:pt x="502" y="85"/>
                  </a:lnTo>
                  <a:lnTo>
                    <a:pt x="484" y="65"/>
                  </a:lnTo>
                  <a:lnTo>
                    <a:pt x="471" y="45"/>
                  </a:lnTo>
                  <a:lnTo>
                    <a:pt x="449" y="37"/>
                  </a:lnTo>
                  <a:lnTo>
                    <a:pt x="441" y="18"/>
                  </a:lnTo>
                  <a:lnTo>
                    <a:pt x="414" y="0"/>
                  </a:lnTo>
                  <a:close/>
                </a:path>
              </a:pathLst>
            </a:custGeom>
            <a:solidFill>
              <a:schemeClr val="accent1">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244" name="Freeform 150">
              <a:extLst>
                <a:ext uri="{FF2B5EF4-FFF2-40B4-BE49-F238E27FC236}">
                  <a16:creationId xmlns:a16="http://schemas.microsoft.com/office/drawing/2014/main" id="{2860D32E-1EAF-41B6-BA96-94FEFA6FBBAF}"/>
                </a:ext>
              </a:extLst>
            </p:cNvPr>
            <p:cNvSpPr>
              <a:spLocks/>
            </p:cNvSpPr>
            <p:nvPr/>
          </p:nvSpPr>
          <p:spPr bwMode="auto">
            <a:xfrm>
              <a:off x="4457312" y="3931451"/>
              <a:ext cx="205544" cy="221116"/>
            </a:xfrm>
            <a:custGeom>
              <a:avLst/>
              <a:gdLst>
                <a:gd name="T0" fmla="*/ 2147483647 w 660"/>
                <a:gd name="T1" fmla="*/ 2147483647 h 713"/>
                <a:gd name="T2" fmla="*/ 2147483647 w 660"/>
                <a:gd name="T3" fmla="*/ 2147483647 h 713"/>
                <a:gd name="T4" fmla="*/ 2147483647 w 660"/>
                <a:gd name="T5" fmla="*/ 2147483647 h 713"/>
                <a:gd name="T6" fmla="*/ 2147483647 w 660"/>
                <a:gd name="T7" fmla="*/ 2147483647 h 713"/>
                <a:gd name="T8" fmla="*/ 2147483647 w 660"/>
                <a:gd name="T9" fmla="*/ 2147483647 h 713"/>
                <a:gd name="T10" fmla="*/ 2147483647 w 660"/>
                <a:gd name="T11" fmla="*/ 2147483647 h 713"/>
                <a:gd name="T12" fmla="*/ 2147483647 w 660"/>
                <a:gd name="T13" fmla="*/ 2147483647 h 713"/>
                <a:gd name="T14" fmla="*/ 2147483647 w 660"/>
                <a:gd name="T15" fmla="*/ 2147483647 h 713"/>
                <a:gd name="T16" fmla="*/ 2147483647 w 660"/>
                <a:gd name="T17" fmla="*/ 2147483647 h 713"/>
                <a:gd name="T18" fmla="*/ 2147483647 w 660"/>
                <a:gd name="T19" fmla="*/ 2147483647 h 713"/>
                <a:gd name="T20" fmla="*/ 2147483647 w 660"/>
                <a:gd name="T21" fmla="*/ 2147483647 h 713"/>
                <a:gd name="T22" fmla="*/ 2147483647 w 660"/>
                <a:gd name="T23" fmla="*/ 2147483647 h 713"/>
                <a:gd name="T24" fmla="*/ 2147483647 w 660"/>
                <a:gd name="T25" fmla="*/ 2147483647 h 713"/>
                <a:gd name="T26" fmla="*/ 2147483647 w 660"/>
                <a:gd name="T27" fmla="*/ 2147483647 h 713"/>
                <a:gd name="T28" fmla="*/ 2147483647 w 660"/>
                <a:gd name="T29" fmla="*/ 2147483647 h 713"/>
                <a:gd name="T30" fmla="*/ 2147483647 w 660"/>
                <a:gd name="T31" fmla="*/ 2147483647 h 713"/>
                <a:gd name="T32" fmla="*/ 2147483647 w 660"/>
                <a:gd name="T33" fmla="*/ 2147483647 h 713"/>
                <a:gd name="T34" fmla="*/ 2147483647 w 660"/>
                <a:gd name="T35" fmla="*/ 2147483647 h 713"/>
                <a:gd name="T36" fmla="*/ 2147483647 w 660"/>
                <a:gd name="T37" fmla="*/ 2147483647 h 713"/>
                <a:gd name="T38" fmla="*/ 2147483647 w 660"/>
                <a:gd name="T39" fmla="*/ 2147483647 h 713"/>
                <a:gd name="T40" fmla="*/ 2147483647 w 660"/>
                <a:gd name="T41" fmla="*/ 2147483647 h 713"/>
                <a:gd name="T42" fmla="*/ 2147483647 w 660"/>
                <a:gd name="T43" fmla="*/ 2147483647 h 713"/>
                <a:gd name="T44" fmla="*/ 2147483647 w 660"/>
                <a:gd name="T45" fmla="*/ 2147483647 h 713"/>
                <a:gd name="T46" fmla="*/ 2147483647 w 660"/>
                <a:gd name="T47" fmla="*/ 2147483647 h 713"/>
                <a:gd name="T48" fmla="*/ 2147483647 w 660"/>
                <a:gd name="T49" fmla="*/ 2147483647 h 713"/>
                <a:gd name="T50" fmla="*/ 2147483647 w 660"/>
                <a:gd name="T51" fmla="*/ 2147483647 h 713"/>
                <a:gd name="T52" fmla="*/ 2147483647 w 660"/>
                <a:gd name="T53" fmla="*/ 2147483647 h 713"/>
                <a:gd name="T54" fmla="*/ 2147483647 w 660"/>
                <a:gd name="T55" fmla="*/ 2147483647 h 713"/>
                <a:gd name="T56" fmla="*/ 2147483647 w 660"/>
                <a:gd name="T57" fmla="*/ 2147483647 h 713"/>
                <a:gd name="T58" fmla="*/ 2147483647 w 660"/>
                <a:gd name="T59" fmla="*/ 2147483647 h 713"/>
                <a:gd name="T60" fmla="*/ 2147483647 w 660"/>
                <a:gd name="T61" fmla="*/ 2147483647 h 713"/>
                <a:gd name="T62" fmla="*/ 2147483647 w 660"/>
                <a:gd name="T63" fmla="*/ 2147483647 h 713"/>
                <a:gd name="T64" fmla="*/ 2147483647 w 660"/>
                <a:gd name="T65" fmla="*/ 2147483647 h 713"/>
                <a:gd name="T66" fmla="*/ 2147483647 w 660"/>
                <a:gd name="T67" fmla="*/ 2147483647 h 713"/>
                <a:gd name="T68" fmla="*/ 2147483647 w 660"/>
                <a:gd name="T69" fmla="*/ 2147483647 h 713"/>
                <a:gd name="T70" fmla="*/ 2147483647 w 660"/>
                <a:gd name="T71" fmla="*/ 2147483647 h 713"/>
                <a:gd name="T72" fmla="*/ 2147483647 w 660"/>
                <a:gd name="T73" fmla="*/ 2147483647 h 713"/>
                <a:gd name="T74" fmla="*/ 2147483647 w 660"/>
                <a:gd name="T75" fmla="*/ 2147483647 h 713"/>
                <a:gd name="T76" fmla="*/ 2147483647 w 660"/>
                <a:gd name="T77" fmla="*/ 2147483647 h 713"/>
                <a:gd name="T78" fmla="*/ 2147483647 w 660"/>
                <a:gd name="T79" fmla="*/ 0 h 713"/>
                <a:gd name="T80" fmla="*/ 2147483647 w 660"/>
                <a:gd name="T81" fmla="*/ 2147483647 h 713"/>
                <a:gd name="T82" fmla="*/ 2147483647 w 660"/>
                <a:gd name="T83" fmla="*/ 2147483647 h 713"/>
                <a:gd name="T84" fmla="*/ 2147483647 w 660"/>
                <a:gd name="T85" fmla="*/ 2147483647 h 713"/>
                <a:gd name="T86" fmla="*/ 2147483647 w 660"/>
                <a:gd name="T87" fmla="*/ 2147483647 h 713"/>
                <a:gd name="T88" fmla="*/ 2147483647 w 660"/>
                <a:gd name="T89" fmla="*/ 2147483647 h 713"/>
                <a:gd name="T90" fmla="*/ 0 w 660"/>
                <a:gd name="T91" fmla="*/ 2147483647 h 713"/>
                <a:gd name="T92" fmla="*/ 2147483647 w 660"/>
                <a:gd name="T93" fmla="*/ 2147483647 h 713"/>
                <a:gd name="T94" fmla="*/ 2147483647 w 660"/>
                <a:gd name="T95" fmla="*/ 2147483647 h 713"/>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660"/>
                <a:gd name="T145" fmla="*/ 0 h 713"/>
                <a:gd name="T146" fmla="*/ 774 w 660"/>
                <a:gd name="T147" fmla="*/ 848 h 713"/>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660" h="713">
                  <a:moveTo>
                    <a:pt x="52" y="240"/>
                  </a:moveTo>
                  <a:lnTo>
                    <a:pt x="67" y="215"/>
                  </a:lnTo>
                  <a:lnTo>
                    <a:pt x="90" y="217"/>
                  </a:lnTo>
                  <a:lnTo>
                    <a:pt x="100" y="195"/>
                  </a:lnTo>
                  <a:lnTo>
                    <a:pt x="119" y="184"/>
                  </a:lnTo>
                  <a:lnTo>
                    <a:pt x="142" y="178"/>
                  </a:lnTo>
                  <a:lnTo>
                    <a:pt x="164" y="188"/>
                  </a:lnTo>
                  <a:lnTo>
                    <a:pt x="188" y="211"/>
                  </a:lnTo>
                  <a:lnTo>
                    <a:pt x="200" y="232"/>
                  </a:lnTo>
                  <a:lnTo>
                    <a:pt x="200" y="278"/>
                  </a:lnTo>
                  <a:lnTo>
                    <a:pt x="211" y="314"/>
                  </a:lnTo>
                  <a:lnTo>
                    <a:pt x="217" y="352"/>
                  </a:lnTo>
                  <a:lnTo>
                    <a:pt x="259" y="380"/>
                  </a:lnTo>
                  <a:lnTo>
                    <a:pt x="292" y="391"/>
                  </a:lnTo>
                  <a:lnTo>
                    <a:pt x="335" y="438"/>
                  </a:lnTo>
                  <a:lnTo>
                    <a:pt x="357" y="453"/>
                  </a:lnTo>
                  <a:lnTo>
                    <a:pt x="391" y="455"/>
                  </a:lnTo>
                  <a:lnTo>
                    <a:pt x="402" y="485"/>
                  </a:lnTo>
                  <a:lnTo>
                    <a:pt x="418" y="492"/>
                  </a:lnTo>
                  <a:lnTo>
                    <a:pt x="424" y="508"/>
                  </a:lnTo>
                  <a:lnTo>
                    <a:pt x="441" y="504"/>
                  </a:lnTo>
                  <a:lnTo>
                    <a:pt x="453" y="517"/>
                  </a:lnTo>
                  <a:lnTo>
                    <a:pt x="458" y="545"/>
                  </a:lnTo>
                  <a:lnTo>
                    <a:pt x="473" y="558"/>
                  </a:lnTo>
                  <a:lnTo>
                    <a:pt x="495" y="555"/>
                  </a:lnTo>
                  <a:lnTo>
                    <a:pt x="494" y="592"/>
                  </a:lnTo>
                  <a:lnTo>
                    <a:pt x="510" y="625"/>
                  </a:lnTo>
                  <a:lnTo>
                    <a:pt x="517" y="655"/>
                  </a:lnTo>
                  <a:lnTo>
                    <a:pt x="497" y="670"/>
                  </a:lnTo>
                  <a:lnTo>
                    <a:pt x="482" y="706"/>
                  </a:lnTo>
                  <a:lnTo>
                    <a:pt x="501" y="713"/>
                  </a:lnTo>
                  <a:lnTo>
                    <a:pt x="518" y="693"/>
                  </a:lnTo>
                  <a:lnTo>
                    <a:pt x="538" y="682"/>
                  </a:lnTo>
                  <a:lnTo>
                    <a:pt x="530" y="666"/>
                  </a:lnTo>
                  <a:lnTo>
                    <a:pt x="541" y="649"/>
                  </a:lnTo>
                  <a:lnTo>
                    <a:pt x="556" y="648"/>
                  </a:lnTo>
                  <a:lnTo>
                    <a:pt x="570" y="640"/>
                  </a:lnTo>
                  <a:lnTo>
                    <a:pt x="567" y="616"/>
                  </a:lnTo>
                  <a:lnTo>
                    <a:pt x="554" y="597"/>
                  </a:lnTo>
                  <a:lnTo>
                    <a:pt x="538" y="593"/>
                  </a:lnTo>
                  <a:lnTo>
                    <a:pt x="538" y="570"/>
                  </a:lnTo>
                  <a:lnTo>
                    <a:pt x="552" y="542"/>
                  </a:lnTo>
                  <a:lnTo>
                    <a:pt x="574" y="530"/>
                  </a:lnTo>
                  <a:lnTo>
                    <a:pt x="606" y="531"/>
                  </a:lnTo>
                  <a:lnTo>
                    <a:pt x="627" y="551"/>
                  </a:lnTo>
                  <a:lnTo>
                    <a:pt x="645" y="569"/>
                  </a:lnTo>
                  <a:lnTo>
                    <a:pt x="660" y="554"/>
                  </a:lnTo>
                  <a:lnTo>
                    <a:pt x="656" y="528"/>
                  </a:lnTo>
                  <a:lnTo>
                    <a:pt x="634" y="513"/>
                  </a:lnTo>
                  <a:lnTo>
                    <a:pt x="602" y="492"/>
                  </a:lnTo>
                  <a:lnTo>
                    <a:pt x="571" y="474"/>
                  </a:lnTo>
                  <a:lnTo>
                    <a:pt x="532" y="466"/>
                  </a:lnTo>
                  <a:lnTo>
                    <a:pt x="511" y="443"/>
                  </a:lnTo>
                  <a:lnTo>
                    <a:pt x="530" y="432"/>
                  </a:lnTo>
                  <a:lnTo>
                    <a:pt x="526" y="412"/>
                  </a:lnTo>
                  <a:lnTo>
                    <a:pt x="511" y="415"/>
                  </a:lnTo>
                  <a:lnTo>
                    <a:pt x="487" y="413"/>
                  </a:lnTo>
                  <a:lnTo>
                    <a:pt x="464" y="406"/>
                  </a:lnTo>
                  <a:lnTo>
                    <a:pt x="447" y="386"/>
                  </a:lnTo>
                  <a:lnTo>
                    <a:pt x="420" y="353"/>
                  </a:lnTo>
                  <a:lnTo>
                    <a:pt x="402" y="313"/>
                  </a:lnTo>
                  <a:lnTo>
                    <a:pt x="400" y="271"/>
                  </a:lnTo>
                  <a:lnTo>
                    <a:pt x="379" y="260"/>
                  </a:lnTo>
                  <a:lnTo>
                    <a:pt x="351" y="236"/>
                  </a:lnTo>
                  <a:lnTo>
                    <a:pt x="321" y="221"/>
                  </a:lnTo>
                  <a:lnTo>
                    <a:pt x="320" y="194"/>
                  </a:lnTo>
                  <a:lnTo>
                    <a:pt x="327" y="170"/>
                  </a:lnTo>
                  <a:lnTo>
                    <a:pt x="339" y="158"/>
                  </a:lnTo>
                  <a:lnTo>
                    <a:pt x="322" y="123"/>
                  </a:lnTo>
                  <a:lnTo>
                    <a:pt x="337" y="98"/>
                  </a:lnTo>
                  <a:lnTo>
                    <a:pt x="366" y="97"/>
                  </a:lnTo>
                  <a:lnTo>
                    <a:pt x="390" y="92"/>
                  </a:lnTo>
                  <a:lnTo>
                    <a:pt x="399" y="79"/>
                  </a:lnTo>
                  <a:lnTo>
                    <a:pt x="399" y="56"/>
                  </a:lnTo>
                  <a:lnTo>
                    <a:pt x="384" y="42"/>
                  </a:lnTo>
                  <a:lnTo>
                    <a:pt x="349" y="42"/>
                  </a:lnTo>
                  <a:lnTo>
                    <a:pt x="322" y="22"/>
                  </a:lnTo>
                  <a:lnTo>
                    <a:pt x="313" y="0"/>
                  </a:lnTo>
                  <a:lnTo>
                    <a:pt x="294" y="0"/>
                  </a:lnTo>
                  <a:lnTo>
                    <a:pt x="265" y="3"/>
                  </a:lnTo>
                  <a:lnTo>
                    <a:pt x="240" y="21"/>
                  </a:lnTo>
                  <a:lnTo>
                    <a:pt x="217" y="21"/>
                  </a:lnTo>
                  <a:lnTo>
                    <a:pt x="207" y="36"/>
                  </a:lnTo>
                  <a:lnTo>
                    <a:pt x="190" y="54"/>
                  </a:lnTo>
                  <a:lnTo>
                    <a:pt x="159" y="63"/>
                  </a:lnTo>
                  <a:lnTo>
                    <a:pt x="138" y="66"/>
                  </a:lnTo>
                  <a:lnTo>
                    <a:pt x="115" y="85"/>
                  </a:lnTo>
                  <a:lnTo>
                    <a:pt x="99" y="73"/>
                  </a:lnTo>
                  <a:lnTo>
                    <a:pt x="82" y="57"/>
                  </a:lnTo>
                  <a:lnTo>
                    <a:pt x="64" y="88"/>
                  </a:lnTo>
                  <a:lnTo>
                    <a:pt x="33" y="105"/>
                  </a:lnTo>
                  <a:lnTo>
                    <a:pt x="13" y="103"/>
                  </a:lnTo>
                  <a:lnTo>
                    <a:pt x="0" y="132"/>
                  </a:lnTo>
                  <a:lnTo>
                    <a:pt x="0" y="148"/>
                  </a:lnTo>
                  <a:lnTo>
                    <a:pt x="3" y="184"/>
                  </a:lnTo>
                  <a:lnTo>
                    <a:pt x="6" y="211"/>
                  </a:lnTo>
                  <a:lnTo>
                    <a:pt x="5" y="230"/>
                  </a:lnTo>
                  <a:lnTo>
                    <a:pt x="21" y="262"/>
                  </a:lnTo>
                  <a:lnTo>
                    <a:pt x="52" y="240"/>
                  </a:lnTo>
                  <a:close/>
                </a:path>
              </a:pathLst>
            </a:custGeom>
            <a:solidFill>
              <a:schemeClr val="accent1">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grpSp>
          <p:nvGrpSpPr>
            <p:cNvPr id="245" name="Group 262">
              <a:extLst>
                <a:ext uri="{FF2B5EF4-FFF2-40B4-BE49-F238E27FC236}">
                  <a16:creationId xmlns:a16="http://schemas.microsoft.com/office/drawing/2014/main" id="{3A86AE9D-2154-48DD-9C4F-FEEB72EFF153}"/>
                </a:ext>
              </a:extLst>
            </p:cNvPr>
            <p:cNvGrpSpPr>
              <a:grpSpLocks/>
            </p:cNvGrpSpPr>
            <p:nvPr/>
          </p:nvGrpSpPr>
          <p:grpSpPr bwMode="auto">
            <a:xfrm>
              <a:off x="4451084" y="4823757"/>
              <a:ext cx="80972" cy="71630"/>
              <a:chOff x="12536" y="13125"/>
              <a:chExt cx="262" cy="230"/>
            </a:xfrm>
            <a:solidFill>
              <a:schemeClr val="accent4">
                <a:lumMod val="60000"/>
                <a:lumOff val="40000"/>
              </a:schemeClr>
            </a:solidFill>
          </p:grpSpPr>
          <p:sp>
            <p:nvSpPr>
              <p:cNvPr id="282" name="Freeform 83">
                <a:extLst>
                  <a:ext uri="{FF2B5EF4-FFF2-40B4-BE49-F238E27FC236}">
                    <a16:creationId xmlns:a16="http://schemas.microsoft.com/office/drawing/2014/main" id="{1BC2F95C-79C9-4620-AABF-50770F615E83}"/>
                  </a:ext>
                </a:extLst>
              </p:cNvPr>
              <p:cNvSpPr>
                <a:spLocks/>
              </p:cNvSpPr>
              <p:nvPr/>
            </p:nvSpPr>
            <p:spPr bwMode="auto">
              <a:xfrm>
                <a:off x="12707" y="13176"/>
                <a:ext cx="91" cy="74"/>
              </a:xfrm>
              <a:custGeom>
                <a:avLst/>
                <a:gdLst>
                  <a:gd name="T0" fmla="*/ 64294 w 91"/>
                  <a:gd name="T1" fmla="*/ 0 h 74"/>
                  <a:gd name="T2" fmla="*/ 94060 w 91"/>
                  <a:gd name="T3" fmla="*/ 28575 h 74"/>
                  <a:gd name="T4" fmla="*/ 136922 w 91"/>
                  <a:gd name="T5" fmla="*/ 35719 h 74"/>
                  <a:gd name="T6" fmla="*/ 170260 w 91"/>
                  <a:gd name="T7" fmla="*/ 38100 h 74"/>
                  <a:gd name="T8" fmla="*/ 174929 w 91"/>
                  <a:gd name="T9" fmla="*/ 115442 h 74"/>
                  <a:gd name="T10" fmla="*/ 173667 w 91"/>
                  <a:gd name="T11" fmla="*/ 189653 h 74"/>
                  <a:gd name="T12" fmla="*/ 81344 w 91"/>
                  <a:gd name="T13" fmla="*/ 181938 h 74"/>
                  <a:gd name="T14" fmla="*/ 1150 w 91"/>
                  <a:gd name="T15" fmla="*/ 195602 h 74"/>
                  <a:gd name="T16" fmla="*/ 0 w 91"/>
                  <a:gd name="T17" fmla="*/ 164306 h 74"/>
                  <a:gd name="T18" fmla="*/ 2381 w 91"/>
                  <a:gd name="T19" fmla="*/ 141684 h 74"/>
                  <a:gd name="T20" fmla="*/ 17541 w 91"/>
                  <a:gd name="T21" fmla="*/ 116420 h 74"/>
                  <a:gd name="T22" fmla="*/ 9905 w 91"/>
                  <a:gd name="T23" fmla="*/ 78995 h 74"/>
                  <a:gd name="T24" fmla="*/ 64294 w 91"/>
                  <a:gd name="T25" fmla="*/ 0 h 7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1"/>
                  <a:gd name="T40" fmla="*/ 0 h 74"/>
                  <a:gd name="T41" fmla="*/ 174929 w 91"/>
                  <a:gd name="T42" fmla="*/ 195602 h 7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1" h="74">
                    <a:moveTo>
                      <a:pt x="24" y="0"/>
                    </a:moveTo>
                    <a:lnTo>
                      <a:pt x="40" y="9"/>
                    </a:lnTo>
                    <a:lnTo>
                      <a:pt x="70" y="5"/>
                    </a:lnTo>
                    <a:lnTo>
                      <a:pt x="88" y="6"/>
                    </a:lnTo>
                    <a:lnTo>
                      <a:pt x="90" y="48"/>
                    </a:lnTo>
                    <a:lnTo>
                      <a:pt x="91" y="68"/>
                    </a:lnTo>
                    <a:lnTo>
                      <a:pt x="36" y="68"/>
                    </a:lnTo>
                    <a:lnTo>
                      <a:pt x="3" y="74"/>
                    </a:lnTo>
                    <a:lnTo>
                      <a:pt x="0" y="74"/>
                    </a:lnTo>
                    <a:lnTo>
                      <a:pt x="1" y="62"/>
                    </a:lnTo>
                    <a:lnTo>
                      <a:pt x="9" y="48"/>
                    </a:lnTo>
                    <a:lnTo>
                      <a:pt x="5" y="28"/>
                    </a:lnTo>
                    <a:lnTo>
                      <a:pt x="24" y="0"/>
                    </a:lnTo>
                    <a:close/>
                  </a:path>
                </a:pathLst>
              </a:custGeom>
              <a:grp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283" name="任意多边形 18">
                <a:extLst>
                  <a:ext uri="{FF2B5EF4-FFF2-40B4-BE49-F238E27FC236}">
                    <a16:creationId xmlns:a16="http://schemas.microsoft.com/office/drawing/2014/main" id="{8BB4C38D-9998-432E-AE26-6AD0072C9E9B}"/>
                  </a:ext>
                </a:extLst>
              </p:cNvPr>
              <p:cNvSpPr>
                <a:spLocks/>
              </p:cNvSpPr>
              <p:nvPr/>
            </p:nvSpPr>
            <p:spPr bwMode="auto">
              <a:xfrm>
                <a:off x="12654" y="13125"/>
                <a:ext cx="31" cy="36"/>
              </a:xfrm>
              <a:custGeom>
                <a:avLst/>
                <a:gdLst>
                  <a:gd name="T0" fmla="*/ 0 w 7960595"/>
                  <a:gd name="T1" fmla="*/ 0 h 8829030"/>
                  <a:gd name="T2" fmla="*/ 0 w 7960595"/>
                  <a:gd name="T3" fmla="*/ 0 h 8829030"/>
                  <a:gd name="T4" fmla="*/ 0 w 7960595"/>
                  <a:gd name="T5" fmla="*/ 0 h 8829030"/>
                  <a:gd name="T6" fmla="*/ 0 w 7960595"/>
                  <a:gd name="T7" fmla="*/ 0 h 8829030"/>
                  <a:gd name="T8" fmla="*/ 0 w 7960595"/>
                  <a:gd name="T9" fmla="*/ 0 h 8829030"/>
                  <a:gd name="T10" fmla="*/ 0 w 7960595"/>
                  <a:gd name="T11" fmla="*/ 0 h 8829030"/>
                  <a:gd name="T12" fmla="*/ 0 w 7960595"/>
                  <a:gd name="T13" fmla="*/ 0 h 8829030"/>
                  <a:gd name="T14" fmla="*/ 0 w 7960595"/>
                  <a:gd name="T15" fmla="*/ 0 h 8829030"/>
                  <a:gd name="T16" fmla="*/ 0 w 7960595"/>
                  <a:gd name="T17" fmla="*/ 0 h 8829030"/>
                  <a:gd name="T18" fmla="*/ 0 w 7960595"/>
                  <a:gd name="T19" fmla="*/ 0 h 8829030"/>
                  <a:gd name="T20" fmla="*/ 0 w 7960595"/>
                  <a:gd name="T21" fmla="*/ 0 h 8829030"/>
                  <a:gd name="T22" fmla="*/ 0 w 7960595"/>
                  <a:gd name="T23" fmla="*/ 0 h 8829030"/>
                  <a:gd name="T24" fmla="*/ 0 w 7960595"/>
                  <a:gd name="T25" fmla="*/ 0 h 8829030"/>
                  <a:gd name="T26" fmla="*/ 0 w 7960595"/>
                  <a:gd name="T27" fmla="*/ 0 h 8829030"/>
                  <a:gd name="T28" fmla="*/ 0 w 7960595"/>
                  <a:gd name="T29" fmla="*/ 0 h 8829030"/>
                  <a:gd name="T30" fmla="*/ 0 w 7960595"/>
                  <a:gd name="T31" fmla="*/ 0 h 8829030"/>
                  <a:gd name="T32" fmla="*/ 0 w 7960595"/>
                  <a:gd name="T33" fmla="*/ 0 h 8829030"/>
                  <a:gd name="T34" fmla="*/ 0 w 7960595"/>
                  <a:gd name="T35" fmla="*/ 0 h 8829030"/>
                  <a:gd name="T36" fmla="*/ 0 w 7960595"/>
                  <a:gd name="T37" fmla="*/ 0 h 8829030"/>
                  <a:gd name="T38" fmla="*/ 0 w 7960595"/>
                  <a:gd name="T39" fmla="*/ 0 h 8829030"/>
                  <a:gd name="T40" fmla="*/ 0 w 7960595"/>
                  <a:gd name="T41" fmla="*/ 0 h 8829030"/>
                  <a:gd name="T42" fmla="*/ 0 w 7960595"/>
                  <a:gd name="T43" fmla="*/ 0 h 8829030"/>
                  <a:gd name="T44" fmla="*/ 0 w 7960595"/>
                  <a:gd name="T45" fmla="*/ 0 h 8829030"/>
                  <a:gd name="T46" fmla="*/ 0 w 7960595"/>
                  <a:gd name="T47" fmla="*/ 0 h 8829030"/>
                  <a:gd name="T48" fmla="*/ 0 w 7960595"/>
                  <a:gd name="T49" fmla="*/ 0 h 8829030"/>
                  <a:gd name="T50" fmla="*/ 0 w 7960595"/>
                  <a:gd name="T51" fmla="*/ 0 h 8829030"/>
                  <a:gd name="T52" fmla="*/ 0 w 7960595"/>
                  <a:gd name="T53" fmla="*/ 0 h 8829030"/>
                  <a:gd name="T54" fmla="*/ 0 w 7960595"/>
                  <a:gd name="T55" fmla="*/ 0 h 8829030"/>
                  <a:gd name="T56" fmla="*/ 0 w 7960595"/>
                  <a:gd name="T57" fmla="*/ 0 h 8829030"/>
                  <a:gd name="T58" fmla="*/ 0 w 7960595"/>
                  <a:gd name="T59" fmla="*/ 0 h 8829030"/>
                  <a:gd name="T60" fmla="*/ 0 w 7960595"/>
                  <a:gd name="T61" fmla="*/ 0 h 8829030"/>
                  <a:gd name="T62" fmla="*/ 0 w 7960595"/>
                  <a:gd name="T63" fmla="*/ 0 h 8829030"/>
                  <a:gd name="T64" fmla="*/ 0 w 7960595"/>
                  <a:gd name="T65" fmla="*/ 0 h 8829030"/>
                  <a:gd name="T66" fmla="*/ 0 w 7960595"/>
                  <a:gd name="T67" fmla="*/ 0 h 8829030"/>
                  <a:gd name="T68" fmla="*/ 0 w 7960595"/>
                  <a:gd name="T69" fmla="*/ 0 h 8829030"/>
                  <a:gd name="T70" fmla="*/ 0 w 7960595"/>
                  <a:gd name="T71" fmla="*/ 0 h 8829030"/>
                  <a:gd name="T72" fmla="*/ 0 w 7960595"/>
                  <a:gd name="T73" fmla="*/ 0 h 8829030"/>
                  <a:gd name="T74" fmla="*/ 0 w 7960595"/>
                  <a:gd name="T75" fmla="*/ 0 h 8829030"/>
                  <a:gd name="T76" fmla="*/ 0 w 7960595"/>
                  <a:gd name="T77" fmla="*/ 0 h 8829030"/>
                  <a:gd name="T78" fmla="*/ 0 w 7960595"/>
                  <a:gd name="T79" fmla="*/ 0 h 8829030"/>
                  <a:gd name="T80" fmla="*/ 0 w 7960595"/>
                  <a:gd name="T81" fmla="*/ 0 h 8829030"/>
                  <a:gd name="T82" fmla="*/ 0 w 7960595"/>
                  <a:gd name="T83" fmla="*/ 0 h 8829030"/>
                  <a:gd name="T84" fmla="*/ 0 w 7960595"/>
                  <a:gd name="T85" fmla="*/ 0 h 8829030"/>
                  <a:gd name="T86" fmla="*/ 0 w 7960595"/>
                  <a:gd name="T87" fmla="*/ 0 h 8829030"/>
                  <a:gd name="T88" fmla="*/ 0 w 7960595"/>
                  <a:gd name="T89" fmla="*/ 0 h 8829030"/>
                  <a:gd name="T90" fmla="*/ 0 w 7960595"/>
                  <a:gd name="T91" fmla="*/ 0 h 8829030"/>
                  <a:gd name="T92" fmla="*/ 0 w 7960595"/>
                  <a:gd name="T93" fmla="*/ 0 h 8829030"/>
                  <a:gd name="T94" fmla="*/ 0 w 7960595"/>
                  <a:gd name="T95" fmla="*/ 0 h 8829030"/>
                  <a:gd name="T96" fmla="*/ 0 w 7960595"/>
                  <a:gd name="T97" fmla="*/ 0 h 8829030"/>
                  <a:gd name="T98" fmla="*/ 0 w 7960595"/>
                  <a:gd name="T99" fmla="*/ 0 h 8829030"/>
                  <a:gd name="T100" fmla="*/ 0 w 7960595"/>
                  <a:gd name="T101" fmla="*/ 0 h 8829030"/>
                  <a:gd name="T102" fmla="*/ 0 w 7960595"/>
                  <a:gd name="T103" fmla="*/ 0 h 8829030"/>
                  <a:gd name="T104" fmla="*/ 0 w 7960595"/>
                  <a:gd name="T105" fmla="*/ 0 h 8829030"/>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7960595"/>
                  <a:gd name="T160" fmla="*/ 0 h 8829030"/>
                  <a:gd name="T161" fmla="*/ 7960595 w 7960595"/>
                  <a:gd name="T162" fmla="*/ 8829030 h 8829030"/>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7960595" h="8829030">
                    <a:moveTo>
                      <a:pt x="2948394" y="2140887"/>
                    </a:moveTo>
                    <a:lnTo>
                      <a:pt x="2921546" y="2290985"/>
                    </a:lnTo>
                    <a:cubicBezTo>
                      <a:pt x="2917001" y="2339653"/>
                      <a:pt x="2945040" y="2441798"/>
                      <a:pt x="2945929" y="2510060"/>
                    </a:cubicBezTo>
                    <a:cubicBezTo>
                      <a:pt x="2946818" y="2578322"/>
                      <a:pt x="2929095" y="2622103"/>
                      <a:pt x="2926879" y="2700560"/>
                    </a:cubicBezTo>
                    <a:cubicBezTo>
                      <a:pt x="2925622" y="2841599"/>
                      <a:pt x="2909086" y="2762597"/>
                      <a:pt x="2907829" y="2903636"/>
                    </a:cubicBezTo>
                    <a:lnTo>
                      <a:pt x="2869729" y="3040037"/>
                    </a:lnTo>
                    <a:lnTo>
                      <a:pt x="2898304" y="3194347"/>
                    </a:lnTo>
                    <a:lnTo>
                      <a:pt x="2903637" y="3394372"/>
                    </a:lnTo>
                    <a:lnTo>
                      <a:pt x="2813720" y="3503339"/>
                    </a:lnTo>
                    <a:lnTo>
                      <a:pt x="2733328" y="3612306"/>
                    </a:lnTo>
                    <a:lnTo>
                      <a:pt x="2595786" y="3715940"/>
                    </a:lnTo>
                    <a:lnTo>
                      <a:pt x="2505869" y="3777282"/>
                    </a:lnTo>
                    <a:lnTo>
                      <a:pt x="2410619" y="3877865"/>
                    </a:lnTo>
                    <a:lnTo>
                      <a:pt x="2358802" y="3985691"/>
                    </a:lnTo>
                    <a:lnTo>
                      <a:pt x="2330227" y="4098850"/>
                    </a:lnTo>
                    <a:lnTo>
                      <a:pt x="2376711" y="4269159"/>
                    </a:lnTo>
                    <a:lnTo>
                      <a:pt x="2485329" y="4301777"/>
                    </a:lnTo>
                    <a:lnTo>
                      <a:pt x="2515394" y="4458518"/>
                    </a:lnTo>
                    <a:lnTo>
                      <a:pt x="2458244" y="4623494"/>
                    </a:lnTo>
                    <a:lnTo>
                      <a:pt x="2426618" y="4788470"/>
                    </a:lnTo>
                    <a:lnTo>
                      <a:pt x="2289868" y="4918248"/>
                    </a:lnTo>
                    <a:lnTo>
                      <a:pt x="2170584" y="4955728"/>
                    </a:lnTo>
                    <a:lnTo>
                      <a:pt x="2036276" y="4976559"/>
                    </a:lnTo>
                    <a:lnTo>
                      <a:pt x="1843683" y="4862388"/>
                    </a:lnTo>
                    <a:lnTo>
                      <a:pt x="1720999" y="4900488"/>
                    </a:lnTo>
                    <a:lnTo>
                      <a:pt x="1625749" y="4885635"/>
                    </a:lnTo>
                    <a:lnTo>
                      <a:pt x="1522115" y="4885635"/>
                    </a:lnTo>
                    <a:lnTo>
                      <a:pt x="1369715" y="4910018"/>
                    </a:lnTo>
                    <a:lnTo>
                      <a:pt x="1241698" y="4838010"/>
                    </a:lnTo>
                    <a:lnTo>
                      <a:pt x="1151781" y="4890968"/>
                    </a:lnTo>
                    <a:lnTo>
                      <a:pt x="989856" y="4871918"/>
                    </a:lnTo>
                    <a:lnTo>
                      <a:pt x="938039" y="4805243"/>
                    </a:lnTo>
                    <a:lnTo>
                      <a:pt x="814214" y="4799910"/>
                    </a:lnTo>
                    <a:lnTo>
                      <a:pt x="766961" y="4895160"/>
                    </a:lnTo>
                    <a:lnTo>
                      <a:pt x="590178" y="4937452"/>
                    </a:lnTo>
                    <a:lnTo>
                      <a:pt x="549027" y="5046419"/>
                    </a:lnTo>
                    <a:lnTo>
                      <a:pt x="463302" y="5155386"/>
                    </a:lnTo>
                    <a:lnTo>
                      <a:pt x="392435" y="5254828"/>
                    </a:lnTo>
                    <a:lnTo>
                      <a:pt x="344810" y="5367987"/>
                    </a:lnTo>
                    <a:lnTo>
                      <a:pt x="283468" y="5538296"/>
                    </a:lnTo>
                    <a:lnTo>
                      <a:pt x="231651" y="5680030"/>
                    </a:lnTo>
                    <a:lnTo>
                      <a:pt x="164976" y="5859864"/>
                    </a:lnTo>
                    <a:lnTo>
                      <a:pt x="141734" y="6011123"/>
                    </a:lnTo>
                    <a:lnTo>
                      <a:pt x="80392" y="6129615"/>
                    </a:lnTo>
                    <a:lnTo>
                      <a:pt x="51817" y="6256491"/>
                    </a:lnTo>
                    <a:lnTo>
                      <a:pt x="70867" y="6427941"/>
                    </a:lnTo>
                    <a:lnTo>
                      <a:pt x="0" y="6526242"/>
                    </a:lnTo>
                    <a:lnTo>
                      <a:pt x="8382" y="6650712"/>
                    </a:lnTo>
                    <a:lnTo>
                      <a:pt x="47625" y="6795993"/>
                    </a:lnTo>
                    <a:lnTo>
                      <a:pt x="65533" y="6928202"/>
                    </a:lnTo>
                    <a:lnTo>
                      <a:pt x="113158" y="7088986"/>
                    </a:lnTo>
                    <a:lnTo>
                      <a:pt x="215649" y="7210033"/>
                    </a:lnTo>
                    <a:lnTo>
                      <a:pt x="220983" y="7325970"/>
                    </a:lnTo>
                    <a:lnTo>
                      <a:pt x="321566" y="7429604"/>
                    </a:lnTo>
                    <a:lnTo>
                      <a:pt x="331091" y="7594580"/>
                    </a:lnTo>
                    <a:lnTo>
                      <a:pt x="348999" y="7779747"/>
                    </a:lnTo>
                    <a:lnTo>
                      <a:pt x="454568" y="7881446"/>
                    </a:lnTo>
                    <a:lnTo>
                      <a:pt x="590575" y="7936339"/>
                    </a:lnTo>
                    <a:lnTo>
                      <a:pt x="790203" y="7977489"/>
                    </a:lnTo>
                    <a:lnTo>
                      <a:pt x="926604" y="8048356"/>
                    </a:lnTo>
                    <a:lnTo>
                      <a:pt x="1147589" y="8115031"/>
                    </a:lnTo>
                    <a:lnTo>
                      <a:pt x="1313706" y="8109697"/>
                    </a:lnTo>
                    <a:lnTo>
                      <a:pt x="1503065" y="8128747"/>
                    </a:lnTo>
                    <a:lnTo>
                      <a:pt x="1663849" y="8161514"/>
                    </a:lnTo>
                    <a:lnTo>
                      <a:pt x="1796058" y="8256764"/>
                    </a:lnTo>
                    <a:lnTo>
                      <a:pt x="1985417" y="8327631"/>
                    </a:lnTo>
                    <a:lnTo>
                      <a:pt x="2231926" y="8365382"/>
                    </a:lnTo>
                    <a:lnTo>
                      <a:pt x="2259360" y="8308232"/>
                    </a:lnTo>
                    <a:lnTo>
                      <a:pt x="2390428" y="8318105"/>
                    </a:lnTo>
                    <a:lnTo>
                      <a:pt x="2574454" y="8289530"/>
                    </a:lnTo>
                    <a:lnTo>
                      <a:pt x="2745904" y="8365730"/>
                    </a:lnTo>
                    <a:lnTo>
                      <a:pt x="2892971" y="8413007"/>
                    </a:lnTo>
                    <a:lnTo>
                      <a:pt x="2996605" y="8498731"/>
                    </a:lnTo>
                    <a:lnTo>
                      <a:pt x="3109764" y="8489206"/>
                    </a:lnTo>
                    <a:lnTo>
                      <a:pt x="3250357" y="8479681"/>
                    </a:lnTo>
                    <a:lnTo>
                      <a:pt x="3402757" y="8546356"/>
                    </a:lnTo>
                    <a:lnTo>
                      <a:pt x="3549824" y="8593981"/>
                    </a:lnTo>
                    <a:lnTo>
                      <a:pt x="3691558" y="8689230"/>
                    </a:lnTo>
                    <a:lnTo>
                      <a:pt x="3785667" y="8782546"/>
                    </a:lnTo>
                    <a:lnTo>
                      <a:pt x="3947592" y="8829030"/>
                    </a:lnTo>
                    <a:lnTo>
                      <a:pt x="3998268" y="8743305"/>
                    </a:lnTo>
                    <a:lnTo>
                      <a:pt x="4111427" y="8634338"/>
                    </a:lnTo>
                    <a:lnTo>
                      <a:pt x="4201344" y="8527306"/>
                    </a:lnTo>
                    <a:lnTo>
                      <a:pt x="4235252" y="8527305"/>
                    </a:lnTo>
                    <a:lnTo>
                      <a:pt x="4272211" y="8327280"/>
                    </a:lnTo>
                    <a:lnTo>
                      <a:pt x="4407026" y="8185993"/>
                    </a:lnTo>
                    <a:lnTo>
                      <a:pt x="4475287" y="8043019"/>
                    </a:lnTo>
                    <a:lnTo>
                      <a:pt x="4574729" y="7897093"/>
                    </a:lnTo>
                    <a:lnTo>
                      <a:pt x="4753422" y="7727925"/>
                    </a:lnTo>
                    <a:lnTo>
                      <a:pt x="4967164" y="7523708"/>
                    </a:lnTo>
                    <a:lnTo>
                      <a:pt x="5315555" y="7112069"/>
                    </a:lnTo>
                    <a:lnTo>
                      <a:pt x="5322268" y="6952183"/>
                    </a:lnTo>
                    <a:lnTo>
                      <a:pt x="5396558" y="6760170"/>
                    </a:lnTo>
                    <a:lnTo>
                      <a:pt x="5387033" y="6641678"/>
                    </a:lnTo>
                    <a:lnTo>
                      <a:pt x="5396558" y="6485086"/>
                    </a:lnTo>
                    <a:lnTo>
                      <a:pt x="5391225" y="6343352"/>
                    </a:lnTo>
                    <a:lnTo>
                      <a:pt x="5329883" y="6272485"/>
                    </a:lnTo>
                    <a:lnTo>
                      <a:pt x="5297116" y="6163518"/>
                    </a:lnTo>
                    <a:lnTo>
                      <a:pt x="5278066" y="6054551"/>
                    </a:lnTo>
                    <a:lnTo>
                      <a:pt x="5382841" y="5931867"/>
                    </a:lnTo>
                    <a:lnTo>
                      <a:pt x="5535241" y="5918150"/>
                    </a:lnTo>
                    <a:lnTo>
                      <a:pt x="5638875" y="5817567"/>
                    </a:lnTo>
                    <a:lnTo>
                      <a:pt x="5740300" y="5816674"/>
                    </a:lnTo>
                    <a:lnTo>
                      <a:pt x="5760418" y="5686499"/>
                    </a:lnTo>
                    <a:lnTo>
                      <a:pt x="5865193" y="5619824"/>
                    </a:lnTo>
                    <a:lnTo>
                      <a:pt x="5945585" y="5554290"/>
                    </a:lnTo>
                    <a:lnTo>
                      <a:pt x="5939111" y="5424363"/>
                    </a:lnTo>
                    <a:lnTo>
                      <a:pt x="5977211" y="5277296"/>
                    </a:lnTo>
                    <a:lnTo>
                      <a:pt x="5952828" y="5168329"/>
                    </a:lnTo>
                    <a:lnTo>
                      <a:pt x="6015311" y="5021262"/>
                    </a:lnTo>
                    <a:lnTo>
                      <a:pt x="6095703" y="5017070"/>
                    </a:lnTo>
                    <a:lnTo>
                      <a:pt x="6166570" y="4870003"/>
                    </a:lnTo>
                    <a:lnTo>
                      <a:pt x="6242770" y="4784278"/>
                    </a:lnTo>
                    <a:lnTo>
                      <a:pt x="6342212" y="4694361"/>
                    </a:lnTo>
                    <a:lnTo>
                      <a:pt x="6361262" y="4566344"/>
                    </a:lnTo>
                    <a:lnTo>
                      <a:pt x="6456514" y="4494337"/>
                    </a:lnTo>
                    <a:lnTo>
                      <a:pt x="6440614" y="4399806"/>
                    </a:lnTo>
                    <a:lnTo>
                      <a:pt x="6474306" y="4304724"/>
                    </a:lnTo>
                    <a:lnTo>
                      <a:pt x="6591470" y="4097690"/>
                    </a:lnTo>
                    <a:lnTo>
                      <a:pt x="6682528" y="3865022"/>
                    </a:lnTo>
                    <a:lnTo>
                      <a:pt x="6729136" y="3731920"/>
                    </a:lnTo>
                    <a:lnTo>
                      <a:pt x="6866802" y="3723536"/>
                    </a:lnTo>
                    <a:lnTo>
                      <a:pt x="6832719" y="3647931"/>
                    </a:lnTo>
                    <a:lnTo>
                      <a:pt x="6883942" y="3565034"/>
                    </a:lnTo>
                    <a:lnTo>
                      <a:pt x="6926358" y="3474100"/>
                    </a:lnTo>
                    <a:lnTo>
                      <a:pt x="7017540" y="3366150"/>
                    </a:lnTo>
                    <a:lnTo>
                      <a:pt x="7062114" y="3296300"/>
                    </a:lnTo>
                    <a:lnTo>
                      <a:pt x="7161804" y="3234958"/>
                    </a:lnTo>
                    <a:lnTo>
                      <a:pt x="7227586" y="3143900"/>
                    </a:lnTo>
                    <a:lnTo>
                      <a:pt x="7296251" y="3065562"/>
                    </a:lnTo>
                    <a:lnTo>
                      <a:pt x="7328001" y="2896146"/>
                    </a:lnTo>
                    <a:lnTo>
                      <a:pt x="7406359" y="2879254"/>
                    </a:lnTo>
                    <a:lnTo>
                      <a:pt x="7402043" y="2769270"/>
                    </a:lnTo>
                    <a:lnTo>
                      <a:pt x="7522693" y="2680370"/>
                    </a:lnTo>
                    <a:lnTo>
                      <a:pt x="7634835" y="2602136"/>
                    </a:lnTo>
                    <a:lnTo>
                      <a:pt x="7681319" y="2479452"/>
                    </a:lnTo>
                    <a:lnTo>
                      <a:pt x="7749011" y="2424584"/>
                    </a:lnTo>
                    <a:lnTo>
                      <a:pt x="7772253" y="2325142"/>
                    </a:lnTo>
                    <a:lnTo>
                      <a:pt x="7842103" y="2301900"/>
                    </a:lnTo>
                    <a:lnTo>
                      <a:pt x="7873853" y="2164358"/>
                    </a:lnTo>
                    <a:cubicBezTo>
                      <a:pt x="7873134" y="2121347"/>
                      <a:pt x="7872414" y="2078335"/>
                      <a:pt x="7871695" y="2035324"/>
                    </a:cubicBezTo>
                    <a:lnTo>
                      <a:pt x="7922495" y="1921024"/>
                    </a:lnTo>
                    <a:lnTo>
                      <a:pt x="7960595" y="1813074"/>
                    </a:lnTo>
                    <a:lnTo>
                      <a:pt x="7909795" y="1732682"/>
                    </a:lnTo>
                    <a:lnTo>
                      <a:pt x="7878045" y="1690390"/>
                    </a:lnTo>
                    <a:lnTo>
                      <a:pt x="7865345" y="1614190"/>
                    </a:lnTo>
                    <a:lnTo>
                      <a:pt x="7907761" y="1461790"/>
                    </a:lnTo>
                    <a:lnTo>
                      <a:pt x="7869661" y="1381398"/>
                    </a:lnTo>
                    <a:lnTo>
                      <a:pt x="7850611" y="1288306"/>
                    </a:lnTo>
                    <a:lnTo>
                      <a:pt x="7863312" y="1127522"/>
                    </a:lnTo>
                    <a:lnTo>
                      <a:pt x="7816969" y="1050111"/>
                    </a:lnTo>
                    <a:lnTo>
                      <a:pt x="7736311" y="1030238"/>
                    </a:lnTo>
                    <a:lnTo>
                      <a:pt x="7698211" y="987946"/>
                    </a:lnTo>
                    <a:lnTo>
                      <a:pt x="7729961" y="905396"/>
                    </a:lnTo>
                    <a:lnTo>
                      <a:pt x="7668619" y="907554"/>
                    </a:lnTo>
                    <a:lnTo>
                      <a:pt x="7605119" y="825004"/>
                    </a:lnTo>
                    <a:lnTo>
                      <a:pt x="7571211" y="729754"/>
                    </a:lnTo>
                    <a:lnTo>
                      <a:pt x="7624169" y="662062"/>
                    </a:lnTo>
                    <a:lnTo>
                      <a:pt x="7547969" y="594370"/>
                    </a:lnTo>
                    <a:lnTo>
                      <a:pt x="7499327" y="509662"/>
                    </a:lnTo>
                    <a:lnTo>
                      <a:pt x="7380835" y="509786"/>
                    </a:lnTo>
                    <a:lnTo>
                      <a:pt x="7313143" y="382786"/>
                    </a:lnTo>
                    <a:lnTo>
                      <a:pt x="7201001" y="351036"/>
                    </a:lnTo>
                    <a:lnTo>
                      <a:pt x="7044409" y="357386"/>
                    </a:lnTo>
                    <a:lnTo>
                      <a:pt x="6953599" y="395610"/>
                    </a:lnTo>
                    <a:lnTo>
                      <a:pt x="6866857" y="412502"/>
                    </a:lnTo>
                    <a:lnTo>
                      <a:pt x="6773765" y="444252"/>
                    </a:lnTo>
                    <a:lnTo>
                      <a:pt x="6644731" y="456952"/>
                    </a:lnTo>
                    <a:lnTo>
                      <a:pt x="6490297" y="454794"/>
                    </a:lnTo>
                    <a:lnTo>
                      <a:pt x="6462739" y="528836"/>
                    </a:lnTo>
                    <a:lnTo>
                      <a:pt x="6278713" y="530994"/>
                    </a:lnTo>
                    <a:lnTo>
                      <a:pt x="6101037" y="473844"/>
                    </a:lnTo>
                    <a:lnTo>
                      <a:pt x="6022803" y="524644"/>
                    </a:lnTo>
                    <a:lnTo>
                      <a:pt x="5895803" y="537344"/>
                    </a:lnTo>
                    <a:lnTo>
                      <a:pt x="5815411" y="501402"/>
                    </a:lnTo>
                    <a:lnTo>
                      <a:pt x="5758385" y="425202"/>
                    </a:lnTo>
                    <a:lnTo>
                      <a:pt x="5631385" y="465460"/>
                    </a:lnTo>
                    <a:lnTo>
                      <a:pt x="5563693" y="387102"/>
                    </a:lnTo>
                    <a:lnTo>
                      <a:pt x="5553151" y="456952"/>
                    </a:lnTo>
                    <a:lnTo>
                      <a:pt x="5474793" y="492894"/>
                    </a:lnTo>
                    <a:lnTo>
                      <a:pt x="5275909" y="488702"/>
                    </a:lnTo>
                    <a:lnTo>
                      <a:pt x="5117407" y="433710"/>
                    </a:lnTo>
                    <a:lnTo>
                      <a:pt x="4933257" y="425202"/>
                    </a:lnTo>
                    <a:lnTo>
                      <a:pt x="4829623" y="446410"/>
                    </a:lnTo>
                    <a:lnTo>
                      <a:pt x="4749231" y="410468"/>
                    </a:lnTo>
                    <a:lnTo>
                      <a:pt x="4681984" y="357683"/>
                    </a:lnTo>
                    <a:lnTo>
                      <a:pt x="4692081" y="239142"/>
                    </a:lnTo>
                    <a:lnTo>
                      <a:pt x="4745039" y="137542"/>
                    </a:lnTo>
                    <a:lnTo>
                      <a:pt x="4618039" y="107950"/>
                    </a:lnTo>
                    <a:lnTo>
                      <a:pt x="4565205" y="38100"/>
                    </a:lnTo>
                    <a:lnTo>
                      <a:pt x="4499671" y="0"/>
                    </a:lnTo>
                    <a:lnTo>
                      <a:pt x="4457379" y="61342"/>
                    </a:lnTo>
                    <a:lnTo>
                      <a:pt x="4275387" y="109984"/>
                    </a:lnTo>
                    <a:lnTo>
                      <a:pt x="4233095" y="186184"/>
                    </a:lnTo>
                    <a:lnTo>
                      <a:pt x="4127303" y="177676"/>
                    </a:lnTo>
                    <a:lnTo>
                      <a:pt x="4104061" y="268610"/>
                    </a:lnTo>
                    <a:lnTo>
                      <a:pt x="4025703" y="391294"/>
                    </a:lnTo>
                    <a:lnTo>
                      <a:pt x="4021511" y="518294"/>
                    </a:lnTo>
                    <a:lnTo>
                      <a:pt x="3970711" y="585986"/>
                    </a:lnTo>
                    <a:lnTo>
                      <a:pt x="3934769" y="647328"/>
                    </a:lnTo>
                    <a:lnTo>
                      <a:pt x="3886127" y="727720"/>
                    </a:lnTo>
                    <a:lnTo>
                      <a:pt x="3805611" y="808111"/>
                    </a:lnTo>
                    <a:lnTo>
                      <a:pt x="3750316" y="889650"/>
                    </a:lnTo>
                    <a:lnTo>
                      <a:pt x="3617090" y="970166"/>
                    </a:lnTo>
                    <a:lnTo>
                      <a:pt x="3600694" y="1112272"/>
                    </a:lnTo>
                    <a:lnTo>
                      <a:pt x="3492992" y="1256412"/>
                    </a:lnTo>
                    <a:lnTo>
                      <a:pt x="3393674" y="1413252"/>
                    </a:lnTo>
                    <a:lnTo>
                      <a:pt x="3264640" y="1483226"/>
                    </a:lnTo>
                    <a:lnTo>
                      <a:pt x="3169514" y="1591300"/>
                    </a:lnTo>
                    <a:lnTo>
                      <a:pt x="3116804" y="1678166"/>
                    </a:lnTo>
                    <a:lnTo>
                      <a:pt x="3057868" y="1769348"/>
                    </a:lnTo>
                    <a:lnTo>
                      <a:pt x="2964900" y="1839198"/>
                    </a:lnTo>
                    <a:lnTo>
                      <a:pt x="2947163" y="1990531"/>
                    </a:lnTo>
                    <a:cubicBezTo>
                      <a:pt x="2947573" y="2040650"/>
                      <a:pt x="2947984" y="2090768"/>
                      <a:pt x="2948394" y="2140887"/>
                    </a:cubicBezTo>
                    <a:close/>
                  </a:path>
                </a:pathLst>
              </a:custGeom>
              <a:grp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284" name="任意多边形 7">
                <a:extLst>
                  <a:ext uri="{FF2B5EF4-FFF2-40B4-BE49-F238E27FC236}">
                    <a16:creationId xmlns:a16="http://schemas.microsoft.com/office/drawing/2014/main" id="{E6156C29-B8DA-42AC-B718-7A851319A307}"/>
                  </a:ext>
                </a:extLst>
              </p:cNvPr>
              <p:cNvSpPr>
                <a:spLocks/>
              </p:cNvSpPr>
              <p:nvPr/>
            </p:nvSpPr>
            <p:spPr bwMode="auto">
              <a:xfrm>
                <a:off x="12536" y="13345"/>
                <a:ext cx="6" cy="10"/>
              </a:xfrm>
              <a:custGeom>
                <a:avLst/>
                <a:gdLst>
                  <a:gd name="T0" fmla="*/ 0 w 3560387"/>
                  <a:gd name="T1" fmla="*/ 0 h 6001569"/>
                  <a:gd name="T2" fmla="*/ 0 w 3560387"/>
                  <a:gd name="T3" fmla="*/ 0 h 6001569"/>
                  <a:gd name="T4" fmla="*/ 0 w 3560387"/>
                  <a:gd name="T5" fmla="*/ 0 h 6001569"/>
                  <a:gd name="T6" fmla="*/ 0 w 3560387"/>
                  <a:gd name="T7" fmla="*/ 0 h 6001569"/>
                  <a:gd name="T8" fmla="*/ 0 w 3560387"/>
                  <a:gd name="T9" fmla="*/ 0 h 6001569"/>
                  <a:gd name="T10" fmla="*/ 0 w 3560387"/>
                  <a:gd name="T11" fmla="*/ 0 h 6001569"/>
                  <a:gd name="T12" fmla="*/ 0 w 3560387"/>
                  <a:gd name="T13" fmla="*/ 0 h 6001569"/>
                  <a:gd name="T14" fmla="*/ 0 w 3560387"/>
                  <a:gd name="T15" fmla="*/ 0 h 6001569"/>
                  <a:gd name="T16" fmla="*/ 0 w 3560387"/>
                  <a:gd name="T17" fmla="*/ 0 h 6001569"/>
                  <a:gd name="T18" fmla="*/ 0 w 3560387"/>
                  <a:gd name="T19" fmla="*/ 0 h 6001569"/>
                  <a:gd name="T20" fmla="*/ 0 w 3560387"/>
                  <a:gd name="T21" fmla="*/ 0 h 6001569"/>
                  <a:gd name="T22" fmla="*/ 0 w 3560387"/>
                  <a:gd name="T23" fmla="*/ 0 h 6001569"/>
                  <a:gd name="T24" fmla="*/ 0 w 3560387"/>
                  <a:gd name="T25" fmla="*/ 0 h 6001569"/>
                  <a:gd name="T26" fmla="*/ 0 w 3560387"/>
                  <a:gd name="T27" fmla="*/ 0 h 6001569"/>
                  <a:gd name="T28" fmla="*/ 0 w 3560387"/>
                  <a:gd name="T29" fmla="*/ 0 h 6001569"/>
                  <a:gd name="T30" fmla="*/ 0 w 3560387"/>
                  <a:gd name="T31" fmla="*/ 0 h 6001569"/>
                  <a:gd name="T32" fmla="*/ 0 w 3560387"/>
                  <a:gd name="T33" fmla="*/ 0 h 6001569"/>
                  <a:gd name="T34" fmla="*/ 0 w 3560387"/>
                  <a:gd name="T35" fmla="*/ 0 h 6001569"/>
                  <a:gd name="T36" fmla="*/ 0 w 3560387"/>
                  <a:gd name="T37" fmla="*/ 0 h 6001569"/>
                  <a:gd name="T38" fmla="*/ 0 w 3560387"/>
                  <a:gd name="T39" fmla="*/ 0 h 6001569"/>
                  <a:gd name="T40" fmla="*/ 0 w 3560387"/>
                  <a:gd name="T41" fmla="*/ 0 h 6001569"/>
                  <a:gd name="T42" fmla="*/ 0 w 3560387"/>
                  <a:gd name="T43" fmla="*/ 0 h 6001569"/>
                  <a:gd name="T44" fmla="*/ 0 w 3560387"/>
                  <a:gd name="T45" fmla="*/ 0 h 6001569"/>
                  <a:gd name="T46" fmla="*/ 0 w 3560387"/>
                  <a:gd name="T47" fmla="*/ 0 h 6001569"/>
                  <a:gd name="T48" fmla="*/ 0 w 3560387"/>
                  <a:gd name="T49" fmla="*/ 0 h 6001569"/>
                  <a:gd name="T50" fmla="*/ 0 w 3560387"/>
                  <a:gd name="T51" fmla="*/ 0 h 6001569"/>
                  <a:gd name="T52" fmla="*/ 0 w 3560387"/>
                  <a:gd name="T53" fmla="*/ 0 h 6001569"/>
                  <a:gd name="T54" fmla="*/ 0 w 3560387"/>
                  <a:gd name="T55" fmla="*/ 0 h 6001569"/>
                  <a:gd name="T56" fmla="*/ 0 w 3560387"/>
                  <a:gd name="T57" fmla="*/ 0 h 6001569"/>
                  <a:gd name="T58" fmla="*/ 0 w 3560387"/>
                  <a:gd name="T59" fmla="*/ 0 h 6001569"/>
                  <a:gd name="T60" fmla="*/ 0 w 3560387"/>
                  <a:gd name="T61" fmla="*/ 0 h 6001569"/>
                  <a:gd name="T62" fmla="*/ 0 w 3560387"/>
                  <a:gd name="T63" fmla="*/ 0 h 6001569"/>
                  <a:gd name="T64" fmla="*/ 0 w 3560387"/>
                  <a:gd name="T65" fmla="*/ 0 h 6001569"/>
                  <a:gd name="T66" fmla="*/ 0 w 3560387"/>
                  <a:gd name="T67" fmla="*/ 0 h 6001569"/>
                  <a:gd name="T68" fmla="*/ 0 w 3560387"/>
                  <a:gd name="T69" fmla="*/ 0 h 6001569"/>
                  <a:gd name="T70" fmla="*/ 0 w 3560387"/>
                  <a:gd name="T71" fmla="*/ 0 h 6001569"/>
                  <a:gd name="T72" fmla="*/ 0 w 3560387"/>
                  <a:gd name="T73" fmla="*/ 0 h 6001569"/>
                  <a:gd name="T74" fmla="*/ 0 w 3560387"/>
                  <a:gd name="T75" fmla="*/ 0 h 6001569"/>
                  <a:gd name="T76" fmla="*/ 0 w 3560387"/>
                  <a:gd name="T77" fmla="*/ 0 h 6001569"/>
                  <a:gd name="T78" fmla="*/ 0 w 3560387"/>
                  <a:gd name="T79" fmla="*/ 0 h 6001569"/>
                  <a:gd name="T80" fmla="*/ 0 w 3560387"/>
                  <a:gd name="T81" fmla="*/ 0 h 6001569"/>
                  <a:gd name="T82" fmla="*/ 0 w 3560387"/>
                  <a:gd name="T83" fmla="*/ 0 h 6001569"/>
                  <a:gd name="T84" fmla="*/ 0 w 3560387"/>
                  <a:gd name="T85" fmla="*/ 0 h 6001569"/>
                  <a:gd name="T86" fmla="*/ 0 w 3560387"/>
                  <a:gd name="T87" fmla="*/ 0 h 6001569"/>
                  <a:gd name="T88" fmla="*/ 0 w 3560387"/>
                  <a:gd name="T89" fmla="*/ 0 h 6001569"/>
                  <a:gd name="T90" fmla="*/ 0 w 3560387"/>
                  <a:gd name="T91" fmla="*/ 0 h 6001569"/>
                  <a:gd name="T92" fmla="*/ 0 w 3560387"/>
                  <a:gd name="T93" fmla="*/ 0 h 6001569"/>
                  <a:gd name="T94" fmla="*/ 0 w 3560387"/>
                  <a:gd name="T95" fmla="*/ 0 h 6001569"/>
                  <a:gd name="T96" fmla="*/ 0 w 3560387"/>
                  <a:gd name="T97" fmla="*/ 0 h 6001569"/>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560387"/>
                  <a:gd name="T148" fmla="*/ 0 h 6001569"/>
                  <a:gd name="T149" fmla="*/ 3560387 w 3560387"/>
                  <a:gd name="T150" fmla="*/ 6001569 h 6001569"/>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560387" h="6001569">
                    <a:moveTo>
                      <a:pt x="28925" y="1128680"/>
                    </a:moveTo>
                    <a:lnTo>
                      <a:pt x="112277" y="1133748"/>
                    </a:lnTo>
                    <a:lnTo>
                      <a:pt x="216203" y="1139923"/>
                    </a:lnTo>
                    <a:lnTo>
                      <a:pt x="329214" y="1202425"/>
                    </a:lnTo>
                    <a:lnTo>
                      <a:pt x="229286" y="1277276"/>
                    </a:lnTo>
                    <a:lnTo>
                      <a:pt x="315588" y="1335781"/>
                    </a:lnTo>
                    <a:lnTo>
                      <a:pt x="238370" y="1417540"/>
                    </a:lnTo>
                    <a:lnTo>
                      <a:pt x="247454" y="1562890"/>
                    </a:lnTo>
                    <a:lnTo>
                      <a:pt x="165695" y="1630478"/>
                    </a:lnTo>
                    <a:lnTo>
                      <a:pt x="138987" y="1745855"/>
                    </a:lnTo>
                    <a:lnTo>
                      <a:pt x="182776" y="1828892"/>
                    </a:lnTo>
                    <a:lnTo>
                      <a:pt x="265623" y="1906653"/>
                    </a:lnTo>
                    <a:lnTo>
                      <a:pt x="328670" y="1892482"/>
                    </a:lnTo>
                    <a:lnTo>
                      <a:pt x="428598" y="1829436"/>
                    </a:lnTo>
                    <a:cubicBezTo>
                      <a:pt x="428235" y="1858203"/>
                      <a:pt x="427873" y="1886971"/>
                      <a:pt x="427510" y="1915738"/>
                    </a:cubicBezTo>
                    <a:lnTo>
                      <a:pt x="368461" y="1952076"/>
                    </a:lnTo>
                    <a:lnTo>
                      <a:pt x="387174" y="2089618"/>
                    </a:lnTo>
                    <a:lnTo>
                      <a:pt x="500729" y="2084532"/>
                    </a:lnTo>
                    <a:lnTo>
                      <a:pt x="531981" y="2146845"/>
                    </a:lnTo>
                    <a:lnTo>
                      <a:pt x="449677" y="2264398"/>
                    </a:lnTo>
                    <a:lnTo>
                      <a:pt x="591029" y="2396121"/>
                    </a:lnTo>
                    <a:lnTo>
                      <a:pt x="497487" y="2458246"/>
                    </a:lnTo>
                    <a:cubicBezTo>
                      <a:pt x="496588" y="2554295"/>
                      <a:pt x="491456" y="2506292"/>
                      <a:pt x="490557" y="2602341"/>
                    </a:cubicBezTo>
                    <a:cubicBezTo>
                      <a:pt x="489095" y="2635867"/>
                      <a:pt x="554691" y="2649761"/>
                      <a:pt x="554691" y="2669929"/>
                    </a:cubicBezTo>
                    <a:lnTo>
                      <a:pt x="490556" y="2723347"/>
                    </a:lnTo>
                    <a:lnTo>
                      <a:pt x="571772" y="2845442"/>
                    </a:lnTo>
                    <a:lnTo>
                      <a:pt x="627578" y="2899758"/>
                    </a:lnTo>
                    <a:lnTo>
                      <a:pt x="572860" y="2990249"/>
                    </a:lnTo>
                    <a:lnTo>
                      <a:pt x="590485" y="3052750"/>
                    </a:lnTo>
                    <a:lnTo>
                      <a:pt x="535978" y="3134509"/>
                    </a:lnTo>
                    <a:lnTo>
                      <a:pt x="502551" y="3182836"/>
                    </a:lnTo>
                    <a:lnTo>
                      <a:pt x="575226" y="3331096"/>
                    </a:lnTo>
                    <a:lnTo>
                      <a:pt x="647901" y="3380516"/>
                    </a:lnTo>
                    <a:lnTo>
                      <a:pt x="775082" y="3507697"/>
                    </a:lnTo>
                    <a:lnTo>
                      <a:pt x="833587" y="3662131"/>
                    </a:lnTo>
                    <a:lnTo>
                      <a:pt x="855753" y="3741714"/>
                    </a:lnTo>
                    <a:lnTo>
                      <a:pt x="929517" y="3879068"/>
                    </a:lnTo>
                    <a:lnTo>
                      <a:pt x="829589" y="3905233"/>
                    </a:lnTo>
                    <a:lnTo>
                      <a:pt x="825590" y="4054581"/>
                    </a:lnTo>
                    <a:lnTo>
                      <a:pt x="744919" y="4141426"/>
                    </a:lnTo>
                    <a:lnTo>
                      <a:pt x="604656" y="4119259"/>
                    </a:lnTo>
                    <a:lnTo>
                      <a:pt x="513812" y="4239178"/>
                    </a:lnTo>
                    <a:lnTo>
                      <a:pt x="482561" y="4379441"/>
                    </a:lnTo>
                    <a:lnTo>
                      <a:pt x="386653" y="4514998"/>
                    </a:lnTo>
                    <a:lnTo>
                      <a:pt x="324128" y="4608372"/>
                    </a:lnTo>
                    <a:lnTo>
                      <a:pt x="356468" y="4829307"/>
                    </a:lnTo>
                    <a:lnTo>
                      <a:pt x="269622" y="4873641"/>
                    </a:lnTo>
                    <a:lnTo>
                      <a:pt x="334280" y="5014217"/>
                    </a:lnTo>
                    <a:lnTo>
                      <a:pt x="360111" y="5103661"/>
                    </a:lnTo>
                    <a:lnTo>
                      <a:pt x="453131" y="5162166"/>
                    </a:lnTo>
                    <a:lnTo>
                      <a:pt x="606477" y="5193417"/>
                    </a:lnTo>
                    <a:lnTo>
                      <a:pt x="714402" y="5202501"/>
                    </a:lnTo>
                    <a:lnTo>
                      <a:pt x="809243" y="5311514"/>
                    </a:lnTo>
                    <a:lnTo>
                      <a:pt x="949507" y="5301341"/>
                    </a:lnTo>
                    <a:lnTo>
                      <a:pt x="1021094" y="5346763"/>
                    </a:lnTo>
                    <a:lnTo>
                      <a:pt x="1061429" y="5492113"/>
                    </a:lnTo>
                    <a:lnTo>
                      <a:pt x="1039262" y="5600037"/>
                    </a:lnTo>
                    <a:lnTo>
                      <a:pt x="1066516" y="5680708"/>
                    </a:lnTo>
                    <a:lnTo>
                      <a:pt x="1025092" y="5766465"/>
                    </a:lnTo>
                    <a:lnTo>
                      <a:pt x="1139191" y="5870390"/>
                    </a:lnTo>
                    <a:lnTo>
                      <a:pt x="1265283" y="5874388"/>
                    </a:lnTo>
                    <a:lnTo>
                      <a:pt x="1251113" y="5765376"/>
                    </a:lnTo>
                    <a:lnTo>
                      <a:pt x="1236942" y="5652365"/>
                    </a:lnTo>
                    <a:lnTo>
                      <a:pt x="1377206" y="5689791"/>
                    </a:lnTo>
                    <a:lnTo>
                      <a:pt x="1554540" y="5658540"/>
                    </a:lnTo>
                    <a:lnTo>
                      <a:pt x="1689718" y="5713046"/>
                    </a:lnTo>
                    <a:lnTo>
                      <a:pt x="1806726" y="5731215"/>
                    </a:lnTo>
                    <a:lnTo>
                      <a:pt x="1806726" y="5876564"/>
                    </a:lnTo>
                    <a:cubicBezTo>
                      <a:pt x="1806482" y="5918232"/>
                      <a:pt x="1806237" y="5959901"/>
                      <a:pt x="1805993" y="6001569"/>
                    </a:cubicBezTo>
                    <a:lnTo>
                      <a:pt x="1977508" y="5951061"/>
                    </a:lnTo>
                    <a:lnTo>
                      <a:pt x="2145758" y="5875476"/>
                    </a:lnTo>
                    <a:lnTo>
                      <a:pt x="2286021" y="5789719"/>
                    </a:lnTo>
                    <a:lnTo>
                      <a:pt x="2208260" y="5935069"/>
                    </a:lnTo>
                    <a:lnTo>
                      <a:pt x="2362695" y="5911814"/>
                    </a:lnTo>
                    <a:lnTo>
                      <a:pt x="2508044" y="5866392"/>
                    </a:lnTo>
                    <a:lnTo>
                      <a:pt x="2548380" y="5744297"/>
                    </a:lnTo>
                    <a:lnTo>
                      <a:pt x="2461534" y="5713046"/>
                    </a:lnTo>
                    <a:lnTo>
                      <a:pt x="2475705" y="5594949"/>
                    </a:lnTo>
                    <a:lnTo>
                      <a:pt x="2615969" y="5518276"/>
                    </a:lnTo>
                    <a:lnTo>
                      <a:pt x="2734065" y="5487025"/>
                    </a:lnTo>
                    <a:lnTo>
                      <a:pt x="2723893" y="5378012"/>
                    </a:lnTo>
                    <a:lnTo>
                      <a:pt x="2869243" y="5401267"/>
                    </a:lnTo>
                    <a:lnTo>
                      <a:pt x="3023253" y="5343826"/>
                    </a:lnTo>
                    <a:lnTo>
                      <a:pt x="3188882" y="5333008"/>
                    </a:lnTo>
                    <a:lnTo>
                      <a:pt x="3086179" y="5162519"/>
                    </a:lnTo>
                    <a:lnTo>
                      <a:pt x="3100350" y="5055328"/>
                    </a:lnTo>
                    <a:lnTo>
                      <a:pt x="3027675" y="4905980"/>
                    </a:lnTo>
                    <a:lnTo>
                      <a:pt x="2996424" y="4730467"/>
                    </a:lnTo>
                    <a:lnTo>
                      <a:pt x="3000422" y="4612370"/>
                    </a:lnTo>
                    <a:lnTo>
                      <a:pt x="3049842" y="4490276"/>
                    </a:lnTo>
                    <a:lnTo>
                      <a:pt x="3177023" y="4495362"/>
                    </a:lnTo>
                    <a:lnTo>
                      <a:pt x="3241702" y="4436858"/>
                    </a:lnTo>
                    <a:lnTo>
                      <a:pt x="3208274" y="4330022"/>
                    </a:lnTo>
                    <a:lnTo>
                      <a:pt x="3149770" y="4222097"/>
                    </a:lnTo>
                    <a:lnTo>
                      <a:pt x="3068011" y="4171589"/>
                    </a:lnTo>
                    <a:lnTo>
                      <a:pt x="3027675" y="4018243"/>
                    </a:lnTo>
                    <a:lnTo>
                      <a:pt x="3150858" y="3915405"/>
                    </a:lnTo>
                    <a:lnTo>
                      <a:pt x="3291122" y="3793310"/>
                    </a:lnTo>
                    <a:lnTo>
                      <a:pt x="3426299" y="3734806"/>
                    </a:lnTo>
                    <a:lnTo>
                      <a:pt x="3534223" y="3658133"/>
                    </a:lnTo>
                    <a:lnTo>
                      <a:pt x="3547304" y="3559293"/>
                    </a:lnTo>
                    <a:lnTo>
                      <a:pt x="3505881" y="3331101"/>
                    </a:lnTo>
                    <a:lnTo>
                      <a:pt x="3464457" y="3245343"/>
                    </a:lnTo>
                    <a:lnTo>
                      <a:pt x="3446288" y="3118162"/>
                    </a:lnTo>
                    <a:lnTo>
                      <a:pt x="3528048" y="3091997"/>
                    </a:lnTo>
                    <a:lnTo>
                      <a:pt x="3560387" y="2986983"/>
                    </a:lnTo>
                    <a:lnTo>
                      <a:pt x="3411039" y="2964816"/>
                    </a:lnTo>
                    <a:lnTo>
                      <a:pt x="3292943" y="2951734"/>
                    </a:lnTo>
                    <a:lnTo>
                      <a:pt x="3183930" y="2788215"/>
                    </a:lnTo>
                    <a:lnTo>
                      <a:pt x="3234438" y="2703546"/>
                    </a:lnTo>
                    <a:lnTo>
                      <a:pt x="3179932" y="2608704"/>
                    </a:lnTo>
                    <a:lnTo>
                      <a:pt x="3229352" y="2437189"/>
                    </a:lnTo>
                    <a:lnTo>
                      <a:pt x="3317286" y="2356518"/>
                    </a:lnTo>
                    <a:lnTo>
                      <a:pt x="3162852" y="2141758"/>
                    </a:lnTo>
                    <a:lnTo>
                      <a:pt x="3058925" y="2006581"/>
                    </a:lnTo>
                    <a:lnTo>
                      <a:pt x="2986914" y="1900856"/>
                    </a:lnTo>
                    <a:lnTo>
                      <a:pt x="2958997" y="1752219"/>
                    </a:lnTo>
                    <a:lnTo>
                      <a:pt x="2982252" y="1607957"/>
                    </a:lnTo>
                    <a:lnTo>
                      <a:pt x="2935156" y="1462713"/>
                    </a:lnTo>
                    <a:lnTo>
                      <a:pt x="2766404" y="1281274"/>
                    </a:lnTo>
                    <a:lnTo>
                      <a:pt x="2567636" y="1109760"/>
                    </a:lnTo>
                    <a:lnTo>
                      <a:pt x="2449539" y="960412"/>
                    </a:lnTo>
                    <a:lnTo>
                      <a:pt x="2396901" y="881160"/>
                    </a:lnTo>
                    <a:lnTo>
                      <a:pt x="2278024" y="748561"/>
                    </a:lnTo>
                    <a:lnTo>
                      <a:pt x="2294371" y="595215"/>
                    </a:lnTo>
                    <a:lnTo>
                      <a:pt x="2176275" y="510546"/>
                    </a:lnTo>
                    <a:lnTo>
                      <a:pt x="2030925" y="524717"/>
                    </a:lnTo>
                    <a:lnTo>
                      <a:pt x="1968422" y="424789"/>
                    </a:lnTo>
                    <a:lnTo>
                      <a:pt x="1829247" y="376457"/>
                    </a:lnTo>
                    <a:lnTo>
                      <a:pt x="1630479" y="203854"/>
                    </a:lnTo>
                    <a:lnTo>
                      <a:pt x="1499300" y="177689"/>
                    </a:lnTo>
                    <a:lnTo>
                      <a:pt x="1395374" y="0"/>
                    </a:lnTo>
                    <a:lnTo>
                      <a:pt x="1292536" y="5087"/>
                    </a:lnTo>
                    <a:lnTo>
                      <a:pt x="1188209" y="65813"/>
                    </a:lnTo>
                    <a:lnTo>
                      <a:pt x="1080685" y="145348"/>
                    </a:lnTo>
                    <a:lnTo>
                      <a:pt x="1000014" y="185685"/>
                    </a:lnTo>
                    <a:lnTo>
                      <a:pt x="828499" y="198766"/>
                    </a:lnTo>
                    <a:lnTo>
                      <a:pt x="737656" y="271441"/>
                    </a:lnTo>
                    <a:lnTo>
                      <a:pt x="666069" y="230017"/>
                    </a:lnTo>
                    <a:lnTo>
                      <a:pt x="553058" y="339028"/>
                    </a:lnTo>
                    <a:lnTo>
                      <a:pt x="549060" y="420788"/>
                    </a:lnTo>
                    <a:lnTo>
                      <a:pt x="440048" y="406617"/>
                    </a:lnTo>
                    <a:lnTo>
                      <a:pt x="364463" y="474206"/>
                    </a:lnTo>
                    <a:lnTo>
                      <a:pt x="265623" y="532710"/>
                    </a:lnTo>
                    <a:lnTo>
                      <a:pt x="160609" y="604296"/>
                    </a:lnTo>
                    <a:lnTo>
                      <a:pt x="99928" y="734387"/>
                    </a:lnTo>
                    <a:lnTo>
                      <a:pt x="79938" y="892819"/>
                    </a:lnTo>
                    <a:lnTo>
                      <a:pt x="0" y="1018911"/>
                    </a:lnTo>
                    <a:lnTo>
                      <a:pt x="28925" y="1128680"/>
                    </a:lnTo>
                    <a:close/>
                  </a:path>
                </a:pathLst>
              </a:custGeom>
              <a:grp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grpSp>
        <p:sp>
          <p:nvSpPr>
            <p:cNvPr id="246" name="Freeform 266">
              <a:extLst>
                <a:ext uri="{FF2B5EF4-FFF2-40B4-BE49-F238E27FC236}">
                  <a16:creationId xmlns:a16="http://schemas.microsoft.com/office/drawing/2014/main" id="{6918D778-B947-4A91-8CD8-F35614844BF9}"/>
                </a:ext>
              </a:extLst>
            </p:cNvPr>
            <p:cNvSpPr>
              <a:spLocks/>
            </p:cNvSpPr>
            <p:nvPr/>
          </p:nvSpPr>
          <p:spPr bwMode="auto">
            <a:xfrm>
              <a:off x="4556969" y="4962287"/>
              <a:ext cx="18686" cy="24914"/>
            </a:xfrm>
            <a:custGeom>
              <a:avLst/>
              <a:gdLst>
                <a:gd name="T0" fmla="*/ 0 w 60"/>
                <a:gd name="T1" fmla="*/ 2147483647 h 79"/>
                <a:gd name="T2" fmla="*/ 2147483647 w 60"/>
                <a:gd name="T3" fmla="*/ 2147483647 h 79"/>
                <a:gd name="T4" fmla="*/ 2147483647 w 60"/>
                <a:gd name="T5" fmla="*/ 2147483647 h 79"/>
                <a:gd name="T6" fmla="*/ 2147483647 w 60"/>
                <a:gd name="T7" fmla="*/ 2147483647 h 79"/>
                <a:gd name="T8" fmla="*/ 2147483647 w 60"/>
                <a:gd name="T9" fmla="*/ 2147483647 h 79"/>
                <a:gd name="T10" fmla="*/ 2147483647 w 60"/>
                <a:gd name="T11" fmla="*/ 2147483647 h 79"/>
                <a:gd name="T12" fmla="*/ 2147483647 w 60"/>
                <a:gd name="T13" fmla="*/ 2147483647 h 79"/>
                <a:gd name="T14" fmla="*/ 2147483647 w 60"/>
                <a:gd name="T15" fmla="*/ 0 h 79"/>
                <a:gd name="T16" fmla="*/ 2147483647 w 60"/>
                <a:gd name="T17" fmla="*/ 2147483647 h 79"/>
                <a:gd name="T18" fmla="*/ 0 w 60"/>
                <a:gd name="T19" fmla="*/ 2147483647 h 7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0"/>
                <a:gd name="T31" fmla="*/ 0 h 79"/>
                <a:gd name="T32" fmla="*/ 60 w 60"/>
                <a:gd name="T33" fmla="*/ 79 h 7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0" h="79">
                  <a:moveTo>
                    <a:pt x="0" y="33"/>
                  </a:moveTo>
                  <a:lnTo>
                    <a:pt x="7" y="49"/>
                  </a:lnTo>
                  <a:lnTo>
                    <a:pt x="9" y="79"/>
                  </a:lnTo>
                  <a:lnTo>
                    <a:pt x="30" y="73"/>
                  </a:lnTo>
                  <a:lnTo>
                    <a:pt x="28" y="40"/>
                  </a:lnTo>
                  <a:lnTo>
                    <a:pt x="39" y="19"/>
                  </a:lnTo>
                  <a:lnTo>
                    <a:pt x="60" y="9"/>
                  </a:lnTo>
                  <a:lnTo>
                    <a:pt x="43" y="0"/>
                  </a:lnTo>
                  <a:lnTo>
                    <a:pt x="24" y="6"/>
                  </a:lnTo>
                  <a:lnTo>
                    <a:pt x="0" y="33"/>
                  </a:lnTo>
                  <a:close/>
                </a:path>
              </a:pathLst>
            </a:custGeom>
            <a:solidFill>
              <a:schemeClr val="accent4">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247" name="Freeform 267">
              <a:extLst>
                <a:ext uri="{FF2B5EF4-FFF2-40B4-BE49-F238E27FC236}">
                  <a16:creationId xmlns:a16="http://schemas.microsoft.com/office/drawing/2014/main" id="{01385368-F5DF-44B2-92D5-5CFC9CE37B25}"/>
                </a:ext>
              </a:extLst>
            </p:cNvPr>
            <p:cNvSpPr>
              <a:spLocks/>
            </p:cNvSpPr>
            <p:nvPr/>
          </p:nvSpPr>
          <p:spPr bwMode="auto">
            <a:xfrm>
              <a:off x="4033766" y="4632170"/>
              <a:ext cx="54500" cy="14015"/>
            </a:xfrm>
            <a:custGeom>
              <a:avLst/>
              <a:gdLst>
                <a:gd name="T0" fmla="*/ 2147483647 w 612"/>
                <a:gd name="T1" fmla="*/ 2147483647 h 158"/>
                <a:gd name="T2" fmla="*/ 2147483647 w 612"/>
                <a:gd name="T3" fmla="*/ 2147483647 h 158"/>
                <a:gd name="T4" fmla="*/ 2147483647 w 612"/>
                <a:gd name="T5" fmla="*/ 2147483647 h 158"/>
                <a:gd name="T6" fmla="*/ 2147483647 w 612"/>
                <a:gd name="T7" fmla="*/ 2147483647 h 158"/>
                <a:gd name="T8" fmla="*/ 2147483647 w 612"/>
                <a:gd name="T9" fmla="*/ 2147483647 h 158"/>
                <a:gd name="T10" fmla="*/ 2147483647 w 612"/>
                <a:gd name="T11" fmla="*/ 2147483647 h 158"/>
                <a:gd name="T12" fmla="*/ 2147483647 w 612"/>
                <a:gd name="T13" fmla="*/ 2147483647 h 158"/>
                <a:gd name="T14" fmla="*/ 2147483647 w 612"/>
                <a:gd name="T15" fmla="*/ 2147483647 h 158"/>
                <a:gd name="T16" fmla="*/ 2147483647 w 612"/>
                <a:gd name="T17" fmla="*/ 2147483647 h 158"/>
                <a:gd name="T18" fmla="*/ 2147483647 w 612"/>
                <a:gd name="T19" fmla="*/ 2147483647 h 158"/>
                <a:gd name="T20" fmla="*/ 2147483647 w 612"/>
                <a:gd name="T21" fmla="*/ 2147483647 h 158"/>
                <a:gd name="T22" fmla="*/ 2147483647 w 612"/>
                <a:gd name="T23" fmla="*/ 2147483647 h 158"/>
                <a:gd name="T24" fmla="*/ 1766004942 w 612"/>
                <a:gd name="T25" fmla="*/ 2147483647 h 158"/>
                <a:gd name="T26" fmla="*/ 0 w 612"/>
                <a:gd name="T27" fmla="*/ 2147483647 h 158"/>
                <a:gd name="T28" fmla="*/ 1834095265 w 612"/>
                <a:gd name="T29" fmla="*/ 2147483647 h 158"/>
                <a:gd name="T30" fmla="*/ 2147483647 w 612"/>
                <a:gd name="T31" fmla="*/ 2147483647 h 158"/>
                <a:gd name="T32" fmla="*/ 2147483647 w 612"/>
                <a:gd name="T33" fmla="*/ 2147483647 h 158"/>
                <a:gd name="T34" fmla="*/ 2147483647 w 612"/>
                <a:gd name="T35" fmla="*/ 2147483647 h 158"/>
                <a:gd name="T36" fmla="*/ 2147483647 w 612"/>
                <a:gd name="T37" fmla="*/ 2147483647 h 158"/>
                <a:gd name="T38" fmla="*/ 2147483647 w 612"/>
                <a:gd name="T39" fmla="*/ 2147483647 h 158"/>
                <a:gd name="T40" fmla="*/ 2147483647 w 612"/>
                <a:gd name="T41" fmla="*/ 2147483647 h 158"/>
                <a:gd name="T42" fmla="*/ 2147483647 w 612"/>
                <a:gd name="T43" fmla="*/ 2147483647 h 158"/>
                <a:gd name="T44" fmla="*/ 2147483647 w 612"/>
                <a:gd name="T45" fmla="*/ 2147483647 h 158"/>
                <a:gd name="T46" fmla="*/ 2147483647 w 612"/>
                <a:gd name="T47" fmla="*/ 2147483647 h 158"/>
                <a:gd name="T48" fmla="*/ 2147483647 w 612"/>
                <a:gd name="T49" fmla="*/ 2147483647 h 158"/>
                <a:gd name="T50" fmla="*/ 2147483647 w 612"/>
                <a:gd name="T51" fmla="*/ 2147483647 h 158"/>
                <a:gd name="T52" fmla="*/ 2147483647 w 612"/>
                <a:gd name="T53" fmla="*/ 2147483647 h 158"/>
                <a:gd name="T54" fmla="*/ 2147483647 w 612"/>
                <a:gd name="T55" fmla="*/ 2147483647 h 158"/>
                <a:gd name="T56" fmla="*/ 2147483647 w 612"/>
                <a:gd name="T57" fmla="*/ 1738585362 h 158"/>
                <a:gd name="T58" fmla="*/ 2147483647 w 612"/>
                <a:gd name="T59" fmla="*/ 0 h 158"/>
                <a:gd name="T60" fmla="*/ 2147483647 w 612"/>
                <a:gd name="T61" fmla="*/ 735808850 h 158"/>
                <a:gd name="T62" fmla="*/ 2147483647 w 612"/>
                <a:gd name="T63" fmla="*/ 1805879220 h 158"/>
                <a:gd name="T64" fmla="*/ 2147483647 w 612"/>
                <a:gd name="T65" fmla="*/ 2147483647 h 15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612"/>
                <a:gd name="T100" fmla="*/ 0 h 158"/>
                <a:gd name="T101" fmla="*/ 612 w 612"/>
                <a:gd name="T102" fmla="*/ 158 h 15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612" h="158">
                  <a:moveTo>
                    <a:pt x="54" y="48"/>
                  </a:moveTo>
                  <a:lnTo>
                    <a:pt x="57" y="72"/>
                  </a:lnTo>
                  <a:lnTo>
                    <a:pt x="68" y="84"/>
                  </a:lnTo>
                  <a:lnTo>
                    <a:pt x="68" y="98"/>
                  </a:lnTo>
                  <a:lnTo>
                    <a:pt x="93" y="102"/>
                  </a:lnTo>
                  <a:lnTo>
                    <a:pt x="113" y="95"/>
                  </a:lnTo>
                  <a:lnTo>
                    <a:pt x="131" y="80"/>
                  </a:lnTo>
                  <a:lnTo>
                    <a:pt x="167" y="80"/>
                  </a:lnTo>
                  <a:lnTo>
                    <a:pt x="195" y="80"/>
                  </a:lnTo>
                  <a:lnTo>
                    <a:pt x="231" y="71"/>
                  </a:lnTo>
                  <a:lnTo>
                    <a:pt x="246" y="74"/>
                  </a:lnTo>
                  <a:lnTo>
                    <a:pt x="255" y="68"/>
                  </a:lnTo>
                  <a:lnTo>
                    <a:pt x="269" y="72"/>
                  </a:lnTo>
                  <a:lnTo>
                    <a:pt x="246" y="84"/>
                  </a:lnTo>
                  <a:lnTo>
                    <a:pt x="233" y="80"/>
                  </a:lnTo>
                  <a:lnTo>
                    <a:pt x="219" y="81"/>
                  </a:lnTo>
                  <a:lnTo>
                    <a:pt x="188" y="87"/>
                  </a:lnTo>
                  <a:lnTo>
                    <a:pt x="167" y="89"/>
                  </a:lnTo>
                  <a:lnTo>
                    <a:pt x="134" y="89"/>
                  </a:lnTo>
                  <a:lnTo>
                    <a:pt x="113" y="107"/>
                  </a:lnTo>
                  <a:lnTo>
                    <a:pt x="80" y="119"/>
                  </a:lnTo>
                  <a:lnTo>
                    <a:pt x="62" y="110"/>
                  </a:lnTo>
                  <a:lnTo>
                    <a:pt x="45" y="95"/>
                  </a:lnTo>
                  <a:lnTo>
                    <a:pt x="47" y="74"/>
                  </a:lnTo>
                  <a:lnTo>
                    <a:pt x="35" y="87"/>
                  </a:lnTo>
                  <a:lnTo>
                    <a:pt x="26" y="102"/>
                  </a:lnTo>
                  <a:lnTo>
                    <a:pt x="9" y="129"/>
                  </a:lnTo>
                  <a:lnTo>
                    <a:pt x="0" y="150"/>
                  </a:lnTo>
                  <a:lnTo>
                    <a:pt x="12" y="158"/>
                  </a:lnTo>
                  <a:lnTo>
                    <a:pt x="27" y="141"/>
                  </a:lnTo>
                  <a:lnTo>
                    <a:pt x="206" y="143"/>
                  </a:lnTo>
                  <a:lnTo>
                    <a:pt x="204" y="107"/>
                  </a:lnTo>
                  <a:lnTo>
                    <a:pt x="231" y="108"/>
                  </a:lnTo>
                  <a:lnTo>
                    <a:pt x="264" y="98"/>
                  </a:lnTo>
                  <a:lnTo>
                    <a:pt x="302" y="102"/>
                  </a:lnTo>
                  <a:lnTo>
                    <a:pt x="320" y="95"/>
                  </a:lnTo>
                  <a:lnTo>
                    <a:pt x="333" y="65"/>
                  </a:lnTo>
                  <a:lnTo>
                    <a:pt x="348" y="57"/>
                  </a:lnTo>
                  <a:lnTo>
                    <a:pt x="368" y="74"/>
                  </a:lnTo>
                  <a:lnTo>
                    <a:pt x="398" y="89"/>
                  </a:lnTo>
                  <a:lnTo>
                    <a:pt x="431" y="101"/>
                  </a:lnTo>
                  <a:lnTo>
                    <a:pt x="465" y="114"/>
                  </a:lnTo>
                  <a:lnTo>
                    <a:pt x="491" y="129"/>
                  </a:lnTo>
                  <a:lnTo>
                    <a:pt x="542" y="135"/>
                  </a:lnTo>
                  <a:lnTo>
                    <a:pt x="551" y="119"/>
                  </a:lnTo>
                  <a:lnTo>
                    <a:pt x="600" y="108"/>
                  </a:lnTo>
                  <a:lnTo>
                    <a:pt x="612" y="90"/>
                  </a:lnTo>
                  <a:lnTo>
                    <a:pt x="608" y="74"/>
                  </a:lnTo>
                  <a:lnTo>
                    <a:pt x="579" y="54"/>
                  </a:lnTo>
                  <a:lnTo>
                    <a:pt x="554" y="62"/>
                  </a:lnTo>
                  <a:lnTo>
                    <a:pt x="530" y="72"/>
                  </a:lnTo>
                  <a:lnTo>
                    <a:pt x="498" y="77"/>
                  </a:lnTo>
                  <a:lnTo>
                    <a:pt x="479" y="66"/>
                  </a:lnTo>
                  <a:lnTo>
                    <a:pt x="470" y="44"/>
                  </a:lnTo>
                  <a:lnTo>
                    <a:pt x="449" y="38"/>
                  </a:lnTo>
                  <a:lnTo>
                    <a:pt x="432" y="47"/>
                  </a:lnTo>
                  <a:lnTo>
                    <a:pt x="413" y="41"/>
                  </a:lnTo>
                  <a:lnTo>
                    <a:pt x="413" y="26"/>
                  </a:lnTo>
                  <a:lnTo>
                    <a:pt x="390" y="12"/>
                  </a:lnTo>
                  <a:lnTo>
                    <a:pt x="357" y="0"/>
                  </a:lnTo>
                  <a:lnTo>
                    <a:pt x="324" y="17"/>
                  </a:lnTo>
                  <a:lnTo>
                    <a:pt x="308" y="11"/>
                  </a:lnTo>
                  <a:lnTo>
                    <a:pt x="293" y="17"/>
                  </a:lnTo>
                  <a:lnTo>
                    <a:pt x="281" y="27"/>
                  </a:lnTo>
                  <a:lnTo>
                    <a:pt x="275" y="50"/>
                  </a:lnTo>
                  <a:lnTo>
                    <a:pt x="54" y="48"/>
                  </a:lnTo>
                  <a:close/>
                </a:path>
              </a:pathLst>
            </a:custGeom>
            <a:solidFill>
              <a:schemeClr val="accent2">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248" name="Freeform 268">
              <a:extLst>
                <a:ext uri="{FF2B5EF4-FFF2-40B4-BE49-F238E27FC236}">
                  <a16:creationId xmlns:a16="http://schemas.microsoft.com/office/drawing/2014/main" id="{A025C0EA-2E0E-4947-A2AA-1A33DFD7BB6C}"/>
                </a:ext>
              </a:extLst>
            </p:cNvPr>
            <p:cNvSpPr>
              <a:spLocks/>
            </p:cNvSpPr>
            <p:nvPr/>
          </p:nvSpPr>
          <p:spPr bwMode="auto">
            <a:xfrm>
              <a:off x="4035323" y="4653970"/>
              <a:ext cx="52943" cy="32701"/>
            </a:xfrm>
            <a:custGeom>
              <a:avLst/>
              <a:gdLst>
                <a:gd name="T0" fmla="*/ 0 w 594"/>
                <a:gd name="T1" fmla="*/ 2147483647 h 387"/>
                <a:gd name="T2" fmla="*/ 2147483647 w 594"/>
                <a:gd name="T3" fmla="*/ 2147483647 h 387"/>
                <a:gd name="T4" fmla="*/ 2147483647 w 594"/>
                <a:gd name="T5" fmla="*/ 2147483647 h 387"/>
                <a:gd name="T6" fmla="*/ 2147483647 w 594"/>
                <a:gd name="T7" fmla="*/ 2147483647 h 387"/>
                <a:gd name="T8" fmla="*/ 2147483647 w 594"/>
                <a:gd name="T9" fmla="*/ 2147483647 h 387"/>
                <a:gd name="T10" fmla="*/ 2147483647 w 594"/>
                <a:gd name="T11" fmla="*/ 2147483647 h 387"/>
                <a:gd name="T12" fmla="*/ 2147483647 w 594"/>
                <a:gd name="T13" fmla="*/ 2147483647 h 387"/>
                <a:gd name="T14" fmla="*/ 2147483647 w 594"/>
                <a:gd name="T15" fmla="*/ 2147483647 h 387"/>
                <a:gd name="T16" fmla="*/ 2147483647 w 594"/>
                <a:gd name="T17" fmla="*/ 2147483647 h 387"/>
                <a:gd name="T18" fmla="*/ 2147483647 w 594"/>
                <a:gd name="T19" fmla="*/ 2147483647 h 387"/>
                <a:gd name="T20" fmla="*/ 2147483647 w 594"/>
                <a:gd name="T21" fmla="*/ 2147483647 h 387"/>
                <a:gd name="T22" fmla="*/ 2147483647 w 594"/>
                <a:gd name="T23" fmla="*/ 2147483647 h 387"/>
                <a:gd name="T24" fmla="*/ 2147483647 w 594"/>
                <a:gd name="T25" fmla="*/ 2147483647 h 387"/>
                <a:gd name="T26" fmla="*/ 2147483647 w 594"/>
                <a:gd name="T27" fmla="*/ 2147483647 h 387"/>
                <a:gd name="T28" fmla="*/ 2147483647 w 594"/>
                <a:gd name="T29" fmla="*/ 2147483647 h 387"/>
                <a:gd name="T30" fmla="*/ 2147483647 w 594"/>
                <a:gd name="T31" fmla="*/ 2147483647 h 387"/>
                <a:gd name="T32" fmla="*/ 2147483647 w 594"/>
                <a:gd name="T33" fmla="*/ 2147483647 h 387"/>
                <a:gd name="T34" fmla="*/ 2147483647 w 594"/>
                <a:gd name="T35" fmla="*/ 2147483647 h 387"/>
                <a:gd name="T36" fmla="*/ 2147483647 w 594"/>
                <a:gd name="T37" fmla="*/ 2147483647 h 387"/>
                <a:gd name="T38" fmla="*/ 2147483647 w 594"/>
                <a:gd name="T39" fmla="*/ 2147483647 h 387"/>
                <a:gd name="T40" fmla="*/ 2147483647 w 594"/>
                <a:gd name="T41" fmla="*/ 2147483647 h 387"/>
                <a:gd name="T42" fmla="*/ 2147483647 w 594"/>
                <a:gd name="T43" fmla="*/ 2147483647 h 387"/>
                <a:gd name="T44" fmla="*/ 2147483647 w 594"/>
                <a:gd name="T45" fmla="*/ 2147483647 h 387"/>
                <a:gd name="T46" fmla="*/ 2147483647 w 594"/>
                <a:gd name="T47" fmla="*/ 2147483647 h 387"/>
                <a:gd name="T48" fmla="*/ 2147483647 w 594"/>
                <a:gd name="T49" fmla="*/ 2147483647 h 387"/>
                <a:gd name="T50" fmla="*/ 2147483647 w 594"/>
                <a:gd name="T51" fmla="*/ 2147483647 h 387"/>
                <a:gd name="T52" fmla="*/ 2147483647 w 594"/>
                <a:gd name="T53" fmla="*/ 2147483647 h 387"/>
                <a:gd name="T54" fmla="*/ 2147483647 w 594"/>
                <a:gd name="T55" fmla="*/ 1706853741 h 387"/>
                <a:gd name="T56" fmla="*/ 2147483647 w 594"/>
                <a:gd name="T57" fmla="*/ 275523581 h 387"/>
                <a:gd name="T58" fmla="*/ 2147483647 w 594"/>
                <a:gd name="T59" fmla="*/ 164929719 h 387"/>
                <a:gd name="T60" fmla="*/ 2147483647 w 594"/>
                <a:gd name="T61" fmla="*/ 0 h 387"/>
                <a:gd name="T62" fmla="*/ 2147483647 w 594"/>
                <a:gd name="T63" fmla="*/ 0 h 387"/>
                <a:gd name="T64" fmla="*/ 2147483647 w 594"/>
                <a:gd name="T65" fmla="*/ 2147483647 h 387"/>
                <a:gd name="T66" fmla="*/ 2147483647 w 594"/>
                <a:gd name="T67" fmla="*/ 2147483647 h 387"/>
                <a:gd name="T68" fmla="*/ 2147483647 w 594"/>
                <a:gd name="T69" fmla="*/ 2147483647 h 387"/>
                <a:gd name="T70" fmla="*/ 2147483647 w 594"/>
                <a:gd name="T71" fmla="*/ 2147483647 h 387"/>
                <a:gd name="T72" fmla="*/ 0 w 594"/>
                <a:gd name="T73" fmla="*/ 2147483647 h 387"/>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594"/>
                <a:gd name="T112" fmla="*/ 0 h 387"/>
                <a:gd name="T113" fmla="*/ 594 w 594"/>
                <a:gd name="T114" fmla="*/ 387 h 387"/>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594" h="387">
                  <a:moveTo>
                    <a:pt x="0" y="75"/>
                  </a:moveTo>
                  <a:lnTo>
                    <a:pt x="37" y="159"/>
                  </a:lnTo>
                  <a:lnTo>
                    <a:pt x="157" y="159"/>
                  </a:lnTo>
                  <a:lnTo>
                    <a:pt x="207" y="217"/>
                  </a:lnTo>
                  <a:lnTo>
                    <a:pt x="211" y="305"/>
                  </a:lnTo>
                  <a:lnTo>
                    <a:pt x="301" y="387"/>
                  </a:lnTo>
                  <a:lnTo>
                    <a:pt x="331" y="373"/>
                  </a:lnTo>
                  <a:lnTo>
                    <a:pt x="354" y="315"/>
                  </a:lnTo>
                  <a:lnTo>
                    <a:pt x="384" y="259"/>
                  </a:lnTo>
                  <a:lnTo>
                    <a:pt x="417" y="259"/>
                  </a:lnTo>
                  <a:lnTo>
                    <a:pt x="453" y="241"/>
                  </a:lnTo>
                  <a:lnTo>
                    <a:pt x="469" y="225"/>
                  </a:lnTo>
                  <a:lnTo>
                    <a:pt x="498" y="229"/>
                  </a:lnTo>
                  <a:lnTo>
                    <a:pt x="538" y="226"/>
                  </a:lnTo>
                  <a:lnTo>
                    <a:pt x="546" y="210"/>
                  </a:lnTo>
                  <a:lnTo>
                    <a:pt x="561" y="222"/>
                  </a:lnTo>
                  <a:lnTo>
                    <a:pt x="575" y="213"/>
                  </a:lnTo>
                  <a:lnTo>
                    <a:pt x="574" y="147"/>
                  </a:lnTo>
                  <a:lnTo>
                    <a:pt x="561" y="144"/>
                  </a:lnTo>
                  <a:lnTo>
                    <a:pt x="546" y="127"/>
                  </a:lnTo>
                  <a:lnTo>
                    <a:pt x="531" y="115"/>
                  </a:lnTo>
                  <a:lnTo>
                    <a:pt x="537" y="102"/>
                  </a:lnTo>
                  <a:lnTo>
                    <a:pt x="550" y="91"/>
                  </a:lnTo>
                  <a:lnTo>
                    <a:pt x="567" y="96"/>
                  </a:lnTo>
                  <a:lnTo>
                    <a:pt x="583" y="93"/>
                  </a:lnTo>
                  <a:lnTo>
                    <a:pt x="588" y="66"/>
                  </a:lnTo>
                  <a:lnTo>
                    <a:pt x="594" y="49"/>
                  </a:lnTo>
                  <a:lnTo>
                    <a:pt x="580" y="31"/>
                  </a:lnTo>
                  <a:lnTo>
                    <a:pt x="579" y="5"/>
                  </a:lnTo>
                  <a:lnTo>
                    <a:pt x="439" y="3"/>
                  </a:lnTo>
                  <a:lnTo>
                    <a:pt x="340" y="0"/>
                  </a:lnTo>
                  <a:lnTo>
                    <a:pt x="285" y="0"/>
                  </a:lnTo>
                  <a:lnTo>
                    <a:pt x="210" y="58"/>
                  </a:lnTo>
                  <a:lnTo>
                    <a:pt x="154" y="52"/>
                  </a:lnTo>
                  <a:lnTo>
                    <a:pt x="90" y="52"/>
                  </a:lnTo>
                  <a:lnTo>
                    <a:pt x="60" y="73"/>
                  </a:lnTo>
                  <a:lnTo>
                    <a:pt x="0" y="75"/>
                  </a:lnTo>
                  <a:close/>
                </a:path>
              </a:pathLst>
            </a:custGeom>
            <a:solidFill>
              <a:schemeClr val="accent2">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249" name="Freeform 58">
              <a:extLst>
                <a:ext uri="{FF2B5EF4-FFF2-40B4-BE49-F238E27FC236}">
                  <a16:creationId xmlns:a16="http://schemas.microsoft.com/office/drawing/2014/main" id="{5276AB77-6F2D-4CA2-B7BC-BFCAFE5C5760}"/>
                </a:ext>
              </a:extLst>
            </p:cNvPr>
            <p:cNvSpPr>
              <a:spLocks/>
            </p:cNvSpPr>
            <p:nvPr/>
          </p:nvSpPr>
          <p:spPr bwMode="auto">
            <a:xfrm>
              <a:off x="4036881" y="4369010"/>
              <a:ext cx="203986" cy="239801"/>
            </a:xfrm>
            <a:custGeom>
              <a:avLst/>
              <a:gdLst>
                <a:gd name="T0" fmla="*/ 2147483647 w 655"/>
                <a:gd name="T1" fmla="*/ 2147483647 h 768"/>
                <a:gd name="T2" fmla="*/ 2147483647 w 655"/>
                <a:gd name="T3" fmla="*/ 2147483647 h 768"/>
                <a:gd name="T4" fmla="*/ 2147483647 w 655"/>
                <a:gd name="T5" fmla="*/ 2147483647 h 768"/>
                <a:gd name="T6" fmla="*/ 2147483647 w 655"/>
                <a:gd name="T7" fmla="*/ 2147483647 h 768"/>
                <a:gd name="T8" fmla="*/ 2147483647 w 655"/>
                <a:gd name="T9" fmla="*/ 2147483647 h 768"/>
                <a:gd name="T10" fmla="*/ 2147483647 w 655"/>
                <a:gd name="T11" fmla="*/ 2147483647 h 768"/>
                <a:gd name="T12" fmla="*/ 2147483647 w 655"/>
                <a:gd name="T13" fmla="*/ 2147483647 h 768"/>
                <a:gd name="T14" fmla="*/ 2147483647 w 655"/>
                <a:gd name="T15" fmla="*/ 2147483647 h 768"/>
                <a:gd name="T16" fmla="*/ 0 w 655"/>
                <a:gd name="T17" fmla="*/ 2147483647 h 768"/>
                <a:gd name="T18" fmla="*/ 2147483647 w 655"/>
                <a:gd name="T19" fmla="*/ 2147483647 h 768"/>
                <a:gd name="T20" fmla="*/ 2147483647 w 655"/>
                <a:gd name="T21" fmla="*/ 2147483647 h 768"/>
                <a:gd name="T22" fmla="*/ 2147483647 w 655"/>
                <a:gd name="T23" fmla="*/ 2147483647 h 768"/>
                <a:gd name="T24" fmla="*/ 2147483647 w 655"/>
                <a:gd name="T25" fmla="*/ 2147483647 h 768"/>
                <a:gd name="T26" fmla="*/ 2147483647 w 655"/>
                <a:gd name="T27" fmla="*/ 2147483647 h 768"/>
                <a:gd name="T28" fmla="*/ 2147483647 w 655"/>
                <a:gd name="T29" fmla="*/ 2147483647 h 768"/>
                <a:gd name="T30" fmla="*/ 2147483647 w 655"/>
                <a:gd name="T31" fmla="*/ 2147483647 h 768"/>
                <a:gd name="T32" fmla="*/ 2147483647 w 655"/>
                <a:gd name="T33" fmla="*/ 2147483647 h 768"/>
                <a:gd name="T34" fmla="*/ 2147483647 w 655"/>
                <a:gd name="T35" fmla="*/ 2147483647 h 768"/>
                <a:gd name="T36" fmla="*/ 2147483647 w 655"/>
                <a:gd name="T37" fmla="*/ 2147483647 h 768"/>
                <a:gd name="T38" fmla="*/ 2147483647 w 655"/>
                <a:gd name="T39" fmla="*/ 2147483647 h 768"/>
                <a:gd name="T40" fmla="*/ 2147483647 w 655"/>
                <a:gd name="T41" fmla="*/ 2147483647 h 768"/>
                <a:gd name="T42" fmla="*/ 2147483647 w 655"/>
                <a:gd name="T43" fmla="*/ 2147483647 h 768"/>
                <a:gd name="T44" fmla="*/ 2147483647 w 655"/>
                <a:gd name="T45" fmla="*/ 2147483647 h 768"/>
                <a:gd name="T46" fmla="*/ 2147483647 w 655"/>
                <a:gd name="T47" fmla="*/ 2147483647 h 768"/>
                <a:gd name="T48" fmla="*/ 2147483647 w 655"/>
                <a:gd name="T49" fmla="*/ 2147483647 h 768"/>
                <a:gd name="T50" fmla="*/ 2147483647 w 655"/>
                <a:gd name="T51" fmla="*/ 2147483647 h 768"/>
                <a:gd name="T52" fmla="*/ 2147483647 w 655"/>
                <a:gd name="T53" fmla="*/ 2147483647 h 768"/>
                <a:gd name="T54" fmla="*/ 2147483647 w 655"/>
                <a:gd name="T55" fmla="*/ 0 h 768"/>
                <a:gd name="T56" fmla="*/ 2147483647 w 655"/>
                <a:gd name="T57" fmla="*/ 2147483647 h 768"/>
                <a:gd name="T58" fmla="*/ 2147483647 w 655"/>
                <a:gd name="T59" fmla="*/ 2147483647 h 768"/>
                <a:gd name="T60" fmla="*/ 2147483647 w 655"/>
                <a:gd name="T61" fmla="*/ 2147483647 h 768"/>
                <a:gd name="T62" fmla="*/ 2147483647 w 655"/>
                <a:gd name="T63" fmla="*/ 2147483647 h 768"/>
                <a:gd name="T64" fmla="*/ 2147483647 w 655"/>
                <a:gd name="T65" fmla="*/ 2147483647 h 768"/>
                <a:gd name="T66" fmla="*/ 2147483647 w 655"/>
                <a:gd name="T67" fmla="*/ 2147483647 h 768"/>
                <a:gd name="T68" fmla="*/ 2147483647 w 655"/>
                <a:gd name="T69" fmla="*/ 2147483647 h 76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655"/>
                <a:gd name="T106" fmla="*/ 0 h 768"/>
                <a:gd name="T107" fmla="*/ 1225886 w 655"/>
                <a:gd name="T108" fmla="*/ 1427412 h 768"/>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655" h="768">
                  <a:moveTo>
                    <a:pt x="14" y="306"/>
                  </a:moveTo>
                  <a:lnTo>
                    <a:pt x="20" y="346"/>
                  </a:lnTo>
                  <a:lnTo>
                    <a:pt x="42" y="370"/>
                  </a:lnTo>
                  <a:lnTo>
                    <a:pt x="40" y="397"/>
                  </a:lnTo>
                  <a:lnTo>
                    <a:pt x="16" y="422"/>
                  </a:lnTo>
                  <a:lnTo>
                    <a:pt x="31" y="458"/>
                  </a:lnTo>
                  <a:lnTo>
                    <a:pt x="30" y="485"/>
                  </a:lnTo>
                  <a:lnTo>
                    <a:pt x="20" y="541"/>
                  </a:lnTo>
                  <a:lnTo>
                    <a:pt x="0" y="600"/>
                  </a:lnTo>
                  <a:lnTo>
                    <a:pt x="25" y="702"/>
                  </a:lnTo>
                  <a:lnTo>
                    <a:pt x="45" y="683"/>
                  </a:lnTo>
                  <a:lnTo>
                    <a:pt x="61" y="681"/>
                  </a:lnTo>
                  <a:lnTo>
                    <a:pt x="72" y="674"/>
                  </a:lnTo>
                  <a:lnTo>
                    <a:pt x="82" y="678"/>
                  </a:lnTo>
                  <a:lnTo>
                    <a:pt x="99" y="669"/>
                  </a:lnTo>
                  <a:lnTo>
                    <a:pt x="112" y="674"/>
                  </a:lnTo>
                  <a:lnTo>
                    <a:pt x="132" y="674"/>
                  </a:lnTo>
                  <a:lnTo>
                    <a:pt x="145" y="684"/>
                  </a:lnTo>
                  <a:lnTo>
                    <a:pt x="159" y="702"/>
                  </a:lnTo>
                  <a:lnTo>
                    <a:pt x="183" y="704"/>
                  </a:lnTo>
                  <a:lnTo>
                    <a:pt x="190" y="722"/>
                  </a:lnTo>
                  <a:lnTo>
                    <a:pt x="199" y="735"/>
                  </a:lnTo>
                  <a:lnTo>
                    <a:pt x="213" y="750"/>
                  </a:lnTo>
                  <a:lnTo>
                    <a:pt x="225" y="765"/>
                  </a:lnTo>
                  <a:lnTo>
                    <a:pt x="237" y="768"/>
                  </a:lnTo>
                  <a:lnTo>
                    <a:pt x="253" y="762"/>
                  </a:lnTo>
                  <a:lnTo>
                    <a:pt x="285" y="764"/>
                  </a:lnTo>
                  <a:lnTo>
                    <a:pt x="310" y="752"/>
                  </a:lnTo>
                  <a:lnTo>
                    <a:pt x="348" y="763"/>
                  </a:lnTo>
                  <a:lnTo>
                    <a:pt x="417" y="733"/>
                  </a:lnTo>
                  <a:lnTo>
                    <a:pt x="624" y="764"/>
                  </a:lnTo>
                  <a:lnTo>
                    <a:pt x="655" y="729"/>
                  </a:lnTo>
                  <a:lnTo>
                    <a:pt x="627" y="687"/>
                  </a:lnTo>
                  <a:lnTo>
                    <a:pt x="589" y="187"/>
                  </a:lnTo>
                  <a:lnTo>
                    <a:pt x="651" y="155"/>
                  </a:lnTo>
                  <a:lnTo>
                    <a:pt x="465" y="0"/>
                  </a:lnTo>
                  <a:lnTo>
                    <a:pt x="467" y="53"/>
                  </a:lnTo>
                  <a:lnTo>
                    <a:pt x="444" y="106"/>
                  </a:lnTo>
                  <a:lnTo>
                    <a:pt x="278" y="109"/>
                  </a:lnTo>
                  <a:lnTo>
                    <a:pt x="280" y="182"/>
                  </a:lnTo>
                  <a:lnTo>
                    <a:pt x="268" y="265"/>
                  </a:lnTo>
                  <a:lnTo>
                    <a:pt x="218" y="310"/>
                  </a:lnTo>
                  <a:lnTo>
                    <a:pt x="14" y="306"/>
                  </a:lnTo>
                  <a:close/>
                </a:path>
              </a:pathLst>
            </a:custGeom>
            <a:solidFill>
              <a:schemeClr val="accent2">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250" name="Freeform 51">
              <a:extLst>
                <a:ext uri="{FF2B5EF4-FFF2-40B4-BE49-F238E27FC236}">
                  <a16:creationId xmlns:a16="http://schemas.microsoft.com/office/drawing/2014/main" id="{58940A04-0BDB-4FBF-88D1-8364C74A685F}"/>
                </a:ext>
              </a:extLst>
            </p:cNvPr>
            <p:cNvSpPr>
              <a:spLocks/>
            </p:cNvSpPr>
            <p:nvPr/>
          </p:nvSpPr>
          <p:spPr bwMode="auto">
            <a:xfrm>
              <a:off x="4110108" y="4361550"/>
              <a:ext cx="302040" cy="318892"/>
            </a:xfrm>
            <a:custGeom>
              <a:avLst/>
              <a:gdLst>
                <a:gd name="T0" fmla="*/ 2147483647 w 967"/>
                <a:gd name="T1" fmla="*/ 0 h 905"/>
                <a:gd name="T2" fmla="*/ 2147483647 w 967"/>
                <a:gd name="T3" fmla="*/ 2147483647 h 905"/>
                <a:gd name="T4" fmla="*/ 2147483647 w 967"/>
                <a:gd name="T5" fmla="*/ 2147483647 h 905"/>
                <a:gd name="T6" fmla="*/ 2147483647 w 967"/>
                <a:gd name="T7" fmla="*/ 2147483647 h 905"/>
                <a:gd name="T8" fmla="*/ 2147483647 w 967"/>
                <a:gd name="T9" fmla="*/ 2147483647 h 905"/>
                <a:gd name="T10" fmla="*/ 2147483647 w 967"/>
                <a:gd name="T11" fmla="*/ 2147483647 h 905"/>
                <a:gd name="T12" fmla="*/ 2147483647 w 967"/>
                <a:gd name="T13" fmla="*/ 2147483647 h 905"/>
                <a:gd name="T14" fmla="*/ 2147483647 w 967"/>
                <a:gd name="T15" fmla="*/ 2147483647 h 905"/>
                <a:gd name="T16" fmla="*/ 2147483647 w 967"/>
                <a:gd name="T17" fmla="*/ 2147483647 h 905"/>
                <a:gd name="T18" fmla="*/ 0 w 967"/>
                <a:gd name="T19" fmla="*/ 2147483647 h 905"/>
                <a:gd name="T20" fmla="*/ 2147483647 w 967"/>
                <a:gd name="T21" fmla="*/ 2147483647 h 905"/>
                <a:gd name="T22" fmla="*/ 2147483647 w 967"/>
                <a:gd name="T23" fmla="*/ 2147483647 h 905"/>
                <a:gd name="T24" fmla="*/ 2147483647 w 967"/>
                <a:gd name="T25" fmla="*/ 2147483647 h 905"/>
                <a:gd name="T26" fmla="*/ 2147483647 w 967"/>
                <a:gd name="T27" fmla="*/ 2147483647 h 905"/>
                <a:gd name="T28" fmla="*/ 2147483647 w 967"/>
                <a:gd name="T29" fmla="*/ 2147483647 h 905"/>
                <a:gd name="T30" fmla="*/ 2147483647 w 967"/>
                <a:gd name="T31" fmla="*/ 2147483647 h 905"/>
                <a:gd name="T32" fmla="*/ 2147483647 w 967"/>
                <a:gd name="T33" fmla="*/ 2147483647 h 905"/>
                <a:gd name="T34" fmla="*/ 2147483647 w 967"/>
                <a:gd name="T35" fmla="*/ 2147483647 h 905"/>
                <a:gd name="T36" fmla="*/ 2147483647 w 967"/>
                <a:gd name="T37" fmla="*/ 2147483647 h 905"/>
                <a:gd name="T38" fmla="*/ 2147483647 w 967"/>
                <a:gd name="T39" fmla="*/ 2147483647 h 905"/>
                <a:gd name="T40" fmla="*/ 2147483647 w 967"/>
                <a:gd name="T41" fmla="*/ 2147483647 h 905"/>
                <a:gd name="T42" fmla="*/ 2147483647 w 967"/>
                <a:gd name="T43" fmla="*/ 2147483647 h 905"/>
                <a:gd name="T44" fmla="*/ 2147483647 w 967"/>
                <a:gd name="T45" fmla="*/ 2147483647 h 905"/>
                <a:gd name="T46" fmla="*/ 2147483647 w 967"/>
                <a:gd name="T47" fmla="*/ 2147483647 h 905"/>
                <a:gd name="T48" fmla="*/ 2147483647 w 967"/>
                <a:gd name="T49" fmla="*/ 2147483647 h 905"/>
                <a:gd name="T50" fmla="*/ 2147483647 w 967"/>
                <a:gd name="T51" fmla="*/ 2147483647 h 905"/>
                <a:gd name="T52" fmla="*/ 2147483647 w 967"/>
                <a:gd name="T53" fmla="*/ 2147483647 h 905"/>
                <a:gd name="T54" fmla="*/ 2147483647 w 967"/>
                <a:gd name="T55" fmla="*/ 2147483647 h 905"/>
                <a:gd name="T56" fmla="*/ 2147483647 w 967"/>
                <a:gd name="T57" fmla="*/ 2147483647 h 905"/>
                <a:gd name="T58" fmla="*/ 2147483647 w 967"/>
                <a:gd name="T59" fmla="*/ 2147483647 h 905"/>
                <a:gd name="T60" fmla="*/ 2147483647 w 967"/>
                <a:gd name="T61" fmla="*/ 2147483647 h 905"/>
                <a:gd name="T62" fmla="*/ 2147483647 w 967"/>
                <a:gd name="T63" fmla="*/ 2147483647 h 905"/>
                <a:gd name="T64" fmla="*/ 2147483647 w 967"/>
                <a:gd name="T65" fmla="*/ 2147483647 h 905"/>
                <a:gd name="T66" fmla="*/ 2147483647 w 967"/>
                <a:gd name="T67" fmla="*/ 2147483647 h 905"/>
                <a:gd name="T68" fmla="*/ 2147483647 w 967"/>
                <a:gd name="T69" fmla="*/ 2147483647 h 905"/>
                <a:gd name="T70" fmla="*/ 2147483647 w 967"/>
                <a:gd name="T71" fmla="*/ 2147483647 h 905"/>
                <a:gd name="T72" fmla="*/ 2147483647 w 967"/>
                <a:gd name="T73" fmla="*/ 2147483647 h 905"/>
                <a:gd name="T74" fmla="*/ 2147483647 w 967"/>
                <a:gd name="T75" fmla="*/ 2147483647 h 905"/>
                <a:gd name="T76" fmla="*/ 2147483647 w 967"/>
                <a:gd name="T77" fmla="*/ 2147483647 h 905"/>
                <a:gd name="T78" fmla="*/ 2147483647 w 967"/>
                <a:gd name="T79" fmla="*/ 2147483647 h 905"/>
                <a:gd name="T80" fmla="*/ 2147483647 w 967"/>
                <a:gd name="T81" fmla="*/ 2147483647 h 905"/>
                <a:gd name="T82" fmla="*/ 2147483647 w 967"/>
                <a:gd name="T83" fmla="*/ 2147483647 h 905"/>
                <a:gd name="T84" fmla="*/ 2147483647 w 967"/>
                <a:gd name="T85" fmla="*/ 2147483647 h 905"/>
                <a:gd name="T86" fmla="*/ 2147483647 w 967"/>
                <a:gd name="T87" fmla="*/ 2147483647 h 905"/>
                <a:gd name="T88" fmla="*/ 2147483647 w 967"/>
                <a:gd name="T89" fmla="*/ 2147483647 h 905"/>
                <a:gd name="T90" fmla="*/ 2147483647 w 967"/>
                <a:gd name="T91" fmla="*/ 2147483647 h 905"/>
                <a:gd name="T92" fmla="*/ 2147483647 w 967"/>
                <a:gd name="T93" fmla="*/ 2147483647 h 905"/>
                <a:gd name="T94" fmla="*/ 2147483647 w 967"/>
                <a:gd name="T95" fmla="*/ 2147483647 h 905"/>
                <a:gd name="T96" fmla="*/ 2147483647 w 967"/>
                <a:gd name="T97" fmla="*/ 2147483647 h 905"/>
                <a:gd name="T98" fmla="*/ 2147483647 w 967"/>
                <a:gd name="T99" fmla="*/ 2147483647 h 905"/>
                <a:gd name="T100" fmla="*/ 2147483647 w 967"/>
                <a:gd name="T101" fmla="*/ 0 h 905"/>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967"/>
                <a:gd name="T154" fmla="*/ 0 h 905"/>
                <a:gd name="T155" fmla="*/ 1783556 w 967"/>
                <a:gd name="T156" fmla="*/ 1685925 h 905"/>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967" h="905">
                  <a:moveTo>
                    <a:pt x="412" y="0"/>
                  </a:moveTo>
                  <a:lnTo>
                    <a:pt x="352" y="31"/>
                  </a:lnTo>
                  <a:lnTo>
                    <a:pt x="388" y="532"/>
                  </a:lnTo>
                  <a:lnTo>
                    <a:pt x="417" y="573"/>
                  </a:lnTo>
                  <a:lnTo>
                    <a:pt x="386" y="608"/>
                  </a:lnTo>
                  <a:lnTo>
                    <a:pt x="180" y="578"/>
                  </a:lnTo>
                  <a:lnTo>
                    <a:pt x="108" y="607"/>
                  </a:lnTo>
                  <a:lnTo>
                    <a:pt x="69" y="597"/>
                  </a:lnTo>
                  <a:lnTo>
                    <a:pt x="48" y="608"/>
                  </a:lnTo>
                  <a:lnTo>
                    <a:pt x="7" y="610"/>
                  </a:lnTo>
                  <a:lnTo>
                    <a:pt x="0" y="613"/>
                  </a:lnTo>
                  <a:lnTo>
                    <a:pt x="2" y="627"/>
                  </a:lnTo>
                  <a:lnTo>
                    <a:pt x="20" y="637"/>
                  </a:lnTo>
                  <a:lnTo>
                    <a:pt x="14" y="651"/>
                  </a:lnTo>
                  <a:lnTo>
                    <a:pt x="26" y="660"/>
                  </a:lnTo>
                  <a:lnTo>
                    <a:pt x="33" y="684"/>
                  </a:lnTo>
                  <a:lnTo>
                    <a:pt x="24" y="696"/>
                  </a:lnTo>
                  <a:lnTo>
                    <a:pt x="39" y="715"/>
                  </a:lnTo>
                  <a:lnTo>
                    <a:pt x="53" y="712"/>
                  </a:lnTo>
                  <a:lnTo>
                    <a:pt x="66" y="736"/>
                  </a:lnTo>
                  <a:lnTo>
                    <a:pt x="65" y="757"/>
                  </a:lnTo>
                  <a:lnTo>
                    <a:pt x="70" y="770"/>
                  </a:lnTo>
                  <a:lnTo>
                    <a:pt x="98" y="790"/>
                  </a:lnTo>
                  <a:lnTo>
                    <a:pt x="131" y="805"/>
                  </a:lnTo>
                  <a:lnTo>
                    <a:pt x="165" y="787"/>
                  </a:lnTo>
                  <a:lnTo>
                    <a:pt x="199" y="780"/>
                  </a:lnTo>
                  <a:lnTo>
                    <a:pt x="215" y="807"/>
                  </a:lnTo>
                  <a:lnTo>
                    <a:pt x="234" y="840"/>
                  </a:lnTo>
                  <a:lnTo>
                    <a:pt x="240" y="865"/>
                  </a:lnTo>
                  <a:lnTo>
                    <a:pt x="266" y="896"/>
                  </a:lnTo>
                  <a:lnTo>
                    <a:pt x="307" y="899"/>
                  </a:lnTo>
                  <a:lnTo>
                    <a:pt x="331" y="882"/>
                  </a:lnTo>
                  <a:lnTo>
                    <a:pt x="358" y="873"/>
                  </a:lnTo>
                  <a:lnTo>
                    <a:pt x="374" y="905"/>
                  </a:lnTo>
                  <a:lnTo>
                    <a:pt x="407" y="895"/>
                  </a:lnTo>
                  <a:lnTo>
                    <a:pt x="413" y="864"/>
                  </a:lnTo>
                  <a:lnTo>
                    <a:pt x="405" y="827"/>
                  </a:lnTo>
                  <a:lnTo>
                    <a:pt x="427" y="801"/>
                  </a:lnTo>
                  <a:lnTo>
                    <a:pt x="454" y="784"/>
                  </a:lnTo>
                  <a:lnTo>
                    <a:pt x="474" y="775"/>
                  </a:lnTo>
                  <a:lnTo>
                    <a:pt x="469" y="750"/>
                  </a:lnTo>
                  <a:lnTo>
                    <a:pt x="517" y="714"/>
                  </a:lnTo>
                  <a:lnTo>
                    <a:pt x="550" y="692"/>
                  </a:lnTo>
                  <a:lnTo>
                    <a:pt x="585" y="661"/>
                  </a:lnTo>
                  <a:lnTo>
                    <a:pt x="618" y="646"/>
                  </a:lnTo>
                  <a:lnTo>
                    <a:pt x="668" y="629"/>
                  </a:lnTo>
                  <a:lnTo>
                    <a:pt x="735" y="626"/>
                  </a:lnTo>
                  <a:lnTo>
                    <a:pt x="810" y="604"/>
                  </a:lnTo>
                  <a:lnTo>
                    <a:pt x="893" y="596"/>
                  </a:lnTo>
                  <a:lnTo>
                    <a:pt x="959" y="566"/>
                  </a:lnTo>
                  <a:lnTo>
                    <a:pt x="967" y="382"/>
                  </a:lnTo>
                  <a:lnTo>
                    <a:pt x="913" y="380"/>
                  </a:lnTo>
                  <a:lnTo>
                    <a:pt x="900" y="323"/>
                  </a:lnTo>
                  <a:lnTo>
                    <a:pt x="871" y="323"/>
                  </a:lnTo>
                  <a:lnTo>
                    <a:pt x="830" y="302"/>
                  </a:lnTo>
                  <a:lnTo>
                    <a:pt x="784" y="272"/>
                  </a:lnTo>
                  <a:lnTo>
                    <a:pt x="757" y="234"/>
                  </a:lnTo>
                  <a:lnTo>
                    <a:pt x="671" y="178"/>
                  </a:lnTo>
                  <a:lnTo>
                    <a:pt x="529" y="81"/>
                  </a:lnTo>
                  <a:lnTo>
                    <a:pt x="412" y="0"/>
                  </a:lnTo>
                  <a:close/>
                </a:path>
              </a:pathLst>
            </a:custGeom>
            <a:solidFill>
              <a:schemeClr val="accent2">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251" name="Freeform 62">
              <a:extLst>
                <a:ext uri="{FF2B5EF4-FFF2-40B4-BE49-F238E27FC236}">
                  <a16:creationId xmlns:a16="http://schemas.microsoft.com/office/drawing/2014/main" id="{81D2B30B-FCFA-4D21-B57C-861B085F09FC}"/>
                </a:ext>
              </a:extLst>
            </p:cNvPr>
            <p:cNvSpPr>
              <a:spLocks/>
            </p:cNvSpPr>
            <p:nvPr/>
          </p:nvSpPr>
          <p:spPr bwMode="auto">
            <a:xfrm>
              <a:off x="4067821" y="4657400"/>
              <a:ext cx="126331" cy="88441"/>
            </a:xfrm>
            <a:custGeom>
              <a:avLst/>
              <a:gdLst>
                <a:gd name="T0" fmla="*/ 2147483647 w 423"/>
                <a:gd name="T1" fmla="*/ 2147483647 h 295"/>
                <a:gd name="T2" fmla="*/ 2147483647 w 423"/>
                <a:gd name="T3" fmla="*/ 2147483647 h 295"/>
                <a:gd name="T4" fmla="*/ 2147483647 w 423"/>
                <a:gd name="T5" fmla="*/ 2147483647 h 295"/>
                <a:gd name="T6" fmla="*/ 2147483647 w 423"/>
                <a:gd name="T7" fmla="*/ 2147483647 h 295"/>
                <a:gd name="T8" fmla="*/ 2147483647 w 423"/>
                <a:gd name="T9" fmla="*/ 2147483647 h 295"/>
                <a:gd name="T10" fmla="*/ 2147483647 w 423"/>
                <a:gd name="T11" fmla="*/ 2147483647 h 295"/>
                <a:gd name="T12" fmla="*/ 2147483647 w 423"/>
                <a:gd name="T13" fmla="*/ 2147483647 h 295"/>
                <a:gd name="T14" fmla="*/ 2147483647 w 423"/>
                <a:gd name="T15" fmla="*/ 2147483647 h 295"/>
                <a:gd name="T16" fmla="*/ 2147483647 w 423"/>
                <a:gd name="T17" fmla="*/ 2147483647 h 295"/>
                <a:gd name="T18" fmla="*/ 2147483647 w 423"/>
                <a:gd name="T19" fmla="*/ 2147483647 h 295"/>
                <a:gd name="T20" fmla="*/ 2147483647 w 423"/>
                <a:gd name="T21" fmla="*/ 2147483647 h 295"/>
                <a:gd name="T22" fmla="*/ 2147483647 w 423"/>
                <a:gd name="T23" fmla="*/ 2147483647 h 295"/>
                <a:gd name="T24" fmla="*/ 2147483647 w 423"/>
                <a:gd name="T25" fmla="*/ 2147483647 h 295"/>
                <a:gd name="T26" fmla="*/ 2147483647 w 423"/>
                <a:gd name="T27" fmla="*/ 2147483647 h 295"/>
                <a:gd name="T28" fmla="*/ 2147483647 w 423"/>
                <a:gd name="T29" fmla="*/ 2147483647 h 295"/>
                <a:gd name="T30" fmla="*/ 2147483647 w 423"/>
                <a:gd name="T31" fmla="*/ 2147483647 h 295"/>
                <a:gd name="T32" fmla="*/ 2147483647 w 423"/>
                <a:gd name="T33" fmla="*/ 2147483647 h 295"/>
                <a:gd name="T34" fmla="*/ 2147483647 w 423"/>
                <a:gd name="T35" fmla="*/ 2147483647 h 295"/>
                <a:gd name="T36" fmla="*/ 2147483647 w 423"/>
                <a:gd name="T37" fmla="*/ 0 h 295"/>
                <a:gd name="T38" fmla="*/ 2147483647 w 423"/>
                <a:gd name="T39" fmla="*/ 2147483647 h 295"/>
                <a:gd name="T40" fmla="*/ 2147483647 w 423"/>
                <a:gd name="T41" fmla="*/ 2147483647 h 295"/>
                <a:gd name="T42" fmla="*/ 2147483647 w 423"/>
                <a:gd name="T43" fmla="*/ 2147483647 h 295"/>
                <a:gd name="T44" fmla="*/ 2147483647 w 423"/>
                <a:gd name="T45" fmla="*/ 2147483647 h 295"/>
                <a:gd name="T46" fmla="*/ 2147483647 w 423"/>
                <a:gd name="T47" fmla="*/ 2147483647 h 295"/>
                <a:gd name="T48" fmla="*/ 0 w 423"/>
                <a:gd name="T49" fmla="*/ 2147483647 h 295"/>
                <a:gd name="T50" fmla="*/ 2147483647 w 423"/>
                <a:gd name="T51" fmla="*/ 2147483647 h 295"/>
                <a:gd name="T52" fmla="*/ 2147483647 w 423"/>
                <a:gd name="T53" fmla="*/ 2147483647 h 295"/>
                <a:gd name="T54" fmla="*/ 2147483647 w 423"/>
                <a:gd name="T55" fmla="*/ 2147483647 h 295"/>
                <a:gd name="T56" fmla="*/ 2147483647 w 423"/>
                <a:gd name="T57" fmla="*/ 2147483647 h 295"/>
                <a:gd name="T58" fmla="*/ 2147483647 w 423"/>
                <a:gd name="T59" fmla="*/ 2147483647 h 295"/>
                <a:gd name="T60" fmla="*/ 2147483647 w 423"/>
                <a:gd name="T61" fmla="*/ 2147483647 h 295"/>
                <a:gd name="T62" fmla="*/ 2147483647 w 423"/>
                <a:gd name="T63" fmla="*/ 2147483647 h 295"/>
                <a:gd name="T64" fmla="*/ 2147483647 w 423"/>
                <a:gd name="T65" fmla="*/ 2147483647 h 295"/>
                <a:gd name="T66" fmla="*/ 2147483647 w 423"/>
                <a:gd name="T67" fmla="*/ 2147483647 h 295"/>
                <a:gd name="T68" fmla="*/ 2147483647 w 423"/>
                <a:gd name="T69" fmla="*/ 2147483647 h 295"/>
                <a:gd name="T70" fmla="*/ 2147483647 w 423"/>
                <a:gd name="T71" fmla="*/ 2147483647 h 295"/>
                <a:gd name="T72" fmla="*/ 2147483647 w 423"/>
                <a:gd name="T73" fmla="*/ 2147483647 h 295"/>
                <a:gd name="T74" fmla="*/ 2147483647 w 423"/>
                <a:gd name="T75" fmla="*/ 2147483647 h 295"/>
                <a:gd name="T76" fmla="*/ 2147483647 w 423"/>
                <a:gd name="T77" fmla="*/ 2147483647 h 295"/>
                <a:gd name="T78" fmla="*/ 2147483647 w 423"/>
                <a:gd name="T79" fmla="*/ 2147483647 h 295"/>
                <a:gd name="T80" fmla="*/ 2147483647 w 423"/>
                <a:gd name="T81" fmla="*/ 2147483647 h 295"/>
                <a:gd name="T82" fmla="*/ 2147483647 w 423"/>
                <a:gd name="T83" fmla="*/ 2147483647 h 295"/>
                <a:gd name="T84" fmla="*/ 2147483647 w 423"/>
                <a:gd name="T85" fmla="*/ 2147483647 h 295"/>
                <a:gd name="T86" fmla="*/ 2147483647 w 423"/>
                <a:gd name="T87" fmla="*/ 2147483647 h 295"/>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423"/>
                <a:gd name="T133" fmla="*/ 0 h 295"/>
                <a:gd name="T134" fmla="*/ 744140 w 423"/>
                <a:gd name="T135" fmla="*/ 545334 h 295"/>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423" h="295">
                  <a:moveTo>
                    <a:pt x="351" y="289"/>
                  </a:moveTo>
                  <a:lnTo>
                    <a:pt x="373" y="295"/>
                  </a:lnTo>
                  <a:lnTo>
                    <a:pt x="394" y="295"/>
                  </a:lnTo>
                  <a:lnTo>
                    <a:pt x="412" y="265"/>
                  </a:lnTo>
                  <a:lnTo>
                    <a:pt x="420" y="236"/>
                  </a:lnTo>
                  <a:lnTo>
                    <a:pt x="422" y="195"/>
                  </a:lnTo>
                  <a:lnTo>
                    <a:pt x="423" y="137"/>
                  </a:lnTo>
                  <a:lnTo>
                    <a:pt x="399" y="104"/>
                  </a:lnTo>
                  <a:lnTo>
                    <a:pt x="389" y="74"/>
                  </a:lnTo>
                  <a:lnTo>
                    <a:pt x="354" y="18"/>
                  </a:lnTo>
                  <a:lnTo>
                    <a:pt x="323" y="27"/>
                  </a:lnTo>
                  <a:lnTo>
                    <a:pt x="289" y="44"/>
                  </a:lnTo>
                  <a:lnTo>
                    <a:pt x="256" y="29"/>
                  </a:lnTo>
                  <a:lnTo>
                    <a:pt x="224" y="9"/>
                  </a:lnTo>
                  <a:lnTo>
                    <a:pt x="212" y="14"/>
                  </a:lnTo>
                  <a:lnTo>
                    <a:pt x="188" y="11"/>
                  </a:lnTo>
                  <a:lnTo>
                    <a:pt x="165" y="17"/>
                  </a:lnTo>
                  <a:lnTo>
                    <a:pt x="145" y="10"/>
                  </a:lnTo>
                  <a:lnTo>
                    <a:pt x="126" y="8"/>
                  </a:lnTo>
                  <a:lnTo>
                    <a:pt x="114" y="0"/>
                  </a:lnTo>
                  <a:lnTo>
                    <a:pt x="96" y="0"/>
                  </a:lnTo>
                  <a:lnTo>
                    <a:pt x="81" y="0"/>
                  </a:lnTo>
                  <a:lnTo>
                    <a:pt x="83" y="15"/>
                  </a:lnTo>
                  <a:lnTo>
                    <a:pt x="78" y="24"/>
                  </a:lnTo>
                  <a:lnTo>
                    <a:pt x="66" y="29"/>
                  </a:lnTo>
                  <a:lnTo>
                    <a:pt x="77" y="44"/>
                  </a:lnTo>
                  <a:lnTo>
                    <a:pt x="75" y="57"/>
                  </a:lnTo>
                  <a:lnTo>
                    <a:pt x="63" y="62"/>
                  </a:lnTo>
                  <a:lnTo>
                    <a:pt x="47" y="62"/>
                  </a:lnTo>
                  <a:lnTo>
                    <a:pt x="35" y="69"/>
                  </a:lnTo>
                  <a:lnTo>
                    <a:pt x="23" y="74"/>
                  </a:lnTo>
                  <a:lnTo>
                    <a:pt x="9" y="99"/>
                  </a:lnTo>
                  <a:lnTo>
                    <a:pt x="0" y="108"/>
                  </a:lnTo>
                  <a:lnTo>
                    <a:pt x="24" y="117"/>
                  </a:lnTo>
                  <a:lnTo>
                    <a:pt x="37" y="135"/>
                  </a:lnTo>
                  <a:lnTo>
                    <a:pt x="63" y="153"/>
                  </a:lnTo>
                  <a:lnTo>
                    <a:pt x="96" y="172"/>
                  </a:lnTo>
                  <a:lnTo>
                    <a:pt x="114" y="207"/>
                  </a:lnTo>
                  <a:lnTo>
                    <a:pt x="135" y="191"/>
                  </a:lnTo>
                  <a:lnTo>
                    <a:pt x="154" y="168"/>
                  </a:lnTo>
                  <a:lnTo>
                    <a:pt x="163" y="145"/>
                  </a:lnTo>
                  <a:lnTo>
                    <a:pt x="194" y="142"/>
                  </a:lnTo>
                  <a:lnTo>
                    <a:pt x="214" y="148"/>
                  </a:lnTo>
                  <a:lnTo>
                    <a:pt x="235" y="165"/>
                  </a:lnTo>
                  <a:lnTo>
                    <a:pt x="259" y="192"/>
                  </a:lnTo>
                  <a:lnTo>
                    <a:pt x="269" y="214"/>
                  </a:lnTo>
                  <a:lnTo>
                    <a:pt x="279" y="235"/>
                  </a:lnTo>
                  <a:lnTo>
                    <a:pt x="291" y="243"/>
                  </a:lnTo>
                  <a:lnTo>
                    <a:pt x="300" y="261"/>
                  </a:lnTo>
                  <a:lnTo>
                    <a:pt x="322" y="260"/>
                  </a:lnTo>
                  <a:lnTo>
                    <a:pt x="336" y="274"/>
                  </a:lnTo>
                  <a:lnTo>
                    <a:pt x="351" y="289"/>
                  </a:lnTo>
                  <a:close/>
                </a:path>
              </a:pathLst>
            </a:custGeom>
            <a:solidFill>
              <a:schemeClr val="accent2">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252" name="Freeform 427">
              <a:extLst>
                <a:ext uri="{FF2B5EF4-FFF2-40B4-BE49-F238E27FC236}">
                  <a16:creationId xmlns:a16="http://schemas.microsoft.com/office/drawing/2014/main" id="{54271C8C-0B28-4FFF-8CEC-C32C8A4F0C47}"/>
                </a:ext>
              </a:extLst>
            </p:cNvPr>
            <p:cNvSpPr>
              <a:spLocks noChangeAspect="1"/>
            </p:cNvSpPr>
            <p:nvPr/>
          </p:nvSpPr>
          <p:spPr bwMode="auto">
            <a:xfrm rot="21398148">
              <a:off x="5105087" y="5083743"/>
              <a:ext cx="6229" cy="14015"/>
            </a:xfrm>
            <a:custGeom>
              <a:avLst/>
              <a:gdLst>
                <a:gd name="T0" fmla="*/ 1345433959 w 176"/>
                <a:gd name="T1" fmla="*/ 2147483647 h 342"/>
                <a:gd name="T2" fmla="*/ 0 w 176"/>
                <a:gd name="T3" fmla="*/ 2147483647 h 342"/>
                <a:gd name="T4" fmla="*/ 0 w 176"/>
                <a:gd name="T5" fmla="*/ 2147483647 h 342"/>
                <a:gd name="T6" fmla="*/ 2147483647 w 176"/>
                <a:gd name="T7" fmla="*/ 2147483647 h 342"/>
                <a:gd name="T8" fmla="*/ 2147483647 w 176"/>
                <a:gd name="T9" fmla="*/ 2147483647 h 342"/>
                <a:gd name="T10" fmla="*/ 2147483647 w 176"/>
                <a:gd name="T11" fmla="*/ 2147483647 h 342"/>
                <a:gd name="T12" fmla="*/ 2147483647 w 176"/>
                <a:gd name="T13" fmla="*/ 2147483647 h 342"/>
                <a:gd name="T14" fmla="*/ 2147483647 w 176"/>
                <a:gd name="T15" fmla="*/ 2147483647 h 342"/>
                <a:gd name="T16" fmla="*/ 2147483647 w 176"/>
                <a:gd name="T17" fmla="*/ 2147483647 h 342"/>
                <a:gd name="T18" fmla="*/ 2147483647 w 176"/>
                <a:gd name="T19" fmla="*/ 2147483647 h 342"/>
                <a:gd name="T20" fmla="*/ 2147483647 w 176"/>
                <a:gd name="T21" fmla="*/ 0 h 342"/>
                <a:gd name="T22" fmla="*/ 1345433959 w 176"/>
                <a:gd name="T23" fmla="*/ 2147483647 h 34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76"/>
                <a:gd name="T37" fmla="*/ 0 h 342"/>
                <a:gd name="T38" fmla="*/ 176 w 176"/>
                <a:gd name="T39" fmla="*/ 342 h 34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76" h="342">
                  <a:moveTo>
                    <a:pt x="22" y="72"/>
                  </a:moveTo>
                  <a:lnTo>
                    <a:pt x="0" y="122"/>
                  </a:lnTo>
                  <a:lnTo>
                    <a:pt x="0" y="222"/>
                  </a:lnTo>
                  <a:lnTo>
                    <a:pt x="64" y="258"/>
                  </a:lnTo>
                  <a:lnTo>
                    <a:pt x="116" y="342"/>
                  </a:lnTo>
                  <a:lnTo>
                    <a:pt x="164" y="306"/>
                  </a:lnTo>
                  <a:lnTo>
                    <a:pt x="124" y="226"/>
                  </a:lnTo>
                  <a:lnTo>
                    <a:pt x="100" y="158"/>
                  </a:lnTo>
                  <a:lnTo>
                    <a:pt x="176" y="78"/>
                  </a:lnTo>
                  <a:lnTo>
                    <a:pt x="144" y="18"/>
                  </a:lnTo>
                  <a:lnTo>
                    <a:pt x="82" y="0"/>
                  </a:lnTo>
                  <a:lnTo>
                    <a:pt x="22" y="72"/>
                  </a:lnTo>
                  <a:close/>
                </a:path>
              </a:pathLst>
            </a:custGeom>
            <a:solidFill>
              <a:schemeClr val="accent4">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253" name="Freeform 428">
              <a:extLst>
                <a:ext uri="{FF2B5EF4-FFF2-40B4-BE49-F238E27FC236}">
                  <a16:creationId xmlns:a16="http://schemas.microsoft.com/office/drawing/2014/main" id="{89597B04-F068-4D97-99D6-0EDB843B50E9}"/>
                </a:ext>
              </a:extLst>
            </p:cNvPr>
            <p:cNvSpPr>
              <a:spLocks noChangeAspect="1"/>
            </p:cNvSpPr>
            <p:nvPr/>
          </p:nvSpPr>
          <p:spPr bwMode="auto">
            <a:xfrm rot="21398148">
              <a:off x="5112873" y="5099315"/>
              <a:ext cx="6229" cy="6229"/>
            </a:xfrm>
            <a:custGeom>
              <a:avLst/>
              <a:gdLst>
                <a:gd name="T0" fmla="*/ 2147483647 w 146"/>
                <a:gd name="T1" fmla="*/ 0 h 140"/>
                <a:gd name="T2" fmla="*/ 0 w 146"/>
                <a:gd name="T3" fmla="*/ 2147483647 h 140"/>
                <a:gd name="T4" fmla="*/ 2147483647 w 146"/>
                <a:gd name="T5" fmla="*/ 2147483647 h 140"/>
                <a:gd name="T6" fmla="*/ 2147483647 w 146"/>
                <a:gd name="T7" fmla="*/ 2147483647 h 140"/>
                <a:gd name="T8" fmla="*/ 2147483647 w 146"/>
                <a:gd name="T9" fmla="*/ 2147483647 h 140"/>
                <a:gd name="T10" fmla="*/ 2147483647 w 146"/>
                <a:gd name="T11" fmla="*/ 2147483647 h 140"/>
                <a:gd name="T12" fmla="*/ 2147483647 w 146"/>
                <a:gd name="T13" fmla="*/ 766090398 h 140"/>
                <a:gd name="T14" fmla="*/ 2147483647 w 146"/>
                <a:gd name="T15" fmla="*/ 0 h 140"/>
                <a:gd name="T16" fmla="*/ 0 60000 65536"/>
                <a:gd name="T17" fmla="*/ 0 60000 65536"/>
                <a:gd name="T18" fmla="*/ 0 60000 65536"/>
                <a:gd name="T19" fmla="*/ 0 60000 65536"/>
                <a:gd name="T20" fmla="*/ 0 60000 65536"/>
                <a:gd name="T21" fmla="*/ 0 60000 65536"/>
                <a:gd name="T22" fmla="*/ 0 60000 65536"/>
                <a:gd name="T23" fmla="*/ 0 60000 65536"/>
                <a:gd name="T24" fmla="*/ 0 w 146"/>
                <a:gd name="T25" fmla="*/ 0 h 140"/>
                <a:gd name="T26" fmla="*/ 146 w 146"/>
                <a:gd name="T27" fmla="*/ 140 h 14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6" h="140">
                  <a:moveTo>
                    <a:pt x="46" y="0"/>
                  </a:moveTo>
                  <a:lnTo>
                    <a:pt x="0" y="42"/>
                  </a:lnTo>
                  <a:lnTo>
                    <a:pt x="38" y="100"/>
                  </a:lnTo>
                  <a:lnTo>
                    <a:pt x="90" y="140"/>
                  </a:lnTo>
                  <a:lnTo>
                    <a:pt x="146" y="104"/>
                  </a:lnTo>
                  <a:lnTo>
                    <a:pt x="138" y="48"/>
                  </a:lnTo>
                  <a:lnTo>
                    <a:pt x="106" y="4"/>
                  </a:lnTo>
                  <a:lnTo>
                    <a:pt x="46" y="0"/>
                  </a:lnTo>
                  <a:close/>
                </a:path>
              </a:pathLst>
            </a:custGeom>
            <a:solidFill>
              <a:schemeClr val="tx2">
                <a:lumMod val="75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254" name="Freeform 429">
              <a:extLst>
                <a:ext uri="{FF2B5EF4-FFF2-40B4-BE49-F238E27FC236}">
                  <a16:creationId xmlns:a16="http://schemas.microsoft.com/office/drawing/2014/main" id="{9821FECA-98AD-4721-BCFB-652D9C60F688}"/>
                </a:ext>
              </a:extLst>
            </p:cNvPr>
            <p:cNvSpPr>
              <a:spLocks noChangeAspect="1"/>
            </p:cNvSpPr>
            <p:nvPr/>
          </p:nvSpPr>
          <p:spPr bwMode="auto">
            <a:xfrm rot="21398148">
              <a:off x="5122216" y="5097758"/>
              <a:ext cx="4672" cy="6229"/>
            </a:xfrm>
            <a:custGeom>
              <a:avLst/>
              <a:gdLst>
                <a:gd name="T0" fmla="*/ 2147483647 w 126"/>
                <a:gd name="T1" fmla="*/ 0 h 132"/>
                <a:gd name="T2" fmla="*/ 0 w 126"/>
                <a:gd name="T3" fmla="*/ 2147483647 h 132"/>
                <a:gd name="T4" fmla="*/ 2147483647 w 126"/>
                <a:gd name="T5" fmla="*/ 2147483647 h 132"/>
                <a:gd name="T6" fmla="*/ 2147483647 w 126"/>
                <a:gd name="T7" fmla="*/ 2147483647 h 132"/>
                <a:gd name="T8" fmla="*/ 2147483647 w 126"/>
                <a:gd name="T9" fmla="*/ 2147483647 h 132"/>
                <a:gd name="T10" fmla="*/ 2147483647 w 126"/>
                <a:gd name="T11" fmla="*/ 2147483647 h 132"/>
                <a:gd name="T12" fmla="*/ 2147483647 w 126"/>
                <a:gd name="T13" fmla="*/ 1028214321 h 132"/>
                <a:gd name="T14" fmla="*/ 2147483647 w 126"/>
                <a:gd name="T15" fmla="*/ 0 h 132"/>
                <a:gd name="T16" fmla="*/ 0 60000 65536"/>
                <a:gd name="T17" fmla="*/ 0 60000 65536"/>
                <a:gd name="T18" fmla="*/ 0 60000 65536"/>
                <a:gd name="T19" fmla="*/ 0 60000 65536"/>
                <a:gd name="T20" fmla="*/ 0 60000 65536"/>
                <a:gd name="T21" fmla="*/ 0 60000 65536"/>
                <a:gd name="T22" fmla="*/ 0 60000 65536"/>
                <a:gd name="T23" fmla="*/ 0 60000 65536"/>
                <a:gd name="T24" fmla="*/ 0 w 126"/>
                <a:gd name="T25" fmla="*/ 0 h 132"/>
                <a:gd name="T26" fmla="*/ 126 w 126"/>
                <a:gd name="T27" fmla="*/ 132 h 13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26" h="132">
                  <a:moveTo>
                    <a:pt x="46" y="0"/>
                  </a:moveTo>
                  <a:lnTo>
                    <a:pt x="0" y="42"/>
                  </a:lnTo>
                  <a:lnTo>
                    <a:pt x="38" y="100"/>
                  </a:lnTo>
                  <a:lnTo>
                    <a:pt x="70" y="132"/>
                  </a:lnTo>
                  <a:lnTo>
                    <a:pt x="126" y="116"/>
                  </a:lnTo>
                  <a:lnTo>
                    <a:pt x="122" y="60"/>
                  </a:lnTo>
                  <a:lnTo>
                    <a:pt x="106" y="4"/>
                  </a:lnTo>
                  <a:lnTo>
                    <a:pt x="46" y="0"/>
                  </a:lnTo>
                  <a:close/>
                </a:path>
              </a:pathLst>
            </a:custGeom>
            <a:solidFill>
              <a:schemeClr val="tx2">
                <a:lumMod val="75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grpSp>
          <p:nvGrpSpPr>
            <p:cNvPr id="255" name="Group 430">
              <a:extLst>
                <a:ext uri="{FF2B5EF4-FFF2-40B4-BE49-F238E27FC236}">
                  <a16:creationId xmlns:a16="http://schemas.microsoft.com/office/drawing/2014/main" id="{F136D6EB-A063-4496-989A-CCC351ED9CA0}"/>
                </a:ext>
              </a:extLst>
            </p:cNvPr>
            <p:cNvGrpSpPr>
              <a:grpSpLocks noChangeAspect="1"/>
            </p:cNvGrpSpPr>
            <p:nvPr/>
          </p:nvGrpSpPr>
          <p:grpSpPr bwMode="auto">
            <a:xfrm rot="21398148">
              <a:off x="4760866" y="4980643"/>
              <a:ext cx="459650" cy="115701"/>
              <a:chOff x="2165" y="2666"/>
              <a:chExt cx="1044" cy="259"/>
            </a:xfrm>
            <a:solidFill>
              <a:schemeClr val="tx2">
                <a:lumMod val="75000"/>
              </a:schemeClr>
            </a:solidFill>
          </p:grpSpPr>
          <p:sp>
            <p:nvSpPr>
              <p:cNvPr id="267" name="Freeform 431">
                <a:extLst>
                  <a:ext uri="{FF2B5EF4-FFF2-40B4-BE49-F238E27FC236}">
                    <a16:creationId xmlns:a16="http://schemas.microsoft.com/office/drawing/2014/main" id="{5C2A0276-525F-418B-89C0-FFADC35FD549}"/>
                  </a:ext>
                </a:extLst>
              </p:cNvPr>
              <p:cNvSpPr>
                <a:spLocks noChangeAspect="1"/>
              </p:cNvSpPr>
              <p:nvPr/>
            </p:nvSpPr>
            <p:spPr bwMode="auto">
              <a:xfrm>
                <a:off x="3174" y="2821"/>
                <a:ext cx="14" cy="19"/>
              </a:xfrm>
              <a:custGeom>
                <a:avLst/>
                <a:gdLst>
                  <a:gd name="T0" fmla="*/ 0 w 155"/>
                  <a:gd name="T1" fmla="*/ 0 h 207"/>
                  <a:gd name="T2" fmla="*/ 0 w 155"/>
                  <a:gd name="T3" fmla="*/ 0 h 207"/>
                  <a:gd name="T4" fmla="*/ 0 w 155"/>
                  <a:gd name="T5" fmla="*/ 0 h 207"/>
                  <a:gd name="T6" fmla="*/ 0 w 155"/>
                  <a:gd name="T7" fmla="*/ 0 h 207"/>
                  <a:gd name="T8" fmla="*/ 0 w 155"/>
                  <a:gd name="T9" fmla="*/ 0 h 207"/>
                  <a:gd name="T10" fmla="*/ 0 w 155"/>
                  <a:gd name="T11" fmla="*/ 0 h 207"/>
                  <a:gd name="T12" fmla="*/ 0 w 155"/>
                  <a:gd name="T13" fmla="*/ 0 h 207"/>
                  <a:gd name="T14" fmla="*/ 0 w 155"/>
                  <a:gd name="T15" fmla="*/ 0 h 207"/>
                  <a:gd name="T16" fmla="*/ 0 w 155"/>
                  <a:gd name="T17" fmla="*/ 0 h 207"/>
                  <a:gd name="T18" fmla="*/ 0 w 155"/>
                  <a:gd name="T19" fmla="*/ 0 h 20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55"/>
                  <a:gd name="T31" fmla="*/ 0 h 207"/>
                  <a:gd name="T32" fmla="*/ 155 w 155"/>
                  <a:gd name="T33" fmla="*/ 207 h 20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55" h="207">
                    <a:moveTo>
                      <a:pt x="22" y="43"/>
                    </a:moveTo>
                    <a:lnTo>
                      <a:pt x="0" y="93"/>
                    </a:lnTo>
                    <a:lnTo>
                      <a:pt x="59" y="159"/>
                    </a:lnTo>
                    <a:lnTo>
                      <a:pt x="89" y="207"/>
                    </a:lnTo>
                    <a:lnTo>
                      <a:pt x="152" y="180"/>
                    </a:lnTo>
                    <a:lnTo>
                      <a:pt x="155" y="120"/>
                    </a:lnTo>
                    <a:lnTo>
                      <a:pt x="134" y="60"/>
                    </a:lnTo>
                    <a:lnTo>
                      <a:pt x="101" y="18"/>
                    </a:lnTo>
                    <a:lnTo>
                      <a:pt x="53" y="0"/>
                    </a:lnTo>
                    <a:lnTo>
                      <a:pt x="22" y="43"/>
                    </a:lnTo>
                    <a:close/>
                  </a:path>
                </a:pathLst>
              </a:custGeom>
              <a:grp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268" name="Freeform 432">
                <a:extLst>
                  <a:ext uri="{FF2B5EF4-FFF2-40B4-BE49-F238E27FC236}">
                    <a16:creationId xmlns:a16="http://schemas.microsoft.com/office/drawing/2014/main" id="{533F401F-47B9-49EE-8443-85FA490AA590}"/>
                  </a:ext>
                </a:extLst>
              </p:cNvPr>
              <p:cNvSpPr>
                <a:spLocks noChangeAspect="1"/>
              </p:cNvSpPr>
              <p:nvPr/>
            </p:nvSpPr>
            <p:spPr bwMode="auto">
              <a:xfrm>
                <a:off x="3018" y="2895"/>
                <a:ext cx="16" cy="18"/>
              </a:xfrm>
              <a:custGeom>
                <a:avLst/>
                <a:gdLst>
                  <a:gd name="T0" fmla="*/ 0 w 176"/>
                  <a:gd name="T1" fmla="*/ 0 h 186"/>
                  <a:gd name="T2" fmla="*/ 0 w 176"/>
                  <a:gd name="T3" fmla="*/ 0 h 186"/>
                  <a:gd name="T4" fmla="*/ 0 w 176"/>
                  <a:gd name="T5" fmla="*/ 0 h 186"/>
                  <a:gd name="T6" fmla="*/ 0 w 176"/>
                  <a:gd name="T7" fmla="*/ 0 h 186"/>
                  <a:gd name="T8" fmla="*/ 0 w 176"/>
                  <a:gd name="T9" fmla="*/ 0 h 186"/>
                  <a:gd name="T10" fmla="*/ 0 w 176"/>
                  <a:gd name="T11" fmla="*/ 0 h 186"/>
                  <a:gd name="T12" fmla="*/ 0 w 176"/>
                  <a:gd name="T13" fmla="*/ 0 h 186"/>
                  <a:gd name="T14" fmla="*/ 0 w 176"/>
                  <a:gd name="T15" fmla="*/ 0 h 186"/>
                  <a:gd name="T16" fmla="*/ 0 w 176"/>
                  <a:gd name="T17" fmla="*/ 0 h 186"/>
                  <a:gd name="T18" fmla="*/ 0 w 176"/>
                  <a:gd name="T19" fmla="*/ 0 h 186"/>
                  <a:gd name="T20" fmla="*/ 0 w 176"/>
                  <a:gd name="T21" fmla="*/ 0 h 186"/>
                  <a:gd name="T22" fmla="*/ 0 w 176"/>
                  <a:gd name="T23" fmla="*/ 0 h 18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76"/>
                  <a:gd name="T37" fmla="*/ 0 h 186"/>
                  <a:gd name="T38" fmla="*/ 176 w 176"/>
                  <a:gd name="T39" fmla="*/ 186 h 18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76" h="186">
                    <a:moveTo>
                      <a:pt x="46" y="21"/>
                    </a:moveTo>
                    <a:lnTo>
                      <a:pt x="0" y="63"/>
                    </a:lnTo>
                    <a:lnTo>
                      <a:pt x="38" y="121"/>
                    </a:lnTo>
                    <a:lnTo>
                      <a:pt x="71" y="186"/>
                    </a:lnTo>
                    <a:lnTo>
                      <a:pt x="119" y="180"/>
                    </a:lnTo>
                    <a:lnTo>
                      <a:pt x="176" y="111"/>
                    </a:lnTo>
                    <a:lnTo>
                      <a:pt x="167" y="66"/>
                    </a:lnTo>
                    <a:lnTo>
                      <a:pt x="119" y="96"/>
                    </a:lnTo>
                    <a:lnTo>
                      <a:pt x="83" y="69"/>
                    </a:lnTo>
                    <a:lnTo>
                      <a:pt x="107" y="36"/>
                    </a:lnTo>
                    <a:lnTo>
                      <a:pt x="98" y="0"/>
                    </a:lnTo>
                    <a:lnTo>
                      <a:pt x="46" y="21"/>
                    </a:lnTo>
                    <a:close/>
                  </a:path>
                </a:pathLst>
              </a:custGeom>
              <a:grp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269" name="Freeform 433">
                <a:extLst>
                  <a:ext uri="{FF2B5EF4-FFF2-40B4-BE49-F238E27FC236}">
                    <a16:creationId xmlns:a16="http://schemas.microsoft.com/office/drawing/2014/main" id="{C411F53B-561C-430F-9A82-8F4CCC386611}"/>
                  </a:ext>
                </a:extLst>
              </p:cNvPr>
              <p:cNvSpPr>
                <a:spLocks noChangeAspect="1"/>
              </p:cNvSpPr>
              <p:nvPr/>
            </p:nvSpPr>
            <p:spPr bwMode="auto">
              <a:xfrm>
                <a:off x="3061" y="2915"/>
                <a:ext cx="14" cy="10"/>
              </a:xfrm>
              <a:custGeom>
                <a:avLst/>
                <a:gdLst>
                  <a:gd name="T0" fmla="*/ 0 w 153"/>
                  <a:gd name="T1" fmla="*/ 0 h 108"/>
                  <a:gd name="T2" fmla="*/ 0 w 153"/>
                  <a:gd name="T3" fmla="*/ 0 h 108"/>
                  <a:gd name="T4" fmla="*/ 0 w 153"/>
                  <a:gd name="T5" fmla="*/ 0 h 108"/>
                  <a:gd name="T6" fmla="*/ 0 w 153"/>
                  <a:gd name="T7" fmla="*/ 0 h 108"/>
                  <a:gd name="T8" fmla="*/ 0 w 153"/>
                  <a:gd name="T9" fmla="*/ 0 h 108"/>
                  <a:gd name="T10" fmla="*/ 0 w 153"/>
                  <a:gd name="T11" fmla="*/ 0 h 108"/>
                  <a:gd name="T12" fmla="*/ 0 w 153"/>
                  <a:gd name="T13" fmla="*/ 0 h 108"/>
                  <a:gd name="T14" fmla="*/ 0 w 153"/>
                  <a:gd name="T15" fmla="*/ 0 h 108"/>
                  <a:gd name="T16" fmla="*/ 0 60000 65536"/>
                  <a:gd name="T17" fmla="*/ 0 60000 65536"/>
                  <a:gd name="T18" fmla="*/ 0 60000 65536"/>
                  <a:gd name="T19" fmla="*/ 0 60000 65536"/>
                  <a:gd name="T20" fmla="*/ 0 60000 65536"/>
                  <a:gd name="T21" fmla="*/ 0 60000 65536"/>
                  <a:gd name="T22" fmla="*/ 0 60000 65536"/>
                  <a:gd name="T23" fmla="*/ 0 60000 65536"/>
                  <a:gd name="T24" fmla="*/ 0 w 153"/>
                  <a:gd name="T25" fmla="*/ 0 h 108"/>
                  <a:gd name="T26" fmla="*/ 153 w 153"/>
                  <a:gd name="T27" fmla="*/ 108 h 10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53" h="108">
                    <a:moveTo>
                      <a:pt x="36" y="0"/>
                    </a:moveTo>
                    <a:lnTo>
                      <a:pt x="0" y="32"/>
                    </a:lnTo>
                    <a:lnTo>
                      <a:pt x="38" y="90"/>
                    </a:lnTo>
                    <a:lnTo>
                      <a:pt x="96" y="108"/>
                    </a:lnTo>
                    <a:lnTo>
                      <a:pt x="126" y="106"/>
                    </a:lnTo>
                    <a:lnTo>
                      <a:pt x="153" y="66"/>
                    </a:lnTo>
                    <a:lnTo>
                      <a:pt x="99" y="30"/>
                    </a:lnTo>
                    <a:lnTo>
                      <a:pt x="36" y="0"/>
                    </a:lnTo>
                    <a:close/>
                  </a:path>
                </a:pathLst>
              </a:custGeom>
              <a:grp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270" name="Freeform 434">
                <a:extLst>
                  <a:ext uri="{FF2B5EF4-FFF2-40B4-BE49-F238E27FC236}">
                    <a16:creationId xmlns:a16="http://schemas.microsoft.com/office/drawing/2014/main" id="{0AB62AEB-2889-4FA3-BA6B-2585D395FFAF}"/>
                  </a:ext>
                </a:extLst>
              </p:cNvPr>
              <p:cNvSpPr>
                <a:spLocks noChangeAspect="1"/>
              </p:cNvSpPr>
              <p:nvPr/>
            </p:nvSpPr>
            <p:spPr bwMode="auto">
              <a:xfrm>
                <a:off x="3060" y="2890"/>
                <a:ext cx="11" cy="9"/>
              </a:xfrm>
              <a:custGeom>
                <a:avLst/>
                <a:gdLst>
                  <a:gd name="T0" fmla="*/ 0 w 111"/>
                  <a:gd name="T1" fmla="*/ 0 h 100"/>
                  <a:gd name="T2" fmla="*/ 0 w 111"/>
                  <a:gd name="T3" fmla="*/ 0 h 100"/>
                  <a:gd name="T4" fmla="*/ 0 w 111"/>
                  <a:gd name="T5" fmla="*/ 0 h 100"/>
                  <a:gd name="T6" fmla="*/ 0 w 111"/>
                  <a:gd name="T7" fmla="*/ 0 h 100"/>
                  <a:gd name="T8" fmla="*/ 0 w 111"/>
                  <a:gd name="T9" fmla="*/ 0 h 100"/>
                  <a:gd name="T10" fmla="*/ 0 w 111"/>
                  <a:gd name="T11" fmla="*/ 0 h 100"/>
                  <a:gd name="T12" fmla="*/ 0 w 111"/>
                  <a:gd name="T13" fmla="*/ 0 h 100"/>
                  <a:gd name="T14" fmla="*/ 0 60000 65536"/>
                  <a:gd name="T15" fmla="*/ 0 60000 65536"/>
                  <a:gd name="T16" fmla="*/ 0 60000 65536"/>
                  <a:gd name="T17" fmla="*/ 0 60000 65536"/>
                  <a:gd name="T18" fmla="*/ 0 60000 65536"/>
                  <a:gd name="T19" fmla="*/ 0 60000 65536"/>
                  <a:gd name="T20" fmla="*/ 0 60000 65536"/>
                  <a:gd name="T21" fmla="*/ 0 w 111"/>
                  <a:gd name="T22" fmla="*/ 0 h 100"/>
                  <a:gd name="T23" fmla="*/ 111 w 111"/>
                  <a:gd name="T24" fmla="*/ 100 h 1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11" h="100">
                    <a:moveTo>
                      <a:pt x="46" y="0"/>
                    </a:moveTo>
                    <a:lnTo>
                      <a:pt x="0" y="42"/>
                    </a:lnTo>
                    <a:lnTo>
                      <a:pt x="38" y="100"/>
                    </a:lnTo>
                    <a:lnTo>
                      <a:pt x="87" y="94"/>
                    </a:lnTo>
                    <a:lnTo>
                      <a:pt x="111" y="58"/>
                    </a:lnTo>
                    <a:lnTo>
                      <a:pt x="106" y="4"/>
                    </a:lnTo>
                    <a:lnTo>
                      <a:pt x="46" y="0"/>
                    </a:lnTo>
                    <a:close/>
                  </a:path>
                </a:pathLst>
              </a:custGeom>
              <a:grp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271" name="Freeform 435">
                <a:extLst>
                  <a:ext uri="{FF2B5EF4-FFF2-40B4-BE49-F238E27FC236}">
                    <a16:creationId xmlns:a16="http://schemas.microsoft.com/office/drawing/2014/main" id="{9CF38110-AC78-435E-A6C1-08307181365A}"/>
                  </a:ext>
                </a:extLst>
              </p:cNvPr>
              <p:cNvSpPr>
                <a:spLocks noChangeAspect="1"/>
              </p:cNvSpPr>
              <p:nvPr/>
            </p:nvSpPr>
            <p:spPr bwMode="auto">
              <a:xfrm>
                <a:off x="3053" y="2906"/>
                <a:ext cx="6" cy="7"/>
              </a:xfrm>
              <a:custGeom>
                <a:avLst/>
                <a:gdLst>
                  <a:gd name="T0" fmla="*/ 0 w 60"/>
                  <a:gd name="T1" fmla="*/ 0 h 75"/>
                  <a:gd name="T2" fmla="*/ 0 w 60"/>
                  <a:gd name="T3" fmla="*/ 0 h 75"/>
                  <a:gd name="T4" fmla="*/ 0 w 60"/>
                  <a:gd name="T5" fmla="*/ 0 h 75"/>
                  <a:gd name="T6" fmla="*/ 0 w 60"/>
                  <a:gd name="T7" fmla="*/ 0 h 75"/>
                  <a:gd name="T8" fmla="*/ 0 w 60"/>
                  <a:gd name="T9" fmla="*/ 0 h 75"/>
                  <a:gd name="T10" fmla="*/ 0 w 60"/>
                  <a:gd name="T11" fmla="*/ 0 h 75"/>
                  <a:gd name="T12" fmla="*/ 0 60000 65536"/>
                  <a:gd name="T13" fmla="*/ 0 60000 65536"/>
                  <a:gd name="T14" fmla="*/ 0 60000 65536"/>
                  <a:gd name="T15" fmla="*/ 0 60000 65536"/>
                  <a:gd name="T16" fmla="*/ 0 60000 65536"/>
                  <a:gd name="T17" fmla="*/ 0 60000 65536"/>
                  <a:gd name="T18" fmla="*/ 0 w 60"/>
                  <a:gd name="T19" fmla="*/ 0 h 75"/>
                  <a:gd name="T20" fmla="*/ 60 w 60"/>
                  <a:gd name="T21" fmla="*/ 75 h 75"/>
                </a:gdLst>
                <a:ahLst/>
                <a:cxnLst>
                  <a:cxn ang="T12">
                    <a:pos x="T0" y="T1"/>
                  </a:cxn>
                  <a:cxn ang="T13">
                    <a:pos x="T2" y="T3"/>
                  </a:cxn>
                  <a:cxn ang="T14">
                    <a:pos x="T4" y="T5"/>
                  </a:cxn>
                  <a:cxn ang="T15">
                    <a:pos x="T6" y="T7"/>
                  </a:cxn>
                  <a:cxn ang="T16">
                    <a:pos x="T8" y="T9"/>
                  </a:cxn>
                  <a:cxn ang="T17">
                    <a:pos x="T10" y="T11"/>
                  </a:cxn>
                </a:cxnLst>
                <a:rect l="T18" t="T19" r="T20" b="T21"/>
                <a:pathLst>
                  <a:path w="60" h="75">
                    <a:moveTo>
                      <a:pt x="21" y="0"/>
                    </a:moveTo>
                    <a:lnTo>
                      <a:pt x="0" y="27"/>
                    </a:lnTo>
                    <a:lnTo>
                      <a:pt x="14" y="75"/>
                    </a:lnTo>
                    <a:lnTo>
                      <a:pt x="57" y="66"/>
                    </a:lnTo>
                    <a:lnTo>
                      <a:pt x="60" y="21"/>
                    </a:lnTo>
                    <a:lnTo>
                      <a:pt x="21" y="0"/>
                    </a:lnTo>
                    <a:close/>
                  </a:path>
                </a:pathLst>
              </a:custGeom>
              <a:grp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272" name="Freeform 436">
                <a:extLst>
                  <a:ext uri="{FF2B5EF4-FFF2-40B4-BE49-F238E27FC236}">
                    <a16:creationId xmlns:a16="http://schemas.microsoft.com/office/drawing/2014/main" id="{9162A1B7-79E1-44FE-8B2F-FD798E6F2C45}"/>
                  </a:ext>
                </a:extLst>
              </p:cNvPr>
              <p:cNvSpPr>
                <a:spLocks noChangeAspect="1"/>
              </p:cNvSpPr>
              <p:nvPr/>
            </p:nvSpPr>
            <p:spPr bwMode="auto">
              <a:xfrm>
                <a:off x="3063" y="2904"/>
                <a:ext cx="8" cy="8"/>
              </a:xfrm>
              <a:custGeom>
                <a:avLst/>
                <a:gdLst>
                  <a:gd name="T0" fmla="*/ 0 w 75"/>
                  <a:gd name="T1" fmla="*/ 0 h 87"/>
                  <a:gd name="T2" fmla="*/ 0 w 75"/>
                  <a:gd name="T3" fmla="*/ 0 h 87"/>
                  <a:gd name="T4" fmla="*/ 0 w 75"/>
                  <a:gd name="T5" fmla="*/ 0 h 87"/>
                  <a:gd name="T6" fmla="*/ 0 w 75"/>
                  <a:gd name="T7" fmla="*/ 0 h 87"/>
                  <a:gd name="T8" fmla="*/ 0 w 75"/>
                  <a:gd name="T9" fmla="*/ 0 h 87"/>
                  <a:gd name="T10" fmla="*/ 0 w 75"/>
                  <a:gd name="T11" fmla="*/ 0 h 87"/>
                  <a:gd name="T12" fmla="*/ 0 w 75"/>
                  <a:gd name="T13" fmla="*/ 0 h 87"/>
                  <a:gd name="T14" fmla="*/ 0 60000 65536"/>
                  <a:gd name="T15" fmla="*/ 0 60000 65536"/>
                  <a:gd name="T16" fmla="*/ 0 60000 65536"/>
                  <a:gd name="T17" fmla="*/ 0 60000 65536"/>
                  <a:gd name="T18" fmla="*/ 0 60000 65536"/>
                  <a:gd name="T19" fmla="*/ 0 60000 65536"/>
                  <a:gd name="T20" fmla="*/ 0 60000 65536"/>
                  <a:gd name="T21" fmla="*/ 0 w 75"/>
                  <a:gd name="T22" fmla="*/ 0 h 87"/>
                  <a:gd name="T23" fmla="*/ 75 w 75"/>
                  <a:gd name="T24" fmla="*/ 87 h 8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 h="87">
                    <a:moveTo>
                      <a:pt x="21" y="0"/>
                    </a:moveTo>
                    <a:lnTo>
                      <a:pt x="0" y="27"/>
                    </a:lnTo>
                    <a:lnTo>
                      <a:pt x="14" y="75"/>
                    </a:lnTo>
                    <a:lnTo>
                      <a:pt x="39" y="87"/>
                    </a:lnTo>
                    <a:lnTo>
                      <a:pt x="75" y="54"/>
                    </a:lnTo>
                    <a:lnTo>
                      <a:pt x="60" y="21"/>
                    </a:lnTo>
                    <a:lnTo>
                      <a:pt x="21" y="0"/>
                    </a:lnTo>
                    <a:close/>
                  </a:path>
                </a:pathLst>
              </a:custGeom>
              <a:grp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273" name="Freeform 437">
                <a:extLst>
                  <a:ext uri="{FF2B5EF4-FFF2-40B4-BE49-F238E27FC236}">
                    <a16:creationId xmlns:a16="http://schemas.microsoft.com/office/drawing/2014/main" id="{C2C13381-F925-4CC2-81DF-B3EC0BF2227E}"/>
                  </a:ext>
                </a:extLst>
              </p:cNvPr>
              <p:cNvSpPr>
                <a:spLocks noChangeAspect="1"/>
              </p:cNvSpPr>
              <p:nvPr/>
            </p:nvSpPr>
            <p:spPr bwMode="auto">
              <a:xfrm>
                <a:off x="3135" y="2844"/>
                <a:ext cx="9" cy="9"/>
              </a:xfrm>
              <a:custGeom>
                <a:avLst/>
                <a:gdLst>
                  <a:gd name="T0" fmla="*/ 0 w 99"/>
                  <a:gd name="T1" fmla="*/ 0 h 96"/>
                  <a:gd name="T2" fmla="*/ 0 w 99"/>
                  <a:gd name="T3" fmla="*/ 0 h 96"/>
                  <a:gd name="T4" fmla="*/ 0 w 99"/>
                  <a:gd name="T5" fmla="*/ 0 h 96"/>
                  <a:gd name="T6" fmla="*/ 0 w 99"/>
                  <a:gd name="T7" fmla="*/ 0 h 96"/>
                  <a:gd name="T8" fmla="*/ 0 w 99"/>
                  <a:gd name="T9" fmla="*/ 0 h 96"/>
                  <a:gd name="T10" fmla="*/ 0 w 99"/>
                  <a:gd name="T11" fmla="*/ 0 h 96"/>
                  <a:gd name="T12" fmla="*/ 0 w 99"/>
                  <a:gd name="T13" fmla="*/ 0 h 96"/>
                  <a:gd name="T14" fmla="*/ 0 60000 65536"/>
                  <a:gd name="T15" fmla="*/ 0 60000 65536"/>
                  <a:gd name="T16" fmla="*/ 0 60000 65536"/>
                  <a:gd name="T17" fmla="*/ 0 60000 65536"/>
                  <a:gd name="T18" fmla="*/ 0 60000 65536"/>
                  <a:gd name="T19" fmla="*/ 0 60000 65536"/>
                  <a:gd name="T20" fmla="*/ 0 60000 65536"/>
                  <a:gd name="T21" fmla="*/ 0 w 99"/>
                  <a:gd name="T22" fmla="*/ 0 h 96"/>
                  <a:gd name="T23" fmla="*/ 99 w 99"/>
                  <a:gd name="T24" fmla="*/ 96 h 9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9" h="96">
                    <a:moveTo>
                      <a:pt x="48" y="0"/>
                    </a:moveTo>
                    <a:lnTo>
                      <a:pt x="0" y="39"/>
                    </a:lnTo>
                    <a:lnTo>
                      <a:pt x="0" y="84"/>
                    </a:lnTo>
                    <a:lnTo>
                      <a:pt x="48" y="96"/>
                    </a:lnTo>
                    <a:lnTo>
                      <a:pt x="84" y="66"/>
                    </a:lnTo>
                    <a:lnTo>
                      <a:pt x="99" y="27"/>
                    </a:lnTo>
                    <a:lnTo>
                      <a:pt x="48" y="0"/>
                    </a:lnTo>
                    <a:close/>
                  </a:path>
                </a:pathLst>
              </a:custGeom>
              <a:grp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274" name="Freeform 438">
                <a:extLst>
                  <a:ext uri="{FF2B5EF4-FFF2-40B4-BE49-F238E27FC236}">
                    <a16:creationId xmlns:a16="http://schemas.microsoft.com/office/drawing/2014/main" id="{0EA5A13F-3FC5-418C-8690-40718A86F51D}"/>
                  </a:ext>
                </a:extLst>
              </p:cNvPr>
              <p:cNvSpPr>
                <a:spLocks noChangeAspect="1"/>
              </p:cNvSpPr>
              <p:nvPr/>
            </p:nvSpPr>
            <p:spPr bwMode="auto">
              <a:xfrm>
                <a:off x="3122" y="2853"/>
                <a:ext cx="7" cy="11"/>
              </a:xfrm>
              <a:custGeom>
                <a:avLst/>
                <a:gdLst>
                  <a:gd name="T0" fmla="*/ 0 w 81"/>
                  <a:gd name="T1" fmla="*/ 0 h 111"/>
                  <a:gd name="T2" fmla="*/ 0 w 81"/>
                  <a:gd name="T3" fmla="*/ 0 h 111"/>
                  <a:gd name="T4" fmla="*/ 0 w 81"/>
                  <a:gd name="T5" fmla="*/ 0 h 111"/>
                  <a:gd name="T6" fmla="*/ 0 w 81"/>
                  <a:gd name="T7" fmla="*/ 0 h 111"/>
                  <a:gd name="T8" fmla="*/ 0 w 81"/>
                  <a:gd name="T9" fmla="*/ 0 h 111"/>
                  <a:gd name="T10" fmla="*/ 0 w 81"/>
                  <a:gd name="T11" fmla="*/ 0 h 111"/>
                  <a:gd name="T12" fmla="*/ 0 w 81"/>
                  <a:gd name="T13" fmla="*/ 0 h 111"/>
                  <a:gd name="T14" fmla="*/ 0 w 81"/>
                  <a:gd name="T15" fmla="*/ 0 h 111"/>
                  <a:gd name="T16" fmla="*/ 0 60000 65536"/>
                  <a:gd name="T17" fmla="*/ 0 60000 65536"/>
                  <a:gd name="T18" fmla="*/ 0 60000 65536"/>
                  <a:gd name="T19" fmla="*/ 0 60000 65536"/>
                  <a:gd name="T20" fmla="*/ 0 60000 65536"/>
                  <a:gd name="T21" fmla="*/ 0 60000 65536"/>
                  <a:gd name="T22" fmla="*/ 0 60000 65536"/>
                  <a:gd name="T23" fmla="*/ 0 60000 65536"/>
                  <a:gd name="T24" fmla="*/ 0 w 81"/>
                  <a:gd name="T25" fmla="*/ 0 h 111"/>
                  <a:gd name="T26" fmla="*/ 81 w 81"/>
                  <a:gd name="T27" fmla="*/ 111 h 11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81" h="111">
                    <a:moveTo>
                      <a:pt x="21" y="0"/>
                    </a:moveTo>
                    <a:lnTo>
                      <a:pt x="0" y="27"/>
                    </a:lnTo>
                    <a:lnTo>
                      <a:pt x="14" y="75"/>
                    </a:lnTo>
                    <a:lnTo>
                      <a:pt x="42" y="111"/>
                    </a:lnTo>
                    <a:lnTo>
                      <a:pt x="81" y="78"/>
                    </a:lnTo>
                    <a:lnTo>
                      <a:pt x="75" y="30"/>
                    </a:lnTo>
                    <a:lnTo>
                      <a:pt x="51" y="0"/>
                    </a:lnTo>
                    <a:lnTo>
                      <a:pt x="21" y="0"/>
                    </a:lnTo>
                    <a:close/>
                  </a:path>
                </a:pathLst>
              </a:custGeom>
              <a:grp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275" name="Freeform 439">
                <a:extLst>
                  <a:ext uri="{FF2B5EF4-FFF2-40B4-BE49-F238E27FC236}">
                    <a16:creationId xmlns:a16="http://schemas.microsoft.com/office/drawing/2014/main" id="{93D32C0F-DAF8-4581-B077-9E34FE0F4FC2}"/>
                  </a:ext>
                </a:extLst>
              </p:cNvPr>
              <p:cNvSpPr>
                <a:spLocks noChangeAspect="1"/>
              </p:cNvSpPr>
              <p:nvPr/>
            </p:nvSpPr>
            <p:spPr bwMode="auto">
              <a:xfrm>
                <a:off x="3142" y="2833"/>
                <a:ext cx="6" cy="8"/>
              </a:xfrm>
              <a:custGeom>
                <a:avLst/>
                <a:gdLst>
                  <a:gd name="T0" fmla="*/ 0 w 66"/>
                  <a:gd name="T1" fmla="*/ 0 h 93"/>
                  <a:gd name="T2" fmla="*/ 0 w 66"/>
                  <a:gd name="T3" fmla="*/ 0 h 93"/>
                  <a:gd name="T4" fmla="*/ 0 w 66"/>
                  <a:gd name="T5" fmla="*/ 0 h 93"/>
                  <a:gd name="T6" fmla="*/ 0 w 66"/>
                  <a:gd name="T7" fmla="*/ 0 h 93"/>
                  <a:gd name="T8" fmla="*/ 0 w 66"/>
                  <a:gd name="T9" fmla="*/ 0 h 93"/>
                  <a:gd name="T10" fmla="*/ 0 w 66"/>
                  <a:gd name="T11" fmla="*/ 0 h 93"/>
                  <a:gd name="T12" fmla="*/ 0 w 66"/>
                  <a:gd name="T13" fmla="*/ 0 h 93"/>
                  <a:gd name="T14" fmla="*/ 0 60000 65536"/>
                  <a:gd name="T15" fmla="*/ 0 60000 65536"/>
                  <a:gd name="T16" fmla="*/ 0 60000 65536"/>
                  <a:gd name="T17" fmla="*/ 0 60000 65536"/>
                  <a:gd name="T18" fmla="*/ 0 60000 65536"/>
                  <a:gd name="T19" fmla="*/ 0 60000 65536"/>
                  <a:gd name="T20" fmla="*/ 0 60000 65536"/>
                  <a:gd name="T21" fmla="*/ 0 w 66"/>
                  <a:gd name="T22" fmla="*/ 0 h 93"/>
                  <a:gd name="T23" fmla="*/ 66 w 66"/>
                  <a:gd name="T24" fmla="*/ 93 h 9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6" h="93">
                    <a:moveTo>
                      <a:pt x="27" y="0"/>
                    </a:moveTo>
                    <a:lnTo>
                      <a:pt x="6" y="27"/>
                    </a:lnTo>
                    <a:lnTo>
                      <a:pt x="0" y="69"/>
                    </a:lnTo>
                    <a:lnTo>
                      <a:pt x="21" y="93"/>
                    </a:lnTo>
                    <a:lnTo>
                      <a:pt x="66" y="84"/>
                    </a:lnTo>
                    <a:lnTo>
                      <a:pt x="66" y="21"/>
                    </a:lnTo>
                    <a:lnTo>
                      <a:pt x="27" y="0"/>
                    </a:lnTo>
                    <a:close/>
                  </a:path>
                </a:pathLst>
              </a:custGeom>
              <a:grp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276" name="Freeform 440">
                <a:extLst>
                  <a:ext uri="{FF2B5EF4-FFF2-40B4-BE49-F238E27FC236}">
                    <a16:creationId xmlns:a16="http://schemas.microsoft.com/office/drawing/2014/main" id="{A9C087FE-218B-4D9F-A2B4-4F6BFCB658A9}"/>
                  </a:ext>
                </a:extLst>
              </p:cNvPr>
              <p:cNvSpPr>
                <a:spLocks noChangeAspect="1"/>
              </p:cNvSpPr>
              <p:nvPr/>
            </p:nvSpPr>
            <p:spPr bwMode="auto">
              <a:xfrm>
                <a:off x="3117" y="2866"/>
                <a:ext cx="6" cy="7"/>
              </a:xfrm>
              <a:custGeom>
                <a:avLst/>
                <a:gdLst>
                  <a:gd name="T0" fmla="*/ 0 w 60"/>
                  <a:gd name="T1" fmla="*/ 0 h 72"/>
                  <a:gd name="T2" fmla="*/ 0 w 60"/>
                  <a:gd name="T3" fmla="*/ 0 h 72"/>
                  <a:gd name="T4" fmla="*/ 0 w 60"/>
                  <a:gd name="T5" fmla="*/ 0 h 72"/>
                  <a:gd name="T6" fmla="*/ 0 w 60"/>
                  <a:gd name="T7" fmla="*/ 0 h 72"/>
                  <a:gd name="T8" fmla="*/ 0 w 60"/>
                  <a:gd name="T9" fmla="*/ 0 h 72"/>
                  <a:gd name="T10" fmla="*/ 0 w 60"/>
                  <a:gd name="T11" fmla="*/ 0 h 72"/>
                  <a:gd name="T12" fmla="*/ 0 60000 65536"/>
                  <a:gd name="T13" fmla="*/ 0 60000 65536"/>
                  <a:gd name="T14" fmla="*/ 0 60000 65536"/>
                  <a:gd name="T15" fmla="*/ 0 60000 65536"/>
                  <a:gd name="T16" fmla="*/ 0 60000 65536"/>
                  <a:gd name="T17" fmla="*/ 0 60000 65536"/>
                  <a:gd name="T18" fmla="*/ 0 w 60"/>
                  <a:gd name="T19" fmla="*/ 0 h 72"/>
                  <a:gd name="T20" fmla="*/ 60 w 60"/>
                  <a:gd name="T21" fmla="*/ 72 h 72"/>
                </a:gdLst>
                <a:ahLst/>
                <a:cxnLst>
                  <a:cxn ang="T12">
                    <a:pos x="T0" y="T1"/>
                  </a:cxn>
                  <a:cxn ang="T13">
                    <a:pos x="T2" y="T3"/>
                  </a:cxn>
                  <a:cxn ang="T14">
                    <a:pos x="T4" y="T5"/>
                  </a:cxn>
                  <a:cxn ang="T15">
                    <a:pos x="T6" y="T7"/>
                  </a:cxn>
                  <a:cxn ang="T16">
                    <a:pos x="T8" y="T9"/>
                  </a:cxn>
                  <a:cxn ang="T17">
                    <a:pos x="T10" y="T11"/>
                  </a:cxn>
                </a:cxnLst>
                <a:rect l="T18" t="T19" r="T20" b="T21"/>
                <a:pathLst>
                  <a:path w="60" h="72">
                    <a:moveTo>
                      <a:pt x="21" y="0"/>
                    </a:moveTo>
                    <a:lnTo>
                      <a:pt x="0" y="27"/>
                    </a:lnTo>
                    <a:lnTo>
                      <a:pt x="3" y="72"/>
                    </a:lnTo>
                    <a:lnTo>
                      <a:pt x="36" y="69"/>
                    </a:lnTo>
                    <a:lnTo>
                      <a:pt x="60" y="21"/>
                    </a:lnTo>
                    <a:lnTo>
                      <a:pt x="21" y="0"/>
                    </a:lnTo>
                    <a:close/>
                  </a:path>
                </a:pathLst>
              </a:custGeom>
              <a:grp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277" name="Freeform 441">
                <a:extLst>
                  <a:ext uri="{FF2B5EF4-FFF2-40B4-BE49-F238E27FC236}">
                    <a16:creationId xmlns:a16="http://schemas.microsoft.com/office/drawing/2014/main" id="{2C68D1C9-141E-4CBF-91B8-E1E8CF56578B}"/>
                  </a:ext>
                </a:extLst>
              </p:cNvPr>
              <p:cNvSpPr>
                <a:spLocks noChangeAspect="1"/>
              </p:cNvSpPr>
              <p:nvPr/>
            </p:nvSpPr>
            <p:spPr bwMode="auto">
              <a:xfrm>
                <a:off x="3193" y="2836"/>
                <a:ext cx="7" cy="8"/>
              </a:xfrm>
              <a:custGeom>
                <a:avLst/>
                <a:gdLst>
                  <a:gd name="T0" fmla="*/ 0 w 72"/>
                  <a:gd name="T1" fmla="*/ 0 h 84"/>
                  <a:gd name="T2" fmla="*/ 0 w 72"/>
                  <a:gd name="T3" fmla="*/ 0 h 84"/>
                  <a:gd name="T4" fmla="*/ 0 w 72"/>
                  <a:gd name="T5" fmla="*/ 0 h 84"/>
                  <a:gd name="T6" fmla="*/ 0 w 72"/>
                  <a:gd name="T7" fmla="*/ 0 h 84"/>
                  <a:gd name="T8" fmla="*/ 0 w 72"/>
                  <a:gd name="T9" fmla="*/ 0 h 84"/>
                  <a:gd name="T10" fmla="*/ 0 w 72"/>
                  <a:gd name="T11" fmla="*/ 0 h 84"/>
                  <a:gd name="T12" fmla="*/ 0 60000 65536"/>
                  <a:gd name="T13" fmla="*/ 0 60000 65536"/>
                  <a:gd name="T14" fmla="*/ 0 60000 65536"/>
                  <a:gd name="T15" fmla="*/ 0 60000 65536"/>
                  <a:gd name="T16" fmla="*/ 0 60000 65536"/>
                  <a:gd name="T17" fmla="*/ 0 60000 65536"/>
                  <a:gd name="T18" fmla="*/ 0 w 72"/>
                  <a:gd name="T19" fmla="*/ 0 h 84"/>
                  <a:gd name="T20" fmla="*/ 72 w 72"/>
                  <a:gd name="T21" fmla="*/ 84 h 84"/>
                </a:gdLst>
                <a:ahLst/>
                <a:cxnLst>
                  <a:cxn ang="T12">
                    <a:pos x="T0" y="T1"/>
                  </a:cxn>
                  <a:cxn ang="T13">
                    <a:pos x="T2" y="T3"/>
                  </a:cxn>
                  <a:cxn ang="T14">
                    <a:pos x="T4" y="T5"/>
                  </a:cxn>
                  <a:cxn ang="T15">
                    <a:pos x="T6" y="T7"/>
                  </a:cxn>
                  <a:cxn ang="T16">
                    <a:pos x="T8" y="T9"/>
                  </a:cxn>
                  <a:cxn ang="T17">
                    <a:pos x="T10" y="T11"/>
                  </a:cxn>
                </a:cxnLst>
                <a:rect l="T18" t="T19" r="T20" b="T21"/>
                <a:pathLst>
                  <a:path w="72" h="84">
                    <a:moveTo>
                      <a:pt x="30" y="0"/>
                    </a:moveTo>
                    <a:lnTo>
                      <a:pt x="0" y="36"/>
                    </a:lnTo>
                    <a:lnTo>
                      <a:pt x="32" y="84"/>
                    </a:lnTo>
                    <a:lnTo>
                      <a:pt x="69" y="60"/>
                    </a:lnTo>
                    <a:lnTo>
                      <a:pt x="72" y="15"/>
                    </a:lnTo>
                    <a:lnTo>
                      <a:pt x="30" y="0"/>
                    </a:lnTo>
                    <a:close/>
                  </a:path>
                </a:pathLst>
              </a:custGeom>
              <a:grp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278" name="Freeform 442">
                <a:extLst>
                  <a:ext uri="{FF2B5EF4-FFF2-40B4-BE49-F238E27FC236}">
                    <a16:creationId xmlns:a16="http://schemas.microsoft.com/office/drawing/2014/main" id="{3367BD68-3DF9-47BA-91AB-60240CCFD82B}"/>
                  </a:ext>
                </a:extLst>
              </p:cNvPr>
              <p:cNvSpPr>
                <a:spLocks noChangeAspect="1"/>
              </p:cNvSpPr>
              <p:nvPr/>
            </p:nvSpPr>
            <p:spPr bwMode="auto">
              <a:xfrm>
                <a:off x="3174" y="2803"/>
                <a:ext cx="8" cy="8"/>
              </a:xfrm>
              <a:custGeom>
                <a:avLst/>
                <a:gdLst>
                  <a:gd name="T0" fmla="*/ 0 w 87"/>
                  <a:gd name="T1" fmla="*/ 0 h 84"/>
                  <a:gd name="T2" fmla="*/ 0 w 87"/>
                  <a:gd name="T3" fmla="*/ 0 h 84"/>
                  <a:gd name="T4" fmla="*/ 0 w 87"/>
                  <a:gd name="T5" fmla="*/ 0 h 84"/>
                  <a:gd name="T6" fmla="*/ 0 w 87"/>
                  <a:gd name="T7" fmla="*/ 0 h 84"/>
                  <a:gd name="T8" fmla="*/ 0 w 87"/>
                  <a:gd name="T9" fmla="*/ 0 h 84"/>
                  <a:gd name="T10" fmla="*/ 0 w 87"/>
                  <a:gd name="T11" fmla="*/ 0 h 84"/>
                  <a:gd name="T12" fmla="*/ 0 w 87"/>
                  <a:gd name="T13" fmla="*/ 0 h 84"/>
                  <a:gd name="T14" fmla="*/ 0 w 87"/>
                  <a:gd name="T15" fmla="*/ 0 h 84"/>
                  <a:gd name="T16" fmla="*/ 0 60000 65536"/>
                  <a:gd name="T17" fmla="*/ 0 60000 65536"/>
                  <a:gd name="T18" fmla="*/ 0 60000 65536"/>
                  <a:gd name="T19" fmla="*/ 0 60000 65536"/>
                  <a:gd name="T20" fmla="*/ 0 60000 65536"/>
                  <a:gd name="T21" fmla="*/ 0 60000 65536"/>
                  <a:gd name="T22" fmla="*/ 0 60000 65536"/>
                  <a:gd name="T23" fmla="*/ 0 60000 65536"/>
                  <a:gd name="T24" fmla="*/ 0 w 87"/>
                  <a:gd name="T25" fmla="*/ 0 h 84"/>
                  <a:gd name="T26" fmla="*/ 87 w 87"/>
                  <a:gd name="T27" fmla="*/ 84 h 8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87" h="84">
                    <a:moveTo>
                      <a:pt x="36" y="3"/>
                    </a:moveTo>
                    <a:lnTo>
                      <a:pt x="0" y="36"/>
                    </a:lnTo>
                    <a:lnTo>
                      <a:pt x="18" y="75"/>
                    </a:lnTo>
                    <a:lnTo>
                      <a:pt x="63" y="84"/>
                    </a:lnTo>
                    <a:lnTo>
                      <a:pt x="87" y="60"/>
                    </a:lnTo>
                    <a:lnTo>
                      <a:pt x="75" y="24"/>
                    </a:lnTo>
                    <a:lnTo>
                      <a:pt x="60" y="0"/>
                    </a:lnTo>
                    <a:lnTo>
                      <a:pt x="36" y="3"/>
                    </a:lnTo>
                    <a:close/>
                  </a:path>
                </a:pathLst>
              </a:custGeom>
              <a:grp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279" name="Freeform 443">
                <a:extLst>
                  <a:ext uri="{FF2B5EF4-FFF2-40B4-BE49-F238E27FC236}">
                    <a16:creationId xmlns:a16="http://schemas.microsoft.com/office/drawing/2014/main" id="{CBDC7482-D2D7-4E99-8BFA-FEEF02F298CD}"/>
                  </a:ext>
                </a:extLst>
              </p:cNvPr>
              <p:cNvSpPr>
                <a:spLocks noChangeAspect="1"/>
              </p:cNvSpPr>
              <p:nvPr/>
            </p:nvSpPr>
            <p:spPr bwMode="auto">
              <a:xfrm>
                <a:off x="3200" y="2827"/>
                <a:ext cx="9" cy="8"/>
              </a:xfrm>
              <a:custGeom>
                <a:avLst/>
                <a:gdLst>
                  <a:gd name="T0" fmla="*/ 0 w 90"/>
                  <a:gd name="T1" fmla="*/ 0 h 84"/>
                  <a:gd name="T2" fmla="*/ 0 w 90"/>
                  <a:gd name="T3" fmla="*/ 0 h 84"/>
                  <a:gd name="T4" fmla="*/ 0 w 90"/>
                  <a:gd name="T5" fmla="*/ 0 h 84"/>
                  <a:gd name="T6" fmla="*/ 0 w 90"/>
                  <a:gd name="T7" fmla="*/ 0 h 84"/>
                  <a:gd name="T8" fmla="*/ 0 w 90"/>
                  <a:gd name="T9" fmla="*/ 0 h 84"/>
                  <a:gd name="T10" fmla="*/ 0 w 90"/>
                  <a:gd name="T11" fmla="*/ 0 h 84"/>
                  <a:gd name="T12" fmla="*/ 0 w 90"/>
                  <a:gd name="T13" fmla="*/ 0 h 84"/>
                  <a:gd name="T14" fmla="*/ 0 60000 65536"/>
                  <a:gd name="T15" fmla="*/ 0 60000 65536"/>
                  <a:gd name="T16" fmla="*/ 0 60000 65536"/>
                  <a:gd name="T17" fmla="*/ 0 60000 65536"/>
                  <a:gd name="T18" fmla="*/ 0 60000 65536"/>
                  <a:gd name="T19" fmla="*/ 0 60000 65536"/>
                  <a:gd name="T20" fmla="*/ 0 60000 65536"/>
                  <a:gd name="T21" fmla="*/ 0 w 90"/>
                  <a:gd name="T22" fmla="*/ 0 h 84"/>
                  <a:gd name="T23" fmla="*/ 90 w 90"/>
                  <a:gd name="T24" fmla="*/ 84 h 8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0" h="84">
                    <a:moveTo>
                      <a:pt x="45" y="0"/>
                    </a:moveTo>
                    <a:lnTo>
                      <a:pt x="0" y="27"/>
                    </a:lnTo>
                    <a:lnTo>
                      <a:pt x="6" y="66"/>
                    </a:lnTo>
                    <a:lnTo>
                      <a:pt x="47" y="84"/>
                    </a:lnTo>
                    <a:lnTo>
                      <a:pt x="90" y="66"/>
                    </a:lnTo>
                    <a:lnTo>
                      <a:pt x="87" y="15"/>
                    </a:lnTo>
                    <a:lnTo>
                      <a:pt x="45" y="0"/>
                    </a:lnTo>
                    <a:close/>
                  </a:path>
                </a:pathLst>
              </a:custGeom>
              <a:grp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280" name="Freeform 444">
                <a:extLst>
                  <a:ext uri="{FF2B5EF4-FFF2-40B4-BE49-F238E27FC236}">
                    <a16:creationId xmlns:a16="http://schemas.microsoft.com/office/drawing/2014/main" id="{3ABDEFF3-EC1C-42CA-8457-49C103A50F2C}"/>
                  </a:ext>
                </a:extLst>
              </p:cNvPr>
              <p:cNvSpPr>
                <a:spLocks noChangeAspect="1"/>
              </p:cNvSpPr>
              <p:nvPr/>
            </p:nvSpPr>
            <p:spPr bwMode="auto">
              <a:xfrm>
                <a:off x="3196" y="2811"/>
                <a:ext cx="6" cy="7"/>
              </a:xfrm>
              <a:custGeom>
                <a:avLst/>
                <a:gdLst>
                  <a:gd name="T0" fmla="*/ 0 w 60"/>
                  <a:gd name="T1" fmla="*/ 0 h 72"/>
                  <a:gd name="T2" fmla="*/ 0 w 60"/>
                  <a:gd name="T3" fmla="*/ 0 h 72"/>
                  <a:gd name="T4" fmla="*/ 0 w 60"/>
                  <a:gd name="T5" fmla="*/ 0 h 72"/>
                  <a:gd name="T6" fmla="*/ 0 w 60"/>
                  <a:gd name="T7" fmla="*/ 0 h 72"/>
                  <a:gd name="T8" fmla="*/ 0 w 60"/>
                  <a:gd name="T9" fmla="*/ 0 h 72"/>
                  <a:gd name="T10" fmla="*/ 0 w 60"/>
                  <a:gd name="T11" fmla="*/ 0 h 72"/>
                  <a:gd name="T12" fmla="*/ 0 60000 65536"/>
                  <a:gd name="T13" fmla="*/ 0 60000 65536"/>
                  <a:gd name="T14" fmla="*/ 0 60000 65536"/>
                  <a:gd name="T15" fmla="*/ 0 60000 65536"/>
                  <a:gd name="T16" fmla="*/ 0 60000 65536"/>
                  <a:gd name="T17" fmla="*/ 0 60000 65536"/>
                  <a:gd name="T18" fmla="*/ 0 w 60"/>
                  <a:gd name="T19" fmla="*/ 0 h 72"/>
                  <a:gd name="T20" fmla="*/ 60 w 60"/>
                  <a:gd name="T21" fmla="*/ 72 h 72"/>
                </a:gdLst>
                <a:ahLst/>
                <a:cxnLst>
                  <a:cxn ang="T12">
                    <a:pos x="T0" y="T1"/>
                  </a:cxn>
                  <a:cxn ang="T13">
                    <a:pos x="T2" y="T3"/>
                  </a:cxn>
                  <a:cxn ang="T14">
                    <a:pos x="T4" y="T5"/>
                  </a:cxn>
                  <a:cxn ang="T15">
                    <a:pos x="T6" y="T7"/>
                  </a:cxn>
                  <a:cxn ang="T16">
                    <a:pos x="T8" y="T9"/>
                  </a:cxn>
                  <a:cxn ang="T17">
                    <a:pos x="T10" y="T11"/>
                  </a:cxn>
                </a:cxnLst>
                <a:rect l="T18" t="T19" r="T20" b="T21"/>
                <a:pathLst>
                  <a:path w="60" h="72">
                    <a:moveTo>
                      <a:pt x="21" y="0"/>
                    </a:moveTo>
                    <a:lnTo>
                      <a:pt x="0" y="27"/>
                    </a:lnTo>
                    <a:lnTo>
                      <a:pt x="3" y="72"/>
                    </a:lnTo>
                    <a:lnTo>
                      <a:pt x="48" y="60"/>
                    </a:lnTo>
                    <a:lnTo>
                      <a:pt x="60" y="21"/>
                    </a:lnTo>
                    <a:lnTo>
                      <a:pt x="21" y="0"/>
                    </a:lnTo>
                    <a:close/>
                  </a:path>
                </a:pathLst>
              </a:custGeom>
              <a:grp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281" name="Freeform 445">
                <a:extLst>
                  <a:ext uri="{FF2B5EF4-FFF2-40B4-BE49-F238E27FC236}">
                    <a16:creationId xmlns:a16="http://schemas.microsoft.com/office/drawing/2014/main" id="{4B39F120-B6D8-481B-BD7A-80FE080286F4}"/>
                  </a:ext>
                </a:extLst>
              </p:cNvPr>
              <p:cNvSpPr>
                <a:spLocks noChangeAspect="1"/>
              </p:cNvSpPr>
              <p:nvPr/>
            </p:nvSpPr>
            <p:spPr bwMode="auto">
              <a:xfrm>
                <a:off x="2165" y="2666"/>
                <a:ext cx="5" cy="6"/>
              </a:xfrm>
              <a:custGeom>
                <a:avLst/>
                <a:gdLst>
                  <a:gd name="T0" fmla="*/ 0 w 54"/>
                  <a:gd name="T1" fmla="*/ 0 h 69"/>
                  <a:gd name="T2" fmla="*/ 0 w 54"/>
                  <a:gd name="T3" fmla="*/ 0 h 69"/>
                  <a:gd name="T4" fmla="*/ 0 w 54"/>
                  <a:gd name="T5" fmla="*/ 0 h 69"/>
                  <a:gd name="T6" fmla="*/ 0 w 54"/>
                  <a:gd name="T7" fmla="*/ 0 h 69"/>
                  <a:gd name="T8" fmla="*/ 0 w 54"/>
                  <a:gd name="T9" fmla="*/ 0 h 69"/>
                  <a:gd name="T10" fmla="*/ 0 w 54"/>
                  <a:gd name="T11" fmla="*/ 0 h 69"/>
                  <a:gd name="T12" fmla="*/ 0 w 54"/>
                  <a:gd name="T13" fmla="*/ 0 h 69"/>
                  <a:gd name="T14" fmla="*/ 0 60000 65536"/>
                  <a:gd name="T15" fmla="*/ 0 60000 65536"/>
                  <a:gd name="T16" fmla="*/ 0 60000 65536"/>
                  <a:gd name="T17" fmla="*/ 0 60000 65536"/>
                  <a:gd name="T18" fmla="*/ 0 60000 65536"/>
                  <a:gd name="T19" fmla="*/ 0 60000 65536"/>
                  <a:gd name="T20" fmla="*/ 0 60000 65536"/>
                  <a:gd name="T21" fmla="*/ 0 w 54"/>
                  <a:gd name="T22" fmla="*/ 0 h 69"/>
                  <a:gd name="T23" fmla="*/ 54 w 54"/>
                  <a:gd name="T24" fmla="*/ 69 h 6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4" h="69">
                    <a:moveTo>
                      <a:pt x="30" y="0"/>
                    </a:moveTo>
                    <a:lnTo>
                      <a:pt x="0" y="12"/>
                    </a:lnTo>
                    <a:lnTo>
                      <a:pt x="0" y="51"/>
                    </a:lnTo>
                    <a:lnTo>
                      <a:pt x="21" y="69"/>
                    </a:lnTo>
                    <a:lnTo>
                      <a:pt x="51" y="60"/>
                    </a:lnTo>
                    <a:lnTo>
                      <a:pt x="54" y="27"/>
                    </a:lnTo>
                    <a:lnTo>
                      <a:pt x="30" y="0"/>
                    </a:lnTo>
                    <a:close/>
                  </a:path>
                </a:pathLst>
              </a:custGeom>
              <a:grp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grpSp>
        <p:sp>
          <p:nvSpPr>
            <p:cNvPr id="256" name="Freeform 446">
              <a:extLst>
                <a:ext uri="{FF2B5EF4-FFF2-40B4-BE49-F238E27FC236}">
                  <a16:creationId xmlns:a16="http://schemas.microsoft.com/office/drawing/2014/main" id="{A6B5C054-D723-4388-B01C-56A64E387E7E}"/>
                </a:ext>
              </a:extLst>
            </p:cNvPr>
            <p:cNvSpPr>
              <a:spLocks noChangeAspect="1"/>
            </p:cNvSpPr>
            <p:nvPr/>
          </p:nvSpPr>
          <p:spPr bwMode="auto">
            <a:xfrm rot="21398148">
              <a:off x="5341775" y="5247244"/>
              <a:ext cx="9343" cy="10900"/>
            </a:xfrm>
            <a:custGeom>
              <a:avLst/>
              <a:gdLst>
                <a:gd name="T0" fmla="*/ 2147483647 w 144"/>
                <a:gd name="T1" fmla="*/ 2147483647 h 196"/>
                <a:gd name="T2" fmla="*/ 0 w 144"/>
                <a:gd name="T3" fmla="*/ 2147483647 h 196"/>
                <a:gd name="T4" fmla="*/ 2147483647 w 144"/>
                <a:gd name="T5" fmla="*/ 2147483647 h 196"/>
                <a:gd name="T6" fmla="*/ 2147483647 w 144"/>
                <a:gd name="T7" fmla="*/ 2147483647 h 196"/>
                <a:gd name="T8" fmla="*/ 2147483647 w 144"/>
                <a:gd name="T9" fmla="*/ 2147483647 h 196"/>
                <a:gd name="T10" fmla="*/ 2147483647 w 144"/>
                <a:gd name="T11" fmla="*/ 2147483647 h 196"/>
                <a:gd name="T12" fmla="*/ 2147483647 w 144"/>
                <a:gd name="T13" fmla="*/ 0 h 196"/>
                <a:gd name="T14" fmla="*/ 2147483647 w 144"/>
                <a:gd name="T15" fmla="*/ 2147483647 h 19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196"/>
                <a:gd name="T26" fmla="*/ 144 w 144"/>
                <a:gd name="T27" fmla="*/ 196 h 19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196">
                  <a:moveTo>
                    <a:pt x="22" y="72"/>
                  </a:moveTo>
                  <a:lnTo>
                    <a:pt x="0" y="122"/>
                  </a:lnTo>
                  <a:lnTo>
                    <a:pt x="26" y="192"/>
                  </a:lnTo>
                  <a:lnTo>
                    <a:pt x="94" y="196"/>
                  </a:lnTo>
                  <a:lnTo>
                    <a:pt x="144" y="93"/>
                  </a:lnTo>
                  <a:lnTo>
                    <a:pt x="118" y="32"/>
                  </a:lnTo>
                  <a:lnTo>
                    <a:pt x="82" y="0"/>
                  </a:lnTo>
                  <a:lnTo>
                    <a:pt x="22" y="72"/>
                  </a:lnTo>
                  <a:close/>
                </a:path>
              </a:pathLst>
            </a:custGeom>
            <a:solidFill>
              <a:schemeClr val="tx2">
                <a:lumMod val="75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257" name="Freeform 447">
              <a:extLst>
                <a:ext uri="{FF2B5EF4-FFF2-40B4-BE49-F238E27FC236}">
                  <a16:creationId xmlns:a16="http://schemas.microsoft.com/office/drawing/2014/main" id="{3E058C40-97F6-48F7-8789-9953941987AB}"/>
                </a:ext>
              </a:extLst>
            </p:cNvPr>
            <p:cNvSpPr>
              <a:spLocks noChangeAspect="1"/>
            </p:cNvSpPr>
            <p:nvPr/>
          </p:nvSpPr>
          <p:spPr bwMode="auto">
            <a:xfrm rot="21398148">
              <a:off x="5305960" y="5259702"/>
              <a:ext cx="12457" cy="12457"/>
            </a:xfrm>
            <a:custGeom>
              <a:avLst/>
              <a:gdLst>
                <a:gd name="T0" fmla="*/ 2147483647 w 203"/>
                <a:gd name="T1" fmla="*/ 2147483647 h 212"/>
                <a:gd name="T2" fmla="*/ 0 w 203"/>
                <a:gd name="T3" fmla="*/ 2147483647 h 212"/>
                <a:gd name="T4" fmla="*/ 2147483647 w 203"/>
                <a:gd name="T5" fmla="*/ 2147483647 h 212"/>
                <a:gd name="T6" fmla="*/ 2147483647 w 203"/>
                <a:gd name="T7" fmla="*/ 2147483647 h 212"/>
                <a:gd name="T8" fmla="*/ 2147483647 w 203"/>
                <a:gd name="T9" fmla="*/ 2147483647 h 212"/>
                <a:gd name="T10" fmla="*/ 2147483647 w 203"/>
                <a:gd name="T11" fmla="*/ 2147483647 h 212"/>
                <a:gd name="T12" fmla="*/ 2147483647 w 203"/>
                <a:gd name="T13" fmla="*/ 2147483647 h 212"/>
                <a:gd name="T14" fmla="*/ 2147483647 w 203"/>
                <a:gd name="T15" fmla="*/ 0 h 212"/>
                <a:gd name="T16" fmla="*/ 2147483647 w 203"/>
                <a:gd name="T17" fmla="*/ 2147483647 h 212"/>
                <a:gd name="T18" fmla="*/ 2147483647 w 203"/>
                <a:gd name="T19" fmla="*/ 2147483647 h 2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03"/>
                <a:gd name="T31" fmla="*/ 0 h 212"/>
                <a:gd name="T32" fmla="*/ 203 w 203"/>
                <a:gd name="T33" fmla="*/ 212 h 21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03" h="212">
                  <a:moveTo>
                    <a:pt x="36" y="56"/>
                  </a:moveTo>
                  <a:lnTo>
                    <a:pt x="0" y="116"/>
                  </a:lnTo>
                  <a:lnTo>
                    <a:pt x="60" y="184"/>
                  </a:lnTo>
                  <a:lnTo>
                    <a:pt x="116" y="212"/>
                  </a:lnTo>
                  <a:lnTo>
                    <a:pt x="174" y="148"/>
                  </a:lnTo>
                  <a:lnTo>
                    <a:pt x="203" y="85"/>
                  </a:lnTo>
                  <a:lnTo>
                    <a:pt x="192" y="20"/>
                  </a:lnTo>
                  <a:lnTo>
                    <a:pt x="152" y="0"/>
                  </a:lnTo>
                  <a:lnTo>
                    <a:pt x="104" y="20"/>
                  </a:lnTo>
                  <a:lnTo>
                    <a:pt x="36" y="56"/>
                  </a:lnTo>
                  <a:close/>
                </a:path>
              </a:pathLst>
            </a:custGeom>
            <a:solidFill>
              <a:schemeClr val="tx2">
                <a:lumMod val="75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258" name="Freeform 448">
              <a:extLst>
                <a:ext uri="{FF2B5EF4-FFF2-40B4-BE49-F238E27FC236}">
                  <a16:creationId xmlns:a16="http://schemas.microsoft.com/office/drawing/2014/main" id="{1B66961C-5F55-4CAF-A49F-67D0D6553836}"/>
                </a:ext>
              </a:extLst>
            </p:cNvPr>
            <p:cNvSpPr>
              <a:spLocks noChangeAspect="1"/>
            </p:cNvSpPr>
            <p:nvPr/>
          </p:nvSpPr>
          <p:spPr bwMode="auto">
            <a:xfrm rot="21398148">
              <a:off x="5390046" y="5244130"/>
              <a:ext cx="9343" cy="6229"/>
            </a:xfrm>
            <a:custGeom>
              <a:avLst/>
              <a:gdLst>
                <a:gd name="T0" fmla="*/ 2147483647 w 172"/>
                <a:gd name="T1" fmla="*/ 2147483647 h 108"/>
                <a:gd name="T2" fmla="*/ 0 w 172"/>
                <a:gd name="T3" fmla="*/ 2147483647 h 108"/>
                <a:gd name="T4" fmla="*/ 2147483647 w 172"/>
                <a:gd name="T5" fmla="*/ 2147483647 h 108"/>
                <a:gd name="T6" fmla="*/ 2147483647 w 172"/>
                <a:gd name="T7" fmla="*/ 2147483647 h 108"/>
                <a:gd name="T8" fmla="*/ 2147483647 w 172"/>
                <a:gd name="T9" fmla="*/ 2147483647 h 108"/>
                <a:gd name="T10" fmla="*/ 2147483647 w 172"/>
                <a:gd name="T11" fmla="*/ 2147483647 h 108"/>
                <a:gd name="T12" fmla="*/ 2147483647 w 172"/>
                <a:gd name="T13" fmla="*/ 0 h 108"/>
                <a:gd name="T14" fmla="*/ 2147483647 w 172"/>
                <a:gd name="T15" fmla="*/ 2147483647 h 108"/>
                <a:gd name="T16" fmla="*/ 0 60000 65536"/>
                <a:gd name="T17" fmla="*/ 0 60000 65536"/>
                <a:gd name="T18" fmla="*/ 0 60000 65536"/>
                <a:gd name="T19" fmla="*/ 0 60000 65536"/>
                <a:gd name="T20" fmla="*/ 0 60000 65536"/>
                <a:gd name="T21" fmla="*/ 0 60000 65536"/>
                <a:gd name="T22" fmla="*/ 0 60000 65536"/>
                <a:gd name="T23" fmla="*/ 0 60000 65536"/>
                <a:gd name="T24" fmla="*/ 0 w 172"/>
                <a:gd name="T25" fmla="*/ 0 h 108"/>
                <a:gd name="T26" fmla="*/ 172 w 172"/>
                <a:gd name="T27" fmla="*/ 108 h 10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72" h="108">
                  <a:moveTo>
                    <a:pt x="44" y="4"/>
                  </a:moveTo>
                  <a:lnTo>
                    <a:pt x="0" y="72"/>
                  </a:lnTo>
                  <a:lnTo>
                    <a:pt x="48" y="108"/>
                  </a:lnTo>
                  <a:lnTo>
                    <a:pt x="136" y="104"/>
                  </a:lnTo>
                  <a:lnTo>
                    <a:pt x="164" y="64"/>
                  </a:lnTo>
                  <a:lnTo>
                    <a:pt x="172" y="4"/>
                  </a:lnTo>
                  <a:lnTo>
                    <a:pt x="100" y="0"/>
                  </a:lnTo>
                  <a:lnTo>
                    <a:pt x="44" y="4"/>
                  </a:lnTo>
                  <a:close/>
                </a:path>
              </a:pathLst>
            </a:custGeom>
            <a:solidFill>
              <a:schemeClr val="tx2">
                <a:lumMod val="75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grpSp>
          <p:nvGrpSpPr>
            <p:cNvPr id="259" name="Group 450">
              <a:extLst>
                <a:ext uri="{FF2B5EF4-FFF2-40B4-BE49-F238E27FC236}">
                  <a16:creationId xmlns:a16="http://schemas.microsoft.com/office/drawing/2014/main" id="{F3566572-2B9A-4110-BD46-BBFD410C1CAB}"/>
                </a:ext>
              </a:extLst>
            </p:cNvPr>
            <p:cNvGrpSpPr>
              <a:grpSpLocks noChangeAspect="1"/>
            </p:cNvGrpSpPr>
            <p:nvPr/>
          </p:nvGrpSpPr>
          <p:grpSpPr bwMode="auto">
            <a:xfrm>
              <a:off x="3885839" y="4555857"/>
              <a:ext cx="17130" cy="29584"/>
              <a:chOff x="997" y="8534"/>
              <a:chExt cx="375" cy="631"/>
            </a:xfrm>
            <a:solidFill>
              <a:schemeClr val="accent4">
                <a:lumMod val="60000"/>
                <a:lumOff val="40000"/>
              </a:schemeClr>
            </a:solidFill>
          </p:grpSpPr>
          <p:sp>
            <p:nvSpPr>
              <p:cNvPr id="264" name="Freeform 451">
                <a:extLst>
                  <a:ext uri="{FF2B5EF4-FFF2-40B4-BE49-F238E27FC236}">
                    <a16:creationId xmlns:a16="http://schemas.microsoft.com/office/drawing/2014/main" id="{25981A4C-CD6C-4D65-AC52-215C1C59B244}"/>
                  </a:ext>
                </a:extLst>
              </p:cNvPr>
              <p:cNvSpPr>
                <a:spLocks noChangeAspect="1"/>
              </p:cNvSpPr>
              <p:nvPr/>
            </p:nvSpPr>
            <p:spPr bwMode="auto">
              <a:xfrm>
                <a:off x="997" y="8534"/>
                <a:ext cx="126" cy="155"/>
              </a:xfrm>
              <a:custGeom>
                <a:avLst/>
                <a:gdLst>
                  <a:gd name="T0" fmla="*/ 49 w 105"/>
                  <a:gd name="T1" fmla="*/ 35 h 129"/>
                  <a:gd name="T2" fmla="*/ 0 w 105"/>
                  <a:gd name="T3" fmla="*/ 143 h 129"/>
                  <a:gd name="T4" fmla="*/ 28 w 105"/>
                  <a:gd name="T5" fmla="*/ 286 h 129"/>
                  <a:gd name="T6" fmla="*/ 103 w 105"/>
                  <a:gd name="T7" fmla="*/ 322 h 129"/>
                  <a:gd name="T8" fmla="*/ 232 w 105"/>
                  <a:gd name="T9" fmla="*/ 270 h 129"/>
                  <a:gd name="T10" fmla="*/ 260 w 105"/>
                  <a:gd name="T11" fmla="*/ 127 h 129"/>
                  <a:gd name="T12" fmla="*/ 196 w 105"/>
                  <a:gd name="T13" fmla="*/ 0 h 129"/>
                  <a:gd name="T14" fmla="*/ 49 w 105"/>
                  <a:gd name="T15" fmla="*/ 35 h 129"/>
                  <a:gd name="T16" fmla="*/ 0 60000 65536"/>
                  <a:gd name="T17" fmla="*/ 0 60000 65536"/>
                  <a:gd name="T18" fmla="*/ 0 60000 65536"/>
                  <a:gd name="T19" fmla="*/ 0 60000 65536"/>
                  <a:gd name="T20" fmla="*/ 0 60000 65536"/>
                  <a:gd name="T21" fmla="*/ 0 60000 65536"/>
                  <a:gd name="T22" fmla="*/ 0 60000 65536"/>
                  <a:gd name="T23" fmla="*/ 0 60000 65536"/>
                  <a:gd name="T24" fmla="*/ 0 w 105"/>
                  <a:gd name="T25" fmla="*/ 0 h 129"/>
                  <a:gd name="T26" fmla="*/ 105 w 105"/>
                  <a:gd name="T27" fmla="*/ 129 h 12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5" h="129">
                    <a:moveTo>
                      <a:pt x="19" y="14"/>
                    </a:moveTo>
                    <a:lnTo>
                      <a:pt x="0" y="57"/>
                    </a:lnTo>
                    <a:lnTo>
                      <a:pt x="11" y="114"/>
                    </a:lnTo>
                    <a:lnTo>
                      <a:pt x="42" y="129"/>
                    </a:lnTo>
                    <a:lnTo>
                      <a:pt x="93" y="108"/>
                    </a:lnTo>
                    <a:lnTo>
                      <a:pt x="105" y="51"/>
                    </a:lnTo>
                    <a:lnTo>
                      <a:pt x="78" y="0"/>
                    </a:lnTo>
                    <a:lnTo>
                      <a:pt x="19" y="14"/>
                    </a:lnTo>
                    <a:close/>
                  </a:path>
                </a:pathLst>
              </a:custGeom>
              <a:grp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265" name="Freeform 452">
                <a:extLst>
                  <a:ext uri="{FF2B5EF4-FFF2-40B4-BE49-F238E27FC236}">
                    <a16:creationId xmlns:a16="http://schemas.microsoft.com/office/drawing/2014/main" id="{920CF452-BABD-4962-BB12-ED7CE4BC60E3}"/>
                  </a:ext>
                </a:extLst>
              </p:cNvPr>
              <p:cNvSpPr>
                <a:spLocks noChangeAspect="1"/>
              </p:cNvSpPr>
              <p:nvPr/>
            </p:nvSpPr>
            <p:spPr bwMode="auto">
              <a:xfrm>
                <a:off x="1134" y="8657"/>
                <a:ext cx="126" cy="130"/>
              </a:xfrm>
              <a:custGeom>
                <a:avLst/>
                <a:gdLst>
                  <a:gd name="T0" fmla="*/ 49 w 105"/>
                  <a:gd name="T1" fmla="*/ 12 h 108"/>
                  <a:gd name="T2" fmla="*/ 0 w 105"/>
                  <a:gd name="T3" fmla="*/ 122 h 108"/>
                  <a:gd name="T4" fmla="*/ 23 w 105"/>
                  <a:gd name="T5" fmla="*/ 220 h 108"/>
                  <a:gd name="T6" fmla="*/ 113 w 105"/>
                  <a:gd name="T7" fmla="*/ 272 h 108"/>
                  <a:gd name="T8" fmla="*/ 200 w 105"/>
                  <a:gd name="T9" fmla="*/ 206 h 108"/>
                  <a:gd name="T10" fmla="*/ 260 w 105"/>
                  <a:gd name="T11" fmla="*/ 106 h 108"/>
                  <a:gd name="T12" fmla="*/ 173 w 105"/>
                  <a:gd name="T13" fmla="*/ 0 h 108"/>
                  <a:gd name="T14" fmla="*/ 49 w 105"/>
                  <a:gd name="T15" fmla="*/ 12 h 108"/>
                  <a:gd name="T16" fmla="*/ 0 60000 65536"/>
                  <a:gd name="T17" fmla="*/ 0 60000 65536"/>
                  <a:gd name="T18" fmla="*/ 0 60000 65536"/>
                  <a:gd name="T19" fmla="*/ 0 60000 65536"/>
                  <a:gd name="T20" fmla="*/ 0 60000 65536"/>
                  <a:gd name="T21" fmla="*/ 0 60000 65536"/>
                  <a:gd name="T22" fmla="*/ 0 60000 65536"/>
                  <a:gd name="T23" fmla="*/ 0 60000 65536"/>
                  <a:gd name="T24" fmla="*/ 0 w 105"/>
                  <a:gd name="T25" fmla="*/ 0 h 108"/>
                  <a:gd name="T26" fmla="*/ 105 w 105"/>
                  <a:gd name="T27" fmla="*/ 108 h 10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5" h="108">
                    <a:moveTo>
                      <a:pt x="19" y="5"/>
                    </a:moveTo>
                    <a:lnTo>
                      <a:pt x="0" y="48"/>
                    </a:lnTo>
                    <a:lnTo>
                      <a:pt x="9" y="87"/>
                    </a:lnTo>
                    <a:lnTo>
                      <a:pt x="45" y="108"/>
                    </a:lnTo>
                    <a:lnTo>
                      <a:pt x="81" y="81"/>
                    </a:lnTo>
                    <a:lnTo>
                      <a:pt x="105" y="42"/>
                    </a:lnTo>
                    <a:lnTo>
                      <a:pt x="69" y="0"/>
                    </a:lnTo>
                    <a:lnTo>
                      <a:pt x="19" y="5"/>
                    </a:lnTo>
                    <a:close/>
                  </a:path>
                </a:pathLst>
              </a:custGeom>
              <a:grp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266" name="Freeform 453">
                <a:extLst>
                  <a:ext uri="{FF2B5EF4-FFF2-40B4-BE49-F238E27FC236}">
                    <a16:creationId xmlns:a16="http://schemas.microsoft.com/office/drawing/2014/main" id="{54D762DA-FA89-4C24-B137-D2E81D1C9736}"/>
                  </a:ext>
                </a:extLst>
              </p:cNvPr>
              <p:cNvSpPr>
                <a:spLocks noChangeAspect="1"/>
              </p:cNvSpPr>
              <p:nvPr/>
            </p:nvSpPr>
            <p:spPr bwMode="auto">
              <a:xfrm>
                <a:off x="1145" y="8859"/>
                <a:ext cx="227" cy="306"/>
              </a:xfrm>
              <a:custGeom>
                <a:avLst/>
                <a:gdLst>
                  <a:gd name="T0" fmla="*/ 309 w 189"/>
                  <a:gd name="T1" fmla="*/ 52 h 255"/>
                  <a:gd name="T2" fmla="*/ 196 w 189"/>
                  <a:gd name="T3" fmla="*/ 196 h 255"/>
                  <a:gd name="T4" fmla="*/ 103 w 189"/>
                  <a:gd name="T5" fmla="*/ 336 h 255"/>
                  <a:gd name="T6" fmla="*/ 0 w 189"/>
                  <a:gd name="T7" fmla="*/ 509 h 255"/>
                  <a:gd name="T8" fmla="*/ 37 w 189"/>
                  <a:gd name="T9" fmla="*/ 634 h 255"/>
                  <a:gd name="T10" fmla="*/ 173 w 189"/>
                  <a:gd name="T11" fmla="*/ 612 h 255"/>
                  <a:gd name="T12" fmla="*/ 277 w 189"/>
                  <a:gd name="T13" fmla="*/ 425 h 255"/>
                  <a:gd name="T14" fmla="*/ 396 w 189"/>
                  <a:gd name="T15" fmla="*/ 239 h 255"/>
                  <a:gd name="T16" fmla="*/ 473 w 189"/>
                  <a:gd name="T17" fmla="*/ 127 h 255"/>
                  <a:gd name="T18" fmla="*/ 405 w 189"/>
                  <a:gd name="T19" fmla="*/ 0 h 255"/>
                  <a:gd name="T20" fmla="*/ 309 w 189"/>
                  <a:gd name="T21" fmla="*/ 52 h 25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89"/>
                  <a:gd name="T34" fmla="*/ 0 h 255"/>
                  <a:gd name="T35" fmla="*/ 189 w 189"/>
                  <a:gd name="T36" fmla="*/ 255 h 255"/>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89" h="255">
                    <a:moveTo>
                      <a:pt x="123" y="21"/>
                    </a:moveTo>
                    <a:lnTo>
                      <a:pt x="78" y="78"/>
                    </a:lnTo>
                    <a:lnTo>
                      <a:pt x="42" y="135"/>
                    </a:lnTo>
                    <a:lnTo>
                      <a:pt x="0" y="204"/>
                    </a:lnTo>
                    <a:lnTo>
                      <a:pt x="15" y="255"/>
                    </a:lnTo>
                    <a:lnTo>
                      <a:pt x="69" y="246"/>
                    </a:lnTo>
                    <a:lnTo>
                      <a:pt x="111" y="171"/>
                    </a:lnTo>
                    <a:lnTo>
                      <a:pt x="159" y="96"/>
                    </a:lnTo>
                    <a:lnTo>
                      <a:pt x="189" y="51"/>
                    </a:lnTo>
                    <a:lnTo>
                      <a:pt x="162" y="0"/>
                    </a:lnTo>
                    <a:lnTo>
                      <a:pt x="123" y="21"/>
                    </a:lnTo>
                    <a:close/>
                  </a:path>
                </a:pathLst>
              </a:custGeom>
              <a:grp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grpSp>
        <p:sp>
          <p:nvSpPr>
            <p:cNvPr id="260" name="任意多边形 7">
              <a:extLst>
                <a:ext uri="{FF2B5EF4-FFF2-40B4-BE49-F238E27FC236}">
                  <a16:creationId xmlns:a16="http://schemas.microsoft.com/office/drawing/2014/main" id="{19F5E99C-BFDD-48BD-A743-8E104996F818}"/>
                </a:ext>
              </a:extLst>
            </p:cNvPr>
            <p:cNvSpPr>
              <a:spLocks noChangeAspect="1"/>
            </p:cNvSpPr>
            <p:nvPr/>
          </p:nvSpPr>
          <p:spPr bwMode="auto">
            <a:xfrm>
              <a:off x="4440183" y="4901556"/>
              <a:ext cx="3114" cy="3114"/>
            </a:xfrm>
            <a:custGeom>
              <a:avLst/>
              <a:gdLst>
                <a:gd name="T0" fmla="*/ 0 w 3560387"/>
                <a:gd name="T1" fmla="*/ 0 h 6001569"/>
                <a:gd name="T2" fmla="*/ 0 w 3560387"/>
                <a:gd name="T3" fmla="*/ 0 h 6001569"/>
                <a:gd name="T4" fmla="*/ 0 w 3560387"/>
                <a:gd name="T5" fmla="*/ 0 h 6001569"/>
                <a:gd name="T6" fmla="*/ 0 w 3560387"/>
                <a:gd name="T7" fmla="*/ 0 h 6001569"/>
                <a:gd name="T8" fmla="*/ 0 w 3560387"/>
                <a:gd name="T9" fmla="*/ 0 h 6001569"/>
                <a:gd name="T10" fmla="*/ 0 w 3560387"/>
                <a:gd name="T11" fmla="*/ 0 h 6001569"/>
                <a:gd name="T12" fmla="*/ 0 w 3560387"/>
                <a:gd name="T13" fmla="*/ 0 h 6001569"/>
                <a:gd name="T14" fmla="*/ 0 w 3560387"/>
                <a:gd name="T15" fmla="*/ 0 h 6001569"/>
                <a:gd name="T16" fmla="*/ 0 w 3560387"/>
                <a:gd name="T17" fmla="*/ 0 h 6001569"/>
                <a:gd name="T18" fmla="*/ 0 w 3560387"/>
                <a:gd name="T19" fmla="*/ 0 h 6001569"/>
                <a:gd name="T20" fmla="*/ 0 w 3560387"/>
                <a:gd name="T21" fmla="*/ 0 h 6001569"/>
                <a:gd name="T22" fmla="*/ 0 w 3560387"/>
                <a:gd name="T23" fmla="*/ 0 h 6001569"/>
                <a:gd name="T24" fmla="*/ 0 w 3560387"/>
                <a:gd name="T25" fmla="*/ 0 h 6001569"/>
                <a:gd name="T26" fmla="*/ 0 w 3560387"/>
                <a:gd name="T27" fmla="*/ 0 h 6001569"/>
                <a:gd name="T28" fmla="*/ 0 w 3560387"/>
                <a:gd name="T29" fmla="*/ 0 h 6001569"/>
                <a:gd name="T30" fmla="*/ 0 w 3560387"/>
                <a:gd name="T31" fmla="*/ 0 h 6001569"/>
                <a:gd name="T32" fmla="*/ 0 w 3560387"/>
                <a:gd name="T33" fmla="*/ 0 h 6001569"/>
                <a:gd name="T34" fmla="*/ 0 w 3560387"/>
                <a:gd name="T35" fmla="*/ 0 h 6001569"/>
                <a:gd name="T36" fmla="*/ 0 w 3560387"/>
                <a:gd name="T37" fmla="*/ 0 h 6001569"/>
                <a:gd name="T38" fmla="*/ 0 w 3560387"/>
                <a:gd name="T39" fmla="*/ 0 h 6001569"/>
                <a:gd name="T40" fmla="*/ 0 w 3560387"/>
                <a:gd name="T41" fmla="*/ 0 h 6001569"/>
                <a:gd name="T42" fmla="*/ 0 w 3560387"/>
                <a:gd name="T43" fmla="*/ 0 h 6001569"/>
                <a:gd name="T44" fmla="*/ 0 w 3560387"/>
                <a:gd name="T45" fmla="*/ 0 h 6001569"/>
                <a:gd name="T46" fmla="*/ 0 w 3560387"/>
                <a:gd name="T47" fmla="*/ 0 h 6001569"/>
                <a:gd name="T48" fmla="*/ 0 w 3560387"/>
                <a:gd name="T49" fmla="*/ 0 h 6001569"/>
                <a:gd name="T50" fmla="*/ 0 w 3560387"/>
                <a:gd name="T51" fmla="*/ 0 h 6001569"/>
                <a:gd name="T52" fmla="*/ 0 w 3560387"/>
                <a:gd name="T53" fmla="*/ 0 h 6001569"/>
                <a:gd name="T54" fmla="*/ 0 w 3560387"/>
                <a:gd name="T55" fmla="*/ 0 h 6001569"/>
                <a:gd name="T56" fmla="*/ 0 w 3560387"/>
                <a:gd name="T57" fmla="*/ 0 h 6001569"/>
                <a:gd name="T58" fmla="*/ 0 w 3560387"/>
                <a:gd name="T59" fmla="*/ 0 h 6001569"/>
                <a:gd name="T60" fmla="*/ 0 w 3560387"/>
                <a:gd name="T61" fmla="*/ 0 h 6001569"/>
                <a:gd name="T62" fmla="*/ 0 w 3560387"/>
                <a:gd name="T63" fmla="*/ 0 h 6001569"/>
                <a:gd name="T64" fmla="*/ 0 w 3560387"/>
                <a:gd name="T65" fmla="*/ 0 h 6001569"/>
                <a:gd name="T66" fmla="*/ 0 w 3560387"/>
                <a:gd name="T67" fmla="*/ 0 h 6001569"/>
                <a:gd name="T68" fmla="*/ 0 w 3560387"/>
                <a:gd name="T69" fmla="*/ 0 h 6001569"/>
                <a:gd name="T70" fmla="*/ 0 w 3560387"/>
                <a:gd name="T71" fmla="*/ 0 h 6001569"/>
                <a:gd name="T72" fmla="*/ 0 w 3560387"/>
                <a:gd name="T73" fmla="*/ 0 h 6001569"/>
                <a:gd name="T74" fmla="*/ 0 w 3560387"/>
                <a:gd name="T75" fmla="*/ 0 h 6001569"/>
                <a:gd name="T76" fmla="*/ 0 w 3560387"/>
                <a:gd name="T77" fmla="*/ 0 h 6001569"/>
                <a:gd name="T78" fmla="*/ 0 w 3560387"/>
                <a:gd name="T79" fmla="*/ 0 h 6001569"/>
                <a:gd name="T80" fmla="*/ 0 w 3560387"/>
                <a:gd name="T81" fmla="*/ 0 h 6001569"/>
                <a:gd name="T82" fmla="*/ 0 w 3560387"/>
                <a:gd name="T83" fmla="*/ 0 h 6001569"/>
                <a:gd name="T84" fmla="*/ 0 w 3560387"/>
                <a:gd name="T85" fmla="*/ 0 h 6001569"/>
                <a:gd name="T86" fmla="*/ 0 w 3560387"/>
                <a:gd name="T87" fmla="*/ 0 h 6001569"/>
                <a:gd name="T88" fmla="*/ 0 w 3560387"/>
                <a:gd name="T89" fmla="*/ 0 h 6001569"/>
                <a:gd name="T90" fmla="*/ 0 w 3560387"/>
                <a:gd name="T91" fmla="*/ 0 h 6001569"/>
                <a:gd name="T92" fmla="*/ 0 w 3560387"/>
                <a:gd name="T93" fmla="*/ 0 h 6001569"/>
                <a:gd name="T94" fmla="*/ 0 w 3560387"/>
                <a:gd name="T95" fmla="*/ 0 h 6001569"/>
                <a:gd name="T96" fmla="*/ 0 w 3560387"/>
                <a:gd name="T97" fmla="*/ 0 h 6001569"/>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560387"/>
                <a:gd name="T148" fmla="*/ 0 h 6001569"/>
                <a:gd name="T149" fmla="*/ 3560387 w 3560387"/>
                <a:gd name="T150" fmla="*/ 6001569 h 6001569"/>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560387" h="6001569">
                  <a:moveTo>
                    <a:pt x="28925" y="1128680"/>
                  </a:moveTo>
                  <a:lnTo>
                    <a:pt x="112277" y="1133748"/>
                  </a:lnTo>
                  <a:lnTo>
                    <a:pt x="216203" y="1139923"/>
                  </a:lnTo>
                  <a:lnTo>
                    <a:pt x="329214" y="1202425"/>
                  </a:lnTo>
                  <a:lnTo>
                    <a:pt x="229286" y="1277276"/>
                  </a:lnTo>
                  <a:lnTo>
                    <a:pt x="315588" y="1335781"/>
                  </a:lnTo>
                  <a:lnTo>
                    <a:pt x="238370" y="1417540"/>
                  </a:lnTo>
                  <a:lnTo>
                    <a:pt x="247454" y="1562890"/>
                  </a:lnTo>
                  <a:lnTo>
                    <a:pt x="165695" y="1630478"/>
                  </a:lnTo>
                  <a:lnTo>
                    <a:pt x="138987" y="1745855"/>
                  </a:lnTo>
                  <a:lnTo>
                    <a:pt x="182776" y="1828892"/>
                  </a:lnTo>
                  <a:lnTo>
                    <a:pt x="265623" y="1906653"/>
                  </a:lnTo>
                  <a:lnTo>
                    <a:pt x="328670" y="1892482"/>
                  </a:lnTo>
                  <a:lnTo>
                    <a:pt x="428598" y="1829436"/>
                  </a:lnTo>
                  <a:cubicBezTo>
                    <a:pt x="428235" y="1858203"/>
                    <a:pt x="427873" y="1886971"/>
                    <a:pt x="427510" y="1915738"/>
                  </a:cubicBezTo>
                  <a:lnTo>
                    <a:pt x="368461" y="1952076"/>
                  </a:lnTo>
                  <a:lnTo>
                    <a:pt x="387174" y="2089618"/>
                  </a:lnTo>
                  <a:lnTo>
                    <a:pt x="500729" y="2084532"/>
                  </a:lnTo>
                  <a:lnTo>
                    <a:pt x="531981" y="2146845"/>
                  </a:lnTo>
                  <a:lnTo>
                    <a:pt x="449677" y="2264398"/>
                  </a:lnTo>
                  <a:lnTo>
                    <a:pt x="591029" y="2396121"/>
                  </a:lnTo>
                  <a:lnTo>
                    <a:pt x="497487" y="2458246"/>
                  </a:lnTo>
                  <a:cubicBezTo>
                    <a:pt x="496588" y="2554295"/>
                    <a:pt x="491456" y="2506292"/>
                    <a:pt x="490557" y="2602341"/>
                  </a:cubicBezTo>
                  <a:cubicBezTo>
                    <a:pt x="489095" y="2635867"/>
                    <a:pt x="554691" y="2649761"/>
                    <a:pt x="554691" y="2669929"/>
                  </a:cubicBezTo>
                  <a:lnTo>
                    <a:pt x="490556" y="2723347"/>
                  </a:lnTo>
                  <a:lnTo>
                    <a:pt x="571772" y="2845442"/>
                  </a:lnTo>
                  <a:lnTo>
                    <a:pt x="627578" y="2899758"/>
                  </a:lnTo>
                  <a:lnTo>
                    <a:pt x="572860" y="2990249"/>
                  </a:lnTo>
                  <a:lnTo>
                    <a:pt x="590485" y="3052750"/>
                  </a:lnTo>
                  <a:lnTo>
                    <a:pt x="535978" y="3134509"/>
                  </a:lnTo>
                  <a:lnTo>
                    <a:pt x="502551" y="3182836"/>
                  </a:lnTo>
                  <a:lnTo>
                    <a:pt x="575226" y="3331096"/>
                  </a:lnTo>
                  <a:lnTo>
                    <a:pt x="647901" y="3380516"/>
                  </a:lnTo>
                  <a:lnTo>
                    <a:pt x="775082" y="3507697"/>
                  </a:lnTo>
                  <a:lnTo>
                    <a:pt x="833587" y="3662131"/>
                  </a:lnTo>
                  <a:lnTo>
                    <a:pt x="855753" y="3741714"/>
                  </a:lnTo>
                  <a:lnTo>
                    <a:pt x="929517" y="3879068"/>
                  </a:lnTo>
                  <a:lnTo>
                    <a:pt x="829589" y="3905233"/>
                  </a:lnTo>
                  <a:lnTo>
                    <a:pt x="825590" y="4054581"/>
                  </a:lnTo>
                  <a:lnTo>
                    <a:pt x="744919" y="4141426"/>
                  </a:lnTo>
                  <a:lnTo>
                    <a:pt x="604656" y="4119259"/>
                  </a:lnTo>
                  <a:lnTo>
                    <a:pt x="513812" y="4239178"/>
                  </a:lnTo>
                  <a:lnTo>
                    <a:pt x="482561" y="4379441"/>
                  </a:lnTo>
                  <a:lnTo>
                    <a:pt x="386653" y="4514998"/>
                  </a:lnTo>
                  <a:lnTo>
                    <a:pt x="324128" y="4608372"/>
                  </a:lnTo>
                  <a:lnTo>
                    <a:pt x="356468" y="4829307"/>
                  </a:lnTo>
                  <a:lnTo>
                    <a:pt x="269622" y="4873641"/>
                  </a:lnTo>
                  <a:lnTo>
                    <a:pt x="334280" y="5014217"/>
                  </a:lnTo>
                  <a:lnTo>
                    <a:pt x="360111" y="5103661"/>
                  </a:lnTo>
                  <a:lnTo>
                    <a:pt x="453131" y="5162166"/>
                  </a:lnTo>
                  <a:lnTo>
                    <a:pt x="606477" y="5193417"/>
                  </a:lnTo>
                  <a:lnTo>
                    <a:pt x="714402" y="5202501"/>
                  </a:lnTo>
                  <a:lnTo>
                    <a:pt x="809243" y="5311514"/>
                  </a:lnTo>
                  <a:lnTo>
                    <a:pt x="949507" y="5301341"/>
                  </a:lnTo>
                  <a:lnTo>
                    <a:pt x="1021094" y="5346763"/>
                  </a:lnTo>
                  <a:lnTo>
                    <a:pt x="1061429" y="5492113"/>
                  </a:lnTo>
                  <a:lnTo>
                    <a:pt x="1039262" y="5600037"/>
                  </a:lnTo>
                  <a:lnTo>
                    <a:pt x="1066516" y="5680708"/>
                  </a:lnTo>
                  <a:lnTo>
                    <a:pt x="1025092" y="5766465"/>
                  </a:lnTo>
                  <a:lnTo>
                    <a:pt x="1139191" y="5870390"/>
                  </a:lnTo>
                  <a:lnTo>
                    <a:pt x="1265283" y="5874388"/>
                  </a:lnTo>
                  <a:lnTo>
                    <a:pt x="1251113" y="5765376"/>
                  </a:lnTo>
                  <a:lnTo>
                    <a:pt x="1236942" y="5652365"/>
                  </a:lnTo>
                  <a:lnTo>
                    <a:pt x="1377206" y="5689791"/>
                  </a:lnTo>
                  <a:lnTo>
                    <a:pt x="1554540" y="5658540"/>
                  </a:lnTo>
                  <a:lnTo>
                    <a:pt x="1689718" y="5713046"/>
                  </a:lnTo>
                  <a:lnTo>
                    <a:pt x="1806726" y="5731215"/>
                  </a:lnTo>
                  <a:lnTo>
                    <a:pt x="1806726" y="5876564"/>
                  </a:lnTo>
                  <a:cubicBezTo>
                    <a:pt x="1806482" y="5918232"/>
                    <a:pt x="1806237" y="5959901"/>
                    <a:pt x="1805993" y="6001569"/>
                  </a:cubicBezTo>
                  <a:lnTo>
                    <a:pt x="1977508" y="5951061"/>
                  </a:lnTo>
                  <a:lnTo>
                    <a:pt x="2145758" y="5875476"/>
                  </a:lnTo>
                  <a:lnTo>
                    <a:pt x="2286021" y="5789719"/>
                  </a:lnTo>
                  <a:lnTo>
                    <a:pt x="2208260" y="5935069"/>
                  </a:lnTo>
                  <a:lnTo>
                    <a:pt x="2362695" y="5911814"/>
                  </a:lnTo>
                  <a:lnTo>
                    <a:pt x="2508044" y="5866392"/>
                  </a:lnTo>
                  <a:lnTo>
                    <a:pt x="2548380" y="5744297"/>
                  </a:lnTo>
                  <a:lnTo>
                    <a:pt x="2461534" y="5713046"/>
                  </a:lnTo>
                  <a:lnTo>
                    <a:pt x="2475705" y="5594949"/>
                  </a:lnTo>
                  <a:lnTo>
                    <a:pt x="2615969" y="5518276"/>
                  </a:lnTo>
                  <a:lnTo>
                    <a:pt x="2734065" y="5487025"/>
                  </a:lnTo>
                  <a:lnTo>
                    <a:pt x="2723893" y="5378012"/>
                  </a:lnTo>
                  <a:lnTo>
                    <a:pt x="2869243" y="5401267"/>
                  </a:lnTo>
                  <a:lnTo>
                    <a:pt x="3023253" y="5343826"/>
                  </a:lnTo>
                  <a:lnTo>
                    <a:pt x="3188882" y="5333008"/>
                  </a:lnTo>
                  <a:lnTo>
                    <a:pt x="3086179" y="5162519"/>
                  </a:lnTo>
                  <a:lnTo>
                    <a:pt x="3100350" y="5055328"/>
                  </a:lnTo>
                  <a:lnTo>
                    <a:pt x="3027675" y="4905980"/>
                  </a:lnTo>
                  <a:lnTo>
                    <a:pt x="2996424" y="4730467"/>
                  </a:lnTo>
                  <a:lnTo>
                    <a:pt x="3000422" y="4612370"/>
                  </a:lnTo>
                  <a:lnTo>
                    <a:pt x="3049842" y="4490276"/>
                  </a:lnTo>
                  <a:lnTo>
                    <a:pt x="3177023" y="4495362"/>
                  </a:lnTo>
                  <a:lnTo>
                    <a:pt x="3241702" y="4436858"/>
                  </a:lnTo>
                  <a:lnTo>
                    <a:pt x="3208274" y="4330022"/>
                  </a:lnTo>
                  <a:lnTo>
                    <a:pt x="3149770" y="4222097"/>
                  </a:lnTo>
                  <a:lnTo>
                    <a:pt x="3068011" y="4171589"/>
                  </a:lnTo>
                  <a:lnTo>
                    <a:pt x="3027675" y="4018243"/>
                  </a:lnTo>
                  <a:lnTo>
                    <a:pt x="3150858" y="3915405"/>
                  </a:lnTo>
                  <a:lnTo>
                    <a:pt x="3291122" y="3793310"/>
                  </a:lnTo>
                  <a:lnTo>
                    <a:pt x="3426299" y="3734806"/>
                  </a:lnTo>
                  <a:lnTo>
                    <a:pt x="3534223" y="3658133"/>
                  </a:lnTo>
                  <a:lnTo>
                    <a:pt x="3547304" y="3559293"/>
                  </a:lnTo>
                  <a:lnTo>
                    <a:pt x="3505881" y="3331101"/>
                  </a:lnTo>
                  <a:lnTo>
                    <a:pt x="3464457" y="3245343"/>
                  </a:lnTo>
                  <a:lnTo>
                    <a:pt x="3446288" y="3118162"/>
                  </a:lnTo>
                  <a:lnTo>
                    <a:pt x="3528048" y="3091997"/>
                  </a:lnTo>
                  <a:lnTo>
                    <a:pt x="3560387" y="2986983"/>
                  </a:lnTo>
                  <a:lnTo>
                    <a:pt x="3411039" y="2964816"/>
                  </a:lnTo>
                  <a:lnTo>
                    <a:pt x="3292943" y="2951734"/>
                  </a:lnTo>
                  <a:lnTo>
                    <a:pt x="3183930" y="2788215"/>
                  </a:lnTo>
                  <a:lnTo>
                    <a:pt x="3234438" y="2703546"/>
                  </a:lnTo>
                  <a:lnTo>
                    <a:pt x="3179932" y="2608704"/>
                  </a:lnTo>
                  <a:lnTo>
                    <a:pt x="3229352" y="2437189"/>
                  </a:lnTo>
                  <a:lnTo>
                    <a:pt x="3317286" y="2356518"/>
                  </a:lnTo>
                  <a:lnTo>
                    <a:pt x="3162852" y="2141758"/>
                  </a:lnTo>
                  <a:lnTo>
                    <a:pt x="3058925" y="2006581"/>
                  </a:lnTo>
                  <a:lnTo>
                    <a:pt x="2986914" y="1900856"/>
                  </a:lnTo>
                  <a:lnTo>
                    <a:pt x="2958997" y="1752219"/>
                  </a:lnTo>
                  <a:lnTo>
                    <a:pt x="2982252" y="1607957"/>
                  </a:lnTo>
                  <a:lnTo>
                    <a:pt x="2935156" y="1462713"/>
                  </a:lnTo>
                  <a:lnTo>
                    <a:pt x="2766404" y="1281274"/>
                  </a:lnTo>
                  <a:lnTo>
                    <a:pt x="2567636" y="1109760"/>
                  </a:lnTo>
                  <a:lnTo>
                    <a:pt x="2449539" y="960412"/>
                  </a:lnTo>
                  <a:lnTo>
                    <a:pt x="2396901" y="881160"/>
                  </a:lnTo>
                  <a:lnTo>
                    <a:pt x="2278024" y="748561"/>
                  </a:lnTo>
                  <a:lnTo>
                    <a:pt x="2294371" y="595215"/>
                  </a:lnTo>
                  <a:lnTo>
                    <a:pt x="2176275" y="510546"/>
                  </a:lnTo>
                  <a:lnTo>
                    <a:pt x="2030925" y="524717"/>
                  </a:lnTo>
                  <a:lnTo>
                    <a:pt x="1968422" y="424789"/>
                  </a:lnTo>
                  <a:lnTo>
                    <a:pt x="1829247" y="376457"/>
                  </a:lnTo>
                  <a:lnTo>
                    <a:pt x="1630479" y="203854"/>
                  </a:lnTo>
                  <a:lnTo>
                    <a:pt x="1499300" y="177689"/>
                  </a:lnTo>
                  <a:lnTo>
                    <a:pt x="1395374" y="0"/>
                  </a:lnTo>
                  <a:lnTo>
                    <a:pt x="1292536" y="5087"/>
                  </a:lnTo>
                  <a:lnTo>
                    <a:pt x="1188209" y="65813"/>
                  </a:lnTo>
                  <a:lnTo>
                    <a:pt x="1080685" y="145348"/>
                  </a:lnTo>
                  <a:lnTo>
                    <a:pt x="1000014" y="185685"/>
                  </a:lnTo>
                  <a:lnTo>
                    <a:pt x="828499" y="198766"/>
                  </a:lnTo>
                  <a:lnTo>
                    <a:pt x="737656" y="271441"/>
                  </a:lnTo>
                  <a:lnTo>
                    <a:pt x="666069" y="230017"/>
                  </a:lnTo>
                  <a:lnTo>
                    <a:pt x="553058" y="339028"/>
                  </a:lnTo>
                  <a:lnTo>
                    <a:pt x="549060" y="420788"/>
                  </a:lnTo>
                  <a:lnTo>
                    <a:pt x="440048" y="406617"/>
                  </a:lnTo>
                  <a:lnTo>
                    <a:pt x="364463" y="474206"/>
                  </a:lnTo>
                  <a:lnTo>
                    <a:pt x="265623" y="532710"/>
                  </a:lnTo>
                  <a:lnTo>
                    <a:pt x="160609" y="604296"/>
                  </a:lnTo>
                  <a:lnTo>
                    <a:pt x="99928" y="734387"/>
                  </a:lnTo>
                  <a:lnTo>
                    <a:pt x="79938" y="892819"/>
                  </a:lnTo>
                  <a:lnTo>
                    <a:pt x="0" y="1018911"/>
                  </a:lnTo>
                  <a:lnTo>
                    <a:pt x="28925" y="1128680"/>
                  </a:lnTo>
                  <a:close/>
                </a:path>
              </a:pathLst>
            </a:custGeom>
            <a:solidFill>
              <a:schemeClr val="accent4">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261" name="Freeform 449">
              <a:extLst>
                <a:ext uri="{FF2B5EF4-FFF2-40B4-BE49-F238E27FC236}">
                  <a16:creationId xmlns:a16="http://schemas.microsoft.com/office/drawing/2014/main" id="{145DA9F1-20B5-42FF-A73F-60B82044FE44}"/>
                </a:ext>
              </a:extLst>
            </p:cNvPr>
            <p:cNvSpPr>
              <a:spLocks noChangeAspect="1"/>
            </p:cNvSpPr>
            <p:nvPr/>
          </p:nvSpPr>
          <p:spPr bwMode="auto">
            <a:xfrm>
              <a:off x="4421497" y="4928027"/>
              <a:ext cx="7786" cy="10901"/>
            </a:xfrm>
            <a:custGeom>
              <a:avLst/>
              <a:gdLst>
                <a:gd name="T0" fmla="*/ 0 w 125"/>
                <a:gd name="T1" fmla="*/ 2147483647 h 187"/>
                <a:gd name="T2" fmla="*/ 2147483647 w 125"/>
                <a:gd name="T3" fmla="*/ 2147483647 h 187"/>
                <a:gd name="T4" fmla="*/ 2147483647 w 125"/>
                <a:gd name="T5" fmla="*/ 2147483647 h 187"/>
                <a:gd name="T6" fmla="*/ 2147483647 w 125"/>
                <a:gd name="T7" fmla="*/ 2147483647 h 187"/>
                <a:gd name="T8" fmla="*/ 2147483647 w 125"/>
                <a:gd name="T9" fmla="*/ 2147483647 h 187"/>
                <a:gd name="T10" fmla="*/ 2147483647 w 125"/>
                <a:gd name="T11" fmla="*/ 2147483647 h 187"/>
                <a:gd name="T12" fmla="*/ 2147483647 w 125"/>
                <a:gd name="T13" fmla="*/ 0 h 187"/>
                <a:gd name="T14" fmla="*/ 0 w 125"/>
                <a:gd name="T15" fmla="*/ 2147483647 h 187"/>
                <a:gd name="T16" fmla="*/ 0 60000 65536"/>
                <a:gd name="T17" fmla="*/ 0 60000 65536"/>
                <a:gd name="T18" fmla="*/ 0 60000 65536"/>
                <a:gd name="T19" fmla="*/ 0 60000 65536"/>
                <a:gd name="T20" fmla="*/ 0 60000 65536"/>
                <a:gd name="T21" fmla="*/ 0 60000 65536"/>
                <a:gd name="T22" fmla="*/ 0 60000 65536"/>
                <a:gd name="T23" fmla="*/ 0 60000 65536"/>
                <a:gd name="T24" fmla="*/ 0 w 125"/>
                <a:gd name="T25" fmla="*/ 0 h 187"/>
                <a:gd name="T26" fmla="*/ 125 w 125"/>
                <a:gd name="T27" fmla="*/ 187 h 18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25" h="187">
                  <a:moveTo>
                    <a:pt x="0" y="33"/>
                  </a:moveTo>
                  <a:lnTo>
                    <a:pt x="7" y="103"/>
                  </a:lnTo>
                  <a:lnTo>
                    <a:pt x="14" y="187"/>
                  </a:lnTo>
                  <a:lnTo>
                    <a:pt x="86" y="173"/>
                  </a:lnTo>
                  <a:lnTo>
                    <a:pt x="115" y="110"/>
                  </a:lnTo>
                  <a:lnTo>
                    <a:pt x="125" y="24"/>
                  </a:lnTo>
                  <a:lnTo>
                    <a:pt x="53" y="0"/>
                  </a:lnTo>
                  <a:lnTo>
                    <a:pt x="0" y="33"/>
                  </a:lnTo>
                  <a:close/>
                </a:path>
              </a:pathLst>
            </a:custGeom>
            <a:solidFill>
              <a:schemeClr val="accent4">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262" name="Freeform 30">
              <a:extLst>
                <a:ext uri="{FF2B5EF4-FFF2-40B4-BE49-F238E27FC236}">
                  <a16:creationId xmlns:a16="http://schemas.microsoft.com/office/drawing/2014/main" id="{4223691E-3088-41DF-8C7F-3DD4849C1DF4}"/>
                </a:ext>
              </a:extLst>
            </p:cNvPr>
            <p:cNvSpPr>
              <a:spLocks/>
            </p:cNvSpPr>
            <p:nvPr/>
          </p:nvSpPr>
          <p:spPr bwMode="auto">
            <a:xfrm>
              <a:off x="5259250" y="4423514"/>
              <a:ext cx="99648" cy="112113"/>
            </a:xfrm>
            <a:custGeom>
              <a:avLst/>
              <a:gdLst>
                <a:gd name="T0" fmla="*/ 0 w 1135"/>
                <a:gd name="T1" fmla="*/ 2147483647 h 1311"/>
                <a:gd name="T2" fmla="*/ 2147483647 w 1135"/>
                <a:gd name="T3" fmla="*/ 2147483647 h 1311"/>
                <a:gd name="T4" fmla="*/ 2147483647 w 1135"/>
                <a:gd name="T5" fmla="*/ 2147483647 h 1311"/>
                <a:gd name="T6" fmla="*/ 2147483647 w 1135"/>
                <a:gd name="T7" fmla="*/ 2147483647 h 1311"/>
                <a:gd name="T8" fmla="*/ 2147483647 w 1135"/>
                <a:gd name="T9" fmla="*/ 2147483647 h 1311"/>
                <a:gd name="T10" fmla="*/ 2147483647 w 1135"/>
                <a:gd name="T11" fmla="*/ 2147483647 h 1311"/>
                <a:gd name="T12" fmla="*/ 2147483647 w 1135"/>
                <a:gd name="T13" fmla="*/ 2147483647 h 1311"/>
                <a:gd name="T14" fmla="*/ 2147483647 w 1135"/>
                <a:gd name="T15" fmla="*/ 2147483647 h 1311"/>
                <a:gd name="T16" fmla="*/ 2147483647 w 1135"/>
                <a:gd name="T17" fmla="*/ 2147483647 h 1311"/>
                <a:gd name="T18" fmla="*/ 2147483647 w 1135"/>
                <a:gd name="T19" fmla="*/ 2147483647 h 1311"/>
                <a:gd name="T20" fmla="*/ 2147483647 w 1135"/>
                <a:gd name="T21" fmla="*/ 2147483647 h 1311"/>
                <a:gd name="T22" fmla="*/ 2147483647 w 1135"/>
                <a:gd name="T23" fmla="*/ 2147483647 h 1311"/>
                <a:gd name="T24" fmla="*/ 2147483647 w 1135"/>
                <a:gd name="T25" fmla="*/ 2147483647 h 1311"/>
                <a:gd name="T26" fmla="*/ 2147483647 w 1135"/>
                <a:gd name="T27" fmla="*/ 2147483647 h 1311"/>
                <a:gd name="T28" fmla="*/ 2147483647 w 1135"/>
                <a:gd name="T29" fmla="*/ 2147483647 h 1311"/>
                <a:gd name="T30" fmla="*/ 2147483647 w 1135"/>
                <a:gd name="T31" fmla="*/ 2147483647 h 1311"/>
                <a:gd name="T32" fmla="*/ 2147483647 w 1135"/>
                <a:gd name="T33" fmla="*/ 2147483647 h 1311"/>
                <a:gd name="T34" fmla="*/ 2147483647 w 1135"/>
                <a:gd name="T35" fmla="*/ 2147483647 h 1311"/>
                <a:gd name="T36" fmla="*/ 2147483647 w 1135"/>
                <a:gd name="T37" fmla="*/ 2147483647 h 1311"/>
                <a:gd name="T38" fmla="*/ 2147483647 w 1135"/>
                <a:gd name="T39" fmla="*/ 2147483647 h 1311"/>
                <a:gd name="T40" fmla="*/ 2147483647 w 1135"/>
                <a:gd name="T41" fmla="*/ 2147483647 h 1311"/>
                <a:gd name="T42" fmla="*/ 2147483647 w 1135"/>
                <a:gd name="T43" fmla="*/ 2147483647 h 1311"/>
                <a:gd name="T44" fmla="*/ 2147483647 w 1135"/>
                <a:gd name="T45" fmla="*/ 2147483647 h 1311"/>
                <a:gd name="T46" fmla="*/ 2147483647 w 1135"/>
                <a:gd name="T47" fmla="*/ 2147483647 h 1311"/>
                <a:gd name="T48" fmla="*/ 2147483647 w 1135"/>
                <a:gd name="T49" fmla="*/ 0 h 1311"/>
                <a:gd name="T50" fmla="*/ 2147483647 w 1135"/>
                <a:gd name="T51" fmla="*/ 2147483647 h 1311"/>
                <a:gd name="T52" fmla="*/ 2147483647 w 1135"/>
                <a:gd name="T53" fmla="*/ 2147483647 h 1311"/>
                <a:gd name="T54" fmla="*/ 2147483647 w 1135"/>
                <a:gd name="T55" fmla="*/ 2147483647 h 1311"/>
                <a:gd name="T56" fmla="*/ 2147483647 w 1135"/>
                <a:gd name="T57" fmla="*/ 2147483647 h 1311"/>
                <a:gd name="T58" fmla="*/ 2147483647 w 1135"/>
                <a:gd name="T59" fmla="*/ 2147483647 h 1311"/>
                <a:gd name="T60" fmla="*/ 2147483647 w 1135"/>
                <a:gd name="T61" fmla="*/ 2147483647 h 1311"/>
                <a:gd name="T62" fmla="*/ 2147483647 w 1135"/>
                <a:gd name="T63" fmla="*/ 2147483647 h 1311"/>
                <a:gd name="T64" fmla="*/ 2147483647 w 1135"/>
                <a:gd name="T65" fmla="*/ 2147483647 h 1311"/>
                <a:gd name="T66" fmla="*/ 2147483647 w 1135"/>
                <a:gd name="T67" fmla="*/ 2147483647 h 1311"/>
                <a:gd name="T68" fmla="*/ 2147483647 w 1135"/>
                <a:gd name="T69" fmla="*/ 2147483647 h 1311"/>
                <a:gd name="T70" fmla="*/ 2147483647 w 1135"/>
                <a:gd name="T71" fmla="*/ 2147483647 h 1311"/>
                <a:gd name="T72" fmla="*/ 0 w 1135"/>
                <a:gd name="T73" fmla="*/ 2147483647 h 1311"/>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135"/>
                <a:gd name="T112" fmla="*/ 0 h 1311"/>
                <a:gd name="T113" fmla="*/ 1132 w 1135"/>
                <a:gd name="T114" fmla="*/ 1257 h 1311"/>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135" h="1311">
                  <a:moveTo>
                    <a:pt x="0" y="960"/>
                  </a:moveTo>
                  <a:lnTo>
                    <a:pt x="57" y="1153"/>
                  </a:lnTo>
                  <a:lnTo>
                    <a:pt x="107" y="1221"/>
                  </a:lnTo>
                  <a:lnTo>
                    <a:pt x="154" y="1311"/>
                  </a:lnTo>
                  <a:lnTo>
                    <a:pt x="274" y="1309"/>
                  </a:lnTo>
                  <a:lnTo>
                    <a:pt x="384" y="1230"/>
                  </a:lnTo>
                  <a:lnTo>
                    <a:pt x="463" y="1183"/>
                  </a:lnTo>
                  <a:lnTo>
                    <a:pt x="495" y="1120"/>
                  </a:lnTo>
                  <a:lnTo>
                    <a:pt x="637" y="1105"/>
                  </a:lnTo>
                  <a:lnTo>
                    <a:pt x="708" y="995"/>
                  </a:lnTo>
                  <a:lnTo>
                    <a:pt x="787" y="940"/>
                  </a:lnTo>
                  <a:lnTo>
                    <a:pt x="850" y="932"/>
                  </a:lnTo>
                  <a:lnTo>
                    <a:pt x="803" y="822"/>
                  </a:lnTo>
                  <a:lnTo>
                    <a:pt x="811" y="735"/>
                  </a:lnTo>
                  <a:lnTo>
                    <a:pt x="882" y="696"/>
                  </a:lnTo>
                  <a:lnTo>
                    <a:pt x="993" y="681"/>
                  </a:lnTo>
                  <a:lnTo>
                    <a:pt x="1072" y="571"/>
                  </a:lnTo>
                  <a:lnTo>
                    <a:pt x="1127" y="500"/>
                  </a:lnTo>
                  <a:lnTo>
                    <a:pt x="1135" y="406"/>
                  </a:lnTo>
                  <a:lnTo>
                    <a:pt x="1056" y="343"/>
                  </a:lnTo>
                  <a:lnTo>
                    <a:pt x="1017" y="249"/>
                  </a:lnTo>
                  <a:lnTo>
                    <a:pt x="937" y="194"/>
                  </a:lnTo>
                  <a:lnTo>
                    <a:pt x="819" y="202"/>
                  </a:lnTo>
                  <a:lnTo>
                    <a:pt x="724" y="139"/>
                  </a:lnTo>
                  <a:lnTo>
                    <a:pt x="630" y="76"/>
                  </a:lnTo>
                  <a:lnTo>
                    <a:pt x="632" y="9"/>
                  </a:lnTo>
                  <a:lnTo>
                    <a:pt x="617" y="1"/>
                  </a:lnTo>
                  <a:lnTo>
                    <a:pt x="599" y="27"/>
                  </a:lnTo>
                  <a:lnTo>
                    <a:pt x="584" y="37"/>
                  </a:lnTo>
                  <a:lnTo>
                    <a:pt x="571" y="24"/>
                  </a:lnTo>
                  <a:lnTo>
                    <a:pt x="571" y="0"/>
                  </a:lnTo>
                  <a:lnTo>
                    <a:pt x="544" y="10"/>
                  </a:lnTo>
                  <a:lnTo>
                    <a:pt x="550" y="45"/>
                  </a:lnTo>
                  <a:lnTo>
                    <a:pt x="545" y="66"/>
                  </a:lnTo>
                  <a:lnTo>
                    <a:pt x="542" y="100"/>
                  </a:lnTo>
                  <a:lnTo>
                    <a:pt x="495" y="186"/>
                  </a:lnTo>
                  <a:lnTo>
                    <a:pt x="495" y="272"/>
                  </a:lnTo>
                  <a:lnTo>
                    <a:pt x="471" y="343"/>
                  </a:lnTo>
                  <a:lnTo>
                    <a:pt x="487" y="402"/>
                  </a:lnTo>
                  <a:lnTo>
                    <a:pt x="543" y="511"/>
                  </a:lnTo>
                  <a:lnTo>
                    <a:pt x="492" y="611"/>
                  </a:lnTo>
                  <a:lnTo>
                    <a:pt x="418" y="706"/>
                  </a:lnTo>
                  <a:lnTo>
                    <a:pt x="373" y="817"/>
                  </a:lnTo>
                  <a:lnTo>
                    <a:pt x="300" y="888"/>
                  </a:lnTo>
                  <a:lnTo>
                    <a:pt x="141" y="949"/>
                  </a:lnTo>
                  <a:lnTo>
                    <a:pt x="0" y="960"/>
                  </a:lnTo>
                  <a:close/>
                </a:path>
              </a:pathLst>
            </a:custGeom>
            <a:solidFill>
              <a:schemeClr val="accent2">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263" name="Freeform 95">
              <a:extLst>
                <a:ext uri="{FF2B5EF4-FFF2-40B4-BE49-F238E27FC236}">
                  <a16:creationId xmlns:a16="http://schemas.microsoft.com/office/drawing/2014/main" id="{57E37676-5041-456E-91DA-2591ED589100}"/>
                </a:ext>
              </a:extLst>
            </p:cNvPr>
            <p:cNvSpPr>
              <a:spLocks noChangeAspect="1"/>
            </p:cNvSpPr>
            <p:nvPr/>
          </p:nvSpPr>
          <p:spPr bwMode="auto">
            <a:xfrm>
              <a:off x="5328089" y="4398526"/>
              <a:ext cx="6229" cy="12457"/>
            </a:xfrm>
            <a:custGeom>
              <a:avLst/>
              <a:gdLst>
                <a:gd name="T0" fmla="*/ 160823448 w 55"/>
                <a:gd name="T1" fmla="*/ 0 h 108"/>
                <a:gd name="T2" fmla="*/ 139655781 w 55"/>
                <a:gd name="T3" fmla="*/ 128047515 h 108"/>
                <a:gd name="T4" fmla="*/ 152359129 w 55"/>
                <a:gd name="T5" fmla="*/ 260367756 h 108"/>
                <a:gd name="T6" fmla="*/ 160823448 w 55"/>
                <a:gd name="T7" fmla="*/ 362805721 h 108"/>
                <a:gd name="T8" fmla="*/ 25393188 w 55"/>
                <a:gd name="T9" fmla="*/ 358546635 h 108"/>
                <a:gd name="T10" fmla="*/ 0 w 55"/>
                <a:gd name="T11" fmla="*/ 196343999 h 108"/>
                <a:gd name="T12" fmla="*/ 59250811 w 55"/>
                <a:gd name="T13" fmla="*/ 25609432 h 108"/>
                <a:gd name="T14" fmla="*/ 160823448 w 55"/>
                <a:gd name="T15" fmla="*/ 0 h 108"/>
                <a:gd name="T16" fmla="*/ 0 60000 65536"/>
                <a:gd name="T17" fmla="*/ 0 60000 65536"/>
                <a:gd name="T18" fmla="*/ 0 60000 65536"/>
                <a:gd name="T19" fmla="*/ 0 60000 65536"/>
                <a:gd name="T20" fmla="*/ 0 60000 65536"/>
                <a:gd name="T21" fmla="*/ 0 60000 65536"/>
                <a:gd name="T22" fmla="*/ 0 60000 65536"/>
                <a:gd name="T23" fmla="*/ 0 60000 65536"/>
                <a:gd name="T24" fmla="*/ 0 w 55"/>
                <a:gd name="T25" fmla="*/ 0 h 108"/>
                <a:gd name="T26" fmla="*/ 38 w 55"/>
                <a:gd name="T27" fmla="*/ 85 h 10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5" h="108">
                  <a:moveTo>
                    <a:pt x="22" y="26"/>
                  </a:moveTo>
                  <a:lnTo>
                    <a:pt x="33" y="12"/>
                  </a:lnTo>
                  <a:lnTo>
                    <a:pt x="42" y="0"/>
                  </a:lnTo>
                  <a:lnTo>
                    <a:pt x="55" y="8"/>
                  </a:lnTo>
                  <a:lnTo>
                    <a:pt x="42" y="27"/>
                  </a:lnTo>
                  <a:lnTo>
                    <a:pt x="49" y="45"/>
                  </a:lnTo>
                  <a:lnTo>
                    <a:pt x="46" y="59"/>
                  </a:lnTo>
                  <a:lnTo>
                    <a:pt x="43" y="78"/>
                  </a:lnTo>
                  <a:lnTo>
                    <a:pt x="34" y="98"/>
                  </a:lnTo>
                  <a:lnTo>
                    <a:pt x="22" y="108"/>
                  </a:lnTo>
                  <a:lnTo>
                    <a:pt x="4" y="108"/>
                  </a:lnTo>
                  <a:lnTo>
                    <a:pt x="6" y="84"/>
                  </a:lnTo>
                  <a:lnTo>
                    <a:pt x="4" y="63"/>
                  </a:lnTo>
                  <a:lnTo>
                    <a:pt x="0" y="42"/>
                  </a:lnTo>
                  <a:lnTo>
                    <a:pt x="10" y="20"/>
                  </a:lnTo>
                  <a:lnTo>
                    <a:pt x="22" y="26"/>
                  </a:lnTo>
                  <a:close/>
                </a:path>
              </a:pathLst>
            </a:custGeom>
            <a:solidFill>
              <a:srgbClr val="FFD966"/>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grpSp>
      <p:graphicFrame>
        <p:nvGraphicFramePr>
          <p:cNvPr id="307" name="Chart 306">
            <a:extLst>
              <a:ext uri="{FF2B5EF4-FFF2-40B4-BE49-F238E27FC236}">
                <a16:creationId xmlns:a16="http://schemas.microsoft.com/office/drawing/2014/main" id="{23E971F0-D34A-440E-99FA-E0CC6B483340}"/>
              </a:ext>
            </a:extLst>
          </p:cNvPr>
          <p:cNvGraphicFramePr/>
          <p:nvPr>
            <p:extLst>
              <p:ext uri="{D42A27DB-BD31-4B8C-83A1-F6EECF244321}">
                <p14:modId xmlns:p14="http://schemas.microsoft.com/office/powerpoint/2010/main" val="3756193459"/>
              </p:ext>
            </p:extLst>
          </p:nvPr>
        </p:nvGraphicFramePr>
        <p:xfrm>
          <a:off x="290434" y="2955407"/>
          <a:ext cx="2627657" cy="1397806"/>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309" name="Chart 308">
            <a:extLst>
              <a:ext uri="{FF2B5EF4-FFF2-40B4-BE49-F238E27FC236}">
                <a16:creationId xmlns:a16="http://schemas.microsoft.com/office/drawing/2014/main" id="{1DE2CE0F-CBBD-446D-B665-3F1C9957298B}"/>
              </a:ext>
            </a:extLst>
          </p:cNvPr>
          <p:cNvGraphicFramePr/>
          <p:nvPr>
            <p:extLst>
              <p:ext uri="{D42A27DB-BD31-4B8C-83A1-F6EECF244321}">
                <p14:modId xmlns:p14="http://schemas.microsoft.com/office/powerpoint/2010/main" val="869696886"/>
              </p:ext>
            </p:extLst>
          </p:nvPr>
        </p:nvGraphicFramePr>
        <p:xfrm>
          <a:off x="3423047" y="4798647"/>
          <a:ext cx="3342168" cy="1326028"/>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310" name="Chart 309">
            <a:extLst>
              <a:ext uri="{FF2B5EF4-FFF2-40B4-BE49-F238E27FC236}">
                <a16:creationId xmlns:a16="http://schemas.microsoft.com/office/drawing/2014/main" id="{82E26B51-44DF-4152-8C85-977A8E886D68}"/>
              </a:ext>
            </a:extLst>
          </p:cNvPr>
          <p:cNvGraphicFramePr/>
          <p:nvPr>
            <p:extLst>
              <p:ext uri="{D42A27DB-BD31-4B8C-83A1-F6EECF244321}">
                <p14:modId xmlns:p14="http://schemas.microsoft.com/office/powerpoint/2010/main" val="3387034308"/>
              </p:ext>
            </p:extLst>
          </p:nvPr>
        </p:nvGraphicFramePr>
        <p:xfrm>
          <a:off x="296787" y="1343090"/>
          <a:ext cx="2832709" cy="133243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311" name="Chart 310">
            <a:extLst>
              <a:ext uri="{FF2B5EF4-FFF2-40B4-BE49-F238E27FC236}">
                <a16:creationId xmlns:a16="http://schemas.microsoft.com/office/drawing/2014/main" id="{DC697FEB-B36D-4BD4-84BB-C3F20BBDEF13}"/>
              </a:ext>
            </a:extLst>
          </p:cNvPr>
          <p:cNvGraphicFramePr/>
          <p:nvPr>
            <p:extLst>
              <p:ext uri="{D42A27DB-BD31-4B8C-83A1-F6EECF244321}">
                <p14:modId xmlns:p14="http://schemas.microsoft.com/office/powerpoint/2010/main" val="339876183"/>
              </p:ext>
            </p:extLst>
          </p:nvPr>
        </p:nvGraphicFramePr>
        <p:xfrm>
          <a:off x="322279" y="4639987"/>
          <a:ext cx="2824376" cy="1397806"/>
        </p:xfrm>
        <a:graphic>
          <a:graphicData uri="http://schemas.openxmlformats.org/drawingml/2006/chart">
            <c:chart xmlns:c="http://schemas.openxmlformats.org/drawingml/2006/chart" xmlns:r="http://schemas.openxmlformats.org/officeDocument/2006/relationships" r:id="rId5"/>
          </a:graphicData>
        </a:graphic>
      </p:graphicFrame>
      <p:sp>
        <p:nvSpPr>
          <p:cNvPr id="314" name="TextBox 313">
            <a:extLst>
              <a:ext uri="{FF2B5EF4-FFF2-40B4-BE49-F238E27FC236}">
                <a16:creationId xmlns:a16="http://schemas.microsoft.com/office/drawing/2014/main" id="{DE945BF3-35DC-43E6-AB3B-D7F5373829A6}"/>
              </a:ext>
            </a:extLst>
          </p:cNvPr>
          <p:cNvSpPr txBox="1"/>
          <p:nvPr/>
        </p:nvSpPr>
        <p:spPr>
          <a:xfrm>
            <a:off x="76596" y="758345"/>
            <a:ext cx="7612078" cy="297774"/>
          </a:xfrm>
          <a:prstGeom prst="rect">
            <a:avLst/>
          </a:prstGeom>
          <a:noFill/>
        </p:spPr>
        <p:txBody>
          <a:bodyPr wrap="square" rtlCol="0">
            <a:spAutoFit/>
          </a:bodyPr>
          <a:lstStyle/>
          <a:p>
            <a:pPr marL="0" marR="0" lvl="0" indent="0" algn="just" defTabSz="457200" rtl="0" eaLnBrk="1" fontAlgn="auto" latinLnBrk="0" hangingPunct="1">
              <a:lnSpc>
                <a:spcPct val="150000"/>
              </a:lnSpc>
              <a:spcBef>
                <a:spcPts val="0"/>
              </a:spcBef>
              <a:spcAft>
                <a:spcPts val="0"/>
              </a:spcAft>
              <a:buClrTx/>
              <a:buSzTx/>
              <a:buFontTx/>
              <a:buNone/>
              <a:tabLst/>
              <a:defRPr/>
            </a:pP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Figure 8: Global Epoxy Resin </a:t>
            </a:r>
            <a:r>
              <a:rPr kumimoji="0" lang="en-IN" sz="1000" b="1" i="0" u="none" strike="noStrike" kern="1200" cap="none" spc="0" normalizeH="0" baseline="0" noProof="0" dirty="0">
                <a:ln>
                  <a:noFill/>
                </a:ln>
                <a:solidFill>
                  <a:srgbClr val="E7E6E6">
                    <a:lumMod val="10000"/>
                  </a:srgbClr>
                </a:solidFill>
                <a:effectLst/>
                <a:uLnTx/>
                <a:uFillTx/>
                <a:latin typeface="Verdana" panose="020B0604030504040204" pitchFamily="34" charset="0"/>
                <a:ea typeface="Verdana" panose="020B0604030504040204" pitchFamily="34" charset="0"/>
                <a:cs typeface="Verdana" panose="020B0604030504040204" pitchFamily="34" charset="0"/>
              </a:rPr>
              <a:t>Market </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Share, By Region, By Volume, 2021E &amp; 2025F </a:t>
            </a:r>
          </a:p>
        </p:txBody>
      </p:sp>
      <p:sp>
        <p:nvSpPr>
          <p:cNvPr id="316" name="TextBox 315">
            <a:extLst>
              <a:ext uri="{FF2B5EF4-FFF2-40B4-BE49-F238E27FC236}">
                <a16:creationId xmlns:a16="http://schemas.microsoft.com/office/drawing/2014/main" id="{0806BF02-31CC-4EF0-8C0D-8B9BEF8CFA6B}"/>
              </a:ext>
            </a:extLst>
          </p:cNvPr>
          <p:cNvSpPr txBox="1"/>
          <p:nvPr/>
        </p:nvSpPr>
        <p:spPr>
          <a:xfrm>
            <a:off x="7041163" y="6408712"/>
            <a:ext cx="1914567" cy="200055"/>
          </a:xfrm>
          <a:prstGeom prst="rect">
            <a:avLst/>
          </a:prstGeom>
          <a:noFill/>
        </p:spPr>
        <p:txBody>
          <a:bodyPr wrap="squar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TechSci Research</a:t>
            </a:r>
          </a:p>
        </p:txBody>
      </p:sp>
      <p:sp>
        <p:nvSpPr>
          <p:cNvPr id="308" name="Rectangle 307">
            <a:extLst>
              <a:ext uri="{FF2B5EF4-FFF2-40B4-BE49-F238E27FC236}">
                <a16:creationId xmlns:a16="http://schemas.microsoft.com/office/drawing/2014/main" id="{412CC0E6-4F57-4E3B-A878-6E4C202EBB53}"/>
              </a:ext>
            </a:extLst>
          </p:cNvPr>
          <p:cNvSpPr/>
          <p:nvPr/>
        </p:nvSpPr>
        <p:spPr>
          <a:xfrm flipV="1">
            <a:off x="-1" y="6769076"/>
            <a:ext cx="9143999" cy="13464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12" name="Picture 311">
            <a:extLst>
              <a:ext uri="{FF2B5EF4-FFF2-40B4-BE49-F238E27FC236}">
                <a16:creationId xmlns:a16="http://schemas.microsoft.com/office/drawing/2014/main" id="{042BBC04-591B-429E-8863-36E1B0791235}"/>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668754" y="167074"/>
            <a:ext cx="1330912" cy="417542"/>
          </a:xfrm>
          <a:prstGeom prst="rect">
            <a:avLst/>
          </a:prstGeom>
        </p:spPr>
      </p:pic>
      <p:sp>
        <p:nvSpPr>
          <p:cNvPr id="318" name="Rectangle 317">
            <a:extLst>
              <a:ext uri="{FF2B5EF4-FFF2-40B4-BE49-F238E27FC236}">
                <a16:creationId xmlns:a16="http://schemas.microsoft.com/office/drawing/2014/main" id="{9740D5BE-6B5A-48B3-89FD-A16DE1E68BDF}"/>
              </a:ext>
            </a:extLst>
          </p:cNvPr>
          <p:cNvSpPr/>
          <p:nvPr/>
        </p:nvSpPr>
        <p:spPr>
          <a:xfrm>
            <a:off x="8544757" y="6598950"/>
            <a:ext cx="481905" cy="200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19" name="Straight Connector 318">
            <a:extLst>
              <a:ext uri="{FF2B5EF4-FFF2-40B4-BE49-F238E27FC236}">
                <a16:creationId xmlns:a16="http://schemas.microsoft.com/office/drawing/2014/main" id="{7BEC7AF9-43A5-4855-AC51-C7F7C8968325}"/>
              </a:ext>
            </a:extLst>
          </p:cNvPr>
          <p:cNvCxnSpPr>
            <a:cxnSpLocks/>
          </p:cNvCxnSpPr>
          <p:nvPr/>
        </p:nvCxnSpPr>
        <p:spPr>
          <a:xfrm>
            <a:off x="0" y="660816"/>
            <a:ext cx="516255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20" name="Slide Number Placeholder 7">
            <a:extLst>
              <a:ext uri="{FF2B5EF4-FFF2-40B4-BE49-F238E27FC236}">
                <a16:creationId xmlns:a16="http://schemas.microsoft.com/office/drawing/2014/main" id="{3FE70165-FCB6-4136-A742-B88CDCE8484D}"/>
              </a:ext>
            </a:extLst>
          </p:cNvPr>
          <p:cNvSpPr txBox="1">
            <a:spLocks/>
          </p:cNvSpPr>
          <p:nvPr/>
        </p:nvSpPr>
        <p:spPr>
          <a:xfrm>
            <a:off x="8605062" y="6508363"/>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A070E7C-0B96-4788-862A-C035E43D0D9C}" type="slidenum">
              <a:rPr lang="en-US" smtClean="0">
                <a:solidFill>
                  <a:schemeClr val="bg2">
                    <a:lumMod val="25000"/>
                  </a:schemeClr>
                </a:solidFill>
              </a:rPr>
              <a:pPr/>
              <a:t>40</a:t>
            </a:fld>
            <a:endParaRPr lang="en-US" dirty="0">
              <a:solidFill>
                <a:schemeClr val="bg2">
                  <a:lumMod val="25000"/>
                </a:schemeClr>
              </a:solidFill>
            </a:endParaRPr>
          </a:p>
        </p:txBody>
      </p:sp>
      <p:sp>
        <p:nvSpPr>
          <p:cNvPr id="323" name="Text Placeholder 3">
            <a:extLst>
              <a:ext uri="{FF2B5EF4-FFF2-40B4-BE49-F238E27FC236}">
                <a16:creationId xmlns:a16="http://schemas.microsoft.com/office/drawing/2014/main" id="{58B32879-924A-47BA-9DDD-34D3EB8A7530}"/>
              </a:ext>
            </a:extLst>
          </p:cNvPr>
          <p:cNvSpPr txBox="1">
            <a:spLocks/>
          </p:cNvSpPr>
          <p:nvPr/>
        </p:nvSpPr>
        <p:spPr>
          <a:xfrm>
            <a:off x="28136" y="130464"/>
            <a:ext cx="7340073" cy="608533"/>
          </a:xfrm>
          <a:prstGeom prst="rect">
            <a:avLst/>
          </a:prstGeom>
          <a:noFill/>
          <a:ln>
            <a:noFill/>
          </a:ln>
        </p:spPr>
        <p:txBody>
          <a:bodyPr vert="horz" lIns="91440" tIns="45720" rIns="91440" bIns="45720" rtlCol="0" anchor="ctr">
            <a:normAutofit/>
          </a:bodyPr>
          <a:lstStyle>
            <a:lvl1pPr marL="0" indent="0" algn="l" defTabSz="685800" rtl="0" eaLnBrk="1" latinLnBrk="0" hangingPunct="1">
              <a:lnSpc>
                <a:spcPct val="90000"/>
              </a:lnSpc>
              <a:spcBef>
                <a:spcPts val="750"/>
              </a:spcBef>
              <a:buFont typeface="Arial" panose="020B0604020202020204" pitchFamily="34" charset="0"/>
              <a:buNone/>
              <a:defRPr lang="en-US" sz="1600" b="1" kern="1200" spc="0" dirty="0">
                <a:solidFill>
                  <a:schemeClr val="bg2">
                    <a:lumMod val="25000"/>
                  </a:schemeClr>
                </a:solidFill>
                <a:latin typeface="Montserrat" panose="02000505000000020004" pitchFamily="2"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marR="0" lvl="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a:pPr>
            <a:r>
              <a:rPr kumimoji="0" lang="en-US" sz="1400" b="1" i="0" u="none" strike="noStrike" kern="1200" cap="none" spc="0" normalizeH="0" baseline="0" noProof="0" dirty="0">
                <a:ln>
                  <a:noFill/>
                </a:ln>
                <a:solidFill>
                  <a:sysClr val="windowText" lastClr="000000">
                    <a:lumMod val="85000"/>
                    <a:lumOff val="15000"/>
                  </a:sysClr>
                </a:solidFill>
                <a:effectLst/>
                <a:uLnTx/>
                <a:uFillTx/>
                <a:latin typeface="Montserrat" panose="02000505000000020004" pitchFamily="2" charset="0"/>
                <a:ea typeface="+mn-ea"/>
                <a:cs typeface="Arial" panose="020B0604020202020204" pitchFamily="34" charset="0"/>
              </a:rPr>
              <a:t>Global Epoxy Resin Market</a:t>
            </a:r>
          </a:p>
          <a:p>
            <a:pPr marL="0" marR="0" lvl="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solidFill>
                  <a:sysClr val="windowText" lastClr="000000">
                    <a:lumMod val="85000"/>
                    <a:lumOff val="15000"/>
                  </a:sysClr>
                </a:solidFill>
                <a:effectLst/>
                <a:uLnTx/>
                <a:uFillTx/>
                <a:latin typeface="Montserrat" panose="02000505000000020004" pitchFamily="2" charset="0"/>
                <a:ea typeface="+mn-ea"/>
                <a:cs typeface="Arial" panose="020B0604020202020204" pitchFamily="34" charset="0"/>
              </a:rPr>
              <a:t>Market Share, By Region</a:t>
            </a:r>
          </a:p>
        </p:txBody>
      </p:sp>
      <p:graphicFrame>
        <p:nvGraphicFramePr>
          <p:cNvPr id="315" name="Chart 314">
            <a:extLst>
              <a:ext uri="{FF2B5EF4-FFF2-40B4-BE49-F238E27FC236}">
                <a16:creationId xmlns:a16="http://schemas.microsoft.com/office/drawing/2014/main" id="{9982A05E-F99C-4063-A75C-E24AE327860A}"/>
              </a:ext>
            </a:extLst>
          </p:cNvPr>
          <p:cNvGraphicFramePr/>
          <p:nvPr>
            <p:extLst>
              <p:ext uri="{D42A27DB-BD31-4B8C-83A1-F6EECF244321}">
                <p14:modId xmlns:p14="http://schemas.microsoft.com/office/powerpoint/2010/main" val="4288299849"/>
              </p:ext>
            </p:extLst>
          </p:nvPr>
        </p:nvGraphicFramePr>
        <p:xfrm>
          <a:off x="6376664" y="4836210"/>
          <a:ext cx="2832709" cy="1332430"/>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394927042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3A7F4A6B-3C27-4472-AAA2-6AE0B8B7BB99}"/>
              </a:ext>
            </a:extLst>
          </p:cNvPr>
          <p:cNvSpPr>
            <a:spLocks noGrp="1"/>
          </p:cNvSpPr>
          <p:nvPr>
            <p:ph type="body" sz="quarter" idx="14"/>
          </p:nvPr>
        </p:nvSpPr>
        <p:spPr>
          <a:xfrm>
            <a:off x="28136" y="130464"/>
            <a:ext cx="7340073" cy="608533"/>
          </a:xfrm>
        </p:spPr>
        <p:txBody>
          <a:bodyPr>
            <a:normAutofit/>
          </a:bodyPr>
          <a:lstStyle/>
          <a:p>
            <a:pPr>
              <a:spcBef>
                <a:spcPts val="0"/>
              </a:spcBef>
            </a:pPr>
            <a:r>
              <a:rPr lang="en-IN" sz="1400" dirty="0">
                <a:solidFill>
                  <a:schemeClr val="tx1">
                    <a:lumMod val="85000"/>
                    <a:lumOff val="15000"/>
                  </a:schemeClr>
                </a:solidFill>
              </a:rPr>
              <a:t>Global Epoxy Resin Market</a:t>
            </a:r>
          </a:p>
          <a:p>
            <a:pPr>
              <a:spcBef>
                <a:spcPts val="0"/>
              </a:spcBef>
            </a:pPr>
            <a:r>
              <a:rPr lang="en-US" sz="1200" b="0" dirty="0">
                <a:solidFill>
                  <a:schemeClr val="tx1">
                    <a:lumMod val="85000"/>
                    <a:lumOff val="15000"/>
                  </a:schemeClr>
                </a:solidFill>
              </a:rPr>
              <a:t>Market Share, By Company</a:t>
            </a:r>
          </a:p>
        </p:txBody>
      </p:sp>
      <p:sp>
        <p:nvSpPr>
          <p:cNvPr id="14" name="TextBox 13">
            <a:extLst>
              <a:ext uri="{FF2B5EF4-FFF2-40B4-BE49-F238E27FC236}">
                <a16:creationId xmlns:a16="http://schemas.microsoft.com/office/drawing/2014/main" id="{1558FA07-D4DE-4AB1-8BDC-22E287A361F2}"/>
              </a:ext>
            </a:extLst>
          </p:cNvPr>
          <p:cNvSpPr txBox="1"/>
          <p:nvPr/>
        </p:nvSpPr>
        <p:spPr>
          <a:xfrm>
            <a:off x="400286" y="947363"/>
            <a:ext cx="4171714" cy="52290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E7E6E6">
                    <a:lumMod val="25000"/>
                  </a:srgbClr>
                </a:solidFill>
                <a:effectLst/>
                <a:uLnTx/>
                <a:uFillTx/>
                <a:latin typeface="Verdana" panose="020B0604030504040204" pitchFamily="34" charset="0"/>
                <a:ea typeface="Verdana" panose="020B0604030504040204" pitchFamily="34" charset="0"/>
                <a:cs typeface="Verdana" panose="020B0604030504040204" pitchFamily="34" charset="0"/>
              </a:rPr>
              <a:t>Figure 9: Global Epoxy Resin Market Share, By Company, By Volume, 2020</a:t>
            </a:r>
          </a:p>
        </p:txBody>
      </p:sp>
      <p:sp>
        <p:nvSpPr>
          <p:cNvPr id="5" name="TextBox 4">
            <a:extLst>
              <a:ext uri="{FF2B5EF4-FFF2-40B4-BE49-F238E27FC236}">
                <a16:creationId xmlns:a16="http://schemas.microsoft.com/office/drawing/2014/main" id="{1D6C3E9A-D77B-4C10-B8AC-C87FC2808A30}"/>
              </a:ext>
            </a:extLst>
          </p:cNvPr>
          <p:cNvSpPr txBox="1"/>
          <p:nvPr/>
        </p:nvSpPr>
        <p:spPr>
          <a:xfrm>
            <a:off x="1264920" y="4892214"/>
            <a:ext cx="3413760" cy="52322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Others include </a:t>
            </a:r>
            <a:r>
              <a:rPr kumimoji="0" lang="en-IN" sz="700" b="0" i="1" u="none" strike="noStrike" kern="1200" cap="none" spc="0" normalizeH="0" baseline="0" noProof="0" dirty="0" err="1">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Kukdo</a:t>
            </a:r>
            <a:r>
              <a:rPr kumimoji="0" lang="en-IN" sz="7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 Chemical India </a:t>
            </a:r>
            <a:r>
              <a:rPr kumimoji="0" lang="en-IN" sz="700" b="0" i="1" u="none" strike="noStrike" kern="1200" cap="none" spc="0" normalizeH="0" baseline="0" noProof="0" dirty="0" err="1">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Pvt.</a:t>
            </a:r>
            <a:r>
              <a:rPr kumimoji="0" lang="en-IN" sz="7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 Ltd., Aditya Birla Group, Nantong </a:t>
            </a:r>
            <a:r>
              <a:rPr kumimoji="0" lang="en-IN" sz="700" b="0" i="1" u="none" strike="noStrike" kern="1200" cap="none" spc="0" normalizeH="0" baseline="0" noProof="0" dirty="0" err="1">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Xincheng</a:t>
            </a:r>
            <a:r>
              <a:rPr kumimoji="0" lang="en-IN" sz="7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 Synthetic Material Co Ltd etc.</a:t>
            </a:r>
          </a:p>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IN" sz="7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endParaRP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TechSci Research</a:t>
            </a:r>
          </a:p>
        </p:txBody>
      </p:sp>
      <p:graphicFrame>
        <p:nvGraphicFramePr>
          <p:cNvPr id="2" name="Chart 1">
            <a:extLst>
              <a:ext uri="{FF2B5EF4-FFF2-40B4-BE49-F238E27FC236}">
                <a16:creationId xmlns:a16="http://schemas.microsoft.com/office/drawing/2014/main" id="{216E1D67-D8C4-4C9D-B19D-4637D83171F3}"/>
              </a:ext>
            </a:extLst>
          </p:cNvPr>
          <p:cNvGraphicFramePr/>
          <p:nvPr>
            <p:extLst>
              <p:ext uri="{D42A27DB-BD31-4B8C-83A1-F6EECF244321}">
                <p14:modId xmlns:p14="http://schemas.microsoft.com/office/powerpoint/2010/main" val="562652280"/>
              </p:ext>
            </p:extLst>
          </p:nvPr>
        </p:nvGraphicFramePr>
        <p:xfrm>
          <a:off x="-435794" y="1442566"/>
          <a:ext cx="4787586" cy="3181309"/>
        </p:xfrm>
        <a:graphic>
          <a:graphicData uri="http://schemas.openxmlformats.org/drawingml/2006/chart">
            <c:chart xmlns:c="http://schemas.openxmlformats.org/drawingml/2006/chart" xmlns:r="http://schemas.openxmlformats.org/officeDocument/2006/relationships" r:id="rId3"/>
          </a:graphicData>
        </a:graphic>
      </p:graphicFrame>
      <p:sp>
        <p:nvSpPr>
          <p:cNvPr id="11" name="TextBox 10">
            <a:extLst>
              <a:ext uri="{FF2B5EF4-FFF2-40B4-BE49-F238E27FC236}">
                <a16:creationId xmlns:a16="http://schemas.microsoft.com/office/drawing/2014/main" id="{7A246110-FB33-4F82-BD00-D42CEE327E5E}"/>
              </a:ext>
            </a:extLst>
          </p:cNvPr>
          <p:cNvSpPr txBox="1"/>
          <p:nvPr/>
        </p:nvSpPr>
        <p:spPr>
          <a:xfrm>
            <a:off x="4792209" y="1192616"/>
            <a:ext cx="3951505" cy="4240584"/>
          </a:xfrm>
          <a:prstGeom prst="rect">
            <a:avLst/>
          </a:prstGeom>
          <a:solidFill>
            <a:schemeClr val="tx1">
              <a:lumMod val="75000"/>
              <a:lumOff val="25000"/>
            </a:schemeClr>
          </a:solidFill>
        </p:spPr>
        <p:txBody>
          <a:bodyPr wrap="square" rtlCol="0">
            <a:spAutoFit/>
          </a:bodyPr>
          <a:lstStyle/>
          <a:p>
            <a:pPr algn="just">
              <a:lnSpc>
                <a:spcPct val="200000"/>
              </a:lnSpc>
            </a:pPr>
            <a:r>
              <a:rPr lang="en-IN" sz="1050" dirty="0">
                <a:solidFill>
                  <a:schemeClr val="bg1"/>
                </a:solidFill>
                <a:latin typeface="Verdana" panose="020B0604030504040204" pitchFamily="34" charset="0"/>
                <a:ea typeface="Verdana" panose="020B0604030504040204" pitchFamily="34" charset="0"/>
                <a:cs typeface="Verdana" panose="020B0604030504040204" pitchFamily="34" charset="0"/>
              </a:rPr>
              <a:t>The leading four players constitute around 41% share in global Epoxy Resin market as of 2020. </a:t>
            </a:r>
          </a:p>
          <a:p>
            <a:pPr algn="just">
              <a:lnSpc>
                <a:spcPct val="200000"/>
              </a:lnSpc>
            </a:pPr>
            <a:endParaRPr lang="en-IN" sz="1050" dirty="0">
              <a:solidFill>
                <a:schemeClr val="bg1"/>
              </a:solidFill>
              <a:latin typeface="Verdana" panose="020B0604030504040204" pitchFamily="34" charset="0"/>
              <a:ea typeface="Verdana" panose="020B0604030504040204" pitchFamily="34" charset="0"/>
              <a:cs typeface="Verdana" panose="020B0604030504040204" pitchFamily="34" charset="0"/>
            </a:endParaRPr>
          </a:p>
          <a:p>
            <a:pPr algn="just">
              <a:lnSpc>
                <a:spcPct val="200000"/>
              </a:lnSpc>
            </a:pPr>
            <a:r>
              <a:rPr lang="en-IN" sz="1050" dirty="0">
                <a:solidFill>
                  <a:schemeClr val="bg1"/>
                </a:solidFill>
                <a:latin typeface="Verdana" panose="020B0604030504040204" pitchFamily="34" charset="0"/>
                <a:ea typeface="Verdana" panose="020B0604030504040204" pitchFamily="34" charset="0"/>
                <a:cs typeface="Verdana" panose="020B0604030504040204" pitchFamily="34" charset="0"/>
              </a:rPr>
              <a:t>Olin Corporation is leading the market. It is followed by Nan </a:t>
            </a:r>
            <a:r>
              <a:rPr lang="en-IN" sz="1050" dirty="0" err="1">
                <a:solidFill>
                  <a:schemeClr val="bg1"/>
                </a:solidFill>
                <a:latin typeface="Verdana" panose="020B0604030504040204" pitchFamily="34" charset="0"/>
                <a:ea typeface="Verdana" panose="020B0604030504040204" pitchFamily="34" charset="0"/>
                <a:cs typeface="Verdana" panose="020B0604030504040204" pitchFamily="34" charset="0"/>
              </a:rPr>
              <a:t>Ya</a:t>
            </a:r>
            <a:r>
              <a:rPr lang="en-IN" sz="1050" dirty="0">
                <a:solidFill>
                  <a:schemeClr val="bg1"/>
                </a:solidFill>
                <a:latin typeface="Verdana" panose="020B0604030504040204" pitchFamily="34" charset="0"/>
                <a:ea typeface="Verdana" panose="020B0604030504040204" pitchFamily="34" charset="0"/>
                <a:cs typeface="Verdana" panose="020B0604030504040204" pitchFamily="34" charset="0"/>
              </a:rPr>
              <a:t> Corporation and Hexion Inc as of 2020. Olin Corporation have 10 production units located at various locations worldwide viz., China, South Korea, Germany, Italy, Netherlands, USA, Canada and Brazil.</a:t>
            </a:r>
          </a:p>
          <a:p>
            <a:pPr algn="just">
              <a:lnSpc>
                <a:spcPct val="200000"/>
              </a:lnSpc>
            </a:pPr>
            <a:endParaRPr lang="en-IN" sz="1050" dirty="0">
              <a:solidFill>
                <a:schemeClr val="bg1"/>
              </a:solidFill>
              <a:latin typeface="Verdana" panose="020B0604030504040204" pitchFamily="34" charset="0"/>
              <a:ea typeface="Verdana" panose="020B0604030504040204" pitchFamily="34" charset="0"/>
              <a:cs typeface="Verdana" panose="020B0604030504040204" pitchFamily="34" charset="0"/>
            </a:endParaRPr>
          </a:p>
          <a:p>
            <a:pPr algn="just">
              <a:lnSpc>
                <a:spcPct val="200000"/>
              </a:lnSpc>
            </a:pPr>
            <a:r>
              <a:rPr lang="en-IN" sz="1050" dirty="0">
                <a:solidFill>
                  <a:schemeClr val="bg1"/>
                </a:solidFill>
                <a:latin typeface="Verdana" panose="020B0604030504040204" pitchFamily="34" charset="0"/>
                <a:ea typeface="Verdana" panose="020B0604030504040204" pitchFamily="34" charset="0"/>
                <a:cs typeface="Verdana" panose="020B0604030504040204" pitchFamily="34" charset="0"/>
              </a:rPr>
              <a:t>The major drivers identified for their growth are robust supply chain management clubbed with proposed expansion plans for upcoming Epoxy Resin manufacturing facilities.</a:t>
            </a:r>
          </a:p>
        </p:txBody>
      </p:sp>
    </p:spTree>
    <p:extLst>
      <p:ext uri="{BB962C8B-B14F-4D97-AF65-F5344CB8AC3E}">
        <p14:creationId xmlns:p14="http://schemas.microsoft.com/office/powerpoint/2010/main" val="243137558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63977FA2-2584-483B-BEA5-C4C09F2B1DB2}"/>
              </a:ext>
            </a:extLst>
          </p:cNvPr>
          <p:cNvSpPr/>
          <p:nvPr/>
        </p:nvSpPr>
        <p:spPr>
          <a:xfrm>
            <a:off x="167217" y="2573983"/>
            <a:ext cx="2736426" cy="1569660"/>
          </a:xfrm>
          <a:prstGeom prst="rect">
            <a:avLst/>
          </a:prstGeom>
        </p:spPr>
        <p:txBody>
          <a:bodyPr wrap="square">
            <a:spAutoFit/>
          </a:bodyPr>
          <a:lstStyle/>
          <a:p>
            <a:pPr algn="ctr" defTabSz="914400">
              <a:spcBef>
                <a:spcPct val="0"/>
              </a:spcBef>
              <a:spcAft>
                <a:spcPts val="600"/>
              </a:spcAft>
              <a:defRPr/>
            </a:pPr>
            <a:r>
              <a:rPr lang="en-US" sz="2400" spc="-136" dirty="0">
                <a:solidFill>
                  <a:schemeClr val="bg1"/>
                </a:solidFill>
                <a:latin typeface="Montserrat" panose="00000500000000000000" pitchFamily="2" charset="0"/>
                <a:ea typeface="+mj-ea"/>
                <a:cs typeface="+mj-cs"/>
              </a:rPr>
              <a:t>ASIA -PACIFIC EPOXY RESIN MARKET OUTLOOK</a:t>
            </a:r>
          </a:p>
        </p:txBody>
      </p:sp>
      <p:cxnSp>
        <p:nvCxnSpPr>
          <p:cNvPr id="11" name="Straight Connector 10">
            <a:extLst>
              <a:ext uri="{FF2B5EF4-FFF2-40B4-BE49-F238E27FC236}">
                <a16:creationId xmlns:a16="http://schemas.microsoft.com/office/drawing/2014/main" id="{E46E7EE7-1768-4614-9001-7E82684FA105}"/>
              </a:ext>
            </a:extLst>
          </p:cNvPr>
          <p:cNvCxnSpPr/>
          <p:nvPr/>
        </p:nvCxnSpPr>
        <p:spPr>
          <a:xfrm>
            <a:off x="0" y="4191000"/>
            <a:ext cx="307086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16A7AA16-C025-4673-A9A9-D4A803D907FA}"/>
              </a:ext>
            </a:extLst>
          </p:cNvPr>
          <p:cNvCxnSpPr/>
          <p:nvPr/>
        </p:nvCxnSpPr>
        <p:spPr>
          <a:xfrm>
            <a:off x="0" y="4395978"/>
            <a:ext cx="307086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91E3F824-2743-43B8-AB46-776988FBFED4}"/>
              </a:ext>
            </a:extLst>
          </p:cNvPr>
          <p:cNvCxnSpPr/>
          <p:nvPr/>
        </p:nvCxnSpPr>
        <p:spPr>
          <a:xfrm>
            <a:off x="0" y="4609338"/>
            <a:ext cx="307086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F64FD4E6-CF0E-4020-9E3B-707F9EF1FAB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21627" y="353479"/>
            <a:ext cx="1998988" cy="627133"/>
          </a:xfrm>
          <a:prstGeom prst="rect">
            <a:avLst/>
          </a:prstGeom>
        </p:spPr>
      </p:pic>
      <p:pic>
        <p:nvPicPr>
          <p:cNvPr id="3" name="Picture 2" descr="A picture containing indoor&#10;&#10;Description automatically generated">
            <a:extLst>
              <a:ext uri="{FF2B5EF4-FFF2-40B4-BE49-F238E27FC236}">
                <a16:creationId xmlns:a16="http://schemas.microsoft.com/office/drawing/2014/main" id="{03CED688-603B-4A1B-B275-3D6E0886FE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70860" y="2600319"/>
            <a:ext cx="6096006" cy="3648079"/>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56941790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 name="Chart 29">
            <a:extLst>
              <a:ext uri="{FF2B5EF4-FFF2-40B4-BE49-F238E27FC236}">
                <a16:creationId xmlns:a16="http://schemas.microsoft.com/office/drawing/2014/main" id="{5B9C2E5B-639D-46C4-B506-014FEF8B0889}"/>
              </a:ext>
            </a:extLst>
          </p:cNvPr>
          <p:cNvGraphicFramePr/>
          <p:nvPr/>
        </p:nvGraphicFramePr>
        <p:xfrm>
          <a:off x="348113" y="914399"/>
          <a:ext cx="8297124" cy="2722391"/>
        </p:xfrm>
        <a:graphic>
          <a:graphicData uri="http://schemas.openxmlformats.org/drawingml/2006/chart">
            <c:chart xmlns:c="http://schemas.openxmlformats.org/drawingml/2006/chart" xmlns:r="http://schemas.openxmlformats.org/officeDocument/2006/relationships" r:id="rId3"/>
          </a:graphicData>
        </a:graphic>
      </p:graphicFrame>
      <p:sp>
        <p:nvSpPr>
          <p:cNvPr id="10" name="Text Placeholder 3">
            <a:extLst>
              <a:ext uri="{FF2B5EF4-FFF2-40B4-BE49-F238E27FC236}">
                <a16:creationId xmlns:a16="http://schemas.microsoft.com/office/drawing/2014/main" id="{3A7F4A6B-3C27-4472-AAA2-6AE0B8B7BB99}"/>
              </a:ext>
            </a:extLst>
          </p:cNvPr>
          <p:cNvSpPr>
            <a:spLocks noGrp="1"/>
          </p:cNvSpPr>
          <p:nvPr>
            <p:ph type="body" sz="quarter" idx="14"/>
          </p:nvPr>
        </p:nvSpPr>
        <p:spPr>
          <a:xfrm>
            <a:off x="53536" y="130464"/>
            <a:ext cx="5602420" cy="608533"/>
          </a:xfrm>
        </p:spPr>
        <p:txBody>
          <a:bodyPr>
            <a:normAutofit/>
          </a:bodyPr>
          <a:lstStyle/>
          <a:p>
            <a:pPr>
              <a:spcBef>
                <a:spcPts val="0"/>
              </a:spcBef>
            </a:pPr>
            <a:r>
              <a:rPr lang="en-IN" sz="1400" dirty="0">
                <a:solidFill>
                  <a:schemeClr val="tx1">
                    <a:lumMod val="85000"/>
                    <a:lumOff val="15000"/>
                  </a:schemeClr>
                </a:solidFill>
              </a:rPr>
              <a:t>Asia-Pacific Epoxy Resin Market</a:t>
            </a:r>
          </a:p>
          <a:p>
            <a:pPr>
              <a:spcBef>
                <a:spcPts val="0"/>
              </a:spcBef>
            </a:pPr>
            <a:r>
              <a:rPr lang="en-US" sz="1200" b="0" dirty="0">
                <a:solidFill>
                  <a:schemeClr val="tx1">
                    <a:lumMod val="85000"/>
                    <a:lumOff val="15000"/>
                  </a:schemeClr>
                </a:solidFill>
              </a:rPr>
              <a:t>Market Size, By Volume &amp; Volume</a:t>
            </a:r>
          </a:p>
        </p:txBody>
      </p:sp>
      <p:sp>
        <p:nvSpPr>
          <p:cNvPr id="9" name="TextBox 8">
            <a:extLst>
              <a:ext uri="{FF2B5EF4-FFF2-40B4-BE49-F238E27FC236}">
                <a16:creationId xmlns:a16="http://schemas.microsoft.com/office/drawing/2014/main" id="{62FBD903-C18D-49DC-821E-C7F3A9B1BC97}"/>
              </a:ext>
            </a:extLst>
          </p:cNvPr>
          <p:cNvSpPr txBox="1"/>
          <p:nvPr/>
        </p:nvSpPr>
        <p:spPr>
          <a:xfrm>
            <a:off x="241921" y="723757"/>
            <a:ext cx="8806286" cy="292068"/>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E7E6E6">
                    <a:lumMod val="25000"/>
                  </a:srgbClr>
                </a:solidFill>
                <a:effectLst/>
                <a:uLnTx/>
                <a:uFillTx/>
                <a:latin typeface="Verdana" panose="020B0604030504040204" pitchFamily="34" charset="0"/>
                <a:ea typeface="Verdana" panose="020B0604030504040204" pitchFamily="34" charset="0"/>
                <a:cs typeface="Verdana" panose="020B0604030504040204" pitchFamily="34" charset="0"/>
              </a:rPr>
              <a:t>Figure 66: Asia-Pacific Epoxy Resin </a:t>
            </a:r>
            <a:r>
              <a:rPr kumimoji="0" lang="en-IN" sz="1000" b="1" i="0" u="none" strike="noStrike" kern="1200" cap="none" spc="0" normalizeH="0" baseline="0" noProof="0" dirty="0">
                <a:ln>
                  <a:noFill/>
                </a:ln>
                <a:solidFill>
                  <a:srgbClr val="E7E6E6">
                    <a:lumMod val="25000"/>
                  </a:srgbClr>
                </a:solidFill>
                <a:effectLst/>
                <a:uLnTx/>
                <a:uFillTx/>
                <a:latin typeface="Verdana" panose="020B0604030504040204" pitchFamily="34" charset="0"/>
                <a:ea typeface="Verdana" panose="020B0604030504040204" pitchFamily="34" charset="0"/>
                <a:cs typeface="Verdana" panose="020B0604030504040204" pitchFamily="34" charset="0"/>
              </a:rPr>
              <a:t>Market </a:t>
            </a:r>
            <a:r>
              <a:rPr kumimoji="0" lang="en-US" sz="1000" b="1" i="0" u="none" strike="noStrike" kern="1200" cap="none" spc="0" normalizeH="0" baseline="0" noProof="0" dirty="0">
                <a:ln>
                  <a:noFill/>
                </a:ln>
                <a:solidFill>
                  <a:srgbClr val="E7E6E6">
                    <a:lumMod val="25000"/>
                  </a:srgbClr>
                </a:solidFill>
                <a:effectLst/>
                <a:uLnTx/>
                <a:uFillTx/>
                <a:latin typeface="Verdana" panose="020B0604030504040204" pitchFamily="34" charset="0"/>
                <a:ea typeface="Verdana" panose="020B0604030504040204" pitchFamily="34" charset="0"/>
                <a:cs typeface="Verdana" panose="020B0604030504040204" pitchFamily="34" charset="0"/>
              </a:rPr>
              <a:t>Size, By Volume (Thousand Tonnes), 2015–2025F</a:t>
            </a:r>
          </a:p>
        </p:txBody>
      </p:sp>
      <p:sp>
        <p:nvSpPr>
          <p:cNvPr id="32" name="Rectangle 31">
            <a:extLst>
              <a:ext uri="{FF2B5EF4-FFF2-40B4-BE49-F238E27FC236}">
                <a16:creationId xmlns:a16="http://schemas.microsoft.com/office/drawing/2014/main" id="{65B89788-0AE8-4E58-A641-AC885A1A617A}"/>
              </a:ext>
            </a:extLst>
          </p:cNvPr>
          <p:cNvSpPr/>
          <p:nvPr/>
        </p:nvSpPr>
        <p:spPr>
          <a:xfrm>
            <a:off x="1423044" y="2847498"/>
            <a:ext cx="1962739" cy="1038837"/>
          </a:xfrm>
          <a:prstGeom prst="rect">
            <a:avLst/>
          </a:prstGeom>
          <a:solidFill>
            <a:schemeClr val="bg1"/>
          </a:solidFill>
          <a:ln>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3" name="Rectangle 32">
            <a:extLst>
              <a:ext uri="{FF2B5EF4-FFF2-40B4-BE49-F238E27FC236}">
                <a16:creationId xmlns:a16="http://schemas.microsoft.com/office/drawing/2014/main" id="{1E7FB439-1737-4186-B7B4-95099A88AB18}"/>
              </a:ext>
            </a:extLst>
          </p:cNvPr>
          <p:cNvSpPr/>
          <p:nvPr/>
        </p:nvSpPr>
        <p:spPr>
          <a:xfrm>
            <a:off x="5655956" y="2849169"/>
            <a:ext cx="2096880" cy="1030358"/>
          </a:xfrm>
          <a:prstGeom prst="rect">
            <a:avLst/>
          </a:prstGeom>
          <a:solidFill>
            <a:schemeClr val="bg1"/>
          </a:solidFill>
          <a:ln>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4" name="Rectangle 33">
            <a:extLst>
              <a:ext uri="{FF2B5EF4-FFF2-40B4-BE49-F238E27FC236}">
                <a16:creationId xmlns:a16="http://schemas.microsoft.com/office/drawing/2014/main" id="{21742814-0102-4032-8677-1ED403258F55}"/>
              </a:ext>
            </a:extLst>
          </p:cNvPr>
          <p:cNvSpPr/>
          <p:nvPr/>
        </p:nvSpPr>
        <p:spPr>
          <a:xfrm>
            <a:off x="1541781" y="3125304"/>
            <a:ext cx="1651379" cy="49741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5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2015-2019</a:t>
            </a:r>
          </a:p>
          <a:p>
            <a:pPr marL="0" marR="0" lvl="0" indent="0" algn="ctr" defTabSz="457200" rtl="0" eaLnBrk="1" fontAlgn="auto" latinLnBrk="0" hangingPunct="1">
              <a:lnSpc>
                <a:spcPct val="15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CAGR </a:t>
            </a:r>
          </a:p>
          <a:p>
            <a:pPr marL="0" marR="0" lvl="0" indent="0" algn="ctr" defTabSz="457200" rtl="0" eaLnBrk="1" fontAlgn="auto" latinLnBrk="0" hangingPunct="1">
              <a:lnSpc>
                <a:spcPct val="15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2.31% By Volume</a:t>
            </a:r>
          </a:p>
        </p:txBody>
      </p:sp>
      <p:sp>
        <p:nvSpPr>
          <p:cNvPr id="36" name="Rectangle 35">
            <a:extLst>
              <a:ext uri="{FF2B5EF4-FFF2-40B4-BE49-F238E27FC236}">
                <a16:creationId xmlns:a16="http://schemas.microsoft.com/office/drawing/2014/main" id="{A09720C9-19AD-4573-9FB4-E6C795D7E816}"/>
              </a:ext>
            </a:extLst>
          </p:cNvPr>
          <p:cNvSpPr/>
          <p:nvPr/>
        </p:nvSpPr>
        <p:spPr>
          <a:xfrm>
            <a:off x="5850389" y="3125304"/>
            <a:ext cx="1651379" cy="49741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5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2021E-2025F</a:t>
            </a:r>
          </a:p>
          <a:p>
            <a:pPr marL="0" marR="0" lvl="0" indent="0" algn="ctr" defTabSz="457200" rtl="0" eaLnBrk="1" fontAlgn="auto" latinLnBrk="0" hangingPunct="1">
              <a:lnSpc>
                <a:spcPct val="15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CAGR </a:t>
            </a:r>
          </a:p>
          <a:p>
            <a:pPr marL="0" marR="0" lvl="0" indent="0" algn="ctr" defTabSz="457200" rtl="0" eaLnBrk="1" fontAlgn="auto" latinLnBrk="0" hangingPunct="1">
              <a:lnSpc>
                <a:spcPct val="15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6.54% By Volume</a:t>
            </a:r>
          </a:p>
        </p:txBody>
      </p:sp>
      <p:sp>
        <p:nvSpPr>
          <p:cNvPr id="2" name="TextBox 4">
            <a:extLst>
              <a:ext uri="{FF2B5EF4-FFF2-40B4-BE49-F238E27FC236}">
                <a16:creationId xmlns:a16="http://schemas.microsoft.com/office/drawing/2014/main" id="{64E12DB3-236D-4593-A006-1DB68A6A461A}"/>
              </a:ext>
            </a:extLst>
          </p:cNvPr>
          <p:cNvSpPr txBox="1"/>
          <p:nvPr/>
        </p:nvSpPr>
        <p:spPr>
          <a:xfrm>
            <a:off x="6676077" y="4002160"/>
            <a:ext cx="2337955" cy="20005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TechSci Research</a:t>
            </a:r>
          </a:p>
        </p:txBody>
      </p:sp>
      <p:sp>
        <p:nvSpPr>
          <p:cNvPr id="6" name="TextBox 5">
            <a:extLst>
              <a:ext uri="{FF2B5EF4-FFF2-40B4-BE49-F238E27FC236}">
                <a16:creationId xmlns:a16="http://schemas.microsoft.com/office/drawing/2014/main" id="{856D5F82-5052-4045-9B76-7EA6F60AAC8B}"/>
              </a:ext>
            </a:extLst>
          </p:cNvPr>
          <p:cNvSpPr txBox="1"/>
          <p:nvPr/>
        </p:nvSpPr>
        <p:spPr>
          <a:xfrm>
            <a:off x="348113" y="4418775"/>
            <a:ext cx="8112306" cy="2019527"/>
          </a:xfrm>
          <a:prstGeom prst="rect">
            <a:avLst/>
          </a:prstGeom>
          <a:noFill/>
        </p:spPr>
        <p:txBody>
          <a:bodyPr wrap="square" rtlCol="0">
            <a:spAutoFit/>
          </a:bodyPr>
          <a:lstStyle/>
          <a:p>
            <a:pPr marL="171450" marR="0" lvl="0" indent="-171450" algn="just" defTabSz="914400" rtl="0" eaLnBrk="1" fontAlgn="auto" latinLnBrk="0" hangingPunct="1">
              <a:lnSpc>
                <a:spcPct val="150000"/>
              </a:lnSpc>
              <a:spcBef>
                <a:spcPts val="0"/>
              </a:spcBef>
              <a:spcAft>
                <a:spcPts val="0"/>
              </a:spcAft>
              <a:buClrTx/>
              <a:buSzPct val="180000"/>
              <a:buFont typeface="Arial" panose="020B0604020202020204" pitchFamily="34" charset="0"/>
              <a:buChar char="•"/>
              <a:tabLst/>
              <a:defRPr/>
            </a:pPr>
            <a:r>
              <a:rPr kumimoji="0" lang="en-US" sz="1060" b="0" i="0" u="none" strike="noStrike" kern="1200" cap="none" spc="0" normalizeH="0" baseline="0" noProof="0" dirty="0">
                <a:ln>
                  <a:noFill/>
                </a:ln>
                <a:solidFill>
                  <a:schemeClr val="bg1"/>
                </a:solidFill>
                <a:effectLst/>
                <a:uLnTx/>
                <a:uFillTx/>
                <a:latin typeface="Arial" panose="020B0604020202020204" pitchFamily="34" charset="0"/>
                <a:ea typeface="Verdana" panose="020B0604030504040204" pitchFamily="34" charset="0"/>
                <a:cs typeface="Arial" panose="020B0604020202020204" pitchFamily="34" charset="0"/>
              </a:rPr>
              <a:t>Asia-Pacific </a:t>
            </a:r>
            <a:r>
              <a:rPr lang="en-US" sz="1060" dirty="0">
                <a:solidFill>
                  <a:schemeClr val="bg1"/>
                </a:solidFill>
                <a:latin typeface="Arial" panose="020B0604020202020204" pitchFamily="34" charset="0"/>
                <a:ea typeface="Verdana" panose="020B0604030504040204" pitchFamily="34" charset="0"/>
                <a:cs typeface="Arial" panose="020B0604020202020204" pitchFamily="34" charset="0"/>
              </a:rPr>
              <a:t>contributed significant volume share of </a:t>
            </a:r>
            <a:r>
              <a:rPr kumimoji="0" lang="en-US" sz="1060" b="0" i="0" u="none" strike="noStrike" kern="1200" cap="none" spc="0" normalizeH="0" baseline="0" noProof="0" dirty="0">
                <a:ln>
                  <a:noFill/>
                </a:ln>
                <a:solidFill>
                  <a:schemeClr val="bg1"/>
                </a:solidFill>
                <a:effectLst/>
                <a:uLnTx/>
                <a:uFillTx/>
                <a:latin typeface="Arial" panose="020B0604020202020204" pitchFamily="34" charset="0"/>
                <a:ea typeface="Verdana" panose="020B0604030504040204" pitchFamily="34" charset="0"/>
                <a:cs typeface="Arial" panose="020B0604020202020204" pitchFamily="34" charset="0"/>
              </a:rPr>
              <a:t>over 21% in 2019 in the Epoxy Resin market. Major markets in Asia-Pacific include China, Japan, South Korea and Taiwan. But China and Japan collectively accounted for a volume share of around 53% in 2019, in Asia-Pacific, which created huge market for BPS suppliers.</a:t>
            </a:r>
          </a:p>
          <a:p>
            <a:pPr marL="171450" marR="0" lvl="0" indent="-171450" algn="just" defTabSz="914400" rtl="0" eaLnBrk="1" fontAlgn="auto" latinLnBrk="0" hangingPunct="1">
              <a:lnSpc>
                <a:spcPct val="150000"/>
              </a:lnSpc>
              <a:spcBef>
                <a:spcPts val="0"/>
              </a:spcBef>
              <a:spcAft>
                <a:spcPts val="0"/>
              </a:spcAft>
              <a:buClrTx/>
              <a:buSzPct val="180000"/>
              <a:buFont typeface="Arial" panose="020B0604020202020204" pitchFamily="34" charset="0"/>
              <a:buChar char="•"/>
              <a:tabLst/>
              <a:defRPr/>
            </a:pPr>
            <a:r>
              <a:rPr kumimoji="0" lang="en-US" sz="1060" b="0" i="0" u="none" strike="noStrike" kern="1200" cap="none" spc="0" normalizeH="0" baseline="0" noProof="0" dirty="0">
                <a:ln>
                  <a:noFill/>
                </a:ln>
                <a:solidFill>
                  <a:schemeClr val="bg1"/>
                </a:solidFill>
                <a:effectLst/>
                <a:uLnTx/>
                <a:uFillTx/>
                <a:latin typeface="Arial" panose="020B0604020202020204" pitchFamily="34" charset="0"/>
                <a:ea typeface="Verdana" panose="020B0604030504040204" pitchFamily="34" charset="0"/>
                <a:cs typeface="Arial" panose="020B0604020202020204" pitchFamily="34" charset="0"/>
              </a:rPr>
              <a:t>Asia-Pacific </a:t>
            </a:r>
            <a:r>
              <a:rPr lang="en-US" sz="1060" dirty="0">
                <a:solidFill>
                  <a:schemeClr val="bg1"/>
                </a:solidFill>
                <a:latin typeface="Arial" panose="020B0604020202020204" pitchFamily="34" charset="0"/>
                <a:ea typeface="Verdana" panose="020B0604030504040204" pitchFamily="34" charset="0"/>
                <a:cs typeface="Arial" panose="020B0604020202020204" pitchFamily="34" charset="0"/>
              </a:rPr>
              <a:t>BPS </a:t>
            </a:r>
            <a:r>
              <a:rPr kumimoji="0" lang="en-US" sz="1060" b="0" i="0" u="none" strike="noStrike" kern="1200" cap="none" spc="0" normalizeH="0" baseline="0" noProof="0" dirty="0">
                <a:ln>
                  <a:noFill/>
                </a:ln>
                <a:solidFill>
                  <a:schemeClr val="bg1"/>
                </a:solidFill>
                <a:effectLst/>
                <a:uLnTx/>
                <a:uFillTx/>
                <a:latin typeface="Arial" panose="020B0604020202020204" pitchFamily="34" charset="0"/>
                <a:ea typeface="Verdana" panose="020B0604030504040204" pitchFamily="34" charset="0"/>
                <a:cs typeface="Arial" panose="020B0604020202020204" pitchFamily="34" charset="0"/>
              </a:rPr>
              <a:t>market is expected to grow at a strong growth rate during the forecast period as the region has become a manufacturing hub for </a:t>
            </a:r>
            <a:r>
              <a:rPr lang="en-US" sz="1060" dirty="0">
                <a:solidFill>
                  <a:schemeClr val="bg1"/>
                </a:solidFill>
                <a:latin typeface="Arial" panose="020B0604020202020204" pitchFamily="34" charset="0"/>
                <a:ea typeface="Verdana" panose="020B0604030504040204" pitchFamily="34" charset="0"/>
                <a:cs typeface="Arial" panose="020B0604020202020204" pitchFamily="34" charset="0"/>
              </a:rPr>
              <a:t>polymers, plastics and </a:t>
            </a:r>
            <a:r>
              <a:rPr kumimoji="0" lang="en-US" sz="1060" b="0" i="0" u="none" strike="noStrike" kern="1200" cap="none" spc="0" normalizeH="0" baseline="0" noProof="0" dirty="0">
                <a:ln>
                  <a:noFill/>
                </a:ln>
                <a:solidFill>
                  <a:schemeClr val="bg1"/>
                </a:solidFill>
                <a:effectLst/>
                <a:uLnTx/>
                <a:uFillTx/>
                <a:latin typeface="Arial" panose="020B0604020202020204" pitchFamily="34" charset="0"/>
                <a:ea typeface="Verdana" panose="020B0604030504040204" pitchFamily="34" charset="0"/>
                <a:cs typeface="Arial" panose="020B0604020202020204" pitchFamily="34" charset="0"/>
              </a:rPr>
              <a:t>electronics. </a:t>
            </a:r>
          </a:p>
          <a:p>
            <a:pPr marL="171450" marR="0" lvl="0" indent="-171450" algn="just" defTabSz="914400" rtl="0" eaLnBrk="1" fontAlgn="auto" latinLnBrk="0" hangingPunct="1">
              <a:lnSpc>
                <a:spcPct val="150000"/>
              </a:lnSpc>
              <a:spcBef>
                <a:spcPts val="0"/>
              </a:spcBef>
              <a:spcAft>
                <a:spcPts val="0"/>
              </a:spcAft>
              <a:buClrTx/>
              <a:buSzPct val="180000"/>
              <a:buFont typeface="Arial" panose="020B0604020202020204" pitchFamily="34" charset="0"/>
              <a:buChar char="•"/>
              <a:tabLst/>
              <a:defRPr/>
            </a:pPr>
            <a:r>
              <a:rPr kumimoji="0" lang="en-US" sz="1060" b="0" i="0" u="none" strike="noStrike" kern="1200" cap="none" spc="0" normalizeH="0" baseline="0" noProof="0" dirty="0">
                <a:ln>
                  <a:noFill/>
                </a:ln>
                <a:solidFill>
                  <a:schemeClr val="bg1"/>
                </a:solidFill>
                <a:effectLst/>
                <a:uLnTx/>
                <a:uFillTx/>
                <a:latin typeface="Arial" panose="020B0604020202020204" pitchFamily="34" charset="0"/>
                <a:ea typeface="Verdana" panose="020B0604030504040204" pitchFamily="34" charset="0"/>
                <a:cs typeface="Arial" panose="020B0604020202020204" pitchFamily="34" charset="0"/>
              </a:rPr>
              <a:t>According to World Bank’s report, despite the slow down of global economy and COVID-19 pandemic, the region is expected to witness comparatively better growth in economy. Government initiatives such as ‘Make in India’, bringing Japanese manufacturing back in country or Vietnam’s growing industrialization is creating future growth path for BPS manufacturers in Asia-Pacific region.</a:t>
            </a:r>
          </a:p>
        </p:txBody>
      </p:sp>
      <p:sp>
        <p:nvSpPr>
          <p:cNvPr id="11" name="TextBox 10">
            <a:extLst>
              <a:ext uri="{FF2B5EF4-FFF2-40B4-BE49-F238E27FC236}">
                <a16:creationId xmlns:a16="http://schemas.microsoft.com/office/drawing/2014/main" id="{AA5AFBD4-A68E-4660-993F-03AB660278F8}"/>
              </a:ext>
            </a:extLst>
          </p:cNvPr>
          <p:cNvSpPr txBox="1"/>
          <p:nvPr/>
        </p:nvSpPr>
        <p:spPr>
          <a:xfrm>
            <a:off x="351587" y="4382130"/>
            <a:ext cx="8440825" cy="2343334"/>
          </a:xfrm>
          <a:prstGeom prst="rect">
            <a:avLst/>
          </a:prstGeom>
          <a:solidFill>
            <a:schemeClr val="tx2">
              <a:lumMod val="75000"/>
            </a:schemeClr>
          </a:solidFill>
        </p:spPr>
        <p:txBody>
          <a:bodyPr wrap="square" rtlCol="0">
            <a:spAutoFit/>
          </a:bodyPr>
          <a:lstStyle/>
          <a:p>
            <a:pPr algn="just">
              <a:lnSpc>
                <a:spcPct val="150000"/>
              </a:lnSpc>
            </a:pPr>
            <a:r>
              <a:rPr lang="en-IN" sz="1100" dirty="0">
                <a:solidFill>
                  <a:schemeClr val="bg1"/>
                </a:solidFill>
                <a:latin typeface="Verdana" panose="020B0604030504040204" pitchFamily="34" charset="0"/>
                <a:ea typeface="Verdana" panose="020B0604030504040204" pitchFamily="34" charset="0"/>
                <a:cs typeface="Verdana" panose="020B0604030504040204" pitchFamily="34" charset="0"/>
              </a:rPr>
              <a:t>The demand of Epoxy Resin is expected to increase in the Asia Pacific region due to rise in demand from the end-user industries such as in powder coating applications and flooring in expanding building and construction sector. The highest demand of Epoxy Resin is generated from the Asia Pacific region and account for more than 45% market share due to the growing population and hence construction activities across the region majorly in the developing countries like China and India. Epoxy Resin used widely in the construction sector, adhesives, composites, and other applications owing to its thermal stability, chemical &amp; moisture resistivity, superior durability, mechanical strength, and other properties. Also, reduced GST rate from 28% to 18%  has created growth in paint market</a:t>
            </a:r>
            <a:r>
              <a:rPr lang="en-US" sz="1100" dirty="0">
                <a:solidFill>
                  <a:schemeClr val="bg1"/>
                </a:solidFill>
                <a:latin typeface="Verdana" panose="020B0604030504040204" pitchFamily="34" charset="0"/>
                <a:ea typeface="Verdana" panose="020B0604030504040204" pitchFamily="34" charset="0"/>
                <a:cs typeface="Verdana" panose="020B0604030504040204" pitchFamily="34" charset="0"/>
              </a:rPr>
              <a:t> across Asian countries like India and China which have created opportunity for the </a:t>
            </a:r>
            <a:r>
              <a:rPr lang="en-IN" sz="1100" dirty="0">
                <a:solidFill>
                  <a:schemeClr val="bg1"/>
                </a:solidFill>
                <a:latin typeface="Verdana" panose="020B0604030504040204" pitchFamily="34" charset="0"/>
                <a:ea typeface="Verdana" panose="020B0604030504040204" pitchFamily="34" charset="0"/>
                <a:cs typeface="Verdana" panose="020B0604030504040204" pitchFamily="34" charset="0"/>
              </a:rPr>
              <a:t>paint manufacturers to pass the cost benefits on customers creating a higher growth in demand for paints. </a:t>
            </a:r>
            <a:endParaRPr lang="en-US" sz="1100"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136314878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3">
            <a:extLst>
              <a:ext uri="{FF2B5EF4-FFF2-40B4-BE49-F238E27FC236}">
                <a16:creationId xmlns:a16="http://schemas.microsoft.com/office/drawing/2014/main" id="{DC7676BF-8217-45A7-AFF4-50BFA3624D6C}"/>
              </a:ext>
            </a:extLst>
          </p:cNvPr>
          <p:cNvSpPr>
            <a:spLocks noGrp="1"/>
          </p:cNvSpPr>
          <p:nvPr>
            <p:ph type="body" sz="quarter" idx="14"/>
          </p:nvPr>
        </p:nvSpPr>
        <p:spPr>
          <a:xfrm>
            <a:off x="53536" y="130464"/>
            <a:ext cx="5602420" cy="608533"/>
          </a:xfrm>
        </p:spPr>
        <p:txBody>
          <a:bodyPr>
            <a:normAutofit/>
          </a:bodyPr>
          <a:lstStyle/>
          <a:p>
            <a:pPr>
              <a:spcBef>
                <a:spcPts val="0"/>
              </a:spcBef>
            </a:pPr>
            <a:r>
              <a:rPr lang="en-IN" sz="1400" dirty="0">
                <a:solidFill>
                  <a:schemeClr val="tx1">
                    <a:lumMod val="85000"/>
                    <a:lumOff val="15000"/>
                  </a:schemeClr>
                </a:solidFill>
              </a:rPr>
              <a:t>Asia-Pacific Epoxy Resin Market</a:t>
            </a:r>
          </a:p>
          <a:p>
            <a:pPr>
              <a:spcBef>
                <a:spcPts val="0"/>
              </a:spcBef>
            </a:pPr>
            <a:r>
              <a:rPr lang="en-US" sz="1200" b="0" dirty="0">
                <a:solidFill>
                  <a:schemeClr val="tx1">
                    <a:lumMod val="85000"/>
                    <a:lumOff val="15000"/>
                  </a:schemeClr>
                </a:solidFill>
              </a:rPr>
              <a:t>Market Size, By Volume &amp; Volume</a:t>
            </a:r>
          </a:p>
        </p:txBody>
      </p:sp>
      <p:graphicFrame>
        <p:nvGraphicFramePr>
          <p:cNvPr id="7" name="Chart 6">
            <a:extLst>
              <a:ext uri="{FF2B5EF4-FFF2-40B4-BE49-F238E27FC236}">
                <a16:creationId xmlns:a16="http://schemas.microsoft.com/office/drawing/2014/main" id="{15E61FC9-444F-41DF-BE32-6475C80E25A5}"/>
              </a:ext>
            </a:extLst>
          </p:cNvPr>
          <p:cNvGraphicFramePr/>
          <p:nvPr/>
        </p:nvGraphicFramePr>
        <p:xfrm>
          <a:off x="325713" y="1156136"/>
          <a:ext cx="8492574" cy="2607481"/>
        </p:xfrm>
        <a:graphic>
          <a:graphicData uri="http://schemas.openxmlformats.org/drawingml/2006/chart">
            <c:chart xmlns:c="http://schemas.openxmlformats.org/drawingml/2006/chart" xmlns:r="http://schemas.openxmlformats.org/officeDocument/2006/relationships" r:id="rId2"/>
          </a:graphicData>
        </a:graphic>
      </p:graphicFrame>
      <p:sp>
        <p:nvSpPr>
          <p:cNvPr id="8" name="TextBox 7">
            <a:extLst>
              <a:ext uri="{FF2B5EF4-FFF2-40B4-BE49-F238E27FC236}">
                <a16:creationId xmlns:a16="http://schemas.microsoft.com/office/drawing/2014/main" id="{EC44F22C-A1AF-4D61-9365-22760EC7D06B}"/>
              </a:ext>
            </a:extLst>
          </p:cNvPr>
          <p:cNvSpPr txBox="1"/>
          <p:nvPr/>
        </p:nvSpPr>
        <p:spPr>
          <a:xfrm>
            <a:off x="159891" y="733346"/>
            <a:ext cx="8806286" cy="292068"/>
          </a:xfrm>
          <a:prstGeom prst="rect">
            <a:avLst/>
          </a:prstGeom>
          <a:noFill/>
        </p:spPr>
        <p:txBody>
          <a:bodyPr wrap="square" rtlCol="0">
            <a:spAutoFit/>
          </a:bodyPr>
          <a:lstStyle/>
          <a:p>
            <a:pPr>
              <a:lnSpc>
                <a:spcPct val="150000"/>
              </a:lnSpc>
            </a:pPr>
            <a:r>
              <a:rPr lang="en-US" sz="1000" b="1"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Figure 2: Asia-Pacific Epoxy Resin Capacity &amp; Production (Thousand </a:t>
            </a:r>
            <a:r>
              <a:rPr lang="en-US" sz="1000" b="1" dirty="0" err="1">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Tonnes</a:t>
            </a:r>
            <a:r>
              <a:rPr lang="en-US" sz="1000" b="1"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 2015-2030F</a:t>
            </a:r>
          </a:p>
        </p:txBody>
      </p:sp>
      <p:sp>
        <p:nvSpPr>
          <p:cNvPr id="9" name="Rectangle 8">
            <a:extLst>
              <a:ext uri="{FF2B5EF4-FFF2-40B4-BE49-F238E27FC236}">
                <a16:creationId xmlns:a16="http://schemas.microsoft.com/office/drawing/2014/main" id="{ED9684F5-17CD-46B2-9464-073D14DC5CDE}"/>
              </a:ext>
            </a:extLst>
          </p:cNvPr>
          <p:cNvSpPr/>
          <p:nvPr/>
        </p:nvSpPr>
        <p:spPr>
          <a:xfrm>
            <a:off x="5595521" y="3763617"/>
            <a:ext cx="3035984" cy="200055"/>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sz="700" i="1" dirty="0">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rPr>
              <a:t>Source: ChemAnalyst  Analysis</a:t>
            </a:r>
          </a:p>
        </p:txBody>
      </p:sp>
      <p:sp>
        <p:nvSpPr>
          <p:cNvPr id="10" name="TextBox 9">
            <a:extLst>
              <a:ext uri="{FF2B5EF4-FFF2-40B4-BE49-F238E27FC236}">
                <a16:creationId xmlns:a16="http://schemas.microsoft.com/office/drawing/2014/main" id="{3EFDAD06-07A1-4FBE-849F-5308D6D66B70}"/>
              </a:ext>
            </a:extLst>
          </p:cNvPr>
          <p:cNvSpPr txBox="1"/>
          <p:nvPr/>
        </p:nvSpPr>
        <p:spPr>
          <a:xfrm>
            <a:off x="-925590" y="4199414"/>
            <a:ext cx="8806286" cy="292068"/>
          </a:xfrm>
          <a:prstGeom prst="rect">
            <a:avLst/>
          </a:prstGeom>
          <a:noFill/>
        </p:spPr>
        <p:txBody>
          <a:bodyPr wrap="square" rtlCol="0">
            <a:spAutoFit/>
          </a:bodyPr>
          <a:lstStyle/>
          <a:p>
            <a:pPr algn="ctr">
              <a:lnSpc>
                <a:spcPct val="150000"/>
              </a:lnSpc>
            </a:pPr>
            <a:r>
              <a:rPr lang="en-US" sz="1000" b="1"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Figure 3: Asia-Pacific Epoxy Resin Production Operating Rate (Percentage), 2015-2021E</a:t>
            </a:r>
          </a:p>
        </p:txBody>
      </p:sp>
      <p:graphicFrame>
        <p:nvGraphicFramePr>
          <p:cNvPr id="11" name="Chart 10">
            <a:extLst>
              <a:ext uri="{FF2B5EF4-FFF2-40B4-BE49-F238E27FC236}">
                <a16:creationId xmlns:a16="http://schemas.microsoft.com/office/drawing/2014/main" id="{E4EEAB80-5A48-4228-8FAC-BE9291850C90}"/>
              </a:ext>
            </a:extLst>
          </p:cNvPr>
          <p:cNvGraphicFramePr/>
          <p:nvPr/>
        </p:nvGraphicFramePr>
        <p:xfrm>
          <a:off x="159891" y="4631865"/>
          <a:ext cx="8122198" cy="1590494"/>
        </p:xfrm>
        <a:graphic>
          <a:graphicData uri="http://schemas.openxmlformats.org/drawingml/2006/chart">
            <c:chart xmlns:c="http://schemas.openxmlformats.org/drawingml/2006/chart" xmlns:r="http://schemas.openxmlformats.org/officeDocument/2006/relationships" r:id="rId3"/>
          </a:graphicData>
        </a:graphic>
      </p:graphicFrame>
      <p:sp>
        <p:nvSpPr>
          <p:cNvPr id="12" name="Rectangle 11">
            <a:extLst>
              <a:ext uri="{FF2B5EF4-FFF2-40B4-BE49-F238E27FC236}">
                <a16:creationId xmlns:a16="http://schemas.microsoft.com/office/drawing/2014/main" id="{67859E90-ADF3-4C94-ACC6-705754256E70}"/>
              </a:ext>
            </a:extLst>
          </p:cNvPr>
          <p:cNvSpPr/>
          <p:nvPr/>
        </p:nvSpPr>
        <p:spPr>
          <a:xfrm>
            <a:off x="5595521" y="6267963"/>
            <a:ext cx="3035984" cy="200055"/>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sz="700" i="1" dirty="0">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rPr>
              <a:t>Source: ChemAnalyst  Analysis</a:t>
            </a:r>
          </a:p>
        </p:txBody>
      </p:sp>
    </p:spTree>
    <p:extLst>
      <p:ext uri="{BB962C8B-B14F-4D97-AF65-F5344CB8AC3E}">
        <p14:creationId xmlns:p14="http://schemas.microsoft.com/office/powerpoint/2010/main" val="161243714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3">
            <a:extLst>
              <a:ext uri="{FF2B5EF4-FFF2-40B4-BE49-F238E27FC236}">
                <a16:creationId xmlns:a16="http://schemas.microsoft.com/office/drawing/2014/main" id="{A177A708-0952-4E22-8291-BFB0EEF742D2}"/>
              </a:ext>
            </a:extLst>
          </p:cNvPr>
          <p:cNvSpPr txBox="1">
            <a:spLocks/>
          </p:cNvSpPr>
          <p:nvPr/>
        </p:nvSpPr>
        <p:spPr>
          <a:xfrm>
            <a:off x="104395" y="226126"/>
            <a:ext cx="6109252" cy="45640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spcBef>
                <a:spcPts val="0"/>
              </a:spcBef>
              <a:buFont typeface="Arial" panose="020B0604020202020204" pitchFamily="34" charset="0"/>
              <a:buNone/>
            </a:pPr>
            <a:r>
              <a:rPr lang="en-IN" sz="1600" b="1" dirty="0">
                <a:solidFill>
                  <a:srgbClr val="0F4061"/>
                </a:solidFill>
                <a:latin typeface="Montserrat" panose="02000505000000020004" pitchFamily="2" charset="0"/>
                <a:cs typeface="Arial" panose="020B0604020202020204" pitchFamily="34" charset="0"/>
              </a:rPr>
              <a:t>Asia-Pacific Epoxy Resin Market Overview</a:t>
            </a:r>
            <a:endParaRPr lang="en-US" sz="1600" b="1" dirty="0">
              <a:solidFill>
                <a:srgbClr val="0F4061"/>
              </a:solidFill>
              <a:latin typeface="Montserrat" panose="02000505000000020004" pitchFamily="2" charset="0"/>
              <a:cs typeface="Arial" panose="020B0604020202020204" pitchFamily="34" charset="0"/>
            </a:endParaRPr>
          </a:p>
        </p:txBody>
      </p:sp>
      <p:sp>
        <p:nvSpPr>
          <p:cNvPr id="9" name="TextBox 8">
            <a:extLst>
              <a:ext uri="{FF2B5EF4-FFF2-40B4-BE49-F238E27FC236}">
                <a16:creationId xmlns:a16="http://schemas.microsoft.com/office/drawing/2014/main" id="{50009A8E-C99E-4870-AD91-D5C00F7BDB1B}"/>
              </a:ext>
            </a:extLst>
          </p:cNvPr>
          <p:cNvSpPr txBox="1"/>
          <p:nvPr/>
        </p:nvSpPr>
        <p:spPr>
          <a:xfrm>
            <a:off x="194121" y="812611"/>
            <a:ext cx="8755757" cy="1894365"/>
          </a:xfrm>
          <a:prstGeom prst="rect">
            <a:avLst/>
          </a:prstGeom>
          <a:noFill/>
        </p:spPr>
        <p:txBody>
          <a:bodyPr wrap="square" rtlCol="0">
            <a:spAutoFit/>
          </a:bodyPr>
          <a:lstStyle/>
          <a:p>
            <a:pPr algn="just">
              <a:lnSpc>
                <a:spcPct val="200000"/>
              </a:lnSpc>
            </a:pPr>
            <a:r>
              <a:rPr lang="en-US" sz="1000" dirty="0">
                <a:effectLst/>
                <a:latin typeface="Verdana" panose="020B0604030504040204" pitchFamily="34" charset="0"/>
                <a:ea typeface="Verdana" panose="020B0604030504040204" pitchFamily="34" charset="0"/>
                <a:cs typeface="Verdana" panose="020B0604030504040204" pitchFamily="34" charset="0"/>
              </a:rPr>
              <a:t>The total production of Epoxy Resin stood at around 3722 thousand </a:t>
            </a:r>
            <a:r>
              <a:rPr lang="en-US" sz="1000" dirty="0" err="1">
                <a:effectLst/>
                <a:latin typeface="Verdana" panose="020B0604030504040204" pitchFamily="34" charset="0"/>
                <a:ea typeface="Verdana" panose="020B0604030504040204" pitchFamily="34" charset="0"/>
                <a:cs typeface="Verdana" panose="020B0604030504040204" pitchFamily="34" charset="0"/>
              </a:rPr>
              <a:t>tonnes</a:t>
            </a:r>
            <a:r>
              <a:rPr lang="en-US" sz="1000" dirty="0">
                <a:effectLst/>
                <a:latin typeface="Verdana" panose="020B0604030504040204" pitchFamily="34" charset="0"/>
                <a:ea typeface="Verdana" panose="020B0604030504040204" pitchFamily="34" charset="0"/>
                <a:cs typeface="Verdana" panose="020B0604030504040204" pitchFamily="34" charset="0"/>
              </a:rPr>
              <a:t> in 2020 and is expected to reach around 5106 thousand </a:t>
            </a:r>
            <a:r>
              <a:rPr lang="en-US" sz="1000" dirty="0" err="1">
                <a:effectLst/>
                <a:latin typeface="Verdana" panose="020B0604030504040204" pitchFamily="34" charset="0"/>
                <a:ea typeface="Verdana" panose="020B0604030504040204" pitchFamily="34" charset="0"/>
                <a:cs typeface="Verdana" panose="020B0604030504040204" pitchFamily="34" charset="0"/>
              </a:rPr>
              <a:t>tonnes</a:t>
            </a:r>
            <a:r>
              <a:rPr lang="en-US" sz="1000" dirty="0">
                <a:effectLst/>
                <a:latin typeface="Verdana" panose="020B0604030504040204" pitchFamily="34" charset="0"/>
                <a:ea typeface="Verdana" panose="020B0604030504040204" pitchFamily="34" charset="0"/>
                <a:cs typeface="Verdana" panose="020B0604030504040204" pitchFamily="34" charset="0"/>
              </a:rPr>
              <a:t> by forecast period 2030. </a:t>
            </a:r>
            <a:r>
              <a:rPr lang="en-IN" sz="1000" dirty="0">
                <a:effectLst/>
                <a:latin typeface="Verdana" panose="020B0604030504040204" pitchFamily="34" charset="0"/>
                <a:ea typeface="Verdana" panose="020B0604030504040204" pitchFamily="34" charset="0"/>
                <a:cs typeface="Verdana" panose="020B0604030504040204" pitchFamily="34" charset="0"/>
              </a:rPr>
              <a:t>Major capacities of Epoxy Resin are in China, Northeast Asia, Europe &amp; North America. While very small capacity of Epoxy resin is in Indian Sub-continent, Australia and Africa. In Asia-Pacific, China and Taiwan have become market leader in epoxy resin manufacturing with total capacity of </a:t>
            </a:r>
            <a:r>
              <a:rPr lang="en-IN" sz="1000" dirty="0">
                <a:latin typeface="Verdana" panose="020B0604030504040204" pitchFamily="34" charset="0"/>
                <a:ea typeface="Verdana" panose="020B0604030504040204" pitchFamily="34" charset="0"/>
                <a:cs typeface="Verdana" panose="020B0604030504040204" pitchFamily="34" charset="0"/>
              </a:rPr>
              <a:t>around 2246 thousand tonnes and 310 thousand tonnes respectively as of 2020. various producers including </a:t>
            </a:r>
            <a:r>
              <a:rPr lang="en-IN" sz="1000" dirty="0" err="1">
                <a:effectLst/>
                <a:latin typeface="Verdana" panose="020B0604030504040204" pitchFamily="34" charset="0"/>
                <a:ea typeface="Verdana" panose="020B0604030504040204" pitchFamily="34" charset="0"/>
                <a:cs typeface="Verdana" panose="020B0604030504040204" pitchFamily="34" charset="0"/>
              </a:rPr>
              <a:t>Kukdo</a:t>
            </a:r>
            <a:r>
              <a:rPr lang="en-IN" sz="1000" dirty="0">
                <a:effectLst/>
                <a:latin typeface="Verdana" panose="020B0604030504040204" pitchFamily="34" charset="0"/>
                <a:ea typeface="Verdana" panose="020B0604030504040204" pitchFamily="34" charset="0"/>
                <a:cs typeface="Verdana" panose="020B0604030504040204" pitchFamily="34" charset="0"/>
              </a:rPr>
              <a:t> Chemical (Kunshan) Co., Ltd., Jiangsu </a:t>
            </a:r>
            <a:r>
              <a:rPr lang="en-IN" sz="1000" dirty="0" err="1">
                <a:effectLst/>
                <a:latin typeface="Verdana" panose="020B0604030504040204" pitchFamily="34" charset="0"/>
                <a:ea typeface="Verdana" panose="020B0604030504040204" pitchFamily="34" charset="0"/>
                <a:cs typeface="Verdana" panose="020B0604030504040204" pitchFamily="34" charset="0"/>
              </a:rPr>
              <a:t>Sanmu</a:t>
            </a:r>
            <a:r>
              <a:rPr lang="en-IN" sz="1000" dirty="0">
                <a:effectLst/>
                <a:latin typeface="Verdana" panose="020B0604030504040204" pitchFamily="34" charset="0"/>
                <a:ea typeface="Verdana" panose="020B0604030504040204" pitchFamily="34" charset="0"/>
                <a:cs typeface="Verdana" panose="020B0604030504040204" pitchFamily="34" charset="0"/>
              </a:rPr>
              <a:t> Group and others are planning capacity addition in coming years in China. </a:t>
            </a:r>
            <a:endParaRPr lang="en-US" dirty="0"/>
          </a:p>
        </p:txBody>
      </p:sp>
      <p:sp>
        <p:nvSpPr>
          <p:cNvPr id="13" name="TextBox 9">
            <a:extLst>
              <a:ext uri="{FF2B5EF4-FFF2-40B4-BE49-F238E27FC236}">
                <a16:creationId xmlns:a16="http://schemas.microsoft.com/office/drawing/2014/main" id="{8B35B9B1-7D80-4B4D-B296-5A6C58C52CC6}"/>
              </a:ext>
            </a:extLst>
          </p:cNvPr>
          <p:cNvSpPr txBox="1"/>
          <p:nvPr/>
        </p:nvSpPr>
        <p:spPr>
          <a:xfrm>
            <a:off x="194121" y="3240883"/>
            <a:ext cx="8008505" cy="292068"/>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457200" rtl="0" eaLnBrk="1" fontAlgn="auto" latinLnBrk="0" hangingPunct="1">
              <a:lnSpc>
                <a:spcPct val="150000"/>
              </a:lnSpc>
              <a:spcBef>
                <a:spcPts val="0"/>
              </a:spcBef>
              <a:spcAft>
                <a:spcPts val="0"/>
              </a:spcAft>
              <a:buClrTx/>
              <a:buSzTx/>
              <a:buFontTx/>
              <a:buNone/>
              <a:tabLst/>
              <a:defRPr/>
            </a:pP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Asia Pacific Growth Trend in Foreign Direct Investment</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(USD Billion), 2010, 2019 &amp; 2025F</a:t>
            </a:r>
          </a:p>
        </p:txBody>
      </p:sp>
      <p:graphicFrame>
        <p:nvGraphicFramePr>
          <p:cNvPr id="19" name="Chart 18">
            <a:extLst>
              <a:ext uri="{FF2B5EF4-FFF2-40B4-BE49-F238E27FC236}">
                <a16:creationId xmlns:a16="http://schemas.microsoft.com/office/drawing/2014/main" id="{D7EEEBE5-33C5-4FA9-B906-6F5BC7EFC9E7}"/>
              </a:ext>
            </a:extLst>
          </p:cNvPr>
          <p:cNvGraphicFramePr/>
          <p:nvPr>
            <p:extLst>
              <p:ext uri="{D42A27DB-BD31-4B8C-83A1-F6EECF244321}">
                <p14:modId xmlns:p14="http://schemas.microsoft.com/office/powerpoint/2010/main" val="446774188"/>
              </p:ext>
            </p:extLst>
          </p:nvPr>
        </p:nvGraphicFramePr>
        <p:xfrm>
          <a:off x="479320" y="3532951"/>
          <a:ext cx="7723306" cy="2699799"/>
        </p:xfrm>
        <a:graphic>
          <a:graphicData uri="http://schemas.openxmlformats.org/drawingml/2006/chart">
            <c:chart xmlns:c="http://schemas.openxmlformats.org/drawingml/2006/chart" xmlns:r="http://schemas.openxmlformats.org/officeDocument/2006/relationships" r:id="rId3"/>
          </a:graphicData>
        </a:graphic>
      </p:graphicFrame>
      <p:sp>
        <p:nvSpPr>
          <p:cNvPr id="20" name="TextBox 19">
            <a:extLst>
              <a:ext uri="{FF2B5EF4-FFF2-40B4-BE49-F238E27FC236}">
                <a16:creationId xmlns:a16="http://schemas.microsoft.com/office/drawing/2014/main" id="{A005B467-737F-408A-B09E-8EA3A70E70E4}"/>
              </a:ext>
            </a:extLst>
          </p:cNvPr>
          <p:cNvSpPr txBox="1"/>
          <p:nvPr/>
        </p:nvSpPr>
        <p:spPr>
          <a:xfrm>
            <a:off x="6213646" y="6232748"/>
            <a:ext cx="2451033" cy="215444"/>
          </a:xfrm>
          <a:prstGeom prst="rect">
            <a:avLst/>
          </a:prstGeom>
          <a:noFill/>
        </p:spPr>
        <p:txBody>
          <a:bodyPr wrap="square" rtlCol="0">
            <a:spAutoFit/>
          </a:bodyPr>
          <a:lstStyle>
            <a:defPPr>
              <a:defRPr lang="en-US"/>
            </a:defPPr>
            <a:lvl1pPr algn="r">
              <a:defRPr sz="800" i="1">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a:t>
            </a:r>
            <a:r>
              <a:rPr lang="en-IN" dirty="0">
                <a:solidFill>
                  <a:prstClr val="white">
                    <a:lumMod val="50000"/>
                  </a:prstClr>
                </a:solidFill>
              </a:rPr>
              <a:t>OECD, </a:t>
            </a:r>
            <a:r>
              <a:rPr lang="en-IN" dirty="0" err="1">
                <a:solidFill>
                  <a:prstClr val="white">
                    <a:lumMod val="50000"/>
                  </a:prstClr>
                </a:solidFill>
              </a:rPr>
              <a:t>TechSci</a:t>
            </a:r>
            <a:r>
              <a:rPr lang="en-IN" dirty="0">
                <a:solidFill>
                  <a:prstClr val="white">
                    <a:lumMod val="50000"/>
                  </a:prstClr>
                </a:solidFill>
              </a:rPr>
              <a:t> Research</a:t>
            </a:r>
            <a:endPar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104644473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3A7F4A6B-3C27-4472-AAA2-6AE0B8B7BB99}"/>
              </a:ext>
            </a:extLst>
          </p:cNvPr>
          <p:cNvSpPr>
            <a:spLocks noGrp="1"/>
          </p:cNvSpPr>
          <p:nvPr>
            <p:ph type="body" sz="quarter" idx="14"/>
          </p:nvPr>
        </p:nvSpPr>
        <p:spPr>
          <a:xfrm>
            <a:off x="28136" y="130464"/>
            <a:ext cx="7340073" cy="608533"/>
          </a:xfrm>
        </p:spPr>
        <p:txBody>
          <a:bodyPr>
            <a:normAutofit/>
          </a:bodyPr>
          <a:lstStyle/>
          <a:p>
            <a:pPr>
              <a:spcBef>
                <a:spcPts val="0"/>
              </a:spcBef>
            </a:pPr>
            <a:r>
              <a:rPr lang="en-IN" sz="1400" dirty="0">
                <a:solidFill>
                  <a:schemeClr val="tx1">
                    <a:lumMod val="85000"/>
                    <a:lumOff val="15000"/>
                  </a:schemeClr>
                </a:solidFill>
              </a:rPr>
              <a:t>Asia-Pacific Epoxy Resin Market</a:t>
            </a:r>
          </a:p>
          <a:p>
            <a:pPr>
              <a:spcBef>
                <a:spcPts val="0"/>
              </a:spcBef>
            </a:pPr>
            <a:r>
              <a:rPr lang="en-US" sz="1200" b="0" dirty="0">
                <a:solidFill>
                  <a:schemeClr val="tx1">
                    <a:lumMod val="85000"/>
                    <a:lumOff val="15000"/>
                  </a:schemeClr>
                </a:solidFill>
              </a:rPr>
              <a:t>Market Share, By Type</a:t>
            </a:r>
          </a:p>
        </p:txBody>
      </p:sp>
      <p:sp>
        <p:nvSpPr>
          <p:cNvPr id="14" name="TextBox 13">
            <a:extLst>
              <a:ext uri="{FF2B5EF4-FFF2-40B4-BE49-F238E27FC236}">
                <a16:creationId xmlns:a16="http://schemas.microsoft.com/office/drawing/2014/main" id="{1558FA07-D4DE-4AB1-8BDC-22E287A361F2}"/>
              </a:ext>
            </a:extLst>
          </p:cNvPr>
          <p:cNvSpPr txBox="1"/>
          <p:nvPr/>
        </p:nvSpPr>
        <p:spPr>
          <a:xfrm>
            <a:off x="261741" y="655960"/>
            <a:ext cx="8809041" cy="292068"/>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E7E6E6">
                    <a:lumMod val="25000"/>
                  </a:srgbClr>
                </a:solidFill>
                <a:effectLst/>
                <a:uLnTx/>
                <a:uFillTx/>
                <a:latin typeface="Verdana" panose="020B0604030504040204" pitchFamily="34" charset="0"/>
                <a:ea typeface="Verdana" panose="020B0604030504040204" pitchFamily="34" charset="0"/>
                <a:cs typeface="Verdana" panose="020B0604030504040204" pitchFamily="34" charset="0"/>
              </a:rPr>
              <a:t>Figure 5: Asia-Pacific Epoxy Resin Market Share, By Type, By Volume, 2015–2025F</a:t>
            </a:r>
          </a:p>
        </p:txBody>
      </p:sp>
      <p:graphicFrame>
        <p:nvGraphicFramePr>
          <p:cNvPr id="8" name="Chart 7">
            <a:extLst>
              <a:ext uri="{FF2B5EF4-FFF2-40B4-BE49-F238E27FC236}">
                <a16:creationId xmlns:a16="http://schemas.microsoft.com/office/drawing/2014/main" id="{4132EB14-6723-4248-8CA5-699FF5E13051}"/>
              </a:ext>
            </a:extLst>
          </p:cNvPr>
          <p:cNvGraphicFramePr/>
          <p:nvPr/>
        </p:nvGraphicFramePr>
        <p:xfrm>
          <a:off x="178676" y="986493"/>
          <a:ext cx="8703583" cy="4713267"/>
        </p:xfrm>
        <a:graphic>
          <a:graphicData uri="http://schemas.openxmlformats.org/drawingml/2006/chart">
            <c:chart xmlns:c="http://schemas.openxmlformats.org/drawingml/2006/chart" xmlns:r="http://schemas.openxmlformats.org/officeDocument/2006/relationships" r:id="rId3"/>
          </a:graphicData>
        </a:graphic>
      </p:graphicFrame>
      <p:sp>
        <p:nvSpPr>
          <p:cNvPr id="5" name="TextBox 4">
            <a:extLst>
              <a:ext uri="{FF2B5EF4-FFF2-40B4-BE49-F238E27FC236}">
                <a16:creationId xmlns:a16="http://schemas.microsoft.com/office/drawing/2014/main" id="{BE42498D-9596-4D48-BB1C-415AEC013F99}"/>
              </a:ext>
            </a:extLst>
          </p:cNvPr>
          <p:cNvSpPr txBox="1"/>
          <p:nvPr/>
        </p:nvSpPr>
        <p:spPr>
          <a:xfrm>
            <a:off x="346229" y="4961343"/>
            <a:ext cx="8298888" cy="1612301"/>
          </a:xfrm>
          <a:prstGeom prst="rect">
            <a:avLst/>
          </a:prstGeom>
          <a:noFill/>
        </p:spPr>
        <p:txBody>
          <a:bodyPr wrap="square" rtlCol="0">
            <a:spAutoFit/>
          </a:bodyPr>
          <a:lstStyle/>
          <a:p>
            <a:pPr algn="just">
              <a:lnSpc>
                <a:spcPts val="1500"/>
              </a:lnSpc>
            </a:pPr>
            <a:r>
              <a:rPr lang="en-US" sz="1000" dirty="0">
                <a:solidFill>
                  <a:schemeClr val="bg1"/>
                </a:solidFill>
                <a:latin typeface="Arial" panose="020B0604020202020204" pitchFamily="34" charset="0"/>
                <a:ea typeface="Verdana" panose="020B0604030504040204" pitchFamily="34" charset="0"/>
                <a:cs typeface="Arial" panose="020B0604020202020204" pitchFamily="34" charset="0"/>
              </a:rPr>
              <a:t>Epoxy Resin market is being driven by various end user industries such as thermal papers, epoxy resins, fine chemicals, phenolic resins, PBT, polyurethane and many more. Amongst all these end users, majority of the demand for BPS is generated by thermal paper across the globe. Increasing demand for online purchasing coupled with increasing importance of labelling in food &amp; beverage industry is promoting the use of thermal papers, which in turn is driving BPS consumption. Epoxy resins, fine chemicals, phenolic resins, PBT &amp; polyurethane collectively have garnered more than 45% share in 2019 in Asia-Pacific BPS market. Increasing use of epoxy resins to give specific aesthetic to a place, has catalyzed the BPS demand. Polyurethane systems have been associated with offering strength, durability and resilience while dealing with challenging conditions such as heavy footfall, physical impacts, extreme temperatures and corrosive chemicals. These offerings by PU resins are driving the BPS market growth.</a:t>
            </a:r>
          </a:p>
        </p:txBody>
      </p:sp>
      <p:sp>
        <p:nvSpPr>
          <p:cNvPr id="7" name="TextBox 4">
            <a:extLst>
              <a:ext uri="{FF2B5EF4-FFF2-40B4-BE49-F238E27FC236}">
                <a16:creationId xmlns:a16="http://schemas.microsoft.com/office/drawing/2014/main" id="{0735F37D-6C77-496A-8F21-494439848DCA}"/>
              </a:ext>
            </a:extLst>
          </p:cNvPr>
          <p:cNvSpPr txBox="1"/>
          <p:nvPr/>
        </p:nvSpPr>
        <p:spPr>
          <a:xfrm>
            <a:off x="6425733" y="5847228"/>
            <a:ext cx="2337955" cy="20005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TechSci Research</a:t>
            </a:r>
          </a:p>
        </p:txBody>
      </p:sp>
    </p:spTree>
    <p:extLst>
      <p:ext uri="{BB962C8B-B14F-4D97-AF65-F5344CB8AC3E}">
        <p14:creationId xmlns:p14="http://schemas.microsoft.com/office/powerpoint/2010/main" val="68863996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3A7F4A6B-3C27-4472-AAA2-6AE0B8B7BB99}"/>
              </a:ext>
            </a:extLst>
          </p:cNvPr>
          <p:cNvSpPr>
            <a:spLocks noGrp="1"/>
          </p:cNvSpPr>
          <p:nvPr>
            <p:ph type="body" sz="quarter" idx="14"/>
          </p:nvPr>
        </p:nvSpPr>
        <p:spPr>
          <a:xfrm>
            <a:off x="28136" y="130464"/>
            <a:ext cx="7340073" cy="608533"/>
          </a:xfrm>
        </p:spPr>
        <p:txBody>
          <a:bodyPr>
            <a:normAutofit/>
          </a:bodyPr>
          <a:lstStyle/>
          <a:p>
            <a:pPr>
              <a:spcBef>
                <a:spcPts val="0"/>
              </a:spcBef>
            </a:pPr>
            <a:r>
              <a:rPr lang="en-IN" sz="1400" dirty="0">
                <a:solidFill>
                  <a:schemeClr val="tx1">
                    <a:lumMod val="85000"/>
                    <a:lumOff val="15000"/>
                  </a:schemeClr>
                </a:solidFill>
              </a:rPr>
              <a:t>Asia-Pacific Epoxy Resin Market</a:t>
            </a:r>
          </a:p>
          <a:p>
            <a:pPr>
              <a:spcBef>
                <a:spcPts val="0"/>
              </a:spcBef>
            </a:pPr>
            <a:r>
              <a:rPr lang="en-US" sz="1200" b="0" dirty="0">
                <a:solidFill>
                  <a:schemeClr val="tx1">
                    <a:lumMod val="85000"/>
                    <a:lumOff val="15000"/>
                  </a:schemeClr>
                </a:solidFill>
              </a:rPr>
              <a:t>Market Share, By Grade</a:t>
            </a:r>
          </a:p>
        </p:txBody>
      </p:sp>
      <p:sp>
        <p:nvSpPr>
          <p:cNvPr id="14" name="TextBox 13">
            <a:extLst>
              <a:ext uri="{FF2B5EF4-FFF2-40B4-BE49-F238E27FC236}">
                <a16:creationId xmlns:a16="http://schemas.microsoft.com/office/drawing/2014/main" id="{1558FA07-D4DE-4AB1-8BDC-22E287A361F2}"/>
              </a:ext>
            </a:extLst>
          </p:cNvPr>
          <p:cNvSpPr txBox="1"/>
          <p:nvPr/>
        </p:nvSpPr>
        <p:spPr>
          <a:xfrm>
            <a:off x="261741" y="655960"/>
            <a:ext cx="8809041" cy="292068"/>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E7E6E6">
                    <a:lumMod val="25000"/>
                  </a:srgbClr>
                </a:solidFill>
                <a:effectLst/>
                <a:uLnTx/>
                <a:uFillTx/>
                <a:latin typeface="Verdana" panose="020B0604030504040204" pitchFamily="34" charset="0"/>
                <a:ea typeface="Verdana" panose="020B0604030504040204" pitchFamily="34" charset="0"/>
                <a:cs typeface="Verdana" panose="020B0604030504040204" pitchFamily="34" charset="0"/>
              </a:rPr>
              <a:t>Figure 5: Asia-Pacific Epoxy Resin Market Share, By Grade, By Volume, 2015–2025F</a:t>
            </a:r>
          </a:p>
        </p:txBody>
      </p:sp>
      <p:sp>
        <p:nvSpPr>
          <p:cNvPr id="9" name="TextBox 4">
            <a:extLst>
              <a:ext uri="{FF2B5EF4-FFF2-40B4-BE49-F238E27FC236}">
                <a16:creationId xmlns:a16="http://schemas.microsoft.com/office/drawing/2014/main" id="{3EBB8101-2BD9-47A3-B00B-DC256F979155}"/>
              </a:ext>
            </a:extLst>
          </p:cNvPr>
          <p:cNvSpPr txBox="1"/>
          <p:nvPr/>
        </p:nvSpPr>
        <p:spPr>
          <a:xfrm>
            <a:off x="3733001" y="4475915"/>
            <a:ext cx="4903238" cy="20005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TechSci Research</a:t>
            </a:r>
          </a:p>
        </p:txBody>
      </p:sp>
      <p:graphicFrame>
        <p:nvGraphicFramePr>
          <p:cNvPr id="11" name="Chart 10">
            <a:extLst>
              <a:ext uri="{FF2B5EF4-FFF2-40B4-BE49-F238E27FC236}">
                <a16:creationId xmlns:a16="http://schemas.microsoft.com/office/drawing/2014/main" id="{E3691915-8873-4B56-8BDC-36FEED9B2056}"/>
              </a:ext>
            </a:extLst>
          </p:cNvPr>
          <p:cNvGraphicFramePr/>
          <p:nvPr/>
        </p:nvGraphicFramePr>
        <p:xfrm>
          <a:off x="28136" y="1018939"/>
          <a:ext cx="9042646" cy="3942404"/>
        </p:xfrm>
        <a:graphic>
          <a:graphicData uri="http://schemas.openxmlformats.org/drawingml/2006/chart">
            <c:chart xmlns:c="http://schemas.openxmlformats.org/drawingml/2006/chart" xmlns:r="http://schemas.openxmlformats.org/officeDocument/2006/relationships" r:id="rId3"/>
          </a:graphicData>
        </a:graphic>
      </p:graphicFrame>
      <p:sp>
        <p:nvSpPr>
          <p:cNvPr id="8" name="TextBox 4">
            <a:extLst>
              <a:ext uri="{FF2B5EF4-FFF2-40B4-BE49-F238E27FC236}">
                <a16:creationId xmlns:a16="http://schemas.microsoft.com/office/drawing/2014/main" id="{353916D3-6F48-47C1-A6D1-EBA620C9393E}"/>
              </a:ext>
            </a:extLst>
          </p:cNvPr>
          <p:cNvSpPr txBox="1"/>
          <p:nvPr/>
        </p:nvSpPr>
        <p:spPr>
          <a:xfrm>
            <a:off x="6298284" y="5241285"/>
            <a:ext cx="2337955" cy="20005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TechSci Research</a:t>
            </a:r>
          </a:p>
        </p:txBody>
      </p:sp>
    </p:spTree>
    <p:extLst>
      <p:ext uri="{BB962C8B-B14F-4D97-AF65-F5344CB8AC3E}">
        <p14:creationId xmlns:p14="http://schemas.microsoft.com/office/powerpoint/2010/main" val="305791343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3A7F4A6B-3C27-4472-AAA2-6AE0B8B7BB99}"/>
              </a:ext>
            </a:extLst>
          </p:cNvPr>
          <p:cNvSpPr>
            <a:spLocks noGrp="1"/>
          </p:cNvSpPr>
          <p:nvPr>
            <p:ph type="body" sz="quarter" idx="14"/>
          </p:nvPr>
        </p:nvSpPr>
        <p:spPr>
          <a:xfrm>
            <a:off x="28136" y="130464"/>
            <a:ext cx="7340073" cy="608533"/>
          </a:xfrm>
        </p:spPr>
        <p:txBody>
          <a:bodyPr>
            <a:normAutofit/>
          </a:bodyPr>
          <a:lstStyle/>
          <a:p>
            <a:pPr>
              <a:spcBef>
                <a:spcPts val="0"/>
              </a:spcBef>
            </a:pPr>
            <a:r>
              <a:rPr lang="en-IN" sz="1400" dirty="0">
                <a:solidFill>
                  <a:schemeClr val="tx1">
                    <a:lumMod val="85000"/>
                    <a:lumOff val="15000"/>
                  </a:schemeClr>
                </a:solidFill>
              </a:rPr>
              <a:t>Asia-Pacific Epoxy Resin Market</a:t>
            </a:r>
          </a:p>
          <a:p>
            <a:pPr>
              <a:spcBef>
                <a:spcPts val="0"/>
              </a:spcBef>
            </a:pPr>
            <a:r>
              <a:rPr lang="en-US" sz="1200" b="0" dirty="0">
                <a:solidFill>
                  <a:schemeClr val="tx1">
                    <a:lumMod val="85000"/>
                    <a:lumOff val="15000"/>
                  </a:schemeClr>
                </a:solidFill>
              </a:rPr>
              <a:t>Market Share, By Sales Channel</a:t>
            </a:r>
          </a:p>
        </p:txBody>
      </p:sp>
      <p:sp>
        <p:nvSpPr>
          <p:cNvPr id="14" name="TextBox 13">
            <a:extLst>
              <a:ext uri="{FF2B5EF4-FFF2-40B4-BE49-F238E27FC236}">
                <a16:creationId xmlns:a16="http://schemas.microsoft.com/office/drawing/2014/main" id="{1558FA07-D4DE-4AB1-8BDC-22E287A361F2}"/>
              </a:ext>
            </a:extLst>
          </p:cNvPr>
          <p:cNvSpPr txBox="1"/>
          <p:nvPr/>
        </p:nvSpPr>
        <p:spPr>
          <a:xfrm>
            <a:off x="261741" y="720601"/>
            <a:ext cx="8809041" cy="292068"/>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E7E6E6">
                    <a:lumMod val="25000"/>
                  </a:srgbClr>
                </a:solidFill>
                <a:effectLst/>
                <a:uLnTx/>
                <a:uFillTx/>
                <a:latin typeface="Verdana" panose="020B0604030504040204" pitchFamily="34" charset="0"/>
                <a:ea typeface="Verdana" panose="020B0604030504040204" pitchFamily="34" charset="0"/>
                <a:cs typeface="Verdana" panose="020B0604030504040204" pitchFamily="34" charset="0"/>
              </a:rPr>
              <a:t>Figure 7: Asia-Pacific Epoxy Resin Market Share, By Sales Channel, By Volume, 2015–2025F</a:t>
            </a:r>
          </a:p>
        </p:txBody>
      </p:sp>
      <p:sp>
        <p:nvSpPr>
          <p:cNvPr id="5" name="TextBox 4">
            <a:extLst>
              <a:ext uri="{FF2B5EF4-FFF2-40B4-BE49-F238E27FC236}">
                <a16:creationId xmlns:a16="http://schemas.microsoft.com/office/drawing/2014/main" id="{1D6C3E9A-D77B-4C10-B8AC-C87FC2808A30}"/>
              </a:ext>
            </a:extLst>
          </p:cNvPr>
          <p:cNvSpPr txBox="1"/>
          <p:nvPr/>
        </p:nvSpPr>
        <p:spPr>
          <a:xfrm>
            <a:off x="4546483" y="5660282"/>
            <a:ext cx="4164329" cy="20005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TechSci Research</a:t>
            </a:r>
          </a:p>
        </p:txBody>
      </p:sp>
      <p:graphicFrame>
        <p:nvGraphicFramePr>
          <p:cNvPr id="6" name="Chart 5">
            <a:extLst>
              <a:ext uri="{FF2B5EF4-FFF2-40B4-BE49-F238E27FC236}">
                <a16:creationId xmlns:a16="http://schemas.microsoft.com/office/drawing/2014/main" id="{2F0A7317-45C9-4B68-BD27-A3334AA67734}"/>
              </a:ext>
            </a:extLst>
          </p:cNvPr>
          <p:cNvGraphicFramePr/>
          <p:nvPr/>
        </p:nvGraphicFramePr>
        <p:xfrm>
          <a:off x="194691" y="1012669"/>
          <a:ext cx="8703583" cy="4373941"/>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21615931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3A7F4A6B-3C27-4472-AAA2-6AE0B8B7BB99}"/>
              </a:ext>
            </a:extLst>
          </p:cNvPr>
          <p:cNvSpPr>
            <a:spLocks noGrp="1"/>
          </p:cNvSpPr>
          <p:nvPr>
            <p:ph type="body" sz="quarter" idx="14"/>
          </p:nvPr>
        </p:nvSpPr>
        <p:spPr>
          <a:xfrm>
            <a:off x="28136" y="130464"/>
            <a:ext cx="7340073" cy="608533"/>
          </a:xfrm>
        </p:spPr>
        <p:txBody>
          <a:bodyPr>
            <a:normAutofit/>
          </a:bodyPr>
          <a:lstStyle/>
          <a:p>
            <a:pPr>
              <a:spcBef>
                <a:spcPts val="0"/>
              </a:spcBef>
            </a:pPr>
            <a:r>
              <a:rPr lang="en-IN" sz="1400" dirty="0">
                <a:solidFill>
                  <a:schemeClr val="tx1">
                    <a:lumMod val="85000"/>
                    <a:lumOff val="15000"/>
                  </a:schemeClr>
                </a:solidFill>
              </a:rPr>
              <a:t>Asia-Pacific Epoxy Resin Market</a:t>
            </a:r>
          </a:p>
          <a:p>
            <a:pPr>
              <a:spcBef>
                <a:spcPts val="0"/>
              </a:spcBef>
            </a:pPr>
            <a:r>
              <a:rPr lang="en-US" sz="1200" b="0" dirty="0">
                <a:solidFill>
                  <a:schemeClr val="tx1">
                    <a:lumMod val="85000"/>
                    <a:lumOff val="15000"/>
                  </a:schemeClr>
                </a:solidFill>
              </a:rPr>
              <a:t>Market Share, By Application</a:t>
            </a:r>
          </a:p>
        </p:txBody>
      </p:sp>
      <p:sp>
        <p:nvSpPr>
          <p:cNvPr id="14" name="TextBox 13">
            <a:extLst>
              <a:ext uri="{FF2B5EF4-FFF2-40B4-BE49-F238E27FC236}">
                <a16:creationId xmlns:a16="http://schemas.microsoft.com/office/drawing/2014/main" id="{1558FA07-D4DE-4AB1-8BDC-22E287A361F2}"/>
              </a:ext>
            </a:extLst>
          </p:cNvPr>
          <p:cNvSpPr txBox="1"/>
          <p:nvPr/>
        </p:nvSpPr>
        <p:spPr>
          <a:xfrm>
            <a:off x="261741" y="720601"/>
            <a:ext cx="8809041" cy="292068"/>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E7E6E6">
                    <a:lumMod val="25000"/>
                  </a:srgbClr>
                </a:solidFill>
                <a:effectLst/>
                <a:uLnTx/>
                <a:uFillTx/>
                <a:latin typeface="Verdana" panose="020B0604030504040204" pitchFamily="34" charset="0"/>
                <a:ea typeface="Verdana" panose="020B0604030504040204" pitchFamily="34" charset="0"/>
                <a:cs typeface="Verdana" panose="020B0604030504040204" pitchFamily="34" charset="0"/>
              </a:rPr>
              <a:t>Figure 7: Asia-Pacific Epoxy Resin Market Share, By Application, By Volume, 2015–2025F</a:t>
            </a:r>
          </a:p>
        </p:txBody>
      </p:sp>
      <p:sp>
        <p:nvSpPr>
          <p:cNvPr id="5" name="TextBox 4">
            <a:extLst>
              <a:ext uri="{FF2B5EF4-FFF2-40B4-BE49-F238E27FC236}">
                <a16:creationId xmlns:a16="http://schemas.microsoft.com/office/drawing/2014/main" id="{1D6C3E9A-D77B-4C10-B8AC-C87FC2808A30}"/>
              </a:ext>
            </a:extLst>
          </p:cNvPr>
          <p:cNvSpPr txBox="1"/>
          <p:nvPr/>
        </p:nvSpPr>
        <p:spPr>
          <a:xfrm>
            <a:off x="4546483" y="5660282"/>
            <a:ext cx="4164329" cy="307777"/>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Others include automotive, composites etc.</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TechSci Research</a:t>
            </a:r>
          </a:p>
        </p:txBody>
      </p:sp>
      <p:graphicFrame>
        <p:nvGraphicFramePr>
          <p:cNvPr id="6" name="Chart 5">
            <a:extLst>
              <a:ext uri="{FF2B5EF4-FFF2-40B4-BE49-F238E27FC236}">
                <a16:creationId xmlns:a16="http://schemas.microsoft.com/office/drawing/2014/main" id="{0A31C24A-0427-4BDE-B236-A0C8C76DE5F0}"/>
              </a:ext>
            </a:extLst>
          </p:cNvPr>
          <p:cNvGraphicFramePr/>
          <p:nvPr>
            <p:extLst>
              <p:ext uri="{D42A27DB-BD31-4B8C-83A1-F6EECF244321}">
                <p14:modId xmlns:p14="http://schemas.microsoft.com/office/powerpoint/2010/main" val="2369429976"/>
              </p:ext>
            </p:extLst>
          </p:nvPr>
        </p:nvGraphicFramePr>
        <p:xfrm>
          <a:off x="28137" y="1219243"/>
          <a:ext cx="9115863" cy="4167367"/>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2148030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580382" y="6572808"/>
            <a:ext cx="165735" cy="193675"/>
          </a:xfrm>
          <a:prstGeom prst="rect">
            <a:avLst/>
          </a:prstGeom>
        </p:spPr>
        <p:txBody>
          <a:bodyPr vert="horz" wrap="square" lIns="0" tIns="12700" rIns="0" bIns="0" rtlCol="0">
            <a:spAutoFit/>
          </a:bodyPr>
          <a:lstStyle/>
          <a:p>
            <a:pPr marL="12700">
              <a:lnSpc>
                <a:spcPct val="100000"/>
              </a:lnSpc>
              <a:spcBef>
                <a:spcPts val="100"/>
              </a:spcBef>
            </a:pPr>
            <a:r>
              <a:rPr sz="1100" b="1" spc="-10" dirty="0">
                <a:latin typeface="Calibri"/>
                <a:cs typeface="Calibri"/>
              </a:rPr>
              <a:t>11</a:t>
            </a:r>
            <a:endParaRPr sz="1100">
              <a:latin typeface="Calibri"/>
              <a:cs typeface="Calibri"/>
            </a:endParaRPr>
          </a:p>
        </p:txBody>
      </p:sp>
      <p:sp>
        <p:nvSpPr>
          <p:cNvPr id="3" name="object 3"/>
          <p:cNvSpPr/>
          <p:nvPr/>
        </p:nvSpPr>
        <p:spPr>
          <a:xfrm>
            <a:off x="7095387" y="103631"/>
            <a:ext cx="1871828" cy="582486"/>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381012" y="721613"/>
            <a:ext cx="866140" cy="243840"/>
          </a:xfrm>
          <a:custGeom>
            <a:avLst/>
            <a:gdLst/>
            <a:ahLst/>
            <a:cxnLst/>
            <a:rect l="l" t="t" r="r" b="b"/>
            <a:pathLst>
              <a:path w="866140" h="243840">
                <a:moveTo>
                  <a:pt x="0" y="243839"/>
                </a:moveTo>
                <a:lnTo>
                  <a:pt x="865632" y="243839"/>
                </a:lnTo>
                <a:lnTo>
                  <a:pt x="865632" y="0"/>
                </a:lnTo>
                <a:lnTo>
                  <a:pt x="0" y="0"/>
                </a:lnTo>
                <a:lnTo>
                  <a:pt x="0" y="243839"/>
                </a:lnTo>
                <a:close/>
              </a:path>
            </a:pathLst>
          </a:custGeom>
          <a:solidFill>
            <a:srgbClr val="385622"/>
          </a:solidFill>
        </p:spPr>
        <p:txBody>
          <a:bodyPr wrap="square" lIns="0" tIns="0" rIns="0" bIns="0" rtlCol="0"/>
          <a:lstStyle/>
          <a:p>
            <a:endParaRPr/>
          </a:p>
        </p:txBody>
      </p:sp>
      <p:sp>
        <p:nvSpPr>
          <p:cNvPr id="5" name="object 5"/>
          <p:cNvSpPr/>
          <p:nvPr/>
        </p:nvSpPr>
        <p:spPr>
          <a:xfrm>
            <a:off x="1246632" y="721613"/>
            <a:ext cx="7701915" cy="243840"/>
          </a:xfrm>
          <a:custGeom>
            <a:avLst/>
            <a:gdLst/>
            <a:ahLst/>
            <a:cxnLst/>
            <a:rect l="l" t="t" r="r" b="b"/>
            <a:pathLst>
              <a:path w="7701915" h="243840">
                <a:moveTo>
                  <a:pt x="0" y="243839"/>
                </a:moveTo>
                <a:lnTo>
                  <a:pt x="7701533" y="243839"/>
                </a:lnTo>
                <a:lnTo>
                  <a:pt x="7701533" y="0"/>
                </a:lnTo>
                <a:lnTo>
                  <a:pt x="0" y="0"/>
                </a:lnTo>
                <a:lnTo>
                  <a:pt x="0" y="243839"/>
                </a:lnTo>
                <a:close/>
              </a:path>
            </a:pathLst>
          </a:custGeom>
          <a:solidFill>
            <a:srgbClr val="385622"/>
          </a:solidFill>
        </p:spPr>
        <p:txBody>
          <a:bodyPr wrap="square" lIns="0" tIns="0" rIns="0" bIns="0" rtlCol="0"/>
          <a:lstStyle/>
          <a:p>
            <a:endParaRPr/>
          </a:p>
        </p:txBody>
      </p:sp>
      <p:sp>
        <p:nvSpPr>
          <p:cNvPr id="6" name="object 6"/>
          <p:cNvSpPr txBox="1">
            <a:spLocks noGrp="1"/>
          </p:cNvSpPr>
          <p:nvPr>
            <p:ph type="title"/>
          </p:nvPr>
        </p:nvSpPr>
        <p:spPr>
          <a:xfrm>
            <a:off x="211327" y="186893"/>
            <a:ext cx="2013585" cy="271145"/>
          </a:xfrm>
          <a:prstGeom prst="rect">
            <a:avLst/>
          </a:prstGeom>
        </p:spPr>
        <p:txBody>
          <a:bodyPr vert="horz" wrap="square" lIns="0" tIns="13970" rIns="0" bIns="0" rtlCol="0">
            <a:spAutoFit/>
          </a:bodyPr>
          <a:lstStyle/>
          <a:p>
            <a:pPr marL="12700">
              <a:lnSpc>
                <a:spcPct val="100000"/>
              </a:lnSpc>
              <a:spcBef>
                <a:spcPts val="110"/>
              </a:spcBef>
            </a:pPr>
            <a:r>
              <a:rPr sz="1600" b="0" spc="-25" dirty="0">
                <a:solidFill>
                  <a:srgbClr val="252525"/>
                </a:solidFill>
                <a:latin typeface="Calibri"/>
                <a:cs typeface="Calibri"/>
              </a:rPr>
              <a:t>Table </a:t>
            </a:r>
            <a:r>
              <a:rPr sz="1600" b="0" spc="-5" dirty="0">
                <a:solidFill>
                  <a:srgbClr val="252525"/>
                </a:solidFill>
                <a:latin typeface="Calibri"/>
                <a:cs typeface="Calibri"/>
              </a:rPr>
              <a:t>of </a:t>
            </a:r>
            <a:r>
              <a:rPr sz="1600" b="0" spc="-15" dirty="0">
                <a:solidFill>
                  <a:srgbClr val="252525"/>
                </a:solidFill>
                <a:latin typeface="Calibri"/>
                <a:cs typeface="Calibri"/>
              </a:rPr>
              <a:t>Contents </a:t>
            </a:r>
            <a:r>
              <a:rPr sz="1600" b="0" dirty="0">
                <a:solidFill>
                  <a:srgbClr val="252525"/>
                </a:solidFill>
                <a:latin typeface="Calibri"/>
                <a:cs typeface="Calibri"/>
              </a:rPr>
              <a:t>:</a:t>
            </a:r>
            <a:r>
              <a:rPr sz="1600" b="0" spc="10" dirty="0">
                <a:solidFill>
                  <a:srgbClr val="252525"/>
                </a:solidFill>
                <a:latin typeface="Calibri"/>
                <a:cs typeface="Calibri"/>
              </a:rPr>
              <a:t> </a:t>
            </a:r>
            <a:r>
              <a:rPr sz="1600" b="0" dirty="0">
                <a:solidFill>
                  <a:srgbClr val="252525"/>
                </a:solidFill>
                <a:latin typeface="Calibri"/>
                <a:cs typeface="Calibri"/>
              </a:rPr>
              <a:t>TEFR</a:t>
            </a:r>
            <a:endParaRPr sz="1600">
              <a:latin typeface="Calibri"/>
              <a:cs typeface="Calibri"/>
            </a:endParaRPr>
          </a:p>
        </p:txBody>
      </p:sp>
      <p:sp>
        <p:nvSpPr>
          <p:cNvPr id="7" name="object 7"/>
          <p:cNvSpPr/>
          <p:nvPr/>
        </p:nvSpPr>
        <p:spPr>
          <a:xfrm>
            <a:off x="381012" y="965492"/>
            <a:ext cx="443230" cy="448945"/>
          </a:xfrm>
          <a:custGeom>
            <a:avLst/>
            <a:gdLst/>
            <a:ahLst/>
            <a:cxnLst/>
            <a:rect l="l" t="t" r="r" b="b"/>
            <a:pathLst>
              <a:path w="443230" h="448944">
                <a:moveTo>
                  <a:pt x="0" y="448525"/>
                </a:moveTo>
                <a:lnTo>
                  <a:pt x="442633" y="448525"/>
                </a:lnTo>
                <a:lnTo>
                  <a:pt x="442633" y="0"/>
                </a:lnTo>
                <a:lnTo>
                  <a:pt x="0" y="0"/>
                </a:lnTo>
                <a:lnTo>
                  <a:pt x="0" y="448525"/>
                </a:lnTo>
                <a:close/>
              </a:path>
            </a:pathLst>
          </a:custGeom>
          <a:solidFill>
            <a:srgbClr val="538235"/>
          </a:solidFill>
        </p:spPr>
        <p:txBody>
          <a:bodyPr wrap="square" lIns="0" tIns="0" rIns="0" bIns="0" rtlCol="0"/>
          <a:lstStyle/>
          <a:p>
            <a:endParaRPr/>
          </a:p>
        </p:txBody>
      </p:sp>
      <p:sp>
        <p:nvSpPr>
          <p:cNvPr id="8" name="object 8"/>
          <p:cNvSpPr/>
          <p:nvPr/>
        </p:nvSpPr>
        <p:spPr>
          <a:xfrm>
            <a:off x="823645" y="965492"/>
            <a:ext cx="8124825" cy="448945"/>
          </a:xfrm>
          <a:custGeom>
            <a:avLst/>
            <a:gdLst/>
            <a:ahLst/>
            <a:cxnLst/>
            <a:rect l="l" t="t" r="r" b="b"/>
            <a:pathLst>
              <a:path w="8124825" h="448944">
                <a:moveTo>
                  <a:pt x="0" y="448525"/>
                </a:moveTo>
                <a:lnTo>
                  <a:pt x="8124571" y="448525"/>
                </a:lnTo>
                <a:lnTo>
                  <a:pt x="8124571" y="0"/>
                </a:lnTo>
                <a:lnTo>
                  <a:pt x="0" y="0"/>
                </a:lnTo>
                <a:lnTo>
                  <a:pt x="0" y="448525"/>
                </a:lnTo>
                <a:close/>
              </a:path>
            </a:pathLst>
          </a:custGeom>
          <a:solidFill>
            <a:srgbClr val="538235"/>
          </a:solidFill>
        </p:spPr>
        <p:txBody>
          <a:bodyPr wrap="square" lIns="0" tIns="0" rIns="0" bIns="0" rtlCol="0"/>
          <a:lstStyle/>
          <a:p>
            <a:endParaRPr/>
          </a:p>
        </p:txBody>
      </p:sp>
      <p:sp>
        <p:nvSpPr>
          <p:cNvPr id="9" name="object 9"/>
          <p:cNvSpPr/>
          <p:nvPr/>
        </p:nvSpPr>
        <p:spPr>
          <a:xfrm>
            <a:off x="381012" y="1414005"/>
            <a:ext cx="443230" cy="358140"/>
          </a:xfrm>
          <a:custGeom>
            <a:avLst/>
            <a:gdLst/>
            <a:ahLst/>
            <a:cxnLst/>
            <a:rect l="l" t="t" r="r" b="b"/>
            <a:pathLst>
              <a:path w="443230" h="358139">
                <a:moveTo>
                  <a:pt x="0" y="357517"/>
                </a:moveTo>
                <a:lnTo>
                  <a:pt x="442633" y="357517"/>
                </a:lnTo>
                <a:lnTo>
                  <a:pt x="442633" y="0"/>
                </a:lnTo>
                <a:lnTo>
                  <a:pt x="0" y="0"/>
                </a:lnTo>
                <a:lnTo>
                  <a:pt x="0" y="357517"/>
                </a:lnTo>
                <a:close/>
              </a:path>
            </a:pathLst>
          </a:custGeom>
          <a:solidFill>
            <a:srgbClr val="538235"/>
          </a:solidFill>
        </p:spPr>
        <p:txBody>
          <a:bodyPr wrap="square" lIns="0" tIns="0" rIns="0" bIns="0" rtlCol="0"/>
          <a:lstStyle/>
          <a:p>
            <a:endParaRPr/>
          </a:p>
        </p:txBody>
      </p:sp>
      <p:sp>
        <p:nvSpPr>
          <p:cNvPr id="10" name="object 10"/>
          <p:cNvSpPr/>
          <p:nvPr/>
        </p:nvSpPr>
        <p:spPr>
          <a:xfrm>
            <a:off x="823645" y="1414005"/>
            <a:ext cx="8124825" cy="358140"/>
          </a:xfrm>
          <a:custGeom>
            <a:avLst/>
            <a:gdLst/>
            <a:ahLst/>
            <a:cxnLst/>
            <a:rect l="l" t="t" r="r" b="b"/>
            <a:pathLst>
              <a:path w="8124825" h="358139">
                <a:moveTo>
                  <a:pt x="0" y="357517"/>
                </a:moveTo>
                <a:lnTo>
                  <a:pt x="8124571" y="357517"/>
                </a:lnTo>
                <a:lnTo>
                  <a:pt x="8124571" y="0"/>
                </a:lnTo>
                <a:lnTo>
                  <a:pt x="0" y="0"/>
                </a:lnTo>
                <a:lnTo>
                  <a:pt x="0" y="357517"/>
                </a:lnTo>
                <a:close/>
              </a:path>
            </a:pathLst>
          </a:custGeom>
          <a:solidFill>
            <a:srgbClr val="538235"/>
          </a:solidFill>
        </p:spPr>
        <p:txBody>
          <a:bodyPr wrap="square" lIns="0" tIns="0" rIns="0" bIns="0" rtlCol="0"/>
          <a:lstStyle/>
          <a:p>
            <a:endParaRPr/>
          </a:p>
        </p:txBody>
      </p:sp>
      <p:sp>
        <p:nvSpPr>
          <p:cNvPr id="11" name="object 11"/>
          <p:cNvSpPr/>
          <p:nvPr/>
        </p:nvSpPr>
        <p:spPr>
          <a:xfrm>
            <a:off x="381012" y="1771510"/>
            <a:ext cx="443230" cy="358140"/>
          </a:xfrm>
          <a:custGeom>
            <a:avLst/>
            <a:gdLst/>
            <a:ahLst/>
            <a:cxnLst/>
            <a:rect l="l" t="t" r="r" b="b"/>
            <a:pathLst>
              <a:path w="443230" h="358139">
                <a:moveTo>
                  <a:pt x="0" y="357517"/>
                </a:moveTo>
                <a:lnTo>
                  <a:pt x="442633" y="357517"/>
                </a:lnTo>
                <a:lnTo>
                  <a:pt x="442633" y="0"/>
                </a:lnTo>
                <a:lnTo>
                  <a:pt x="0" y="0"/>
                </a:lnTo>
                <a:lnTo>
                  <a:pt x="0" y="357517"/>
                </a:lnTo>
                <a:close/>
              </a:path>
            </a:pathLst>
          </a:custGeom>
          <a:solidFill>
            <a:srgbClr val="538235"/>
          </a:solidFill>
        </p:spPr>
        <p:txBody>
          <a:bodyPr wrap="square" lIns="0" tIns="0" rIns="0" bIns="0" rtlCol="0"/>
          <a:lstStyle/>
          <a:p>
            <a:endParaRPr/>
          </a:p>
        </p:txBody>
      </p:sp>
      <p:sp>
        <p:nvSpPr>
          <p:cNvPr id="12" name="object 12"/>
          <p:cNvSpPr/>
          <p:nvPr/>
        </p:nvSpPr>
        <p:spPr>
          <a:xfrm>
            <a:off x="823645" y="1771510"/>
            <a:ext cx="8124825" cy="358140"/>
          </a:xfrm>
          <a:custGeom>
            <a:avLst/>
            <a:gdLst/>
            <a:ahLst/>
            <a:cxnLst/>
            <a:rect l="l" t="t" r="r" b="b"/>
            <a:pathLst>
              <a:path w="8124825" h="358139">
                <a:moveTo>
                  <a:pt x="0" y="357517"/>
                </a:moveTo>
                <a:lnTo>
                  <a:pt x="8124571" y="357517"/>
                </a:lnTo>
                <a:lnTo>
                  <a:pt x="8124571" y="0"/>
                </a:lnTo>
                <a:lnTo>
                  <a:pt x="0" y="0"/>
                </a:lnTo>
                <a:lnTo>
                  <a:pt x="0" y="357517"/>
                </a:lnTo>
                <a:close/>
              </a:path>
            </a:pathLst>
          </a:custGeom>
          <a:solidFill>
            <a:srgbClr val="538235"/>
          </a:solidFill>
        </p:spPr>
        <p:txBody>
          <a:bodyPr wrap="square" lIns="0" tIns="0" rIns="0" bIns="0" rtlCol="0"/>
          <a:lstStyle/>
          <a:p>
            <a:endParaRPr/>
          </a:p>
        </p:txBody>
      </p:sp>
      <p:graphicFrame>
        <p:nvGraphicFramePr>
          <p:cNvPr id="13" name="object 13"/>
          <p:cNvGraphicFramePr>
            <a:graphicFrameLocks noGrp="1"/>
          </p:cNvGraphicFramePr>
          <p:nvPr/>
        </p:nvGraphicFramePr>
        <p:xfrm>
          <a:off x="381012" y="2597558"/>
          <a:ext cx="8566150" cy="1319120"/>
        </p:xfrm>
        <a:graphic>
          <a:graphicData uri="http://schemas.openxmlformats.org/drawingml/2006/table">
            <a:tbl>
              <a:tblPr firstRow="1" bandRow="1">
                <a:tableStyleId>{2D5ABB26-0587-4C30-8999-92F81FD0307C}</a:tableStyleId>
              </a:tblPr>
              <a:tblGrid>
                <a:gridCol w="365125">
                  <a:extLst>
                    <a:ext uri="{9D8B030D-6E8A-4147-A177-3AD203B41FA5}">
                      <a16:colId xmlns:a16="http://schemas.microsoft.com/office/drawing/2014/main" val="20000"/>
                    </a:ext>
                  </a:extLst>
                </a:gridCol>
                <a:gridCol w="898525">
                  <a:extLst>
                    <a:ext uri="{9D8B030D-6E8A-4147-A177-3AD203B41FA5}">
                      <a16:colId xmlns:a16="http://schemas.microsoft.com/office/drawing/2014/main" val="20001"/>
                    </a:ext>
                  </a:extLst>
                </a:gridCol>
                <a:gridCol w="7302500">
                  <a:extLst>
                    <a:ext uri="{9D8B030D-6E8A-4147-A177-3AD203B41FA5}">
                      <a16:colId xmlns:a16="http://schemas.microsoft.com/office/drawing/2014/main" val="20002"/>
                    </a:ext>
                  </a:extLst>
                </a:gridCol>
              </a:tblGrid>
              <a:tr h="243886">
                <a:tc rowSpan="3">
                  <a:txBody>
                    <a:bodyPr/>
                    <a:lstStyle/>
                    <a:p>
                      <a:pPr>
                        <a:lnSpc>
                          <a:spcPct val="100000"/>
                        </a:lnSpc>
                      </a:pPr>
                      <a:endParaRPr sz="900">
                        <a:latin typeface="Times New Roman"/>
                        <a:cs typeface="Times New Roman"/>
                      </a:endParaRPr>
                    </a:p>
                  </a:txBody>
                  <a:tcPr marL="0" marR="0" marT="0" marB="0"/>
                </a:tc>
                <a:tc>
                  <a:txBody>
                    <a:bodyPr/>
                    <a:lstStyle/>
                    <a:p>
                      <a:pPr marR="69850" algn="r">
                        <a:lnSpc>
                          <a:spcPts val="1010"/>
                        </a:lnSpc>
                      </a:pPr>
                      <a:r>
                        <a:rPr sz="900" spc="-5" dirty="0">
                          <a:latin typeface="Arial"/>
                          <a:cs typeface="Arial"/>
                        </a:rPr>
                        <a:t>8</a:t>
                      </a:r>
                      <a:r>
                        <a:rPr sz="900" spc="5" dirty="0">
                          <a:latin typeface="Arial"/>
                          <a:cs typeface="Arial"/>
                        </a:rPr>
                        <a:t>.</a:t>
                      </a:r>
                      <a:r>
                        <a:rPr sz="900" spc="-5" dirty="0">
                          <a:latin typeface="Arial"/>
                          <a:cs typeface="Arial"/>
                        </a:rPr>
                        <a:t>1</a:t>
                      </a:r>
                      <a:r>
                        <a:rPr sz="900" spc="5" dirty="0">
                          <a:latin typeface="Arial"/>
                          <a:cs typeface="Arial"/>
                        </a:rPr>
                        <a:t>.</a:t>
                      </a:r>
                      <a:r>
                        <a:rPr sz="900" spc="-5" dirty="0">
                          <a:latin typeface="Arial"/>
                          <a:cs typeface="Arial"/>
                        </a:rPr>
                        <a:t>1</a:t>
                      </a:r>
                      <a:r>
                        <a:rPr sz="900" dirty="0">
                          <a:latin typeface="Arial"/>
                          <a:cs typeface="Arial"/>
                        </a:rPr>
                        <a:t>.</a:t>
                      </a:r>
                      <a:endParaRPr sz="900">
                        <a:latin typeface="Arial"/>
                        <a:cs typeface="Arial"/>
                      </a:endParaRPr>
                    </a:p>
                  </a:txBody>
                  <a:tcPr marL="0" marR="0" marT="0" marB="0"/>
                </a:tc>
                <a:tc>
                  <a:txBody>
                    <a:bodyPr/>
                    <a:lstStyle/>
                    <a:p>
                      <a:pPr marL="73660">
                        <a:lnSpc>
                          <a:spcPts val="1010"/>
                        </a:lnSpc>
                      </a:pPr>
                      <a:r>
                        <a:rPr sz="900" dirty="0">
                          <a:latin typeface="Arial"/>
                          <a:cs typeface="Arial"/>
                        </a:rPr>
                        <a:t>Recommendations</a:t>
                      </a:r>
                      <a:r>
                        <a:rPr sz="900" spc="-85" dirty="0">
                          <a:latin typeface="Arial"/>
                          <a:cs typeface="Arial"/>
                        </a:rPr>
                        <a:t> </a:t>
                      </a:r>
                      <a:r>
                        <a:rPr sz="900" spc="5" dirty="0">
                          <a:latin typeface="Arial"/>
                          <a:cs typeface="Arial"/>
                        </a:rPr>
                        <a:t>for</a:t>
                      </a:r>
                      <a:r>
                        <a:rPr sz="900" spc="-25" dirty="0">
                          <a:latin typeface="Arial"/>
                          <a:cs typeface="Arial"/>
                        </a:rPr>
                        <a:t> </a:t>
                      </a:r>
                      <a:r>
                        <a:rPr sz="900" dirty="0">
                          <a:latin typeface="Arial"/>
                          <a:cs typeface="Arial"/>
                        </a:rPr>
                        <a:t>setting</a:t>
                      </a:r>
                      <a:r>
                        <a:rPr sz="900" spc="-40" dirty="0">
                          <a:latin typeface="Arial"/>
                          <a:cs typeface="Arial"/>
                        </a:rPr>
                        <a:t> </a:t>
                      </a:r>
                      <a:r>
                        <a:rPr sz="900" spc="5" dirty="0">
                          <a:latin typeface="Arial"/>
                          <a:cs typeface="Arial"/>
                        </a:rPr>
                        <a:t>up</a:t>
                      </a:r>
                      <a:r>
                        <a:rPr sz="900" spc="-10" dirty="0">
                          <a:latin typeface="Arial"/>
                          <a:cs typeface="Arial"/>
                        </a:rPr>
                        <a:t> </a:t>
                      </a:r>
                      <a:r>
                        <a:rPr sz="900" dirty="0">
                          <a:latin typeface="Arial"/>
                          <a:cs typeface="Arial"/>
                        </a:rPr>
                        <a:t>facilities</a:t>
                      </a:r>
                      <a:r>
                        <a:rPr sz="900" spc="-55" dirty="0">
                          <a:latin typeface="Arial"/>
                          <a:cs typeface="Arial"/>
                        </a:rPr>
                        <a:t> </a:t>
                      </a:r>
                      <a:r>
                        <a:rPr sz="900" spc="5" dirty="0">
                          <a:latin typeface="Arial"/>
                          <a:cs typeface="Arial"/>
                        </a:rPr>
                        <a:t>for</a:t>
                      </a:r>
                      <a:r>
                        <a:rPr sz="900" spc="-30" dirty="0">
                          <a:latin typeface="Arial"/>
                          <a:cs typeface="Arial"/>
                        </a:rPr>
                        <a:t> </a:t>
                      </a:r>
                      <a:r>
                        <a:rPr sz="900" spc="5" dirty="0">
                          <a:latin typeface="Arial"/>
                          <a:cs typeface="Arial"/>
                        </a:rPr>
                        <a:t>production</a:t>
                      </a:r>
                      <a:r>
                        <a:rPr sz="900" spc="-85" dirty="0">
                          <a:latin typeface="Arial"/>
                          <a:cs typeface="Arial"/>
                        </a:rPr>
                        <a:t> </a:t>
                      </a:r>
                      <a:r>
                        <a:rPr sz="900" dirty="0">
                          <a:latin typeface="Arial"/>
                          <a:cs typeface="Arial"/>
                        </a:rPr>
                        <a:t>of</a:t>
                      </a:r>
                      <a:r>
                        <a:rPr sz="900" spc="-5" dirty="0">
                          <a:latin typeface="Arial"/>
                          <a:cs typeface="Arial"/>
                        </a:rPr>
                        <a:t> </a:t>
                      </a:r>
                      <a:r>
                        <a:rPr sz="900" dirty="0">
                          <a:latin typeface="Arial"/>
                          <a:cs typeface="Arial"/>
                        </a:rPr>
                        <a:t>considering</a:t>
                      </a:r>
                      <a:r>
                        <a:rPr sz="900" spc="-60" dirty="0">
                          <a:latin typeface="Arial"/>
                          <a:cs typeface="Arial"/>
                        </a:rPr>
                        <a:t> </a:t>
                      </a:r>
                      <a:r>
                        <a:rPr sz="900" spc="5" dirty="0">
                          <a:latin typeface="Arial"/>
                          <a:cs typeface="Arial"/>
                        </a:rPr>
                        <a:t>the</a:t>
                      </a:r>
                      <a:r>
                        <a:rPr sz="900" spc="-10" dirty="0">
                          <a:latin typeface="Arial"/>
                          <a:cs typeface="Arial"/>
                        </a:rPr>
                        <a:t> </a:t>
                      </a:r>
                      <a:r>
                        <a:rPr sz="900" dirty="0">
                          <a:latin typeface="Arial"/>
                          <a:cs typeface="Arial"/>
                        </a:rPr>
                        <a:t>returns</a:t>
                      </a:r>
                      <a:r>
                        <a:rPr sz="900" spc="-40" dirty="0">
                          <a:latin typeface="Arial"/>
                          <a:cs typeface="Arial"/>
                        </a:rPr>
                        <a:t> </a:t>
                      </a:r>
                      <a:r>
                        <a:rPr sz="900" dirty="0">
                          <a:latin typeface="Arial"/>
                          <a:cs typeface="Arial"/>
                        </a:rPr>
                        <a:t>of</a:t>
                      </a:r>
                      <a:r>
                        <a:rPr sz="900" spc="-25" dirty="0">
                          <a:latin typeface="Arial"/>
                          <a:cs typeface="Arial"/>
                        </a:rPr>
                        <a:t> </a:t>
                      </a:r>
                      <a:r>
                        <a:rPr sz="900" dirty="0">
                          <a:latin typeface="Arial"/>
                          <a:cs typeface="Arial"/>
                        </a:rPr>
                        <a:t>investments</a:t>
                      </a:r>
                      <a:r>
                        <a:rPr sz="900" spc="-60" dirty="0">
                          <a:latin typeface="Arial"/>
                          <a:cs typeface="Arial"/>
                        </a:rPr>
                        <a:t> </a:t>
                      </a:r>
                      <a:r>
                        <a:rPr sz="900" dirty="0">
                          <a:latin typeface="Arial"/>
                          <a:cs typeface="Arial"/>
                        </a:rPr>
                        <a:t>and</a:t>
                      </a:r>
                      <a:r>
                        <a:rPr sz="900" spc="-10" dirty="0">
                          <a:latin typeface="Arial"/>
                          <a:cs typeface="Arial"/>
                        </a:rPr>
                        <a:t> </a:t>
                      </a:r>
                      <a:r>
                        <a:rPr sz="900" spc="5" dirty="0">
                          <a:latin typeface="Arial"/>
                          <a:cs typeface="Arial"/>
                        </a:rPr>
                        <a:t>economic</a:t>
                      </a:r>
                      <a:r>
                        <a:rPr sz="900" spc="-55" dirty="0">
                          <a:latin typeface="Arial"/>
                          <a:cs typeface="Arial"/>
                        </a:rPr>
                        <a:t> </a:t>
                      </a:r>
                      <a:r>
                        <a:rPr sz="900" spc="5" dirty="0">
                          <a:latin typeface="Arial"/>
                          <a:cs typeface="Arial"/>
                        </a:rPr>
                        <a:t>scale</a:t>
                      </a:r>
                      <a:endParaRPr sz="900">
                        <a:latin typeface="Arial"/>
                        <a:cs typeface="Arial"/>
                      </a:endParaRPr>
                    </a:p>
                  </a:txBody>
                  <a:tcPr marL="0" marR="0" marT="0" marB="0"/>
                </a:tc>
                <a:extLst>
                  <a:ext uri="{0D108BD9-81ED-4DB2-BD59-A6C34878D82A}">
                    <a16:rowId xmlns:a16="http://schemas.microsoft.com/office/drawing/2014/main" val="10000"/>
                  </a:ext>
                </a:extLst>
              </a:tr>
              <a:tr h="357525">
                <a:tc vMerge="1">
                  <a:txBody>
                    <a:bodyPr/>
                    <a:lstStyle/>
                    <a:p>
                      <a:endParaRPr/>
                    </a:p>
                  </a:txBody>
                  <a:tcPr marL="0" marR="0" marT="0" marB="0"/>
                </a:tc>
                <a:tc>
                  <a:txBody>
                    <a:bodyPr/>
                    <a:lstStyle/>
                    <a:p>
                      <a:pPr marR="69850" algn="r">
                        <a:lnSpc>
                          <a:spcPct val="100000"/>
                        </a:lnSpc>
                        <a:spcBef>
                          <a:spcPts val="825"/>
                        </a:spcBef>
                      </a:pPr>
                      <a:r>
                        <a:rPr sz="900" spc="-5" dirty="0">
                          <a:latin typeface="Arial"/>
                          <a:cs typeface="Arial"/>
                        </a:rPr>
                        <a:t>8</a:t>
                      </a:r>
                      <a:r>
                        <a:rPr sz="900" spc="5" dirty="0">
                          <a:latin typeface="Arial"/>
                          <a:cs typeface="Arial"/>
                        </a:rPr>
                        <a:t>.</a:t>
                      </a:r>
                      <a:r>
                        <a:rPr sz="900" spc="-5" dirty="0">
                          <a:latin typeface="Arial"/>
                          <a:cs typeface="Arial"/>
                        </a:rPr>
                        <a:t>1</a:t>
                      </a:r>
                      <a:r>
                        <a:rPr sz="900" spc="5" dirty="0">
                          <a:latin typeface="Arial"/>
                          <a:cs typeface="Arial"/>
                        </a:rPr>
                        <a:t>.</a:t>
                      </a:r>
                      <a:r>
                        <a:rPr sz="900" spc="-5" dirty="0">
                          <a:latin typeface="Arial"/>
                          <a:cs typeface="Arial"/>
                        </a:rPr>
                        <a:t>2</a:t>
                      </a:r>
                      <a:r>
                        <a:rPr sz="900" dirty="0">
                          <a:latin typeface="Arial"/>
                          <a:cs typeface="Arial"/>
                        </a:rPr>
                        <a:t>.</a:t>
                      </a:r>
                      <a:endParaRPr sz="900">
                        <a:latin typeface="Arial"/>
                        <a:cs typeface="Arial"/>
                      </a:endParaRPr>
                    </a:p>
                  </a:txBody>
                  <a:tcPr marL="0" marR="0" marT="104775" marB="0"/>
                </a:tc>
                <a:tc>
                  <a:txBody>
                    <a:bodyPr/>
                    <a:lstStyle/>
                    <a:p>
                      <a:pPr marL="73660">
                        <a:lnSpc>
                          <a:spcPct val="100000"/>
                        </a:lnSpc>
                        <a:spcBef>
                          <a:spcPts val="825"/>
                        </a:spcBef>
                      </a:pPr>
                      <a:r>
                        <a:rPr sz="900" spc="-10" dirty="0">
                          <a:latin typeface="Arial"/>
                          <a:cs typeface="Arial"/>
                        </a:rPr>
                        <a:t>Expected </a:t>
                      </a:r>
                      <a:r>
                        <a:rPr sz="900" spc="5" dirty="0">
                          <a:latin typeface="Arial"/>
                          <a:cs typeface="Arial"/>
                        </a:rPr>
                        <a:t>Growth, </a:t>
                      </a:r>
                      <a:r>
                        <a:rPr sz="900" spc="-10" dirty="0">
                          <a:latin typeface="Arial"/>
                          <a:cs typeface="Arial"/>
                        </a:rPr>
                        <a:t>Key </a:t>
                      </a:r>
                      <a:r>
                        <a:rPr sz="900" spc="-5" dirty="0">
                          <a:latin typeface="Arial"/>
                          <a:cs typeface="Arial"/>
                        </a:rPr>
                        <a:t>Market </a:t>
                      </a:r>
                      <a:r>
                        <a:rPr sz="900" dirty="0">
                          <a:latin typeface="Arial"/>
                          <a:cs typeface="Arial"/>
                        </a:rPr>
                        <a:t>Drivers And </a:t>
                      </a:r>
                      <a:r>
                        <a:rPr sz="900" spc="-5" dirty="0">
                          <a:latin typeface="Arial"/>
                          <a:cs typeface="Arial"/>
                        </a:rPr>
                        <a:t>Challenges </a:t>
                      </a:r>
                      <a:r>
                        <a:rPr sz="900" dirty="0">
                          <a:latin typeface="Arial"/>
                          <a:cs typeface="Arial"/>
                        </a:rPr>
                        <a:t>During The Forecast</a:t>
                      </a:r>
                      <a:r>
                        <a:rPr sz="900" spc="-140" dirty="0">
                          <a:latin typeface="Arial"/>
                          <a:cs typeface="Arial"/>
                        </a:rPr>
                        <a:t> </a:t>
                      </a:r>
                      <a:r>
                        <a:rPr sz="900" dirty="0">
                          <a:latin typeface="Arial"/>
                          <a:cs typeface="Arial"/>
                        </a:rPr>
                        <a:t>Period</a:t>
                      </a:r>
                      <a:endParaRPr sz="900">
                        <a:latin typeface="Arial"/>
                        <a:cs typeface="Arial"/>
                      </a:endParaRPr>
                    </a:p>
                  </a:txBody>
                  <a:tcPr marL="0" marR="0" marT="104775" marB="0"/>
                </a:tc>
                <a:extLst>
                  <a:ext uri="{0D108BD9-81ED-4DB2-BD59-A6C34878D82A}">
                    <a16:rowId xmlns:a16="http://schemas.microsoft.com/office/drawing/2014/main" val="10001"/>
                  </a:ext>
                </a:extLst>
              </a:tr>
              <a:tr h="360192">
                <a:tc vMerge="1">
                  <a:txBody>
                    <a:bodyPr/>
                    <a:lstStyle/>
                    <a:p>
                      <a:endParaRPr/>
                    </a:p>
                  </a:txBody>
                  <a:tcPr marL="0" marR="0" marT="0" marB="0"/>
                </a:tc>
                <a:tc>
                  <a:txBody>
                    <a:bodyPr/>
                    <a:lstStyle/>
                    <a:p>
                      <a:pPr marR="69850" algn="r">
                        <a:lnSpc>
                          <a:spcPct val="100000"/>
                        </a:lnSpc>
                        <a:spcBef>
                          <a:spcPts val="825"/>
                        </a:spcBef>
                      </a:pPr>
                      <a:r>
                        <a:rPr sz="900" spc="-5" dirty="0">
                          <a:latin typeface="Arial"/>
                          <a:cs typeface="Arial"/>
                        </a:rPr>
                        <a:t>8</a:t>
                      </a:r>
                      <a:r>
                        <a:rPr sz="900" spc="5" dirty="0">
                          <a:latin typeface="Arial"/>
                          <a:cs typeface="Arial"/>
                        </a:rPr>
                        <a:t>.</a:t>
                      </a:r>
                      <a:r>
                        <a:rPr sz="900" spc="-5" dirty="0">
                          <a:latin typeface="Arial"/>
                          <a:cs typeface="Arial"/>
                        </a:rPr>
                        <a:t>1</a:t>
                      </a:r>
                      <a:r>
                        <a:rPr sz="900" spc="5" dirty="0">
                          <a:latin typeface="Arial"/>
                          <a:cs typeface="Arial"/>
                        </a:rPr>
                        <a:t>.</a:t>
                      </a:r>
                      <a:r>
                        <a:rPr sz="900" spc="-5" dirty="0">
                          <a:latin typeface="Arial"/>
                          <a:cs typeface="Arial"/>
                        </a:rPr>
                        <a:t>3</a:t>
                      </a:r>
                      <a:r>
                        <a:rPr sz="900" dirty="0">
                          <a:latin typeface="Arial"/>
                          <a:cs typeface="Arial"/>
                        </a:rPr>
                        <a:t>.</a:t>
                      </a:r>
                      <a:endParaRPr sz="900">
                        <a:latin typeface="Arial"/>
                        <a:cs typeface="Arial"/>
                      </a:endParaRPr>
                    </a:p>
                  </a:txBody>
                  <a:tcPr marL="0" marR="0" marT="104775" marB="0"/>
                </a:tc>
                <a:tc>
                  <a:txBody>
                    <a:bodyPr/>
                    <a:lstStyle/>
                    <a:p>
                      <a:pPr marL="73660">
                        <a:lnSpc>
                          <a:spcPct val="100000"/>
                        </a:lnSpc>
                        <a:spcBef>
                          <a:spcPts val="825"/>
                        </a:spcBef>
                      </a:pPr>
                      <a:r>
                        <a:rPr sz="900" dirty="0">
                          <a:latin typeface="Arial"/>
                          <a:cs typeface="Arial"/>
                        </a:rPr>
                        <a:t>Observation</a:t>
                      </a:r>
                      <a:r>
                        <a:rPr sz="900" spc="-65" dirty="0">
                          <a:latin typeface="Arial"/>
                          <a:cs typeface="Arial"/>
                        </a:rPr>
                        <a:t> </a:t>
                      </a:r>
                      <a:r>
                        <a:rPr sz="900" spc="5" dirty="0">
                          <a:latin typeface="Arial"/>
                          <a:cs typeface="Arial"/>
                        </a:rPr>
                        <a:t>on</a:t>
                      </a:r>
                      <a:r>
                        <a:rPr sz="900" spc="-15" dirty="0">
                          <a:latin typeface="Arial"/>
                          <a:cs typeface="Arial"/>
                        </a:rPr>
                        <a:t> </a:t>
                      </a:r>
                      <a:r>
                        <a:rPr sz="900" dirty="0">
                          <a:latin typeface="Arial"/>
                          <a:cs typeface="Arial"/>
                        </a:rPr>
                        <a:t>project</a:t>
                      </a:r>
                      <a:r>
                        <a:rPr sz="900" spc="-30" dirty="0">
                          <a:latin typeface="Arial"/>
                          <a:cs typeface="Arial"/>
                        </a:rPr>
                        <a:t> </a:t>
                      </a:r>
                      <a:r>
                        <a:rPr sz="900" spc="5" dirty="0">
                          <a:latin typeface="Arial"/>
                          <a:cs typeface="Arial"/>
                        </a:rPr>
                        <a:t>cost,</a:t>
                      </a:r>
                      <a:r>
                        <a:rPr sz="900" spc="-50" dirty="0">
                          <a:latin typeface="Arial"/>
                          <a:cs typeface="Arial"/>
                        </a:rPr>
                        <a:t> </a:t>
                      </a:r>
                      <a:r>
                        <a:rPr sz="900" spc="5" dirty="0">
                          <a:latin typeface="Arial"/>
                          <a:cs typeface="Arial"/>
                        </a:rPr>
                        <a:t>viability</a:t>
                      </a:r>
                      <a:r>
                        <a:rPr sz="900" spc="-85" dirty="0">
                          <a:latin typeface="Arial"/>
                          <a:cs typeface="Arial"/>
                        </a:rPr>
                        <a:t> </a:t>
                      </a:r>
                      <a:r>
                        <a:rPr sz="900" dirty="0">
                          <a:latin typeface="Arial"/>
                          <a:cs typeface="Arial"/>
                        </a:rPr>
                        <a:t>and</a:t>
                      </a:r>
                      <a:r>
                        <a:rPr sz="900" spc="-15" dirty="0">
                          <a:latin typeface="Arial"/>
                          <a:cs typeface="Arial"/>
                        </a:rPr>
                        <a:t> </a:t>
                      </a:r>
                      <a:r>
                        <a:rPr sz="900" spc="5" dirty="0">
                          <a:latin typeface="Arial"/>
                          <a:cs typeface="Arial"/>
                        </a:rPr>
                        <a:t>sensitivity</a:t>
                      </a:r>
                      <a:r>
                        <a:rPr sz="900" spc="-80" dirty="0">
                          <a:latin typeface="Arial"/>
                          <a:cs typeface="Arial"/>
                        </a:rPr>
                        <a:t> </a:t>
                      </a:r>
                      <a:r>
                        <a:rPr sz="900" spc="5" dirty="0">
                          <a:latin typeface="Arial"/>
                          <a:cs typeface="Arial"/>
                        </a:rPr>
                        <a:t>on</a:t>
                      </a:r>
                      <a:r>
                        <a:rPr sz="900" spc="-15" dirty="0">
                          <a:latin typeface="Arial"/>
                          <a:cs typeface="Arial"/>
                        </a:rPr>
                        <a:t> </a:t>
                      </a:r>
                      <a:r>
                        <a:rPr sz="900" spc="5" dirty="0">
                          <a:latin typeface="Arial"/>
                          <a:cs typeface="Arial"/>
                        </a:rPr>
                        <a:t>fluctuation</a:t>
                      </a:r>
                      <a:r>
                        <a:rPr sz="900" spc="-65" dirty="0">
                          <a:latin typeface="Arial"/>
                          <a:cs typeface="Arial"/>
                        </a:rPr>
                        <a:t> </a:t>
                      </a:r>
                      <a:r>
                        <a:rPr sz="900" spc="10" dirty="0">
                          <a:latin typeface="Arial"/>
                          <a:cs typeface="Arial"/>
                        </a:rPr>
                        <a:t>in</a:t>
                      </a:r>
                      <a:r>
                        <a:rPr sz="900" spc="-40" dirty="0">
                          <a:latin typeface="Arial"/>
                          <a:cs typeface="Arial"/>
                        </a:rPr>
                        <a:t> </a:t>
                      </a:r>
                      <a:r>
                        <a:rPr sz="900" dirty="0">
                          <a:latin typeface="Arial"/>
                          <a:cs typeface="Arial"/>
                        </a:rPr>
                        <a:t>feedstock</a:t>
                      </a:r>
                      <a:r>
                        <a:rPr sz="900" spc="-15" dirty="0">
                          <a:latin typeface="Arial"/>
                          <a:cs typeface="Arial"/>
                        </a:rPr>
                        <a:t> </a:t>
                      </a:r>
                      <a:r>
                        <a:rPr sz="900" dirty="0">
                          <a:latin typeface="Arial"/>
                          <a:cs typeface="Arial"/>
                        </a:rPr>
                        <a:t>and</a:t>
                      </a:r>
                      <a:r>
                        <a:rPr sz="900" spc="-15" dirty="0">
                          <a:latin typeface="Arial"/>
                          <a:cs typeface="Arial"/>
                        </a:rPr>
                        <a:t> </a:t>
                      </a:r>
                      <a:r>
                        <a:rPr sz="900" dirty="0">
                          <a:latin typeface="Arial"/>
                          <a:cs typeface="Arial"/>
                        </a:rPr>
                        <a:t>product</a:t>
                      </a:r>
                      <a:r>
                        <a:rPr sz="900" spc="-50" dirty="0">
                          <a:latin typeface="Arial"/>
                          <a:cs typeface="Arial"/>
                        </a:rPr>
                        <a:t> </a:t>
                      </a:r>
                      <a:r>
                        <a:rPr sz="900" dirty="0">
                          <a:latin typeface="Arial"/>
                          <a:cs typeface="Arial"/>
                        </a:rPr>
                        <a:t>prices</a:t>
                      </a:r>
                      <a:endParaRPr sz="900">
                        <a:latin typeface="Arial"/>
                        <a:cs typeface="Arial"/>
                      </a:endParaRPr>
                    </a:p>
                  </a:txBody>
                  <a:tcPr marL="0" marR="0" marT="104775" marB="0"/>
                </a:tc>
                <a:extLst>
                  <a:ext uri="{0D108BD9-81ED-4DB2-BD59-A6C34878D82A}">
                    <a16:rowId xmlns:a16="http://schemas.microsoft.com/office/drawing/2014/main" val="10002"/>
                  </a:ext>
                </a:extLst>
              </a:tr>
              <a:tr h="357517">
                <a:tc>
                  <a:txBody>
                    <a:bodyPr/>
                    <a:lstStyle/>
                    <a:p>
                      <a:pPr marL="91440">
                        <a:lnSpc>
                          <a:spcPct val="100000"/>
                        </a:lnSpc>
                        <a:spcBef>
                          <a:spcPts val="640"/>
                        </a:spcBef>
                      </a:pPr>
                      <a:r>
                        <a:rPr sz="1000" b="1" spc="-10" dirty="0">
                          <a:solidFill>
                            <a:srgbClr val="FFFFFF"/>
                          </a:solidFill>
                          <a:latin typeface="Arial"/>
                          <a:cs typeface="Arial"/>
                        </a:rPr>
                        <a:t>9.</a:t>
                      </a:r>
                      <a:endParaRPr sz="1000">
                        <a:latin typeface="Arial"/>
                        <a:cs typeface="Arial"/>
                      </a:endParaRPr>
                    </a:p>
                  </a:txBody>
                  <a:tcPr marL="0" marR="0" marT="81280" marB="0">
                    <a:solidFill>
                      <a:srgbClr val="538235"/>
                    </a:solidFill>
                  </a:tcPr>
                </a:tc>
                <a:tc>
                  <a:txBody>
                    <a:bodyPr/>
                    <a:lstStyle/>
                    <a:p>
                      <a:pPr marR="66040" algn="r">
                        <a:lnSpc>
                          <a:spcPct val="100000"/>
                        </a:lnSpc>
                        <a:spcBef>
                          <a:spcPts val="640"/>
                        </a:spcBef>
                      </a:pPr>
                      <a:r>
                        <a:rPr sz="1000" b="1" spc="-35" dirty="0">
                          <a:solidFill>
                            <a:srgbClr val="FFFFFF"/>
                          </a:solidFill>
                          <a:latin typeface="Arial"/>
                          <a:cs typeface="Arial"/>
                        </a:rPr>
                        <a:t>A</a:t>
                      </a:r>
                      <a:r>
                        <a:rPr sz="1000" b="1" spc="5" dirty="0">
                          <a:solidFill>
                            <a:srgbClr val="FFFFFF"/>
                          </a:solidFill>
                          <a:latin typeface="Arial"/>
                          <a:cs typeface="Arial"/>
                        </a:rPr>
                        <a:t>nn</a:t>
                      </a:r>
                      <a:r>
                        <a:rPr sz="1000" b="1" spc="-10" dirty="0">
                          <a:solidFill>
                            <a:srgbClr val="FFFFFF"/>
                          </a:solidFill>
                          <a:latin typeface="Arial"/>
                          <a:cs typeface="Arial"/>
                        </a:rPr>
                        <a:t>ex</a:t>
                      </a:r>
                      <a:r>
                        <a:rPr sz="1000" b="1" spc="5" dirty="0">
                          <a:solidFill>
                            <a:srgbClr val="FFFFFF"/>
                          </a:solidFill>
                          <a:latin typeface="Arial"/>
                          <a:cs typeface="Arial"/>
                        </a:rPr>
                        <a:t>u</a:t>
                      </a:r>
                      <a:r>
                        <a:rPr sz="1000" b="1" spc="-10" dirty="0">
                          <a:solidFill>
                            <a:srgbClr val="FFFFFF"/>
                          </a:solidFill>
                          <a:latin typeface="Arial"/>
                          <a:cs typeface="Arial"/>
                        </a:rPr>
                        <a:t>re</a:t>
                      </a:r>
                      <a:r>
                        <a:rPr sz="1000" b="1" dirty="0">
                          <a:solidFill>
                            <a:srgbClr val="FFFFFF"/>
                          </a:solidFill>
                          <a:latin typeface="Arial"/>
                          <a:cs typeface="Arial"/>
                        </a:rPr>
                        <a:t>s</a:t>
                      </a:r>
                      <a:endParaRPr sz="1000">
                        <a:latin typeface="Arial"/>
                        <a:cs typeface="Arial"/>
                      </a:endParaRPr>
                    </a:p>
                  </a:txBody>
                  <a:tcPr marL="0" marR="0" marT="81280" marB="0">
                    <a:solidFill>
                      <a:srgbClr val="538235"/>
                    </a:solidFill>
                  </a:tcPr>
                </a:tc>
                <a:tc>
                  <a:txBody>
                    <a:bodyPr/>
                    <a:lstStyle/>
                    <a:p>
                      <a:pPr>
                        <a:lnSpc>
                          <a:spcPct val="100000"/>
                        </a:lnSpc>
                      </a:pPr>
                      <a:endParaRPr sz="900">
                        <a:latin typeface="Times New Roman"/>
                        <a:cs typeface="Times New Roman"/>
                      </a:endParaRPr>
                    </a:p>
                  </a:txBody>
                  <a:tcPr marL="0" marR="0" marT="0" marB="0">
                    <a:solidFill>
                      <a:srgbClr val="538235"/>
                    </a:solidFill>
                  </a:tcPr>
                </a:tc>
                <a:extLst>
                  <a:ext uri="{0D108BD9-81ED-4DB2-BD59-A6C34878D82A}">
                    <a16:rowId xmlns:a16="http://schemas.microsoft.com/office/drawing/2014/main" val="10003"/>
                  </a:ext>
                </a:extLst>
              </a:tr>
            </a:tbl>
          </a:graphicData>
        </a:graphic>
      </p:graphicFrame>
      <p:sp>
        <p:nvSpPr>
          <p:cNvPr id="14" name="object 14"/>
          <p:cNvSpPr txBox="1"/>
          <p:nvPr/>
        </p:nvSpPr>
        <p:spPr>
          <a:xfrm>
            <a:off x="472744" y="1077594"/>
            <a:ext cx="117475" cy="179070"/>
          </a:xfrm>
          <a:prstGeom prst="rect">
            <a:avLst/>
          </a:prstGeom>
        </p:spPr>
        <p:txBody>
          <a:bodyPr vert="horz" wrap="square" lIns="0" tIns="13335" rIns="0" bIns="0" rtlCol="0">
            <a:spAutoFit/>
          </a:bodyPr>
          <a:lstStyle/>
          <a:p>
            <a:pPr>
              <a:lnSpc>
                <a:spcPct val="100000"/>
              </a:lnSpc>
              <a:spcBef>
                <a:spcPts val="105"/>
              </a:spcBef>
            </a:pPr>
            <a:r>
              <a:rPr sz="1000" b="1" spc="-10" dirty="0">
                <a:solidFill>
                  <a:srgbClr val="FFFFFF"/>
                </a:solidFill>
                <a:latin typeface="Arial"/>
                <a:cs typeface="Arial"/>
              </a:rPr>
              <a:t>6.</a:t>
            </a:r>
            <a:endParaRPr sz="1000">
              <a:latin typeface="Arial"/>
              <a:cs typeface="Arial"/>
            </a:endParaRPr>
          </a:p>
        </p:txBody>
      </p:sp>
      <p:sp>
        <p:nvSpPr>
          <p:cNvPr id="15" name="object 15"/>
          <p:cNvSpPr txBox="1"/>
          <p:nvPr/>
        </p:nvSpPr>
        <p:spPr>
          <a:xfrm>
            <a:off x="631240" y="752093"/>
            <a:ext cx="7997190" cy="563880"/>
          </a:xfrm>
          <a:prstGeom prst="rect">
            <a:avLst/>
          </a:prstGeom>
        </p:spPr>
        <p:txBody>
          <a:bodyPr vert="horz" wrap="square" lIns="0" tIns="13335" rIns="0" bIns="0" rtlCol="0">
            <a:spAutoFit/>
          </a:bodyPr>
          <a:lstStyle/>
          <a:p>
            <a:pPr>
              <a:lnSpc>
                <a:spcPct val="100000"/>
              </a:lnSpc>
              <a:spcBef>
                <a:spcPts val="105"/>
              </a:spcBef>
              <a:tabLst>
                <a:tab pos="4189095" algn="l"/>
              </a:tabLst>
            </a:pPr>
            <a:r>
              <a:rPr sz="1000" b="1" dirty="0">
                <a:solidFill>
                  <a:srgbClr val="FFFFFF"/>
                </a:solidFill>
                <a:latin typeface="Arial"/>
                <a:cs typeface="Arial"/>
              </a:rPr>
              <a:t>S.</a:t>
            </a:r>
            <a:r>
              <a:rPr sz="1000" b="1" spc="-5" dirty="0">
                <a:solidFill>
                  <a:srgbClr val="FFFFFF"/>
                </a:solidFill>
                <a:latin typeface="Arial"/>
                <a:cs typeface="Arial"/>
              </a:rPr>
              <a:t> </a:t>
            </a:r>
            <a:r>
              <a:rPr sz="1000" b="1" dirty="0">
                <a:solidFill>
                  <a:srgbClr val="FFFFFF"/>
                </a:solidFill>
                <a:latin typeface="Arial"/>
                <a:cs typeface="Arial"/>
              </a:rPr>
              <a:t>No.	Contents</a:t>
            </a:r>
            <a:endParaRPr sz="1000">
              <a:latin typeface="Arial"/>
              <a:cs typeface="Arial"/>
            </a:endParaRPr>
          </a:p>
          <a:p>
            <a:pPr>
              <a:lnSpc>
                <a:spcPct val="100000"/>
              </a:lnSpc>
              <a:spcBef>
                <a:spcPts val="55"/>
              </a:spcBef>
            </a:pPr>
            <a:endParaRPr sz="1000">
              <a:latin typeface="Arial"/>
              <a:cs typeface="Arial"/>
            </a:endParaRPr>
          </a:p>
          <a:p>
            <a:pPr marL="283845" marR="5080">
              <a:lnSpc>
                <a:spcPct val="76000"/>
              </a:lnSpc>
            </a:pPr>
            <a:r>
              <a:rPr sz="1000" b="1" dirty="0">
                <a:solidFill>
                  <a:srgbClr val="FFFFFF"/>
                </a:solidFill>
                <a:latin typeface="Arial"/>
                <a:cs typeface="Arial"/>
              </a:rPr>
              <a:t>Project</a:t>
            </a:r>
            <a:r>
              <a:rPr sz="1000" b="1" spc="-35" dirty="0">
                <a:solidFill>
                  <a:srgbClr val="FFFFFF"/>
                </a:solidFill>
                <a:latin typeface="Arial"/>
                <a:cs typeface="Arial"/>
              </a:rPr>
              <a:t> </a:t>
            </a:r>
            <a:r>
              <a:rPr sz="1000" b="1" dirty="0">
                <a:solidFill>
                  <a:srgbClr val="FFFFFF"/>
                </a:solidFill>
                <a:latin typeface="Arial"/>
                <a:cs typeface="Arial"/>
              </a:rPr>
              <a:t>Schedule</a:t>
            </a:r>
            <a:r>
              <a:rPr sz="1000" b="1" spc="-70" dirty="0">
                <a:solidFill>
                  <a:srgbClr val="FFFFFF"/>
                </a:solidFill>
                <a:latin typeface="Arial"/>
                <a:cs typeface="Arial"/>
              </a:rPr>
              <a:t> </a:t>
            </a:r>
            <a:r>
              <a:rPr sz="1000" b="1" dirty="0">
                <a:solidFill>
                  <a:srgbClr val="FFFFFF"/>
                </a:solidFill>
                <a:latin typeface="Arial"/>
                <a:cs typeface="Arial"/>
              </a:rPr>
              <a:t>(Commissioning</a:t>
            </a:r>
            <a:r>
              <a:rPr sz="1000" b="1" spc="-70" dirty="0">
                <a:solidFill>
                  <a:srgbClr val="FFFFFF"/>
                </a:solidFill>
                <a:latin typeface="Arial"/>
                <a:cs typeface="Arial"/>
              </a:rPr>
              <a:t> </a:t>
            </a:r>
            <a:r>
              <a:rPr sz="1000" b="1" spc="5" dirty="0">
                <a:solidFill>
                  <a:srgbClr val="FFFFFF"/>
                </a:solidFill>
                <a:latin typeface="Arial"/>
                <a:cs typeface="Arial"/>
              </a:rPr>
              <a:t>of</a:t>
            </a:r>
            <a:r>
              <a:rPr sz="1000" b="1" spc="-10" dirty="0">
                <a:solidFill>
                  <a:srgbClr val="FFFFFF"/>
                </a:solidFill>
                <a:latin typeface="Arial"/>
                <a:cs typeface="Arial"/>
              </a:rPr>
              <a:t> </a:t>
            </a:r>
            <a:r>
              <a:rPr sz="1000" b="1" spc="5" dirty="0">
                <a:solidFill>
                  <a:srgbClr val="FFFFFF"/>
                </a:solidFill>
                <a:latin typeface="Arial"/>
                <a:cs typeface="Arial"/>
              </a:rPr>
              <a:t>the</a:t>
            </a:r>
            <a:r>
              <a:rPr sz="1000" b="1" spc="-15" dirty="0">
                <a:solidFill>
                  <a:srgbClr val="FFFFFF"/>
                </a:solidFill>
                <a:latin typeface="Arial"/>
                <a:cs typeface="Arial"/>
              </a:rPr>
              <a:t> </a:t>
            </a:r>
            <a:r>
              <a:rPr sz="1000" b="1" dirty="0">
                <a:solidFill>
                  <a:srgbClr val="FFFFFF"/>
                </a:solidFill>
                <a:latin typeface="Arial"/>
                <a:cs typeface="Arial"/>
              </a:rPr>
              <a:t>plant</a:t>
            </a:r>
            <a:r>
              <a:rPr sz="1000" b="1" spc="-35" dirty="0">
                <a:solidFill>
                  <a:srgbClr val="FFFFFF"/>
                </a:solidFill>
                <a:latin typeface="Arial"/>
                <a:cs typeface="Arial"/>
              </a:rPr>
              <a:t> </a:t>
            </a:r>
            <a:r>
              <a:rPr sz="1000" b="1" dirty="0">
                <a:solidFill>
                  <a:srgbClr val="FFFFFF"/>
                </a:solidFill>
                <a:latin typeface="Arial"/>
                <a:cs typeface="Arial"/>
              </a:rPr>
              <a:t>capacities</a:t>
            </a:r>
            <a:r>
              <a:rPr sz="1000" b="1" spc="-40" dirty="0">
                <a:solidFill>
                  <a:srgbClr val="FFFFFF"/>
                </a:solidFill>
                <a:latin typeface="Arial"/>
                <a:cs typeface="Arial"/>
              </a:rPr>
              <a:t> </a:t>
            </a:r>
            <a:r>
              <a:rPr sz="1000" b="1" spc="5" dirty="0">
                <a:solidFill>
                  <a:srgbClr val="FFFFFF"/>
                </a:solidFill>
                <a:latin typeface="Arial"/>
                <a:cs typeface="Arial"/>
              </a:rPr>
              <a:t>in</a:t>
            </a:r>
            <a:r>
              <a:rPr sz="1000" b="1" spc="-30" dirty="0">
                <a:solidFill>
                  <a:srgbClr val="FFFFFF"/>
                </a:solidFill>
                <a:latin typeface="Arial"/>
                <a:cs typeface="Arial"/>
              </a:rPr>
              <a:t> </a:t>
            </a:r>
            <a:r>
              <a:rPr sz="1000" b="1" dirty="0">
                <a:solidFill>
                  <a:srgbClr val="FFFFFF"/>
                </a:solidFill>
                <a:latin typeface="Arial"/>
                <a:cs typeface="Arial"/>
              </a:rPr>
              <a:t>different</a:t>
            </a:r>
            <a:r>
              <a:rPr sz="1000" b="1" spc="-30" dirty="0">
                <a:solidFill>
                  <a:srgbClr val="FFFFFF"/>
                </a:solidFill>
                <a:latin typeface="Arial"/>
                <a:cs typeface="Arial"/>
              </a:rPr>
              <a:t> </a:t>
            </a:r>
            <a:r>
              <a:rPr sz="1000" b="1" dirty="0">
                <a:solidFill>
                  <a:srgbClr val="FFFFFF"/>
                </a:solidFill>
                <a:latin typeface="Arial"/>
                <a:cs typeface="Arial"/>
              </a:rPr>
              <a:t>phases</a:t>
            </a:r>
            <a:r>
              <a:rPr sz="1000" b="1" spc="-15" dirty="0">
                <a:solidFill>
                  <a:srgbClr val="FFFFFF"/>
                </a:solidFill>
                <a:latin typeface="Arial"/>
                <a:cs typeface="Arial"/>
              </a:rPr>
              <a:t> </a:t>
            </a:r>
            <a:r>
              <a:rPr sz="1000" b="1" spc="-5" dirty="0">
                <a:solidFill>
                  <a:srgbClr val="FFFFFF"/>
                </a:solidFill>
                <a:latin typeface="Arial"/>
                <a:cs typeface="Arial"/>
              </a:rPr>
              <a:t>based</a:t>
            </a:r>
            <a:r>
              <a:rPr sz="1000" b="1" spc="-30" dirty="0">
                <a:solidFill>
                  <a:srgbClr val="FFFFFF"/>
                </a:solidFill>
                <a:latin typeface="Arial"/>
                <a:cs typeface="Arial"/>
              </a:rPr>
              <a:t> </a:t>
            </a:r>
            <a:r>
              <a:rPr sz="1000" b="1" spc="5" dirty="0">
                <a:solidFill>
                  <a:srgbClr val="FFFFFF"/>
                </a:solidFill>
                <a:latin typeface="Arial"/>
                <a:cs typeface="Arial"/>
              </a:rPr>
              <a:t>on</a:t>
            </a:r>
            <a:r>
              <a:rPr sz="1000" b="1" spc="-25" dirty="0">
                <a:solidFill>
                  <a:srgbClr val="FFFFFF"/>
                </a:solidFill>
                <a:latin typeface="Arial"/>
                <a:cs typeface="Arial"/>
              </a:rPr>
              <a:t> </a:t>
            </a:r>
            <a:r>
              <a:rPr sz="1000" b="1" dirty="0">
                <a:solidFill>
                  <a:srgbClr val="FFFFFF"/>
                </a:solidFill>
                <a:latin typeface="Arial"/>
                <a:cs typeface="Arial"/>
              </a:rPr>
              <a:t>demand</a:t>
            </a:r>
            <a:r>
              <a:rPr sz="1000" b="1" spc="-30" dirty="0">
                <a:solidFill>
                  <a:srgbClr val="FFFFFF"/>
                </a:solidFill>
                <a:latin typeface="Arial"/>
                <a:cs typeface="Arial"/>
              </a:rPr>
              <a:t> </a:t>
            </a:r>
            <a:r>
              <a:rPr sz="1000" b="1" spc="5" dirty="0">
                <a:solidFill>
                  <a:srgbClr val="FFFFFF"/>
                </a:solidFill>
                <a:latin typeface="Arial"/>
                <a:cs typeface="Arial"/>
              </a:rPr>
              <a:t>supply</a:t>
            </a:r>
            <a:r>
              <a:rPr sz="1000" b="1" spc="-65" dirty="0">
                <a:solidFill>
                  <a:srgbClr val="FFFFFF"/>
                </a:solidFill>
                <a:latin typeface="Arial"/>
                <a:cs typeface="Arial"/>
              </a:rPr>
              <a:t> </a:t>
            </a:r>
            <a:r>
              <a:rPr sz="1000" b="1" dirty="0">
                <a:solidFill>
                  <a:srgbClr val="FFFFFF"/>
                </a:solidFill>
                <a:latin typeface="Arial"/>
                <a:cs typeface="Arial"/>
              </a:rPr>
              <a:t>situation</a:t>
            </a:r>
            <a:r>
              <a:rPr sz="1000" b="1" spc="-55" dirty="0">
                <a:solidFill>
                  <a:srgbClr val="FFFFFF"/>
                </a:solidFill>
                <a:latin typeface="Arial"/>
                <a:cs typeface="Arial"/>
              </a:rPr>
              <a:t> </a:t>
            </a:r>
            <a:r>
              <a:rPr sz="1000" b="1" dirty="0">
                <a:solidFill>
                  <a:srgbClr val="FFFFFF"/>
                </a:solidFill>
                <a:latin typeface="Arial"/>
                <a:cs typeface="Arial"/>
              </a:rPr>
              <a:t>and economy</a:t>
            </a:r>
            <a:r>
              <a:rPr sz="1000" b="1" spc="-45" dirty="0">
                <a:solidFill>
                  <a:srgbClr val="FFFFFF"/>
                </a:solidFill>
                <a:latin typeface="Arial"/>
                <a:cs typeface="Arial"/>
              </a:rPr>
              <a:t> </a:t>
            </a:r>
            <a:r>
              <a:rPr sz="1000" b="1" spc="5" dirty="0">
                <a:solidFill>
                  <a:srgbClr val="FFFFFF"/>
                </a:solidFill>
                <a:latin typeface="Arial"/>
                <a:cs typeface="Arial"/>
              </a:rPr>
              <a:t>of  </a:t>
            </a:r>
            <a:r>
              <a:rPr sz="1000" b="1" spc="-5" dirty="0">
                <a:solidFill>
                  <a:srgbClr val="FFFFFF"/>
                </a:solidFill>
                <a:latin typeface="Arial"/>
                <a:cs typeface="Arial"/>
              </a:rPr>
              <a:t>scale</a:t>
            </a:r>
            <a:endParaRPr sz="1000">
              <a:latin typeface="Arial"/>
              <a:cs typeface="Arial"/>
            </a:endParaRPr>
          </a:p>
        </p:txBody>
      </p:sp>
      <p:sp>
        <p:nvSpPr>
          <p:cNvPr id="16" name="object 16"/>
          <p:cNvSpPr txBox="1"/>
          <p:nvPr/>
        </p:nvSpPr>
        <p:spPr>
          <a:xfrm>
            <a:off x="472744" y="1480819"/>
            <a:ext cx="117475" cy="179070"/>
          </a:xfrm>
          <a:prstGeom prst="rect">
            <a:avLst/>
          </a:prstGeom>
        </p:spPr>
        <p:txBody>
          <a:bodyPr vert="horz" wrap="square" lIns="0" tIns="13335" rIns="0" bIns="0" rtlCol="0">
            <a:spAutoFit/>
          </a:bodyPr>
          <a:lstStyle/>
          <a:p>
            <a:pPr>
              <a:lnSpc>
                <a:spcPct val="100000"/>
              </a:lnSpc>
              <a:spcBef>
                <a:spcPts val="105"/>
              </a:spcBef>
            </a:pPr>
            <a:r>
              <a:rPr sz="1000" b="1" spc="-10" dirty="0">
                <a:solidFill>
                  <a:srgbClr val="FFFFFF"/>
                </a:solidFill>
                <a:latin typeface="Arial"/>
                <a:cs typeface="Arial"/>
              </a:rPr>
              <a:t>7.</a:t>
            </a:r>
            <a:endParaRPr sz="1000">
              <a:latin typeface="Arial"/>
              <a:cs typeface="Arial"/>
            </a:endParaRPr>
          </a:p>
        </p:txBody>
      </p:sp>
      <p:sp>
        <p:nvSpPr>
          <p:cNvPr id="17" name="object 17"/>
          <p:cNvSpPr txBox="1"/>
          <p:nvPr/>
        </p:nvSpPr>
        <p:spPr>
          <a:xfrm>
            <a:off x="915314" y="1423797"/>
            <a:ext cx="7959090" cy="295275"/>
          </a:xfrm>
          <a:prstGeom prst="rect">
            <a:avLst/>
          </a:prstGeom>
        </p:spPr>
        <p:txBody>
          <a:bodyPr vert="horz" wrap="square" lIns="0" tIns="50165" rIns="0" bIns="0" rtlCol="0">
            <a:spAutoFit/>
          </a:bodyPr>
          <a:lstStyle/>
          <a:p>
            <a:pPr marR="5080">
              <a:lnSpc>
                <a:spcPct val="76000"/>
              </a:lnSpc>
              <a:spcBef>
                <a:spcPts val="395"/>
              </a:spcBef>
            </a:pPr>
            <a:r>
              <a:rPr sz="1000" b="1" dirty="0">
                <a:solidFill>
                  <a:srgbClr val="FFFF00"/>
                </a:solidFill>
                <a:latin typeface="Arial"/>
                <a:cs typeface="Arial"/>
              </a:rPr>
              <a:t>Project</a:t>
            </a:r>
            <a:r>
              <a:rPr sz="1000" b="1" spc="-35" dirty="0">
                <a:solidFill>
                  <a:srgbClr val="FFFF00"/>
                </a:solidFill>
                <a:latin typeface="Arial"/>
                <a:cs typeface="Arial"/>
              </a:rPr>
              <a:t> </a:t>
            </a:r>
            <a:r>
              <a:rPr sz="1000" b="1" dirty="0">
                <a:solidFill>
                  <a:srgbClr val="FFFF00"/>
                </a:solidFill>
                <a:latin typeface="Arial"/>
                <a:cs typeface="Arial"/>
              </a:rPr>
              <a:t>and Business</a:t>
            </a:r>
            <a:r>
              <a:rPr sz="1000" b="1" spc="-70" dirty="0">
                <a:solidFill>
                  <a:srgbClr val="FFFF00"/>
                </a:solidFill>
                <a:latin typeface="Arial"/>
                <a:cs typeface="Arial"/>
              </a:rPr>
              <a:t> </a:t>
            </a:r>
            <a:r>
              <a:rPr sz="1000" b="1" dirty="0">
                <a:solidFill>
                  <a:srgbClr val="FFFF00"/>
                </a:solidFill>
                <a:latin typeface="Arial"/>
                <a:cs typeface="Arial"/>
              </a:rPr>
              <a:t>Risk</a:t>
            </a:r>
            <a:r>
              <a:rPr sz="1000" b="1" spc="-15" dirty="0">
                <a:solidFill>
                  <a:srgbClr val="FFFF00"/>
                </a:solidFill>
                <a:latin typeface="Arial"/>
                <a:cs typeface="Arial"/>
              </a:rPr>
              <a:t> </a:t>
            </a:r>
            <a:r>
              <a:rPr sz="1000" b="1" spc="5" dirty="0">
                <a:solidFill>
                  <a:srgbClr val="FFFF00"/>
                </a:solidFill>
                <a:latin typeface="Arial"/>
                <a:cs typeface="Arial"/>
              </a:rPr>
              <a:t>on</a:t>
            </a:r>
            <a:r>
              <a:rPr sz="1000" b="1" dirty="0">
                <a:solidFill>
                  <a:srgbClr val="FFFF00"/>
                </a:solidFill>
                <a:latin typeface="Arial"/>
                <a:cs typeface="Arial"/>
              </a:rPr>
              <a:t> setting</a:t>
            </a:r>
            <a:r>
              <a:rPr sz="1000" b="1" spc="-30" dirty="0">
                <a:solidFill>
                  <a:srgbClr val="FFFF00"/>
                </a:solidFill>
                <a:latin typeface="Arial"/>
                <a:cs typeface="Arial"/>
              </a:rPr>
              <a:t> </a:t>
            </a:r>
            <a:r>
              <a:rPr sz="1000" b="1" spc="5" dirty="0">
                <a:solidFill>
                  <a:srgbClr val="FFFF00"/>
                </a:solidFill>
                <a:latin typeface="Arial"/>
                <a:cs typeface="Arial"/>
              </a:rPr>
              <a:t>up</a:t>
            </a:r>
            <a:r>
              <a:rPr sz="1000" b="1" spc="-25" dirty="0">
                <a:solidFill>
                  <a:srgbClr val="FFFF00"/>
                </a:solidFill>
                <a:latin typeface="Arial"/>
                <a:cs typeface="Arial"/>
              </a:rPr>
              <a:t> </a:t>
            </a:r>
            <a:r>
              <a:rPr sz="1000" b="1" dirty="0">
                <a:solidFill>
                  <a:srgbClr val="FFFF00"/>
                </a:solidFill>
                <a:latin typeface="Arial"/>
                <a:cs typeface="Arial"/>
              </a:rPr>
              <a:t>epoxy</a:t>
            </a:r>
            <a:r>
              <a:rPr sz="1000" b="1" spc="-45" dirty="0">
                <a:solidFill>
                  <a:srgbClr val="FFFF00"/>
                </a:solidFill>
                <a:latin typeface="Arial"/>
                <a:cs typeface="Arial"/>
              </a:rPr>
              <a:t> </a:t>
            </a:r>
            <a:r>
              <a:rPr sz="1000" b="1" spc="-5" dirty="0">
                <a:solidFill>
                  <a:srgbClr val="FFFF00"/>
                </a:solidFill>
                <a:latin typeface="Arial"/>
                <a:cs typeface="Arial"/>
              </a:rPr>
              <a:t>resin</a:t>
            </a:r>
            <a:r>
              <a:rPr sz="1000" b="1" dirty="0">
                <a:solidFill>
                  <a:srgbClr val="FFFF00"/>
                </a:solidFill>
                <a:latin typeface="Arial"/>
                <a:cs typeface="Arial"/>
              </a:rPr>
              <a:t> plant</a:t>
            </a:r>
            <a:r>
              <a:rPr sz="1000" b="1" spc="-30" dirty="0">
                <a:solidFill>
                  <a:srgbClr val="FFFF00"/>
                </a:solidFill>
                <a:latin typeface="Arial"/>
                <a:cs typeface="Arial"/>
              </a:rPr>
              <a:t> </a:t>
            </a:r>
            <a:r>
              <a:rPr sz="1000" b="1" spc="5" dirty="0">
                <a:solidFill>
                  <a:srgbClr val="FFFF00"/>
                </a:solidFill>
                <a:latin typeface="Arial"/>
                <a:cs typeface="Arial"/>
              </a:rPr>
              <a:t>in</a:t>
            </a:r>
            <a:r>
              <a:rPr sz="1000" b="1" spc="-30" dirty="0">
                <a:solidFill>
                  <a:srgbClr val="FFFF00"/>
                </a:solidFill>
                <a:latin typeface="Arial"/>
                <a:cs typeface="Arial"/>
              </a:rPr>
              <a:t> </a:t>
            </a:r>
            <a:r>
              <a:rPr sz="1000" b="1" spc="-10" dirty="0">
                <a:solidFill>
                  <a:srgbClr val="FFFF00"/>
                </a:solidFill>
                <a:latin typeface="Arial"/>
                <a:cs typeface="Arial"/>
              </a:rPr>
              <a:t>West</a:t>
            </a:r>
            <a:r>
              <a:rPr sz="1000" b="1" spc="15" dirty="0">
                <a:solidFill>
                  <a:srgbClr val="FFFF00"/>
                </a:solidFill>
                <a:latin typeface="Arial"/>
                <a:cs typeface="Arial"/>
              </a:rPr>
              <a:t> </a:t>
            </a:r>
            <a:r>
              <a:rPr sz="1000" b="1" dirty="0">
                <a:solidFill>
                  <a:srgbClr val="FFFF00"/>
                </a:solidFill>
                <a:latin typeface="Arial"/>
                <a:cs typeface="Arial"/>
              </a:rPr>
              <a:t>Region</a:t>
            </a:r>
            <a:r>
              <a:rPr sz="1000" b="1" spc="-25" dirty="0">
                <a:solidFill>
                  <a:srgbClr val="FFFF00"/>
                </a:solidFill>
                <a:latin typeface="Arial"/>
                <a:cs typeface="Arial"/>
              </a:rPr>
              <a:t> </a:t>
            </a:r>
            <a:r>
              <a:rPr sz="1000" b="1" spc="5" dirty="0">
                <a:solidFill>
                  <a:srgbClr val="FFFF00"/>
                </a:solidFill>
                <a:latin typeface="Arial"/>
                <a:cs typeface="Arial"/>
              </a:rPr>
              <a:t>of</a:t>
            </a:r>
            <a:r>
              <a:rPr sz="1000" b="1" spc="-5" dirty="0">
                <a:solidFill>
                  <a:srgbClr val="FFFF00"/>
                </a:solidFill>
                <a:latin typeface="Arial"/>
                <a:cs typeface="Arial"/>
              </a:rPr>
              <a:t> </a:t>
            </a:r>
            <a:r>
              <a:rPr sz="1000" b="1" spc="5" dirty="0">
                <a:solidFill>
                  <a:srgbClr val="FFFF00"/>
                </a:solidFill>
                <a:latin typeface="Arial"/>
                <a:cs typeface="Arial"/>
              </a:rPr>
              <a:t>India</a:t>
            </a:r>
            <a:r>
              <a:rPr sz="1000" b="1" spc="-70" dirty="0">
                <a:solidFill>
                  <a:srgbClr val="FFFF00"/>
                </a:solidFill>
                <a:latin typeface="Arial"/>
                <a:cs typeface="Arial"/>
              </a:rPr>
              <a:t> </a:t>
            </a:r>
            <a:r>
              <a:rPr sz="1000" b="1" spc="-5" dirty="0">
                <a:solidFill>
                  <a:srgbClr val="FFFF00"/>
                </a:solidFill>
                <a:latin typeface="Arial"/>
                <a:cs typeface="Arial"/>
              </a:rPr>
              <a:t>(Analysis</a:t>
            </a:r>
            <a:r>
              <a:rPr sz="1000" b="1" spc="-15" dirty="0">
                <a:solidFill>
                  <a:srgbClr val="FFFF00"/>
                </a:solidFill>
                <a:latin typeface="Arial"/>
                <a:cs typeface="Arial"/>
              </a:rPr>
              <a:t> </a:t>
            </a:r>
            <a:r>
              <a:rPr sz="1000" b="1" spc="5" dirty="0">
                <a:solidFill>
                  <a:srgbClr val="FFFF00"/>
                </a:solidFill>
                <a:latin typeface="Arial"/>
                <a:cs typeface="Arial"/>
              </a:rPr>
              <a:t>of</a:t>
            </a:r>
            <a:r>
              <a:rPr sz="1000" b="1" spc="-10" dirty="0">
                <a:solidFill>
                  <a:srgbClr val="FFFF00"/>
                </a:solidFill>
                <a:latin typeface="Arial"/>
                <a:cs typeface="Arial"/>
              </a:rPr>
              <a:t> </a:t>
            </a:r>
            <a:r>
              <a:rPr sz="1000" b="1" dirty="0">
                <a:solidFill>
                  <a:srgbClr val="FFFF00"/>
                </a:solidFill>
                <a:latin typeface="Arial"/>
                <a:cs typeface="Arial"/>
              </a:rPr>
              <a:t>all</a:t>
            </a:r>
            <a:r>
              <a:rPr sz="1000" b="1" spc="-25" dirty="0">
                <a:solidFill>
                  <a:srgbClr val="FFFF00"/>
                </a:solidFill>
                <a:latin typeface="Arial"/>
                <a:cs typeface="Arial"/>
              </a:rPr>
              <a:t> </a:t>
            </a:r>
            <a:r>
              <a:rPr sz="1000" b="1" dirty="0">
                <a:solidFill>
                  <a:srgbClr val="FFFF00"/>
                </a:solidFill>
                <a:latin typeface="Arial"/>
                <a:cs typeface="Arial"/>
              </a:rPr>
              <a:t>prevailing</a:t>
            </a:r>
            <a:r>
              <a:rPr sz="1000" b="1" spc="-55" dirty="0">
                <a:solidFill>
                  <a:srgbClr val="FFFF00"/>
                </a:solidFill>
                <a:latin typeface="Arial"/>
                <a:cs typeface="Arial"/>
              </a:rPr>
              <a:t> </a:t>
            </a:r>
            <a:r>
              <a:rPr sz="1000" b="1" spc="5" dirty="0">
                <a:solidFill>
                  <a:srgbClr val="FFFF00"/>
                </a:solidFill>
                <a:latin typeface="Arial"/>
                <a:cs typeface="Arial"/>
              </a:rPr>
              <a:t>geo-political</a:t>
            </a:r>
            <a:r>
              <a:rPr sz="1000" b="1" spc="-70" dirty="0">
                <a:solidFill>
                  <a:srgbClr val="FFFF00"/>
                </a:solidFill>
                <a:latin typeface="Arial"/>
                <a:cs typeface="Arial"/>
              </a:rPr>
              <a:t> </a:t>
            </a:r>
            <a:r>
              <a:rPr sz="1000" b="1" dirty="0">
                <a:solidFill>
                  <a:srgbClr val="FFFF00"/>
                </a:solidFill>
                <a:latin typeface="Arial"/>
                <a:cs typeface="Arial"/>
              </a:rPr>
              <a:t>and</a:t>
            </a:r>
            <a:r>
              <a:rPr sz="1000" b="1" spc="-20" dirty="0">
                <a:solidFill>
                  <a:srgbClr val="FFFF00"/>
                </a:solidFill>
                <a:latin typeface="Arial"/>
                <a:cs typeface="Arial"/>
              </a:rPr>
              <a:t> </a:t>
            </a:r>
            <a:r>
              <a:rPr sz="1000" b="1" dirty="0">
                <a:solidFill>
                  <a:srgbClr val="FFFF00"/>
                </a:solidFill>
                <a:latin typeface="Arial"/>
                <a:cs typeface="Arial"/>
              </a:rPr>
              <a:t>socio-  economic</a:t>
            </a:r>
            <a:r>
              <a:rPr sz="1000" b="1" spc="-75" dirty="0">
                <a:solidFill>
                  <a:srgbClr val="FFFF00"/>
                </a:solidFill>
                <a:latin typeface="Arial"/>
                <a:cs typeface="Arial"/>
              </a:rPr>
              <a:t> </a:t>
            </a:r>
            <a:r>
              <a:rPr sz="1000" b="1" dirty="0">
                <a:solidFill>
                  <a:srgbClr val="FFFF00"/>
                </a:solidFill>
                <a:latin typeface="Arial"/>
                <a:cs typeface="Arial"/>
              </a:rPr>
              <a:t>factors</a:t>
            </a:r>
            <a:r>
              <a:rPr sz="1000" b="1" spc="-25" dirty="0">
                <a:solidFill>
                  <a:srgbClr val="FFFF00"/>
                </a:solidFill>
                <a:latin typeface="Arial"/>
                <a:cs typeface="Arial"/>
              </a:rPr>
              <a:t> </a:t>
            </a:r>
            <a:r>
              <a:rPr sz="1000" b="1" spc="5" dirty="0">
                <a:solidFill>
                  <a:srgbClr val="FFFF00"/>
                </a:solidFill>
                <a:latin typeface="Arial"/>
                <a:cs typeface="Arial"/>
              </a:rPr>
              <a:t>which</a:t>
            </a:r>
            <a:r>
              <a:rPr sz="1000" b="1" spc="-60" dirty="0">
                <a:solidFill>
                  <a:srgbClr val="FFFF00"/>
                </a:solidFill>
                <a:latin typeface="Arial"/>
                <a:cs typeface="Arial"/>
              </a:rPr>
              <a:t> </a:t>
            </a:r>
            <a:r>
              <a:rPr sz="1000" b="1" spc="5" dirty="0">
                <a:solidFill>
                  <a:srgbClr val="FFFF00"/>
                </a:solidFill>
                <a:latin typeface="Arial"/>
                <a:cs typeface="Arial"/>
              </a:rPr>
              <a:t>will</a:t>
            </a:r>
            <a:r>
              <a:rPr sz="1000" b="1" spc="-35" dirty="0">
                <a:solidFill>
                  <a:srgbClr val="FFFF00"/>
                </a:solidFill>
                <a:latin typeface="Arial"/>
                <a:cs typeface="Arial"/>
              </a:rPr>
              <a:t> </a:t>
            </a:r>
            <a:r>
              <a:rPr sz="1000" b="1" spc="5" dirty="0">
                <a:solidFill>
                  <a:srgbClr val="FFFF00"/>
                </a:solidFill>
                <a:latin typeface="Arial"/>
                <a:cs typeface="Arial"/>
              </a:rPr>
              <a:t>lower</a:t>
            </a:r>
            <a:r>
              <a:rPr sz="1000" b="1" spc="-75" dirty="0">
                <a:solidFill>
                  <a:srgbClr val="FFFF00"/>
                </a:solidFill>
                <a:latin typeface="Arial"/>
                <a:cs typeface="Arial"/>
              </a:rPr>
              <a:t> </a:t>
            </a:r>
            <a:r>
              <a:rPr sz="1000" b="1" dirty="0">
                <a:solidFill>
                  <a:srgbClr val="FFFF00"/>
                </a:solidFill>
                <a:latin typeface="Arial"/>
                <a:cs typeface="Arial"/>
              </a:rPr>
              <a:t>its</a:t>
            </a:r>
            <a:r>
              <a:rPr sz="1000" b="1" spc="-25" dirty="0">
                <a:solidFill>
                  <a:srgbClr val="FFFF00"/>
                </a:solidFill>
                <a:latin typeface="Arial"/>
                <a:cs typeface="Arial"/>
              </a:rPr>
              <a:t> </a:t>
            </a:r>
            <a:r>
              <a:rPr sz="1000" b="1" dirty="0">
                <a:solidFill>
                  <a:srgbClr val="FFFF00"/>
                </a:solidFill>
                <a:latin typeface="Arial"/>
                <a:cs typeface="Arial"/>
              </a:rPr>
              <a:t>profit</a:t>
            </a:r>
            <a:r>
              <a:rPr sz="1000" b="1" spc="-40" dirty="0">
                <a:solidFill>
                  <a:srgbClr val="FFFF00"/>
                </a:solidFill>
                <a:latin typeface="Arial"/>
                <a:cs typeface="Arial"/>
              </a:rPr>
              <a:t> </a:t>
            </a:r>
            <a:r>
              <a:rPr sz="1000" b="1" spc="5" dirty="0">
                <a:solidFill>
                  <a:srgbClr val="FFFF00"/>
                </a:solidFill>
                <a:latin typeface="Arial"/>
                <a:cs typeface="Arial"/>
              </a:rPr>
              <a:t>or</a:t>
            </a:r>
            <a:r>
              <a:rPr sz="1000" b="1" dirty="0">
                <a:solidFill>
                  <a:srgbClr val="FFFF00"/>
                </a:solidFill>
                <a:latin typeface="Arial"/>
                <a:cs typeface="Arial"/>
              </a:rPr>
              <a:t> lead</a:t>
            </a:r>
            <a:r>
              <a:rPr sz="1000" b="1" spc="-35" dirty="0">
                <a:solidFill>
                  <a:srgbClr val="FFFF00"/>
                </a:solidFill>
                <a:latin typeface="Arial"/>
                <a:cs typeface="Arial"/>
              </a:rPr>
              <a:t> </a:t>
            </a:r>
            <a:r>
              <a:rPr sz="1000" b="1" dirty="0">
                <a:solidFill>
                  <a:srgbClr val="FFFF00"/>
                </a:solidFill>
                <a:latin typeface="Arial"/>
                <a:cs typeface="Arial"/>
              </a:rPr>
              <a:t>to</a:t>
            </a:r>
            <a:r>
              <a:rPr sz="1000" b="1" spc="-10" dirty="0">
                <a:solidFill>
                  <a:srgbClr val="FFFF00"/>
                </a:solidFill>
                <a:latin typeface="Arial"/>
                <a:cs typeface="Arial"/>
              </a:rPr>
              <a:t> </a:t>
            </a:r>
            <a:r>
              <a:rPr sz="1000" b="1" dirty="0">
                <a:solidFill>
                  <a:srgbClr val="FFFF00"/>
                </a:solidFill>
                <a:latin typeface="Arial"/>
                <a:cs typeface="Arial"/>
              </a:rPr>
              <a:t>fail)</a:t>
            </a:r>
            <a:endParaRPr sz="1000">
              <a:latin typeface="Arial"/>
              <a:cs typeface="Arial"/>
            </a:endParaRPr>
          </a:p>
        </p:txBody>
      </p:sp>
      <p:sp>
        <p:nvSpPr>
          <p:cNvPr id="18" name="object 18"/>
          <p:cNvSpPr txBox="1"/>
          <p:nvPr/>
        </p:nvSpPr>
        <p:spPr>
          <a:xfrm>
            <a:off x="472744" y="1838705"/>
            <a:ext cx="117475" cy="179070"/>
          </a:xfrm>
          <a:prstGeom prst="rect">
            <a:avLst/>
          </a:prstGeom>
        </p:spPr>
        <p:txBody>
          <a:bodyPr vert="horz" wrap="square" lIns="0" tIns="13335" rIns="0" bIns="0" rtlCol="0">
            <a:spAutoFit/>
          </a:bodyPr>
          <a:lstStyle/>
          <a:p>
            <a:pPr>
              <a:lnSpc>
                <a:spcPct val="100000"/>
              </a:lnSpc>
              <a:spcBef>
                <a:spcPts val="105"/>
              </a:spcBef>
            </a:pPr>
            <a:r>
              <a:rPr sz="1000" b="1" spc="-10" dirty="0">
                <a:solidFill>
                  <a:srgbClr val="FFFFFF"/>
                </a:solidFill>
                <a:latin typeface="Arial"/>
                <a:cs typeface="Arial"/>
              </a:rPr>
              <a:t>8.</a:t>
            </a:r>
            <a:endParaRPr sz="1000">
              <a:latin typeface="Arial"/>
              <a:cs typeface="Arial"/>
            </a:endParaRPr>
          </a:p>
        </p:txBody>
      </p:sp>
      <p:sp>
        <p:nvSpPr>
          <p:cNvPr id="19" name="object 19"/>
          <p:cNvSpPr txBox="1"/>
          <p:nvPr/>
        </p:nvSpPr>
        <p:spPr>
          <a:xfrm>
            <a:off x="915314" y="1838705"/>
            <a:ext cx="1732280" cy="179070"/>
          </a:xfrm>
          <a:prstGeom prst="rect">
            <a:avLst/>
          </a:prstGeom>
        </p:spPr>
        <p:txBody>
          <a:bodyPr vert="horz" wrap="square" lIns="0" tIns="13335" rIns="0" bIns="0" rtlCol="0">
            <a:spAutoFit/>
          </a:bodyPr>
          <a:lstStyle/>
          <a:p>
            <a:pPr>
              <a:lnSpc>
                <a:spcPct val="100000"/>
              </a:lnSpc>
              <a:spcBef>
                <a:spcPts val="105"/>
              </a:spcBef>
            </a:pPr>
            <a:r>
              <a:rPr sz="1000" b="1" dirty="0">
                <a:solidFill>
                  <a:srgbClr val="FFFFFF"/>
                </a:solidFill>
                <a:latin typeface="Arial"/>
                <a:cs typeface="Arial"/>
              </a:rPr>
              <a:t>Strategic</a:t>
            </a:r>
            <a:r>
              <a:rPr sz="1000" b="1" spc="-85" dirty="0">
                <a:solidFill>
                  <a:srgbClr val="FFFFFF"/>
                </a:solidFill>
                <a:latin typeface="Arial"/>
                <a:cs typeface="Arial"/>
              </a:rPr>
              <a:t> </a:t>
            </a:r>
            <a:r>
              <a:rPr sz="1000" b="1" dirty="0">
                <a:solidFill>
                  <a:srgbClr val="FFFFFF"/>
                </a:solidFill>
                <a:latin typeface="Arial"/>
                <a:cs typeface="Arial"/>
              </a:rPr>
              <a:t>Recommendations</a:t>
            </a:r>
            <a:endParaRPr sz="1000">
              <a:latin typeface="Arial"/>
              <a:cs typeface="Arial"/>
            </a:endParaRPr>
          </a:p>
        </p:txBody>
      </p:sp>
      <p:sp>
        <p:nvSpPr>
          <p:cNvPr id="20" name="object 20"/>
          <p:cNvSpPr txBox="1"/>
          <p:nvPr/>
        </p:nvSpPr>
        <p:spPr>
          <a:xfrm>
            <a:off x="967841" y="2216658"/>
            <a:ext cx="1892935" cy="164465"/>
          </a:xfrm>
          <a:prstGeom prst="rect">
            <a:avLst/>
          </a:prstGeom>
        </p:spPr>
        <p:txBody>
          <a:bodyPr vert="horz" wrap="square" lIns="0" tIns="13970" rIns="0" bIns="0" rtlCol="0">
            <a:spAutoFit/>
          </a:bodyPr>
          <a:lstStyle/>
          <a:p>
            <a:pPr marL="12700">
              <a:lnSpc>
                <a:spcPct val="100000"/>
              </a:lnSpc>
              <a:spcBef>
                <a:spcPts val="110"/>
              </a:spcBef>
            </a:pPr>
            <a:r>
              <a:rPr sz="900" dirty="0">
                <a:latin typeface="Arial"/>
                <a:cs typeface="Arial"/>
              </a:rPr>
              <a:t>8.1. </a:t>
            </a:r>
            <a:r>
              <a:rPr sz="900" spc="-5" dirty="0">
                <a:latin typeface="Arial"/>
                <a:cs typeface="Arial"/>
              </a:rPr>
              <a:t>Market </a:t>
            </a:r>
            <a:r>
              <a:rPr sz="900" dirty="0">
                <a:latin typeface="Arial"/>
                <a:cs typeface="Arial"/>
              </a:rPr>
              <a:t>Penetrations</a:t>
            </a:r>
            <a:r>
              <a:rPr sz="900" spc="-5" dirty="0">
                <a:latin typeface="Arial"/>
                <a:cs typeface="Arial"/>
              </a:rPr>
              <a:t> Strategies</a:t>
            </a:r>
            <a:endParaRPr sz="900">
              <a:latin typeface="Arial"/>
              <a:cs typeface="Arial"/>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3A7F4A6B-3C27-4472-AAA2-6AE0B8B7BB99}"/>
              </a:ext>
            </a:extLst>
          </p:cNvPr>
          <p:cNvSpPr>
            <a:spLocks noGrp="1"/>
          </p:cNvSpPr>
          <p:nvPr>
            <p:ph type="body" sz="quarter" idx="14"/>
          </p:nvPr>
        </p:nvSpPr>
        <p:spPr>
          <a:xfrm>
            <a:off x="28136" y="130464"/>
            <a:ext cx="7340073" cy="608533"/>
          </a:xfrm>
        </p:spPr>
        <p:txBody>
          <a:bodyPr>
            <a:normAutofit/>
          </a:bodyPr>
          <a:lstStyle/>
          <a:p>
            <a:pPr>
              <a:spcBef>
                <a:spcPts val="0"/>
              </a:spcBef>
            </a:pPr>
            <a:r>
              <a:rPr lang="en-IN" sz="1400" dirty="0">
                <a:solidFill>
                  <a:schemeClr val="tx1">
                    <a:lumMod val="85000"/>
                    <a:lumOff val="15000"/>
                  </a:schemeClr>
                </a:solidFill>
              </a:rPr>
              <a:t>Asia-Pacific Epoxy Resin Market</a:t>
            </a:r>
          </a:p>
          <a:p>
            <a:pPr>
              <a:spcBef>
                <a:spcPts val="0"/>
              </a:spcBef>
            </a:pPr>
            <a:r>
              <a:rPr lang="en-US" sz="1200" b="0" dirty="0">
                <a:solidFill>
                  <a:schemeClr val="tx1">
                    <a:lumMod val="85000"/>
                    <a:lumOff val="15000"/>
                  </a:schemeClr>
                </a:solidFill>
              </a:rPr>
              <a:t>Market Share, By Country</a:t>
            </a:r>
          </a:p>
        </p:txBody>
      </p:sp>
      <p:sp>
        <p:nvSpPr>
          <p:cNvPr id="14" name="TextBox 13">
            <a:extLst>
              <a:ext uri="{FF2B5EF4-FFF2-40B4-BE49-F238E27FC236}">
                <a16:creationId xmlns:a16="http://schemas.microsoft.com/office/drawing/2014/main" id="{1558FA07-D4DE-4AB1-8BDC-22E287A361F2}"/>
              </a:ext>
            </a:extLst>
          </p:cNvPr>
          <p:cNvSpPr txBox="1"/>
          <p:nvPr/>
        </p:nvSpPr>
        <p:spPr>
          <a:xfrm>
            <a:off x="261741" y="720601"/>
            <a:ext cx="8809041" cy="292068"/>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E7E6E6">
                    <a:lumMod val="25000"/>
                  </a:srgbClr>
                </a:solidFill>
                <a:effectLst/>
                <a:uLnTx/>
                <a:uFillTx/>
                <a:latin typeface="Verdana" panose="020B0604030504040204" pitchFamily="34" charset="0"/>
                <a:ea typeface="Verdana" panose="020B0604030504040204" pitchFamily="34" charset="0"/>
                <a:cs typeface="Verdana" panose="020B0604030504040204" pitchFamily="34" charset="0"/>
              </a:rPr>
              <a:t>Figure 69: Asia-Pacific Epoxy Resin Market Share, By Country, By Volume, 2015–2025F</a:t>
            </a:r>
          </a:p>
        </p:txBody>
      </p:sp>
      <p:sp>
        <p:nvSpPr>
          <p:cNvPr id="3" name="TextBox 4">
            <a:extLst>
              <a:ext uri="{FF2B5EF4-FFF2-40B4-BE49-F238E27FC236}">
                <a16:creationId xmlns:a16="http://schemas.microsoft.com/office/drawing/2014/main" id="{1E3E22D1-72DC-40CD-B68A-1A9E0F7FE59C}"/>
              </a:ext>
            </a:extLst>
          </p:cNvPr>
          <p:cNvSpPr txBox="1"/>
          <p:nvPr/>
        </p:nvSpPr>
        <p:spPr>
          <a:xfrm>
            <a:off x="5953092" y="6137399"/>
            <a:ext cx="2588458" cy="20005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TechSci Research</a:t>
            </a:r>
          </a:p>
        </p:txBody>
      </p:sp>
      <p:graphicFrame>
        <p:nvGraphicFramePr>
          <p:cNvPr id="4" name="Chart 3">
            <a:extLst>
              <a:ext uri="{FF2B5EF4-FFF2-40B4-BE49-F238E27FC236}">
                <a16:creationId xmlns:a16="http://schemas.microsoft.com/office/drawing/2014/main" id="{19005A8A-358A-4BA8-81AB-77067F95DF8E}"/>
              </a:ext>
            </a:extLst>
          </p:cNvPr>
          <p:cNvGraphicFramePr/>
          <p:nvPr/>
        </p:nvGraphicFramePr>
        <p:xfrm>
          <a:off x="456045" y="1136839"/>
          <a:ext cx="8614737" cy="5248105"/>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35943224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hart 7">
            <a:extLst>
              <a:ext uri="{FF2B5EF4-FFF2-40B4-BE49-F238E27FC236}">
                <a16:creationId xmlns:a16="http://schemas.microsoft.com/office/drawing/2014/main" id="{AB1F20CE-5F06-48B5-BF85-B386FC9860E6}"/>
              </a:ext>
            </a:extLst>
          </p:cNvPr>
          <p:cNvGraphicFramePr/>
          <p:nvPr>
            <p:extLst>
              <p:ext uri="{D42A27DB-BD31-4B8C-83A1-F6EECF244321}">
                <p14:modId xmlns:p14="http://schemas.microsoft.com/office/powerpoint/2010/main" val="3601872226"/>
              </p:ext>
            </p:extLst>
          </p:nvPr>
        </p:nvGraphicFramePr>
        <p:xfrm>
          <a:off x="423438" y="975313"/>
          <a:ext cx="8297124" cy="3026847"/>
        </p:xfrm>
        <a:graphic>
          <a:graphicData uri="http://schemas.openxmlformats.org/drawingml/2006/chart">
            <c:chart xmlns:c="http://schemas.openxmlformats.org/drawingml/2006/chart" xmlns:r="http://schemas.openxmlformats.org/officeDocument/2006/relationships" r:id="rId3"/>
          </a:graphicData>
        </a:graphic>
      </p:graphicFrame>
      <p:sp>
        <p:nvSpPr>
          <p:cNvPr id="9" name="Text Placeholder 3">
            <a:extLst>
              <a:ext uri="{FF2B5EF4-FFF2-40B4-BE49-F238E27FC236}">
                <a16:creationId xmlns:a16="http://schemas.microsoft.com/office/drawing/2014/main" id="{7B056557-C2BC-414D-9098-E7526F6C8146}"/>
              </a:ext>
            </a:extLst>
          </p:cNvPr>
          <p:cNvSpPr txBox="1">
            <a:spLocks/>
          </p:cNvSpPr>
          <p:nvPr/>
        </p:nvSpPr>
        <p:spPr>
          <a:xfrm>
            <a:off x="53536" y="130464"/>
            <a:ext cx="5602420" cy="608533"/>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spcBef>
                <a:spcPts val="0"/>
              </a:spcBef>
              <a:buFont typeface="Arial" panose="020B0604020202020204" pitchFamily="34" charset="0"/>
              <a:buNone/>
              <a:defRPr/>
            </a:pPr>
            <a:r>
              <a:rPr lang="en-IN" sz="1400" b="1">
                <a:solidFill>
                  <a:sysClr val="windowText" lastClr="000000">
                    <a:lumMod val="85000"/>
                    <a:lumOff val="15000"/>
                  </a:sysClr>
                </a:solidFill>
                <a:latin typeface="Montserrat" panose="02000505000000020004" pitchFamily="2" charset="0"/>
                <a:cs typeface="Arial" panose="020B0604020202020204" pitchFamily="34" charset="0"/>
              </a:rPr>
              <a:t>India Epoxy Resin Market</a:t>
            </a:r>
          </a:p>
          <a:p>
            <a:pPr marL="0" indent="0">
              <a:spcBef>
                <a:spcPts val="0"/>
              </a:spcBef>
              <a:buFont typeface="Arial" panose="020B0604020202020204" pitchFamily="34" charset="0"/>
              <a:buNone/>
              <a:defRPr/>
            </a:pPr>
            <a:r>
              <a:rPr lang="en-US" sz="1400">
                <a:solidFill>
                  <a:sysClr val="windowText" lastClr="000000">
                    <a:lumMod val="85000"/>
                    <a:lumOff val="15000"/>
                  </a:sysClr>
                </a:solidFill>
                <a:latin typeface="Montserrat" panose="02000505000000020004" pitchFamily="2" charset="0"/>
                <a:cs typeface="Arial" panose="020B0604020202020204" pitchFamily="34" charset="0"/>
              </a:rPr>
              <a:t>Market Size, By Volume</a:t>
            </a:r>
            <a:endParaRPr lang="en-US" sz="1400" dirty="0">
              <a:solidFill>
                <a:sysClr val="windowText" lastClr="000000">
                  <a:lumMod val="85000"/>
                  <a:lumOff val="15000"/>
                </a:sysClr>
              </a:solidFill>
              <a:latin typeface="Montserrat" panose="02000505000000020004" pitchFamily="2" charset="0"/>
              <a:cs typeface="Arial" panose="020B0604020202020204" pitchFamily="34" charset="0"/>
            </a:endParaRPr>
          </a:p>
        </p:txBody>
      </p:sp>
      <p:sp>
        <p:nvSpPr>
          <p:cNvPr id="11" name="TextBox 10">
            <a:extLst>
              <a:ext uri="{FF2B5EF4-FFF2-40B4-BE49-F238E27FC236}">
                <a16:creationId xmlns:a16="http://schemas.microsoft.com/office/drawing/2014/main" id="{117FD5D0-13FA-4F89-8F3B-31486F8A1BA3}"/>
              </a:ext>
            </a:extLst>
          </p:cNvPr>
          <p:cNvSpPr txBox="1"/>
          <p:nvPr/>
        </p:nvSpPr>
        <p:spPr>
          <a:xfrm>
            <a:off x="241921" y="738997"/>
            <a:ext cx="8806286" cy="292068"/>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E7E6E6">
                    <a:lumMod val="25000"/>
                  </a:srgbClr>
                </a:solidFill>
                <a:effectLst/>
                <a:uLnTx/>
                <a:uFillTx/>
                <a:latin typeface="Verdana" panose="020B0604030504040204" pitchFamily="34" charset="0"/>
                <a:ea typeface="Verdana" panose="020B0604030504040204" pitchFamily="34" charset="0"/>
                <a:cs typeface="Verdana" panose="020B0604030504040204" pitchFamily="34" charset="0"/>
              </a:rPr>
              <a:t>Figure </a:t>
            </a:r>
            <a:r>
              <a:rPr lang="en-US" sz="1000" b="1" dirty="0">
                <a:solidFill>
                  <a:srgbClr val="E7E6E6">
                    <a:lumMod val="25000"/>
                  </a:srgbClr>
                </a:solidFill>
                <a:latin typeface="Verdana" panose="020B0604030504040204" pitchFamily="34" charset="0"/>
                <a:ea typeface="Verdana" panose="020B0604030504040204" pitchFamily="34" charset="0"/>
                <a:cs typeface="Verdana" panose="020B0604030504040204" pitchFamily="34" charset="0"/>
              </a:rPr>
              <a:t>28</a:t>
            </a:r>
            <a:r>
              <a:rPr kumimoji="0" lang="en-US" sz="1000" b="1" i="0" u="none" strike="noStrike" kern="1200" cap="none" spc="0" normalizeH="0" baseline="0" noProof="0" dirty="0">
                <a:ln>
                  <a:noFill/>
                </a:ln>
                <a:solidFill>
                  <a:srgbClr val="E7E6E6">
                    <a:lumMod val="25000"/>
                  </a:srgbClr>
                </a:solidFill>
                <a:effectLst/>
                <a:uLnTx/>
                <a:uFillTx/>
                <a:latin typeface="Verdana" panose="020B0604030504040204" pitchFamily="34" charset="0"/>
                <a:ea typeface="Verdana" panose="020B0604030504040204" pitchFamily="34" charset="0"/>
                <a:cs typeface="Verdana" panose="020B0604030504040204" pitchFamily="34" charset="0"/>
              </a:rPr>
              <a:t>: </a:t>
            </a:r>
            <a:r>
              <a:rPr lang="en-US" sz="1000" b="1" dirty="0">
                <a:solidFill>
                  <a:srgbClr val="E7E6E6">
                    <a:lumMod val="25000"/>
                  </a:srgbClr>
                </a:solidFill>
                <a:latin typeface="Verdana" panose="020B0604030504040204" pitchFamily="34" charset="0"/>
                <a:ea typeface="Verdana" panose="020B0604030504040204" pitchFamily="34" charset="0"/>
                <a:cs typeface="Verdana" panose="020B0604030504040204" pitchFamily="34" charset="0"/>
              </a:rPr>
              <a:t>India</a:t>
            </a:r>
            <a:r>
              <a:rPr kumimoji="0" lang="en-US" sz="1000" b="1" i="0" u="none" strike="noStrike" kern="1200" cap="none" spc="0" normalizeH="0" baseline="0" noProof="0" dirty="0">
                <a:ln>
                  <a:noFill/>
                </a:ln>
                <a:solidFill>
                  <a:srgbClr val="E7E6E6">
                    <a:lumMod val="25000"/>
                  </a:srgbClr>
                </a:solidFill>
                <a:effectLst/>
                <a:uLnTx/>
                <a:uFillTx/>
                <a:latin typeface="Verdana" panose="020B0604030504040204" pitchFamily="34" charset="0"/>
                <a:ea typeface="Verdana" panose="020B0604030504040204" pitchFamily="34" charset="0"/>
                <a:cs typeface="Verdana" panose="020B0604030504040204" pitchFamily="34" charset="0"/>
              </a:rPr>
              <a:t> Epoxy Resin </a:t>
            </a:r>
            <a:r>
              <a:rPr kumimoji="0" lang="en-IN" sz="1000" b="1" i="0" u="none" strike="noStrike" kern="1200" cap="none" spc="0" normalizeH="0" baseline="0" noProof="0" dirty="0">
                <a:ln>
                  <a:noFill/>
                </a:ln>
                <a:solidFill>
                  <a:srgbClr val="E7E6E6">
                    <a:lumMod val="25000"/>
                  </a:srgbClr>
                </a:solidFill>
                <a:effectLst/>
                <a:uLnTx/>
                <a:uFillTx/>
                <a:latin typeface="Verdana" panose="020B0604030504040204" pitchFamily="34" charset="0"/>
                <a:ea typeface="Verdana" panose="020B0604030504040204" pitchFamily="34" charset="0"/>
                <a:cs typeface="Verdana" panose="020B0604030504040204" pitchFamily="34" charset="0"/>
              </a:rPr>
              <a:t>Market </a:t>
            </a:r>
            <a:r>
              <a:rPr kumimoji="0" lang="en-US" sz="1000" b="1" i="0" u="none" strike="noStrike" kern="1200" cap="none" spc="0" normalizeH="0" baseline="0" noProof="0" dirty="0">
                <a:ln>
                  <a:noFill/>
                </a:ln>
                <a:solidFill>
                  <a:srgbClr val="E7E6E6">
                    <a:lumMod val="25000"/>
                  </a:srgbClr>
                </a:solidFill>
                <a:effectLst/>
                <a:uLnTx/>
                <a:uFillTx/>
                <a:latin typeface="Verdana" panose="020B0604030504040204" pitchFamily="34" charset="0"/>
                <a:ea typeface="Verdana" panose="020B0604030504040204" pitchFamily="34" charset="0"/>
                <a:cs typeface="Verdana" panose="020B0604030504040204" pitchFamily="34" charset="0"/>
              </a:rPr>
              <a:t>Size, By Volume (Thousand Tonnes), 2015–2030F</a:t>
            </a:r>
          </a:p>
        </p:txBody>
      </p:sp>
      <p:sp>
        <p:nvSpPr>
          <p:cNvPr id="12" name="Rectangle 11">
            <a:extLst>
              <a:ext uri="{FF2B5EF4-FFF2-40B4-BE49-F238E27FC236}">
                <a16:creationId xmlns:a16="http://schemas.microsoft.com/office/drawing/2014/main" id="{A187EDF4-B8B0-4481-BDC5-37C1AD9A65F7}"/>
              </a:ext>
            </a:extLst>
          </p:cNvPr>
          <p:cNvSpPr/>
          <p:nvPr/>
        </p:nvSpPr>
        <p:spPr>
          <a:xfrm>
            <a:off x="1481999" y="2860641"/>
            <a:ext cx="2134704" cy="1038837"/>
          </a:xfrm>
          <a:prstGeom prst="rect">
            <a:avLst/>
          </a:prstGeom>
          <a:solidFill>
            <a:schemeClr val="bg1"/>
          </a:solidFill>
          <a:ln>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006FE197-7DF8-456C-B40B-F54AEB52A189}"/>
              </a:ext>
            </a:extLst>
          </p:cNvPr>
          <p:cNvSpPr/>
          <p:nvPr/>
        </p:nvSpPr>
        <p:spPr>
          <a:xfrm>
            <a:off x="6105441" y="2855977"/>
            <a:ext cx="2134703" cy="1030358"/>
          </a:xfrm>
          <a:prstGeom prst="rect">
            <a:avLst/>
          </a:prstGeom>
          <a:solidFill>
            <a:schemeClr val="bg1"/>
          </a:solidFill>
          <a:ln>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CB447319-3659-4923-9921-4696543D19EB}"/>
              </a:ext>
            </a:extLst>
          </p:cNvPr>
          <p:cNvSpPr/>
          <p:nvPr/>
        </p:nvSpPr>
        <p:spPr>
          <a:xfrm>
            <a:off x="1723661" y="3131354"/>
            <a:ext cx="1651379" cy="49741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5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2015-2020</a:t>
            </a:r>
          </a:p>
          <a:p>
            <a:pPr marL="0" marR="0" lvl="0" indent="0" algn="ctr" defTabSz="457200" rtl="0" eaLnBrk="1" fontAlgn="auto" latinLnBrk="0" hangingPunct="1">
              <a:lnSpc>
                <a:spcPct val="15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CAGR  </a:t>
            </a:r>
          </a:p>
          <a:p>
            <a:pPr marL="0" marR="0" lvl="0" indent="0" algn="ctr" defTabSz="457200" rtl="0" eaLnBrk="1" fontAlgn="auto" latinLnBrk="0" hangingPunct="1">
              <a:lnSpc>
                <a:spcPct val="150000"/>
              </a:lnSpc>
              <a:spcBef>
                <a:spcPts val="0"/>
              </a:spcBef>
              <a:spcAft>
                <a:spcPts val="0"/>
              </a:spcAft>
              <a:buClrTx/>
              <a:buSzTx/>
              <a:buFontTx/>
              <a:buNone/>
              <a:tabLst/>
              <a:defRPr/>
            </a:pPr>
            <a:r>
              <a:rPr lang="en-US" sz="900" b="1" dirty="0">
                <a:solidFill>
                  <a:prstClr val="black"/>
                </a:solidFill>
                <a:latin typeface="Verdana" panose="020B0604030504040204" pitchFamily="34" charset="0"/>
                <a:ea typeface="Verdana" panose="020B0604030504040204" pitchFamily="34" charset="0"/>
                <a:cs typeface="Verdana" panose="020B0604030504040204" pitchFamily="34" charset="0"/>
              </a:rPr>
              <a:t>10.22</a:t>
            </a:r>
            <a:r>
              <a:rPr kumimoji="0" lang="en-US" sz="9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By Volume</a:t>
            </a:r>
          </a:p>
        </p:txBody>
      </p:sp>
      <p:sp>
        <p:nvSpPr>
          <p:cNvPr id="16" name="Rectangle 15">
            <a:extLst>
              <a:ext uri="{FF2B5EF4-FFF2-40B4-BE49-F238E27FC236}">
                <a16:creationId xmlns:a16="http://schemas.microsoft.com/office/drawing/2014/main" id="{2957D673-D0F7-46A0-AB26-0DD6F086E5C1}"/>
              </a:ext>
            </a:extLst>
          </p:cNvPr>
          <p:cNvSpPr/>
          <p:nvPr/>
        </p:nvSpPr>
        <p:spPr>
          <a:xfrm>
            <a:off x="6364325" y="3088693"/>
            <a:ext cx="1651379" cy="49741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5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2021E-2030F</a:t>
            </a:r>
          </a:p>
          <a:p>
            <a:pPr marL="0" marR="0" lvl="0" indent="0" algn="ctr" defTabSz="457200" rtl="0" eaLnBrk="1" fontAlgn="auto" latinLnBrk="0" hangingPunct="1">
              <a:lnSpc>
                <a:spcPct val="15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CAGR </a:t>
            </a:r>
          </a:p>
          <a:p>
            <a:pPr marL="0" marR="0" lvl="0" indent="0" algn="ctr" defTabSz="457200" rtl="0" eaLnBrk="1" fontAlgn="auto" latinLnBrk="0" hangingPunct="1">
              <a:lnSpc>
                <a:spcPct val="150000"/>
              </a:lnSpc>
              <a:spcBef>
                <a:spcPts val="0"/>
              </a:spcBef>
              <a:spcAft>
                <a:spcPts val="0"/>
              </a:spcAft>
              <a:buClrTx/>
              <a:buSzTx/>
              <a:buFontTx/>
              <a:buNone/>
              <a:tabLst/>
              <a:defRPr/>
            </a:pPr>
            <a:r>
              <a:rPr lang="en-US" sz="900" b="1" dirty="0">
                <a:solidFill>
                  <a:prstClr val="black"/>
                </a:solidFill>
                <a:latin typeface="Verdana" panose="020B0604030504040204" pitchFamily="34" charset="0"/>
                <a:ea typeface="Verdana" panose="020B0604030504040204" pitchFamily="34" charset="0"/>
                <a:cs typeface="Verdana" panose="020B0604030504040204" pitchFamily="34" charset="0"/>
              </a:rPr>
              <a:t>5.76</a:t>
            </a:r>
            <a:r>
              <a:rPr kumimoji="0" lang="en-US" sz="9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By Volume</a:t>
            </a:r>
          </a:p>
        </p:txBody>
      </p:sp>
      <p:sp>
        <p:nvSpPr>
          <p:cNvPr id="17" name="TextBox 4">
            <a:extLst>
              <a:ext uri="{FF2B5EF4-FFF2-40B4-BE49-F238E27FC236}">
                <a16:creationId xmlns:a16="http://schemas.microsoft.com/office/drawing/2014/main" id="{CD795BA0-1292-4CC6-A4CA-F21745DCBDA1}"/>
              </a:ext>
            </a:extLst>
          </p:cNvPr>
          <p:cNvSpPr txBox="1"/>
          <p:nvPr/>
        </p:nvSpPr>
        <p:spPr>
          <a:xfrm>
            <a:off x="6676077" y="4002160"/>
            <a:ext cx="2337955" cy="20005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TechSci Research</a:t>
            </a:r>
          </a:p>
        </p:txBody>
      </p:sp>
      <p:sp>
        <p:nvSpPr>
          <p:cNvPr id="21" name="TextBox 20">
            <a:extLst>
              <a:ext uri="{FF2B5EF4-FFF2-40B4-BE49-F238E27FC236}">
                <a16:creationId xmlns:a16="http://schemas.microsoft.com/office/drawing/2014/main" id="{A0D32172-2D55-4F16-8466-FD899B0EECB9}"/>
              </a:ext>
            </a:extLst>
          </p:cNvPr>
          <p:cNvSpPr txBox="1"/>
          <p:nvPr/>
        </p:nvSpPr>
        <p:spPr>
          <a:xfrm>
            <a:off x="7172791" y="6402764"/>
            <a:ext cx="2602362" cy="215444"/>
          </a:xfrm>
          <a:prstGeom prst="rect">
            <a:avLst/>
          </a:prstGeom>
          <a:noFill/>
        </p:spPr>
        <p:txBody>
          <a:bodyPr wrap="square" rtlCol="0">
            <a:spAutoFit/>
          </a:bodyPr>
          <a:lstStyle/>
          <a:p>
            <a:r>
              <a:rPr lang="en-US" sz="800" i="1" dirty="0">
                <a:solidFill>
                  <a:schemeClr val="bg2">
                    <a:lumMod val="50000"/>
                  </a:schemeClr>
                </a:solidFill>
                <a:latin typeface="Verdana" panose="020B0604030504040204" pitchFamily="34" charset="0"/>
                <a:ea typeface="Verdana" panose="020B0604030504040204" pitchFamily="34" charset="0"/>
                <a:cs typeface="Verdana" panose="020B0604030504040204" pitchFamily="34" charset="0"/>
              </a:rPr>
              <a:t>Source: </a:t>
            </a:r>
            <a:r>
              <a:rPr lang="en-IN" sz="800" i="1" dirty="0">
                <a:solidFill>
                  <a:schemeClr val="bg2">
                    <a:lumMod val="50000"/>
                  </a:schemeClr>
                </a:solidFill>
                <a:latin typeface="Verdana" panose="020B0604030504040204" pitchFamily="34" charset="0"/>
                <a:ea typeface="Verdana" panose="020B0604030504040204" pitchFamily="34" charset="0"/>
                <a:cs typeface="Verdana" panose="020B0604030504040204" pitchFamily="34" charset="0"/>
              </a:rPr>
              <a:t>The World Bank</a:t>
            </a:r>
            <a:endParaRPr lang="en-US" sz="800" i="1" dirty="0">
              <a:solidFill>
                <a:schemeClr val="bg2">
                  <a:lumMod val="50000"/>
                </a:schemeClr>
              </a:solidFill>
              <a:latin typeface="Verdana" panose="020B0604030504040204" pitchFamily="34" charset="0"/>
              <a:ea typeface="Verdana" panose="020B0604030504040204" pitchFamily="34" charset="0"/>
              <a:cs typeface="Verdana" panose="020B0604030504040204" pitchFamily="34" charset="0"/>
            </a:endParaRPr>
          </a:p>
        </p:txBody>
      </p:sp>
      <p:sp>
        <p:nvSpPr>
          <p:cNvPr id="22" name="Rectangle 21">
            <a:extLst>
              <a:ext uri="{FF2B5EF4-FFF2-40B4-BE49-F238E27FC236}">
                <a16:creationId xmlns:a16="http://schemas.microsoft.com/office/drawing/2014/main" id="{DE1653EF-4B72-452F-BDDC-2E964F2F179B}"/>
              </a:ext>
            </a:extLst>
          </p:cNvPr>
          <p:cNvSpPr/>
          <p:nvPr/>
        </p:nvSpPr>
        <p:spPr>
          <a:xfrm>
            <a:off x="241921" y="4170191"/>
            <a:ext cx="9780692" cy="292068"/>
          </a:xfrm>
          <a:prstGeom prst="rect">
            <a:avLst/>
          </a:prstGeom>
          <a:noFill/>
        </p:spPr>
        <p:txBody>
          <a:bodyPr wrap="square" rtlCol="0">
            <a:spAutoFit/>
          </a:bodyPr>
          <a:lstStyle/>
          <a:p>
            <a:pPr>
              <a:lnSpc>
                <a:spcPct val="150000"/>
              </a:lnSpc>
            </a:pPr>
            <a:r>
              <a:rPr lang="en-IN" sz="1000" b="1"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Estimated Indian </a:t>
            </a:r>
            <a:r>
              <a:rPr lang="en-US" sz="1000" b="1"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House Repainting Cycle reduction in years, FY2010 &amp; FY2020</a:t>
            </a:r>
            <a:endParaRPr lang="en-IN" sz="1000" b="1"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endParaRPr>
          </a:p>
        </p:txBody>
      </p:sp>
      <p:graphicFrame>
        <p:nvGraphicFramePr>
          <p:cNvPr id="23" name="Chart 22">
            <a:extLst>
              <a:ext uri="{FF2B5EF4-FFF2-40B4-BE49-F238E27FC236}">
                <a16:creationId xmlns:a16="http://schemas.microsoft.com/office/drawing/2014/main" id="{2166A64D-F4DA-4DDE-B9A6-C183B321EB32}"/>
              </a:ext>
            </a:extLst>
          </p:cNvPr>
          <p:cNvGraphicFramePr/>
          <p:nvPr/>
        </p:nvGraphicFramePr>
        <p:xfrm>
          <a:off x="1186455" y="4588567"/>
          <a:ext cx="6771089" cy="1959343"/>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376525476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5D4EFC2-5D5D-4793-829B-4E6A7A726B15}"/>
              </a:ext>
            </a:extLst>
          </p:cNvPr>
          <p:cNvSpPr/>
          <p:nvPr/>
        </p:nvSpPr>
        <p:spPr>
          <a:xfrm>
            <a:off x="7932267" y="3550827"/>
            <a:ext cx="537145" cy="10402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3" name="Arrow: Right 2">
            <a:extLst>
              <a:ext uri="{FF2B5EF4-FFF2-40B4-BE49-F238E27FC236}">
                <a16:creationId xmlns:a16="http://schemas.microsoft.com/office/drawing/2014/main" id="{62073038-2CF5-40E1-8DF5-DC1B628D60BF}"/>
              </a:ext>
            </a:extLst>
          </p:cNvPr>
          <p:cNvSpPr/>
          <p:nvPr/>
        </p:nvSpPr>
        <p:spPr>
          <a:xfrm>
            <a:off x="255122" y="3583410"/>
            <a:ext cx="529115" cy="153834"/>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2" name="Title 1">
            <a:extLst>
              <a:ext uri="{FF2B5EF4-FFF2-40B4-BE49-F238E27FC236}">
                <a16:creationId xmlns:a16="http://schemas.microsoft.com/office/drawing/2014/main" id="{2841220A-989B-4A5E-A2CA-0BC653182B1C}"/>
              </a:ext>
            </a:extLst>
          </p:cNvPr>
          <p:cNvSpPr txBox="1">
            <a:spLocks/>
          </p:cNvSpPr>
          <p:nvPr/>
        </p:nvSpPr>
        <p:spPr>
          <a:xfrm>
            <a:off x="157875" y="236851"/>
            <a:ext cx="7406640" cy="286232"/>
          </a:xfrm>
          <a:prstGeom prst="rect">
            <a:avLst/>
          </a:prstGeom>
          <a:noFill/>
        </p:spPr>
        <p:txBody>
          <a:bodyPr vert="horz" wrap="square" lIns="91440" tIns="45720" rIns="91440" bIns="45720" rtlCol="0" anchor="ctr">
            <a:spAutoFit/>
          </a:bodyPr>
          <a:lstStyle>
            <a:defPPr>
              <a:defRPr lang="en-US"/>
            </a:defPPr>
            <a:lvl1pPr marR="0" lvl="0" indent="0" fontAlgn="auto">
              <a:lnSpc>
                <a:spcPts val="1700"/>
              </a:lnSpc>
              <a:spcBef>
                <a:spcPct val="0"/>
              </a:spcBef>
              <a:spcAft>
                <a:spcPts val="0"/>
              </a:spcAft>
              <a:buClrTx/>
              <a:buSzTx/>
              <a:buFontTx/>
              <a:buNone/>
              <a:tabLst/>
              <a:defRPr kumimoji="0" sz="1400" b="1" i="0" u="none" strike="noStrike" cap="none" spc="0" normalizeH="0" baseline="0">
                <a:ln>
                  <a:noFill/>
                </a:ln>
                <a:solidFill>
                  <a:prstClr val="black"/>
                </a:solidFill>
                <a:effectLst/>
                <a:uLnTx/>
                <a:uFillTx/>
                <a:latin typeface="Arial" panose="020B0604020202020204" pitchFamily="34" charset="0"/>
                <a:ea typeface="+mj-ea"/>
                <a:cs typeface="Arial" panose="020B0604020202020204" pitchFamily="34" charset="0"/>
              </a:defRPr>
            </a:lvl1pPr>
          </a:lstStyle>
          <a:p>
            <a:pPr defTabSz="685800">
              <a:lnSpc>
                <a:spcPct val="90000"/>
              </a:lnSpc>
              <a:spcBef>
                <a:spcPts val="0"/>
              </a:spcBef>
              <a:defRPr/>
            </a:pPr>
            <a:r>
              <a:rPr lang="en-IN" dirty="0">
                <a:solidFill>
                  <a:sysClr val="windowText" lastClr="000000">
                    <a:lumMod val="85000"/>
                    <a:lumOff val="15000"/>
                  </a:sysClr>
                </a:solidFill>
                <a:latin typeface="Montserrat" panose="02000505000000020004" pitchFamily="2" charset="0"/>
                <a:ea typeface="+mn-ea"/>
              </a:rPr>
              <a:t>India Chemical Industry Outlook</a:t>
            </a:r>
          </a:p>
        </p:txBody>
      </p:sp>
      <p:sp>
        <p:nvSpPr>
          <p:cNvPr id="72" name="TextBox 71">
            <a:extLst>
              <a:ext uri="{FF2B5EF4-FFF2-40B4-BE49-F238E27FC236}">
                <a16:creationId xmlns:a16="http://schemas.microsoft.com/office/drawing/2014/main" id="{E227DF02-E577-4547-8A05-1948127C1E71}"/>
              </a:ext>
            </a:extLst>
          </p:cNvPr>
          <p:cNvSpPr txBox="1"/>
          <p:nvPr/>
        </p:nvSpPr>
        <p:spPr>
          <a:xfrm>
            <a:off x="255122" y="880413"/>
            <a:ext cx="4429342" cy="522900"/>
          </a:xfrm>
          <a:prstGeom prst="rect">
            <a:avLst/>
          </a:prstGeom>
          <a:solidFill>
            <a:schemeClr val="tx1">
              <a:lumMod val="65000"/>
              <a:lumOff val="35000"/>
            </a:schemeClr>
          </a:solidFill>
        </p:spPr>
        <p:txBody>
          <a:bodyPr wrap="square" rtlCol="0">
            <a:spAutoFit/>
          </a:bodyPr>
          <a:lstStyle/>
          <a:p>
            <a:pPr algn="just">
              <a:lnSpc>
                <a:spcPct val="150000"/>
              </a:lnSpc>
            </a:pPr>
            <a:r>
              <a:rPr lang="en-IN" sz="1000" dirty="0">
                <a:solidFill>
                  <a:schemeClr val="bg1"/>
                </a:solidFill>
                <a:latin typeface="Verdana" panose="020B0604030504040204" pitchFamily="34" charset="0"/>
                <a:ea typeface="Verdana" panose="020B0604030504040204" pitchFamily="34" charset="0"/>
                <a:cs typeface="Verdana" panose="020B0604030504040204" pitchFamily="34" charset="0"/>
              </a:rPr>
              <a:t>North &amp; West are the dominating region in India Epoxy Resin Market.</a:t>
            </a:r>
          </a:p>
        </p:txBody>
      </p:sp>
      <p:grpSp>
        <p:nvGrpSpPr>
          <p:cNvPr id="135" name="组合 17">
            <a:extLst>
              <a:ext uri="{FF2B5EF4-FFF2-40B4-BE49-F238E27FC236}">
                <a16:creationId xmlns:a16="http://schemas.microsoft.com/office/drawing/2014/main" id="{A7E8AF9E-11F8-4E2A-A1D2-A2E7C19F60B7}"/>
              </a:ext>
            </a:extLst>
          </p:cNvPr>
          <p:cNvGrpSpPr/>
          <p:nvPr/>
        </p:nvGrpSpPr>
        <p:grpSpPr>
          <a:xfrm>
            <a:off x="5269666" y="678076"/>
            <a:ext cx="2793931" cy="2085836"/>
            <a:chOff x="2138550" y="1358525"/>
            <a:chExt cx="4549776" cy="5089525"/>
          </a:xfrm>
        </p:grpSpPr>
        <p:sp>
          <p:nvSpPr>
            <p:cNvPr id="136" name="Freeform 4">
              <a:extLst>
                <a:ext uri="{FF2B5EF4-FFF2-40B4-BE49-F238E27FC236}">
                  <a16:creationId xmlns:a16="http://schemas.microsoft.com/office/drawing/2014/main" id="{82E4D02F-68AA-4D0D-9628-3F0F4CEE0345}"/>
                </a:ext>
              </a:extLst>
            </p:cNvPr>
            <p:cNvSpPr>
              <a:spLocks/>
            </p:cNvSpPr>
            <p:nvPr/>
          </p:nvSpPr>
          <p:spPr bwMode="auto">
            <a:xfrm>
              <a:off x="2405250" y="2572963"/>
              <a:ext cx="1343025" cy="1214438"/>
            </a:xfrm>
            <a:custGeom>
              <a:avLst/>
              <a:gdLst>
                <a:gd name="T0" fmla="*/ 0 w 4231"/>
                <a:gd name="T1" fmla="*/ 0 h 3825"/>
                <a:gd name="T2" fmla="*/ 0 w 4231"/>
                <a:gd name="T3" fmla="*/ 0 h 3825"/>
                <a:gd name="T4" fmla="*/ 0 w 4231"/>
                <a:gd name="T5" fmla="*/ 0 h 3825"/>
                <a:gd name="T6" fmla="*/ 0 w 4231"/>
                <a:gd name="T7" fmla="*/ 0 h 3825"/>
                <a:gd name="T8" fmla="*/ 0 w 4231"/>
                <a:gd name="T9" fmla="*/ 0 h 3825"/>
                <a:gd name="T10" fmla="*/ 0 w 4231"/>
                <a:gd name="T11" fmla="*/ 0 h 3825"/>
                <a:gd name="T12" fmla="*/ 0 w 4231"/>
                <a:gd name="T13" fmla="*/ 0 h 3825"/>
                <a:gd name="T14" fmla="*/ 0 w 4231"/>
                <a:gd name="T15" fmla="*/ 0 h 3825"/>
                <a:gd name="T16" fmla="*/ 0 w 4231"/>
                <a:gd name="T17" fmla="*/ 0 h 3825"/>
                <a:gd name="T18" fmla="*/ 0 w 4231"/>
                <a:gd name="T19" fmla="*/ 0 h 3825"/>
                <a:gd name="T20" fmla="*/ 0 w 4231"/>
                <a:gd name="T21" fmla="*/ 0 h 3825"/>
                <a:gd name="T22" fmla="*/ 0 w 4231"/>
                <a:gd name="T23" fmla="*/ 0 h 3825"/>
                <a:gd name="T24" fmla="*/ 0 w 4231"/>
                <a:gd name="T25" fmla="*/ 0 h 3825"/>
                <a:gd name="T26" fmla="*/ 0 w 4231"/>
                <a:gd name="T27" fmla="*/ 0 h 3825"/>
                <a:gd name="T28" fmla="*/ 0 w 4231"/>
                <a:gd name="T29" fmla="*/ 0 h 3825"/>
                <a:gd name="T30" fmla="*/ 0 w 4231"/>
                <a:gd name="T31" fmla="*/ 0 h 3825"/>
                <a:gd name="T32" fmla="*/ 0 w 4231"/>
                <a:gd name="T33" fmla="*/ 0 h 3825"/>
                <a:gd name="T34" fmla="*/ 0 w 4231"/>
                <a:gd name="T35" fmla="*/ 0 h 3825"/>
                <a:gd name="T36" fmla="*/ 0 w 4231"/>
                <a:gd name="T37" fmla="*/ 0 h 3825"/>
                <a:gd name="T38" fmla="*/ 0 w 4231"/>
                <a:gd name="T39" fmla="*/ 0 h 3825"/>
                <a:gd name="T40" fmla="*/ 0 w 4231"/>
                <a:gd name="T41" fmla="*/ 0 h 3825"/>
                <a:gd name="T42" fmla="*/ 0 w 4231"/>
                <a:gd name="T43" fmla="*/ 0 h 3825"/>
                <a:gd name="T44" fmla="*/ 0 w 4231"/>
                <a:gd name="T45" fmla="*/ 0 h 3825"/>
                <a:gd name="T46" fmla="*/ 0 w 4231"/>
                <a:gd name="T47" fmla="*/ 0 h 3825"/>
                <a:gd name="T48" fmla="*/ 0 w 4231"/>
                <a:gd name="T49" fmla="*/ 0 h 3825"/>
                <a:gd name="T50" fmla="*/ 0 w 4231"/>
                <a:gd name="T51" fmla="*/ 0 h 3825"/>
                <a:gd name="T52" fmla="*/ 0 w 4231"/>
                <a:gd name="T53" fmla="*/ 0 h 3825"/>
                <a:gd name="T54" fmla="*/ 0 w 4231"/>
                <a:gd name="T55" fmla="*/ 0 h 3825"/>
                <a:gd name="T56" fmla="*/ 0 w 4231"/>
                <a:gd name="T57" fmla="*/ 0 h 3825"/>
                <a:gd name="T58" fmla="*/ 0 w 4231"/>
                <a:gd name="T59" fmla="*/ 0 h 3825"/>
                <a:gd name="T60" fmla="*/ 0 w 4231"/>
                <a:gd name="T61" fmla="*/ 0 h 3825"/>
                <a:gd name="T62" fmla="*/ 0 w 4231"/>
                <a:gd name="T63" fmla="*/ 0 h 3825"/>
                <a:gd name="T64" fmla="*/ 0 w 4231"/>
                <a:gd name="T65" fmla="*/ 0 h 3825"/>
                <a:gd name="T66" fmla="*/ 0 w 4231"/>
                <a:gd name="T67" fmla="*/ 0 h 3825"/>
                <a:gd name="T68" fmla="*/ 0 w 4231"/>
                <a:gd name="T69" fmla="*/ 0 h 3825"/>
                <a:gd name="T70" fmla="*/ 0 w 4231"/>
                <a:gd name="T71" fmla="*/ 0 h 3825"/>
                <a:gd name="T72" fmla="*/ 0 w 4231"/>
                <a:gd name="T73" fmla="*/ 0 h 3825"/>
                <a:gd name="T74" fmla="*/ 0 w 4231"/>
                <a:gd name="T75" fmla="*/ 0 h 3825"/>
                <a:gd name="T76" fmla="*/ 0 w 4231"/>
                <a:gd name="T77" fmla="*/ 0 h 3825"/>
                <a:gd name="T78" fmla="*/ 0 w 4231"/>
                <a:gd name="T79" fmla="*/ 0 h 3825"/>
                <a:gd name="T80" fmla="*/ 0 w 4231"/>
                <a:gd name="T81" fmla="*/ 0 h 3825"/>
                <a:gd name="T82" fmla="*/ 0 w 4231"/>
                <a:gd name="T83" fmla="*/ 0 h 3825"/>
                <a:gd name="T84" fmla="*/ 0 w 4231"/>
                <a:gd name="T85" fmla="*/ 0 h 3825"/>
                <a:gd name="T86" fmla="*/ 0 w 4231"/>
                <a:gd name="T87" fmla="*/ 0 h 3825"/>
                <a:gd name="T88" fmla="*/ 0 w 4231"/>
                <a:gd name="T89" fmla="*/ 0 h 3825"/>
                <a:gd name="T90" fmla="*/ 0 w 4231"/>
                <a:gd name="T91" fmla="*/ 0 h 3825"/>
                <a:gd name="T92" fmla="*/ 0 w 4231"/>
                <a:gd name="T93" fmla="*/ 0 h 3825"/>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4231" h="3825">
                  <a:moveTo>
                    <a:pt x="726" y="2859"/>
                  </a:moveTo>
                  <a:lnTo>
                    <a:pt x="646" y="2739"/>
                  </a:lnTo>
                  <a:lnTo>
                    <a:pt x="631" y="2649"/>
                  </a:lnTo>
                  <a:lnTo>
                    <a:pt x="545" y="2502"/>
                  </a:lnTo>
                  <a:lnTo>
                    <a:pt x="572" y="2430"/>
                  </a:lnTo>
                  <a:lnTo>
                    <a:pt x="500" y="2309"/>
                  </a:lnTo>
                  <a:lnTo>
                    <a:pt x="380" y="2319"/>
                  </a:lnTo>
                  <a:lnTo>
                    <a:pt x="256" y="2139"/>
                  </a:lnTo>
                  <a:lnTo>
                    <a:pt x="302" y="1994"/>
                  </a:lnTo>
                  <a:lnTo>
                    <a:pt x="336" y="1808"/>
                  </a:lnTo>
                  <a:lnTo>
                    <a:pt x="212" y="1800"/>
                  </a:lnTo>
                  <a:lnTo>
                    <a:pt x="45" y="1748"/>
                  </a:lnTo>
                  <a:lnTo>
                    <a:pt x="0" y="1662"/>
                  </a:lnTo>
                  <a:lnTo>
                    <a:pt x="18" y="1524"/>
                  </a:lnTo>
                  <a:lnTo>
                    <a:pt x="174" y="1380"/>
                  </a:lnTo>
                  <a:lnTo>
                    <a:pt x="323" y="1251"/>
                  </a:lnTo>
                  <a:lnTo>
                    <a:pt x="473" y="1032"/>
                  </a:lnTo>
                  <a:lnTo>
                    <a:pt x="542" y="1029"/>
                  </a:lnTo>
                  <a:lnTo>
                    <a:pt x="621" y="1064"/>
                  </a:lnTo>
                  <a:lnTo>
                    <a:pt x="617" y="1193"/>
                  </a:lnTo>
                  <a:lnTo>
                    <a:pt x="705" y="1229"/>
                  </a:lnTo>
                  <a:lnTo>
                    <a:pt x="915" y="1170"/>
                  </a:lnTo>
                  <a:lnTo>
                    <a:pt x="1163" y="1155"/>
                  </a:lnTo>
                  <a:lnTo>
                    <a:pt x="1250" y="999"/>
                  </a:lnTo>
                  <a:lnTo>
                    <a:pt x="1355" y="912"/>
                  </a:lnTo>
                  <a:lnTo>
                    <a:pt x="1416" y="763"/>
                  </a:lnTo>
                  <a:lnTo>
                    <a:pt x="1533" y="639"/>
                  </a:lnTo>
                  <a:lnTo>
                    <a:pt x="1659" y="624"/>
                  </a:lnTo>
                  <a:lnTo>
                    <a:pt x="1802" y="465"/>
                  </a:lnTo>
                  <a:lnTo>
                    <a:pt x="1904" y="300"/>
                  </a:lnTo>
                  <a:lnTo>
                    <a:pt x="2001" y="60"/>
                  </a:lnTo>
                  <a:lnTo>
                    <a:pt x="2211" y="0"/>
                  </a:lnTo>
                  <a:lnTo>
                    <a:pt x="2288" y="83"/>
                  </a:lnTo>
                  <a:lnTo>
                    <a:pt x="2523" y="114"/>
                  </a:lnTo>
                  <a:lnTo>
                    <a:pt x="2491" y="198"/>
                  </a:lnTo>
                  <a:lnTo>
                    <a:pt x="2550" y="285"/>
                  </a:lnTo>
                  <a:lnTo>
                    <a:pt x="2553" y="447"/>
                  </a:lnTo>
                  <a:lnTo>
                    <a:pt x="2658" y="458"/>
                  </a:lnTo>
                  <a:lnTo>
                    <a:pt x="2797" y="478"/>
                  </a:lnTo>
                  <a:lnTo>
                    <a:pt x="2931" y="453"/>
                  </a:lnTo>
                  <a:lnTo>
                    <a:pt x="2925" y="585"/>
                  </a:lnTo>
                  <a:lnTo>
                    <a:pt x="2986" y="661"/>
                  </a:lnTo>
                  <a:lnTo>
                    <a:pt x="2976" y="868"/>
                  </a:lnTo>
                  <a:lnTo>
                    <a:pt x="3124" y="976"/>
                  </a:lnTo>
                  <a:lnTo>
                    <a:pt x="3183" y="1110"/>
                  </a:lnTo>
                  <a:lnTo>
                    <a:pt x="3156" y="1255"/>
                  </a:lnTo>
                  <a:lnTo>
                    <a:pt x="3229" y="1276"/>
                  </a:lnTo>
                  <a:lnTo>
                    <a:pt x="3277" y="1139"/>
                  </a:lnTo>
                  <a:lnTo>
                    <a:pt x="3376" y="1113"/>
                  </a:lnTo>
                  <a:lnTo>
                    <a:pt x="3420" y="1200"/>
                  </a:lnTo>
                  <a:lnTo>
                    <a:pt x="3517" y="1158"/>
                  </a:lnTo>
                  <a:lnTo>
                    <a:pt x="3592" y="1059"/>
                  </a:lnTo>
                  <a:lnTo>
                    <a:pt x="3623" y="1198"/>
                  </a:lnTo>
                  <a:lnTo>
                    <a:pt x="3623" y="1358"/>
                  </a:lnTo>
                  <a:lnTo>
                    <a:pt x="3694" y="1305"/>
                  </a:lnTo>
                  <a:lnTo>
                    <a:pt x="3832" y="1320"/>
                  </a:lnTo>
                  <a:lnTo>
                    <a:pt x="3819" y="1429"/>
                  </a:lnTo>
                  <a:lnTo>
                    <a:pt x="3946" y="1594"/>
                  </a:lnTo>
                  <a:lnTo>
                    <a:pt x="3923" y="1733"/>
                  </a:lnTo>
                  <a:lnTo>
                    <a:pt x="3893" y="1828"/>
                  </a:lnTo>
                  <a:lnTo>
                    <a:pt x="3873" y="1888"/>
                  </a:lnTo>
                  <a:lnTo>
                    <a:pt x="4043" y="1813"/>
                  </a:lnTo>
                  <a:lnTo>
                    <a:pt x="4143" y="1828"/>
                  </a:lnTo>
                  <a:lnTo>
                    <a:pt x="4218" y="1783"/>
                  </a:lnTo>
                  <a:lnTo>
                    <a:pt x="4231" y="1856"/>
                  </a:lnTo>
                  <a:lnTo>
                    <a:pt x="4174" y="1956"/>
                  </a:lnTo>
                  <a:lnTo>
                    <a:pt x="4051" y="1944"/>
                  </a:lnTo>
                  <a:lnTo>
                    <a:pt x="3939" y="2078"/>
                  </a:lnTo>
                  <a:lnTo>
                    <a:pt x="3789" y="2084"/>
                  </a:lnTo>
                  <a:lnTo>
                    <a:pt x="3623" y="2214"/>
                  </a:lnTo>
                  <a:lnTo>
                    <a:pt x="3548" y="2319"/>
                  </a:lnTo>
                  <a:lnTo>
                    <a:pt x="3408" y="2379"/>
                  </a:lnTo>
                  <a:lnTo>
                    <a:pt x="3408" y="2519"/>
                  </a:lnTo>
                  <a:lnTo>
                    <a:pt x="3498" y="2664"/>
                  </a:lnTo>
                  <a:lnTo>
                    <a:pt x="3653" y="2679"/>
                  </a:lnTo>
                  <a:lnTo>
                    <a:pt x="3813" y="2609"/>
                  </a:lnTo>
                  <a:lnTo>
                    <a:pt x="3833" y="2774"/>
                  </a:lnTo>
                  <a:lnTo>
                    <a:pt x="3603" y="2804"/>
                  </a:lnTo>
                  <a:lnTo>
                    <a:pt x="3533" y="2859"/>
                  </a:lnTo>
                  <a:lnTo>
                    <a:pt x="3574" y="2907"/>
                  </a:lnTo>
                  <a:lnTo>
                    <a:pt x="3531" y="2943"/>
                  </a:lnTo>
                  <a:lnTo>
                    <a:pt x="3638" y="2999"/>
                  </a:lnTo>
                  <a:lnTo>
                    <a:pt x="3678" y="3105"/>
                  </a:lnTo>
                  <a:lnTo>
                    <a:pt x="3608" y="3119"/>
                  </a:lnTo>
                  <a:lnTo>
                    <a:pt x="3528" y="3104"/>
                  </a:lnTo>
                  <a:lnTo>
                    <a:pt x="3548" y="3219"/>
                  </a:lnTo>
                  <a:lnTo>
                    <a:pt x="3615" y="3282"/>
                  </a:lnTo>
                  <a:lnTo>
                    <a:pt x="3559" y="3328"/>
                  </a:lnTo>
                  <a:lnTo>
                    <a:pt x="3495" y="3298"/>
                  </a:lnTo>
                  <a:lnTo>
                    <a:pt x="3451" y="3220"/>
                  </a:lnTo>
                  <a:lnTo>
                    <a:pt x="3378" y="3269"/>
                  </a:lnTo>
                  <a:lnTo>
                    <a:pt x="3218" y="3219"/>
                  </a:lnTo>
                  <a:lnTo>
                    <a:pt x="3128" y="3299"/>
                  </a:lnTo>
                  <a:lnTo>
                    <a:pt x="3093" y="3414"/>
                  </a:lnTo>
                  <a:lnTo>
                    <a:pt x="2963" y="3494"/>
                  </a:lnTo>
                  <a:lnTo>
                    <a:pt x="2853" y="3414"/>
                  </a:lnTo>
                  <a:lnTo>
                    <a:pt x="2888" y="3354"/>
                  </a:lnTo>
                  <a:lnTo>
                    <a:pt x="3003" y="3333"/>
                  </a:lnTo>
                  <a:lnTo>
                    <a:pt x="3000" y="3240"/>
                  </a:lnTo>
                  <a:lnTo>
                    <a:pt x="2978" y="3149"/>
                  </a:lnTo>
                  <a:lnTo>
                    <a:pt x="3079" y="3120"/>
                  </a:lnTo>
                  <a:lnTo>
                    <a:pt x="3054" y="3016"/>
                  </a:lnTo>
                  <a:lnTo>
                    <a:pt x="2978" y="2954"/>
                  </a:lnTo>
                  <a:lnTo>
                    <a:pt x="2858" y="2994"/>
                  </a:lnTo>
                  <a:lnTo>
                    <a:pt x="2753" y="2954"/>
                  </a:lnTo>
                  <a:lnTo>
                    <a:pt x="2823" y="2829"/>
                  </a:lnTo>
                  <a:lnTo>
                    <a:pt x="2723" y="2814"/>
                  </a:lnTo>
                  <a:lnTo>
                    <a:pt x="2673" y="2894"/>
                  </a:lnTo>
                  <a:lnTo>
                    <a:pt x="2568" y="2859"/>
                  </a:lnTo>
                  <a:lnTo>
                    <a:pt x="2543" y="2994"/>
                  </a:lnTo>
                  <a:lnTo>
                    <a:pt x="2527" y="3072"/>
                  </a:lnTo>
                  <a:lnTo>
                    <a:pt x="2568" y="3128"/>
                  </a:lnTo>
                  <a:lnTo>
                    <a:pt x="2508" y="3189"/>
                  </a:lnTo>
                  <a:lnTo>
                    <a:pt x="2583" y="3224"/>
                  </a:lnTo>
                  <a:lnTo>
                    <a:pt x="2628" y="3329"/>
                  </a:lnTo>
                  <a:lnTo>
                    <a:pt x="2573" y="3419"/>
                  </a:lnTo>
                  <a:lnTo>
                    <a:pt x="2595" y="3540"/>
                  </a:lnTo>
                  <a:lnTo>
                    <a:pt x="2407" y="3644"/>
                  </a:lnTo>
                  <a:lnTo>
                    <a:pt x="2378" y="3714"/>
                  </a:lnTo>
                  <a:lnTo>
                    <a:pt x="2496" y="3779"/>
                  </a:lnTo>
                  <a:lnTo>
                    <a:pt x="2389" y="3825"/>
                  </a:lnTo>
                  <a:lnTo>
                    <a:pt x="2274" y="3825"/>
                  </a:lnTo>
                  <a:lnTo>
                    <a:pt x="2105" y="3689"/>
                  </a:lnTo>
                  <a:lnTo>
                    <a:pt x="1926" y="3599"/>
                  </a:lnTo>
                  <a:lnTo>
                    <a:pt x="1926" y="3524"/>
                  </a:lnTo>
                  <a:lnTo>
                    <a:pt x="1829" y="3477"/>
                  </a:lnTo>
                  <a:lnTo>
                    <a:pt x="1791" y="3419"/>
                  </a:lnTo>
                  <a:lnTo>
                    <a:pt x="1862" y="3327"/>
                  </a:lnTo>
                  <a:lnTo>
                    <a:pt x="1808" y="3263"/>
                  </a:lnTo>
                  <a:lnTo>
                    <a:pt x="1731" y="3267"/>
                  </a:lnTo>
                  <a:lnTo>
                    <a:pt x="1688" y="3164"/>
                  </a:lnTo>
                  <a:lnTo>
                    <a:pt x="1756" y="3099"/>
                  </a:lnTo>
                  <a:lnTo>
                    <a:pt x="1641" y="3039"/>
                  </a:lnTo>
                  <a:lnTo>
                    <a:pt x="1539" y="3068"/>
                  </a:lnTo>
                  <a:lnTo>
                    <a:pt x="1386" y="2994"/>
                  </a:lnTo>
                  <a:lnTo>
                    <a:pt x="1277" y="2967"/>
                  </a:lnTo>
                  <a:lnTo>
                    <a:pt x="1206" y="2877"/>
                  </a:lnTo>
                  <a:lnTo>
                    <a:pt x="1112" y="2918"/>
                  </a:lnTo>
                  <a:lnTo>
                    <a:pt x="972" y="2892"/>
                  </a:lnTo>
                  <a:lnTo>
                    <a:pt x="822" y="2894"/>
                  </a:lnTo>
                  <a:lnTo>
                    <a:pt x="726" y="2859"/>
                  </a:lnTo>
                  <a:close/>
                </a:path>
              </a:pathLst>
            </a:custGeom>
            <a:solidFill>
              <a:srgbClr val="B4C7E7"/>
            </a:solidFill>
            <a:ln>
              <a:headEnd/>
              <a:tailEnd/>
            </a:ln>
          </p:spPr>
          <p:style>
            <a:lnRef idx="3">
              <a:schemeClr val="lt1"/>
            </a:lnRef>
            <a:fillRef idx="1">
              <a:schemeClr val="accent6"/>
            </a:fillRef>
            <a:effectRef idx="1">
              <a:schemeClr val="accent6"/>
            </a:effectRef>
            <a:fontRef idx="minor">
              <a:schemeClr val="lt1"/>
            </a:fontRef>
          </p:style>
          <p:txBody>
            <a:bodyPr/>
            <a:lstStyle/>
            <a:p>
              <a:endParaRPr lang="zh-CN" altLang="en-US" sz="1350" kern="0" dirty="0">
                <a:solidFill>
                  <a:schemeClr val="tx1"/>
                </a:solidFill>
              </a:endParaRPr>
            </a:p>
          </p:txBody>
        </p:sp>
        <p:sp>
          <p:nvSpPr>
            <p:cNvPr id="137" name="Freeform 5">
              <a:extLst>
                <a:ext uri="{FF2B5EF4-FFF2-40B4-BE49-F238E27FC236}">
                  <a16:creationId xmlns:a16="http://schemas.microsoft.com/office/drawing/2014/main" id="{BD6FAA25-08C4-4739-9B9F-965A24A73019}"/>
                </a:ext>
              </a:extLst>
            </p:cNvPr>
            <p:cNvSpPr>
              <a:spLocks/>
            </p:cNvSpPr>
            <p:nvPr/>
          </p:nvSpPr>
          <p:spPr bwMode="auto">
            <a:xfrm>
              <a:off x="2138550" y="3481013"/>
              <a:ext cx="992188" cy="798513"/>
            </a:xfrm>
            <a:custGeom>
              <a:avLst/>
              <a:gdLst>
                <a:gd name="T0" fmla="*/ 0 w 3126"/>
                <a:gd name="T1" fmla="*/ 0 h 2517"/>
                <a:gd name="T2" fmla="*/ 0 w 3126"/>
                <a:gd name="T3" fmla="*/ 0 h 2517"/>
                <a:gd name="T4" fmla="*/ 0 w 3126"/>
                <a:gd name="T5" fmla="*/ 0 h 2517"/>
                <a:gd name="T6" fmla="*/ 0 w 3126"/>
                <a:gd name="T7" fmla="*/ 0 h 2517"/>
                <a:gd name="T8" fmla="*/ 0 w 3126"/>
                <a:gd name="T9" fmla="*/ 0 h 2517"/>
                <a:gd name="T10" fmla="*/ 0 w 3126"/>
                <a:gd name="T11" fmla="*/ 0 h 2517"/>
                <a:gd name="T12" fmla="*/ 0 w 3126"/>
                <a:gd name="T13" fmla="*/ 0 h 2517"/>
                <a:gd name="T14" fmla="*/ 0 w 3126"/>
                <a:gd name="T15" fmla="*/ 0 h 2517"/>
                <a:gd name="T16" fmla="*/ 0 w 3126"/>
                <a:gd name="T17" fmla="*/ 0 h 2517"/>
                <a:gd name="T18" fmla="*/ 0 w 3126"/>
                <a:gd name="T19" fmla="*/ 0 h 2517"/>
                <a:gd name="T20" fmla="*/ 0 w 3126"/>
                <a:gd name="T21" fmla="*/ 0 h 2517"/>
                <a:gd name="T22" fmla="*/ 0 w 3126"/>
                <a:gd name="T23" fmla="*/ 0 h 2517"/>
                <a:gd name="T24" fmla="*/ 0 w 3126"/>
                <a:gd name="T25" fmla="*/ 0 h 2517"/>
                <a:gd name="T26" fmla="*/ 0 w 3126"/>
                <a:gd name="T27" fmla="*/ 0 h 2517"/>
                <a:gd name="T28" fmla="*/ 0 w 3126"/>
                <a:gd name="T29" fmla="*/ 0 h 2517"/>
                <a:gd name="T30" fmla="*/ 0 w 3126"/>
                <a:gd name="T31" fmla="*/ 0 h 2517"/>
                <a:gd name="T32" fmla="*/ 0 w 3126"/>
                <a:gd name="T33" fmla="*/ 0 h 2517"/>
                <a:gd name="T34" fmla="*/ 0 w 3126"/>
                <a:gd name="T35" fmla="*/ 0 h 2517"/>
                <a:gd name="T36" fmla="*/ 0 w 3126"/>
                <a:gd name="T37" fmla="*/ 0 h 2517"/>
                <a:gd name="T38" fmla="*/ 0 w 3126"/>
                <a:gd name="T39" fmla="*/ 0 h 2517"/>
                <a:gd name="T40" fmla="*/ 0 w 3126"/>
                <a:gd name="T41" fmla="*/ 0 h 2517"/>
                <a:gd name="T42" fmla="*/ 0 w 3126"/>
                <a:gd name="T43" fmla="*/ 0 h 2517"/>
                <a:gd name="T44" fmla="*/ 0 w 3126"/>
                <a:gd name="T45" fmla="*/ 0 h 2517"/>
                <a:gd name="T46" fmla="*/ 0 w 3126"/>
                <a:gd name="T47" fmla="*/ 0 h 2517"/>
                <a:gd name="T48" fmla="*/ 0 w 3126"/>
                <a:gd name="T49" fmla="*/ 0 h 2517"/>
                <a:gd name="T50" fmla="*/ 0 w 3126"/>
                <a:gd name="T51" fmla="*/ 0 h 2517"/>
                <a:gd name="T52" fmla="*/ 0 w 3126"/>
                <a:gd name="T53" fmla="*/ 0 h 2517"/>
                <a:gd name="T54" fmla="*/ 0 w 3126"/>
                <a:gd name="T55" fmla="*/ 0 h 2517"/>
                <a:gd name="T56" fmla="*/ 0 w 3126"/>
                <a:gd name="T57" fmla="*/ 0 h 2517"/>
                <a:gd name="T58" fmla="*/ 0 w 3126"/>
                <a:gd name="T59" fmla="*/ 0 h 2517"/>
                <a:gd name="T60" fmla="*/ 0 w 3126"/>
                <a:gd name="T61" fmla="*/ 0 h 2517"/>
                <a:gd name="T62" fmla="*/ 0 w 3126"/>
                <a:gd name="T63" fmla="*/ 0 h 2517"/>
                <a:gd name="T64" fmla="*/ 0 w 3126"/>
                <a:gd name="T65" fmla="*/ 0 h 2517"/>
                <a:gd name="T66" fmla="*/ 0 w 3126"/>
                <a:gd name="T67" fmla="*/ 0 h 2517"/>
                <a:gd name="T68" fmla="*/ 0 w 3126"/>
                <a:gd name="T69" fmla="*/ 0 h 2517"/>
                <a:gd name="T70" fmla="*/ 0 w 3126"/>
                <a:gd name="T71" fmla="*/ 0 h 2517"/>
                <a:gd name="T72" fmla="*/ 0 w 3126"/>
                <a:gd name="T73" fmla="*/ 0 h 2517"/>
                <a:gd name="T74" fmla="*/ 0 w 3126"/>
                <a:gd name="T75" fmla="*/ 0 h 2517"/>
                <a:gd name="T76" fmla="*/ 0 w 3126"/>
                <a:gd name="T77" fmla="*/ 0 h 2517"/>
                <a:gd name="T78" fmla="*/ 0 w 3126"/>
                <a:gd name="T79" fmla="*/ 0 h 2517"/>
                <a:gd name="T80" fmla="*/ 0 w 3126"/>
                <a:gd name="T81" fmla="*/ 0 h 2517"/>
                <a:gd name="T82" fmla="*/ 0 w 3126"/>
                <a:gd name="T83" fmla="*/ 0 h 2517"/>
                <a:gd name="T84" fmla="*/ 0 w 3126"/>
                <a:gd name="T85" fmla="*/ 0 h 2517"/>
                <a:gd name="T86" fmla="*/ 0 w 3126"/>
                <a:gd name="T87" fmla="*/ 0 h 2517"/>
                <a:gd name="T88" fmla="*/ 0 w 3126"/>
                <a:gd name="T89" fmla="*/ 0 h 2517"/>
                <a:gd name="T90" fmla="*/ 0 w 3126"/>
                <a:gd name="T91" fmla="*/ 0 h 2517"/>
                <a:gd name="T92" fmla="*/ 0 w 3126"/>
                <a:gd name="T93" fmla="*/ 0 h 2517"/>
                <a:gd name="T94" fmla="*/ 0 w 3126"/>
                <a:gd name="T95" fmla="*/ 0 h 2517"/>
                <a:gd name="T96" fmla="*/ 0 w 3126"/>
                <a:gd name="T97" fmla="*/ 0 h 2517"/>
                <a:gd name="T98" fmla="*/ 0 w 3126"/>
                <a:gd name="T99" fmla="*/ 0 h 2517"/>
                <a:gd name="T100" fmla="*/ 0 w 3126"/>
                <a:gd name="T101" fmla="*/ 0 h 2517"/>
                <a:gd name="T102" fmla="*/ 0 w 3126"/>
                <a:gd name="T103" fmla="*/ 0 h 2517"/>
                <a:gd name="T104" fmla="*/ 0 w 3126"/>
                <a:gd name="T105" fmla="*/ 0 h 2517"/>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3126" h="2517">
                  <a:moveTo>
                    <a:pt x="195" y="563"/>
                  </a:moveTo>
                  <a:lnTo>
                    <a:pt x="215" y="682"/>
                  </a:lnTo>
                  <a:lnTo>
                    <a:pt x="405" y="877"/>
                  </a:lnTo>
                  <a:lnTo>
                    <a:pt x="570" y="977"/>
                  </a:lnTo>
                  <a:lnTo>
                    <a:pt x="735" y="997"/>
                  </a:lnTo>
                  <a:lnTo>
                    <a:pt x="869" y="937"/>
                  </a:lnTo>
                  <a:lnTo>
                    <a:pt x="1024" y="892"/>
                  </a:lnTo>
                  <a:lnTo>
                    <a:pt x="1099" y="797"/>
                  </a:lnTo>
                  <a:lnTo>
                    <a:pt x="1219" y="802"/>
                  </a:lnTo>
                  <a:lnTo>
                    <a:pt x="1236" y="850"/>
                  </a:lnTo>
                  <a:lnTo>
                    <a:pt x="1189" y="982"/>
                  </a:lnTo>
                  <a:lnTo>
                    <a:pt x="1084" y="1012"/>
                  </a:lnTo>
                  <a:lnTo>
                    <a:pt x="964" y="1157"/>
                  </a:lnTo>
                  <a:lnTo>
                    <a:pt x="889" y="1117"/>
                  </a:lnTo>
                  <a:lnTo>
                    <a:pt x="810" y="1202"/>
                  </a:lnTo>
                  <a:lnTo>
                    <a:pt x="725" y="1177"/>
                  </a:lnTo>
                  <a:lnTo>
                    <a:pt x="680" y="1267"/>
                  </a:lnTo>
                  <a:lnTo>
                    <a:pt x="495" y="1308"/>
                  </a:lnTo>
                  <a:lnTo>
                    <a:pt x="530" y="1187"/>
                  </a:lnTo>
                  <a:lnTo>
                    <a:pt x="435" y="1192"/>
                  </a:lnTo>
                  <a:lnTo>
                    <a:pt x="390" y="1262"/>
                  </a:lnTo>
                  <a:lnTo>
                    <a:pt x="500" y="1448"/>
                  </a:lnTo>
                  <a:lnTo>
                    <a:pt x="630" y="1538"/>
                  </a:lnTo>
                  <a:lnTo>
                    <a:pt x="795" y="1763"/>
                  </a:lnTo>
                  <a:lnTo>
                    <a:pt x="1034" y="2047"/>
                  </a:lnTo>
                  <a:lnTo>
                    <a:pt x="1184" y="2132"/>
                  </a:lnTo>
                  <a:lnTo>
                    <a:pt x="1326" y="2137"/>
                  </a:lnTo>
                  <a:lnTo>
                    <a:pt x="1377" y="2157"/>
                  </a:lnTo>
                  <a:lnTo>
                    <a:pt x="1404" y="2158"/>
                  </a:lnTo>
                  <a:lnTo>
                    <a:pt x="1431" y="2160"/>
                  </a:lnTo>
                  <a:lnTo>
                    <a:pt x="1481" y="2125"/>
                  </a:lnTo>
                  <a:lnTo>
                    <a:pt x="1550" y="2107"/>
                  </a:lnTo>
                  <a:lnTo>
                    <a:pt x="1640" y="2042"/>
                  </a:lnTo>
                  <a:lnTo>
                    <a:pt x="1805" y="2027"/>
                  </a:lnTo>
                  <a:lnTo>
                    <a:pt x="1955" y="1893"/>
                  </a:lnTo>
                  <a:lnTo>
                    <a:pt x="2082" y="1789"/>
                  </a:lnTo>
                  <a:lnTo>
                    <a:pt x="2106" y="1663"/>
                  </a:lnTo>
                  <a:lnTo>
                    <a:pt x="2082" y="1537"/>
                  </a:lnTo>
                  <a:lnTo>
                    <a:pt x="2088" y="1435"/>
                  </a:lnTo>
                  <a:lnTo>
                    <a:pt x="2130" y="1393"/>
                  </a:lnTo>
                  <a:lnTo>
                    <a:pt x="2208" y="1333"/>
                  </a:lnTo>
                  <a:lnTo>
                    <a:pt x="2345" y="1358"/>
                  </a:lnTo>
                  <a:lnTo>
                    <a:pt x="2360" y="1448"/>
                  </a:lnTo>
                  <a:lnTo>
                    <a:pt x="2205" y="1458"/>
                  </a:lnTo>
                  <a:lnTo>
                    <a:pt x="2195" y="1563"/>
                  </a:lnTo>
                  <a:lnTo>
                    <a:pt x="2315" y="1563"/>
                  </a:lnTo>
                  <a:lnTo>
                    <a:pt x="2220" y="1683"/>
                  </a:lnTo>
                  <a:lnTo>
                    <a:pt x="2345" y="1698"/>
                  </a:lnTo>
                  <a:lnTo>
                    <a:pt x="2235" y="1928"/>
                  </a:lnTo>
                  <a:lnTo>
                    <a:pt x="2325" y="2042"/>
                  </a:lnTo>
                  <a:lnTo>
                    <a:pt x="2361" y="2121"/>
                  </a:lnTo>
                  <a:lnTo>
                    <a:pt x="2343" y="2215"/>
                  </a:lnTo>
                  <a:lnTo>
                    <a:pt x="2340" y="2319"/>
                  </a:lnTo>
                  <a:lnTo>
                    <a:pt x="2348" y="2314"/>
                  </a:lnTo>
                  <a:lnTo>
                    <a:pt x="2366" y="2317"/>
                  </a:lnTo>
                  <a:lnTo>
                    <a:pt x="2364" y="2326"/>
                  </a:lnTo>
                  <a:lnTo>
                    <a:pt x="2352" y="2331"/>
                  </a:lnTo>
                  <a:lnTo>
                    <a:pt x="2351" y="2340"/>
                  </a:lnTo>
                  <a:lnTo>
                    <a:pt x="2364" y="2337"/>
                  </a:lnTo>
                  <a:lnTo>
                    <a:pt x="2373" y="2346"/>
                  </a:lnTo>
                  <a:lnTo>
                    <a:pt x="2366" y="2350"/>
                  </a:lnTo>
                  <a:lnTo>
                    <a:pt x="2364" y="2358"/>
                  </a:lnTo>
                  <a:lnTo>
                    <a:pt x="2367" y="2365"/>
                  </a:lnTo>
                  <a:lnTo>
                    <a:pt x="2360" y="2367"/>
                  </a:lnTo>
                  <a:lnTo>
                    <a:pt x="2342" y="2368"/>
                  </a:lnTo>
                  <a:lnTo>
                    <a:pt x="2325" y="2371"/>
                  </a:lnTo>
                  <a:lnTo>
                    <a:pt x="2250" y="2437"/>
                  </a:lnTo>
                  <a:lnTo>
                    <a:pt x="2321" y="2457"/>
                  </a:lnTo>
                  <a:lnTo>
                    <a:pt x="2313" y="2443"/>
                  </a:lnTo>
                  <a:lnTo>
                    <a:pt x="2325" y="2431"/>
                  </a:lnTo>
                  <a:lnTo>
                    <a:pt x="2346" y="2443"/>
                  </a:lnTo>
                  <a:lnTo>
                    <a:pt x="2345" y="2430"/>
                  </a:lnTo>
                  <a:lnTo>
                    <a:pt x="2382" y="2431"/>
                  </a:lnTo>
                  <a:lnTo>
                    <a:pt x="2391" y="2409"/>
                  </a:lnTo>
                  <a:lnTo>
                    <a:pt x="2408" y="2413"/>
                  </a:lnTo>
                  <a:lnTo>
                    <a:pt x="2412" y="2397"/>
                  </a:lnTo>
                  <a:lnTo>
                    <a:pt x="2418" y="2392"/>
                  </a:lnTo>
                  <a:lnTo>
                    <a:pt x="2421" y="2406"/>
                  </a:lnTo>
                  <a:lnTo>
                    <a:pt x="2420" y="2419"/>
                  </a:lnTo>
                  <a:lnTo>
                    <a:pt x="2424" y="2422"/>
                  </a:lnTo>
                  <a:lnTo>
                    <a:pt x="2439" y="2421"/>
                  </a:lnTo>
                  <a:lnTo>
                    <a:pt x="2459" y="2422"/>
                  </a:lnTo>
                  <a:lnTo>
                    <a:pt x="2457" y="2430"/>
                  </a:lnTo>
                  <a:lnTo>
                    <a:pt x="2444" y="2433"/>
                  </a:lnTo>
                  <a:lnTo>
                    <a:pt x="2424" y="2451"/>
                  </a:lnTo>
                  <a:lnTo>
                    <a:pt x="2418" y="2458"/>
                  </a:lnTo>
                  <a:lnTo>
                    <a:pt x="2408" y="2467"/>
                  </a:lnTo>
                  <a:lnTo>
                    <a:pt x="2394" y="2469"/>
                  </a:lnTo>
                  <a:lnTo>
                    <a:pt x="2388" y="2476"/>
                  </a:lnTo>
                  <a:lnTo>
                    <a:pt x="2388" y="2491"/>
                  </a:lnTo>
                  <a:lnTo>
                    <a:pt x="2394" y="2506"/>
                  </a:lnTo>
                  <a:lnTo>
                    <a:pt x="2402" y="2503"/>
                  </a:lnTo>
                  <a:lnTo>
                    <a:pt x="2409" y="2517"/>
                  </a:lnTo>
                  <a:lnTo>
                    <a:pt x="2415" y="2508"/>
                  </a:lnTo>
                  <a:lnTo>
                    <a:pt x="2426" y="2514"/>
                  </a:lnTo>
                  <a:lnTo>
                    <a:pt x="2445" y="2506"/>
                  </a:lnTo>
                  <a:lnTo>
                    <a:pt x="2444" y="2497"/>
                  </a:lnTo>
                  <a:lnTo>
                    <a:pt x="2456" y="2491"/>
                  </a:lnTo>
                  <a:lnTo>
                    <a:pt x="2499" y="2499"/>
                  </a:lnTo>
                  <a:lnTo>
                    <a:pt x="2534" y="2502"/>
                  </a:lnTo>
                  <a:lnTo>
                    <a:pt x="2614" y="2357"/>
                  </a:lnTo>
                  <a:lnTo>
                    <a:pt x="2594" y="2212"/>
                  </a:lnTo>
                  <a:lnTo>
                    <a:pt x="2744" y="2312"/>
                  </a:lnTo>
                  <a:lnTo>
                    <a:pt x="2869" y="2207"/>
                  </a:lnTo>
                  <a:lnTo>
                    <a:pt x="2849" y="2107"/>
                  </a:lnTo>
                  <a:lnTo>
                    <a:pt x="2729" y="2017"/>
                  </a:lnTo>
                  <a:lnTo>
                    <a:pt x="2882" y="1898"/>
                  </a:lnTo>
                  <a:lnTo>
                    <a:pt x="3033" y="1823"/>
                  </a:lnTo>
                  <a:lnTo>
                    <a:pt x="2897" y="1790"/>
                  </a:lnTo>
                  <a:lnTo>
                    <a:pt x="2826" y="1775"/>
                  </a:lnTo>
                  <a:lnTo>
                    <a:pt x="2822" y="1655"/>
                  </a:lnTo>
                  <a:lnTo>
                    <a:pt x="2939" y="1577"/>
                  </a:lnTo>
                  <a:lnTo>
                    <a:pt x="2928" y="1489"/>
                  </a:lnTo>
                  <a:lnTo>
                    <a:pt x="2892" y="1417"/>
                  </a:lnTo>
                  <a:lnTo>
                    <a:pt x="2916" y="1369"/>
                  </a:lnTo>
                  <a:lnTo>
                    <a:pt x="2988" y="1381"/>
                  </a:lnTo>
                  <a:lnTo>
                    <a:pt x="3018" y="1333"/>
                  </a:lnTo>
                  <a:lnTo>
                    <a:pt x="2934" y="1309"/>
                  </a:lnTo>
                  <a:lnTo>
                    <a:pt x="2898" y="1267"/>
                  </a:lnTo>
                  <a:lnTo>
                    <a:pt x="3096" y="1165"/>
                  </a:lnTo>
                  <a:lnTo>
                    <a:pt x="3126" y="1081"/>
                  </a:lnTo>
                  <a:lnTo>
                    <a:pt x="3048" y="1033"/>
                  </a:lnTo>
                  <a:lnTo>
                    <a:pt x="3109" y="967"/>
                  </a:lnTo>
                  <a:lnTo>
                    <a:pt x="3036" y="904"/>
                  </a:lnTo>
                  <a:lnTo>
                    <a:pt x="2942" y="828"/>
                  </a:lnTo>
                  <a:lnTo>
                    <a:pt x="2764" y="742"/>
                  </a:lnTo>
                  <a:lnTo>
                    <a:pt x="2764" y="667"/>
                  </a:lnTo>
                  <a:lnTo>
                    <a:pt x="2670" y="619"/>
                  </a:lnTo>
                  <a:lnTo>
                    <a:pt x="2631" y="561"/>
                  </a:lnTo>
                  <a:lnTo>
                    <a:pt x="2700" y="469"/>
                  </a:lnTo>
                  <a:lnTo>
                    <a:pt x="2646" y="406"/>
                  </a:lnTo>
                  <a:lnTo>
                    <a:pt x="2571" y="408"/>
                  </a:lnTo>
                  <a:lnTo>
                    <a:pt x="2528" y="306"/>
                  </a:lnTo>
                  <a:lnTo>
                    <a:pt x="2595" y="241"/>
                  </a:lnTo>
                  <a:lnTo>
                    <a:pt x="2480" y="181"/>
                  </a:lnTo>
                  <a:lnTo>
                    <a:pt x="2378" y="208"/>
                  </a:lnTo>
                  <a:lnTo>
                    <a:pt x="2231" y="139"/>
                  </a:lnTo>
                  <a:lnTo>
                    <a:pt x="2115" y="108"/>
                  </a:lnTo>
                  <a:lnTo>
                    <a:pt x="2046" y="21"/>
                  </a:lnTo>
                  <a:lnTo>
                    <a:pt x="1949" y="58"/>
                  </a:lnTo>
                  <a:lnTo>
                    <a:pt x="1814" y="34"/>
                  </a:lnTo>
                  <a:lnTo>
                    <a:pt x="1662" y="36"/>
                  </a:lnTo>
                  <a:lnTo>
                    <a:pt x="1566" y="0"/>
                  </a:lnTo>
                  <a:lnTo>
                    <a:pt x="1569" y="112"/>
                  </a:lnTo>
                  <a:lnTo>
                    <a:pt x="1644" y="106"/>
                  </a:lnTo>
                  <a:lnTo>
                    <a:pt x="1638" y="145"/>
                  </a:lnTo>
                  <a:lnTo>
                    <a:pt x="1536" y="171"/>
                  </a:lnTo>
                  <a:lnTo>
                    <a:pt x="1443" y="202"/>
                  </a:lnTo>
                  <a:lnTo>
                    <a:pt x="1356" y="205"/>
                  </a:lnTo>
                  <a:lnTo>
                    <a:pt x="1350" y="103"/>
                  </a:lnTo>
                  <a:lnTo>
                    <a:pt x="1248" y="106"/>
                  </a:lnTo>
                  <a:lnTo>
                    <a:pt x="1111" y="174"/>
                  </a:lnTo>
                  <a:lnTo>
                    <a:pt x="1014" y="226"/>
                  </a:lnTo>
                  <a:lnTo>
                    <a:pt x="894" y="214"/>
                  </a:lnTo>
                  <a:lnTo>
                    <a:pt x="810" y="121"/>
                  </a:lnTo>
                  <a:lnTo>
                    <a:pt x="710" y="169"/>
                  </a:lnTo>
                  <a:lnTo>
                    <a:pt x="537" y="124"/>
                  </a:lnTo>
                  <a:lnTo>
                    <a:pt x="425" y="139"/>
                  </a:lnTo>
                  <a:lnTo>
                    <a:pt x="380" y="261"/>
                  </a:lnTo>
                  <a:lnTo>
                    <a:pt x="303" y="277"/>
                  </a:lnTo>
                  <a:lnTo>
                    <a:pt x="258" y="283"/>
                  </a:lnTo>
                  <a:lnTo>
                    <a:pt x="185" y="294"/>
                  </a:lnTo>
                  <a:lnTo>
                    <a:pt x="123" y="274"/>
                  </a:lnTo>
                  <a:lnTo>
                    <a:pt x="74" y="324"/>
                  </a:lnTo>
                  <a:lnTo>
                    <a:pt x="0" y="403"/>
                  </a:lnTo>
                  <a:lnTo>
                    <a:pt x="105" y="453"/>
                  </a:lnTo>
                  <a:lnTo>
                    <a:pt x="180" y="409"/>
                  </a:lnTo>
                  <a:lnTo>
                    <a:pt x="335" y="355"/>
                  </a:lnTo>
                  <a:lnTo>
                    <a:pt x="324" y="394"/>
                  </a:lnTo>
                  <a:lnTo>
                    <a:pt x="186" y="493"/>
                  </a:lnTo>
                  <a:lnTo>
                    <a:pt x="195" y="563"/>
                  </a:lnTo>
                  <a:close/>
                </a:path>
              </a:pathLst>
            </a:custGeom>
            <a:solidFill>
              <a:schemeClr val="tx2">
                <a:lumMod val="75000"/>
              </a:schemeClr>
            </a:solidFill>
            <a:ln>
              <a:headEnd/>
              <a:tailEnd/>
            </a:ln>
          </p:spPr>
          <p:style>
            <a:lnRef idx="3">
              <a:schemeClr val="lt1"/>
            </a:lnRef>
            <a:fillRef idx="1">
              <a:schemeClr val="accent6"/>
            </a:fillRef>
            <a:effectRef idx="1">
              <a:schemeClr val="accent6"/>
            </a:effectRef>
            <a:fontRef idx="minor">
              <a:schemeClr val="lt1"/>
            </a:fontRef>
          </p:style>
          <p:txBody>
            <a:bodyPr/>
            <a:lstStyle/>
            <a:p>
              <a:endParaRPr lang="zh-CN" altLang="en-US" sz="1350" kern="0">
                <a:solidFill>
                  <a:schemeClr val="tx1"/>
                </a:solidFill>
              </a:endParaRPr>
            </a:p>
          </p:txBody>
        </p:sp>
        <p:sp>
          <p:nvSpPr>
            <p:cNvPr id="138" name="Freeform 6">
              <a:extLst>
                <a:ext uri="{FF2B5EF4-FFF2-40B4-BE49-F238E27FC236}">
                  <a16:creationId xmlns:a16="http://schemas.microsoft.com/office/drawing/2014/main" id="{C689C809-6875-46F9-9CC8-FF8EA5E6B1B9}"/>
                </a:ext>
              </a:extLst>
            </p:cNvPr>
            <p:cNvSpPr>
              <a:spLocks/>
            </p:cNvSpPr>
            <p:nvPr/>
          </p:nvSpPr>
          <p:spPr bwMode="auto">
            <a:xfrm>
              <a:off x="2841813" y="3976313"/>
              <a:ext cx="1336675" cy="1095375"/>
            </a:xfrm>
            <a:custGeom>
              <a:avLst/>
              <a:gdLst>
                <a:gd name="T0" fmla="*/ 0 w 4209"/>
                <a:gd name="T1" fmla="*/ 0 h 3450"/>
                <a:gd name="T2" fmla="*/ 0 w 4209"/>
                <a:gd name="T3" fmla="*/ 0 h 3450"/>
                <a:gd name="T4" fmla="*/ 0 w 4209"/>
                <a:gd name="T5" fmla="*/ 0 h 3450"/>
                <a:gd name="T6" fmla="*/ 0 w 4209"/>
                <a:gd name="T7" fmla="*/ 0 h 3450"/>
                <a:gd name="T8" fmla="*/ 0 w 4209"/>
                <a:gd name="T9" fmla="*/ 0 h 3450"/>
                <a:gd name="T10" fmla="*/ 0 w 4209"/>
                <a:gd name="T11" fmla="*/ 0 h 3450"/>
                <a:gd name="T12" fmla="*/ 0 w 4209"/>
                <a:gd name="T13" fmla="*/ 0 h 3450"/>
                <a:gd name="T14" fmla="*/ 0 w 4209"/>
                <a:gd name="T15" fmla="*/ 0 h 3450"/>
                <a:gd name="T16" fmla="*/ 0 w 4209"/>
                <a:gd name="T17" fmla="*/ 0 h 3450"/>
                <a:gd name="T18" fmla="*/ 0 w 4209"/>
                <a:gd name="T19" fmla="*/ 0 h 3450"/>
                <a:gd name="T20" fmla="*/ 0 w 4209"/>
                <a:gd name="T21" fmla="*/ 0 h 3450"/>
                <a:gd name="T22" fmla="*/ 0 w 4209"/>
                <a:gd name="T23" fmla="*/ 0 h 3450"/>
                <a:gd name="T24" fmla="*/ 0 w 4209"/>
                <a:gd name="T25" fmla="*/ 0 h 3450"/>
                <a:gd name="T26" fmla="*/ 0 w 4209"/>
                <a:gd name="T27" fmla="*/ 0 h 3450"/>
                <a:gd name="T28" fmla="*/ 0 w 4209"/>
                <a:gd name="T29" fmla="*/ 0 h 3450"/>
                <a:gd name="T30" fmla="*/ 0 w 4209"/>
                <a:gd name="T31" fmla="*/ 0 h 3450"/>
                <a:gd name="T32" fmla="*/ 0 w 4209"/>
                <a:gd name="T33" fmla="*/ 0 h 3450"/>
                <a:gd name="T34" fmla="*/ 0 w 4209"/>
                <a:gd name="T35" fmla="*/ 0 h 3450"/>
                <a:gd name="T36" fmla="*/ 0 w 4209"/>
                <a:gd name="T37" fmla="*/ 0 h 3450"/>
                <a:gd name="T38" fmla="*/ 0 w 4209"/>
                <a:gd name="T39" fmla="*/ 0 h 3450"/>
                <a:gd name="T40" fmla="*/ 0 w 4209"/>
                <a:gd name="T41" fmla="*/ 0 h 3450"/>
                <a:gd name="T42" fmla="*/ 0 w 4209"/>
                <a:gd name="T43" fmla="*/ 0 h 3450"/>
                <a:gd name="T44" fmla="*/ 0 w 4209"/>
                <a:gd name="T45" fmla="*/ 0 h 3450"/>
                <a:gd name="T46" fmla="*/ 0 w 4209"/>
                <a:gd name="T47" fmla="*/ 0 h 3450"/>
                <a:gd name="T48" fmla="*/ 0 w 4209"/>
                <a:gd name="T49" fmla="*/ 0 h 3450"/>
                <a:gd name="T50" fmla="*/ 0 w 4209"/>
                <a:gd name="T51" fmla="*/ 0 h 3450"/>
                <a:gd name="T52" fmla="*/ 0 w 4209"/>
                <a:gd name="T53" fmla="*/ 0 h 3450"/>
                <a:gd name="T54" fmla="*/ 0 w 4209"/>
                <a:gd name="T55" fmla="*/ 0 h 3450"/>
                <a:gd name="T56" fmla="*/ 0 w 4209"/>
                <a:gd name="T57" fmla="*/ 0 h 3450"/>
                <a:gd name="T58" fmla="*/ 0 w 4209"/>
                <a:gd name="T59" fmla="*/ 0 h 3450"/>
                <a:gd name="T60" fmla="*/ 0 w 4209"/>
                <a:gd name="T61" fmla="*/ 0 h 3450"/>
                <a:gd name="T62" fmla="*/ 0 w 4209"/>
                <a:gd name="T63" fmla="*/ 0 h 3450"/>
                <a:gd name="T64" fmla="*/ 0 w 4209"/>
                <a:gd name="T65" fmla="*/ 0 h 3450"/>
                <a:gd name="T66" fmla="*/ 0 w 4209"/>
                <a:gd name="T67" fmla="*/ 0 h 3450"/>
                <a:gd name="T68" fmla="*/ 0 w 4209"/>
                <a:gd name="T69" fmla="*/ 0 h 3450"/>
                <a:gd name="T70" fmla="*/ 0 w 4209"/>
                <a:gd name="T71" fmla="*/ 0 h 3450"/>
                <a:gd name="T72" fmla="*/ 0 w 4209"/>
                <a:gd name="T73" fmla="*/ 0 h 3450"/>
                <a:gd name="T74" fmla="*/ 0 w 4209"/>
                <a:gd name="T75" fmla="*/ 0 h 3450"/>
                <a:gd name="T76" fmla="*/ 0 w 4209"/>
                <a:gd name="T77" fmla="*/ 0 h 3450"/>
                <a:gd name="T78" fmla="*/ 0 w 4209"/>
                <a:gd name="T79" fmla="*/ 0 h 3450"/>
                <a:gd name="T80" fmla="*/ 0 w 4209"/>
                <a:gd name="T81" fmla="*/ 0 h 3450"/>
                <a:gd name="T82" fmla="*/ 0 w 4209"/>
                <a:gd name="T83" fmla="*/ 0 h 3450"/>
                <a:gd name="T84" fmla="*/ 0 w 4209"/>
                <a:gd name="T85" fmla="*/ 0 h 3450"/>
                <a:gd name="T86" fmla="*/ 0 w 4209"/>
                <a:gd name="T87" fmla="*/ 0 h 3450"/>
                <a:gd name="T88" fmla="*/ 0 w 4209"/>
                <a:gd name="T89" fmla="*/ 0 h 3450"/>
                <a:gd name="T90" fmla="*/ 0 w 4209"/>
                <a:gd name="T91" fmla="*/ 0 h 3450"/>
                <a:gd name="T92" fmla="*/ 0 w 4209"/>
                <a:gd name="T93" fmla="*/ 0 h 3450"/>
                <a:gd name="T94" fmla="*/ 0 w 4209"/>
                <a:gd name="T95" fmla="*/ 0 h 3450"/>
                <a:gd name="T96" fmla="*/ 0 w 4209"/>
                <a:gd name="T97" fmla="*/ 0 h 3450"/>
                <a:gd name="T98" fmla="*/ 0 w 4209"/>
                <a:gd name="T99" fmla="*/ 0 h 3450"/>
                <a:gd name="T100" fmla="*/ 0 w 4209"/>
                <a:gd name="T101" fmla="*/ 0 h 3450"/>
                <a:gd name="T102" fmla="*/ 0 w 4209"/>
                <a:gd name="T103" fmla="*/ 0 h 3450"/>
                <a:gd name="T104" fmla="*/ 0 w 4209"/>
                <a:gd name="T105" fmla="*/ 0 h 3450"/>
                <a:gd name="T106" fmla="*/ 0 w 4209"/>
                <a:gd name="T107" fmla="*/ 0 h 3450"/>
                <a:gd name="T108" fmla="*/ 0 w 4209"/>
                <a:gd name="T109" fmla="*/ 0 h 3450"/>
                <a:gd name="T110" fmla="*/ 0 w 4209"/>
                <a:gd name="T111" fmla="*/ 0 h 3450"/>
                <a:gd name="T112" fmla="*/ 0 w 4209"/>
                <a:gd name="T113" fmla="*/ 0 h 3450"/>
                <a:gd name="T114" fmla="*/ 0 w 4209"/>
                <a:gd name="T115" fmla="*/ 0 h 345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4209" h="3450">
                  <a:moveTo>
                    <a:pt x="3729" y="1814"/>
                  </a:moveTo>
                  <a:lnTo>
                    <a:pt x="3699" y="1654"/>
                  </a:lnTo>
                  <a:lnTo>
                    <a:pt x="3724" y="1459"/>
                  </a:lnTo>
                  <a:lnTo>
                    <a:pt x="3609" y="1384"/>
                  </a:lnTo>
                  <a:lnTo>
                    <a:pt x="3489" y="1399"/>
                  </a:lnTo>
                  <a:lnTo>
                    <a:pt x="3354" y="1394"/>
                  </a:lnTo>
                  <a:lnTo>
                    <a:pt x="3334" y="1439"/>
                  </a:lnTo>
                  <a:lnTo>
                    <a:pt x="3169" y="1414"/>
                  </a:lnTo>
                  <a:lnTo>
                    <a:pt x="3109" y="1304"/>
                  </a:lnTo>
                  <a:lnTo>
                    <a:pt x="3019" y="1244"/>
                  </a:lnTo>
                  <a:lnTo>
                    <a:pt x="2884" y="1199"/>
                  </a:lnTo>
                  <a:lnTo>
                    <a:pt x="2874" y="1324"/>
                  </a:lnTo>
                  <a:lnTo>
                    <a:pt x="2854" y="1439"/>
                  </a:lnTo>
                  <a:lnTo>
                    <a:pt x="2769" y="1544"/>
                  </a:lnTo>
                  <a:lnTo>
                    <a:pt x="2644" y="1514"/>
                  </a:lnTo>
                  <a:lnTo>
                    <a:pt x="2619" y="1604"/>
                  </a:lnTo>
                  <a:lnTo>
                    <a:pt x="2559" y="1684"/>
                  </a:lnTo>
                  <a:lnTo>
                    <a:pt x="2629" y="1789"/>
                  </a:lnTo>
                  <a:lnTo>
                    <a:pt x="2574" y="1909"/>
                  </a:lnTo>
                  <a:lnTo>
                    <a:pt x="2454" y="1964"/>
                  </a:lnTo>
                  <a:lnTo>
                    <a:pt x="2480" y="2075"/>
                  </a:lnTo>
                  <a:lnTo>
                    <a:pt x="2305" y="2015"/>
                  </a:lnTo>
                  <a:lnTo>
                    <a:pt x="2269" y="2128"/>
                  </a:lnTo>
                  <a:lnTo>
                    <a:pt x="2125" y="2134"/>
                  </a:lnTo>
                  <a:lnTo>
                    <a:pt x="2138" y="2234"/>
                  </a:lnTo>
                  <a:lnTo>
                    <a:pt x="2044" y="2296"/>
                  </a:lnTo>
                  <a:lnTo>
                    <a:pt x="2013" y="2389"/>
                  </a:lnTo>
                  <a:lnTo>
                    <a:pt x="1924" y="2374"/>
                  </a:lnTo>
                  <a:lnTo>
                    <a:pt x="1809" y="2456"/>
                  </a:lnTo>
                  <a:lnTo>
                    <a:pt x="1824" y="2555"/>
                  </a:lnTo>
                  <a:lnTo>
                    <a:pt x="1707" y="2569"/>
                  </a:lnTo>
                  <a:lnTo>
                    <a:pt x="1598" y="2579"/>
                  </a:lnTo>
                  <a:lnTo>
                    <a:pt x="1443" y="2509"/>
                  </a:lnTo>
                  <a:lnTo>
                    <a:pt x="1443" y="2658"/>
                  </a:lnTo>
                  <a:lnTo>
                    <a:pt x="1489" y="2788"/>
                  </a:lnTo>
                  <a:lnTo>
                    <a:pt x="1345" y="2772"/>
                  </a:lnTo>
                  <a:lnTo>
                    <a:pt x="1224" y="2818"/>
                  </a:lnTo>
                  <a:lnTo>
                    <a:pt x="1072" y="2743"/>
                  </a:lnTo>
                  <a:lnTo>
                    <a:pt x="1053" y="2866"/>
                  </a:lnTo>
                  <a:lnTo>
                    <a:pt x="745" y="2968"/>
                  </a:lnTo>
                  <a:lnTo>
                    <a:pt x="757" y="3109"/>
                  </a:lnTo>
                  <a:lnTo>
                    <a:pt x="817" y="3196"/>
                  </a:lnTo>
                  <a:lnTo>
                    <a:pt x="768" y="3268"/>
                  </a:lnTo>
                  <a:lnTo>
                    <a:pt x="738" y="3418"/>
                  </a:lnTo>
                  <a:lnTo>
                    <a:pt x="655" y="3450"/>
                  </a:lnTo>
                  <a:lnTo>
                    <a:pt x="543" y="3448"/>
                  </a:lnTo>
                  <a:lnTo>
                    <a:pt x="488" y="3378"/>
                  </a:lnTo>
                  <a:lnTo>
                    <a:pt x="393" y="3403"/>
                  </a:lnTo>
                  <a:lnTo>
                    <a:pt x="288" y="3228"/>
                  </a:lnTo>
                  <a:lnTo>
                    <a:pt x="248" y="2983"/>
                  </a:lnTo>
                  <a:lnTo>
                    <a:pt x="203" y="2389"/>
                  </a:lnTo>
                  <a:lnTo>
                    <a:pt x="168" y="2239"/>
                  </a:lnTo>
                  <a:lnTo>
                    <a:pt x="173" y="2164"/>
                  </a:lnTo>
                  <a:lnTo>
                    <a:pt x="88" y="2069"/>
                  </a:lnTo>
                  <a:lnTo>
                    <a:pt x="53" y="1774"/>
                  </a:lnTo>
                  <a:lnTo>
                    <a:pt x="38" y="1634"/>
                  </a:lnTo>
                  <a:lnTo>
                    <a:pt x="3" y="1429"/>
                  </a:lnTo>
                  <a:lnTo>
                    <a:pt x="8" y="1109"/>
                  </a:lnTo>
                  <a:lnTo>
                    <a:pt x="0" y="910"/>
                  </a:lnTo>
                  <a:lnTo>
                    <a:pt x="34" y="874"/>
                  </a:lnTo>
                  <a:lnTo>
                    <a:pt x="103" y="893"/>
                  </a:lnTo>
                  <a:lnTo>
                    <a:pt x="120" y="901"/>
                  </a:lnTo>
                  <a:lnTo>
                    <a:pt x="129" y="917"/>
                  </a:lnTo>
                  <a:lnTo>
                    <a:pt x="132" y="941"/>
                  </a:lnTo>
                  <a:lnTo>
                    <a:pt x="124" y="965"/>
                  </a:lnTo>
                  <a:lnTo>
                    <a:pt x="133" y="973"/>
                  </a:lnTo>
                  <a:lnTo>
                    <a:pt x="144" y="968"/>
                  </a:lnTo>
                  <a:lnTo>
                    <a:pt x="153" y="982"/>
                  </a:lnTo>
                  <a:lnTo>
                    <a:pt x="159" y="994"/>
                  </a:lnTo>
                  <a:lnTo>
                    <a:pt x="169" y="1000"/>
                  </a:lnTo>
                  <a:lnTo>
                    <a:pt x="174" y="983"/>
                  </a:lnTo>
                  <a:lnTo>
                    <a:pt x="192" y="988"/>
                  </a:lnTo>
                  <a:lnTo>
                    <a:pt x="208" y="995"/>
                  </a:lnTo>
                  <a:lnTo>
                    <a:pt x="222" y="998"/>
                  </a:lnTo>
                  <a:lnTo>
                    <a:pt x="232" y="1004"/>
                  </a:lnTo>
                  <a:lnTo>
                    <a:pt x="243" y="1012"/>
                  </a:lnTo>
                  <a:lnTo>
                    <a:pt x="253" y="1006"/>
                  </a:lnTo>
                  <a:lnTo>
                    <a:pt x="252" y="994"/>
                  </a:lnTo>
                  <a:lnTo>
                    <a:pt x="264" y="982"/>
                  </a:lnTo>
                  <a:lnTo>
                    <a:pt x="270" y="961"/>
                  </a:lnTo>
                  <a:lnTo>
                    <a:pt x="261" y="949"/>
                  </a:lnTo>
                  <a:lnTo>
                    <a:pt x="246" y="946"/>
                  </a:lnTo>
                  <a:lnTo>
                    <a:pt x="240" y="931"/>
                  </a:lnTo>
                  <a:lnTo>
                    <a:pt x="318" y="938"/>
                  </a:lnTo>
                  <a:lnTo>
                    <a:pt x="398" y="795"/>
                  </a:lnTo>
                  <a:lnTo>
                    <a:pt x="379" y="653"/>
                  </a:lnTo>
                  <a:lnTo>
                    <a:pt x="531" y="750"/>
                  </a:lnTo>
                  <a:lnTo>
                    <a:pt x="652" y="647"/>
                  </a:lnTo>
                  <a:lnTo>
                    <a:pt x="634" y="548"/>
                  </a:lnTo>
                  <a:lnTo>
                    <a:pt x="514" y="455"/>
                  </a:lnTo>
                  <a:lnTo>
                    <a:pt x="668" y="335"/>
                  </a:lnTo>
                  <a:lnTo>
                    <a:pt x="818" y="260"/>
                  </a:lnTo>
                  <a:lnTo>
                    <a:pt x="610" y="212"/>
                  </a:lnTo>
                  <a:lnTo>
                    <a:pt x="608" y="90"/>
                  </a:lnTo>
                  <a:lnTo>
                    <a:pt x="724" y="11"/>
                  </a:lnTo>
                  <a:lnTo>
                    <a:pt x="833" y="15"/>
                  </a:lnTo>
                  <a:lnTo>
                    <a:pt x="933" y="0"/>
                  </a:lnTo>
                  <a:lnTo>
                    <a:pt x="968" y="65"/>
                  </a:lnTo>
                  <a:lnTo>
                    <a:pt x="968" y="165"/>
                  </a:lnTo>
                  <a:lnTo>
                    <a:pt x="1103" y="210"/>
                  </a:lnTo>
                  <a:lnTo>
                    <a:pt x="1208" y="245"/>
                  </a:lnTo>
                  <a:lnTo>
                    <a:pt x="1283" y="335"/>
                  </a:lnTo>
                  <a:lnTo>
                    <a:pt x="1743" y="365"/>
                  </a:lnTo>
                  <a:lnTo>
                    <a:pt x="1758" y="470"/>
                  </a:lnTo>
                  <a:lnTo>
                    <a:pt x="1838" y="540"/>
                  </a:lnTo>
                  <a:lnTo>
                    <a:pt x="1958" y="500"/>
                  </a:lnTo>
                  <a:lnTo>
                    <a:pt x="2048" y="440"/>
                  </a:lnTo>
                  <a:lnTo>
                    <a:pt x="2134" y="215"/>
                  </a:lnTo>
                  <a:lnTo>
                    <a:pt x="2319" y="170"/>
                  </a:lnTo>
                  <a:lnTo>
                    <a:pt x="2514" y="165"/>
                  </a:lnTo>
                  <a:lnTo>
                    <a:pt x="2439" y="305"/>
                  </a:lnTo>
                  <a:lnTo>
                    <a:pt x="2554" y="380"/>
                  </a:lnTo>
                  <a:lnTo>
                    <a:pt x="2709" y="375"/>
                  </a:lnTo>
                  <a:lnTo>
                    <a:pt x="2854" y="270"/>
                  </a:lnTo>
                  <a:lnTo>
                    <a:pt x="3129" y="345"/>
                  </a:lnTo>
                  <a:lnTo>
                    <a:pt x="3259" y="255"/>
                  </a:lnTo>
                  <a:lnTo>
                    <a:pt x="3394" y="225"/>
                  </a:lnTo>
                  <a:lnTo>
                    <a:pt x="3504" y="305"/>
                  </a:lnTo>
                  <a:lnTo>
                    <a:pt x="3624" y="290"/>
                  </a:lnTo>
                  <a:lnTo>
                    <a:pt x="3879" y="270"/>
                  </a:lnTo>
                  <a:lnTo>
                    <a:pt x="3956" y="374"/>
                  </a:lnTo>
                  <a:lnTo>
                    <a:pt x="4067" y="402"/>
                  </a:lnTo>
                  <a:lnTo>
                    <a:pt x="3984" y="500"/>
                  </a:lnTo>
                  <a:lnTo>
                    <a:pt x="3969" y="590"/>
                  </a:lnTo>
                  <a:lnTo>
                    <a:pt x="4044" y="740"/>
                  </a:lnTo>
                  <a:lnTo>
                    <a:pt x="4069" y="959"/>
                  </a:lnTo>
                  <a:lnTo>
                    <a:pt x="3964" y="979"/>
                  </a:lnTo>
                  <a:lnTo>
                    <a:pt x="3934" y="1049"/>
                  </a:lnTo>
                  <a:lnTo>
                    <a:pt x="4029" y="1109"/>
                  </a:lnTo>
                  <a:lnTo>
                    <a:pt x="3994" y="1199"/>
                  </a:lnTo>
                  <a:lnTo>
                    <a:pt x="4209" y="1429"/>
                  </a:lnTo>
                  <a:lnTo>
                    <a:pt x="4174" y="1519"/>
                  </a:lnTo>
                  <a:lnTo>
                    <a:pt x="4119" y="1549"/>
                  </a:lnTo>
                  <a:lnTo>
                    <a:pt x="4054" y="1499"/>
                  </a:lnTo>
                  <a:lnTo>
                    <a:pt x="3954" y="1579"/>
                  </a:lnTo>
                  <a:lnTo>
                    <a:pt x="3894" y="1699"/>
                  </a:lnTo>
                  <a:lnTo>
                    <a:pt x="3920" y="1783"/>
                  </a:lnTo>
                  <a:lnTo>
                    <a:pt x="3853" y="1843"/>
                  </a:lnTo>
                  <a:lnTo>
                    <a:pt x="3729" y="1814"/>
                  </a:lnTo>
                  <a:close/>
                </a:path>
              </a:pathLst>
            </a:custGeom>
            <a:solidFill>
              <a:schemeClr val="tx2">
                <a:lumMod val="75000"/>
              </a:schemeClr>
            </a:solidFill>
            <a:ln>
              <a:headEnd/>
              <a:tailEnd/>
            </a:ln>
          </p:spPr>
          <p:style>
            <a:lnRef idx="3">
              <a:schemeClr val="lt1"/>
            </a:lnRef>
            <a:fillRef idx="1">
              <a:schemeClr val="accent6"/>
            </a:fillRef>
            <a:effectRef idx="1">
              <a:schemeClr val="accent6"/>
            </a:effectRef>
            <a:fontRef idx="minor">
              <a:schemeClr val="lt1"/>
            </a:fontRef>
          </p:style>
          <p:txBody>
            <a:bodyPr/>
            <a:lstStyle/>
            <a:p>
              <a:pPr fontAlgn="base">
                <a:spcBef>
                  <a:spcPct val="0"/>
                </a:spcBef>
                <a:spcAft>
                  <a:spcPct val="0"/>
                </a:spcAft>
              </a:pPr>
              <a:endParaRPr lang="zh-CN" altLang="en-US" sz="1350" b="1" kern="0">
                <a:solidFill>
                  <a:schemeClr val="tx1"/>
                </a:solidFill>
                <a:latin typeface="Arial" charset="0"/>
              </a:endParaRPr>
            </a:p>
          </p:txBody>
        </p:sp>
        <p:sp>
          <p:nvSpPr>
            <p:cNvPr id="139" name="Freeform 7">
              <a:extLst>
                <a:ext uri="{FF2B5EF4-FFF2-40B4-BE49-F238E27FC236}">
                  <a16:creationId xmlns:a16="http://schemas.microsoft.com/office/drawing/2014/main" id="{5053F0BA-214B-4679-9F7A-9C027896BF66}"/>
                </a:ext>
              </a:extLst>
            </p:cNvPr>
            <p:cNvSpPr>
              <a:spLocks/>
            </p:cNvSpPr>
            <p:nvPr/>
          </p:nvSpPr>
          <p:spPr bwMode="auto">
            <a:xfrm>
              <a:off x="3045013" y="4616075"/>
              <a:ext cx="736600" cy="1181100"/>
            </a:xfrm>
            <a:custGeom>
              <a:avLst/>
              <a:gdLst>
                <a:gd name="T0" fmla="*/ 0 w 2321"/>
                <a:gd name="T1" fmla="*/ 0 h 3721"/>
                <a:gd name="T2" fmla="*/ 0 w 2321"/>
                <a:gd name="T3" fmla="*/ 0 h 3721"/>
                <a:gd name="T4" fmla="*/ 0 w 2321"/>
                <a:gd name="T5" fmla="*/ 0 h 3721"/>
                <a:gd name="T6" fmla="*/ 0 w 2321"/>
                <a:gd name="T7" fmla="*/ 0 h 3721"/>
                <a:gd name="T8" fmla="*/ 0 w 2321"/>
                <a:gd name="T9" fmla="*/ 0 h 3721"/>
                <a:gd name="T10" fmla="*/ 0 w 2321"/>
                <a:gd name="T11" fmla="*/ 0 h 3721"/>
                <a:gd name="T12" fmla="*/ 0 w 2321"/>
                <a:gd name="T13" fmla="*/ 0 h 3721"/>
                <a:gd name="T14" fmla="*/ 0 w 2321"/>
                <a:gd name="T15" fmla="*/ 0 h 3721"/>
                <a:gd name="T16" fmla="*/ 0 w 2321"/>
                <a:gd name="T17" fmla="*/ 0 h 3721"/>
                <a:gd name="T18" fmla="*/ 0 w 2321"/>
                <a:gd name="T19" fmla="*/ 0 h 3721"/>
                <a:gd name="T20" fmla="*/ 0 w 2321"/>
                <a:gd name="T21" fmla="*/ 0 h 3721"/>
                <a:gd name="T22" fmla="*/ 0 w 2321"/>
                <a:gd name="T23" fmla="*/ 0 h 3721"/>
                <a:gd name="T24" fmla="*/ 0 w 2321"/>
                <a:gd name="T25" fmla="*/ 0 h 3721"/>
                <a:gd name="T26" fmla="*/ 0 w 2321"/>
                <a:gd name="T27" fmla="*/ 0 h 3721"/>
                <a:gd name="T28" fmla="*/ 0 w 2321"/>
                <a:gd name="T29" fmla="*/ 0 h 3721"/>
                <a:gd name="T30" fmla="*/ 0 w 2321"/>
                <a:gd name="T31" fmla="*/ 0 h 3721"/>
                <a:gd name="T32" fmla="*/ 0 w 2321"/>
                <a:gd name="T33" fmla="*/ 0 h 3721"/>
                <a:gd name="T34" fmla="*/ 0 w 2321"/>
                <a:gd name="T35" fmla="*/ 0 h 3721"/>
                <a:gd name="T36" fmla="*/ 0 w 2321"/>
                <a:gd name="T37" fmla="*/ 0 h 3721"/>
                <a:gd name="T38" fmla="*/ 0 w 2321"/>
                <a:gd name="T39" fmla="*/ 0 h 3721"/>
                <a:gd name="T40" fmla="*/ 0 w 2321"/>
                <a:gd name="T41" fmla="*/ 0 h 3721"/>
                <a:gd name="T42" fmla="*/ 0 w 2321"/>
                <a:gd name="T43" fmla="*/ 0 h 3721"/>
                <a:gd name="T44" fmla="*/ 0 w 2321"/>
                <a:gd name="T45" fmla="*/ 0 h 3721"/>
                <a:gd name="T46" fmla="*/ 0 w 2321"/>
                <a:gd name="T47" fmla="*/ 0 h 3721"/>
                <a:gd name="T48" fmla="*/ 0 w 2321"/>
                <a:gd name="T49" fmla="*/ 0 h 3721"/>
                <a:gd name="T50" fmla="*/ 0 w 2321"/>
                <a:gd name="T51" fmla="*/ 0 h 3721"/>
                <a:gd name="T52" fmla="*/ 0 w 2321"/>
                <a:gd name="T53" fmla="*/ 0 h 3721"/>
                <a:gd name="T54" fmla="*/ 0 w 2321"/>
                <a:gd name="T55" fmla="*/ 0 h 3721"/>
                <a:gd name="T56" fmla="*/ 0 w 2321"/>
                <a:gd name="T57" fmla="*/ 0 h 3721"/>
                <a:gd name="T58" fmla="*/ 0 w 2321"/>
                <a:gd name="T59" fmla="*/ 0 h 3721"/>
                <a:gd name="T60" fmla="*/ 0 w 2321"/>
                <a:gd name="T61" fmla="*/ 0 h 3721"/>
                <a:gd name="T62" fmla="*/ 0 w 2321"/>
                <a:gd name="T63" fmla="*/ 0 h 3721"/>
                <a:gd name="T64" fmla="*/ 0 w 2321"/>
                <a:gd name="T65" fmla="*/ 0 h 3721"/>
                <a:gd name="T66" fmla="*/ 0 w 2321"/>
                <a:gd name="T67" fmla="*/ 0 h 3721"/>
                <a:gd name="T68" fmla="*/ 0 w 2321"/>
                <a:gd name="T69" fmla="*/ 0 h 3721"/>
                <a:gd name="T70" fmla="*/ 0 w 2321"/>
                <a:gd name="T71" fmla="*/ 0 h 3721"/>
                <a:gd name="T72" fmla="*/ 0 w 2321"/>
                <a:gd name="T73" fmla="*/ 0 h 3721"/>
                <a:gd name="T74" fmla="*/ 0 w 2321"/>
                <a:gd name="T75" fmla="*/ 0 h 3721"/>
                <a:gd name="T76" fmla="*/ 0 w 2321"/>
                <a:gd name="T77" fmla="*/ 0 h 3721"/>
                <a:gd name="T78" fmla="*/ 0 w 2321"/>
                <a:gd name="T79" fmla="*/ 0 h 3721"/>
                <a:gd name="T80" fmla="*/ 0 w 2321"/>
                <a:gd name="T81" fmla="*/ 0 h 3721"/>
                <a:gd name="T82" fmla="*/ 0 w 2321"/>
                <a:gd name="T83" fmla="*/ 0 h 3721"/>
                <a:gd name="T84" fmla="*/ 0 w 2321"/>
                <a:gd name="T85" fmla="*/ 0 h 3721"/>
                <a:gd name="T86" fmla="*/ 0 w 2321"/>
                <a:gd name="T87" fmla="*/ 0 h 3721"/>
                <a:gd name="T88" fmla="*/ 0 w 2321"/>
                <a:gd name="T89" fmla="*/ 0 h 3721"/>
                <a:gd name="T90" fmla="*/ 0 w 2321"/>
                <a:gd name="T91" fmla="*/ 0 h 3721"/>
                <a:gd name="T92" fmla="*/ 0 w 2321"/>
                <a:gd name="T93" fmla="*/ 0 h 3721"/>
                <a:gd name="T94" fmla="*/ 0 w 2321"/>
                <a:gd name="T95" fmla="*/ 0 h 3721"/>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2321" h="3721">
                  <a:moveTo>
                    <a:pt x="880" y="3510"/>
                  </a:moveTo>
                  <a:lnTo>
                    <a:pt x="610" y="3325"/>
                  </a:lnTo>
                  <a:lnTo>
                    <a:pt x="479" y="3120"/>
                  </a:lnTo>
                  <a:lnTo>
                    <a:pt x="339" y="3070"/>
                  </a:lnTo>
                  <a:lnTo>
                    <a:pt x="239" y="2740"/>
                  </a:lnTo>
                  <a:lnTo>
                    <a:pt x="269" y="2625"/>
                  </a:lnTo>
                  <a:lnTo>
                    <a:pt x="249" y="2515"/>
                  </a:lnTo>
                  <a:lnTo>
                    <a:pt x="104" y="2100"/>
                  </a:lnTo>
                  <a:lnTo>
                    <a:pt x="0" y="1888"/>
                  </a:lnTo>
                  <a:lnTo>
                    <a:pt x="59" y="1770"/>
                  </a:lnTo>
                  <a:lnTo>
                    <a:pt x="69" y="1635"/>
                  </a:lnTo>
                  <a:lnTo>
                    <a:pt x="15" y="1437"/>
                  </a:lnTo>
                  <a:lnTo>
                    <a:pt x="99" y="1405"/>
                  </a:lnTo>
                  <a:lnTo>
                    <a:pt x="129" y="1255"/>
                  </a:lnTo>
                  <a:lnTo>
                    <a:pt x="179" y="1185"/>
                  </a:lnTo>
                  <a:lnTo>
                    <a:pt x="119" y="1095"/>
                  </a:lnTo>
                  <a:lnTo>
                    <a:pt x="104" y="955"/>
                  </a:lnTo>
                  <a:lnTo>
                    <a:pt x="415" y="852"/>
                  </a:lnTo>
                  <a:lnTo>
                    <a:pt x="434" y="730"/>
                  </a:lnTo>
                  <a:lnTo>
                    <a:pt x="585" y="805"/>
                  </a:lnTo>
                  <a:lnTo>
                    <a:pt x="705" y="760"/>
                  </a:lnTo>
                  <a:lnTo>
                    <a:pt x="850" y="775"/>
                  </a:lnTo>
                  <a:lnTo>
                    <a:pt x="805" y="640"/>
                  </a:lnTo>
                  <a:lnTo>
                    <a:pt x="805" y="495"/>
                  </a:lnTo>
                  <a:lnTo>
                    <a:pt x="960" y="565"/>
                  </a:lnTo>
                  <a:lnTo>
                    <a:pt x="1075" y="555"/>
                  </a:lnTo>
                  <a:lnTo>
                    <a:pt x="1185" y="540"/>
                  </a:lnTo>
                  <a:lnTo>
                    <a:pt x="1170" y="445"/>
                  </a:lnTo>
                  <a:lnTo>
                    <a:pt x="1285" y="360"/>
                  </a:lnTo>
                  <a:lnTo>
                    <a:pt x="1375" y="375"/>
                  </a:lnTo>
                  <a:lnTo>
                    <a:pt x="1405" y="285"/>
                  </a:lnTo>
                  <a:lnTo>
                    <a:pt x="1500" y="220"/>
                  </a:lnTo>
                  <a:lnTo>
                    <a:pt x="1485" y="120"/>
                  </a:lnTo>
                  <a:lnTo>
                    <a:pt x="1630" y="115"/>
                  </a:lnTo>
                  <a:lnTo>
                    <a:pt x="1665" y="0"/>
                  </a:lnTo>
                  <a:lnTo>
                    <a:pt x="1841" y="60"/>
                  </a:lnTo>
                  <a:lnTo>
                    <a:pt x="1831" y="195"/>
                  </a:lnTo>
                  <a:lnTo>
                    <a:pt x="1901" y="270"/>
                  </a:lnTo>
                  <a:lnTo>
                    <a:pt x="1811" y="345"/>
                  </a:lnTo>
                  <a:lnTo>
                    <a:pt x="1766" y="445"/>
                  </a:lnTo>
                  <a:lnTo>
                    <a:pt x="1856" y="495"/>
                  </a:lnTo>
                  <a:lnTo>
                    <a:pt x="1756" y="625"/>
                  </a:lnTo>
                  <a:lnTo>
                    <a:pt x="1725" y="675"/>
                  </a:lnTo>
                  <a:lnTo>
                    <a:pt x="1796" y="750"/>
                  </a:lnTo>
                  <a:lnTo>
                    <a:pt x="1771" y="865"/>
                  </a:lnTo>
                  <a:lnTo>
                    <a:pt x="1781" y="1030"/>
                  </a:lnTo>
                  <a:lnTo>
                    <a:pt x="1695" y="1110"/>
                  </a:lnTo>
                  <a:lnTo>
                    <a:pt x="1841" y="1150"/>
                  </a:lnTo>
                  <a:lnTo>
                    <a:pt x="1771" y="1230"/>
                  </a:lnTo>
                  <a:lnTo>
                    <a:pt x="1781" y="1315"/>
                  </a:lnTo>
                  <a:lnTo>
                    <a:pt x="1605" y="1320"/>
                  </a:lnTo>
                  <a:lnTo>
                    <a:pt x="1530" y="1395"/>
                  </a:lnTo>
                  <a:lnTo>
                    <a:pt x="1525" y="1530"/>
                  </a:lnTo>
                  <a:lnTo>
                    <a:pt x="1540" y="1630"/>
                  </a:lnTo>
                  <a:lnTo>
                    <a:pt x="1585" y="1740"/>
                  </a:lnTo>
                  <a:lnTo>
                    <a:pt x="1555" y="1860"/>
                  </a:lnTo>
                  <a:lnTo>
                    <a:pt x="1440" y="1860"/>
                  </a:lnTo>
                  <a:lnTo>
                    <a:pt x="1395" y="1950"/>
                  </a:lnTo>
                  <a:lnTo>
                    <a:pt x="1360" y="2080"/>
                  </a:lnTo>
                  <a:lnTo>
                    <a:pt x="1470" y="2175"/>
                  </a:lnTo>
                  <a:lnTo>
                    <a:pt x="1455" y="2265"/>
                  </a:lnTo>
                  <a:lnTo>
                    <a:pt x="1495" y="2325"/>
                  </a:lnTo>
                  <a:lnTo>
                    <a:pt x="1575" y="2215"/>
                  </a:lnTo>
                  <a:lnTo>
                    <a:pt x="1720" y="2250"/>
                  </a:lnTo>
                  <a:lnTo>
                    <a:pt x="1735" y="2340"/>
                  </a:lnTo>
                  <a:lnTo>
                    <a:pt x="1605" y="2400"/>
                  </a:lnTo>
                  <a:lnTo>
                    <a:pt x="1480" y="2365"/>
                  </a:lnTo>
                  <a:lnTo>
                    <a:pt x="1495" y="2455"/>
                  </a:lnTo>
                  <a:lnTo>
                    <a:pt x="1455" y="2530"/>
                  </a:lnTo>
                  <a:lnTo>
                    <a:pt x="1540" y="2545"/>
                  </a:lnTo>
                  <a:lnTo>
                    <a:pt x="1575" y="2500"/>
                  </a:lnTo>
                  <a:lnTo>
                    <a:pt x="1695" y="2485"/>
                  </a:lnTo>
                  <a:lnTo>
                    <a:pt x="1695" y="2560"/>
                  </a:lnTo>
                  <a:lnTo>
                    <a:pt x="1901" y="2530"/>
                  </a:lnTo>
                  <a:lnTo>
                    <a:pt x="1946" y="2460"/>
                  </a:lnTo>
                  <a:lnTo>
                    <a:pt x="2041" y="2475"/>
                  </a:lnTo>
                  <a:lnTo>
                    <a:pt x="2066" y="2590"/>
                  </a:lnTo>
                  <a:lnTo>
                    <a:pt x="2146" y="2655"/>
                  </a:lnTo>
                  <a:lnTo>
                    <a:pt x="2236" y="2665"/>
                  </a:lnTo>
                  <a:lnTo>
                    <a:pt x="2236" y="2785"/>
                  </a:lnTo>
                  <a:lnTo>
                    <a:pt x="2321" y="2815"/>
                  </a:lnTo>
                  <a:lnTo>
                    <a:pt x="2311" y="2910"/>
                  </a:lnTo>
                  <a:lnTo>
                    <a:pt x="2246" y="3000"/>
                  </a:lnTo>
                  <a:lnTo>
                    <a:pt x="2146" y="3075"/>
                  </a:lnTo>
                  <a:lnTo>
                    <a:pt x="1998" y="3060"/>
                  </a:lnTo>
                  <a:lnTo>
                    <a:pt x="1906" y="3015"/>
                  </a:lnTo>
                  <a:lnTo>
                    <a:pt x="1875" y="3120"/>
                  </a:lnTo>
                  <a:lnTo>
                    <a:pt x="1770" y="3207"/>
                  </a:lnTo>
                  <a:lnTo>
                    <a:pt x="1802" y="3310"/>
                  </a:lnTo>
                  <a:lnTo>
                    <a:pt x="1735" y="3390"/>
                  </a:lnTo>
                  <a:lnTo>
                    <a:pt x="1946" y="3460"/>
                  </a:lnTo>
                  <a:lnTo>
                    <a:pt x="1682" y="3630"/>
                  </a:lnTo>
                  <a:lnTo>
                    <a:pt x="1440" y="3625"/>
                  </a:lnTo>
                  <a:lnTo>
                    <a:pt x="1316" y="3721"/>
                  </a:lnTo>
                  <a:lnTo>
                    <a:pt x="1148" y="3691"/>
                  </a:lnTo>
                  <a:lnTo>
                    <a:pt x="990" y="3540"/>
                  </a:lnTo>
                  <a:lnTo>
                    <a:pt x="880" y="3510"/>
                  </a:lnTo>
                  <a:close/>
                </a:path>
              </a:pathLst>
            </a:custGeom>
            <a:solidFill>
              <a:srgbClr val="124A9B"/>
            </a:solidFill>
            <a:ln>
              <a:headEnd/>
              <a:tailEnd/>
            </a:ln>
          </p:spPr>
          <p:style>
            <a:lnRef idx="3">
              <a:schemeClr val="lt1"/>
            </a:lnRef>
            <a:fillRef idx="1">
              <a:schemeClr val="accent6"/>
            </a:fillRef>
            <a:effectRef idx="1">
              <a:schemeClr val="accent6"/>
            </a:effectRef>
            <a:fontRef idx="minor">
              <a:schemeClr val="lt1"/>
            </a:fontRef>
          </p:style>
          <p:txBody>
            <a:bodyPr/>
            <a:lstStyle/>
            <a:p>
              <a:endParaRPr lang="zh-CN" altLang="en-US" sz="1350" kern="0">
                <a:solidFill>
                  <a:schemeClr val="tx1"/>
                </a:solidFill>
              </a:endParaRPr>
            </a:p>
          </p:txBody>
        </p:sp>
        <p:sp>
          <p:nvSpPr>
            <p:cNvPr id="140" name="Freeform 9">
              <a:extLst>
                <a:ext uri="{FF2B5EF4-FFF2-40B4-BE49-F238E27FC236}">
                  <a16:creationId xmlns:a16="http://schemas.microsoft.com/office/drawing/2014/main" id="{DB9216E5-C572-4875-AE1E-A0D8D3DCA4EB}"/>
                </a:ext>
              </a:extLst>
            </p:cNvPr>
            <p:cNvSpPr>
              <a:spLocks/>
            </p:cNvSpPr>
            <p:nvPr/>
          </p:nvSpPr>
          <p:spPr bwMode="auto">
            <a:xfrm>
              <a:off x="3056125" y="3161925"/>
              <a:ext cx="1420813" cy="985838"/>
            </a:xfrm>
            <a:custGeom>
              <a:avLst/>
              <a:gdLst>
                <a:gd name="T0" fmla="*/ 0 w 4473"/>
                <a:gd name="T1" fmla="*/ 0 h 3106"/>
                <a:gd name="T2" fmla="*/ 0 w 4473"/>
                <a:gd name="T3" fmla="*/ 0 h 3106"/>
                <a:gd name="T4" fmla="*/ 0 w 4473"/>
                <a:gd name="T5" fmla="*/ 0 h 3106"/>
                <a:gd name="T6" fmla="*/ 0 w 4473"/>
                <a:gd name="T7" fmla="*/ 0 h 3106"/>
                <a:gd name="T8" fmla="*/ 0 w 4473"/>
                <a:gd name="T9" fmla="*/ 0 h 3106"/>
                <a:gd name="T10" fmla="*/ 0 w 4473"/>
                <a:gd name="T11" fmla="*/ 0 h 3106"/>
                <a:gd name="T12" fmla="*/ 0 w 4473"/>
                <a:gd name="T13" fmla="*/ 0 h 3106"/>
                <a:gd name="T14" fmla="*/ 0 w 4473"/>
                <a:gd name="T15" fmla="*/ 0 h 3106"/>
                <a:gd name="T16" fmla="*/ 0 w 4473"/>
                <a:gd name="T17" fmla="*/ 0 h 3106"/>
                <a:gd name="T18" fmla="*/ 0 w 4473"/>
                <a:gd name="T19" fmla="*/ 0 h 3106"/>
                <a:gd name="T20" fmla="*/ 0 w 4473"/>
                <a:gd name="T21" fmla="*/ 0 h 3106"/>
                <a:gd name="T22" fmla="*/ 0 w 4473"/>
                <a:gd name="T23" fmla="*/ 0 h 3106"/>
                <a:gd name="T24" fmla="*/ 0 w 4473"/>
                <a:gd name="T25" fmla="*/ 0 h 3106"/>
                <a:gd name="T26" fmla="*/ 0 w 4473"/>
                <a:gd name="T27" fmla="*/ 0 h 3106"/>
                <a:gd name="T28" fmla="*/ 0 w 4473"/>
                <a:gd name="T29" fmla="*/ 0 h 3106"/>
                <a:gd name="T30" fmla="*/ 0 w 4473"/>
                <a:gd name="T31" fmla="*/ 0 h 3106"/>
                <a:gd name="T32" fmla="*/ 0 w 4473"/>
                <a:gd name="T33" fmla="*/ 0 h 3106"/>
                <a:gd name="T34" fmla="*/ 0 w 4473"/>
                <a:gd name="T35" fmla="*/ 0 h 3106"/>
                <a:gd name="T36" fmla="*/ 0 w 4473"/>
                <a:gd name="T37" fmla="*/ 0 h 3106"/>
                <a:gd name="T38" fmla="*/ 0 w 4473"/>
                <a:gd name="T39" fmla="*/ 0 h 3106"/>
                <a:gd name="T40" fmla="*/ 0 w 4473"/>
                <a:gd name="T41" fmla="*/ 0 h 3106"/>
                <a:gd name="T42" fmla="*/ 0 w 4473"/>
                <a:gd name="T43" fmla="*/ 0 h 3106"/>
                <a:gd name="T44" fmla="*/ 0 w 4473"/>
                <a:gd name="T45" fmla="*/ 0 h 3106"/>
                <a:gd name="T46" fmla="*/ 0 w 4473"/>
                <a:gd name="T47" fmla="*/ 0 h 3106"/>
                <a:gd name="T48" fmla="*/ 0 w 4473"/>
                <a:gd name="T49" fmla="*/ 0 h 3106"/>
                <a:gd name="T50" fmla="*/ 0 w 4473"/>
                <a:gd name="T51" fmla="*/ 0 h 3106"/>
                <a:gd name="T52" fmla="*/ 0 w 4473"/>
                <a:gd name="T53" fmla="*/ 0 h 3106"/>
                <a:gd name="T54" fmla="*/ 0 w 4473"/>
                <a:gd name="T55" fmla="*/ 0 h 3106"/>
                <a:gd name="T56" fmla="*/ 0 w 4473"/>
                <a:gd name="T57" fmla="*/ 0 h 3106"/>
                <a:gd name="T58" fmla="*/ 0 w 4473"/>
                <a:gd name="T59" fmla="*/ 0 h 3106"/>
                <a:gd name="T60" fmla="*/ 0 w 4473"/>
                <a:gd name="T61" fmla="*/ 0 h 3106"/>
                <a:gd name="T62" fmla="*/ 0 w 4473"/>
                <a:gd name="T63" fmla="*/ 0 h 3106"/>
                <a:gd name="T64" fmla="*/ 0 w 4473"/>
                <a:gd name="T65" fmla="*/ 0 h 3106"/>
                <a:gd name="T66" fmla="*/ 0 w 4473"/>
                <a:gd name="T67" fmla="*/ 0 h 3106"/>
                <a:gd name="T68" fmla="*/ 0 w 4473"/>
                <a:gd name="T69" fmla="*/ 0 h 3106"/>
                <a:gd name="T70" fmla="*/ 0 w 4473"/>
                <a:gd name="T71" fmla="*/ 0 h 3106"/>
                <a:gd name="T72" fmla="*/ 0 w 4473"/>
                <a:gd name="T73" fmla="*/ 0 h 3106"/>
                <a:gd name="T74" fmla="*/ 0 w 4473"/>
                <a:gd name="T75" fmla="*/ 0 h 3106"/>
                <a:gd name="T76" fmla="*/ 0 w 4473"/>
                <a:gd name="T77" fmla="*/ 0 h 3106"/>
                <a:gd name="T78" fmla="*/ 0 w 4473"/>
                <a:gd name="T79" fmla="*/ 0 h 3106"/>
                <a:gd name="T80" fmla="*/ 0 w 4473"/>
                <a:gd name="T81" fmla="*/ 0 h 3106"/>
                <a:gd name="T82" fmla="*/ 0 w 4473"/>
                <a:gd name="T83" fmla="*/ 0 h 3106"/>
                <a:gd name="T84" fmla="*/ 0 w 4473"/>
                <a:gd name="T85" fmla="*/ 0 h 3106"/>
                <a:gd name="T86" fmla="*/ 0 w 4473"/>
                <a:gd name="T87" fmla="*/ 0 h 3106"/>
                <a:gd name="T88" fmla="*/ 0 w 4473"/>
                <a:gd name="T89" fmla="*/ 0 h 3106"/>
                <a:gd name="T90" fmla="*/ 0 w 4473"/>
                <a:gd name="T91" fmla="*/ 0 h 3106"/>
                <a:gd name="T92" fmla="*/ 0 w 4473"/>
                <a:gd name="T93" fmla="*/ 0 h 3106"/>
                <a:gd name="T94" fmla="*/ 0 w 4473"/>
                <a:gd name="T95" fmla="*/ 0 h 3106"/>
                <a:gd name="T96" fmla="*/ 0 w 4473"/>
                <a:gd name="T97" fmla="*/ 0 h 3106"/>
                <a:gd name="T98" fmla="*/ 0 w 4473"/>
                <a:gd name="T99" fmla="*/ 0 h 310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4473" h="3106">
                  <a:moveTo>
                    <a:pt x="2177" y="0"/>
                  </a:moveTo>
                  <a:lnTo>
                    <a:pt x="2121" y="101"/>
                  </a:lnTo>
                  <a:lnTo>
                    <a:pt x="1997" y="90"/>
                  </a:lnTo>
                  <a:lnTo>
                    <a:pt x="1882" y="225"/>
                  </a:lnTo>
                  <a:lnTo>
                    <a:pt x="1732" y="230"/>
                  </a:lnTo>
                  <a:lnTo>
                    <a:pt x="1566" y="361"/>
                  </a:lnTo>
                  <a:lnTo>
                    <a:pt x="1493" y="466"/>
                  </a:lnTo>
                  <a:lnTo>
                    <a:pt x="1352" y="525"/>
                  </a:lnTo>
                  <a:lnTo>
                    <a:pt x="1353" y="667"/>
                  </a:lnTo>
                  <a:lnTo>
                    <a:pt x="1442" y="811"/>
                  </a:lnTo>
                  <a:lnTo>
                    <a:pt x="1598" y="826"/>
                  </a:lnTo>
                  <a:lnTo>
                    <a:pt x="1757" y="756"/>
                  </a:lnTo>
                  <a:lnTo>
                    <a:pt x="1777" y="920"/>
                  </a:lnTo>
                  <a:lnTo>
                    <a:pt x="1548" y="951"/>
                  </a:lnTo>
                  <a:lnTo>
                    <a:pt x="1479" y="1006"/>
                  </a:lnTo>
                  <a:lnTo>
                    <a:pt x="1520" y="1050"/>
                  </a:lnTo>
                  <a:lnTo>
                    <a:pt x="1478" y="1087"/>
                  </a:lnTo>
                  <a:lnTo>
                    <a:pt x="1584" y="1147"/>
                  </a:lnTo>
                  <a:lnTo>
                    <a:pt x="1625" y="1251"/>
                  </a:lnTo>
                  <a:lnTo>
                    <a:pt x="1554" y="1266"/>
                  </a:lnTo>
                  <a:lnTo>
                    <a:pt x="1473" y="1251"/>
                  </a:lnTo>
                  <a:lnTo>
                    <a:pt x="1493" y="1365"/>
                  </a:lnTo>
                  <a:lnTo>
                    <a:pt x="1563" y="1428"/>
                  </a:lnTo>
                  <a:lnTo>
                    <a:pt x="1506" y="1471"/>
                  </a:lnTo>
                  <a:lnTo>
                    <a:pt x="1445" y="1444"/>
                  </a:lnTo>
                  <a:lnTo>
                    <a:pt x="1397" y="1366"/>
                  </a:lnTo>
                  <a:lnTo>
                    <a:pt x="1323" y="1416"/>
                  </a:lnTo>
                  <a:lnTo>
                    <a:pt x="1161" y="1366"/>
                  </a:lnTo>
                  <a:lnTo>
                    <a:pt x="1071" y="1447"/>
                  </a:lnTo>
                  <a:lnTo>
                    <a:pt x="1037" y="1563"/>
                  </a:lnTo>
                  <a:lnTo>
                    <a:pt x="906" y="1641"/>
                  </a:lnTo>
                  <a:lnTo>
                    <a:pt x="798" y="1560"/>
                  </a:lnTo>
                  <a:lnTo>
                    <a:pt x="831" y="1503"/>
                  </a:lnTo>
                  <a:lnTo>
                    <a:pt x="951" y="1477"/>
                  </a:lnTo>
                  <a:lnTo>
                    <a:pt x="947" y="1390"/>
                  </a:lnTo>
                  <a:lnTo>
                    <a:pt x="924" y="1296"/>
                  </a:lnTo>
                  <a:lnTo>
                    <a:pt x="1027" y="1265"/>
                  </a:lnTo>
                  <a:lnTo>
                    <a:pt x="999" y="1158"/>
                  </a:lnTo>
                  <a:lnTo>
                    <a:pt x="924" y="1101"/>
                  </a:lnTo>
                  <a:lnTo>
                    <a:pt x="803" y="1141"/>
                  </a:lnTo>
                  <a:lnTo>
                    <a:pt x="697" y="1100"/>
                  </a:lnTo>
                  <a:lnTo>
                    <a:pt x="768" y="976"/>
                  </a:lnTo>
                  <a:lnTo>
                    <a:pt x="668" y="960"/>
                  </a:lnTo>
                  <a:lnTo>
                    <a:pt x="618" y="1042"/>
                  </a:lnTo>
                  <a:lnTo>
                    <a:pt x="512" y="1006"/>
                  </a:lnTo>
                  <a:lnTo>
                    <a:pt x="472" y="1220"/>
                  </a:lnTo>
                  <a:lnTo>
                    <a:pt x="512" y="1275"/>
                  </a:lnTo>
                  <a:lnTo>
                    <a:pt x="452" y="1335"/>
                  </a:lnTo>
                  <a:lnTo>
                    <a:pt x="527" y="1370"/>
                  </a:lnTo>
                  <a:lnTo>
                    <a:pt x="572" y="1475"/>
                  </a:lnTo>
                  <a:lnTo>
                    <a:pt x="518" y="1567"/>
                  </a:lnTo>
                  <a:lnTo>
                    <a:pt x="542" y="1686"/>
                  </a:lnTo>
                  <a:lnTo>
                    <a:pt x="352" y="1791"/>
                  </a:lnTo>
                  <a:lnTo>
                    <a:pt x="322" y="1861"/>
                  </a:lnTo>
                  <a:lnTo>
                    <a:pt x="442" y="1926"/>
                  </a:lnTo>
                  <a:lnTo>
                    <a:pt x="332" y="1971"/>
                  </a:lnTo>
                  <a:lnTo>
                    <a:pt x="217" y="1971"/>
                  </a:lnTo>
                  <a:lnTo>
                    <a:pt x="156" y="2036"/>
                  </a:lnTo>
                  <a:lnTo>
                    <a:pt x="234" y="2084"/>
                  </a:lnTo>
                  <a:lnTo>
                    <a:pt x="204" y="2168"/>
                  </a:lnTo>
                  <a:lnTo>
                    <a:pt x="6" y="2270"/>
                  </a:lnTo>
                  <a:lnTo>
                    <a:pt x="42" y="2315"/>
                  </a:lnTo>
                  <a:lnTo>
                    <a:pt x="125" y="2334"/>
                  </a:lnTo>
                  <a:lnTo>
                    <a:pt x="98" y="2384"/>
                  </a:lnTo>
                  <a:lnTo>
                    <a:pt x="23" y="2373"/>
                  </a:lnTo>
                  <a:lnTo>
                    <a:pt x="0" y="2424"/>
                  </a:lnTo>
                  <a:lnTo>
                    <a:pt x="38" y="2498"/>
                  </a:lnTo>
                  <a:lnTo>
                    <a:pt x="47" y="2578"/>
                  </a:lnTo>
                  <a:lnTo>
                    <a:pt x="162" y="2581"/>
                  </a:lnTo>
                  <a:lnTo>
                    <a:pt x="255" y="2566"/>
                  </a:lnTo>
                  <a:lnTo>
                    <a:pt x="291" y="2628"/>
                  </a:lnTo>
                  <a:lnTo>
                    <a:pt x="293" y="2731"/>
                  </a:lnTo>
                  <a:lnTo>
                    <a:pt x="530" y="2809"/>
                  </a:lnTo>
                  <a:lnTo>
                    <a:pt x="608" y="2901"/>
                  </a:lnTo>
                  <a:lnTo>
                    <a:pt x="1067" y="2932"/>
                  </a:lnTo>
                  <a:lnTo>
                    <a:pt x="1082" y="3037"/>
                  </a:lnTo>
                  <a:lnTo>
                    <a:pt x="1162" y="3106"/>
                  </a:lnTo>
                  <a:lnTo>
                    <a:pt x="1292" y="3061"/>
                  </a:lnTo>
                  <a:lnTo>
                    <a:pt x="1371" y="3007"/>
                  </a:lnTo>
                  <a:lnTo>
                    <a:pt x="1457" y="2779"/>
                  </a:lnTo>
                  <a:lnTo>
                    <a:pt x="1642" y="2736"/>
                  </a:lnTo>
                  <a:lnTo>
                    <a:pt x="1835" y="2731"/>
                  </a:lnTo>
                  <a:lnTo>
                    <a:pt x="1762" y="2871"/>
                  </a:lnTo>
                  <a:lnTo>
                    <a:pt x="1878" y="2946"/>
                  </a:lnTo>
                  <a:lnTo>
                    <a:pt x="2028" y="2943"/>
                  </a:lnTo>
                  <a:lnTo>
                    <a:pt x="2178" y="2835"/>
                  </a:lnTo>
                  <a:lnTo>
                    <a:pt x="2452" y="2910"/>
                  </a:lnTo>
                  <a:lnTo>
                    <a:pt x="2584" y="2820"/>
                  </a:lnTo>
                  <a:lnTo>
                    <a:pt x="2721" y="2791"/>
                  </a:lnTo>
                  <a:lnTo>
                    <a:pt x="2827" y="2869"/>
                  </a:lnTo>
                  <a:lnTo>
                    <a:pt x="2956" y="2856"/>
                  </a:lnTo>
                  <a:lnTo>
                    <a:pt x="3203" y="2836"/>
                  </a:lnTo>
                  <a:lnTo>
                    <a:pt x="3278" y="2941"/>
                  </a:lnTo>
                  <a:lnTo>
                    <a:pt x="3393" y="2968"/>
                  </a:lnTo>
                  <a:lnTo>
                    <a:pt x="3498" y="2781"/>
                  </a:lnTo>
                  <a:lnTo>
                    <a:pt x="3528" y="2566"/>
                  </a:lnTo>
                  <a:lnTo>
                    <a:pt x="3663" y="2346"/>
                  </a:lnTo>
                  <a:lnTo>
                    <a:pt x="3768" y="2361"/>
                  </a:lnTo>
                  <a:lnTo>
                    <a:pt x="3903" y="2281"/>
                  </a:lnTo>
                  <a:lnTo>
                    <a:pt x="4038" y="2061"/>
                  </a:lnTo>
                  <a:lnTo>
                    <a:pt x="4161" y="1942"/>
                  </a:lnTo>
                  <a:lnTo>
                    <a:pt x="4083" y="1851"/>
                  </a:lnTo>
                  <a:lnTo>
                    <a:pt x="3948" y="1786"/>
                  </a:lnTo>
                  <a:lnTo>
                    <a:pt x="3874" y="1791"/>
                  </a:lnTo>
                  <a:lnTo>
                    <a:pt x="3903" y="1696"/>
                  </a:lnTo>
                  <a:lnTo>
                    <a:pt x="3880" y="1605"/>
                  </a:lnTo>
                  <a:lnTo>
                    <a:pt x="4042" y="1620"/>
                  </a:lnTo>
                  <a:lnTo>
                    <a:pt x="4186" y="1605"/>
                  </a:lnTo>
                  <a:lnTo>
                    <a:pt x="4313" y="1636"/>
                  </a:lnTo>
                  <a:lnTo>
                    <a:pt x="4473" y="1550"/>
                  </a:lnTo>
                  <a:lnTo>
                    <a:pt x="4398" y="1455"/>
                  </a:lnTo>
                  <a:lnTo>
                    <a:pt x="4443" y="1335"/>
                  </a:lnTo>
                  <a:lnTo>
                    <a:pt x="4403" y="1295"/>
                  </a:lnTo>
                  <a:lnTo>
                    <a:pt x="4448" y="1215"/>
                  </a:lnTo>
                  <a:lnTo>
                    <a:pt x="4398" y="1140"/>
                  </a:lnTo>
                  <a:lnTo>
                    <a:pt x="4238" y="1205"/>
                  </a:lnTo>
                  <a:lnTo>
                    <a:pt x="4053" y="1020"/>
                  </a:lnTo>
                  <a:lnTo>
                    <a:pt x="3908" y="975"/>
                  </a:lnTo>
                  <a:lnTo>
                    <a:pt x="3843" y="875"/>
                  </a:lnTo>
                  <a:lnTo>
                    <a:pt x="3728" y="890"/>
                  </a:lnTo>
                  <a:lnTo>
                    <a:pt x="3653" y="1025"/>
                  </a:lnTo>
                  <a:lnTo>
                    <a:pt x="3513" y="1025"/>
                  </a:lnTo>
                  <a:lnTo>
                    <a:pt x="3503" y="885"/>
                  </a:lnTo>
                  <a:lnTo>
                    <a:pt x="3323" y="975"/>
                  </a:lnTo>
                  <a:lnTo>
                    <a:pt x="3233" y="950"/>
                  </a:lnTo>
                  <a:lnTo>
                    <a:pt x="3263" y="855"/>
                  </a:lnTo>
                  <a:lnTo>
                    <a:pt x="3213" y="765"/>
                  </a:lnTo>
                  <a:lnTo>
                    <a:pt x="3068" y="825"/>
                  </a:lnTo>
                  <a:lnTo>
                    <a:pt x="3003" y="905"/>
                  </a:lnTo>
                  <a:lnTo>
                    <a:pt x="2793" y="950"/>
                  </a:lnTo>
                  <a:lnTo>
                    <a:pt x="2808" y="830"/>
                  </a:lnTo>
                  <a:lnTo>
                    <a:pt x="2678" y="915"/>
                  </a:lnTo>
                  <a:lnTo>
                    <a:pt x="2538" y="825"/>
                  </a:lnTo>
                  <a:lnTo>
                    <a:pt x="2508" y="720"/>
                  </a:lnTo>
                  <a:lnTo>
                    <a:pt x="2393" y="740"/>
                  </a:lnTo>
                  <a:lnTo>
                    <a:pt x="2333" y="825"/>
                  </a:lnTo>
                  <a:lnTo>
                    <a:pt x="2422" y="970"/>
                  </a:lnTo>
                  <a:lnTo>
                    <a:pt x="2448" y="1095"/>
                  </a:lnTo>
                  <a:lnTo>
                    <a:pt x="2453" y="1205"/>
                  </a:lnTo>
                  <a:lnTo>
                    <a:pt x="2558" y="1230"/>
                  </a:lnTo>
                  <a:lnTo>
                    <a:pt x="2544" y="1381"/>
                  </a:lnTo>
                  <a:lnTo>
                    <a:pt x="2433" y="1410"/>
                  </a:lnTo>
                  <a:lnTo>
                    <a:pt x="2348" y="1325"/>
                  </a:lnTo>
                  <a:lnTo>
                    <a:pt x="2257" y="1350"/>
                  </a:lnTo>
                  <a:lnTo>
                    <a:pt x="2192" y="1230"/>
                  </a:lnTo>
                  <a:lnTo>
                    <a:pt x="2167" y="1050"/>
                  </a:lnTo>
                  <a:lnTo>
                    <a:pt x="2222" y="930"/>
                  </a:lnTo>
                  <a:lnTo>
                    <a:pt x="2212" y="755"/>
                  </a:lnTo>
                  <a:lnTo>
                    <a:pt x="2288" y="650"/>
                  </a:lnTo>
                  <a:lnTo>
                    <a:pt x="2423" y="675"/>
                  </a:lnTo>
                  <a:lnTo>
                    <a:pt x="2498" y="560"/>
                  </a:lnTo>
                  <a:lnTo>
                    <a:pt x="2558" y="425"/>
                  </a:lnTo>
                  <a:lnTo>
                    <a:pt x="2618" y="315"/>
                  </a:lnTo>
                  <a:lnTo>
                    <a:pt x="2603" y="170"/>
                  </a:lnTo>
                  <a:lnTo>
                    <a:pt x="2543" y="50"/>
                  </a:lnTo>
                  <a:lnTo>
                    <a:pt x="2363" y="0"/>
                  </a:lnTo>
                  <a:lnTo>
                    <a:pt x="2177" y="0"/>
                  </a:lnTo>
                  <a:close/>
                </a:path>
              </a:pathLst>
            </a:custGeom>
            <a:solidFill>
              <a:schemeClr val="tx2">
                <a:lumMod val="75000"/>
              </a:schemeClr>
            </a:solidFill>
            <a:ln>
              <a:headEnd/>
              <a:tailEnd/>
            </a:ln>
          </p:spPr>
          <p:style>
            <a:lnRef idx="3">
              <a:schemeClr val="lt1"/>
            </a:lnRef>
            <a:fillRef idx="1">
              <a:schemeClr val="accent6"/>
            </a:fillRef>
            <a:effectRef idx="1">
              <a:schemeClr val="accent6"/>
            </a:effectRef>
            <a:fontRef idx="minor">
              <a:schemeClr val="lt1"/>
            </a:fontRef>
          </p:style>
          <p:txBody>
            <a:bodyPr/>
            <a:lstStyle/>
            <a:p>
              <a:endParaRPr lang="zh-CN" altLang="en-US" sz="1350" kern="0">
                <a:solidFill>
                  <a:schemeClr val="tx1"/>
                </a:solidFill>
              </a:endParaRPr>
            </a:p>
          </p:txBody>
        </p:sp>
        <p:sp>
          <p:nvSpPr>
            <p:cNvPr id="141" name="Freeform 10">
              <a:extLst>
                <a:ext uri="{FF2B5EF4-FFF2-40B4-BE49-F238E27FC236}">
                  <a16:creationId xmlns:a16="http://schemas.microsoft.com/office/drawing/2014/main" id="{8BCED17F-8C7F-42E7-90C7-AC7DAF638875}"/>
                </a:ext>
              </a:extLst>
            </p:cNvPr>
            <p:cNvSpPr>
              <a:spLocks/>
            </p:cNvSpPr>
            <p:nvPr/>
          </p:nvSpPr>
          <p:spPr bwMode="auto">
            <a:xfrm>
              <a:off x="3583175" y="2547563"/>
              <a:ext cx="1165225" cy="1120775"/>
            </a:xfrm>
            <a:custGeom>
              <a:avLst/>
              <a:gdLst>
                <a:gd name="T0" fmla="*/ 0 w 3670"/>
                <a:gd name="T1" fmla="*/ 0 h 3530"/>
                <a:gd name="T2" fmla="*/ 0 w 3670"/>
                <a:gd name="T3" fmla="*/ 0 h 3530"/>
                <a:gd name="T4" fmla="*/ 0 w 3670"/>
                <a:gd name="T5" fmla="*/ 0 h 3530"/>
                <a:gd name="T6" fmla="*/ 0 w 3670"/>
                <a:gd name="T7" fmla="*/ 0 h 3530"/>
                <a:gd name="T8" fmla="*/ 0 w 3670"/>
                <a:gd name="T9" fmla="*/ 0 h 3530"/>
                <a:gd name="T10" fmla="*/ 0 w 3670"/>
                <a:gd name="T11" fmla="*/ 0 h 3530"/>
                <a:gd name="T12" fmla="*/ 0 w 3670"/>
                <a:gd name="T13" fmla="*/ 0 h 3530"/>
                <a:gd name="T14" fmla="*/ 0 w 3670"/>
                <a:gd name="T15" fmla="*/ 0 h 3530"/>
                <a:gd name="T16" fmla="*/ 0 w 3670"/>
                <a:gd name="T17" fmla="*/ 0 h 3530"/>
                <a:gd name="T18" fmla="*/ 0 w 3670"/>
                <a:gd name="T19" fmla="*/ 0 h 3530"/>
                <a:gd name="T20" fmla="*/ 0 w 3670"/>
                <a:gd name="T21" fmla="*/ 0 h 3530"/>
                <a:gd name="T22" fmla="*/ 0 w 3670"/>
                <a:gd name="T23" fmla="*/ 0 h 3530"/>
                <a:gd name="T24" fmla="*/ 0 w 3670"/>
                <a:gd name="T25" fmla="*/ 0 h 3530"/>
                <a:gd name="T26" fmla="*/ 0 w 3670"/>
                <a:gd name="T27" fmla="*/ 0 h 3530"/>
                <a:gd name="T28" fmla="*/ 0 w 3670"/>
                <a:gd name="T29" fmla="*/ 0 h 3530"/>
                <a:gd name="T30" fmla="*/ 0 w 3670"/>
                <a:gd name="T31" fmla="*/ 0 h 3530"/>
                <a:gd name="T32" fmla="*/ 0 w 3670"/>
                <a:gd name="T33" fmla="*/ 0 h 3530"/>
                <a:gd name="T34" fmla="*/ 0 w 3670"/>
                <a:gd name="T35" fmla="*/ 0 h 3530"/>
                <a:gd name="T36" fmla="*/ 0 w 3670"/>
                <a:gd name="T37" fmla="*/ 0 h 3530"/>
                <a:gd name="T38" fmla="*/ 0 w 3670"/>
                <a:gd name="T39" fmla="*/ 0 h 3530"/>
                <a:gd name="T40" fmla="*/ 0 w 3670"/>
                <a:gd name="T41" fmla="*/ 0 h 3530"/>
                <a:gd name="T42" fmla="*/ 0 w 3670"/>
                <a:gd name="T43" fmla="*/ 0 h 3530"/>
                <a:gd name="T44" fmla="*/ 0 w 3670"/>
                <a:gd name="T45" fmla="*/ 0 h 3530"/>
                <a:gd name="T46" fmla="*/ 0 w 3670"/>
                <a:gd name="T47" fmla="*/ 0 h 3530"/>
                <a:gd name="T48" fmla="*/ 0 w 3670"/>
                <a:gd name="T49" fmla="*/ 0 h 3530"/>
                <a:gd name="T50" fmla="*/ 0 w 3670"/>
                <a:gd name="T51" fmla="*/ 0 h 3530"/>
                <a:gd name="T52" fmla="*/ 0 w 3670"/>
                <a:gd name="T53" fmla="*/ 0 h 3530"/>
                <a:gd name="T54" fmla="*/ 0 w 3670"/>
                <a:gd name="T55" fmla="*/ 0 h 3530"/>
                <a:gd name="T56" fmla="*/ 0 w 3670"/>
                <a:gd name="T57" fmla="*/ 0 h 3530"/>
                <a:gd name="T58" fmla="*/ 0 w 3670"/>
                <a:gd name="T59" fmla="*/ 0 h 3530"/>
                <a:gd name="T60" fmla="*/ 0 w 3670"/>
                <a:gd name="T61" fmla="*/ 0 h 3530"/>
                <a:gd name="T62" fmla="*/ 0 w 3670"/>
                <a:gd name="T63" fmla="*/ 0 h 3530"/>
                <a:gd name="T64" fmla="*/ 0 w 3670"/>
                <a:gd name="T65" fmla="*/ 0 h 3530"/>
                <a:gd name="T66" fmla="*/ 0 w 3670"/>
                <a:gd name="T67" fmla="*/ 0 h 3530"/>
                <a:gd name="T68" fmla="*/ 0 w 3670"/>
                <a:gd name="T69" fmla="*/ 0 h 3530"/>
                <a:gd name="T70" fmla="*/ 0 w 3670"/>
                <a:gd name="T71" fmla="*/ 0 h 3530"/>
                <a:gd name="T72" fmla="*/ 0 w 3670"/>
                <a:gd name="T73" fmla="*/ 0 h 3530"/>
                <a:gd name="T74" fmla="*/ 0 w 3670"/>
                <a:gd name="T75" fmla="*/ 0 h 3530"/>
                <a:gd name="T76" fmla="*/ 0 w 3670"/>
                <a:gd name="T77" fmla="*/ 0 h 3530"/>
                <a:gd name="T78" fmla="*/ 0 w 3670"/>
                <a:gd name="T79" fmla="*/ 0 h 3530"/>
                <a:gd name="T80" fmla="*/ 0 w 3670"/>
                <a:gd name="T81" fmla="*/ 0 h 3530"/>
                <a:gd name="T82" fmla="*/ 0 w 3670"/>
                <a:gd name="T83" fmla="*/ 0 h 3530"/>
                <a:gd name="T84" fmla="*/ 0 w 3670"/>
                <a:gd name="T85" fmla="*/ 0 h 3530"/>
                <a:gd name="T86" fmla="*/ 0 w 3670"/>
                <a:gd name="T87" fmla="*/ 0 h 3530"/>
                <a:gd name="T88" fmla="*/ 0 w 3670"/>
                <a:gd name="T89" fmla="*/ 0 h 3530"/>
                <a:gd name="T90" fmla="*/ 0 w 3670"/>
                <a:gd name="T91" fmla="*/ 0 h 3530"/>
                <a:gd name="T92" fmla="*/ 0 w 3670"/>
                <a:gd name="T93" fmla="*/ 0 h 3530"/>
                <a:gd name="T94" fmla="*/ 0 w 3670"/>
                <a:gd name="T95" fmla="*/ 0 h 3530"/>
                <a:gd name="T96" fmla="*/ 0 w 3670"/>
                <a:gd name="T97" fmla="*/ 0 h 3530"/>
                <a:gd name="T98" fmla="*/ 0 w 3670"/>
                <a:gd name="T99" fmla="*/ 0 h 3530"/>
                <a:gd name="T100" fmla="*/ 0 w 3670"/>
                <a:gd name="T101" fmla="*/ 0 h 3530"/>
                <a:gd name="T102" fmla="*/ 0 w 3670"/>
                <a:gd name="T103" fmla="*/ 0 h 353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3670" h="3530">
                  <a:moveTo>
                    <a:pt x="120" y="1401"/>
                  </a:moveTo>
                  <a:lnTo>
                    <a:pt x="105" y="1506"/>
                  </a:lnTo>
                  <a:lnTo>
                    <a:pt x="235" y="1673"/>
                  </a:lnTo>
                  <a:lnTo>
                    <a:pt x="211" y="1815"/>
                  </a:lnTo>
                  <a:lnTo>
                    <a:pt x="161" y="1968"/>
                  </a:lnTo>
                  <a:lnTo>
                    <a:pt x="331" y="1896"/>
                  </a:lnTo>
                  <a:lnTo>
                    <a:pt x="431" y="1909"/>
                  </a:lnTo>
                  <a:lnTo>
                    <a:pt x="506" y="1864"/>
                  </a:lnTo>
                  <a:lnTo>
                    <a:pt x="517" y="1936"/>
                  </a:lnTo>
                  <a:lnTo>
                    <a:pt x="705" y="1936"/>
                  </a:lnTo>
                  <a:lnTo>
                    <a:pt x="886" y="1984"/>
                  </a:lnTo>
                  <a:lnTo>
                    <a:pt x="946" y="2104"/>
                  </a:lnTo>
                  <a:lnTo>
                    <a:pt x="961" y="2248"/>
                  </a:lnTo>
                  <a:lnTo>
                    <a:pt x="898" y="2367"/>
                  </a:lnTo>
                  <a:lnTo>
                    <a:pt x="842" y="2493"/>
                  </a:lnTo>
                  <a:lnTo>
                    <a:pt x="767" y="2611"/>
                  </a:lnTo>
                  <a:lnTo>
                    <a:pt x="631" y="2584"/>
                  </a:lnTo>
                  <a:lnTo>
                    <a:pt x="554" y="2692"/>
                  </a:lnTo>
                  <a:lnTo>
                    <a:pt x="565" y="2866"/>
                  </a:lnTo>
                  <a:lnTo>
                    <a:pt x="510" y="2985"/>
                  </a:lnTo>
                  <a:lnTo>
                    <a:pt x="535" y="3164"/>
                  </a:lnTo>
                  <a:lnTo>
                    <a:pt x="599" y="3284"/>
                  </a:lnTo>
                  <a:lnTo>
                    <a:pt x="689" y="3258"/>
                  </a:lnTo>
                  <a:lnTo>
                    <a:pt x="776" y="3345"/>
                  </a:lnTo>
                  <a:lnTo>
                    <a:pt x="887" y="3314"/>
                  </a:lnTo>
                  <a:lnTo>
                    <a:pt x="901" y="3162"/>
                  </a:lnTo>
                  <a:lnTo>
                    <a:pt x="796" y="3140"/>
                  </a:lnTo>
                  <a:lnTo>
                    <a:pt x="791" y="3032"/>
                  </a:lnTo>
                  <a:lnTo>
                    <a:pt x="766" y="2908"/>
                  </a:lnTo>
                  <a:lnTo>
                    <a:pt x="677" y="2761"/>
                  </a:lnTo>
                  <a:lnTo>
                    <a:pt x="737" y="2673"/>
                  </a:lnTo>
                  <a:lnTo>
                    <a:pt x="848" y="2655"/>
                  </a:lnTo>
                  <a:lnTo>
                    <a:pt x="883" y="2763"/>
                  </a:lnTo>
                  <a:lnTo>
                    <a:pt x="1019" y="2851"/>
                  </a:lnTo>
                  <a:lnTo>
                    <a:pt x="1150" y="2766"/>
                  </a:lnTo>
                  <a:lnTo>
                    <a:pt x="1135" y="2883"/>
                  </a:lnTo>
                  <a:lnTo>
                    <a:pt x="1346" y="2841"/>
                  </a:lnTo>
                  <a:lnTo>
                    <a:pt x="1411" y="2760"/>
                  </a:lnTo>
                  <a:lnTo>
                    <a:pt x="1555" y="2701"/>
                  </a:lnTo>
                  <a:lnTo>
                    <a:pt x="1604" y="2791"/>
                  </a:lnTo>
                  <a:lnTo>
                    <a:pt x="1574" y="2887"/>
                  </a:lnTo>
                  <a:lnTo>
                    <a:pt x="1669" y="2910"/>
                  </a:lnTo>
                  <a:lnTo>
                    <a:pt x="1845" y="2821"/>
                  </a:lnTo>
                  <a:lnTo>
                    <a:pt x="1855" y="2958"/>
                  </a:lnTo>
                  <a:lnTo>
                    <a:pt x="1994" y="2960"/>
                  </a:lnTo>
                  <a:lnTo>
                    <a:pt x="2072" y="2824"/>
                  </a:lnTo>
                  <a:lnTo>
                    <a:pt x="2185" y="2811"/>
                  </a:lnTo>
                  <a:lnTo>
                    <a:pt x="2249" y="2908"/>
                  </a:lnTo>
                  <a:lnTo>
                    <a:pt x="2392" y="2952"/>
                  </a:lnTo>
                  <a:lnTo>
                    <a:pt x="2578" y="3138"/>
                  </a:lnTo>
                  <a:lnTo>
                    <a:pt x="2740" y="3075"/>
                  </a:lnTo>
                  <a:lnTo>
                    <a:pt x="2791" y="3150"/>
                  </a:lnTo>
                  <a:lnTo>
                    <a:pt x="2744" y="3230"/>
                  </a:lnTo>
                  <a:lnTo>
                    <a:pt x="2786" y="3270"/>
                  </a:lnTo>
                  <a:lnTo>
                    <a:pt x="2741" y="3387"/>
                  </a:lnTo>
                  <a:lnTo>
                    <a:pt x="2816" y="3485"/>
                  </a:lnTo>
                  <a:lnTo>
                    <a:pt x="2920" y="3530"/>
                  </a:lnTo>
                  <a:lnTo>
                    <a:pt x="3031" y="3485"/>
                  </a:lnTo>
                  <a:lnTo>
                    <a:pt x="3090" y="3405"/>
                  </a:lnTo>
                  <a:lnTo>
                    <a:pt x="3115" y="3215"/>
                  </a:lnTo>
                  <a:lnTo>
                    <a:pt x="3175" y="3150"/>
                  </a:lnTo>
                  <a:lnTo>
                    <a:pt x="3090" y="2990"/>
                  </a:lnTo>
                  <a:lnTo>
                    <a:pt x="3040" y="2881"/>
                  </a:lnTo>
                  <a:lnTo>
                    <a:pt x="3075" y="2761"/>
                  </a:lnTo>
                  <a:lnTo>
                    <a:pt x="3280" y="2641"/>
                  </a:lnTo>
                  <a:lnTo>
                    <a:pt x="3445" y="2491"/>
                  </a:lnTo>
                  <a:lnTo>
                    <a:pt x="3655" y="2491"/>
                  </a:lnTo>
                  <a:lnTo>
                    <a:pt x="3670" y="2406"/>
                  </a:lnTo>
                  <a:lnTo>
                    <a:pt x="3420" y="2316"/>
                  </a:lnTo>
                  <a:lnTo>
                    <a:pt x="3450" y="2151"/>
                  </a:lnTo>
                  <a:lnTo>
                    <a:pt x="3330" y="2116"/>
                  </a:lnTo>
                  <a:lnTo>
                    <a:pt x="3415" y="2026"/>
                  </a:lnTo>
                  <a:lnTo>
                    <a:pt x="3570" y="2011"/>
                  </a:lnTo>
                  <a:lnTo>
                    <a:pt x="3420" y="1881"/>
                  </a:lnTo>
                  <a:lnTo>
                    <a:pt x="3329" y="1732"/>
                  </a:lnTo>
                  <a:lnTo>
                    <a:pt x="3287" y="1579"/>
                  </a:lnTo>
                  <a:lnTo>
                    <a:pt x="3149" y="1546"/>
                  </a:lnTo>
                  <a:lnTo>
                    <a:pt x="3056" y="1625"/>
                  </a:lnTo>
                  <a:lnTo>
                    <a:pt x="2776" y="1522"/>
                  </a:lnTo>
                  <a:lnTo>
                    <a:pt x="2740" y="1430"/>
                  </a:lnTo>
                  <a:lnTo>
                    <a:pt x="2624" y="1447"/>
                  </a:lnTo>
                  <a:lnTo>
                    <a:pt x="2440" y="1326"/>
                  </a:lnTo>
                  <a:lnTo>
                    <a:pt x="2354" y="1381"/>
                  </a:lnTo>
                  <a:lnTo>
                    <a:pt x="1939" y="1067"/>
                  </a:lnTo>
                  <a:lnTo>
                    <a:pt x="1457" y="872"/>
                  </a:lnTo>
                  <a:lnTo>
                    <a:pt x="1185" y="811"/>
                  </a:lnTo>
                  <a:lnTo>
                    <a:pt x="970" y="706"/>
                  </a:lnTo>
                  <a:lnTo>
                    <a:pt x="825" y="601"/>
                  </a:lnTo>
                  <a:lnTo>
                    <a:pt x="882" y="509"/>
                  </a:lnTo>
                  <a:lnTo>
                    <a:pt x="735" y="452"/>
                  </a:lnTo>
                  <a:lnTo>
                    <a:pt x="645" y="352"/>
                  </a:lnTo>
                  <a:lnTo>
                    <a:pt x="475" y="447"/>
                  </a:lnTo>
                  <a:lnTo>
                    <a:pt x="355" y="352"/>
                  </a:lnTo>
                  <a:lnTo>
                    <a:pt x="355" y="257"/>
                  </a:lnTo>
                  <a:lnTo>
                    <a:pt x="402" y="80"/>
                  </a:lnTo>
                  <a:lnTo>
                    <a:pt x="247" y="0"/>
                  </a:lnTo>
                  <a:lnTo>
                    <a:pt x="195" y="112"/>
                  </a:lnTo>
                  <a:lnTo>
                    <a:pt x="75" y="217"/>
                  </a:lnTo>
                  <a:lnTo>
                    <a:pt x="0" y="397"/>
                  </a:lnTo>
                  <a:lnTo>
                    <a:pt x="30" y="577"/>
                  </a:lnTo>
                  <a:lnTo>
                    <a:pt x="60" y="751"/>
                  </a:lnTo>
                  <a:lnTo>
                    <a:pt x="48" y="798"/>
                  </a:lnTo>
                  <a:lnTo>
                    <a:pt x="91" y="848"/>
                  </a:lnTo>
                  <a:lnTo>
                    <a:pt x="117" y="902"/>
                  </a:lnTo>
                  <a:lnTo>
                    <a:pt x="127" y="977"/>
                  </a:lnTo>
                  <a:lnTo>
                    <a:pt x="210" y="1096"/>
                  </a:lnTo>
                  <a:lnTo>
                    <a:pt x="208" y="1220"/>
                  </a:lnTo>
                  <a:lnTo>
                    <a:pt x="120" y="1401"/>
                  </a:lnTo>
                  <a:close/>
                </a:path>
              </a:pathLst>
            </a:custGeom>
            <a:solidFill>
              <a:schemeClr val="accent1">
                <a:lumMod val="40000"/>
                <a:lumOff val="60000"/>
              </a:schemeClr>
            </a:solidFill>
            <a:ln>
              <a:headEnd/>
              <a:tailEnd/>
            </a:ln>
          </p:spPr>
          <p:style>
            <a:lnRef idx="3">
              <a:schemeClr val="lt1"/>
            </a:lnRef>
            <a:fillRef idx="1">
              <a:schemeClr val="accent6"/>
            </a:fillRef>
            <a:effectRef idx="1">
              <a:schemeClr val="accent6"/>
            </a:effectRef>
            <a:fontRef idx="minor">
              <a:schemeClr val="lt1"/>
            </a:fontRef>
          </p:style>
          <p:txBody>
            <a:bodyPr/>
            <a:lstStyle/>
            <a:p>
              <a:pPr fontAlgn="base">
                <a:spcBef>
                  <a:spcPct val="0"/>
                </a:spcBef>
                <a:spcAft>
                  <a:spcPct val="0"/>
                </a:spcAft>
              </a:pPr>
              <a:endParaRPr lang="zh-CN" altLang="en-US" sz="1350" b="1" kern="0">
                <a:solidFill>
                  <a:schemeClr val="tx1"/>
                </a:solidFill>
                <a:latin typeface="Arial" charset="0"/>
              </a:endParaRPr>
            </a:p>
          </p:txBody>
        </p:sp>
        <p:sp>
          <p:nvSpPr>
            <p:cNvPr id="142" name="Freeform 11">
              <a:extLst>
                <a:ext uri="{FF2B5EF4-FFF2-40B4-BE49-F238E27FC236}">
                  <a16:creationId xmlns:a16="http://schemas.microsoft.com/office/drawing/2014/main" id="{5F29C471-04C9-45E9-8FFD-E282A929941F}"/>
                </a:ext>
              </a:extLst>
            </p:cNvPr>
            <p:cNvSpPr>
              <a:spLocks/>
            </p:cNvSpPr>
            <p:nvPr/>
          </p:nvSpPr>
          <p:spPr bwMode="auto">
            <a:xfrm>
              <a:off x="4064188" y="3628650"/>
              <a:ext cx="661988" cy="1092200"/>
            </a:xfrm>
            <a:custGeom>
              <a:avLst/>
              <a:gdLst>
                <a:gd name="T0" fmla="*/ 0 w 2085"/>
                <a:gd name="T1" fmla="*/ 0 h 3441"/>
                <a:gd name="T2" fmla="*/ 0 w 2085"/>
                <a:gd name="T3" fmla="*/ 0 h 3441"/>
                <a:gd name="T4" fmla="*/ 0 w 2085"/>
                <a:gd name="T5" fmla="*/ 0 h 3441"/>
                <a:gd name="T6" fmla="*/ 0 w 2085"/>
                <a:gd name="T7" fmla="*/ 0 h 3441"/>
                <a:gd name="T8" fmla="*/ 0 w 2085"/>
                <a:gd name="T9" fmla="*/ 0 h 3441"/>
                <a:gd name="T10" fmla="*/ 0 w 2085"/>
                <a:gd name="T11" fmla="*/ 0 h 3441"/>
                <a:gd name="T12" fmla="*/ 0 w 2085"/>
                <a:gd name="T13" fmla="*/ 0 h 3441"/>
                <a:gd name="T14" fmla="*/ 0 w 2085"/>
                <a:gd name="T15" fmla="*/ 0 h 3441"/>
                <a:gd name="T16" fmla="*/ 0 w 2085"/>
                <a:gd name="T17" fmla="*/ 0 h 3441"/>
                <a:gd name="T18" fmla="*/ 0 w 2085"/>
                <a:gd name="T19" fmla="*/ 0 h 3441"/>
                <a:gd name="T20" fmla="*/ 0 w 2085"/>
                <a:gd name="T21" fmla="*/ 0 h 3441"/>
                <a:gd name="T22" fmla="*/ 0 w 2085"/>
                <a:gd name="T23" fmla="*/ 0 h 3441"/>
                <a:gd name="T24" fmla="*/ 0 w 2085"/>
                <a:gd name="T25" fmla="*/ 0 h 3441"/>
                <a:gd name="T26" fmla="*/ 0 w 2085"/>
                <a:gd name="T27" fmla="*/ 0 h 3441"/>
                <a:gd name="T28" fmla="*/ 0 w 2085"/>
                <a:gd name="T29" fmla="*/ 0 h 3441"/>
                <a:gd name="T30" fmla="*/ 0 w 2085"/>
                <a:gd name="T31" fmla="*/ 0 h 3441"/>
                <a:gd name="T32" fmla="*/ 0 w 2085"/>
                <a:gd name="T33" fmla="*/ 0 h 3441"/>
                <a:gd name="T34" fmla="*/ 0 w 2085"/>
                <a:gd name="T35" fmla="*/ 0 h 3441"/>
                <a:gd name="T36" fmla="*/ 0 w 2085"/>
                <a:gd name="T37" fmla="*/ 0 h 3441"/>
                <a:gd name="T38" fmla="*/ 0 w 2085"/>
                <a:gd name="T39" fmla="*/ 0 h 3441"/>
                <a:gd name="T40" fmla="*/ 0 w 2085"/>
                <a:gd name="T41" fmla="*/ 0 h 3441"/>
                <a:gd name="T42" fmla="*/ 0 w 2085"/>
                <a:gd name="T43" fmla="*/ 0 h 3441"/>
                <a:gd name="T44" fmla="*/ 0 w 2085"/>
                <a:gd name="T45" fmla="*/ 0 h 3441"/>
                <a:gd name="T46" fmla="*/ 0 w 2085"/>
                <a:gd name="T47" fmla="*/ 0 h 3441"/>
                <a:gd name="T48" fmla="*/ 0 w 2085"/>
                <a:gd name="T49" fmla="*/ 0 h 3441"/>
                <a:gd name="T50" fmla="*/ 0 w 2085"/>
                <a:gd name="T51" fmla="*/ 0 h 3441"/>
                <a:gd name="T52" fmla="*/ 0 w 2085"/>
                <a:gd name="T53" fmla="*/ 0 h 3441"/>
                <a:gd name="T54" fmla="*/ 0 w 2085"/>
                <a:gd name="T55" fmla="*/ 0 h 3441"/>
                <a:gd name="T56" fmla="*/ 0 w 2085"/>
                <a:gd name="T57" fmla="*/ 0 h 3441"/>
                <a:gd name="T58" fmla="*/ 0 w 2085"/>
                <a:gd name="T59" fmla="*/ 0 h 3441"/>
                <a:gd name="T60" fmla="*/ 0 w 2085"/>
                <a:gd name="T61" fmla="*/ 0 h 3441"/>
                <a:gd name="T62" fmla="*/ 0 w 2085"/>
                <a:gd name="T63" fmla="*/ 0 h 3441"/>
                <a:gd name="T64" fmla="*/ 0 w 2085"/>
                <a:gd name="T65" fmla="*/ 0 h 3441"/>
                <a:gd name="T66" fmla="*/ 0 w 2085"/>
                <a:gd name="T67" fmla="*/ 0 h 3441"/>
                <a:gd name="T68" fmla="*/ 0 w 2085"/>
                <a:gd name="T69" fmla="*/ 0 h 3441"/>
                <a:gd name="T70" fmla="*/ 0 w 2085"/>
                <a:gd name="T71" fmla="*/ 0 h 3441"/>
                <a:gd name="T72" fmla="*/ 0 w 2085"/>
                <a:gd name="T73" fmla="*/ 0 h 3441"/>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2085" h="3441">
                  <a:moveTo>
                    <a:pt x="1575" y="0"/>
                  </a:moveTo>
                  <a:lnTo>
                    <a:pt x="1695" y="125"/>
                  </a:lnTo>
                  <a:lnTo>
                    <a:pt x="1800" y="260"/>
                  </a:lnTo>
                  <a:lnTo>
                    <a:pt x="1920" y="215"/>
                  </a:lnTo>
                  <a:lnTo>
                    <a:pt x="1905" y="425"/>
                  </a:lnTo>
                  <a:lnTo>
                    <a:pt x="1960" y="540"/>
                  </a:lnTo>
                  <a:lnTo>
                    <a:pt x="2080" y="570"/>
                  </a:lnTo>
                  <a:lnTo>
                    <a:pt x="2085" y="660"/>
                  </a:lnTo>
                  <a:lnTo>
                    <a:pt x="1930" y="815"/>
                  </a:lnTo>
                  <a:lnTo>
                    <a:pt x="1919" y="891"/>
                  </a:lnTo>
                  <a:lnTo>
                    <a:pt x="1711" y="1052"/>
                  </a:lnTo>
                  <a:lnTo>
                    <a:pt x="1710" y="1190"/>
                  </a:lnTo>
                  <a:lnTo>
                    <a:pt x="1615" y="1325"/>
                  </a:lnTo>
                  <a:lnTo>
                    <a:pt x="1606" y="1484"/>
                  </a:lnTo>
                  <a:lnTo>
                    <a:pt x="1469" y="1581"/>
                  </a:lnTo>
                  <a:lnTo>
                    <a:pt x="1271" y="1580"/>
                  </a:lnTo>
                  <a:lnTo>
                    <a:pt x="1213" y="1695"/>
                  </a:lnTo>
                  <a:lnTo>
                    <a:pt x="1110" y="1801"/>
                  </a:lnTo>
                  <a:lnTo>
                    <a:pt x="1139" y="2163"/>
                  </a:lnTo>
                  <a:lnTo>
                    <a:pt x="1240" y="2211"/>
                  </a:lnTo>
                  <a:lnTo>
                    <a:pt x="1349" y="2271"/>
                  </a:lnTo>
                  <a:lnTo>
                    <a:pt x="1225" y="2326"/>
                  </a:lnTo>
                  <a:lnTo>
                    <a:pt x="1070" y="2262"/>
                  </a:lnTo>
                  <a:lnTo>
                    <a:pt x="896" y="2176"/>
                  </a:lnTo>
                  <a:lnTo>
                    <a:pt x="841" y="2256"/>
                  </a:lnTo>
                  <a:lnTo>
                    <a:pt x="944" y="2355"/>
                  </a:lnTo>
                  <a:lnTo>
                    <a:pt x="941" y="2478"/>
                  </a:lnTo>
                  <a:lnTo>
                    <a:pt x="1005" y="2571"/>
                  </a:lnTo>
                  <a:lnTo>
                    <a:pt x="1020" y="2691"/>
                  </a:lnTo>
                  <a:lnTo>
                    <a:pt x="1050" y="2791"/>
                  </a:lnTo>
                  <a:lnTo>
                    <a:pt x="910" y="2986"/>
                  </a:lnTo>
                  <a:lnTo>
                    <a:pt x="810" y="3081"/>
                  </a:lnTo>
                  <a:lnTo>
                    <a:pt x="705" y="3151"/>
                  </a:lnTo>
                  <a:lnTo>
                    <a:pt x="630" y="3441"/>
                  </a:lnTo>
                  <a:lnTo>
                    <a:pt x="535" y="3396"/>
                  </a:lnTo>
                  <a:lnTo>
                    <a:pt x="430" y="3421"/>
                  </a:lnTo>
                  <a:lnTo>
                    <a:pt x="390" y="3226"/>
                  </a:lnTo>
                  <a:lnTo>
                    <a:pt x="310" y="3241"/>
                  </a:lnTo>
                  <a:lnTo>
                    <a:pt x="240" y="3046"/>
                  </a:lnTo>
                  <a:lnTo>
                    <a:pt x="0" y="2941"/>
                  </a:lnTo>
                  <a:lnTo>
                    <a:pt x="70" y="2881"/>
                  </a:lnTo>
                  <a:lnTo>
                    <a:pt x="45" y="2796"/>
                  </a:lnTo>
                  <a:lnTo>
                    <a:pt x="105" y="2676"/>
                  </a:lnTo>
                  <a:lnTo>
                    <a:pt x="205" y="2596"/>
                  </a:lnTo>
                  <a:lnTo>
                    <a:pt x="272" y="2646"/>
                  </a:lnTo>
                  <a:lnTo>
                    <a:pt x="323" y="2616"/>
                  </a:lnTo>
                  <a:lnTo>
                    <a:pt x="361" y="2527"/>
                  </a:lnTo>
                  <a:lnTo>
                    <a:pt x="146" y="2296"/>
                  </a:lnTo>
                  <a:lnTo>
                    <a:pt x="181" y="2206"/>
                  </a:lnTo>
                  <a:lnTo>
                    <a:pt x="86" y="2145"/>
                  </a:lnTo>
                  <a:lnTo>
                    <a:pt x="115" y="2076"/>
                  </a:lnTo>
                  <a:lnTo>
                    <a:pt x="220" y="2058"/>
                  </a:lnTo>
                  <a:lnTo>
                    <a:pt x="195" y="1836"/>
                  </a:lnTo>
                  <a:lnTo>
                    <a:pt x="121" y="1685"/>
                  </a:lnTo>
                  <a:lnTo>
                    <a:pt x="136" y="1595"/>
                  </a:lnTo>
                  <a:lnTo>
                    <a:pt x="218" y="1499"/>
                  </a:lnTo>
                  <a:lnTo>
                    <a:pt x="326" y="1307"/>
                  </a:lnTo>
                  <a:lnTo>
                    <a:pt x="356" y="1095"/>
                  </a:lnTo>
                  <a:lnTo>
                    <a:pt x="491" y="875"/>
                  </a:lnTo>
                  <a:lnTo>
                    <a:pt x="595" y="888"/>
                  </a:lnTo>
                  <a:lnTo>
                    <a:pt x="731" y="810"/>
                  </a:lnTo>
                  <a:lnTo>
                    <a:pt x="865" y="590"/>
                  </a:lnTo>
                  <a:lnTo>
                    <a:pt x="990" y="470"/>
                  </a:lnTo>
                  <a:lnTo>
                    <a:pt x="910" y="380"/>
                  </a:lnTo>
                  <a:lnTo>
                    <a:pt x="775" y="315"/>
                  </a:lnTo>
                  <a:lnTo>
                    <a:pt x="700" y="320"/>
                  </a:lnTo>
                  <a:lnTo>
                    <a:pt x="730" y="225"/>
                  </a:lnTo>
                  <a:lnTo>
                    <a:pt x="705" y="135"/>
                  </a:lnTo>
                  <a:lnTo>
                    <a:pt x="865" y="150"/>
                  </a:lnTo>
                  <a:lnTo>
                    <a:pt x="1015" y="135"/>
                  </a:lnTo>
                  <a:lnTo>
                    <a:pt x="1138" y="167"/>
                  </a:lnTo>
                  <a:lnTo>
                    <a:pt x="1300" y="80"/>
                  </a:lnTo>
                  <a:lnTo>
                    <a:pt x="1410" y="125"/>
                  </a:lnTo>
                  <a:lnTo>
                    <a:pt x="1515" y="80"/>
                  </a:lnTo>
                  <a:lnTo>
                    <a:pt x="1575" y="0"/>
                  </a:lnTo>
                  <a:close/>
                </a:path>
              </a:pathLst>
            </a:custGeom>
            <a:solidFill>
              <a:schemeClr val="accent6">
                <a:lumMod val="40000"/>
                <a:lumOff val="60000"/>
              </a:schemeClr>
            </a:solidFill>
            <a:ln>
              <a:headEnd/>
              <a:tailEnd/>
            </a:ln>
          </p:spPr>
          <p:style>
            <a:lnRef idx="3">
              <a:schemeClr val="lt1"/>
            </a:lnRef>
            <a:fillRef idx="1">
              <a:schemeClr val="accent6"/>
            </a:fillRef>
            <a:effectRef idx="1">
              <a:schemeClr val="accent6"/>
            </a:effectRef>
            <a:fontRef idx="minor">
              <a:schemeClr val="lt1"/>
            </a:fontRef>
          </p:style>
          <p:txBody>
            <a:bodyPr/>
            <a:lstStyle/>
            <a:p>
              <a:endParaRPr lang="zh-CN" altLang="en-US" sz="1350" kern="0">
                <a:solidFill>
                  <a:schemeClr val="tx1"/>
                </a:solidFill>
              </a:endParaRPr>
            </a:p>
          </p:txBody>
        </p:sp>
        <p:sp>
          <p:nvSpPr>
            <p:cNvPr id="143" name="Freeform 12">
              <a:extLst>
                <a:ext uri="{FF2B5EF4-FFF2-40B4-BE49-F238E27FC236}">
                  <a16:creationId xmlns:a16="http://schemas.microsoft.com/office/drawing/2014/main" id="{286D54E6-19CC-464E-8603-C5A9BC75452F}"/>
                </a:ext>
              </a:extLst>
            </p:cNvPr>
            <p:cNvSpPr>
              <a:spLocks/>
            </p:cNvSpPr>
            <p:nvPr/>
          </p:nvSpPr>
          <p:spPr bwMode="auto">
            <a:xfrm>
              <a:off x="3660963" y="2358650"/>
              <a:ext cx="517525" cy="465138"/>
            </a:xfrm>
            <a:custGeom>
              <a:avLst/>
              <a:gdLst>
                <a:gd name="T0" fmla="*/ 0 w 1628"/>
                <a:gd name="T1" fmla="*/ 0 h 1466"/>
                <a:gd name="T2" fmla="*/ 0 w 1628"/>
                <a:gd name="T3" fmla="*/ 0 h 1466"/>
                <a:gd name="T4" fmla="*/ 0 w 1628"/>
                <a:gd name="T5" fmla="*/ 0 h 1466"/>
                <a:gd name="T6" fmla="*/ 0 w 1628"/>
                <a:gd name="T7" fmla="*/ 0 h 1466"/>
                <a:gd name="T8" fmla="*/ 0 w 1628"/>
                <a:gd name="T9" fmla="*/ 0 h 1466"/>
                <a:gd name="T10" fmla="*/ 0 w 1628"/>
                <a:gd name="T11" fmla="*/ 0 h 1466"/>
                <a:gd name="T12" fmla="*/ 0 w 1628"/>
                <a:gd name="T13" fmla="*/ 0 h 1466"/>
                <a:gd name="T14" fmla="*/ 0 w 1628"/>
                <a:gd name="T15" fmla="*/ 0 h 1466"/>
                <a:gd name="T16" fmla="*/ 0 w 1628"/>
                <a:gd name="T17" fmla="*/ 0 h 1466"/>
                <a:gd name="T18" fmla="*/ 0 w 1628"/>
                <a:gd name="T19" fmla="*/ 0 h 1466"/>
                <a:gd name="T20" fmla="*/ 0 w 1628"/>
                <a:gd name="T21" fmla="*/ 0 h 1466"/>
                <a:gd name="T22" fmla="*/ 0 w 1628"/>
                <a:gd name="T23" fmla="*/ 0 h 1466"/>
                <a:gd name="T24" fmla="*/ 0 w 1628"/>
                <a:gd name="T25" fmla="*/ 0 h 1466"/>
                <a:gd name="T26" fmla="*/ 0 w 1628"/>
                <a:gd name="T27" fmla="*/ 0 h 1466"/>
                <a:gd name="T28" fmla="*/ 0 w 1628"/>
                <a:gd name="T29" fmla="*/ 0 h 1466"/>
                <a:gd name="T30" fmla="*/ 0 w 1628"/>
                <a:gd name="T31" fmla="*/ 0 h 1466"/>
                <a:gd name="T32" fmla="*/ 0 w 1628"/>
                <a:gd name="T33" fmla="*/ 0 h 1466"/>
                <a:gd name="T34" fmla="*/ 0 w 1628"/>
                <a:gd name="T35" fmla="*/ 0 h 1466"/>
                <a:gd name="T36" fmla="*/ 0 w 1628"/>
                <a:gd name="T37" fmla="*/ 0 h 1466"/>
                <a:gd name="T38" fmla="*/ 0 w 1628"/>
                <a:gd name="T39" fmla="*/ 0 h 1466"/>
                <a:gd name="T40" fmla="*/ 0 w 1628"/>
                <a:gd name="T41" fmla="*/ 0 h 1466"/>
                <a:gd name="T42" fmla="*/ 0 w 1628"/>
                <a:gd name="T43" fmla="*/ 0 h 1466"/>
                <a:gd name="T44" fmla="*/ 0 w 1628"/>
                <a:gd name="T45" fmla="*/ 0 h 1466"/>
                <a:gd name="T46" fmla="*/ 0 w 1628"/>
                <a:gd name="T47" fmla="*/ 0 h 1466"/>
                <a:gd name="T48" fmla="*/ 0 w 1628"/>
                <a:gd name="T49" fmla="*/ 0 h 1466"/>
                <a:gd name="T50" fmla="*/ 0 w 1628"/>
                <a:gd name="T51" fmla="*/ 0 h 1466"/>
                <a:gd name="T52" fmla="*/ 0 w 1628"/>
                <a:gd name="T53" fmla="*/ 0 h 1466"/>
                <a:gd name="T54" fmla="*/ 0 w 1628"/>
                <a:gd name="T55" fmla="*/ 0 h 1466"/>
                <a:gd name="T56" fmla="*/ 0 w 1628"/>
                <a:gd name="T57" fmla="*/ 0 h 1466"/>
                <a:gd name="T58" fmla="*/ 0 w 1628"/>
                <a:gd name="T59" fmla="*/ 0 h 1466"/>
                <a:gd name="T60" fmla="*/ 0 w 1628"/>
                <a:gd name="T61" fmla="*/ 0 h 1466"/>
                <a:gd name="T62" fmla="*/ 0 w 1628"/>
                <a:gd name="T63" fmla="*/ 0 h 1466"/>
                <a:gd name="T64" fmla="*/ 0 w 1628"/>
                <a:gd name="T65" fmla="*/ 0 h 1466"/>
                <a:gd name="T66" fmla="*/ 0 w 1628"/>
                <a:gd name="T67" fmla="*/ 0 h 1466"/>
                <a:gd name="T68" fmla="*/ 0 w 1628"/>
                <a:gd name="T69" fmla="*/ 0 h 1466"/>
                <a:gd name="T70" fmla="*/ 0 w 1628"/>
                <a:gd name="T71" fmla="*/ 0 h 146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1628" h="1466">
                  <a:moveTo>
                    <a:pt x="0" y="592"/>
                  </a:moveTo>
                  <a:lnTo>
                    <a:pt x="108" y="510"/>
                  </a:lnTo>
                  <a:lnTo>
                    <a:pt x="93" y="405"/>
                  </a:lnTo>
                  <a:lnTo>
                    <a:pt x="108" y="235"/>
                  </a:lnTo>
                  <a:lnTo>
                    <a:pt x="203" y="160"/>
                  </a:lnTo>
                  <a:lnTo>
                    <a:pt x="378" y="101"/>
                  </a:lnTo>
                  <a:lnTo>
                    <a:pt x="535" y="146"/>
                  </a:lnTo>
                  <a:lnTo>
                    <a:pt x="608" y="195"/>
                  </a:lnTo>
                  <a:lnTo>
                    <a:pt x="697" y="191"/>
                  </a:lnTo>
                  <a:lnTo>
                    <a:pt x="624" y="61"/>
                  </a:lnTo>
                  <a:lnTo>
                    <a:pt x="743" y="0"/>
                  </a:lnTo>
                  <a:lnTo>
                    <a:pt x="818" y="60"/>
                  </a:lnTo>
                  <a:lnTo>
                    <a:pt x="848" y="150"/>
                  </a:lnTo>
                  <a:lnTo>
                    <a:pt x="948" y="240"/>
                  </a:lnTo>
                  <a:lnTo>
                    <a:pt x="1143" y="280"/>
                  </a:lnTo>
                  <a:lnTo>
                    <a:pt x="1278" y="385"/>
                  </a:lnTo>
                  <a:lnTo>
                    <a:pt x="1278" y="505"/>
                  </a:lnTo>
                  <a:lnTo>
                    <a:pt x="1488" y="525"/>
                  </a:lnTo>
                  <a:lnTo>
                    <a:pt x="1628" y="660"/>
                  </a:lnTo>
                  <a:lnTo>
                    <a:pt x="1323" y="899"/>
                  </a:lnTo>
                  <a:lnTo>
                    <a:pt x="1312" y="1015"/>
                  </a:lnTo>
                  <a:lnTo>
                    <a:pt x="1278" y="1090"/>
                  </a:lnTo>
                  <a:lnTo>
                    <a:pt x="1329" y="1216"/>
                  </a:lnTo>
                  <a:lnTo>
                    <a:pt x="1207" y="1301"/>
                  </a:lnTo>
                  <a:lnTo>
                    <a:pt x="1209" y="1466"/>
                  </a:lnTo>
                  <a:lnTo>
                    <a:pt x="938" y="1405"/>
                  </a:lnTo>
                  <a:lnTo>
                    <a:pt x="723" y="1300"/>
                  </a:lnTo>
                  <a:lnTo>
                    <a:pt x="579" y="1196"/>
                  </a:lnTo>
                  <a:lnTo>
                    <a:pt x="637" y="1103"/>
                  </a:lnTo>
                  <a:lnTo>
                    <a:pt x="489" y="1046"/>
                  </a:lnTo>
                  <a:lnTo>
                    <a:pt x="399" y="946"/>
                  </a:lnTo>
                  <a:lnTo>
                    <a:pt x="231" y="1045"/>
                  </a:lnTo>
                  <a:lnTo>
                    <a:pt x="109" y="944"/>
                  </a:lnTo>
                  <a:lnTo>
                    <a:pt x="109" y="848"/>
                  </a:lnTo>
                  <a:lnTo>
                    <a:pt x="157" y="673"/>
                  </a:lnTo>
                  <a:lnTo>
                    <a:pt x="0" y="592"/>
                  </a:lnTo>
                  <a:close/>
                </a:path>
              </a:pathLst>
            </a:custGeom>
            <a:solidFill>
              <a:schemeClr val="accent1">
                <a:lumMod val="40000"/>
                <a:lumOff val="60000"/>
              </a:schemeClr>
            </a:solidFill>
            <a:ln>
              <a:headEnd/>
              <a:tailEnd/>
            </a:ln>
          </p:spPr>
          <p:style>
            <a:lnRef idx="3">
              <a:schemeClr val="lt1"/>
            </a:lnRef>
            <a:fillRef idx="1">
              <a:schemeClr val="accent6"/>
            </a:fillRef>
            <a:effectRef idx="1">
              <a:schemeClr val="accent6"/>
            </a:effectRef>
            <a:fontRef idx="minor">
              <a:schemeClr val="lt1"/>
            </a:fontRef>
          </p:style>
          <p:txBody>
            <a:bodyPr/>
            <a:lstStyle/>
            <a:p>
              <a:endParaRPr lang="zh-CN" altLang="en-US" sz="1350" kern="0">
                <a:solidFill>
                  <a:schemeClr val="tx1"/>
                </a:solidFill>
              </a:endParaRPr>
            </a:p>
          </p:txBody>
        </p:sp>
        <p:sp>
          <p:nvSpPr>
            <p:cNvPr id="144" name="Freeform 13">
              <a:extLst>
                <a:ext uri="{FF2B5EF4-FFF2-40B4-BE49-F238E27FC236}">
                  <a16:creationId xmlns:a16="http://schemas.microsoft.com/office/drawing/2014/main" id="{FF40DBEC-8C17-4BA2-9E02-6FEBA9797262}"/>
                </a:ext>
              </a:extLst>
            </p:cNvPr>
            <p:cNvSpPr>
              <a:spLocks/>
            </p:cNvSpPr>
            <p:nvPr/>
          </p:nvSpPr>
          <p:spPr bwMode="auto">
            <a:xfrm>
              <a:off x="4548375" y="3038100"/>
              <a:ext cx="776288" cy="549275"/>
            </a:xfrm>
            <a:custGeom>
              <a:avLst/>
              <a:gdLst>
                <a:gd name="T0" fmla="*/ 0 w 2445"/>
                <a:gd name="T1" fmla="*/ 0 h 1731"/>
                <a:gd name="T2" fmla="*/ 0 w 2445"/>
                <a:gd name="T3" fmla="*/ 0 h 1731"/>
                <a:gd name="T4" fmla="*/ 0 w 2445"/>
                <a:gd name="T5" fmla="*/ 0 h 1731"/>
                <a:gd name="T6" fmla="*/ 0 w 2445"/>
                <a:gd name="T7" fmla="*/ 0 h 1731"/>
                <a:gd name="T8" fmla="*/ 0 w 2445"/>
                <a:gd name="T9" fmla="*/ 0 h 1731"/>
                <a:gd name="T10" fmla="*/ 0 w 2445"/>
                <a:gd name="T11" fmla="*/ 0 h 1731"/>
                <a:gd name="T12" fmla="*/ 0 w 2445"/>
                <a:gd name="T13" fmla="*/ 0 h 1731"/>
                <a:gd name="T14" fmla="*/ 0 w 2445"/>
                <a:gd name="T15" fmla="*/ 0 h 1731"/>
                <a:gd name="T16" fmla="*/ 0 w 2445"/>
                <a:gd name="T17" fmla="*/ 0 h 1731"/>
                <a:gd name="T18" fmla="*/ 0 w 2445"/>
                <a:gd name="T19" fmla="*/ 0 h 1731"/>
                <a:gd name="T20" fmla="*/ 0 w 2445"/>
                <a:gd name="T21" fmla="*/ 0 h 1731"/>
                <a:gd name="T22" fmla="*/ 0 w 2445"/>
                <a:gd name="T23" fmla="*/ 0 h 1731"/>
                <a:gd name="T24" fmla="*/ 0 w 2445"/>
                <a:gd name="T25" fmla="*/ 0 h 1731"/>
                <a:gd name="T26" fmla="*/ 0 w 2445"/>
                <a:gd name="T27" fmla="*/ 0 h 1731"/>
                <a:gd name="T28" fmla="*/ 0 w 2445"/>
                <a:gd name="T29" fmla="*/ 0 h 1731"/>
                <a:gd name="T30" fmla="*/ 0 w 2445"/>
                <a:gd name="T31" fmla="*/ 0 h 1731"/>
                <a:gd name="T32" fmla="*/ 0 w 2445"/>
                <a:gd name="T33" fmla="*/ 0 h 1731"/>
                <a:gd name="T34" fmla="*/ 0 w 2445"/>
                <a:gd name="T35" fmla="*/ 0 h 1731"/>
                <a:gd name="T36" fmla="*/ 0 w 2445"/>
                <a:gd name="T37" fmla="*/ 0 h 1731"/>
                <a:gd name="T38" fmla="*/ 0 w 2445"/>
                <a:gd name="T39" fmla="*/ 0 h 1731"/>
                <a:gd name="T40" fmla="*/ 0 w 2445"/>
                <a:gd name="T41" fmla="*/ 0 h 1731"/>
                <a:gd name="T42" fmla="*/ 0 w 2445"/>
                <a:gd name="T43" fmla="*/ 0 h 1731"/>
                <a:gd name="T44" fmla="*/ 0 w 2445"/>
                <a:gd name="T45" fmla="*/ 0 h 1731"/>
                <a:gd name="T46" fmla="*/ 0 w 2445"/>
                <a:gd name="T47" fmla="*/ 0 h 1731"/>
                <a:gd name="T48" fmla="*/ 0 w 2445"/>
                <a:gd name="T49" fmla="*/ 0 h 1731"/>
                <a:gd name="T50" fmla="*/ 0 w 2445"/>
                <a:gd name="T51" fmla="*/ 0 h 1731"/>
                <a:gd name="T52" fmla="*/ 0 w 2445"/>
                <a:gd name="T53" fmla="*/ 0 h 1731"/>
                <a:gd name="T54" fmla="*/ 0 w 2445"/>
                <a:gd name="T55" fmla="*/ 0 h 1731"/>
                <a:gd name="T56" fmla="*/ 0 w 2445"/>
                <a:gd name="T57" fmla="*/ 0 h 1731"/>
                <a:gd name="T58" fmla="*/ 0 w 2445"/>
                <a:gd name="T59" fmla="*/ 0 h 1731"/>
                <a:gd name="T60" fmla="*/ 0 w 2445"/>
                <a:gd name="T61" fmla="*/ 0 h 1731"/>
                <a:gd name="T62" fmla="*/ 0 w 2445"/>
                <a:gd name="T63" fmla="*/ 0 h 1731"/>
                <a:gd name="T64" fmla="*/ 0 w 2445"/>
                <a:gd name="T65" fmla="*/ 0 h 173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2445" h="1731">
                  <a:moveTo>
                    <a:pt x="245" y="33"/>
                  </a:moveTo>
                  <a:lnTo>
                    <a:pt x="374" y="0"/>
                  </a:lnTo>
                  <a:lnTo>
                    <a:pt x="500" y="64"/>
                  </a:lnTo>
                  <a:lnTo>
                    <a:pt x="635" y="76"/>
                  </a:lnTo>
                  <a:lnTo>
                    <a:pt x="635" y="255"/>
                  </a:lnTo>
                  <a:lnTo>
                    <a:pt x="735" y="259"/>
                  </a:lnTo>
                  <a:lnTo>
                    <a:pt x="839" y="315"/>
                  </a:lnTo>
                  <a:lnTo>
                    <a:pt x="935" y="364"/>
                  </a:lnTo>
                  <a:lnTo>
                    <a:pt x="1099" y="300"/>
                  </a:lnTo>
                  <a:lnTo>
                    <a:pt x="1144" y="335"/>
                  </a:lnTo>
                  <a:lnTo>
                    <a:pt x="1184" y="435"/>
                  </a:lnTo>
                  <a:lnTo>
                    <a:pt x="1275" y="450"/>
                  </a:lnTo>
                  <a:lnTo>
                    <a:pt x="1370" y="390"/>
                  </a:lnTo>
                  <a:lnTo>
                    <a:pt x="1505" y="425"/>
                  </a:lnTo>
                  <a:lnTo>
                    <a:pt x="1640" y="495"/>
                  </a:lnTo>
                  <a:lnTo>
                    <a:pt x="1815" y="435"/>
                  </a:lnTo>
                  <a:lnTo>
                    <a:pt x="1880" y="540"/>
                  </a:lnTo>
                  <a:lnTo>
                    <a:pt x="2200" y="490"/>
                  </a:lnTo>
                  <a:lnTo>
                    <a:pt x="2355" y="424"/>
                  </a:lnTo>
                  <a:lnTo>
                    <a:pt x="2445" y="545"/>
                  </a:lnTo>
                  <a:lnTo>
                    <a:pt x="2255" y="649"/>
                  </a:lnTo>
                  <a:lnTo>
                    <a:pt x="2205" y="765"/>
                  </a:lnTo>
                  <a:lnTo>
                    <a:pt x="2313" y="892"/>
                  </a:lnTo>
                  <a:lnTo>
                    <a:pt x="2339" y="996"/>
                  </a:lnTo>
                  <a:lnTo>
                    <a:pt x="2256" y="1006"/>
                  </a:lnTo>
                  <a:lnTo>
                    <a:pt x="2235" y="1069"/>
                  </a:lnTo>
                  <a:lnTo>
                    <a:pt x="2247" y="1129"/>
                  </a:lnTo>
                  <a:lnTo>
                    <a:pt x="2135" y="1099"/>
                  </a:lnTo>
                  <a:lnTo>
                    <a:pt x="2016" y="1171"/>
                  </a:lnTo>
                  <a:lnTo>
                    <a:pt x="1940" y="1245"/>
                  </a:lnTo>
                  <a:lnTo>
                    <a:pt x="1911" y="1378"/>
                  </a:lnTo>
                  <a:lnTo>
                    <a:pt x="1893" y="1500"/>
                  </a:lnTo>
                  <a:lnTo>
                    <a:pt x="1760" y="1551"/>
                  </a:lnTo>
                  <a:lnTo>
                    <a:pt x="1635" y="1531"/>
                  </a:lnTo>
                  <a:lnTo>
                    <a:pt x="1610" y="1641"/>
                  </a:lnTo>
                  <a:lnTo>
                    <a:pt x="1520" y="1626"/>
                  </a:lnTo>
                  <a:lnTo>
                    <a:pt x="1500" y="1536"/>
                  </a:lnTo>
                  <a:lnTo>
                    <a:pt x="1395" y="1476"/>
                  </a:lnTo>
                  <a:lnTo>
                    <a:pt x="1219" y="1431"/>
                  </a:lnTo>
                  <a:lnTo>
                    <a:pt x="1184" y="1491"/>
                  </a:lnTo>
                  <a:lnTo>
                    <a:pt x="1124" y="1588"/>
                  </a:lnTo>
                  <a:lnTo>
                    <a:pt x="1025" y="1602"/>
                  </a:lnTo>
                  <a:lnTo>
                    <a:pt x="814" y="1666"/>
                  </a:lnTo>
                  <a:lnTo>
                    <a:pt x="734" y="1591"/>
                  </a:lnTo>
                  <a:lnTo>
                    <a:pt x="659" y="1651"/>
                  </a:lnTo>
                  <a:lnTo>
                    <a:pt x="629" y="1731"/>
                  </a:lnTo>
                  <a:lnTo>
                    <a:pt x="524" y="1671"/>
                  </a:lnTo>
                  <a:lnTo>
                    <a:pt x="524" y="1576"/>
                  </a:lnTo>
                  <a:lnTo>
                    <a:pt x="409" y="1636"/>
                  </a:lnTo>
                  <a:lnTo>
                    <a:pt x="359" y="1546"/>
                  </a:lnTo>
                  <a:lnTo>
                    <a:pt x="299" y="1606"/>
                  </a:lnTo>
                  <a:lnTo>
                    <a:pt x="134" y="1605"/>
                  </a:lnTo>
                  <a:lnTo>
                    <a:pt x="47" y="1441"/>
                  </a:lnTo>
                  <a:lnTo>
                    <a:pt x="0" y="1336"/>
                  </a:lnTo>
                  <a:lnTo>
                    <a:pt x="35" y="1215"/>
                  </a:lnTo>
                  <a:lnTo>
                    <a:pt x="240" y="1095"/>
                  </a:lnTo>
                  <a:lnTo>
                    <a:pt x="404" y="945"/>
                  </a:lnTo>
                  <a:lnTo>
                    <a:pt x="614" y="946"/>
                  </a:lnTo>
                  <a:lnTo>
                    <a:pt x="629" y="861"/>
                  </a:lnTo>
                  <a:lnTo>
                    <a:pt x="379" y="770"/>
                  </a:lnTo>
                  <a:lnTo>
                    <a:pt x="408" y="606"/>
                  </a:lnTo>
                  <a:lnTo>
                    <a:pt x="289" y="570"/>
                  </a:lnTo>
                  <a:lnTo>
                    <a:pt x="374" y="483"/>
                  </a:lnTo>
                  <a:lnTo>
                    <a:pt x="528" y="465"/>
                  </a:lnTo>
                  <a:lnTo>
                    <a:pt x="379" y="335"/>
                  </a:lnTo>
                  <a:lnTo>
                    <a:pt x="289" y="185"/>
                  </a:lnTo>
                  <a:lnTo>
                    <a:pt x="245" y="33"/>
                  </a:lnTo>
                  <a:close/>
                </a:path>
              </a:pathLst>
            </a:custGeom>
            <a:solidFill>
              <a:schemeClr val="accent6">
                <a:lumMod val="40000"/>
                <a:lumOff val="60000"/>
              </a:schemeClr>
            </a:solidFill>
            <a:ln>
              <a:headEnd/>
              <a:tailEnd/>
            </a:ln>
          </p:spPr>
          <p:style>
            <a:lnRef idx="3">
              <a:schemeClr val="lt1"/>
            </a:lnRef>
            <a:fillRef idx="1">
              <a:schemeClr val="accent6"/>
            </a:fillRef>
            <a:effectRef idx="1">
              <a:schemeClr val="accent6"/>
            </a:effectRef>
            <a:fontRef idx="minor">
              <a:schemeClr val="lt1"/>
            </a:fontRef>
          </p:style>
          <p:txBody>
            <a:bodyPr/>
            <a:lstStyle/>
            <a:p>
              <a:pPr fontAlgn="base">
                <a:spcBef>
                  <a:spcPct val="0"/>
                </a:spcBef>
                <a:spcAft>
                  <a:spcPct val="0"/>
                </a:spcAft>
              </a:pPr>
              <a:endParaRPr lang="zh-CN" altLang="en-US" sz="1350" b="1" kern="0">
                <a:solidFill>
                  <a:schemeClr val="tx1"/>
                </a:solidFill>
                <a:latin typeface="Arial" charset="0"/>
              </a:endParaRPr>
            </a:p>
          </p:txBody>
        </p:sp>
        <p:sp>
          <p:nvSpPr>
            <p:cNvPr id="145" name="Freeform 14">
              <a:extLst>
                <a:ext uri="{FF2B5EF4-FFF2-40B4-BE49-F238E27FC236}">
                  <a16:creationId xmlns:a16="http://schemas.microsoft.com/office/drawing/2014/main" id="{A42F61EF-99C4-48E0-A5C0-16366395B9D0}"/>
                </a:ext>
              </a:extLst>
            </p:cNvPr>
            <p:cNvSpPr>
              <a:spLocks/>
            </p:cNvSpPr>
            <p:nvPr/>
          </p:nvSpPr>
          <p:spPr bwMode="auto">
            <a:xfrm>
              <a:off x="4264213" y="3881063"/>
              <a:ext cx="973138" cy="839788"/>
            </a:xfrm>
            <a:custGeom>
              <a:avLst/>
              <a:gdLst>
                <a:gd name="T0" fmla="*/ 0 w 3065"/>
                <a:gd name="T1" fmla="*/ 0 h 2646"/>
                <a:gd name="T2" fmla="*/ 0 w 3065"/>
                <a:gd name="T3" fmla="*/ 0 h 2646"/>
                <a:gd name="T4" fmla="*/ 0 w 3065"/>
                <a:gd name="T5" fmla="*/ 0 h 2646"/>
                <a:gd name="T6" fmla="*/ 0 w 3065"/>
                <a:gd name="T7" fmla="*/ 0 h 2646"/>
                <a:gd name="T8" fmla="*/ 0 w 3065"/>
                <a:gd name="T9" fmla="*/ 0 h 2646"/>
                <a:gd name="T10" fmla="*/ 0 w 3065"/>
                <a:gd name="T11" fmla="*/ 0 h 2646"/>
                <a:gd name="T12" fmla="*/ 0 w 3065"/>
                <a:gd name="T13" fmla="*/ 0 h 2646"/>
                <a:gd name="T14" fmla="*/ 0 w 3065"/>
                <a:gd name="T15" fmla="*/ 0 h 2646"/>
                <a:gd name="T16" fmla="*/ 0 w 3065"/>
                <a:gd name="T17" fmla="*/ 0 h 2646"/>
                <a:gd name="T18" fmla="*/ 0 w 3065"/>
                <a:gd name="T19" fmla="*/ 0 h 2646"/>
                <a:gd name="T20" fmla="*/ 0 w 3065"/>
                <a:gd name="T21" fmla="*/ 0 h 2646"/>
                <a:gd name="T22" fmla="*/ 0 w 3065"/>
                <a:gd name="T23" fmla="*/ 0 h 2646"/>
                <a:gd name="T24" fmla="*/ 0 w 3065"/>
                <a:gd name="T25" fmla="*/ 0 h 2646"/>
                <a:gd name="T26" fmla="*/ 0 w 3065"/>
                <a:gd name="T27" fmla="*/ 0 h 2646"/>
                <a:gd name="T28" fmla="*/ 0 w 3065"/>
                <a:gd name="T29" fmla="*/ 0 h 2646"/>
                <a:gd name="T30" fmla="*/ 0 w 3065"/>
                <a:gd name="T31" fmla="*/ 0 h 2646"/>
                <a:gd name="T32" fmla="*/ 0 w 3065"/>
                <a:gd name="T33" fmla="*/ 0 h 2646"/>
                <a:gd name="T34" fmla="*/ 0 w 3065"/>
                <a:gd name="T35" fmla="*/ 0 h 2646"/>
                <a:gd name="T36" fmla="*/ 0 w 3065"/>
                <a:gd name="T37" fmla="*/ 0 h 2646"/>
                <a:gd name="T38" fmla="*/ 0 w 3065"/>
                <a:gd name="T39" fmla="*/ 0 h 2646"/>
                <a:gd name="T40" fmla="*/ 0 w 3065"/>
                <a:gd name="T41" fmla="*/ 0 h 2646"/>
                <a:gd name="T42" fmla="*/ 0 w 3065"/>
                <a:gd name="T43" fmla="*/ 0 h 2646"/>
                <a:gd name="T44" fmla="*/ 0 w 3065"/>
                <a:gd name="T45" fmla="*/ 0 h 2646"/>
                <a:gd name="T46" fmla="*/ 0 w 3065"/>
                <a:gd name="T47" fmla="*/ 0 h 2646"/>
                <a:gd name="T48" fmla="*/ 0 w 3065"/>
                <a:gd name="T49" fmla="*/ 0 h 2646"/>
                <a:gd name="T50" fmla="*/ 0 w 3065"/>
                <a:gd name="T51" fmla="*/ 0 h 2646"/>
                <a:gd name="T52" fmla="*/ 0 w 3065"/>
                <a:gd name="T53" fmla="*/ 0 h 2646"/>
                <a:gd name="T54" fmla="*/ 0 w 3065"/>
                <a:gd name="T55" fmla="*/ 0 h 2646"/>
                <a:gd name="T56" fmla="*/ 0 w 3065"/>
                <a:gd name="T57" fmla="*/ 0 h 2646"/>
                <a:gd name="T58" fmla="*/ 0 w 3065"/>
                <a:gd name="T59" fmla="*/ 0 h 2646"/>
                <a:gd name="T60" fmla="*/ 0 w 3065"/>
                <a:gd name="T61" fmla="*/ 0 h 2646"/>
                <a:gd name="T62" fmla="*/ 0 w 3065"/>
                <a:gd name="T63" fmla="*/ 0 h 2646"/>
                <a:gd name="T64" fmla="*/ 0 w 3065"/>
                <a:gd name="T65" fmla="*/ 0 h 2646"/>
                <a:gd name="T66" fmla="*/ 0 w 3065"/>
                <a:gd name="T67" fmla="*/ 0 h 2646"/>
                <a:gd name="T68" fmla="*/ 0 w 3065"/>
                <a:gd name="T69" fmla="*/ 0 h 2646"/>
                <a:gd name="T70" fmla="*/ 0 w 3065"/>
                <a:gd name="T71" fmla="*/ 0 h 2646"/>
                <a:gd name="T72" fmla="*/ 0 w 3065"/>
                <a:gd name="T73" fmla="*/ 0 h 2646"/>
                <a:gd name="T74" fmla="*/ 0 w 3065"/>
                <a:gd name="T75" fmla="*/ 0 h 2646"/>
                <a:gd name="T76" fmla="*/ 0 w 3065"/>
                <a:gd name="T77" fmla="*/ 0 h 264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3065" h="2646">
                  <a:moveTo>
                    <a:pt x="1288" y="95"/>
                  </a:moveTo>
                  <a:lnTo>
                    <a:pt x="1453" y="120"/>
                  </a:lnTo>
                  <a:lnTo>
                    <a:pt x="1598" y="60"/>
                  </a:lnTo>
                  <a:lnTo>
                    <a:pt x="1823" y="60"/>
                  </a:lnTo>
                  <a:lnTo>
                    <a:pt x="1853" y="165"/>
                  </a:lnTo>
                  <a:lnTo>
                    <a:pt x="1798" y="270"/>
                  </a:lnTo>
                  <a:lnTo>
                    <a:pt x="1918" y="275"/>
                  </a:lnTo>
                  <a:lnTo>
                    <a:pt x="1993" y="230"/>
                  </a:lnTo>
                  <a:lnTo>
                    <a:pt x="2153" y="255"/>
                  </a:lnTo>
                  <a:lnTo>
                    <a:pt x="2258" y="315"/>
                  </a:lnTo>
                  <a:lnTo>
                    <a:pt x="2323" y="215"/>
                  </a:lnTo>
                  <a:lnTo>
                    <a:pt x="2293" y="110"/>
                  </a:lnTo>
                  <a:lnTo>
                    <a:pt x="2273" y="5"/>
                  </a:lnTo>
                  <a:lnTo>
                    <a:pt x="2353" y="0"/>
                  </a:lnTo>
                  <a:lnTo>
                    <a:pt x="2483" y="65"/>
                  </a:lnTo>
                  <a:lnTo>
                    <a:pt x="2723" y="185"/>
                  </a:lnTo>
                  <a:lnTo>
                    <a:pt x="2818" y="320"/>
                  </a:lnTo>
                  <a:lnTo>
                    <a:pt x="2908" y="287"/>
                  </a:lnTo>
                  <a:lnTo>
                    <a:pt x="2960" y="389"/>
                  </a:lnTo>
                  <a:lnTo>
                    <a:pt x="3058" y="381"/>
                  </a:lnTo>
                  <a:lnTo>
                    <a:pt x="3065" y="495"/>
                  </a:lnTo>
                  <a:lnTo>
                    <a:pt x="2903" y="515"/>
                  </a:lnTo>
                  <a:lnTo>
                    <a:pt x="2728" y="705"/>
                  </a:lnTo>
                  <a:lnTo>
                    <a:pt x="2828" y="930"/>
                  </a:lnTo>
                  <a:lnTo>
                    <a:pt x="2843" y="1028"/>
                  </a:lnTo>
                  <a:lnTo>
                    <a:pt x="2738" y="1095"/>
                  </a:lnTo>
                  <a:lnTo>
                    <a:pt x="2768" y="1145"/>
                  </a:lnTo>
                  <a:lnTo>
                    <a:pt x="2608" y="1265"/>
                  </a:lnTo>
                  <a:lnTo>
                    <a:pt x="2503" y="1426"/>
                  </a:lnTo>
                  <a:lnTo>
                    <a:pt x="2075" y="1588"/>
                  </a:lnTo>
                  <a:lnTo>
                    <a:pt x="2093" y="1446"/>
                  </a:lnTo>
                  <a:lnTo>
                    <a:pt x="1958" y="1531"/>
                  </a:lnTo>
                  <a:lnTo>
                    <a:pt x="1918" y="1621"/>
                  </a:lnTo>
                  <a:lnTo>
                    <a:pt x="1933" y="1701"/>
                  </a:lnTo>
                  <a:lnTo>
                    <a:pt x="1819" y="1776"/>
                  </a:lnTo>
                  <a:lnTo>
                    <a:pt x="1739" y="1920"/>
                  </a:lnTo>
                  <a:lnTo>
                    <a:pt x="1688" y="1863"/>
                  </a:lnTo>
                  <a:lnTo>
                    <a:pt x="1558" y="1938"/>
                  </a:lnTo>
                  <a:lnTo>
                    <a:pt x="1491" y="2092"/>
                  </a:lnTo>
                  <a:lnTo>
                    <a:pt x="1356" y="2071"/>
                  </a:lnTo>
                  <a:lnTo>
                    <a:pt x="1223" y="1996"/>
                  </a:lnTo>
                  <a:lnTo>
                    <a:pt x="1137" y="1908"/>
                  </a:lnTo>
                  <a:lnTo>
                    <a:pt x="998" y="1983"/>
                  </a:lnTo>
                  <a:lnTo>
                    <a:pt x="989" y="2070"/>
                  </a:lnTo>
                  <a:lnTo>
                    <a:pt x="884" y="2100"/>
                  </a:lnTo>
                  <a:lnTo>
                    <a:pt x="822" y="2166"/>
                  </a:lnTo>
                  <a:lnTo>
                    <a:pt x="854" y="2317"/>
                  </a:lnTo>
                  <a:lnTo>
                    <a:pt x="743" y="2287"/>
                  </a:lnTo>
                  <a:lnTo>
                    <a:pt x="615" y="2391"/>
                  </a:lnTo>
                  <a:lnTo>
                    <a:pt x="553" y="2211"/>
                  </a:lnTo>
                  <a:lnTo>
                    <a:pt x="474" y="2280"/>
                  </a:lnTo>
                  <a:lnTo>
                    <a:pt x="494" y="2379"/>
                  </a:lnTo>
                  <a:lnTo>
                    <a:pt x="464" y="2481"/>
                  </a:lnTo>
                  <a:lnTo>
                    <a:pt x="163" y="2551"/>
                  </a:lnTo>
                  <a:lnTo>
                    <a:pt x="98" y="2626"/>
                  </a:lnTo>
                  <a:lnTo>
                    <a:pt x="0" y="2646"/>
                  </a:lnTo>
                  <a:lnTo>
                    <a:pt x="74" y="2355"/>
                  </a:lnTo>
                  <a:lnTo>
                    <a:pt x="182" y="2284"/>
                  </a:lnTo>
                  <a:lnTo>
                    <a:pt x="279" y="2188"/>
                  </a:lnTo>
                  <a:lnTo>
                    <a:pt x="419" y="1995"/>
                  </a:lnTo>
                  <a:lnTo>
                    <a:pt x="388" y="1896"/>
                  </a:lnTo>
                  <a:lnTo>
                    <a:pt x="374" y="1779"/>
                  </a:lnTo>
                  <a:lnTo>
                    <a:pt x="308" y="1681"/>
                  </a:lnTo>
                  <a:lnTo>
                    <a:pt x="313" y="1561"/>
                  </a:lnTo>
                  <a:lnTo>
                    <a:pt x="208" y="1461"/>
                  </a:lnTo>
                  <a:lnTo>
                    <a:pt x="263" y="1381"/>
                  </a:lnTo>
                  <a:lnTo>
                    <a:pt x="448" y="1471"/>
                  </a:lnTo>
                  <a:lnTo>
                    <a:pt x="593" y="1531"/>
                  </a:lnTo>
                  <a:lnTo>
                    <a:pt x="718" y="1476"/>
                  </a:lnTo>
                  <a:lnTo>
                    <a:pt x="608" y="1416"/>
                  </a:lnTo>
                  <a:lnTo>
                    <a:pt x="510" y="1370"/>
                  </a:lnTo>
                  <a:lnTo>
                    <a:pt x="493" y="1185"/>
                  </a:lnTo>
                  <a:lnTo>
                    <a:pt x="478" y="1005"/>
                  </a:lnTo>
                  <a:lnTo>
                    <a:pt x="583" y="900"/>
                  </a:lnTo>
                  <a:lnTo>
                    <a:pt x="638" y="785"/>
                  </a:lnTo>
                  <a:lnTo>
                    <a:pt x="838" y="785"/>
                  </a:lnTo>
                  <a:lnTo>
                    <a:pt x="973" y="690"/>
                  </a:lnTo>
                  <a:lnTo>
                    <a:pt x="983" y="530"/>
                  </a:lnTo>
                  <a:lnTo>
                    <a:pt x="1078" y="395"/>
                  </a:lnTo>
                  <a:lnTo>
                    <a:pt x="1078" y="260"/>
                  </a:lnTo>
                  <a:lnTo>
                    <a:pt x="1288" y="95"/>
                  </a:lnTo>
                  <a:close/>
                </a:path>
              </a:pathLst>
            </a:custGeom>
            <a:solidFill>
              <a:schemeClr val="accent6">
                <a:lumMod val="40000"/>
                <a:lumOff val="60000"/>
              </a:schemeClr>
            </a:solidFill>
            <a:ln>
              <a:headEnd/>
              <a:tailEnd/>
            </a:ln>
          </p:spPr>
          <p:style>
            <a:lnRef idx="3">
              <a:schemeClr val="lt1"/>
            </a:lnRef>
            <a:fillRef idx="1">
              <a:schemeClr val="accent6"/>
            </a:fillRef>
            <a:effectRef idx="1">
              <a:schemeClr val="accent6"/>
            </a:effectRef>
            <a:fontRef idx="minor">
              <a:schemeClr val="lt1"/>
            </a:fontRef>
          </p:style>
          <p:txBody>
            <a:bodyPr/>
            <a:lstStyle/>
            <a:p>
              <a:endParaRPr lang="zh-CN" altLang="en-US" sz="1350" kern="0" dirty="0">
                <a:solidFill>
                  <a:schemeClr val="tx1"/>
                </a:solidFill>
              </a:endParaRPr>
            </a:p>
          </p:txBody>
        </p:sp>
        <p:sp>
          <p:nvSpPr>
            <p:cNvPr id="146" name="Freeform 15">
              <a:extLst>
                <a:ext uri="{FF2B5EF4-FFF2-40B4-BE49-F238E27FC236}">
                  <a16:creationId xmlns:a16="http://schemas.microsoft.com/office/drawing/2014/main" id="{44964437-76E5-4D11-A90D-27A8D2F95D6B}"/>
                </a:ext>
              </a:extLst>
            </p:cNvPr>
            <p:cNvSpPr>
              <a:spLocks/>
            </p:cNvSpPr>
            <p:nvPr/>
          </p:nvSpPr>
          <p:spPr bwMode="auto">
            <a:xfrm>
              <a:off x="4564250" y="3387350"/>
              <a:ext cx="714375" cy="593725"/>
            </a:xfrm>
            <a:custGeom>
              <a:avLst/>
              <a:gdLst>
                <a:gd name="T0" fmla="*/ 0 w 2251"/>
                <a:gd name="T1" fmla="*/ 0 h 1871"/>
                <a:gd name="T2" fmla="*/ 0 w 2251"/>
                <a:gd name="T3" fmla="*/ 0 h 1871"/>
                <a:gd name="T4" fmla="*/ 0 w 2251"/>
                <a:gd name="T5" fmla="*/ 0 h 1871"/>
                <a:gd name="T6" fmla="*/ 0 w 2251"/>
                <a:gd name="T7" fmla="*/ 0 h 1871"/>
                <a:gd name="T8" fmla="*/ 0 w 2251"/>
                <a:gd name="T9" fmla="*/ 0 h 1871"/>
                <a:gd name="T10" fmla="*/ 0 w 2251"/>
                <a:gd name="T11" fmla="*/ 0 h 1871"/>
                <a:gd name="T12" fmla="*/ 0 w 2251"/>
                <a:gd name="T13" fmla="*/ 0 h 1871"/>
                <a:gd name="T14" fmla="*/ 0 w 2251"/>
                <a:gd name="T15" fmla="*/ 0 h 1871"/>
                <a:gd name="T16" fmla="*/ 0 w 2251"/>
                <a:gd name="T17" fmla="*/ 0 h 1871"/>
                <a:gd name="T18" fmla="*/ 0 w 2251"/>
                <a:gd name="T19" fmla="*/ 0 h 1871"/>
                <a:gd name="T20" fmla="*/ 0 w 2251"/>
                <a:gd name="T21" fmla="*/ 0 h 1871"/>
                <a:gd name="T22" fmla="*/ 0 w 2251"/>
                <a:gd name="T23" fmla="*/ 0 h 1871"/>
                <a:gd name="T24" fmla="*/ 0 w 2251"/>
                <a:gd name="T25" fmla="*/ 0 h 1871"/>
                <a:gd name="T26" fmla="*/ 0 w 2251"/>
                <a:gd name="T27" fmla="*/ 0 h 1871"/>
                <a:gd name="T28" fmla="*/ 0 w 2251"/>
                <a:gd name="T29" fmla="*/ 0 h 1871"/>
                <a:gd name="T30" fmla="*/ 0 w 2251"/>
                <a:gd name="T31" fmla="*/ 0 h 1871"/>
                <a:gd name="T32" fmla="*/ 0 w 2251"/>
                <a:gd name="T33" fmla="*/ 0 h 1871"/>
                <a:gd name="T34" fmla="*/ 0 w 2251"/>
                <a:gd name="T35" fmla="*/ 0 h 1871"/>
                <a:gd name="T36" fmla="*/ 0 w 2251"/>
                <a:gd name="T37" fmla="*/ 0 h 1871"/>
                <a:gd name="T38" fmla="*/ 0 w 2251"/>
                <a:gd name="T39" fmla="*/ 0 h 1871"/>
                <a:gd name="T40" fmla="*/ 0 w 2251"/>
                <a:gd name="T41" fmla="*/ 0 h 1871"/>
                <a:gd name="T42" fmla="*/ 0 w 2251"/>
                <a:gd name="T43" fmla="*/ 0 h 1871"/>
                <a:gd name="T44" fmla="*/ 0 w 2251"/>
                <a:gd name="T45" fmla="*/ 0 h 1871"/>
                <a:gd name="T46" fmla="*/ 0 w 2251"/>
                <a:gd name="T47" fmla="*/ 0 h 1871"/>
                <a:gd name="T48" fmla="*/ 0 w 2251"/>
                <a:gd name="T49" fmla="*/ 0 h 1871"/>
                <a:gd name="T50" fmla="*/ 0 w 2251"/>
                <a:gd name="T51" fmla="*/ 0 h 1871"/>
                <a:gd name="T52" fmla="*/ 0 w 2251"/>
                <a:gd name="T53" fmla="*/ 0 h 1871"/>
                <a:gd name="T54" fmla="*/ 0 w 2251"/>
                <a:gd name="T55" fmla="*/ 0 h 1871"/>
                <a:gd name="T56" fmla="*/ 0 w 2251"/>
                <a:gd name="T57" fmla="*/ 0 h 1871"/>
                <a:gd name="T58" fmla="*/ 0 w 2251"/>
                <a:gd name="T59" fmla="*/ 0 h 1871"/>
                <a:gd name="T60" fmla="*/ 0 w 2251"/>
                <a:gd name="T61" fmla="*/ 0 h 1871"/>
                <a:gd name="T62" fmla="*/ 0 w 2251"/>
                <a:gd name="T63" fmla="*/ 0 h 1871"/>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2251" h="1871">
                  <a:moveTo>
                    <a:pt x="2201" y="30"/>
                  </a:moveTo>
                  <a:lnTo>
                    <a:pt x="2221" y="175"/>
                  </a:lnTo>
                  <a:lnTo>
                    <a:pt x="2186" y="295"/>
                  </a:lnTo>
                  <a:lnTo>
                    <a:pt x="2251" y="375"/>
                  </a:lnTo>
                  <a:lnTo>
                    <a:pt x="2191" y="510"/>
                  </a:lnTo>
                  <a:lnTo>
                    <a:pt x="2096" y="645"/>
                  </a:lnTo>
                  <a:lnTo>
                    <a:pt x="1921" y="780"/>
                  </a:lnTo>
                  <a:lnTo>
                    <a:pt x="1766" y="790"/>
                  </a:lnTo>
                  <a:lnTo>
                    <a:pt x="1516" y="1047"/>
                  </a:lnTo>
                  <a:lnTo>
                    <a:pt x="1396" y="1007"/>
                  </a:lnTo>
                  <a:lnTo>
                    <a:pt x="1271" y="1047"/>
                  </a:lnTo>
                  <a:lnTo>
                    <a:pt x="1246" y="1207"/>
                  </a:lnTo>
                  <a:lnTo>
                    <a:pt x="1406" y="1262"/>
                  </a:lnTo>
                  <a:lnTo>
                    <a:pt x="1621" y="1452"/>
                  </a:lnTo>
                  <a:lnTo>
                    <a:pt x="1771" y="1592"/>
                  </a:lnTo>
                  <a:lnTo>
                    <a:pt x="1781" y="1742"/>
                  </a:lnTo>
                  <a:lnTo>
                    <a:pt x="1412" y="1557"/>
                  </a:lnTo>
                  <a:lnTo>
                    <a:pt x="1327" y="1563"/>
                  </a:lnTo>
                  <a:lnTo>
                    <a:pt x="1350" y="1666"/>
                  </a:lnTo>
                  <a:lnTo>
                    <a:pt x="1381" y="1773"/>
                  </a:lnTo>
                  <a:lnTo>
                    <a:pt x="1316" y="1871"/>
                  </a:lnTo>
                  <a:lnTo>
                    <a:pt x="1214" y="1812"/>
                  </a:lnTo>
                  <a:lnTo>
                    <a:pt x="1051" y="1788"/>
                  </a:lnTo>
                  <a:lnTo>
                    <a:pt x="973" y="1833"/>
                  </a:lnTo>
                  <a:lnTo>
                    <a:pt x="853" y="1828"/>
                  </a:lnTo>
                  <a:lnTo>
                    <a:pt x="909" y="1722"/>
                  </a:lnTo>
                  <a:lnTo>
                    <a:pt x="881" y="1617"/>
                  </a:lnTo>
                  <a:lnTo>
                    <a:pt x="659" y="1616"/>
                  </a:lnTo>
                  <a:lnTo>
                    <a:pt x="510" y="1677"/>
                  </a:lnTo>
                  <a:lnTo>
                    <a:pt x="345" y="1652"/>
                  </a:lnTo>
                  <a:lnTo>
                    <a:pt x="354" y="1577"/>
                  </a:lnTo>
                  <a:lnTo>
                    <a:pt x="510" y="1424"/>
                  </a:lnTo>
                  <a:lnTo>
                    <a:pt x="506" y="1331"/>
                  </a:lnTo>
                  <a:lnTo>
                    <a:pt x="386" y="1302"/>
                  </a:lnTo>
                  <a:lnTo>
                    <a:pt x="332" y="1188"/>
                  </a:lnTo>
                  <a:lnTo>
                    <a:pt x="346" y="977"/>
                  </a:lnTo>
                  <a:lnTo>
                    <a:pt x="227" y="1022"/>
                  </a:lnTo>
                  <a:lnTo>
                    <a:pt x="119" y="883"/>
                  </a:lnTo>
                  <a:lnTo>
                    <a:pt x="0" y="760"/>
                  </a:lnTo>
                  <a:lnTo>
                    <a:pt x="26" y="569"/>
                  </a:lnTo>
                  <a:lnTo>
                    <a:pt x="87" y="506"/>
                  </a:lnTo>
                  <a:lnTo>
                    <a:pt x="249" y="504"/>
                  </a:lnTo>
                  <a:lnTo>
                    <a:pt x="311" y="446"/>
                  </a:lnTo>
                  <a:lnTo>
                    <a:pt x="362" y="536"/>
                  </a:lnTo>
                  <a:lnTo>
                    <a:pt x="476" y="476"/>
                  </a:lnTo>
                  <a:lnTo>
                    <a:pt x="476" y="571"/>
                  </a:lnTo>
                  <a:lnTo>
                    <a:pt x="579" y="631"/>
                  </a:lnTo>
                  <a:lnTo>
                    <a:pt x="611" y="550"/>
                  </a:lnTo>
                  <a:lnTo>
                    <a:pt x="687" y="491"/>
                  </a:lnTo>
                  <a:lnTo>
                    <a:pt x="765" y="566"/>
                  </a:lnTo>
                  <a:lnTo>
                    <a:pt x="977" y="502"/>
                  </a:lnTo>
                  <a:lnTo>
                    <a:pt x="1077" y="487"/>
                  </a:lnTo>
                  <a:lnTo>
                    <a:pt x="1171" y="330"/>
                  </a:lnTo>
                  <a:lnTo>
                    <a:pt x="1345" y="377"/>
                  </a:lnTo>
                  <a:lnTo>
                    <a:pt x="1451" y="435"/>
                  </a:lnTo>
                  <a:lnTo>
                    <a:pt x="1471" y="527"/>
                  </a:lnTo>
                  <a:lnTo>
                    <a:pt x="1561" y="541"/>
                  </a:lnTo>
                  <a:lnTo>
                    <a:pt x="1586" y="430"/>
                  </a:lnTo>
                  <a:lnTo>
                    <a:pt x="1711" y="451"/>
                  </a:lnTo>
                  <a:lnTo>
                    <a:pt x="1846" y="400"/>
                  </a:lnTo>
                  <a:lnTo>
                    <a:pt x="1861" y="280"/>
                  </a:lnTo>
                  <a:lnTo>
                    <a:pt x="1891" y="145"/>
                  </a:lnTo>
                  <a:lnTo>
                    <a:pt x="1966" y="70"/>
                  </a:lnTo>
                  <a:lnTo>
                    <a:pt x="2086" y="0"/>
                  </a:lnTo>
                  <a:lnTo>
                    <a:pt x="2201" y="30"/>
                  </a:lnTo>
                  <a:close/>
                </a:path>
              </a:pathLst>
            </a:custGeom>
            <a:solidFill>
              <a:schemeClr val="accent6">
                <a:lumMod val="40000"/>
                <a:lumOff val="60000"/>
              </a:schemeClr>
            </a:solidFill>
            <a:ln>
              <a:headEnd/>
              <a:tailEnd/>
            </a:ln>
          </p:spPr>
          <p:style>
            <a:lnRef idx="3">
              <a:schemeClr val="lt1"/>
            </a:lnRef>
            <a:fillRef idx="1">
              <a:schemeClr val="accent6"/>
            </a:fillRef>
            <a:effectRef idx="1">
              <a:schemeClr val="accent6"/>
            </a:effectRef>
            <a:fontRef idx="minor">
              <a:schemeClr val="lt1"/>
            </a:fontRef>
          </p:style>
          <p:txBody>
            <a:bodyPr/>
            <a:lstStyle/>
            <a:p>
              <a:endParaRPr lang="zh-CN" altLang="en-US" sz="1350" kern="0">
                <a:solidFill>
                  <a:schemeClr val="tx1"/>
                </a:solidFill>
              </a:endParaRPr>
            </a:p>
          </p:txBody>
        </p:sp>
        <p:sp>
          <p:nvSpPr>
            <p:cNvPr id="147" name="Freeform 16">
              <a:extLst>
                <a:ext uri="{FF2B5EF4-FFF2-40B4-BE49-F238E27FC236}">
                  <a16:creationId xmlns:a16="http://schemas.microsoft.com/office/drawing/2014/main" id="{18862F0D-7D8B-47B5-AD10-F36810319897}"/>
                </a:ext>
              </a:extLst>
            </p:cNvPr>
            <p:cNvSpPr>
              <a:spLocks/>
            </p:cNvSpPr>
            <p:nvPr/>
          </p:nvSpPr>
          <p:spPr bwMode="auto">
            <a:xfrm>
              <a:off x="4959538" y="3049213"/>
              <a:ext cx="600075" cy="989013"/>
            </a:xfrm>
            <a:custGeom>
              <a:avLst/>
              <a:gdLst>
                <a:gd name="T0" fmla="*/ 0 w 1891"/>
                <a:gd name="T1" fmla="*/ 0 h 3116"/>
                <a:gd name="T2" fmla="*/ 0 w 1891"/>
                <a:gd name="T3" fmla="*/ 0 h 3116"/>
                <a:gd name="T4" fmla="*/ 0 w 1891"/>
                <a:gd name="T5" fmla="*/ 0 h 3116"/>
                <a:gd name="T6" fmla="*/ 0 w 1891"/>
                <a:gd name="T7" fmla="*/ 0 h 3116"/>
                <a:gd name="T8" fmla="*/ 0 w 1891"/>
                <a:gd name="T9" fmla="*/ 0 h 3116"/>
                <a:gd name="T10" fmla="*/ 0 w 1891"/>
                <a:gd name="T11" fmla="*/ 0 h 3116"/>
                <a:gd name="T12" fmla="*/ 0 w 1891"/>
                <a:gd name="T13" fmla="*/ 0 h 3116"/>
                <a:gd name="T14" fmla="*/ 0 w 1891"/>
                <a:gd name="T15" fmla="*/ 0 h 3116"/>
                <a:gd name="T16" fmla="*/ 0 w 1891"/>
                <a:gd name="T17" fmla="*/ 0 h 3116"/>
                <a:gd name="T18" fmla="*/ 0 w 1891"/>
                <a:gd name="T19" fmla="*/ 0 h 3116"/>
                <a:gd name="T20" fmla="*/ 0 w 1891"/>
                <a:gd name="T21" fmla="*/ 0 h 3116"/>
                <a:gd name="T22" fmla="*/ 0 w 1891"/>
                <a:gd name="T23" fmla="*/ 0 h 3116"/>
                <a:gd name="T24" fmla="*/ 0 w 1891"/>
                <a:gd name="T25" fmla="*/ 0 h 3116"/>
                <a:gd name="T26" fmla="*/ 0 w 1891"/>
                <a:gd name="T27" fmla="*/ 0 h 3116"/>
                <a:gd name="T28" fmla="*/ 0 w 1891"/>
                <a:gd name="T29" fmla="*/ 0 h 3116"/>
                <a:gd name="T30" fmla="*/ 0 w 1891"/>
                <a:gd name="T31" fmla="*/ 0 h 3116"/>
                <a:gd name="T32" fmla="*/ 0 w 1891"/>
                <a:gd name="T33" fmla="*/ 0 h 3116"/>
                <a:gd name="T34" fmla="*/ 0 w 1891"/>
                <a:gd name="T35" fmla="*/ 0 h 3116"/>
                <a:gd name="T36" fmla="*/ 0 w 1891"/>
                <a:gd name="T37" fmla="*/ 0 h 3116"/>
                <a:gd name="T38" fmla="*/ 0 w 1891"/>
                <a:gd name="T39" fmla="*/ 0 h 3116"/>
                <a:gd name="T40" fmla="*/ 0 w 1891"/>
                <a:gd name="T41" fmla="*/ 0 h 3116"/>
                <a:gd name="T42" fmla="*/ 0 w 1891"/>
                <a:gd name="T43" fmla="*/ 0 h 3116"/>
                <a:gd name="T44" fmla="*/ 0 w 1891"/>
                <a:gd name="T45" fmla="*/ 0 h 3116"/>
                <a:gd name="T46" fmla="*/ 0 w 1891"/>
                <a:gd name="T47" fmla="*/ 0 h 3116"/>
                <a:gd name="T48" fmla="*/ 0 w 1891"/>
                <a:gd name="T49" fmla="*/ 0 h 3116"/>
                <a:gd name="T50" fmla="*/ 0 w 1891"/>
                <a:gd name="T51" fmla="*/ 0 h 3116"/>
                <a:gd name="T52" fmla="*/ 0 w 1891"/>
                <a:gd name="T53" fmla="*/ 0 h 3116"/>
                <a:gd name="T54" fmla="*/ 0 w 1891"/>
                <a:gd name="T55" fmla="*/ 0 h 3116"/>
                <a:gd name="T56" fmla="*/ 0 w 1891"/>
                <a:gd name="T57" fmla="*/ 0 h 3116"/>
                <a:gd name="T58" fmla="*/ 0 w 1891"/>
                <a:gd name="T59" fmla="*/ 0 h 3116"/>
                <a:gd name="T60" fmla="*/ 0 w 1891"/>
                <a:gd name="T61" fmla="*/ 0 h 3116"/>
                <a:gd name="T62" fmla="*/ 0 w 1891"/>
                <a:gd name="T63" fmla="*/ 0 h 3116"/>
                <a:gd name="T64" fmla="*/ 0 w 1891"/>
                <a:gd name="T65" fmla="*/ 0 h 3116"/>
                <a:gd name="T66" fmla="*/ 0 w 1891"/>
                <a:gd name="T67" fmla="*/ 0 h 3116"/>
                <a:gd name="T68" fmla="*/ 0 w 1891"/>
                <a:gd name="T69" fmla="*/ 0 h 3116"/>
                <a:gd name="T70" fmla="*/ 0 w 1891"/>
                <a:gd name="T71" fmla="*/ 0 h 3116"/>
                <a:gd name="T72" fmla="*/ 0 w 1891"/>
                <a:gd name="T73" fmla="*/ 0 h 3116"/>
                <a:gd name="T74" fmla="*/ 0 w 1891"/>
                <a:gd name="T75" fmla="*/ 0 h 3116"/>
                <a:gd name="T76" fmla="*/ 0 w 1891"/>
                <a:gd name="T77" fmla="*/ 0 h 3116"/>
                <a:gd name="T78" fmla="*/ 0 w 1891"/>
                <a:gd name="T79" fmla="*/ 0 h 3116"/>
                <a:gd name="T80" fmla="*/ 0 w 1891"/>
                <a:gd name="T81" fmla="*/ 0 h 3116"/>
                <a:gd name="T82" fmla="*/ 0 w 1891"/>
                <a:gd name="T83" fmla="*/ 0 h 311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1891" h="3116">
                  <a:moveTo>
                    <a:pt x="879" y="3116"/>
                  </a:moveTo>
                  <a:lnTo>
                    <a:pt x="1050" y="3042"/>
                  </a:lnTo>
                  <a:lnTo>
                    <a:pt x="1150" y="2882"/>
                  </a:lnTo>
                  <a:lnTo>
                    <a:pt x="1495" y="2897"/>
                  </a:lnTo>
                  <a:lnTo>
                    <a:pt x="1680" y="2847"/>
                  </a:lnTo>
                  <a:lnTo>
                    <a:pt x="1590" y="2566"/>
                  </a:lnTo>
                  <a:lnTo>
                    <a:pt x="1588" y="2354"/>
                  </a:lnTo>
                  <a:lnTo>
                    <a:pt x="1545" y="2276"/>
                  </a:lnTo>
                  <a:lnTo>
                    <a:pt x="1605" y="2176"/>
                  </a:lnTo>
                  <a:lnTo>
                    <a:pt x="1464" y="2125"/>
                  </a:lnTo>
                  <a:lnTo>
                    <a:pt x="1465" y="2038"/>
                  </a:lnTo>
                  <a:lnTo>
                    <a:pt x="1359" y="1981"/>
                  </a:lnTo>
                  <a:lnTo>
                    <a:pt x="1345" y="1843"/>
                  </a:lnTo>
                  <a:lnTo>
                    <a:pt x="1410" y="1796"/>
                  </a:lnTo>
                  <a:lnTo>
                    <a:pt x="1440" y="1706"/>
                  </a:lnTo>
                  <a:lnTo>
                    <a:pt x="1360" y="1591"/>
                  </a:lnTo>
                  <a:lnTo>
                    <a:pt x="1150" y="1499"/>
                  </a:lnTo>
                  <a:lnTo>
                    <a:pt x="1060" y="1409"/>
                  </a:lnTo>
                  <a:lnTo>
                    <a:pt x="1120" y="1244"/>
                  </a:lnTo>
                  <a:lnTo>
                    <a:pt x="1215" y="1269"/>
                  </a:lnTo>
                  <a:lnTo>
                    <a:pt x="1270" y="1214"/>
                  </a:lnTo>
                  <a:lnTo>
                    <a:pt x="1230" y="1134"/>
                  </a:lnTo>
                  <a:lnTo>
                    <a:pt x="1320" y="1104"/>
                  </a:lnTo>
                  <a:lnTo>
                    <a:pt x="1450" y="1134"/>
                  </a:lnTo>
                  <a:lnTo>
                    <a:pt x="1495" y="1049"/>
                  </a:lnTo>
                  <a:lnTo>
                    <a:pt x="1396" y="924"/>
                  </a:lnTo>
                  <a:lnTo>
                    <a:pt x="1303" y="942"/>
                  </a:lnTo>
                  <a:lnTo>
                    <a:pt x="1150" y="774"/>
                  </a:lnTo>
                  <a:lnTo>
                    <a:pt x="1075" y="794"/>
                  </a:lnTo>
                  <a:lnTo>
                    <a:pt x="1065" y="704"/>
                  </a:lnTo>
                  <a:lnTo>
                    <a:pt x="1090" y="592"/>
                  </a:lnTo>
                  <a:lnTo>
                    <a:pt x="1260" y="493"/>
                  </a:lnTo>
                  <a:lnTo>
                    <a:pt x="1173" y="420"/>
                  </a:lnTo>
                  <a:lnTo>
                    <a:pt x="1215" y="358"/>
                  </a:lnTo>
                  <a:lnTo>
                    <a:pt x="1330" y="443"/>
                  </a:lnTo>
                  <a:lnTo>
                    <a:pt x="1305" y="524"/>
                  </a:lnTo>
                  <a:lnTo>
                    <a:pt x="1375" y="569"/>
                  </a:lnTo>
                  <a:lnTo>
                    <a:pt x="1495" y="493"/>
                  </a:lnTo>
                  <a:lnTo>
                    <a:pt x="1455" y="428"/>
                  </a:lnTo>
                  <a:lnTo>
                    <a:pt x="1545" y="428"/>
                  </a:lnTo>
                  <a:lnTo>
                    <a:pt x="1585" y="524"/>
                  </a:lnTo>
                  <a:lnTo>
                    <a:pt x="1635" y="599"/>
                  </a:lnTo>
                  <a:lnTo>
                    <a:pt x="1755" y="669"/>
                  </a:lnTo>
                  <a:lnTo>
                    <a:pt x="1770" y="539"/>
                  </a:lnTo>
                  <a:lnTo>
                    <a:pt x="1855" y="503"/>
                  </a:lnTo>
                  <a:lnTo>
                    <a:pt x="1891" y="234"/>
                  </a:lnTo>
                  <a:lnTo>
                    <a:pt x="1657" y="163"/>
                  </a:lnTo>
                  <a:lnTo>
                    <a:pt x="1584" y="205"/>
                  </a:lnTo>
                  <a:lnTo>
                    <a:pt x="1398" y="92"/>
                  </a:lnTo>
                  <a:lnTo>
                    <a:pt x="1359" y="6"/>
                  </a:lnTo>
                  <a:lnTo>
                    <a:pt x="1210" y="59"/>
                  </a:lnTo>
                  <a:lnTo>
                    <a:pt x="1075" y="68"/>
                  </a:lnTo>
                  <a:lnTo>
                    <a:pt x="990" y="0"/>
                  </a:lnTo>
                  <a:lnTo>
                    <a:pt x="949" y="70"/>
                  </a:lnTo>
                  <a:lnTo>
                    <a:pt x="1005" y="148"/>
                  </a:lnTo>
                  <a:lnTo>
                    <a:pt x="1090" y="268"/>
                  </a:lnTo>
                  <a:lnTo>
                    <a:pt x="1063" y="388"/>
                  </a:lnTo>
                  <a:lnTo>
                    <a:pt x="1149" y="509"/>
                  </a:lnTo>
                  <a:lnTo>
                    <a:pt x="960" y="614"/>
                  </a:lnTo>
                  <a:lnTo>
                    <a:pt x="909" y="729"/>
                  </a:lnTo>
                  <a:lnTo>
                    <a:pt x="1018" y="856"/>
                  </a:lnTo>
                  <a:lnTo>
                    <a:pt x="1045" y="959"/>
                  </a:lnTo>
                  <a:lnTo>
                    <a:pt x="960" y="969"/>
                  </a:lnTo>
                  <a:lnTo>
                    <a:pt x="939" y="1034"/>
                  </a:lnTo>
                  <a:lnTo>
                    <a:pt x="960" y="1119"/>
                  </a:lnTo>
                  <a:lnTo>
                    <a:pt x="975" y="1240"/>
                  </a:lnTo>
                  <a:lnTo>
                    <a:pt x="939" y="1359"/>
                  </a:lnTo>
                  <a:lnTo>
                    <a:pt x="1005" y="1438"/>
                  </a:lnTo>
                  <a:lnTo>
                    <a:pt x="944" y="1576"/>
                  </a:lnTo>
                  <a:lnTo>
                    <a:pt x="853" y="1709"/>
                  </a:lnTo>
                  <a:lnTo>
                    <a:pt x="678" y="1844"/>
                  </a:lnTo>
                  <a:lnTo>
                    <a:pt x="519" y="1856"/>
                  </a:lnTo>
                  <a:lnTo>
                    <a:pt x="268" y="2111"/>
                  </a:lnTo>
                  <a:lnTo>
                    <a:pt x="151" y="2071"/>
                  </a:lnTo>
                  <a:lnTo>
                    <a:pt x="25" y="2111"/>
                  </a:lnTo>
                  <a:lnTo>
                    <a:pt x="0" y="2272"/>
                  </a:lnTo>
                  <a:lnTo>
                    <a:pt x="160" y="2326"/>
                  </a:lnTo>
                  <a:lnTo>
                    <a:pt x="355" y="2498"/>
                  </a:lnTo>
                  <a:lnTo>
                    <a:pt x="526" y="2658"/>
                  </a:lnTo>
                  <a:lnTo>
                    <a:pt x="534" y="2807"/>
                  </a:lnTo>
                  <a:lnTo>
                    <a:pt x="629" y="2942"/>
                  </a:lnTo>
                  <a:lnTo>
                    <a:pt x="719" y="2907"/>
                  </a:lnTo>
                  <a:lnTo>
                    <a:pt x="774" y="3012"/>
                  </a:lnTo>
                  <a:lnTo>
                    <a:pt x="869" y="3002"/>
                  </a:lnTo>
                  <a:lnTo>
                    <a:pt x="879" y="3116"/>
                  </a:lnTo>
                  <a:close/>
                </a:path>
              </a:pathLst>
            </a:custGeom>
            <a:solidFill>
              <a:schemeClr val="accent6">
                <a:lumMod val="40000"/>
                <a:lumOff val="60000"/>
              </a:schemeClr>
            </a:solidFill>
            <a:ln>
              <a:headEnd/>
              <a:tailEnd/>
            </a:ln>
          </p:spPr>
          <p:style>
            <a:lnRef idx="3">
              <a:schemeClr val="lt1"/>
            </a:lnRef>
            <a:fillRef idx="1">
              <a:schemeClr val="accent6"/>
            </a:fillRef>
            <a:effectRef idx="1">
              <a:schemeClr val="accent6"/>
            </a:effectRef>
            <a:fontRef idx="minor">
              <a:schemeClr val="lt1"/>
            </a:fontRef>
          </p:style>
          <p:txBody>
            <a:bodyPr/>
            <a:lstStyle/>
            <a:p>
              <a:endParaRPr lang="zh-CN" altLang="en-US" sz="1350" kern="0" dirty="0">
                <a:solidFill>
                  <a:schemeClr val="tx1"/>
                </a:solidFill>
              </a:endParaRPr>
            </a:p>
          </p:txBody>
        </p:sp>
        <p:sp>
          <p:nvSpPr>
            <p:cNvPr id="148" name="Freeform 17">
              <a:extLst>
                <a:ext uri="{FF2B5EF4-FFF2-40B4-BE49-F238E27FC236}">
                  <a16:creationId xmlns:a16="http://schemas.microsoft.com/office/drawing/2014/main" id="{13E28B40-2556-4F59-ADAB-5CC669D0D7D8}"/>
                </a:ext>
              </a:extLst>
            </p:cNvPr>
            <p:cNvSpPr>
              <a:spLocks/>
            </p:cNvSpPr>
            <p:nvPr/>
          </p:nvSpPr>
          <p:spPr bwMode="auto">
            <a:xfrm>
              <a:off x="3195825" y="2436438"/>
              <a:ext cx="466725" cy="568325"/>
            </a:xfrm>
            <a:custGeom>
              <a:avLst/>
              <a:gdLst>
                <a:gd name="T0" fmla="*/ 0 w 1471"/>
                <a:gd name="T1" fmla="*/ 0 h 1788"/>
                <a:gd name="T2" fmla="*/ 0 w 1471"/>
                <a:gd name="T3" fmla="*/ 0 h 1788"/>
                <a:gd name="T4" fmla="*/ 0 w 1471"/>
                <a:gd name="T5" fmla="*/ 0 h 1788"/>
                <a:gd name="T6" fmla="*/ 0 w 1471"/>
                <a:gd name="T7" fmla="*/ 0 h 1788"/>
                <a:gd name="T8" fmla="*/ 0 w 1471"/>
                <a:gd name="T9" fmla="*/ 0 h 1788"/>
                <a:gd name="T10" fmla="*/ 0 w 1471"/>
                <a:gd name="T11" fmla="*/ 0 h 1788"/>
                <a:gd name="T12" fmla="*/ 0 w 1471"/>
                <a:gd name="T13" fmla="*/ 0 h 1788"/>
                <a:gd name="T14" fmla="*/ 0 w 1471"/>
                <a:gd name="T15" fmla="*/ 0 h 1788"/>
                <a:gd name="T16" fmla="*/ 0 w 1471"/>
                <a:gd name="T17" fmla="*/ 0 h 1788"/>
                <a:gd name="T18" fmla="*/ 0 w 1471"/>
                <a:gd name="T19" fmla="*/ 0 h 1788"/>
                <a:gd name="T20" fmla="*/ 0 w 1471"/>
                <a:gd name="T21" fmla="*/ 0 h 1788"/>
                <a:gd name="T22" fmla="*/ 0 w 1471"/>
                <a:gd name="T23" fmla="*/ 0 h 1788"/>
                <a:gd name="T24" fmla="*/ 0 w 1471"/>
                <a:gd name="T25" fmla="*/ 0 h 1788"/>
                <a:gd name="T26" fmla="*/ 0 w 1471"/>
                <a:gd name="T27" fmla="*/ 0 h 1788"/>
                <a:gd name="T28" fmla="*/ 0 w 1471"/>
                <a:gd name="T29" fmla="*/ 0 h 1788"/>
                <a:gd name="T30" fmla="*/ 0 w 1471"/>
                <a:gd name="T31" fmla="*/ 0 h 1788"/>
                <a:gd name="T32" fmla="*/ 0 w 1471"/>
                <a:gd name="T33" fmla="*/ 0 h 1788"/>
                <a:gd name="T34" fmla="*/ 0 w 1471"/>
                <a:gd name="T35" fmla="*/ 0 h 1788"/>
                <a:gd name="T36" fmla="*/ 0 w 1471"/>
                <a:gd name="T37" fmla="*/ 0 h 1788"/>
                <a:gd name="T38" fmla="*/ 0 w 1471"/>
                <a:gd name="T39" fmla="*/ 0 h 1788"/>
                <a:gd name="T40" fmla="*/ 0 w 1471"/>
                <a:gd name="T41" fmla="*/ 0 h 1788"/>
                <a:gd name="T42" fmla="*/ 0 w 1471"/>
                <a:gd name="T43" fmla="*/ 0 h 1788"/>
                <a:gd name="T44" fmla="*/ 0 w 1471"/>
                <a:gd name="T45" fmla="*/ 0 h 1788"/>
                <a:gd name="T46" fmla="*/ 0 w 1471"/>
                <a:gd name="T47" fmla="*/ 0 h 1788"/>
                <a:gd name="T48" fmla="*/ 0 w 1471"/>
                <a:gd name="T49" fmla="*/ 0 h 1788"/>
                <a:gd name="T50" fmla="*/ 0 w 1471"/>
                <a:gd name="T51" fmla="*/ 0 h 1788"/>
                <a:gd name="T52" fmla="*/ 0 w 1471"/>
                <a:gd name="T53" fmla="*/ 0 h 1788"/>
                <a:gd name="T54" fmla="*/ 0 w 1471"/>
                <a:gd name="T55" fmla="*/ 0 h 1788"/>
                <a:gd name="T56" fmla="*/ 0 w 1471"/>
                <a:gd name="T57" fmla="*/ 0 h 1788"/>
                <a:gd name="T58" fmla="*/ 0 w 1471"/>
                <a:gd name="T59" fmla="*/ 0 h 1788"/>
                <a:gd name="T60" fmla="*/ 0 w 1471"/>
                <a:gd name="T61" fmla="*/ 0 h 1788"/>
                <a:gd name="T62" fmla="*/ 0 w 1471"/>
                <a:gd name="T63" fmla="*/ 0 h 1788"/>
                <a:gd name="T64" fmla="*/ 0 w 1471"/>
                <a:gd name="T65" fmla="*/ 0 h 1788"/>
                <a:gd name="T66" fmla="*/ 0 w 1471"/>
                <a:gd name="T67" fmla="*/ 0 h 1788"/>
                <a:gd name="T68" fmla="*/ 0 w 1471"/>
                <a:gd name="T69" fmla="*/ 0 h 1788"/>
                <a:gd name="T70" fmla="*/ 0 w 1471"/>
                <a:gd name="T71" fmla="*/ 0 h 1788"/>
                <a:gd name="T72" fmla="*/ 0 w 1471"/>
                <a:gd name="T73" fmla="*/ 0 h 1788"/>
                <a:gd name="T74" fmla="*/ 0 w 1471"/>
                <a:gd name="T75" fmla="*/ 0 h 1788"/>
                <a:gd name="T76" fmla="*/ 0 w 1471"/>
                <a:gd name="T77" fmla="*/ 0 h 1788"/>
                <a:gd name="T78" fmla="*/ 0 w 1471"/>
                <a:gd name="T79" fmla="*/ 0 h 1788"/>
                <a:gd name="T80" fmla="*/ 0 w 1471"/>
                <a:gd name="T81" fmla="*/ 0 h 1788"/>
                <a:gd name="T82" fmla="*/ 0 w 1471"/>
                <a:gd name="T83" fmla="*/ 0 h 1788"/>
                <a:gd name="T84" fmla="*/ 0 w 1471"/>
                <a:gd name="T85" fmla="*/ 0 h 1788"/>
                <a:gd name="T86" fmla="*/ 0 w 1471"/>
                <a:gd name="T87" fmla="*/ 0 h 1788"/>
                <a:gd name="T88" fmla="*/ 0 w 1471"/>
                <a:gd name="T89" fmla="*/ 0 h 1788"/>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1471" h="1788">
                  <a:moveTo>
                    <a:pt x="33" y="543"/>
                  </a:moveTo>
                  <a:lnTo>
                    <a:pt x="196" y="498"/>
                  </a:lnTo>
                  <a:lnTo>
                    <a:pt x="332" y="574"/>
                  </a:lnTo>
                  <a:lnTo>
                    <a:pt x="347" y="711"/>
                  </a:lnTo>
                  <a:lnTo>
                    <a:pt x="514" y="619"/>
                  </a:lnTo>
                  <a:lnTo>
                    <a:pt x="646" y="624"/>
                  </a:lnTo>
                  <a:lnTo>
                    <a:pt x="740" y="679"/>
                  </a:lnTo>
                  <a:lnTo>
                    <a:pt x="816" y="573"/>
                  </a:lnTo>
                  <a:lnTo>
                    <a:pt x="828" y="456"/>
                  </a:lnTo>
                  <a:lnTo>
                    <a:pt x="997" y="468"/>
                  </a:lnTo>
                  <a:lnTo>
                    <a:pt x="1022" y="368"/>
                  </a:lnTo>
                  <a:lnTo>
                    <a:pt x="1087" y="262"/>
                  </a:lnTo>
                  <a:lnTo>
                    <a:pt x="1172" y="292"/>
                  </a:lnTo>
                  <a:lnTo>
                    <a:pt x="1221" y="290"/>
                  </a:lnTo>
                  <a:lnTo>
                    <a:pt x="1206" y="137"/>
                  </a:lnTo>
                  <a:lnTo>
                    <a:pt x="1143" y="111"/>
                  </a:lnTo>
                  <a:lnTo>
                    <a:pt x="1113" y="65"/>
                  </a:lnTo>
                  <a:lnTo>
                    <a:pt x="1110" y="42"/>
                  </a:lnTo>
                  <a:lnTo>
                    <a:pt x="1141" y="38"/>
                  </a:lnTo>
                  <a:lnTo>
                    <a:pt x="1147" y="18"/>
                  </a:lnTo>
                  <a:lnTo>
                    <a:pt x="1153" y="2"/>
                  </a:lnTo>
                  <a:lnTo>
                    <a:pt x="1170" y="0"/>
                  </a:lnTo>
                  <a:lnTo>
                    <a:pt x="1206" y="39"/>
                  </a:lnTo>
                  <a:lnTo>
                    <a:pt x="1339" y="149"/>
                  </a:lnTo>
                  <a:lnTo>
                    <a:pt x="1317" y="197"/>
                  </a:lnTo>
                  <a:lnTo>
                    <a:pt x="1298" y="242"/>
                  </a:lnTo>
                  <a:lnTo>
                    <a:pt x="1471" y="346"/>
                  </a:lnTo>
                  <a:lnTo>
                    <a:pt x="1417" y="460"/>
                  </a:lnTo>
                  <a:lnTo>
                    <a:pt x="1299" y="562"/>
                  </a:lnTo>
                  <a:lnTo>
                    <a:pt x="1221" y="744"/>
                  </a:lnTo>
                  <a:lnTo>
                    <a:pt x="1283" y="1099"/>
                  </a:lnTo>
                  <a:lnTo>
                    <a:pt x="1266" y="1151"/>
                  </a:lnTo>
                  <a:lnTo>
                    <a:pt x="1194" y="1181"/>
                  </a:lnTo>
                  <a:lnTo>
                    <a:pt x="1206" y="1263"/>
                  </a:lnTo>
                  <a:lnTo>
                    <a:pt x="1159" y="1296"/>
                  </a:lnTo>
                  <a:lnTo>
                    <a:pt x="1197" y="1329"/>
                  </a:lnTo>
                  <a:lnTo>
                    <a:pt x="1249" y="1304"/>
                  </a:lnTo>
                  <a:lnTo>
                    <a:pt x="1296" y="1373"/>
                  </a:lnTo>
                  <a:lnTo>
                    <a:pt x="1351" y="1328"/>
                  </a:lnTo>
                  <a:lnTo>
                    <a:pt x="1433" y="1449"/>
                  </a:lnTo>
                  <a:lnTo>
                    <a:pt x="1429" y="1568"/>
                  </a:lnTo>
                  <a:lnTo>
                    <a:pt x="1342" y="1748"/>
                  </a:lnTo>
                  <a:lnTo>
                    <a:pt x="1205" y="1734"/>
                  </a:lnTo>
                  <a:lnTo>
                    <a:pt x="1133" y="1788"/>
                  </a:lnTo>
                  <a:lnTo>
                    <a:pt x="1132" y="1625"/>
                  </a:lnTo>
                  <a:lnTo>
                    <a:pt x="1102" y="1489"/>
                  </a:lnTo>
                  <a:lnTo>
                    <a:pt x="1027" y="1585"/>
                  </a:lnTo>
                  <a:lnTo>
                    <a:pt x="932" y="1630"/>
                  </a:lnTo>
                  <a:lnTo>
                    <a:pt x="887" y="1540"/>
                  </a:lnTo>
                  <a:lnTo>
                    <a:pt x="787" y="1570"/>
                  </a:lnTo>
                  <a:lnTo>
                    <a:pt x="740" y="1704"/>
                  </a:lnTo>
                  <a:lnTo>
                    <a:pt x="667" y="1685"/>
                  </a:lnTo>
                  <a:lnTo>
                    <a:pt x="691" y="1535"/>
                  </a:lnTo>
                  <a:lnTo>
                    <a:pt x="631" y="1400"/>
                  </a:lnTo>
                  <a:lnTo>
                    <a:pt x="485" y="1295"/>
                  </a:lnTo>
                  <a:lnTo>
                    <a:pt x="497" y="1090"/>
                  </a:lnTo>
                  <a:lnTo>
                    <a:pt x="436" y="1012"/>
                  </a:lnTo>
                  <a:lnTo>
                    <a:pt x="440" y="880"/>
                  </a:lnTo>
                  <a:lnTo>
                    <a:pt x="307" y="904"/>
                  </a:lnTo>
                  <a:lnTo>
                    <a:pt x="63" y="874"/>
                  </a:lnTo>
                  <a:lnTo>
                    <a:pt x="60" y="715"/>
                  </a:lnTo>
                  <a:lnTo>
                    <a:pt x="0" y="624"/>
                  </a:lnTo>
                  <a:lnTo>
                    <a:pt x="33" y="543"/>
                  </a:lnTo>
                  <a:close/>
                </a:path>
              </a:pathLst>
            </a:custGeom>
            <a:solidFill>
              <a:schemeClr val="accent1">
                <a:lumMod val="40000"/>
                <a:lumOff val="60000"/>
              </a:schemeClr>
            </a:solidFill>
            <a:ln>
              <a:headEnd/>
              <a:tailEnd/>
            </a:ln>
          </p:spPr>
          <p:style>
            <a:lnRef idx="3">
              <a:schemeClr val="lt1"/>
            </a:lnRef>
            <a:fillRef idx="1">
              <a:schemeClr val="accent6"/>
            </a:fillRef>
            <a:effectRef idx="1">
              <a:schemeClr val="accent6"/>
            </a:effectRef>
            <a:fontRef idx="minor">
              <a:schemeClr val="lt1"/>
            </a:fontRef>
          </p:style>
          <p:txBody>
            <a:bodyPr/>
            <a:lstStyle/>
            <a:p>
              <a:endParaRPr lang="zh-CN" altLang="en-US" sz="1350" kern="0">
                <a:solidFill>
                  <a:schemeClr val="tx1"/>
                </a:solidFill>
              </a:endParaRPr>
            </a:p>
          </p:txBody>
        </p:sp>
        <p:sp>
          <p:nvSpPr>
            <p:cNvPr id="149" name="Freeform 18">
              <a:extLst>
                <a:ext uri="{FF2B5EF4-FFF2-40B4-BE49-F238E27FC236}">
                  <a16:creationId xmlns:a16="http://schemas.microsoft.com/office/drawing/2014/main" id="{1059DB83-3DC8-421A-9389-8F7BEFAF5B39}"/>
                </a:ext>
              </a:extLst>
            </p:cNvPr>
            <p:cNvSpPr>
              <a:spLocks/>
            </p:cNvSpPr>
            <p:nvPr/>
          </p:nvSpPr>
          <p:spPr bwMode="auto">
            <a:xfrm>
              <a:off x="3376800" y="5459038"/>
              <a:ext cx="704850" cy="954088"/>
            </a:xfrm>
            <a:custGeom>
              <a:avLst/>
              <a:gdLst>
                <a:gd name="T0" fmla="*/ 0 w 2218"/>
                <a:gd name="T1" fmla="*/ 0 h 3005"/>
                <a:gd name="T2" fmla="*/ 0 w 2218"/>
                <a:gd name="T3" fmla="*/ 0 h 3005"/>
                <a:gd name="T4" fmla="*/ 0 w 2218"/>
                <a:gd name="T5" fmla="*/ 0 h 3005"/>
                <a:gd name="T6" fmla="*/ 0 w 2218"/>
                <a:gd name="T7" fmla="*/ 0 h 3005"/>
                <a:gd name="T8" fmla="*/ 0 w 2218"/>
                <a:gd name="T9" fmla="*/ 0 h 3005"/>
                <a:gd name="T10" fmla="*/ 0 w 2218"/>
                <a:gd name="T11" fmla="*/ 0 h 3005"/>
                <a:gd name="T12" fmla="*/ 0 w 2218"/>
                <a:gd name="T13" fmla="*/ 0 h 3005"/>
                <a:gd name="T14" fmla="*/ 0 w 2218"/>
                <a:gd name="T15" fmla="*/ 0 h 3005"/>
                <a:gd name="T16" fmla="*/ 0 w 2218"/>
                <a:gd name="T17" fmla="*/ 0 h 3005"/>
                <a:gd name="T18" fmla="*/ 0 w 2218"/>
                <a:gd name="T19" fmla="*/ 0 h 3005"/>
                <a:gd name="T20" fmla="*/ 0 w 2218"/>
                <a:gd name="T21" fmla="*/ 0 h 3005"/>
                <a:gd name="T22" fmla="*/ 0 w 2218"/>
                <a:gd name="T23" fmla="*/ 0 h 3005"/>
                <a:gd name="T24" fmla="*/ 0 w 2218"/>
                <a:gd name="T25" fmla="*/ 0 h 3005"/>
                <a:gd name="T26" fmla="*/ 0 w 2218"/>
                <a:gd name="T27" fmla="*/ 0 h 3005"/>
                <a:gd name="T28" fmla="*/ 0 w 2218"/>
                <a:gd name="T29" fmla="*/ 0 h 3005"/>
                <a:gd name="T30" fmla="*/ 0 w 2218"/>
                <a:gd name="T31" fmla="*/ 0 h 3005"/>
                <a:gd name="T32" fmla="*/ 0 w 2218"/>
                <a:gd name="T33" fmla="*/ 0 h 3005"/>
                <a:gd name="T34" fmla="*/ 0 w 2218"/>
                <a:gd name="T35" fmla="*/ 0 h 3005"/>
                <a:gd name="T36" fmla="*/ 0 w 2218"/>
                <a:gd name="T37" fmla="*/ 0 h 3005"/>
                <a:gd name="T38" fmla="*/ 0 w 2218"/>
                <a:gd name="T39" fmla="*/ 0 h 3005"/>
                <a:gd name="T40" fmla="*/ 0 w 2218"/>
                <a:gd name="T41" fmla="*/ 0 h 3005"/>
                <a:gd name="T42" fmla="*/ 0 w 2218"/>
                <a:gd name="T43" fmla="*/ 0 h 3005"/>
                <a:gd name="T44" fmla="*/ 0 w 2218"/>
                <a:gd name="T45" fmla="*/ 0 h 3005"/>
                <a:gd name="T46" fmla="*/ 0 w 2218"/>
                <a:gd name="T47" fmla="*/ 0 h 3005"/>
                <a:gd name="T48" fmla="*/ 0 w 2218"/>
                <a:gd name="T49" fmla="*/ 0 h 3005"/>
                <a:gd name="T50" fmla="*/ 0 w 2218"/>
                <a:gd name="T51" fmla="*/ 0 h 3005"/>
                <a:gd name="T52" fmla="*/ 0 w 2218"/>
                <a:gd name="T53" fmla="*/ 0 h 3005"/>
                <a:gd name="T54" fmla="*/ 0 w 2218"/>
                <a:gd name="T55" fmla="*/ 0 h 3005"/>
                <a:gd name="T56" fmla="*/ 0 w 2218"/>
                <a:gd name="T57" fmla="*/ 0 h 3005"/>
                <a:gd name="T58" fmla="*/ 0 w 2218"/>
                <a:gd name="T59" fmla="*/ 0 h 3005"/>
                <a:gd name="T60" fmla="*/ 0 w 2218"/>
                <a:gd name="T61" fmla="*/ 0 h 3005"/>
                <a:gd name="T62" fmla="*/ 0 w 2218"/>
                <a:gd name="T63" fmla="*/ 0 h 3005"/>
                <a:gd name="T64" fmla="*/ 0 w 2218"/>
                <a:gd name="T65" fmla="*/ 0 h 3005"/>
                <a:gd name="T66" fmla="*/ 0 w 2218"/>
                <a:gd name="T67" fmla="*/ 0 h 3005"/>
                <a:gd name="T68" fmla="*/ 0 w 2218"/>
                <a:gd name="T69" fmla="*/ 0 h 3005"/>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2218" h="3005">
                  <a:moveTo>
                    <a:pt x="0" y="1120"/>
                  </a:moveTo>
                  <a:lnTo>
                    <a:pt x="120" y="1210"/>
                  </a:lnTo>
                  <a:lnTo>
                    <a:pt x="120" y="1315"/>
                  </a:lnTo>
                  <a:lnTo>
                    <a:pt x="215" y="1305"/>
                  </a:lnTo>
                  <a:lnTo>
                    <a:pt x="275" y="1395"/>
                  </a:lnTo>
                  <a:lnTo>
                    <a:pt x="210" y="1455"/>
                  </a:lnTo>
                  <a:lnTo>
                    <a:pt x="345" y="1561"/>
                  </a:lnTo>
                  <a:lnTo>
                    <a:pt x="285" y="1646"/>
                  </a:lnTo>
                  <a:lnTo>
                    <a:pt x="305" y="1831"/>
                  </a:lnTo>
                  <a:lnTo>
                    <a:pt x="375" y="1856"/>
                  </a:lnTo>
                  <a:lnTo>
                    <a:pt x="495" y="1796"/>
                  </a:lnTo>
                  <a:lnTo>
                    <a:pt x="540" y="1891"/>
                  </a:lnTo>
                  <a:lnTo>
                    <a:pt x="510" y="1981"/>
                  </a:lnTo>
                  <a:lnTo>
                    <a:pt x="530" y="2111"/>
                  </a:lnTo>
                  <a:lnTo>
                    <a:pt x="450" y="2166"/>
                  </a:lnTo>
                  <a:lnTo>
                    <a:pt x="545" y="2191"/>
                  </a:lnTo>
                  <a:lnTo>
                    <a:pt x="630" y="2261"/>
                  </a:lnTo>
                  <a:lnTo>
                    <a:pt x="570" y="2351"/>
                  </a:lnTo>
                  <a:lnTo>
                    <a:pt x="470" y="2501"/>
                  </a:lnTo>
                  <a:lnTo>
                    <a:pt x="495" y="2607"/>
                  </a:lnTo>
                  <a:lnTo>
                    <a:pt x="481" y="2695"/>
                  </a:lnTo>
                  <a:lnTo>
                    <a:pt x="514" y="2800"/>
                  </a:lnTo>
                  <a:lnTo>
                    <a:pt x="465" y="2953"/>
                  </a:lnTo>
                  <a:lnTo>
                    <a:pt x="562" y="2993"/>
                  </a:lnTo>
                  <a:lnTo>
                    <a:pt x="670" y="3005"/>
                  </a:lnTo>
                  <a:lnTo>
                    <a:pt x="750" y="2937"/>
                  </a:lnTo>
                  <a:lnTo>
                    <a:pt x="930" y="2833"/>
                  </a:lnTo>
                  <a:lnTo>
                    <a:pt x="1010" y="2746"/>
                  </a:lnTo>
                  <a:lnTo>
                    <a:pt x="1026" y="2632"/>
                  </a:lnTo>
                  <a:lnTo>
                    <a:pt x="1018" y="2541"/>
                  </a:lnTo>
                  <a:lnTo>
                    <a:pt x="1086" y="2461"/>
                  </a:lnTo>
                  <a:lnTo>
                    <a:pt x="1186" y="2401"/>
                  </a:lnTo>
                  <a:lnTo>
                    <a:pt x="1334" y="2349"/>
                  </a:lnTo>
                  <a:lnTo>
                    <a:pt x="1542" y="2329"/>
                  </a:lnTo>
                  <a:lnTo>
                    <a:pt x="1498" y="2289"/>
                  </a:lnTo>
                  <a:lnTo>
                    <a:pt x="1422" y="2205"/>
                  </a:lnTo>
                  <a:lnTo>
                    <a:pt x="1486" y="2089"/>
                  </a:lnTo>
                  <a:lnTo>
                    <a:pt x="1554" y="1981"/>
                  </a:lnTo>
                  <a:lnTo>
                    <a:pt x="1650" y="1861"/>
                  </a:lnTo>
                  <a:lnTo>
                    <a:pt x="1682" y="1753"/>
                  </a:lnTo>
                  <a:lnTo>
                    <a:pt x="1810" y="1741"/>
                  </a:lnTo>
                  <a:lnTo>
                    <a:pt x="1950" y="1793"/>
                  </a:lnTo>
                  <a:lnTo>
                    <a:pt x="1966" y="1677"/>
                  </a:lnTo>
                  <a:lnTo>
                    <a:pt x="1970" y="1470"/>
                  </a:lnTo>
                  <a:lnTo>
                    <a:pt x="1902" y="1441"/>
                  </a:lnTo>
                  <a:lnTo>
                    <a:pt x="1842" y="1397"/>
                  </a:lnTo>
                  <a:lnTo>
                    <a:pt x="1874" y="1353"/>
                  </a:lnTo>
                  <a:lnTo>
                    <a:pt x="1958" y="1349"/>
                  </a:lnTo>
                  <a:lnTo>
                    <a:pt x="1954" y="1257"/>
                  </a:lnTo>
                  <a:lnTo>
                    <a:pt x="1925" y="1135"/>
                  </a:lnTo>
                  <a:lnTo>
                    <a:pt x="1893" y="945"/>
                  </a:lnTo>
                  <a:lnTo>
                    <a:pt x="1854" y="942"/>
                  </a:lnTo>
                  <a:lnTo>
                    <a:pt x="1821" y="918"/>
                  </a:lnTo>
                  <a:lnTo>
                    <a:pt x="1806" y="873"/>
                  </a:lnTo>
                  <a:lnTo>
                    <a:pt x="1830" y="834"/>
                  </a:lnTo>
                  <a:lnTo>
                    <a:pt x="1842" y="792"/>
                  </a:lnTo>
                  <a:lnTo>
                    <a:pt x="1887" y="807"/>
                  </a:lnTo>
                  <a:lnTo>
                    <a:pt x="1932" y="843"/>
                  </a:lnTo>
                  <a:lnTo>
                    <a:pt x="1947" y="750"/>
                  </a:lnTo>
                  <a:lnTo>
                    <a:pt x="2105" y="645"/>
                  </a:lnTo>
                  <a:lnTo>
                    <a:pt x="2138" y="485"/>
                  </a:lnTo>
                  <a:lnTo>
                    <a:pt x="2190" y="321"/>
                  </a:lnTo>
                  <a:lnTo>
                    <a:pt x="2218" y="161"/>
                  </a:lnTo>
                  <a:lnTo>
                    <a:pt x="2182" y="45"/>
                  </a:lnTo>
                  <a:lnTo>
                    <a:pt x="2115" y="0"/>
                  </a:lnTo>
                  <a:lnTo>
                    <a:pt x="1978" y="130"/>
                  </a:lnTo>
                  <a:lnTo>
                    <a:pt x="1798" y="120"/>
                  </a:lnTo>
                  <a:lnTo>
                    <a:pt x="1638" y="268"/>
                  </a:lnTo>
                  <a:lnTo>
                    <a:pt x="1485" y="280"/>
                  </a:lnTo>
                  <a:lnTo>
                    <a:pt x="1355" y="265"/>
                  </a:lnTo>
                  <a:lnTo>
                    <a:pt x="1205" y="495"/>
                  </a:lnTo>
                  <a:lnTo>
                    <a:pt x="1115" y="490"/>
                  </a:lnTo>
                  <a:lnTo>
                    <a:pt x="1104" y="421"/>
                  </a:lnTo>
                  <a:lnTo>
                    <a:pt x="950" y="405"/>
                  </a:lnTo>
                  <a:lnTo>
                    <a:pt x="860" y="360"/>
                  </a:lnTo>
                  <a:lnTo>
                    <a:pt x="830" y="465"/>
                  </a:lnTo>
                  <a:lnTo>
                    <a:pt x="725" y="550"/>
                  </a:lnTo>
                  <a:lnTo>
                    <a:pt x="755" y="655"/>
                  </a:lnTo>
                  <a:lnTo>
                    <a:pt x="690" y="735"/>
                  </a:lnTo>
                  <a:lnTo>
                    <a:pt x="900" y="805"/>
                  </a:lnTo>
                  <a:lnTo>
                    <a:pt x="635" y="975"/>
                  </a:lnTo>
                  <a:lnTo>
                    <a:pt x="395" y="970"/>
                  </a:lnTo>
                  <a:lnTo>
                    <a:pt x="270" y="1065"/>
                  </a:lnTo>
                  <a:lnTo>
                    <a:pt x="105" y="1035"/>
                  </a:lnTo>
                  <a:lnTo>
                    <a:pt x="0" y="1120"/>
                  </a:lnTo>
                  <a:close/>
                </a:path>
              </a:pathLst>
            </a:custGeom>
            <a:solidFill>
              <a:srgbClr val="124A9B"/>
            </a:solidFill>
            <a:ln>
              <a:headEnd/>
              <a:tailEnd/>
            </a:ln>
          </p:spPr>
          <p:style>
            <a:lnRef idx="3">
              <a:schemeClr val="lt1"/>
            </a:lnRef>
            <a:fillRef idx="1">
              <a:schemeClr val="accent6"/>
            </a:fillRef>
            <a:effectRef idx="1">
              <a:schemeClr val="accent6"/>
            </a:effectRef>
            <a:fontRef idx="minor">
              <a:schemeClr val="lt1"/>
            </a:fontRef>
          </p:style>
          <p:txBody>
            <a:bodyPr/>
            <a:lstStyle/>
            <a:p>
              <a:endParaRPr lang="zh-CN" altLang="en-US" sz="1350" kern="0">
                <a:solidFill>
                  <a:schemeClr val="tx1"/>
                </a:solidFill>
              </a:endParaRPr>
            </a:p>
          </p:txBody>
        </p:sp>
        <p:sp>
          <p:nvSpPr>
            <p:cNvPr id="150" name="Freeform 19">
              <a:extLst>
                <a:ext uri="{FF2B5EF4-FFF2-40B4-BE49-F238E27FC236}">
                  <a16:creationId xmlns:a16="http://schemas.microsoft.com/office/drawing/2014/main" id="{B9BAEA9D-0F27-4FBB-A433-C589B79C0DE1}"/>
                </a:ext>
              </a:extLst>
            </p:cNvPr>
            <p:cNvSpPr>
              <a:spLocks/>
            </p:cNvSpPr>
            <p:nvPr/>
          </p:nvSpPr>
          <p:spPr bwMode="auto">
            <a:xfrm>
              <a:off x="3152963" y="5590800"/>
              <a:ext cx="423863" cy="804863"/>
            </a:xfrm>
            <a:custGeom>
              <a:avLst/>
              <a:gdLst>
                <a:gd name="T0" fmla="*/ 0 w 1336"/>
                <a:gd name="T1" fmla="*/ 0 h 2535"/>
                <a:gd name="T2" fmla="*/ 0 w 1336"/>
                <a:gd name="T3" fmla="*/ 0 h 2535"/>
                <a:gd name="T4" fmla="*/ 0 w 1336"/>
                <a:gd name="T5" fmla="*/ 0 h 2535"/>
                <a:gd name="T6" fmla="*/ 0 w 1336"/>
                <a:gd name="T7" fmla="*/ 0 h 2535"/>
                <a:gd name="T8" fmla="*/ 0 w 1336"/>
                <a:gd name="T9" fmla="*/ 0 h 2535"/>
                <a:gd name="T10" fmla="*/ 0 w 1336"/>
                <a:gd name="T11" fmla="*/ 0 h 2535"/>
                <a:gd name="T12" fmla="*/ 0 w 1336"/>
                <a:gd name="T13" fmla="*/ 0 h 2535"/>
                <a:gd name="T14" fmla="*/ 0 w 1336"/>
                <a:gd name="T15" fmla="*/ 0 h 2535"/>
                <a:gd name="T16" fmla="*/ 0 w 1336"/>
                <a:gd name="T17" fmla="*/ 0 h 2535"/>
                <a:gd name="T18" fmla="*/ 0 w 1336"/>
                <a:gd name="T19" fmla="*/ 0 h 2535"/>
                <a:gd name="T20" fmla="*/ 0 w 1336"/>
                <a:gd name="T21" fmla="*/ 0 h 2535"/>
                <a:gd name="T22" fmla="*/ 0 w 1336"/>
                <a:gd name="T23" fmla="*/ 0 h 2535"/>
                <a:gd name="T24" fmla="*/ 0 w 1336"/>
                <a:gd name="T25" fmla="*/ 0 h 2535"/>
                <a:gd name="T26" fmla="*/ 0 w 1336"/>
                <a:gd name="T27" fmla="*/ 0 h 2535"/>
                <a:gd name="T28" fmla="*/ 0 w 1336"/>
                <a:gd name="T29" fmla="*/ 0 h 2535"/>
                <a:gd name="T30" fmla="*/ 0 w 1336"/>
                <a:gd name="T31" fmla="*/ 0 h 2535"/>
                <a:gd name="T32" fmla="*/ 0 w 1336"/>
                <a:gd name="T33" fmla="*/ 0 h 2535"/>
                <a:gd name="T34" fmla="*/ 0 w 1336"/>
                <a:gd name="T35" fmla="*/ 0 h 2535"/>
                <a:gd name="T36" fmla="*/ 0 w 1336"/>
                <a:gd name="T37" fmla="*/ 0 h 2535"/>
                <a:gd name="T38" fmla="*/ 0 w 1336"/>
                <a:gd name="T39" fmla="*/ 0 h 2535"/>
                <a:gd name="T40" fmla="*/ 0 w 1336"/>
                <a:gd name="T41" fmla="*/ 0 h 2535"/>
                <a:gd name="T42" fmla="*/ 0 w 1336"/>
                <a:gd name="T43" fmla="*/ 0 h 2535"/>
                <a:gd name="T44" fmla="*/ 0 w 1336"/>
                <a:gd name="T45" fmla="*/ 0 h 2535"/>
                <a:gd name="T46" fmla="*/ 0 w 1336"/>
                <a:gd name="T47" fmla="*/ 0 h 2535"/>
                <a:gd name="T48" fmla="*/ 0 w 1336"/>
                <a:gd name="T49" fmla="*/ 0 h 2535"/>
                <a:gd name="T50" fmla="*/ 0 w 1336"/>
                <a:gd name="T51" fmla="*/ 0 h 2535"/>
                <a:gd name="T52" fmla="*/ 0 w 1336"/>
                <a:gd name="T53" fmla="*/ 0 h 2535"/>
                <a:gd name="T54" fmla="*/ 0 w 1336"/>
                <a:gd name="T55" fmla="*/ 0 h 2535"/>
                <a:gd name="T56" fmla="*/ 0 w 1336"/>
                <a:gd name="T57" fmla="*/ 0 h 2535"/>
                <a:gd name="T58" fmla="*/ 0 w 1336"/>
                <a:gd name="T59" fmla="*/ 0 h 2535"/>
                <a:gd name="T60" fmla="*/ 0 w 1336"/>
                <a:gd name="T61" fmla="*/ 0 h 2535"/>
                <a:gd name="T62" fmla="*/ 0 w 1336"/>
                <a:gd name="T63" fmla="*/ 0 h 2535"/>
                <a:gd name="T64" fmla="*/ 0 w 1336"/>
                <a:gd name="T65" fmla="*/ 0 h 2535"/>
                <a:gd name="T66" fmla="*/ 0 w 1336"/>
                <a:gd name="T67" fmla="*/ 0 h 2535"/>
                <a:gd name="T68" fmla="*/ 0 w 1336"/>
                <a:gd name="T69" fmla="*/ 0 h 2535"/>
                <a:gd name="T70" fmla="*/ 0 w 1336"/>
                <a:gd name="T71" fmla="*/ 0 h 2535"/>
                <a:gd name="T72" fmla="*/ 0 w 1336"/>
                <a:gd name="T73" fmla="*/ 0 h 2535"/>
                <a:gd name="T74" fmla="*/ 0 w 1336"/>
                <a:gd name="T75" fmla="*/ 0 h 2535"/>
                <a:gd name="T76" fmla="*/ 0 w 1336"/>
                <a:gd name="T77" fmla="*/ 0 h 2535"/>
                <a:gd name="T78" fmla="*/ 0 w 1336"/>
                <a:gd name="T79" fmla="*/ 0 h 2535"/>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1336" h="2535">
                  <a:moveTo>
                    <a:pt x="0" y="0"/>
                  </a:moveTo>
                  <a:lnTo>
                    <a:pt x="135" y="391"/>
                  </a:lnTo>
                  <a:lnTo>
                    <a:pt x="225" y="457"/>
                  </a:lnTo>
                  <a:lnTo>
                    <a:pt x="273" y="492"/>
                  </a:lnTo>
                  <a:lnTo>
                    <a:pt x="301" y="478"/>
                  </a:lnTo>
                  <a:lnTo>
                    <a:pt x="333" y="487"/>
                  </a:lnTo>
                  <a:lnTo>
                    <a:pt x="339" y="531"/>
                  </a:lnTo>
                  <a:lnTo>
                    <a:pt x="301" y="547"/>
                  </a:lnTo>
                  <a:lnTo>
                    <a:pt x="320" y="635"/>
                  </a:lnTo>
                  <a:lnTo>
                    <a:pt x="454" y="860"/>
                  </a:lnTo>
                  <a:lnTo>
                    <a:pt x="510" y="1145"/>
                  </a:lnTo>
                  <a:lnTo>
                    <a:pt x="683" y="1491"/>
                  </a:lnTo>
                  <a:lnTo>
                    <a:pt x="707" y="1668"/>
                  </a:lnTo>
                  <a:lnTo>
                    <a:pt x="766" y="1793"/>
                  </a:lnTo>
                  <a:lnTo>
                    <a:pt x="741" y="1881"/>
                  </a:lnTo>
                  <a:lnTo>
                    <a:pt x="861" y="2180"/>
                  </a:lnTo>
                  <a:lnTo>
                    <a:pt x="966" y="2360"/>
                  </a:lnTo>
                  <a:lnTo>
                    <a:pt x="981" y="2430"/>
                  </a:lnTo>
                  <a:lnTo>
                    <a:pt x="1171" y="2535"/>
                  </a:lnTo>
                  <a:lnTo>
                    <a:pt x="1221" y="2385"/>
                  </a:lnTo>
                  <a:lnTo>
                    <a:pt x="1186" y="2280"/>
                  </a:lnTo>
                  <a:lnTo>
                    <a:pt x="1201" y="2190"/>
                  </a:lnTo>
                  <a:lnTo>
                    <a:pt x="1176" y="2085"/>
                  </a:lnTo>
                  <a:lnTo>
                    <a:pt x="1336" y="1845"/>
                  </a:lnTo>
                  <a:lnTo>
                    <a:pt x="1252" y="1776"/>
                  </a:lnTo>
                  <a:lnTo>
                    <a:pt x="1154" y="1752"/>
                  </a:lnTo>
                  <a:lnTo>
                    <a:pt x="1236" y="1696"/>
                  </a:lnTo>
                  <a:lnTo>
                    <a:pt x="1216" y="1569"/>
                  </a:lnTo>
                  <a:lnTo>
                    <a:pt x="1246" y="1475"/>
                  </a:lnTo>
                  <a:lnTo>
                    <a:pt x="1201" y="1380"/>
                  </a:lnTo>
                  <a:lnTo>
                    <a:pt x="1081" y="1440"/>
                  </a:lnTo>
                  <a:lnTo>
                    <a:pt x="1013" y="1418"/>
                  </a:lnTo>
                  <a:lnTo>
                    <a:pt x="992" y="1232"/>
                  </a:lnTo>
                  <a:lnTo>
                    <a:pt x="1052" y="1146"/>
                  </a:lnTo>
                  <a:lnTo>
                    <a:pt x="917" y="1040"/>
                  </a:lnTo>
                  <a:lnTo>
                    <a:pt x="981" y="980"/>
                  </a:lnTo>
                  <a:lnTo>
                    <a:pt x="920" y="890"/>
                  </a:lnTo>
                  <a:lnTo>
                    <a:pt x="824" y="899"/>
                  </a:lnTo>
                  <a:lnTo>
                    <a:pt x="827" y="794"/>
                  </a:lnTo>
                  <a:lnTo>
                    <a:pt x="707" y="704"/>
                  </a:lnTo>
                  <a:lnTo>
                    <a:pt x="808" y="622"/>
                  </a:lnTo>
                  <a:lnTo>
                    <a:pt x="650" y="471"/>
                  </a:lnTo>
                  <a:lnTo>
                    <a:pt x="541" y="442"/>
                  </a:lnTo>
                  <a:lnTo>
                    <a:pt x="270" y="255"/>
                  </a:lnTo>
                  <a:lnTo>
                    <a:pt x="138" y="49"/>
                  </a:lnTo>
                  <a:lnTo>
                    <a:pt x="0" y="0"/>
                  </a:lnTo>
                  <a:close/>
                </a:path>
              </a:pathLst>
            </a:custGeom>
            <a:solidFill>
              <a:srgbClr val="124A9B"/>
            </a:solidFill>
            <a:ln>
              <a:headEnd/>
              <a:tailEnd/>
            </a:ln>
          </p:spPr>
          <p:style>
            <a:lnRef idx="3">
              <a:schemeClr val="lt1"/>
            </a:lnRef>
            <a:fillRef idx="1">
              <a:schemeClr val="accent6"/>
            </a:fillRef>
            <a:effectRef idx="1">
              <a:schemeClr val="accent6"/>
            </a:effectRef>
            <a:fontRef idx="minor">
              <a:schemeClr val="lt1"/>
            </a:fontRef>
          </p:style>
          <p:txBody>
            <a:bodyPr/>
            <a:lstStyle/>
            <a:p>
              <a:endParaRPr lang="zh-CN" altLang="en-US" sz="1350" kern="0">
                <a:solidFill>
                  <a:schemeClr val="tx1"/>
                </a:solidFill>
              </a:endParaRPr>
            </a:p>
          </p:txBody>
        </p:sp>
        <p:sp>
          <p:nvSpPr>
            <p:cNvPr id="151" name="Freeform 20">
              <a:extLst>
                <a:ext uri="{FF2B5EF4-FFF2-40B4-BE49-F238E27FC236}">
                  <a16:creationId xmlns:a16="http://schemas.microsoft.com/office/drawing/2014/main" id="{00EC4B29-5655-41DB-962D-D319630B4724}"/>
                </a:ext>
              </a:extLst>
            </p:cNvPr>
            <p:cNvSpPr>
              <a:spLocks/>
            </p:cNvSpPr>
            <p:nvPr/>
          </p:nvSpPr>
          <p:spPr bwMode="auto">
            <a:xfrm>
              <a:off x="3383150" y="2041150"/>
              <a:ext cx="500063" cy="504825"/>
            </a:xfrm>
            <a:custGeom>
              <a:avLst/>
              <a:gdLst>
                <a:gd name="T0" fmla="*/ 0 w 1575"/>
                <a:gd name="T1" fmla="*/ 0 h 1591"/>
                <a:gd name="T2" fmla="*/ 0 w 1575"/>
                <a:gd name="T3" fmla="*/ 0 h 1591"/>
                <a:gd name="T4" fmla="*/ 0 w 1575"/>
                <a:gd name="T5" fmla="*/ 0 h 1591"/>
                <a:gd name="T6" fmla="*/ 0 w 1575"/>
                <a:gd name="T7" fmla="*/ 0 h 1591"/>
                <a:gd name="T8" fmla="*/ 0 w 1575"/>
                <a:gd name="T9" fmla="*/ 0 h 1591"/>
                <a:gd name="T10" fmla="*/ 0 w 1575"/>
                <a:gd name="T11" fmla="*/ 0 h 1591"/>
                <a:gd name="T12" fmla="*/ 0 w 1575"/>
                <a:gd name="T13" fmla="*/ 0 h 1591"/>
                <a:gd name="T14" fmla="*/ 0 w 1575"/>
                <a:gd name="T15" fmla="*/ 0 h 1591"/>
                <a:gd name="T16" fmla="*/ 0 w 1575"/>
                <a:gd name="T17" fmla="*/ 0 h 1591"/>
                <a:gd name="T18" fmla="*/ 0 w 1575"/>
                <a:gd name="T19" fmla="*/ 0 h 1591"/>
                <a:gd name="T20" fmla="*/ 0 w 1575"/>
                <a:gd name="T21" fmla="*/ 0 h 1591"/>
                <a:gd name="T22" fmla="*/ 0 w 1575"/>
                <a:gd name="T23" fmla="*/ 0 h 1591"/>
                <a:gd name="T24" fmla="*/ 0 w 1575"/>
                <a:gd name="T25" fmla="*/ 0 h 1591"/>
                <a:gd name="T26" fmla="*/ 0 w 1575"/>
                <a:gd name="T27" fmla="*/ 0 h 1591"/>
                <a:gd name="T28" fmla="*/ 0 w 1575"/>
                <a:gd name="T29" fmla="*/ 0 h 1591"/>
                <a:gd name="T30" fmla="*/ 0 w 1575"/>
                <a:gd name="T31" fmla="*/ 0 h 1591"/>
                <a:gd name="T32" fmla="*/ 0 w 1575"/>
                <a:gd name="T33" fmla="*/ 0 h 1591"/>
                <a:gd name="T34" fmla="*/ 0 w 1575"/>
                <a:gd name="T35" fmla="*/ 0 h 1591"/>
                <a:gd name="T36" fmla="*/ 0 w 1575"/>
                <a:gd name="T37" fmla="*/ 0 h 1591"/>
                <a:gd name="T38" fmla="*/ 0 w 1575"/>
                <a:gd name="T39" fmla="*/ 0 h 1591"/>
                <a:gd name="T40" fmla="*/ 0 w 1575"/>
                <a:gd name="T41" fmla="*/ 0 h 1591"/>
                <a:gd name="T42" fmla="*/ 0 w 1575"/>
                <a:gd name="T43" fmla="*/ 0 h 1591"/>
                <a:gd name="T44" fmla="*/ 0 w 1575"/>
                <a:gd name="T45" fmla="*/ 0 h 1591"/>
                <a:gd name="T46" fmla="*/ 0 w 1575"/>
                <a:gd name="T47" fmla="*/ 0 h 1591"/>
                <a:gd name="T48" fmla="*/ 0 w 1575"/>
                <a:gd name="T49" fmla="*/ 0 h 1591"/>
                <a:gd name="T50" fmla="*/ 0 w 1575"/>
                <a:gd name="T51" fmla="*/ 0 h 1591"/>
                <a:gd name="T52" fmla="*/ 0 w 1575"/>
                <a:gd name="T53" fmla="*/ 0 h 1591"/>
                <a:gd name="T54" fmla="*/ 0 w 1575"/>
                <a:gd name="T55" fmla="*/ 0 h 1591"/>
                <a:gd name="T56" fmla="*/ 0 w 1575"/>
                <a:gd name="T57" fmla="*/ 0 h 1591"/>
                <a:gd name="T58" fmla="*/ 0 w 1575"/>
                <a:gd name="T59" fmla="*/ 0 h 1591"/>
                <a:gd name="T60" fmla="*/ 0 w 1575"/>
                <a:gd name="T61" fmla="*/ 0 h 1591"/>
                <a:gd name="T62" fmla="*/ 0 w 1575"/>
                <a:gd name="T63" fmla="*/ 0 h 1591"/>
                <a:gd name="T64" fmla="*/ 0 w 1575"/>
                <a:gd name="T65" fmla="*/ 0 h 1591"/>
                <a:gd name="T66" fmla="*/ 0 w 1575"/>
                <a:gd name="T67" fmla="*/ 0 h 1591"/>
                <a:gd name="T68" fmla="*/ 0 w 1575"/>
                <a:gd name="T69" fmla="*/ 0 h 1591"/>
                <a:gd name="T70" fmla="*/ 0 w 1575"/>
                <a:gd name="T71" fmla="*/ 0 h 1591"/>
                <a:gd name="T72" fmla="*/ 0 w 1575"/>
                <a:gd name="T73" fmla="*/ 0 h 1591"/>
                <a:gd name="T74" fmla="*/ 0 w 1575"/>
                <a:gd name="T75" fmla="*/ 0 h 1591"/>
                <a:gd name="T76" fmla="*/ 0 w 1575"/>
                <a:gd name="T77" fmla="*/ 0 h 1591"/>
                <a:gd name="T78" fmla="*/ 0 w 1575"/>
                <a:gd name="T79" fmla="*/ 0 h 1591"/>
                <a:gd name="T80" fmla="*/ 0 w 1575"/>
                <a:gd name="T81" fmla="*/ 0 h 1591"/>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575" h="1591">
                  <a:moveTo>
                    <a:pt x="77" y="384"/>
                  </a:moveTo>
                  <a:lnTo>
                    <a:pt x="131" y="461"/>
                  </a:lnTo>
                  <a:lnTo>
                    <a:pt x="44" y="533"/>
                  </a:lnTo>
                  <a:lnTo>
                    <a:pt x="0" y="620"/>
                  </a:lnTo>
                  <a:lnTo>
                    <a:pt x="102" y="701"/>
                  </a:lnTo>
                  <a:lnTo>
                    <a:pt x="181" y="894"/>
                  </a:lnTo>
                  <a:lnTo>
                    <a:pt x="259" y="984"/>
                  </a:lnTo>
                  <a:lnTo>
                    <a:pt x="357" y="966"/>
                  </a:lnTo>
                  <a:lnTo>
                    <a:pt x="406" y="1019"/>
                  </a:lnTo>
                  <a:lnTo>
                    <a:pt x="459" y="1034"/>
                  </a:lnTo>
                  <a:lnTo>
                    <a:pt x="474" y="1091"/>
                  </a:lnTo>
                  <a:lnTo>
                    <a:pt x="496" y="1172"/>
                  </a:lnTo>
                  <a:lnTo>
                    <a:pt x="514" y="1181"/>
                  </a:lnTo>
                  <a:lnTo>
                    <a:pt x="513" y="1199"/>
                  </a:lnTo>
                  <a:lnTo>
                    <a:pt x="535" y="1190"/>
                  </a:lnTo>
                  <a:lnTo>
                    <a:pt x="538" y="1209"/>
                  </a:lnTo>
                  <a:lnTo>
                    <a:pt x="555" y="1224"/>
                  </a:lnTo>
                  <a:lnTo>
                    <a:pt x="562" y="1248"/>
                  </a:lnTo>
                  <a:lnTo>
                    <a:pt x="580" y="1248"/>
                  </a:lnTo>
                  <a:lnTo>
                    <a:pt x="613" y="1284"/>
                  </a:lnTo>
                  <a:lnTo>
                    <a:pt x="747" y="1394"/>
                  </a:lnTo>
                  <a:lnTo>
                    <a:pt x="708" y="1490"/>
                  </a:lnTo>
                  <a:lnTo>
                    <a:pt x="877" y="1591"/>
                  </a:lnTo>
                  <a:lnTo>
                    <a:pt x="984" y="1509"/>
                  </a:lnTo>
                  <a:lnTo>
                    <a:pt x="970" y="1399"/>
                  </a:lnTo>
                  <a:lnTo>
                    <a:pt x="986" y="1232"/>
                  </a:lnTo>
                  <a:lnTo>
                    <a:pt x="1080" y="1159"/>
                  </a:lnTo>
                  <a:lnTo>
                    <a:pt x="1255" y="1099"/>
                  </a:lnTo>
                  <a:lnTo>
                    <a:pt x="1410" y="1144"/>
                  </a:lnTo>
                  <a:lnTo>
                    <a:pt x="1485" y="1194"/>
                  </a:lnTo>
                  <a:lnTo>
                    <a:pt x="1575" y="1189"/>
                  </a:lnTo>
                  <a:lnTo>
                    <a:pt x="1500" y="1059"/>
                  </a:lnTo>
                  <a:lnTo>
                    <a:pt x="1465" y="979"/>
                  </a:lnTo>
                  <a:lnTo>
                    <a:pt x="1510" y="909"/>
                  </a:lnTo>
                  <a:lnTo>
                    <a:pt x="1465" y="814"/>
                  </a:lnTo>
                  <a:lnTo>
                    <a:pt x="1480" y="695"/>
                  </a:lnTo>
                  <a:lnTo>
                    <a:pt x="1410" y="610"/>
                  </a:lnTo>
                  <a:lnTo>
                    <a:pt x="1360" y="490"/>
                  </a:lnTo>
                  <a:lnTo>
                    <a:pt x="1285" y="425"/>
                  </a:lnTo>
                  <a:lnTo>
                    <a:pt x="1260" y="290"/>
                  </a:lnTo>
                  <a:lnTo>
                    <a:pt x="1110" y="335"/>
                  </a:lnTo>
                  <a:lnTo>
                    <a:pt x="1080" y="260"/>
                  </a:lnTo>
                  <a:lnTo>
                    <a:pt x="970" y="145"/>
                  </a:lnTo>
                  <a:lnTo>
                    <a:pt x="805" y="215"/>
                  </a:lnTo>
                  <a:lnTo>
                    <a:pt x="676" y="185"/>
                  </a:lnTo>
                  <a:lnTo>
                    <a:pt x="556" y="40"/>
                  </a:lnTo>
                  <a:lnTo>
                    <a:pt x="431" y="0"/>
                  </a:lnTo>
                  <a:lnTo>
                    <a:pt x="286" y="70"/>
                  </a:lnTo>
                  <a:lnTo>
                    <a:pt x="196" y="185"/>
                  </a:lnTo>
                  <a:lnTo>
                    <a:pt x="106" y="185"/>
                  </a:lnTo>
                  <a:lnTo>
                    <a:pt x="126" y="263"/>
                  </a:lnTo>
                  <a:lnTo>
                    <a:pt x="77" y="384"/>
                  </a:lnTo>
                  <a:close/>
                </a:path>
              </a:pathLst>
            </a:custGeom>
            <a:solidFill>
              <a:schemeClr val="accent1">
                <a:lumMod val="40000"/>
                <a:lumOff val="60000"/>
              </a:schemeClr>
            </a:solidFill>
            <a:ln>
              <a:headEnd/>
              <a:tailEnd/>
            </a:ln>
          </p:spPr>
          <p:style>
            <a:lnRef idx="3">
              <a:schemeClr val="lt1"/>
            </a:lnRef>
            <a:fillRef idx="1">
              <a:schemeClr val="accent6"/>
            </a:fillRef>
            <a:effectRef idx="1">
              <a:schemeClr val="accent6"/>
            </a:effectRef>
            <a:fontRef idx="minor">
              <a:schemeClr val="lt1"/>
            </a:fontRef>
          </p:style>
          <p:txBody>
            <a:bodyPr/>
            <a:lstStyle/>
            <a:p>
              <a:endParaRPr lang="zh-CN" altLang="en-US" sz="1350" kern="0">
                <a:solidFill>
                  <a:schemeClr val="tx1"/>
                </a:solidFill>
              </a:endParaRPr>
            </a:p>
          </p:txBody>
        </p:sp>
        <p:sp>
          <p:nvSpPr>
            <p:cNvPr id="152" name="Freeform 21">
              <a:extLst>
                <a:ext uri="{FF2B5EF4-FFF2-40B4-BE49-F238E27FC236}">
                  <a16:creationId xmlns:a16="http://schemas.microsoft.com/office/drawing/2014/main" id="{EDF14566-0574-4994-8FA7-435225013A97}"/>
                </a:ext>
              </a:extLst>
            </p:cNvPr>
            <p:cNvSpPr>
              <a:spLocks/>
            </p:cNvSpPr>
            <p:nvPr/>
          </p:nvSpPr>
          <p:spPr bwMode="auto">
            <a:xfrm>
              <a:off x="2957700" y="1358525"/>
              <a:ext cx="1119188" cy="836613"/>
            </a:xfrm>
            <a:custGeom>
              <a:avLst/>
              <a:gdLst>
                <a:gd name="T0" fmla="*/ 0 w 3525"/>
                <a:gd name="T1" fmla="*/ 0 h 2636"/>
                <a:gd name="T2" fmla="*/ 0 w 3525"/>
                <a:gd name="T3" fmla="*/ 0 h 2636"/>
                <a:gd name="T4" fmla="*/ 0 w 3525"/>
                <a:gd name="T5" fmla="*/ 0 h 2636"/>
                <a:gd name="T6" fmla="*/ 0 w 3525"/>
                <a:gd name="T7" fmla="*/ 0 h 2636"/>
                <a:gd name="T8" fmla="*/ 0 w 3525"/>
                <a:gd name="T9" fmla="*/ 0 h 2636"/>
                <a:gd name="T10" fmla="*/ 0 w 3525"/>
                <a:gd name="T11" fmla="*/ 0 h 2636"/>
                <a:gd name="T12" fmla="*/ 0 w 3525"/>
                <a:gd name="T13" fmla="*/ 0 h 2636"/>
                <a:gd name="T14" fmla="*/ 0 w 3525"/>
                <a:gd name="T15" fmla="*/ 0 h 2636"/>
                <a:gd name="T16" fmla="*/ 0 w 3525"/>
                <a:gd name="T17" fmla="*/ 0 h 2636"/>
                <a:gd name="T18" fmla="*/ 0 w 3525"/>
                <a:gd name="T19" fmla="*/ 0 h 2636"/>
                <a:gd name="T20" fmla="*/ 0 w 3525"/>
                <a:gd name="T21" fmla="*/ 0 h 2636"/>
                <a:gd name="T22" fmla="*/ 0 w 3525"/>
                <a:gd name="T23" fmla="*/ 0 h 2636"/>
                <a:gd name="T24" fmla="*/ 0 w 3525"/>
                <a:gd name="T25" fmla="*/ 0 h 2636"/>
                <a:gd name="T26" fmla="*/ 0 w 3525"/>
                <a:gd name="T27" fmla="*/ 0 h 2636"/>
                <a:gd name="T28" fmla="*/ 0 w 3525"/>
                <a:gd name="T29" fmla="*/ 0 h 2636"/>
                <a:gd name="T30" fmla="*/ 0 w 3525"/>
                <a:gd name="T31" fmla="*/ 0 h 2636"/>
                <a:gd name="T32" fmla="*/ 0 w 3525"/>
                <a:gd name="T33" fmla="*/ 0 h 2636"/>
                <a:gd name="T34" fmla="*/ 0 w 3525"/>
                <a:gd name="T35" fmla="*/ 0 h 2636"/>
                <a:gd name="T36" fmla="*/ 0 w 3525"/>
                <a:gd name="T37" fmla="*/ 0 h 2636"/>
                <a:gd name="T38" fmla="*/ 0 w 3525"/>
                <a:gd name="T39" fmla="*/ 0 h 2636"/>
                <a:gd name="T40" fmla="*/ 0 w 3525"/>
                <a:gd name="T41" fmla="*/ 0 h 2636"/>
                <a:gd name="T42" fmla="*/ 0 w 3525"/>
                <a:gd name="T43" fmla="*/ 0 h 2636"/>
                <a:gd name="T44" fmla="*/ 0 w 3525"/>
                <a:gd name="T45" fmla="*/ 0 h 2636"/>
                <a:gd name="T46" fmla="*/ 0 w 3525"/>
                <a:gd name="T47" fmla="*/ 0 h 2636"/>
                <a:gd name="T48" fmla="*/ 0 w 3525"/>
                <a:gd name="T49" fmla="*/ 0 h 2636"/>
                <a:gd name="T50" fmla="*/ 0 w 3525"/>
                <a:gd name="T51" fmla="*/ 0 h 2636"/>
                <a:gd name="T52" fmla="*/ 0 w 3525"/>
                <a:gd name="T53" fmla="*/ 0 h 2636"/>
                <a:gd name="T54" fmla="*/ 0 w 3525"/>
                <a:gd name="T55" fmla="*/ 0 h 2636"/>
                <a:gd name="T56" fmla="*/ 0 w 3525"/>
                <a:gd name="T57" fmla="*/ 0 h 2636"/>
                <a:gd name="T58" fmla="*/ 0 w 3525"/>
                <a:gd name="T59" fmla="*/ 0 h 2636"/>
                <a:gd name="T60" fmla="*/ 0 w 3525"/>
                <a:gd name="T61" fmla="*/ 0 h 2636"/>
                <a:gd name="T62" fmla="*/ 0 w 3525"/>
                <a:gd name="T63" fmla="*/ 0 h 26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3525" h="2636">
                  <a:moveTo>
                    <a:pt x="1242" y="2636"/>
                  </a:moveTo>
                  <a:lnTo>
                    <a:pt x="408" y="2156"/>
                  </a:lnTo>
                  <a:lnTo>
                    <a:pt x="440" y="1785"/>
                  </a:lnTo>
                  <a:lnTo>
                    <a:pt x="363" y="1427"/>
                  </a:lnTo>
                  <a:lnTo>
                    <a:pt x="576" y="1256"/>
                  </a:lnTo>
                  <a:lnTo>
                    <a:pt x="704" y="1096"/>
                  </a:lnTo>
                  <a:lnTo>
                    <a:pt x="560" y="1032"/>
                  </a:lnTo>
                  <a:lnTo>
                    <a:pt x="557" y="827"/>
                  </a:lnTo>
                  <a:lnTo>
                    <a:pt x="456" y="852"/>
                  </a:lnTo>
                  <a:lnTo>
                    <a:pt x="364" y="776"/>
                  </a:lnTo>
                  <a:lnTo>
                    <a:pt x="254" y="626"/>
                  </a:lnTo>
                  <a:lnTo>
                    <a:pt x="0" y="581"/>
                  </a:lnTo>
                  <a:lnTo>
                    <a:pt x="29" y="416"/>
                  </a:lnTo>
                  <a:lnTo>
                    <a:pt x="184" y="316"/>
                  </a:lnTo>
                  <a:lnTo>
                    <a:pt x="329" y="146"/>
                  </a:lnTo>
                  <a:lnTo>
                    <a:pt x="644" y="102"/>
                  </a:lnTo>
                  <a:lnTo>
                    <a:pt x="917" y="0"/>
                  </a:lnTo>
                  <a:lnTo>
                    <a:pt x="1115" y="41"/>
                  </a:lnTo>
                  <a:lnTo>
                    <a:pt x="1272" y="2"/>
                  </a:lnTo>
                  <a:lnTo>
                    <a:pt x="1311" y="119"/>
                  </a:lnTo>
                  <a:lnTo>
                    <a:pt x="1904" y="526"/>
                  </a:lnTo>
                  <a:lnTo>
                    <a:pt x="1934" y="672"/>
                  </a:lnTo>
                  <a:lnTo>
                    <a:pt x="2178" y="747"/>
                  </a:lnTo>
                  <a:lnTo>
                    <a:pt x="2209" y="886"/>
                  </a:lnTo>
                  <a:lnTo>
                    <a:pt x="2564" y="842"/>
                  </a:lnTo>
                  <a:lnTo>
                    <a:pt x="2675" y="705"/>
                  </a:lnTo>
                  <a:lnTo>
                    <a:pt x="2927" y="690"/>
                  </a:lnTo>
                  <a:lnTo>
                    <a:pt x="3104" y="602"/>
                  </a:lnTo>
                  <a:lnTo>
                    <a:pt x="3215" y="675"/>
                  </a:lnTo>
                  <a:lnTo>
                    <a:pt x="3410" y="722"/>
                  </a:lnTo>
                  <a:lnTo>
                    <a:pt x="3525" y="866"/>
                  </a:lnTo>
                  <a:lnTo>
                    <a:pt x="3440" y="1118"/>
                  </a:lnTo>
                  <a:lnTo>
                    <a:pt x="3423" y="1383"/>
                  </a:lnTo>
                  <a:lnTo>
                    <a:pt x="3315" y="1412"/>
                  </a:lnTo>
                  <a:lnTo>
                    <a:pt x="3200" y="1485"/>
                  </a:lnTo>
                  <a:lnTo>
                    <a:pt x="3210" y="1632"/>
                  </a:lnTo>
                  <a:lnTo>
                    <a:pt x="3108" y="1722"/>
                  </a:lnTo>
                  <a:lnTo>
                    <a:pt x="2999" y="1706"/>
                  </a:lnTo>
                  <a:lnTo>
                    <a:pt x="2869" y="1751"/>
                  </a:lnTo>
                  <a:lnTo>
                    <a:pt x="2959" y="1936"/>
                  </a:lnTo>
                  <a:lnTo>
                    <a:pt x="2879" y="1976"/>
                  </a:lnTo>
                  <a:lnTo>
                    <a:pt x="2894" y="2101"/>
                  </a:lnTo>
                  <a:lnTo>
                    <a:pt x="3109" y="2156"/>
                  </a:lnTo>
                  <a:lnTo>
                    <a:pt x="3104" y="2311"/>
                  </a:lnTo>
                  <a:lnTo>
                    <a:pt x="3194" y="2461"/>
                  </a:lnTo>
                  <a:lnTo>
                    <a:pt x="3004" y="2566"/>
                  </a:lnTo>
                  <a:lnTo>
                    <a:pt x="2909" y="2626"/>
                  </a:lnTo>
                  <a:lnTo>
                    <a:pt x="2834" y="2581"/>
                  </a:lnTo>
                  <a:lnTo>
                    <a:pt x="2804" y="2486"/>
                  </a:lnTo>
                  <a:lnTo>
                    <a:pt x="2719" y="2491"/>
                  </a:lnTo>
                  <a:lnTo>
                    <a:pt x="2624" y="2576"/>
                  </a:lnTo>
                  <a:lnTo>
                    <a:pt x="2600" y="2442"/>
                  </a:lnTo>
                  <a:lnTo>
                    <a:pt x="2450" y="2487"/>
                  </a:lnTo>
                  <a:lnTo>
                    <a:pt x="2418" y="2408"/>
                  </a:lnTo>
                  <a:lnTo>
                    <a:pt x="2309" y="2297"/>
                  </a:lnTo>
                  <a:lnTo>
                    <a:pt x="2141" y="2366"/>
                  </a:lnTo>
                  <a:lnTo>
                    <a:pt x="2013" y="2336"/>
                  </a:lnTo>
                  <a:lnTo>
                    <a:pt x="1895" y="2190"/>
                  </a:lnTo>
                  <a:lnTo>
                    <a:pt x="1770" y="2150"/>
                  </a:lnTo>
                  <a:lnTo>
                    <a:pt x="1625" y="2222"/>
                  </a:lnTo>
                  <a:lnTo>
                    <a:pt x="1536" y="2336"/>
                  </a:lnTo>
                  <a:lnTo>
                    <a:pt x="1446" y="2337"/>
                  </a:lnTo>
                  <a:lnTo>
                    <a:pt x="1469" y="2412"/>
                  </a:lnTo>
                  <a:lnTo>
                    <a:pt x="1416" y="2532"/>
                  </a:lnTo>
                  <a:lnTo>
                    <a:pt x="1242" y="2636"/>
                  </a:lnTo>
                  <a:close/>
                </a:path>
              </a:pathLst>
            </a:custGeom>
            <a:solidFill>
              <a:schemeClr val="accent1">
                <a:lumMod val="40000"/>
                <a:lumOff val="60000"/>
              </a:schemeClr>
            </a:solidFill>
            <a:ln>
              <a:headEnd/>
              <a:tailEnd/>
            </a:ln>
          </p:spPr>
          <p:style>
            <a:lnRef idx="3">
              <a:schemeClr val="lt1"/>
            </a:lnRef>
            <a:fillRef idx="1">
              <a:schemeClr val="accent6"/>
            </a:fillRef>
            <a:effectRef idx="1">
              <a:schemeClr val="accent6"/>
            </a:effectRef>
            <a:fontRef idx="minor">
              <a:schemeClr val="lt1"/>
            </a:fontRef>
          </p:style>
          <p:txBody>
            <a:bodyPr/>
            <a:lstStyle/>
            <a:p>
              <a:endParaRPr lang="zh-CN" altLang="en-US" sz="1350" kern="0">
                <a:solidFill>
                  <a:schemeClr val="tx1"/>
                </a:solidFill>
              </a:endParaRPr>
            </a:p>
          </p:txBody>
        </p:sp>
        <p:sp>
          <p:nvSpPr>
            <p:cNvPr id="153" name="Freeform 22">
              <a:extLst>
                <a:ext uri="{FF2B5EF4-FFF2-40B4-BE49-F238E27FC236}">
                  <a16:creationId xmlns:a16="http://schemas.microsoft.com/office/drawing/2014/main" id="{99B22AEF-B5F5-4A9A-85E5-5F2E7147F91D}"/>
                </a:ext>
              </a:extLst>
            </p:cNvPr>
            <p:cNvSpPr>
              <a:spLocks/>
            </p:cNvSpPr>
            <p:nvPr/>
          </p:nvSpPr>
          <p:spPr bwMode="auto">
            <a:xfrm>
              <a:off x="3106925" y="2163388"/>
              <a:ext cx="476250" cy="500063"/>
            </a:xfrm>
            <a:custGeom>
              <a:avLst/>
              <a:gdLst>
                <a:gd name="T0" fmla="*/ 0 w 1502"/>
                <a:gd name="T1" fmla="*/ 0 h 1576"/>
                <a:gd name="T2" fmla="*/ 0 w 1502"/>
                <a:gd name="T3" fmla="*/ 0 h 1576"/>
                <a:gd name="T4" fmla="*/ 0 w 1502"/>
                <a:gd name="T5" fmla="*/ 0 h 1576"/>
                <a:gd name="T6" fmla="*/ 0 w 1502"/>
                <a:gd name="T7" fmla="*/ 0 h 1576"/>
                <a:gd name="T8" fmla="*/ 0 w 1502"/>
                <a:gd name="T9" fmla="*/ 0 h 1576"/>
                <a:gd name="T10" fmla="*/ 0 w 1502"/>
                <a:gd name="T11" fmla="*/ 0 h 1576"/>
                <a:gd name="T12" fmla="*/ 0 w 1502"/>
                <a:gd name="T13" fmla="*/ 0 h 1576"/>
                <a:gd name="T14" fmla="*/ 0 w 1502"/>
                <a:gd name="T15" fmla="*/ 0 h 1576"/>
                <a:gd name="T16" fmla="*/ 0 w 1502"/>
                <a:gd name="T17" fmla="*/ 0 h 1576"/>
                <a:gd name="T18" fmla="*/ 0 w 1502"/>
                <a:gd name="T19" fmla="*/ 0 h 1576"/>
                <a:gd name="T20" fmla="*/ 0 w 1502"/>
                <a:gd name="T21" fmla="*/ 0 h 1576"/>
                <a:gd name="T22" fmla="*/ 0 w 1502"/>
                <a:gd name="T23" fmla="*/ 0 h 1576"/>
                <a:gd name="T24" fmla="*/ 0 w 1502"/>
                <a:gd name="T25" fmla="*/ 0 h 1576"/>
                <a:gd name="T26" fmla="*/ 0 w 1502"/>
                <a:gd name="T27" fmla="*/ 0 h 1576"/>
                <a:gd name="T28" fmla="*/ 0 w 1502"/>
                <a:gd name="T29" fmla="*/ 0 h 1576"/>
                <a:gd name="T30" fmla="*/ 0 w 1502"/>
                <a:gd name="T31" fmla="*/ 0 h 1576"/>
                <a:gd name="T32" fmla="*/ 0 w 1502"/>
                <a:gd name="T33" fmla="*/ 0 h 1576"/>
                <a:gd name="T34" fmla="*/ 0 w 1502"/>
                <a:gd name="T35" fmla="*/ 0 h 1576"/>
                <a:gd name="T36" fmla="*/ 0 w 1502"/>
                <a:gd name="T37" fmla="*/ 0 h 1576"/>
                <a:gd name="T38" fmla="*/ 0 w 1502"/>
                <a:gd name="T39" fmla="*/ 0 h 1576"/>
                <a:gd name="T40" fmla="*/ 0 w 1502"/>
                <a:gd name="T41" fmla="*/ 0 h 1576"/>
                <a:gd name="T42" fmla="*/ 0 w 1502"/>
                <a:gd name="T43" fmla="*/ 0 h 1576"/>
                <a:gd name="T44" fmla="*/ 0 w 1502"/>
                <a:gd name="T45" fmla="*/ 0 h 1576"/>
                <a:gd name="T46" fmla="*/ 0 w 1502"/>
                <a:gd name="T47" fmla="*/ 0 h 1576"/>
                <a:gd name="T48" fmla="*/ 0 w 1502"/>
                <a:gd name="T49" fmla="*/ 0 h 1576"/>
                <a:gd name="T50" fmla="*/ 0 w 1502"/>
                <a:gd name="T51" fmla="*/ 0 h 1576"/>
                <a:gd name="T52" fmla="*/ 0 w 1502"/>
                <a:gd name="T53" fmla="*/ 0 h 1576"/>
                <a:gd name="T54" fmla="*/ 0 w 1502"/>
                <a:gd name="T55" fmla="*/ 0 h 1576"/>
                <a:gd name="T56" fmla="*/ 0 w 1502"/>
                <a:gd name="T57" fmla="*/ 0 h 1576"/>
                <a:gd name="T58" fmla="*/ 0 w 1502"/>
                <a:gd name="T59" fmla="*/ 0 h 1576"/>
                <a:gd name="T60" fmla="*/ 0 w 1502"/>
                <a:gd name="T61" fmla="*/ 0 h 1576"/>
                <a:gd name="T62" fmla="*/ 0 w 1502"/>
                <a:gd name="T63" fmla="*/ 0 h 1576"/>
                <a:gd name="T64" fmla="*/ 0 w 1502"/>
                <a:gd name="T65" fmla="*/ 0 h 1576"/>
                <a:gd name="T66" fmla="*/ 0 w 1502"/>
                <a:gd name="T67" fmla="*/ 0 h 1576"/>
                <a:gd name="T68" fmla="*/ 0 w 1502"/>
                <a:gd name="T69" fmla="*/ 0 h 157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1502" h="1576">
                  <a:moveTo>
                    <a:pt x="556" y="242"/>
                  </a:moveTo>
                  <a:lnTo>
                    <a:pt x="431" y="312"/>
                  </a:lnTo>
                  <a:lnTo>
                    <a:pt x="346" y="417"/>
                  </a:lnTo>
                  <a:lnTo>
                    <a:pt x="391" y="537"/>
                  </a:lnTo>
                  <a:lnTo>
                    <a:pt x="326" y="657"/>
                  </a:lnTo>
                  <a:lnTo>
                    <a:pt x="376" y="767"/>
                  </a:lnTo>
                  <a:lnTo>
                    <a:pt x="241" y="811"/>
                  </a:lnTo>
                  <a:lnTo>
                    <a:pt x="76" y="1061"/>
                  </a:lnTo>
                  <a:lnTo>
                    <a:pt x="0" y="1292"/>
                  </a:lnTo>
                  <a:lnTo>
                    <a:pt x="76" y="1376"/>
                  </a:lnTo>
                  <a:lnTo>
                    <a:pt x="317" y="1406"/>
                  </a:lnTo>
                  <a:lnTo>
                    <a:pt x="476" y="1361"/>
                  </a:lnTo>
                  <a:lnTo>
                    <a:pt x="611" y="1436"/>
                  </a:lnTo>
                  <a:lnTo>
                    <a:pt x="626" y="1576"/>
                  </a:lnTo>
                  <a:lnTo>
                    <a:pt x="790" y="1481"/>
                  </a:lnTo>
                  <a:lnTo>
                    <a:pt x="925" y="1486"/>
                  </a:lnTo>
                  <a:lnTo>
                    <a:pt x="1020" y="1541"/>
                  </a:lnTo>
                  <a:lnTo>
                    <a:pt x="1095" y="1436"/>
                  </a:lnTo>
                  <a:lnTo>
                    <a:pt x="1106" y="1320"/>
                  </a:lnTo>
                  <a:lnTo>
                    <a:pt x="1274" y="1331"/>
                  </a:lnTo>
                  <a:lnTo>
                    <a:pt x="1300" y="1231"/>
                  </a:lnTo>
                  <a:lnTo>
                    <a:pt x="1364" y="1127"/>
                  </a:lnTo>
                  <a:lnTo>
                    <a:pt x="1451" y="1158"/>
                  </a:lnTo>
                  <a:lnTo>
                    <a:pt x="1502" y="1154"/>
                  </a:lnTo>
                  <a:lnTo>
                    <a:pt x="1484" y="998"/>
                  </a:lnTo>
                  <a:lnTo>
                    <a:pt x="1424" y="976"/>
                  </a:lnTo>
                  <a:lnTo>
                    <a:pt x="1394" y="926"/>
                  </a:lnTo>
                  <a:lnTo>
                    <a:pt x="1388" y="907"/>
                  </a:lnTo>
                  <a:lnTo>
                    <a:pt x="1357" y="899"/>
                  </a:lnTo>
                  <a:lnTo>
                    <a:pt x="1345" y="883"/>
                  </a:lnTo>
                  <a:lnTo>
                    <a:pt x="1339" y="865"/>
                  </a:lnTo>
                  <a:lnTo>
                    <a:pt x="1328" y="844"/>
                  </a:lnTo>
                  <a:lnTo>
                    <a:pt x="1313" y="850"/>
                  </a:lnTo>
                  <a:lnTo>
                    <a:pt x="1300" y="847"/>
                  </a:lnTo>
                  <a:lnTo>
                    <a:pt x="1297" y="818"/>
                  </a:lnTo>
                  <a:lnTo>
                    <a:pt x="1309" y="812"/>
                  </a:lnTo>
                  <a:lnTo>
                    <a:pt x="1334" y="808"/>
                  </a:lnTo>
                  <a:lnTo>
                    <a:pt x="1355" y="806"/>
                  </a:lnTo>
                  <a:lnTo>
                    <a:pt x="1364" y="788"/>
                  </a:lnTo>
                  <a:lnTo>
                    <a:pt x="1348" y="706"/>
                  </a:lnTo>
                  <a:lnTo>
                    <a:pt x="1330" y="650"/>
                  </a:lnTo>
                  <a:lnTo>
                    <a:pt x="1274" y="635"/>
                  </a:lnTo>
                  <a:lnTo>
                    <a:pt x="1226" y="583"/>
                  </a:lnTo>
                  <a:lnTo>
                    <a:pt x="1133" y="599"/>
                  </a:lnTo>
                  <a:lnTo>
                    <a:pt x="1045" y="499"/>
                  </a:lnTo>
                  <a:lnTo>
                    <a:pt x="970" y="317"/>
                  </a:lnTo>
                  <a:lnTo>
                    <a:pt x="870" y="237"/>
                  </a:lnTo>
                  <a:lnTo>
                    <a:pt x="910" y="152"/>
                  </a:lnTo>
                  <a:lnTo>
                    <a:pt x="1000" y="77"/>
                  </a:lnTo>
                  <a:lnTo>
                    <a:pt x="946" y="0"/>
                  </a:lnTo>
                  <a:lnTo>
                    <a:pt x="773" y="103"/>
                  </a:lnTo>
                  <a:lnTo>
                    <a:pt x="706" y="222"/>
                  </a:lnTo>
                  <a:lnTo>
                    <a:pt x="556" y="242"/>
                  </a:lnTo>
                  <a:close/>
                </a:path>
              </a:pathLst>
            </a:custGeom>
            <a:solidFill>
              <a:schemeClr val="accent1">
                <a:lumMod val="40000"/>
                <a:lumOff val="60000"/>
              </a:schemeClr>
            </a:solidFill>
            <a:ln>
              <a:headEnd/>
              <a:tailEnd/>
            </a:ln>
          </p:spPr>
          <p:style>
            <a:lnRef idx="3">
              <a:schemeClr val="lt1"/>
            </a:lnRef>
            <a:fillRef idx="1">
              <a:schemeClr val="accent6"/>
            </a:fillRef>
            <a:effectRef idx="1">
              <a:schemeClr val="accent6"/>
            </a:effectRef>
            <a:fontRef idx="minor">
              <a:schemeClr val="lt1"/>
            </a:fontRef>
          </p:style>
          <p:txBody>
            <a:bodyPr/>
            <a:lstStyle/>
            <a:p>
              <a:endParaRPr lang="zh-CN" altLang="en-US" sz="1350" kern="0">
                <a:solidFill>
                  <a:schemeClr val="tx1"/>
                </a:solidFill>
              </a:endParaRPr>
            </a:p>
          </p:txBody>
        </p:sp>
        <p:sp>
          <p:nvSpPr>
            <p:cNvPr id="154" name="Freeform 23">
              <a:extLst>
                <a:ext uri="{FF2B5EF4-FFF2-40B4-BE49-F238E27FC236}">
                  <a16:creationId xmlns:a16="http://schemas.microsoft.com/office/drawing/2014/main" id="{B44EDAB9-4F80-4D88-A257-C01A312A615F}"/>
                </a:ext>
              </a:extLst>
            </p:cNvPr>
            <p:cNvSpPr>
              <a:spLocks/>
            </p:cNvSpPr>
            <p:nvPr/>
          </p:nvSpPr>
          <p:spPr bwMode="auto">
            <a:xfrm>
              <a:off x="5548500" y="2820613"/>
              <a:ext cx="935038" cy="719138"/>
            </a:xfrm>
            <a:custGeom>
              <a:avLst/>
              <a:gdLst>
                <a:gd name="T0" fmla="*/ 0 w 2946"/>
                <a:gd name="T1" fmla="*/ 0 h 2265"/>
                <a:gd name="T2" fmla="*/ 0 w 2946"/>
                <a:gd name="T3" fmla="*/ 0 h 2265"/>
                <a:gd name="T4" fmla="*/ 0 w 2946"/>
                <a:gd name="T5" fmla="*/ 0 h 2265"/>
                <a:gd name="T6" fmla="*/ 0 w 2946"/>
                <a:gd name="T7" fmla="*/ 0 h 2265"/>
                <a:gd name="T8" fmla="*/ 0 w 2946"/>
                <a:gd name="T9" fmla="*/ 0 h 2265"/>
                <a:gd name="T10" fmla="*/ 0 w 2946"/>
                <a:gd name="T11" fmla="*/ 0 h 2265"/>
                <a:gd name="T12" fmla="*/ 0 w 2946"/>
                <a:gd name="T13" fmla="*/ 0 h 2265"/>
                <a:gd name="T14" fmla="*/ 0 w 2946"/>
                <a:gd name="T15" fmla="*/ 0 h 2265"/>
                <a:gd name="T16" fmla="*/ 0 w 2946"/>
                <a:gd name="T17" fmla="*/ 0 h 2265"/>
                <a:gd name="T18" fmla="*/ 0 w 2946"/>
                <a:gd name="T19" fmla="*/ 0 h 2265"/>
                <a:gd name="T20" fmla="*/ 0 w 2946"/>
                <a:gd name="T21" fmla="*/ 0 h 2265"/>
                <a:gd name="T22" fmla="*/ 0 w 2946"/>
                <a:gd name="T23" fmla="*/ 0 h 2265"/>
                <a:gd name="T24" fmla="*/ 0 w 2946"/>
                <a:gd name="T25" fmla="*/ 0 h 2265"/>
                <a:gd name="T26" fmla="*/ 0 w 2946"/>
                <a:gd name="T27" fmla="*/ 0 h 2265"/>
                <a:gd name="T28" fmla="*/ 0 w 2946"/>
                <a:gd name="T29" fmla="*/ 0 h 2265"/>
                <a:gd name="T30" fmla="*/ 0 w 2946"/>
                <a:gd name="T31" fmla="*/ 0 h 2265"/>
                <a:gd name="T32" fmla="*/ 0 w 2946"/>
                <a:gd name="T33" fmla="*/ 0 h 2265"/>
                <a:gd name="T34" fmla="*/ 0 w 2946"/>
                <a:gd name="T35" fmla="*/ 0 h 2265"/>
                <a:gd name="T36" fmla="*/ 0 w 2946"/>
                <a:gd name="T37" fmla="*/ 0 h 2265"/>
                <a:gd name="T38" fmla="*/ 0 w 2946"/>
                <a:gd name="T39" fmla="*/ 0 h 2265"/>
                <a:gd name="T40" fmla="*/ 0 w 2946"/>
                <a:gd name="T41" fmla="*/ 0 h 2265"/>
                <a:gd name="T42" fmla="*/ 0 w 2946"/>
                <a:gd name="T43" fmla="*/ 0 h 2265"/>
                <a:gd name="T44" fmla="*/ 0 w 2946"/>
                <a:gd name="T45" fmla="*/ 0 h 2265"/>
                <a:gd name="T46" fmla="*/ 0 w 2946"/>
                <a:gd name="T47" fmla="*/ 0 h 2265"/>
                <a:gd name="T48" fmla="*/ 0 w 2946"/>
                <a:gd name="T49" fmla="*/ 0 h 2265"/>
                <a:gd name="T50" fmla="*/ 0 w 2946"/>
                <a:gd name="T51" fmla="*/ 0 h 2265"/>
                <a:gd name="T52" fmla="*/ 0 w 2946"/>
                <a:gd name="T53" fmla="*/ 0 h 2265"/>
                <a:gd name="T54" fmla="*/ 0 w 2946"/>
                <a:gd name="T55" fmla="*/ 0 h 2265"/>
                <a:gd name="T56" fmla="*/ 0 w 2946"/>
                <a:gd name="T57" fmla="*/ 0 h 2265"/>
                <a:gd name="T58" fmla="*/ 0 w 2946"/>
                <a:gd name="T59" fmla="*/ 0 h 2265"/>
                <a:gd name="T60" fmla="*/ 0 w 2946"/>
                <a:gd name="T61" fmla="*/ 0 h 2265"/>
                <a:gd name="T62" fmla="*/ 0 w 2946"/>
                <a:gd name="T63" fmla="*/ 0 h 2265"/>
                <a:gd name="T64" fmla="*/ 0 w 2946"/>
                <a:gd name="T65" fmla="*/ 0 h 2265"/>
                <a:gd name="T66" fmla="*/ 0 w 2946"/>
                <a:gd name="T67" fmla="*/ 0 h 2265"/>
                <a:gd name="T68" fmla="*/ 0 w 2946"/>
                <a:gd name="T69" fmla="*/ 0 h 2265"/>
                <a:gd name="T70" fmla="*/ 0 w 2946"/>
                <a:gd name="T71" fmla="*/ 0 h 2265"/>
                <a:gd name="T72" fmla="*/ 0 w 2946"/>
                <a:gd name="T73" fmla="*/ 0 h 2265"/>
                <a:gd name="T74" fmla="*/ 0 w 2946"/>
                <a:gd name="T75" fmla="*/ 0 h 2265"/>
                <a:gd name="T76" fmla="*/ 0 w 2946"/>
                <a:gd name="T77" fmla="*/ 0 h 2265"/>
                <a:gd name="T78" fmla="*/ 0 w 2946"/>
                <a:gd name="T79" fmla="*/ 0 h 2265"/>
                <a:gd name="T80" fmla="*/ 0 w 2946"/>
                <a:gd name="T81" fmla="*/ 0 h 2265"/>
                <a:gd name="T82" fmla="*/ 0 w 2946"/>
                <a:gd name="T83" fmla="*/ 0 h 2265"/>
                <a:gd name="T84" fmla="*/ 0 w 2946"/>
                <a:gd name="T85" fmla="*/ 0 h 2265"/>
                <a:gd name="T86" fmla="*/ 0 w 2946"/>
                <a:gd name="T87" fmla="*/ 0 h 2265"/>
                <a:gd name="T88" fmla="*/ 0 w 2946"/>
                <a:gd name="T89" fmla="*/ 0 h 2265"/>
                <a:gd name="T90" fmla="*/ 0 w 2946"/>
                <a:gd name="T91" fmla="*/ 0 h 2265"/>
                <a:gd name="T92" fmla="*/ 0 w 2946"/>
                <a:gd name="T93" fmla="*/ 0 h 2265"/>
                <a:gd name="T94" fmla="*/ 0 w 2946"/>
                <a:gd name="T95" fmla="*/ 0 h 2265"/>
                <a:gd name="T96" fmla="*/ 0 w 2946"/>
                <a:gd name="T97" fmla="*/ 0 h 2265"/>
                <a:gd name="T98" fmla="*/ 0 w 2946"/>
                <a:gd name="T99" fmla="*/ 0 h 2265"/>
                <a:gd name="T100" fmla="*/ 0 w 2946"/>
                <a:gd name="T101" fmla="*/ 0 h 2265"/>
                <a:gd name="T102" fmla="*/ 0 w 2946"/>
                <a:gd name="T103" fmla="*/ 0 h 2265"/>
                <a:gd name="T104" fmla="*/ 0 w 2946"/>
                <a:gd name="T105" fmla="*/ 0 h 2265"/>
                <a:gd name="T106" fmla="*/ 0 w 2946"/>
                <a:gd name="T107" fmla="*/ 0 h 2265"/>
                <a:gd name="T108" fmla="*/ 0 w 2946"/>
                <a:gd name="T109" fmla="*/ 0 h 2265"/>
                <a:gd name="T110" fmla="*/ 0 w 2946"/>
                <a:gd name="T111" fmla="*/ 0 h 2265"/>
                <a:gd name="T112" fmla="*/ 0 w 2946"/>
                <a:gd name="T113" fmla="*/ 0 h 2265"/>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2946" h="2265">
                  <a:moveTo>
                    <a:pt x="95" y="1614"/>
                  </a:moveTo>
                  <a:lnTo>
                    <a:pt x="0" y="1224"/>
                  </a:lnTo>
                  <a:lnTo>
                    <a:pt x="36" y="955"/>
                  </a:lnTo>
                  <a:lnTo>
                    <a:pt x="140" y="900"/>
                  </a:lnTo>
                  <a:lnTo>
                    <a:pt x="275" y="825"/>
                  </a:lnTo>
                  <a:lnTo>
                    <a:pt x="380" y="895"/>
                  </a:lnTo>
                  <a:lnTo>
                    <a:pt x="575" y="880"/>
                  </a:lnTo>
                  <a:lnTo>
                    <a:pt x="770" y="850"/>
                  </a:lnTo>
                  <a:lnTo>
                    <a:pt x="980" y="780"/>
                  </a:lnTo>
                  <a:lnTo>
                    <a:pt x="1115" y="790"/>
                  </a:lnTo>
                  <a:lnTo>
                    <a:pt x="1400" y="670"/>
                  </a:lnTo>
                  <a:lnTo>
                    <a:pt x="1566" y="715"/>
                  </a:lnTo>
                  <a:lnTo>
                    <a:pt x="1696" y="655"/>
                  </a:lnTo>
                  <a:lnTo>
                    <a:pt x="1846" y="690"/>
                  </a:lnTo>
                  <a:lnTo>
                    <a:pt x="1951" y="540"/>
                  </a:lnTo>
                  <a:lnTo>
                    <a:pt x="2041" y="400"/>
                  </a:lnTo>
                  <a:lnTo>
                    <a:pt x="2166" y="285"/>
                  </a:lnTo>
                  <a:lnTo>
                    <a:pt x="2359" y="202"/>
                  </a:lnTo>
                  <a:lnTo>
                    <a:pt x="2556" y="85"/>
                  </a:lnTo>
                  <a:lnTo>
                    <a:pt x="2746" y="40"/>
                  </a:lnTo>
                  <a:lnTo>
                    <a:pt x="2901" y="0"/>
                  </a:lnTo>
                  <a:lnTo>
                    <a:pt x="2851" y="175"/>
                  </a:lnTo>
                  <a:lnTo>
                    <a:pt x="2946" y="374"/>
                  </a:lnTo>
                  <a:lnTo>
                    <a:pt x="2731" y="430"/>
                  </a:lnTo>
                  <a:lnTo>
                    <a:pt x="2626" y="584"/>
                  </a:lnTo>
                  <a:lnTo>
                    <a:pt x="2463" y="640"/>
                  </a:lnTo>
                  <a:lnTo>
                    <a:pt x="2301" y="795"/>
                  </a:lnTo>
                  <a:lnTo>
                    <a:pt x="2291" y="870"/>
                  </a:lnTo>
                  <a:lnTo>
                    <a:pt x="2244" y="951"/>
                  </a:lnTo>
                  <a:lnTo>
                    <a:pt x="2195" y="910"/>
                  </a:lnTo>
                  <a:lnTo>
                    <a:pt x="2077" y="1066"/>
                  </a:lnTo>
                  <a:lnTo>
                    <a:pt x="2076" y="1240"/>
                  </a:lnTo>
                  <a:lnTo>
                    <a:pt x="1876" y="1304"/>
                  </a:lnTo>
                  <a:lnTo>
                    <a:pt x="1761" y="1449"/>
                  </a:lnTo>
                  <a:lnTo>
                    <a:pt x="1836" y="1599"/>
                  </a:lnTo>
                  <a:lnTo>
                    <a:pt x="1764" y="1776"/>
                  </a:lnTo>
                  <a:lnTo>
                    <a:pt x="1665" y="1945"/>
                  </a:lnTo>
                  <a:lnTo>
                    <a:pt x="1681" y="2124"/>
                  </a:lnTo>
                  <a:lnTo>
                    <a:pt x="1551" y="2109"/>
                  </a:lnTo>
                  <a:lnTo>
                    <a:pt x="1486" y="2204"/>
                  </a:lnTo>
                  <a:lnTo>
                    <a:pt x="1356" y="2265"/>
                  </a:lnTo>
                  <a:lnTo>
                    <a:pt x="1269" y="2079"/>
                  </a:lnTo>
                  <a:lnTo>
                    <a:pt x="1289" y="1932"/>
                  </a:lnTo>
                  <a:lnTo>
                    <a:pt x="1320" y="1906"/>
                  </a:lnTo>
                  <a:lnTo>
                    <a:pt x="1389" y="1954"/>
                  </a:lnTo>
                  <a:lnTo>
                    <a:pt x="1422" y="1945"/>
                  </a:lnTo>
                  <a:lnTo>
                    <a:pt x="1437" y="1882"/>
                  </a:lnTo>
                  <a:lnTo>
                    <a:pt x="1365" y="1844"/>
                  </a:lnTo>
                  <a:lnTo>
                    <a:pt x="1380" y="1734"/>
                  </a:lnTo>
                  <a:lnTo>
                    <a:pt x="1470" y="1644"/>
                  </a:lnTo>
                  <a:lnTo>
                    <a:pt x="1425" y="1464"/>
                  </a:lnTo>
                  <a:lnTo>
                    <a:pt x="1320" y="1404"/>
                  </a:lnTo>
                  <a:lnTo>
                    <a:pt x="1185" y="1404"/>
                  </a:lnTo>
                  <a:lnTo>
                    <a:pt x="1155" y="1239"/>
                  </a:lnTo>
                  <a:lnTo>
                    <a:pt x="1040" y="1229"/>
                  </a:lnTo>
                  <a:lnTo>
                    <a:pt x="900" y="1314"/>
                  </a:lnTo>
                  <a:lnTo>
                    <a:pt x="865" y="1404"/>
                  </a:lnTo>
                  <a:lnTo>
                    <a:pt x="495" y="1374"/>
                  </a:lnTo>
                  <a:lnTo>
                    <a:pt x="270" y="1334"/>
                  </a:lnTo>
                  <a:lnTo>
                    <a:pt x="120" y="1464"/>
                  </a:lnTo>
                  <a:lnTo>
                    <a:pt x="165" y="1559"/>
                  </a:lnTo>
                  <a:lnTo>
                    <a:pt x="95" y="1614"/>
                  </a:lnTo>
                  <a:close/>
                </a:path>
              </a:pathLst>
            </a:custGeom>
            <a:solidFill>
              <a:schemeClr val="accent6">
                <a:lumMod val="40000"/>
                <a:lumOff val="60000"/>
              </a:schemeClr>
            </a:solidFill>
            <a:ln>
              <a:headEnd/>
              <a:tailEnd/>
            </a:ln>
          </p:spPr>
          <p:style>
            <a:lnRef idx="3">
              <a:schemeClr val="lt1"/>
            </a:lnRef>
            <a:fillRef idx="1">
              <a:schemeClr val="accent6"/>
            </a:fillRef>
            <a:effectRef idx="1">
              <a:schemeClr val="accent6"/>
            </a:effectRef>
            <a:fontRef idx="minor">
              <a:schemeClr val="lt1"/>
            </a:fontRef>
          </p:style>
          <p:txBody>
            <a:bodyPr/>
            <a:lstStyle/>
            <a:p>
              <a:endParaRPr lang="zh-CN" altLang="en-US" sz="1350" kern="0">
                <a:solidFill>
                  <a:schemeClr val="tx1"/>
                </a:solidFill>
              </a:endParaRPr>
            </a:p>
          </p:txBody>
        </p:sp>
        <p:sp>
          <p:nvSpPr>
            <p:cNvPr id="155" name="Freeform 24">
              <a:extLst>
                <a:ext uri="{FF2B5EF4-FFF2-40B4-BE49-F238E27FC236}">
                  <a16:creationId xmlns:a16="http://schemas.microsoft.com/office/drawing/2014/main" id="{F0CDBB23-A808-4FAE-90DD-F09C557930AA}"/>
                </a:ext>
              </a:extLst>
            </p:cNvPr>
            <p:cNvSpPr>
              <a:spLocks/>
            </p:cNvSpPr>
            <p:nvPr/>
          </p:nvSpPr>
          <p:spPr bwMode="auto">
            <a:xfrm>
              <a:off x="5813613" y="2561850"/>
              <a:ext cx="874713" cy="555625"/>
            </a:xfrm>
            <a:custGeom>
              <a:avLst/>
              <a:gdLst>
                <a:gd name="T0" fmla="*/ 0 w 2753"/>
                <a:gd name="T1" fmla="*/ 0 h 1749"/>
                <a:gd name="T2" fmla="*/ 0 w 2753"/>
                <a:gd name="T3" fmla="*/ 0 h 1749"/>
                <a:gd name="T4" fmla="*/ 0 w 2753"/>
                <a:gd name="T5" fmla="*/ 0 h 1749"/>
                <a:gd name="T6" fmla="*/ 0 w 2753"/>
                <a:gd name="T7" fmla="*/ 0 h 1749"/>
                <a:gd name="T8" fmla="*/ 0 w 2753"/>
                <a:gd name="T9" fmla="*/ 0 h 1749"/>
                <a:gd name="T10" fmla="*/ 0 w 2753"/>
                <a:gd name="T11" fmla="*/ 0 h 1749"/>
                <a:gd name="T12" fmla="*/ 0 w 2753"/>
                <a:gd name="T13" fmla="*/ 0 h 1749"/>
                <a:gd name="T14" fmla="*/ 0 w 2753"/>
                <a:gd name="T15" fmla="*/ 0 h 1749"/>
                <a:gd name="T16" fmla="*/ 0 w 2753"/>
                <a:gd name="T17" fmla="*/ 0 h 1749"/>
                <a:gd name="T18" fmla="*/ 0 w 2753"/>
                <a:gd name="T19" fmla="*/ 0 h 1749"/>
                <a:gd name="T20" fmla="*/ 0 w 2753"/>
                <a:gd name="T21" fmla="*/ 0 h 1749"/>
                <a:gd name="T22" fmla="*/ 0 w 2753"/>
                <a:gd name="T23" fmla="*/ 0 h 1749"/>
                <a:gd name="T24" fmla="*/ 0 w 2753"/>
                <a:gd name="T25" fmla="*/ 0 h 1749"/>
                <a:gd name="T26" fmla="*/ 0 w 2753"/>
                <a:gd name="T27" fmla="*/ 0 h 1749"/>
                <a:gd name="T28" fmla="*/ 0 w 2753"/>
                <a:gd name="T29" fmla="*/ 0 h 1749"/>
                <a:gd name="T30" fmla="*/ 0 w 2753"/>
                <a:gd name="T31" fmla="*/ 0 h 1749"/>
                <a:gd name="T32" fmla="*/ 0 w 2753"/>
                <a:gd name="T33" fmla="*/ 0 h 1749"/>
                <a:gd name="T34" fmla="*/ 0 w 2753"/>
                <a:gd name="T35" fmla="*/ 0 h 1749"/>
                <a:gd name="T36" fmla="*/ 0 w 2753"/>
                <a:gd name="T37" fmla="*/ 0 h 1749"/>
                <a:gd name="T38" fmla="*/ 0 w 2753"/>
                <a:gd name="T39" fmla="*/ 0 h 1749"/>
                <a:gd name="T40" fmla="*/ 0 w 2753"/>
                <a:gd name="T41" fmla="*/ 0 h 1749"/>
                <a:gd name="T42" fmla="*/ 0 w 2753"/>
                <a:gd name="T43" fmla="*/ 0 h 1749"/>
                <a:gd name="T44" fmla="*/ 0 w 2753"/>
                <a:gd name="T45" fmla="*/ 0 h 1749"/>
                <a:gd name="T46" fmla="*/ 0 w 2753"/>
                <a:gd name="T47" fmla="*/ 0 h 1749"/>
                <a:gd name="T48" fmla="*/ 0 w 2753"/>
                <a:gd name="T49" fmla="*/ 0 h 1749"/>
                <a:gd name="T50" fmla="*/ 0 w 2753"/>
                <a:gd name="T51" fmla="*/ 0 h 1749"/>
                <a:gd name="T52" fmla="*/ 0 w 2753"/>
                <a:gd name="T53" fmla="*/ 0 h 1749"/>
                <a:gd name="T54" fmla="*/ 0 w 2753"/>
                <a:gd name="T55" fmla="*/ 0 h 1749"/>
                <a:gd name="T56" fmla="*/ 0 w 2753"/>
                <a:gd name="T57" fmla="*/ 0 h 1749"/>
                <a:gd name="T58" fmla="*/ 0 w 2753"/>
                <a:gd name="T59" fmla="*/ 0 h 1749"/>
                <a:gd name="T60" fmla="*/ 0 w 2753"/>
                <a:gd name="T61" fmla="*/ 0 h 1749"/>
                <a:gd name="T62" fmla="*/ 0 w 2753"/>
                <a:gd name="T63" fmla="*/ 0 h 1749"/>
                <a:gd name="T64" fmla="*/ 0 w 2753"/>
                <a:gd name="T65" fmla="*/ 0 h 1749"/>
                <a:gd name="T66" fmla="*/ 0 w 2753"/>
                <a:gd name="T67" fmla="*/ 0 h 1749"/>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753" h="1749">
                  <a:moveTo>
                    <a:pt x="0" y="1100"/>
                  </a:moveTo>
                  <a:lnTo>
                    <a:pt x="0" y="1235"/>
                  </a:lnTo>
                  <a:lnTo>
                    <a:pt x="80" y="1280"/>
                  </a:lnTo>
                  <a:lnTo>
                    <a:pt x="185" y="1265"/>
                  </a:lnTo>
                  <a:lnTo>
                    <a:pt x="245" y="1350"/>
                  </a:lnTo>
                  <a:lnTo>
                    <a:pt x="225" y="1470"/>
                  </a:lnTo>
                  <a:lnTo>
                    <a:pt x="270" y="1605"/>
                  </a:lnTo>
                  <a:lnTo>
                    <a:pt x="560" y="1486"/>
                  </a:lnTo>
                  <a:lnTo>
                    <a:pt x="721" y="1530"/>
                  </a:lnTo>
                  <a:lnTo>
                    <a:pt x="856" y="1470"/>
                  </a:lnTo>
                  <a:lnTo>
                    <a:pt x="1006" y="1504"/>
                  </a:lnTo>
                  <a:lnTo>
                    <a:pt x="1117" y="1348"/>
                  </a:lnTo>
                  <a:lnTo>
                    <a:pt x="1201" y="1213"/>
                  </a:lnTo>
                  <a:lnTo>
                    <a:pt x="1329" y="1099"/>
                  </a:lnTo>
                  <a:lnTo>
                    <a:pt x="1517" y="1020"/>
                  </a:lnTo>
                  <a:lnTo>
                    <a:pt x="1717" y="900"/>
                  </a:lnTo>
                  <a:lnTo>
                    <a:pt x="2063" y="815"/>
                  </a:lnTo>
                  <a:lnTo>
                    <a:pt x="2012" y="990"/>
                  </a:lnTo>
                  <a:lnTo>
                    <a:pt x="2108" y="1190"/>
                  </a:lnTo>
                  <a:lnTo>
                    <a:pt x="1892" y="1245"/>
                  </a:lnTo>
                  <a:lnTo>
                    <a:pt x="1787" y="1399"/>
                  </a:lnTo>
                  <a:lnTo>
                    <a:pt x="1625" y="1455"/>
                  </a:lnTo>
                  <a:lnTo>
                    <a:pt x="1462" y="1610"/>
                  </a:lnTo>
                  <a:lnTo>
                    <a:pt x="1456" y="1682"/>
                  </a:lnTo>
                  <a:lnTo>
                    <a:pt x="1585" y="1682"/>
                  </a:lnTo>
                  <a:lnTo>
                    <a:pt x="1649" y="1731"/>
                  </a:lnTo>
                  <a:lnTo>
                    <a:pt x="1742" y="1749"/>
                  </a:lnTo>
                  <a:lnTo>
                    <a:pt x="1808" y="1651"/>
                  </a:lnTo>
                  <a:lnTo>
                    <a:pt x="1896" y="1579"/>
                  </a:lnTo>
                  <a:lnTo>
                    <a:pt x="1976" y="1507"/>
                  </a:lnTo>
                  <a:lnTo>
                    <a:pt x="2096" y="1403"/>
                  </a:lnTo>
                  <a:lnTo>
                    <a:pt x="2216" y="1259"/>
                  </a:lnTo>
                  <a:lnTo>
                    <a:pt x="2336" y="1195"/>
                  </a:lnTo>
                  <a:lnTo>
                    <a:pt x="2424" y="1179"/>
                  </a:lnTo>
                  <a:lnTo>
                    <a:pt x="2543" y="1140"/>
                  </a:lnTo>
                  <a:lnTo>
                    <a:pt x="2588" y="1220"/>
                  </a:lnTo>
                  <a:lnTo>
                    <a:pt x="2672" y="1299"/>
                  </a:lnTo>
                  <a:lnTo>
                    <a:pt x="2720" y="1267"/>
                  </a:lnTo>
                  <a:lnTo>
                    <a:pt x="2693" y="1190"/>
                  </a:lnTo>
                  <a:lnTo>
                    <a:pt x="2648" y="1140"/>
                  </a:lnTo>
                  <a:lnTo>
                    <a:pt x="2573" y="1040"/>
                  </a:lnTo>
                  <a:lnTo>
                    <a:pt x="2543" y="935"/>
                  </a:lnTo>
                  <a:lnTo>
                    <a:pt x="2733" y="795"/>
                  </a:lnTo>
                  <a:lnTo>
                    <a:pt x="2753" y="630"/>
                  </a:lnTo>
                  <a:lnTo>
                    <a:pt x="2618" y="560"/>
                  </a:lnTo>
                  <a:lnTo>
                    <a:pt x="2363" y="530"/>
                  </a:lnTo>
                  <a:lnTo>
                    <a:pt x="2268" y="585"/>
                  </a:lnTo>
                  <a:lnTo>
                    <a:pt x="2213" y="555"/>
                  </a:lnTo>
                  <a:lnTo>
                    <a:pt x="2198" y="485"/>
                  </a:lnTo>
                  <a:lnTo>
                    <a:pt x="2313" y="350"/>
                  </a:lnTo>
                  <a:lnTo>
                    <a:pt x="2283" y="195"/>
                  </a:lnTo>
                  <a:lnTo>
                    <a:pt x="2193" y="195"/>
                  </a:lnTo>
                  <a:lnTo>
                    <a:pt x="2078" y="255"/>
                  </a:lnTo>
                  <a:lnTo>
                    <a:pt x="2093" y="165"/>
                  </a:lnTo>
                  <a:lnTo>
                    <a:pt x="2193" y="105"/>
                  </a:lnTo>
                  <a:lnTo>
                    <a:pt x="2103" y="65"/>
                  </a:lnTo>
                  <a:lnTo>
                    <a:pt x="2073" y="0"/>
                  </a:lnTo>
                  <a:lnTo>
                    <a:pt x="1907" y="75"/>
                  </a:lnTo>
                  <a:lnTo>
                    <a:pt x="1802" y="135"/>
                  </a:lnTo>
                  <a:lnTo>
                    <a:pt x="1732" y="230"/>
                  </a:lnTo>
                  <a:lnTo>
                    <a:pt x="1522" y="225"/>
                  </a:lnTo>
                  <a:lnTo>
                    <a:pt x="1356" y="120"/>
                  </a:lnTo>
                  <a:lnTo>
                    <a:pt x="1201" y="255"/>
                  </a:lnTo>
                  <a:lnTo>
                    <a:pt x="1066" y="485"/>
                  </a:lnTo>
                  <a:lnTo>
                    <a:pt x="946" y="545"/>
                  </a:lnTo>
                  <a:lnTo>
                    <a:pt x="786" y="560"/>
                  </a:lnTo>
                  <a:lnTo>
                    <a:pt x="691" y="705"/>
                  </a:lnTo>
                  <a:lnTo>
                    <a:pt x="630" y="765"/>
                  </a:lnTo>
                  <a:lnTo>
                    <a:pt x="485" y="860"/>
                  </a:lnTo>
                  <a:lnTo>
                    <a:pt x="455" y="990"/>
                  </a:lnTo>
                  <a:lnTo>
                    <a:pt x="380" y="1070"/>
                  </a:lnTo>
                  <a:lnTo>
                    <a:pt x="260" y="1020"/>
                  </a:lnTo>
                  <a:lnTo>
                    <a:pt x="150" y="1110"/>
                  </a:lnTo>
                  <a:lnTo>
                    <a:pt x="65" y="1085"/>
                  </a:lnTo>
                  <a:lnTo>
                    <a:pt x="0" y="1100"/>
                  </a:lnTo>
                  <a:close/>
                </a:path>
              </a:pathLst>
            </a:custGeom>
            <a:solidFill>
              <a:schemeClr val="accent6">
                <a:lumMod val="40000"/>
                <a:lumOff val="60000"/>
              </a:schemeClr>
            </a:solidFill>
            <a:ln>
              <a:headEnd/>
              <a:tailEnd/>
            </a:ln>
          </p:spPr>
          <p:style>
            <a:lnRef idx="3">
              <a:schemeClr val="lt1"/>
            </a:lnRef>
            <a:fillRef idx="1">
              <a:schemeClr val="accent6"/>
            </a:fillRef>
            <a:effectRef idx="1">
              <a:schemeClr val="accent6"/>
            </a:effectRef>
            <a:fontRef idx="minor">
              <a:schemeClr val="lt1"/>
            </a:fontRef>
          </p:style>
          <p:txBody>
            <a:bodyPr/>
            <a:lstStyle/>
            <a:p>
              <a:endParaRPr lang="zh-CN" altLang="en-US" sz="1350" kern="0">
                <a:solidFill>
                  <a:schemeClr val="tx1"/>
                </a:solidFill>
              </a:endParaRPr>
            </a:p>
          </p:txBody>
        </p:sp>
        <p:sp>
          <p:nvSpPr>
            <p:cNvPr id="156" name="Freeform 25">
              <a:extLst>
                <a:ext uri="{FF2B5EF4-FFF2-40B4-BE49-F238E27FC236}">
                  <a16:creationId xmlns:a16="http://schemas.microsoft.com/office/drawing/2014/main" id="{4D2AD726-993D-4240-9BFF-580F39D203A2}"/>
                </a:ext>
              </a:extLst>
            </p:cNvPr>
            <p:cNvSpPr>
              <a:spLocks/>
            </p:cNvSpPr>
            <p:nvPr/>
          </p:nvSpPr>
          <p:spPr bwMode="auto">
            <a:xfrm>
              <a:off x="6107300" y="3096838"/>
              <a:ext cx="288925" cy="231775"/>
            </a:xfrm>
            <a:custGeom>
              <a:avLst/>
              <a:gdLst>
                <a:gd name="T0" fmla="*/ 0 w 912"/>
                <a:gd name="T1" fmla="*/ 0 h 732"/>
                <a:gd name="T2" fmla="*/ 0 w 912"/>
                <a:gd name="T3" fmla="*/ 0 h 732"/>
                <a:gd name="T4" fmla="*/ 0 w 912"/>
                <a:gd name="T5" fmla="*/ 0 h 732"/>
                <a:gd name="T6" fmla="*/ 0 w 912"/>
                <a:gd name="T7" fmla="*/ 0 h 732"/>
                <a:gd name="T8" fmla="*/ 0 w 912"/>
                <a:gd name="T9" fmla="*/ 0 h 732"/>
                <a:gd name="T10" fmla="*/ 0 w 912"/>
                <a:gd name="T11" fmla="*/ 0 h 732"/>
                <a:gd name="T12" fmla="*/ 0 w 912"/>
                <a:gd name="T13" fmla="*/ 0 h 732"/>
                <a:gd name="T14" fmla="*/ 0 w 912"/>
                <a:gd name="T15" fmla="*/ 0 h 732"/>
                <a:gd name="T16" fmla="*/ 0 w 912"/>
                <a:gd name="T17" fmla="*/ 0 h 732"/>
                <a:gd name="T18" fmla="*/ 0 w 912"/>
                <a:gd name="T19" fmla="*/ 0 h 732"/>
                <a:gd name="T20" fmla="*/ 0 w 912"/>
                <a:gd name="T21" fmla="*/ 0 h 732"/>
                <a:gd name="T22" fmla="*/ 0 w 912"/>
                <a:gd name="T23" fmla="*/ 0 h 732"/>
                <a:gd name="T24" fmla="*/ 0 w 912"/>
                <a:gd name="T25" fmla="*/ 0 h 732"/>
                <a:gd name="T26" fmla="*/ 0 w 912"/>
                <a:gd name="T27" fmla="*/ 0 h 732"/>
                <a:gd name="T28" fmla="*/ 0 w 912"/>
                <a:gd name="T29" fmla="*/ 0 h 732"/>
                <a:gd name="T30" fmla="*/ 0 w 912"/>
                <a:gd name="T31" fmla="*/ 0 h 732"/>
                <a:gd name="T32" fmla="*/ 0 w 912"/>
                <a:gd name="T33" fmla="*/ 0 h 732"/>
                <a:gd name="T34" fmla="*/ 0 w 912"/>
                <a:gd name="T35" fmla="*/ 0 h 732"/>
                <a:gd name="T36" fmla="*/ 0 w 912"/>
                <a:gd name="T37" fmla="*/ 0 h 732"/>
                <a:gd name="T38" fmla="*/ 0 w 912"/>
                <a:gd name="T39" fmla="*/ 0 h 732"/>
                <a:gd name="T40" fmla="*/ 0 w 912"/>
                <a:gd name="T41" fmla="*/ 0 h 732"/>
                <a:gd name="T42" fmla="*/ 0 w 912"/>
                <a:gd name="T43" fmla="*/ 0 h 732"/>
                <a:gd name="T44" fmla="*/ 0 w 912"/>
                <a:gd name="T45" fmla="*/ 0 h 732"/>
                <a:gd name="T46" fmla="*/ 0 w 912"/>
                <a:gd name="T47" fmla="*/ 0 h 732"/>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912" h="732">
                  <a:moveTo>
                    <a:pt x="656" y="582"/>
                  </a:moveTo>
                  <a:lnTo>
                    <a:pt x="653" y="482"/>
                  </a:lnTo>
                  <a:lnTo>
                    <a:pt x="564" y="512"/>
                  </a:lnTo>
                  <a:lnTo>
                    <a:pt x="533" y="593"/>
                  </a:lnTo>
                  <a:lnTo>
                    <a:pt x="401" y="582"/>
                  </a:lnTo>
                  <a:lnTo>
                    <a:pt x="341" y="537"/>
                  </a:lnTo>
                  <a:lnTo>
                    <a:pt x="226" y="580"/>
                  </a:lnTo>
                  <a:lnTo>
                    <a:pt x="250" y="658"/>
                  </a:lnTo>
                  <a:lnTo>
                    <a:pt x="166" y="721"/>
                  </a:lnTo>
                  <a:lnTo>
                    <a:pt x="75" y="732"/>
                  </a:lnTo>
                  <a:lnTo>
                    <a:pt x="0" y="583"/>
                  </a:lnTo>
                  <a:lnTo>
                    <a:pt x="115" y="437"/>
                  </a:lnTo>
                  <a:lnTo>
                    <a:pt x="316" y="372"/>
                  </a:lnTo>
                  <a:lnTo>
                    <a:pt x="316" y="196"/>
                  </a:lnTo>
                  <a:lnTo>
                    <a:pt x="432" y="44"/>
                  </a:lnTo>
                  <a:lnTo>
                    <a:pt x="485" y="80"/>
                  </a:lnTo>
                  <a:lnTo>
                    <a:pt x="533" y="0"/>
                  </a:lnTo>
                  <a:lnTo>
                    <a:pt x="661" y="0"/>
                  </a:lnTo>
                  <a:lnTo>
                    <a:pt x="725" y="48"/>
                  </a:lnTo>
                  <a:lnTo>
                    <a:pt x="821" y="64"/>
                  </a:lnTo>
                  <a:lnTo>
                    <a:pt x="861" y="136"/>
                  </a:lnTo>
                  <a:lnTo>
                    <a:pt x="912" y="206"/>
                  </a:lnTo>
                  <a:lnTo>
                    <a:pt x="855" y="320"/>
                  </a:lnTo>
                  <a:lnTo>
                    <a:pt x="767" y="450"/>
                  </a:lnTo>
                  <a:lnTo>
                    <a:pt x="752" y="591"/>
                  </a:lnTo>
                  <a:lnTo>
                    <a:pt x="656" y="582"/>
                  </a:lnTo>
                  <a:close/>
                </a:path>
              </a:pathLst>
            </a:custGeom>
            <a:solidFill>
              <a:schemeClr val="accent6">
                <a:lumMod val="40000"/>
                <a:lumOff val="60000"/>
              </a:schemeClr>
            </a:solidFill>
            <a:ln>
              <a:headEnd/>
              <a:tailEnd/>
            </a:ln>
          </p:spPr>
          <p:style>
            <a:lnRef idx="3">
              <a:schemeClr val="lt1"/>
            </a:lnRef>
            <a:fillRef idx="1">
              <a:schemeClr val="accent6"/>
            </a:fillRef>
            <a:effectRef idx="1">
              <a:schemeClr val="accent6"/>
            </a:effectRef>
            <a:fontRef idx="minor">
              <a:schemeClr val="lt1"/>
            </a:fontRef>
          </p:style>
          <p:txBody>
            <a:bodyPr/>
            <a:lstStyle/>
            <a:p>
              <a:endParaRPr lang="zh-CN" altLang="en-US" sz="1350" kern="0">
                <a:solidFill>
                  <a:schemeClr val="tx1"/>
                </a:solidFill>
              </a:endParaRPr>
            </a:p>
          </p:txBody>
        </p:sp>
        <p:sp>
          <p:nvSpPr>
            <p:cNvPr id="157" name="Freeform 26">
              <a:extLst>
                <a:ext uri="{FF2B5EF4-FFF2-40B4-BE49-F238E27FC236}">
                  <a16:creationId xmlns:a16="http://schemas.microsoft.com/office/drawing/2014/main" id="{A2B37782-2CA6-4879-991D-7B361B2E1698}"/>
                </a:ext>
              </a:extLst>
            </p:cNvPr>
            <p:cNvSpPr>
              <a:spLocks/>
            </p:cNvSpPr>
            <p:nvPr/>
          </p:nvSpPr>
          <p:spPr bwMode="auto">
            <a:xfrm>
              <a:off x="6077138" y="3249238"/>
              <a:ext cx="280988" cy="304800"/>
            </a:xfrm>
            <a:custGeom>
              <a:avLst/>
              <a:gdLst>
                <a:gd name="T0" fmla="*/ 0 w 884"/>
                <a:gd name="T1" fmla="*/ 0 h 962"/>
                <a:gd name="T2" fmla="*/ 0 w 884"/>
                <a:gd name="T3" fmla="*/ 0 h 962"/>
                <a:gd name="T4" fmla="*/ 0 w 884"/>
                <a:gd name="T5" fmla="*/ 0 h 962"/>
                <a:gd name="T6" fmla="*/ 0 w 884"/>
                <a:gd name="T7" fmla="*/ 0 h 962"/>
                <a:gd name="T8" fmla="*/ 0 w 884"/>
                <a:gd name="T9" fmla="*/ 0 h 962"/>
                <a:gd name="T10" fmla="*/ 0 w 884"/>
                <a:gd name="T11" fmla="*/ 0 h 962"/>
                <a:gd name="T12" fmla="*/ 0 w 884"/>
                <a:gd name="T13" fmla="*/ 0 h 962"/>
                <a:gd name="T14" fmla="*/ 0 w 884"/>
                <a:gd name="T15" fmla="*/ 0 h 962"/>
                <a:gd name="T16" fmla="*/ 0 w 884"/>
                <a:gd name="T17" fmla="*/ 0 h 962"/>
                <a:gd name="T18" fmla="*/ 0 w 884"/>
                <a:gd name="T19" fmla="*/ 0 h 962"/>
                <a:gd name="T20" fmla="*/ 0 w 884"/>
                <a:gd name="T21" fmla="*/ 0 h 962"/>
                <a:gd name="T22" fmla="*/ 0 w 884"/>
                <a:gd name="T23" fmla="*/ 0 h 962"/>
                <a:gd name="T24" fmla="*/ 0 w 884"/>
                <a:gd name="T25" fmla="*/ 0 h 962"/>
                <a:gd name="T26" fmla="*/ 0 w 884"/>
                <a:gd name="T27" fmla="*/ 0 h 962"/>
                <a:gd name="T28" fmla="*/ 0 w 884"/>
                <a:gd name="T29" fmla="*/ 0 h 962"/>
                <a:gd name="T30" fmla="*/ 0 w 884"/>
                <a:gd name="T31" fmla="*/ 0 h 962"/>
                <a:gd name="T32" fmla="*/ 0 w 884"/>
                <a:gd name="T33" fmla="*/ 0 h 962"/>
                <a:gd name="T34" fmla="*/ 0 w 884"/>
                <a:gd name="T35" fmla="*/ 0 h 962"/>
                <a:gd name="T36" fmla="*/ 0 w 884"/>
                <a:gd name="T37" fmla="*/ 0 h 962"/>
                <a:gd name="T38" fmla="*/ 0 w 884"/>
                <a:gd name="T39" fmla="*/ 0 h 962"/>
                <a:gd name="T40" fmla="*/ 0 w 884"/>
                <a:gd name="T41" fmla="*/ 0 h 962"/>
                <a:gd name="T42" fmla="*/ 0 w 884"/>
                <a:gd name="T43" fmla="*/ 0 h 962"/>
                <a:gd name="T44" fmla="*/ 0 w 884"/>
                <a:gd name="T45" fmla="*/ 0 h 962"/>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884" h="962">
                  <a:moveTo>
                    <a:pt x="752" y="102"/>
                  </a:moveTo>
                  <a:lnTo>
                    <a:pt x="748" y="0"/>
                  </a:lnTo>
                  <a:lnTo>
                    <a:pt x="660" y="32"/>
                  </a:lnTo>
                  <a:lnTo>
                    <a:pt x="628" y="112"/>
                  </a:lnTo>
                  <a:lnTo>
                    <a:pt x="495" y="101"/>
                  </a:lnTo>
                  <a:lnTo>
                    <a:pt x="435" y="56"/>
                  </a:lnTo>
                  <a:lnTo>
                    <a:pt x="320" y="101"/>
                  </a:lnTo>
                  <a:lnTo>
                    <a:pt x="345" y="176"/>
                  </a:lnTo>
                  <a:lnTo>
                    <a:pt x="260" y="241"/>
                  </a:lnTo>
                  <a:lnTo>
                    <a:pt x="170" y="251"/>
                  </a:lnTo>
                  <a:lnTo>
                    <a:pt x="95" y="431"/>
                  </a:lnTo>
                  <a:lnTo>
                    <a:pt x="0" y="597"/>
                  </a:lnTo>
                  <a:lnTo>
                    <a:pt x="15" y="777"/>
                  </a:lnTo>
                  <a:lnTo>
                    <a:pt x="20" y="872"/>
                  </a:lnTo>
                  <a:lnTo>
                    <a:pt x="80" y="932"/>
                  </a:lnTo>
                  <a:lnTo>
                    <a:pt x="165" y="932"/>
                  </a:lnTo>
                  <a:lnTo>
                    <a:pt x="300" y="957"/>
                  </a:lnTo>
                  <a:lnTo>
                    <a:pt x="380" y="927"/>
                  </a:lnTo>
                  <a:lnTo>
                    <a:pt x="560" y="962"/>
                  </a:lnTo>
                  <a:lnTo>
                    <a:pt x="620" y="872"/>
                  </a:lnTo>
                  <a:lnTo>
                    <a:pt x="700" y="696"/>
                  </a:lnTo>
                  <a:lnTo>
                    <a:pt x="740" y="560"/>
                  </a:lnTo>
                  <a:lnTo>
                    <a:pt x="812" y="464"/>
                  </a:lnTo>
                  <a:lnTo>
                    <a:pt x="884" y="392"/>
                  </a:lnTo>
                  <a:lnTo>
                    <a:pt x="815" y="286"/>
                  </a:lnTo>
                  <a:lnTo>
                    <a:pt x="735" y="221"/>
                  </a:lnTo>
                  <a:lnTo>
                    <a:pt x="752" y="102"/>
                  </a:lnTo>
                  <a:close/>
                </a:path>
              </a:pathLst>
            </a:custGeom>
            <a:solidFill>
              <a:schemeClr val="accent6">
                <a:lumMod val="40000"/>
                <a:lumOff val="60000"/>
              </a:schemeClr>
            </a:solidFill>
            <a:ln>
              <a:headEnd/>
              <a:tailEnd/>
            </a:ln>
          </p:spPr>
          <p:style>
            <a:lnRef idx="3">
              <a:schemeClr val="lt1"/>
            </a:lnRef>
            <a:fillRef idx="1">
              <a:schemeClr val="accent6"/>
            </a:fillRef>
            <a:effectRef idx="1">
              <a:schemeClr val="accent6"/>
            </a:effectRef>
            <a:fontRef idx="minor">
              <a:schemeClr val="lt1"/>
            </a:fontRef>
          </p:style>
          <p:txBody>
            <a:bodyPr/>
            <a:lstStyle/>
            <a:p>
              <a:endParaRPr lang="zh-CN" altLang="en-US" sz="1350" kern="0">
                <a:solidFill>
                  <a:schemeClr val="tx1"/>
                </a:solidFill>
              </a:endParaRPr>
            </a:p>
          </p:txBody>
        </p:sp>
        <p:sp>
          <p:nvSpPr>
            <p:cNvPr id="158" name="Freeform 27">
              <a:extLst>
                <a:ext uri="{FF2B5EF4-FFF2-40B4-BE49-F238E27FC236}">
                  <a16:creationId xmlns:a16="http://schemas.microsoft.com/office/drawing/2014/main" id="{05E12FFA-E17A-4BBB-A514-0C7C73CC6ACF}"/>
                </a:ext>
              </a:extLst>
            </p:cNvPr>
            <p:cNvSpPr>
              <a:spLocks/>
            </p:cNvSpPr>
            <p:nvPr/>
          </p:nvSpPr>
          <p:spPr bwMode="auto">
            <a:xfrm>
              <a:off x="5967600" y="3490538"/>
              <a:ext cx="204788" cy="419100"/>
            </a:xfrm>
            <a:custGeom>
              <a:avLst/>
              <a:gdLst>
                <a:gd name="T0" fmla="*/ 0 w 645"/>
                <a:gd name="T1" fmla="*/ 0 h 1321"/>
                <a:gd name="T2" fmla="*/ 0 w 645"/>
                <a:gd name="T3" fmla="*/ 0 h 1321"/>
                <a:gd name="T4" fmla="*/ 0 w 645"/>
                <a:gd name="T5" fmla="*/ 0 h 1321"/>
                <a:gd name="T6" fmla="*/ 0 w 645"/>
                <a:gd name="T7" fmla="*/ 0 h 1321"/>
                <a:gd name="T8" fmla="*/ 0 w 645"/>
                <a:gd name="T9" fmla="*/ 0 h 1321"/>
                <a:gd name="T10" fmla="*/ 0 w 645"/>
                <a:gd name="T11" fmla="*/ 0 h 1321"/>
                <a:gd name="T12" fmla="*/ 0 w 645"/>
                <a:gd name="T13" fmla="*/ 0 h 1321"/>
                <a:gd name="T14" fmla="*/ 0 w 645"/>
                <a:gd name="T15" fmla="*/ 0 h 1321"/>
                <a:gd name="T16" fmla="*/ 0 w 645"/>
                <a:gd name="T17" fmla="*/ 0 h 1321"/>
                <a:gd name="T18" fmla="*/ 0 w 645"/>
                <a:gd name="T19" fmla="*/ 0 h 1321"/>
                <a:gd name="T20" fmla="*/ 0 w 645"/>
                <a:gd name="T21" fmla="*/ 0 h 1321"/>
                <a:gd name="T22" fmla="*/ 0 w 645"/>
                <a:gd name="T23" fmla="*/ 0 h 1321"/>
                <a:gd name="T24" fmla="*/ 0 w 645"/>
                <a:gd name="T25" fmla="*/ 0 h 1321"/>
                <a:gd name="T26" fmla="*/ 0 w 645"/>
                <a:gd name="T27" fmla="*/ 0 h 1321"/>
                <a:gd name="T28" fmla="*/ 0 w 645"/>
                <a:gd name="T29" fmla="*/ 0 h 1321"/>
                <a:gd name="T30" fmla="*/ 0 w 645"/>
                <a:gd name="T31" fmla="*/ 0 h 1321"/>
                <a:gd name="T32" fmla="*/ 0 w 645"/>
                <a:gd name="T33" fmla="*/ 0 h 1321"/>
                <a:gd name="T34" fmla="*/ 0 w 645"/>
                <a:gd name="T35" fmla="*/ 0 h 1321"/>
                <a:gd name="T36" fmla="*/ 0 w 645"/>
                <a:gd name="T37" fmla="*/ 0 h 1321"/>
                <a:gd name="T38" fmla="*/ 0 w 645"/>
                <a:gd name="T39" fmla="*/ 0 h 1321"/>
                <a:gd name="T40" fmla="*/ 0 w 645"/>
                <a:gd name="T41" fmla="*/ 0 h 1321"/>
                <a:gd name="T42" fmla="*/ 0 w 645"/>
                <a:gd name="T43" fmla="*/ 0 h 1321"/>
                <a:gd name="T44" fmla="*/ 0 w 645"/>
                <a:gd name="T45" fmla="*/ 0 h 1321"/>
                <a:gd name="T46" fmla="*/ 0 w 645"/>
                <a:gd name="T47" fmla="*/ 0 h 1321"/>
                <a:gd name="T48" fmla="*/ 0 w 645"/>
                <a:gd name="T49" fmla="*/ 0 h 1321"/>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645" h="1321">
                  <a:moveTo>
                    <a:pt x="36" y="153"/>
                  </a:moveTo>
                  <a:lnTo>
                    <a:pt x="0" y="375"/>
                  </a:lnTo>
                  <a:lnTo>
                    <a:pt x="63" y="489"/>
                  </a:lnTo>
                  <a:lnTo>
                    <a:pt x="95" y="600"/>
                  </a:lnTo>
                  <a:lnTo>
                    <a:pt x="60" y="665"/>
                  </a:lnTo>
                  <a:lnTo>
                    <a:pt x="132" y="856"/>
                  </a:lnTo>
                  <a:lnTo>
                    <a:pt x="231" y="1027"/>
                  </a:lnTo>
                  <a:lnTo>
                    <a:pt x="249" y="1195"/>
                  </a:lnTo>
                  <a:lnTo>
                    <a:pt x="260" y="1295"/>
                  </a:lnTo>
                  <a:lnTo>
                    <a:pt x="380" y="1234"/>
                  </a:lnTo>
                  <a:lnTo>
                    <a:pt x="440" y="1321"/>
                  </a:lnTo>
                  <a:lnTo>
                    <a:pt x="485" y="1259"/>
                  </a:lnTo>
                  <a:lnTo>
                    <a:pt x="525" y="1174"/>
                  </a:lnTo>
                  <a:lnTo>
                    <a:pt x="510" y="1039"/>
                  </a:lnTo>
                  <a:lnTo>
                    <a:pt x="480" y="884"/>
                  </a:lnTo>
                  <a:lnTo>
                    <a:pt x="453" y="790"/>
                  </a:lnTo>
                  <a:lnTo>
                    <a:pt x="549" y="790"/>
                  </a:lnTo>
                  <a:lnTo>
                    <a:pt x="597" y="678"/>
                  </a:lnTo>
                  <a:lnTo>
                    <a:pt x="645" y="550"/>
                  </a:lnTo>
                  <a:lnTo>
                    <a:pt x="605" y="359"/>
                  </a:lnTo>
                  <a:lnTo>
                    <a:pt x="515" y="169"/>
                  </a:lnTo>
                  <a:lnTo>
                    <a:pt x="428" y="170"/>
                  </a:lnTo>
                  <a:lnTo>
                    <a:pt x="365" y="113"/>
                  </a:lnTo>
                  <a:lnTo>
                    <a:pt x="359" y="14"/>
                  </a:lnTo>
                  <a:lnTo>
                    <a:pt x="230" y="0"/>
                  </a:lnTo>
                  <a:lnTo>
                    <a:pt x="165" y="95"/>
                  </a:lnTo>
                  <a:lnTo>
                    <a:pt x="36" y="153"/>
                  </a:lnTo>
                  <a:close/>
                </a:path>
              </a:pathLst>
            </a:custGeom>
            <a:solidFill>
              <a:schemeClr val="accent6">
                <a:lumMod val="40000"/>
                <a:lumOff val="60000"/>
              </a:schemeClr>
            </a:solidFill>
            <a:ln>
              <a:headEnd/>
              <a:tailEnd/>
            </a:ln>
          </p:spPr>
          <p:style>
            <a:lnRef idx="3">
              <a:schemeClr val="lt1"/>
            </a:lnRef>
            <a:fillRef idx="1">
              <a:schemeClr val="accent6"/>
            </a:fillRef>
            <a:effectRef idx="1">
              <a:schemeClr val="accent6"/>
            </a:effectRef>
            <a:fontRef idx="minor">
              <a:schemeClr val="lt1"/>
            </a:fontRef>
          </p:style>
          <p:txBody>
            <a:bodyPr/>
            <a:lstStyle/>
            <a:p>
              <a:endParaRPr lang="zh-CN" altLang="en-US" sz="1350" kern="0">
                <a:solidFill>
                  <a:schemeClr val="tx1"/>
                </a:solidFill>
              </a:endParaRPr>
            </a:p>
          </p:txBody>
        </p:sp>
        <p:sp>
          <p:nvSpPr>
            <p:cNvPr id="159" name="Freeform 28">
              <a:extLst>
                <a:ext uri="{FF2B5EF4-FFF2-40B4-BE49-F238E27FC236}">
                  <a16:creationId xmlns:a16="http://schemas.microsoft.com/office/drawing/2014/main" id="{952FA110-CB33-4A53-922C-6B3A7EE27E45}"/>
                </a:ext>
              </a:extLst>
            </p:cNvPr>
            <p:cNvSpPr>
              <a:spLocks/>
            </p:cNvSpPr>
            <p:nvPr/>
          </p:nvSpPr>
          <p:spPr bwMode="auto">
            <a:xfrm>
              <a:off x="5269100" y="2887288"/>
              <a:ext cx="133350" cy="184150"/>
            </a:xfrm>
            <a:custGeom>
              <a:avLst/>
              <a:gdLst>
                <a:gd name="T0" fmla="*/ 0 w 420"/>
                <a:gd name="T1" fmla="*/ 0 h 580"/>
                <a:gd name="T2" fmla="*/ 0 w 420"/>
                <a:gd name="T3" fmla="*/ 0 h 580"/>
                <a:gd name="T4" fmla="*/ 0 w 420"/>
                <a:gd name="T5" fmla="*/ 0 h 580"/>
                <a:gd name="T6" fmla="*/ 0 w 420"/>
                <a:gd name="T7" fmla="*/ 0 h 580"/>
                <a:gd name="T8" fmla="*/ 0 w 420"/>
                <a:gd name="T9" fmla="*/ 0 h 580"/>
                <a:gd name="T10" fmla="*/ 0 w 420"/>
                <a:gd name="T11" fmla="*/ 0 h 580"/>
                <a:gd name="T12" fmla="*/ 0 w 420"/>
                <a:gd name="T13" fmla="*/ 0 h 580"/>
                <a:gd name="T14" fmla="*/ 0 w 420"/>
                <a:gd name="T15" fmla="*/ 0 h 580"/>
                <a:gd name="T16" fmla="*/ 0 w 420"/>
                <a:gd name="T17" fmla="*/ 0 h 580"/>
                <a:gd name="T18" fmla="*/ 0 w 420"/>
                <a:gd name="T19" fmla="*/ 0 h 580"/>
                <a:gd name="T20" fmla="*/ 0 w 420"/>
                <a:gd name="T21" fmla="*/ 0 h 580"/>
                <a:gd name="T22" fmla="*/ 0 w 420"/>
                <a:gd name="T23" fmla="*/ 0 h 580"/>
                <a:gd name="T24" fmla="*/ 0 w 420"/>
                <a:gd name="T25" fmla="*/ 0 h 580"/>
                <a:gd name="T26" fmla="*/ 0 w 420"/>
                <a:gd name="T27" fmla="*/ 0 h 58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420" h="580">
                  <a:moveTo>
                    <a:pt x="384" y="516"/>
                  </a:moveTo>
                  <a:lnTo>
                    <a:pt x="405" y="430"/>
                  </a:lnTo>
                  <a:lnTo>
                    <a:pt x="360" y="315"/>
                  </a:lnTo>
                  <a:lnTo>
                    <a:pt x="420" y="135"/>
                  </a:lnTo>
                  <a:lnTo>
                    <a:pt x="385" y="60"/>
                  </a:lnTo>
                  <a:lnTo>
                    <a:pt x="265" y="0"/>
                  </a:lnTo>
                  <a:lnTo>
                    <a:pt x="144" y="70"/>
                  </a:lnTo>
                  <a:lnTo>
                    <a:pt x="30" y="104"/>
                  </a:lnTo>
                  <a:lnTo>
                    <a:pt x="54" y="248"/>
                  </a:lnTo>
                  <a:lnTo>
                    <a:pt x="0" y="356"/>
                  </a:lnTo>
                  <a:lnTo>
                    <a:pt x="14" y="511"/>
                  </a:lnTo>
                  <a:lnTo>
                    <a:pt x="99" y="580"/>
                  </a:lnTo>
                  <a:lnTo>
                    <a:pt x="235" y="570"/>
                  </a:lnTo>
                  <a:lnTo>
                    <a:pt x="384" y="516"/>
                  </a:lnTo>
                  <a:close/>
                </a:path>
              </a:pathLst>
            </a:custGeom>
            <a:solidFill>
              <a:schemeClr val="accent6">
                <a:lumMod val="40000"/>
                <a:lumOff val="60000"/>
              </a:schemeClr>
            </a:solidFill>
            <a:ln>
              <a:headEnd/>
              <a:tailEnd/>
            </a:ln>
          </p:spPr>
          <p:style>
            <a:lnRef idx="3">
              <a:schemeClr val="lt1"/>
            </a:lnRef>
            <a:fillRef idx="1">
              <a:schemeClr val="accent6"/>
            </a:fillRef>
            <a:effectRef idx="1">
              <a:schemeClr val="accent6"/>
            </a:effectRef>
            <a:fontRef idx="minor">
              <a:schemeClr val="lt1"/>
            </a:fontRef>
          </p:style>
          <p:txBody>
            <a:bodyPr/>
            <a:lstStyle/>
            <a:p>
              <a:endParaRPr lang="zh-CN" altLang="en-US" sz="1350" kern="0">
                <a:solidFill>
                  <a:schemeClr val="tx1"/>
                </a:solidFill>
              </a:endParaRPr>
            </a:p>
          </p:txBody>
        </p:sp>
        <p:sp>
          <p:nvSpPr>
            <p:cNvPr id="160" name="Freeform 29">
              <a:extLst>
                <a:ext uri="{FF2B5EF4-FFF2-40B4-BE49-F238E27FC236}">
                  <a16:creationId xmlns:a16="http://schemas.microsoft.com/office/drawing/2014/main" id="{CB3BC8E3-D926-4C9A-A51D-E6EE05DAF33C}"/>
                </a:ext>
              </a:extLst>
            </p:cNvPr>
            <p:cNvSpPr>
              <a:spLocks/>
            </p:cNvSpPr>
            <p:nvPr/>
          </p:nvSpPr>
          <p:spPr bwMode="auto">
            <a:xfrm>
              <a:off x="2967225" y="5049463"/>
              <a:ext cx="100013" cy="166688"/>
            </a:xfrm>
            <a:custGeom>
              <a:avLst/>
              <a:gdLst>
                <a:gd name="T0" fmla="*/ 0 w 315"/>
                <a:gd name="T1" fmla="*/ 0 h 525"/>
                <a:gd name="T2" fmla="*/ 0 w 315"/>
                <a:gd name="T3" fmla="*/ 0 h 525"/>
                <a:gd name="T4" fmla="*/ 0 w 315"/>
                <a:gd name="T5" fmla="*/ 0 h 525"/>
                <a:gd name="T6" fmla="*/ 0 w 315"/>
                <a:gd name="T7" fmla="*/ 0 h 525"/>
                <a:gd name="T8" fmla="*/ 0 w 315"/>
                <a:gd name="T9" fmla="*/ 0 h 525"/>
                <a:gd name="T10" fmla="*/ 0 w 315"/>
                <a:gd name="T11" fmla="*/ 0 h 525"/>
                <a:gd name="T12" fmla="*/ 0 w 315"/>
                <a:gd name="T13" fmla="*/ 0 h 525"/>
                <a:gd name="T14" fmla="*/ 0 w 315"/>
                <a:gd name="T15" fmla="*/ 0 h 525"/>
                <a:gd name="T16" fmla="*/ 0 w 315"/>
                <a:gd name="T17" fmla="*/ 0 h 525"/>
                <a:gd name="T18" fmla="*/ 0 w 315"/>
                <a:gd name="T19" fmla="*/ 0 h 525"/>
                <a:gd name="T20" fmla="*/ 0 w 315"/>
                <a:gd name="T21" fmla="*/ 0 h 52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15" h="525">
                  <a:moveTo>
                    <a:pt x="244" y="525"/>
                  </a:moveTo>
                  <a:lnTo>
                    <a:pt x="124" y="430"/>
                  </a:lnTo>
                  <a:lnTo>
                    <a:pt x="109" y="295"/>
                  </a:lnTo>
                  <a:lnTo>
                    <a:pt x="44" y="205"/>
                  </a:lnTo>
                  <a:lnTo>
                    <a:pt x="0" y="24"/>
                  </a:lnTo>
                  <a:lnTo>
                    <a:pt x="93" y="0"/>
                  </a:lnTo>
                  <a:lnTo>
                    <a:pt x="149" y="70"/>
                  </a:lnTo>
                  <a:lnTo>
                    <a:pt x="260" y="72"/>
                  </a:lnTo>
                  <a:lnTo>
                    <a:pt x="315" y="274"/>
                  </a:lnTo>
                  <a:lnTo>
                    <a:pt x="303" y="406"/>
                  </a:lnTo>
                  <a:lnTo>
                    <a:pt x="244" y="525"/>
                  </a:lnTo>
                  <a:close/>
                </a:path>
              </a:pathLst>
            </a:custGeom>
            <a:solidFill>
              <a:schemeClr val="tx2">
                <a:lumMod val="75000"/>
              </a:schemeClr>
            </a:solidFill>
            <a:ln>
              <a:headEnd/>
              <a:tailEnd/>
            </a:ln>
          </p:spPr>
          <p:style>
            <a:lnRef idx="3">
              <a:schemeClr val="lt1"/>
            </a:lnRef>
            <a:fillRef idx="1">
              <a:schemeClr val="accent6"/>
            </a:fillRef>
            <a:effectRef idx="1">
              <a:schemeClr val="accent6"/>
            </a:effectRef>
            <a:fontRef idx="minor">
              <a:schemeClr val="lt1"/>
            </a:fontRef>
          </p:style>
          <p:txBody>
            <a:bodyPr/>
            <a:lstStyle/>
            <a:p>
              <a:endParaRPr lang="zh-CN" altLang="en-US" sz="1350" kern="0">
                <a:solidFill>
                  <a:schemeClr val="tx1"/>
                </a:solidFill>
              </a:endParaRPr>
            </a:p>
          </p:txBody>
        </p:sp>
        <p:sp>
          <p:nvSpPr>
            <p:cNvPr id="161" name="Freeform 30">
              <a:extLst>
                <a:ext uri="{FF2B5EF4-FFF2-40B4-BE49-F238E27FC236}">
                  <a16:creationId xmlns:a16="http://schemas.microsoft.com/office/drawing/2014/main" id="{7BCE6D73-BE95-4F48-8E6D-92A6FC8F1757}"/>
                </a:ext>
              </a:extLst>
            </p:cNvPr>
            <p:cNvSpPr>
              <a:spLocks/>
            </p:cNvSpPr>
            <p:nvPr/>
          </p:nvSpPr>
          <p:spPr bwMode="auto">
            <a:xfrm>
              <a:off x="5807263" y="3481013"/>
              <a:ext cx="171450" cy="277813"/>
            </a:xfrm>
            <a:custGeom>
              <a:avLst/>
              <a:gdLst>
                <a:gd name="T0" fmla="*/ 0 w 540"/>
                <a:gd name="T1" fmla="*/ 0 h 876"/>
                <a:gd name="T2" fmla="*/ 0 w 540"/>
                <a:gd name="T3" fmla="*/ 0 h 876"/>
                <a:gd name="T4" fmla="*/ 0 w 540"/>
                <a:gd name="T5" fmla="*/ 0 h 876"/>
                <a:gd name="T6" fmla="*/ 0 w 540"/>
                <a:gd name="T7" fmla="*/ 0 h 876"/>
                <a:gd name="T8" fmla="*/ 0 w 540"/>
                <a:gd name="T9" fmla="*/ 0 h 876"/>
                <a:gd name="T10" fmla="*/ 0 w 540"/>
                <a:gd name="T11" fmla="*/ 0 h 876"/>
                <a:gd name="T12" fmla="*/ 0 w 540"/>
                <a:gd name="T13" fmla="*/ 0 h 876"/>
                <a:gd name="T14" fmla="*/ 0 w 540"/>
                <a:gd name="T15" fmla="*/ 0 h 876"/>
                <a:gd name="T16" fmla="*/ 0 w 540"/>
                <a:gd name="T17" fmla="*/ 0 h 876"/>
                <a:gd name="T18" fmla="*/ 0 w 540"/>
                <a:gd name="T19" fmla="*/ 0 h 876"/>
                <a:gd name="T20" fmla="*/ 0 w 540"/>
                <a:gd name="T21" fmla="*/ 0 h 876"/>
                <a:gd name="T22" fmla="*/ 0 w 540"/>
                <a:gd name="T23" fmla="*/ 0 h 876"/>
                <a:gd name="T24" fmla="*/ 0 w 540"/>
                <a:gd name="T25" fmla="*/ 0 h 876"/>
                <a:gd name="T26" fmla="*/ 0 w 540"/>
                <a:gd name="T27" fmla="*/ 0 h 876"/>
                <a:gd name="T28" fmla="*/ 0 w 540"/>
                <a:gd name="T29" fmla="*/ 0 h 876"/>
                <a:gd name="T30" fmla="*/ 0 w 540"/>
                <a:gd name="T31" fmla="*/ 0 h 87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540" h="876">
                  <a:moveTo>
                    <a:pt x="505" y="404"/>
                  </a:moveTo>
                  <a:lnTo>
                    <a:pt x="355" y="449"/>
                  </a:lnTo>
                  <a:lnTo>
                    <a:pt x="360" y="530"/>
                  </a:lnTo>
                  <a:lnTo>
                    <a:pt x="315" y="675"/>
                  </a:lnTo>
                  <a:lnTo>
                    <a:pt x="330" y="785"/>
                  </a:lnTo>
                  <a:lnTo>
                    <a:pt x="246" y="876"/>
                  </a:lnTo>
                  <a:lnTo>
                    <a:pt x="166" y="796"/>
                  </a:lnTo>
                  <a:lnTo>
                    <a:pt x="150" y="700"/>
                  </a:lnTo>
                  <a:lnTo>
                    <a:pt x="94" y="812"/>
                  </a:lnTo>
                  <a:lnTo>
                    <a:pt x="50" y="685"/>
                  </a:lnTo>
                  <a:lnTo>
                    <a:pt x="0" y="454"/>
                  </a:lnTo>
                  <a:lnTo>
                    <a:pt x="50" y="229"/>
                  </a:lnTo>
                  <a:lnTo>
                    <a:pt x="190" y="179"/>
                  </a:lnTo>
                  <a:lnTo>
                    <a:pt x="313" y="149"/>
                  </a:lnTo>
                  <a:lnTo>
                    <a:pt x="385" y="19"/>
                  </a:lnTo>
                  <a:lnTo>
                    <a:pt x="453" y="0"/>
                  </a:lnTo>
                  <a:lnTo>
                    <a:pt x="540" y="184"/>
                  </a:lnTo>
                  <a:lnTo>
                    <a:pt x="505" y="404"/>
                  </a:lnTo>
                  <a:close/>
                </a:path>
              </a:pathLst>
            </a:custGeom>
            <a:solidFill>
              <a:schemeClr val="accent6">
                <a:lumMod val="40000"/>
                <a:lumOff val="60000"/>
              </a:schemeClr>
            </a:solidFill>
            <a:ln>
              <a:headEnd/>
              <a:tailEnd/>
            </a:ln>
          </p:spPr>
          <p:style>
            <a:lnRef idx="3">
              <a:schemeClr val="lt1"/>
            </a:lnRef>
            <a:fillRef idx="1">
              <a:schemeClr val="accent6"/>
            </a:fillRef>
            <a:effectRef idx="1">
              <a:schemeClr val="accent6"/>
            </a:effectRef>
            <a:fontRef idx="minor">
              <a:schemeClr val="lt1"/>
            </a:fontRef>
          </p:style>
          <p:txBody>
            <a:bodyPr/>
            <a:lstStyle/>
            <a:p>
              <a:endParaRPr lang="zh-CN" altLang="en-US" sz="1350" kern="0">
                <a:solidFill>
                  <a:schemeClr val="tx1"/>
                </a:solidFill>
              </a:endParaRPr>
            </a:p>
          </p:txBody>
        </p:sp>
        <p:sp>
          <p:nvSpPr>
            <p:cNvPr id="162" name="Freeform 31">
              <a:extLst>
                <a:ext uri="{FF2B5EF4-FFF2-40B4-BE49-F238E27FC236}">
                  <a16:creationId xmlns:a16="http://schemas.microsoft.com/office/drawing/2014/main" id="{3749BB55-EE4F-40F9-91B3-2FC2580D0228}"/>
                </a:ext>
              </a:extLst>
            </p:cNvPr>
            <p:cNvSpPr>
              <a:spLocks/>
            </p:cNvSpPr>
            <p:nvPr/>
          </p:nvSpPr>
          <p:spPr bwMode="auto">
            <a:xfrm>
              <a:off x="5559613" y="3211138"/>
              <a:ext cx="455613" cy="195263"/>
            </a:xfrm>
            <a:custGeom>
              <a:avLst/>
              <a:gdLst>
                <a:gd name="T0" fmla="*/ 0 w 1439"/>
                <a:gd name="T1" fmla="*/ 0 h 615"/>
                <a:gd name="T2" fmla="*/ 0 w 1439"/>
                <a:gd name="T3" fmla="*/ 0 h 615"/>
                <a:gd name="T4" fmla="*/ 0 w 1439"/>
                <a:gd name="T5" fmla="*/ 0 h 615"/>
                <a:gd name="T6" fmla="*/ 0 w 1439"/>
                <a:gd name="T7" fmla="*/ 0 h 615"/>
                <a:gd name="T8" fmla="*/ 0 w 1439"/>
                <a:gd name="T9" fmla="*/ 0 h 615"/>
                <a:gd name="T10" fmla="*/ 0 w 1439"/>
                <a:gd name="T11" fmla="*/ 0 h 615"/>
                <a:gd name="T12" fmla="*/ 0 w 1439"/>
                <a:gd name="T13" fmla="*/ 0 h 615"/>
                <a:gd name="T14" fmla="*/ 0 w 1439"/>
                <a:gd name="T15" fmla="*/ 0 h 615"/>
                <a:gd name="T16" fmla="*/ 0 w 1439"/>
                <a:gd name="T17" fmla="*/ 0 h 615"/>
                <a:gd name="T18" fmla="*/ 0 w 1439"/>
                <a:gd name="T19" fmla="*/ 0 h 615"/>
                <a:gd name="T20" fmla="*/ 0 w 1439"/>
                <a:gd name="T21" fmla="*/ 0 h 615"/>
                <a:gd name="T22" fmla="*/ 0 w 1439"/>
                <a:gd name="T23" fmla="*/ 0 h 615"/>
                <a:gd name="T24" fmla="*/ 0 w 1439"/>
                <a:gd name="T25" fmla="*/ 0 h 615"/>
                <a:gd name="T26" fmla="*/ 0 w 1439"/>
                <a:gd name="T27" fmla="*/ 0 h 615"/>
                <a:gd name="T28" fmla="*/ 0 w 1439"/>
                <a:gd name="T29" fmla="*/ 0 h 615"/>
                <a:gd name="T30" fmla="*/ 0 w 1439"/>
                <a:gd name="T31" fmla="*/ 0 h 615"/>
                <a:gd name="T32" fmla="*/ 0 w 1439"/>
                <a:gd name="T33" fmla="*/ 0 h 615"/>
                <a:gd name="T34" fmla="*/ 0 w 1439"/>
                <a:gd name="T35" fmla="*/ 0 h 615"/>
                <a:gd name="T36" fmla="*/ 0 w 1439"/>
                <a:gd name="T37" fmla="*/ 0 h 615"/>
                <a:gd name="T38" fmla="*/ 0 w 1439"/>
                <a:gd name="T39" fmla="*/ 0 h 615"/>
                <a:gd name="T40" fmla="*/ 0 w 1439"/>
                <a:gd name="T41" fmla="*/ 0 h 615"/>
                <a:gd name="T42" fmla="*/ 0 w 1439"/>
                <a:gd name="T43" fmla="*/ 0 h 615"/>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439" h="615">
                  <a:moveTo>
                    <a:pt x="1238" y="584"/>
                  </a:moveTo>
                  <a:lnTo>
                    <a:pt x="912" y="506"/>
                  </a:lnTo>
                  <a:lnTo>
                    <a:pt x="692" y="511"/>
                  </a:lnTo>
                  <a:lnTo>
                    <a:pt x="455" y="509"/>
                  </a:lnTo>
                  <a:lnTo>
                    <a:pt x="374" y="557"/>
                  </a:lnTo>
                  <a:lnTo>
                    <a:pt x="42" y="521"/>
                  </a:lnTo>
                  <a:lnTo>
                    <a:pt x="0" y="435"/>
                  </a:lnTo>
                  <a:lnTo>
                    <a:pt x="131" y="330"/>
                  </a:lnTo>
                  <a:lnTo>
                    <a:pt x="86" y="236"/>
                  </a:lnTo>
                  <a:lnTo>
                    <a:pt x="237" y="105"/>
                  </a:lnTo>
                  <a:lnTo>
                    <a:pt x="467" y="147"/>
                  </a:lnTo>
                  <a:lnTo>
                    <a:pt x="833" y="177"/>
                  </a:lnTo>
                  <a:lnTo>
                    <a:pt x="867" y="84"/>
                  </a:lnTo>
                  <a:lnTo>
                    <a:pt x="1007" y="0"/>
                  </a:lnTo>
                  <a:lnTo>
                    <a:pt x="1122" y="11"/>
                  </a:lnTo>
                  <a:lnTo>
                    <a:pt x="1152" y="176"/>
                  </a:lnTo>
                  <a:lnTo>
                    <a:pt x="1289" y="177"/>
                  </a:lnTo>
                  <a:lnTo>
                    <a:pt x="1391" y="236"/>
                  </a:lnTo>
                  <a:lnTo>
                    <a:pt x="1439" y="417"/>
                  </a:lnTo>
                  <a:lnTo>
                    <a:pt x="1349" y="504"/>
                  </a:lnTo>
                  <a:lnTo>
                    <a:pt x="1332" y="615"/>
                  </a:lnTo>
                  <a:lnTo>
                    <a:pt x="1238" y="584"/>
                  </a:lnTo>
                  <a:close/>
                </a:path>
              </a:pathLst>
            </a:custGeom>
            <a:solidFill>
              <a:schemeClr val="accent6">
                <a:lumMod val="40000"/>
                <a:lumOff val="60000"/>
              </a:schemeClr>
            </a:solidFill>
            <a:ln>
              <a:headEnd/>
              <a:tailEnd/>
            </a:ln>
          </p:spPr>
          <p:style>
            <a:lnRef idx="3">
              <a:schemeClr val="lt1"/>
            </a:lnRef>
            <a:fillRef idx="1">
              <a:schemeClr val="accent6"/>
            </a:fillRef>
            <a:effectRef idx="1">
              <a:schemeClr val="accent6"/>
            </a:effectRef>
            <a:fontRef idx="minor">
              <a:schemeClr val="lt1"/>
            </a:fontRef>
          </p:style>
          <p:txBody>
            <a:bodyPr/>
            <a:lstStyle/>
            <a:p>
              <a:endParaRPr lang="zh-CN" altLang="en-US" sz="1350" kern="0">
                <a:solidFill>
                  <a:schemeClr val="tx1"/>
                </a:solidFill>
              </a:endParaRPr>
            </a:p>
          </p:txBody>
        </p:sp>
        <p:grpSp>
          <p:nvGrpSpPr>
            <p:cNvPr id="163" name="组合 16">
              <a:extLst>
                <a:ext uri="{FF2B5EF4-FFF2-40B4-BE49-F238E27FC236}">
                  <a16:creationId xmlns:a16="http://schemas.microsoft.com/office/drawing/2014/main" id="{49A64633-F0F0-4E64-8912-81C4990A8B92}"/>
                </a:ext>
              </a:extLst>
            </p:cNvPr>
            <p:cNvGrpSpPr/>
            <p:nvPr/>
          </p:nvGrpSpPr>
          <p:grpSpPr>
            <a:xfrm>
              <a:off x="6220013" y="6138488"/>
              <a:ext cx="238125" cy="309562"/>
              <a:chOff x="6220013" y="6138488"/>
              <a:chExt cx="238125" cy="309562"/>
            </a:xfrm>
          </p:grpSpPr>
          <p:sp>
            <p:nvSpPr>
              <p:cNvPr id="196" name="Freeform 33">
                <a:extLst>
                  <a:ext uri="{FF2B5EF4-FFF2-40B4-BE49-F238E27FC236}">
                    <a16:creationId xmlns:a16="http://schemas.microsoft.com/office/drawing/2014/main" id="{FA9C6862-80EA-46B9-BA1B-AB4CFE3DA34A}"/>
                  </a:ext>
                </a:extLst>
              </p:cNvPr>
              <p:cNvSpPr>
                <a:spLocks/>
              </p:cNvSpPr>
              <p:nvPr/>
            </p:nvSpPr>
            <p:spPr bwMode="auto">
              <a:xfrm>
                <a:off x="6286688" y="6278188"/>
                <a:ext cx="34925" cy="46038"/>
              </a:xfrm>
              <a:custGeom>
                <a:avLst/>
                <a:gdLst>
                  <a:gd name="T0" fmla="*/ 1 w 108"/>
                  <a:gd name="T1" fmla="*/ 9 h 144"/>
                  <a:gd name="T2" fmla="*/ 2 w 108"/>
                  <a:gd name="T3" fmla="*/ 7 h 144"/>
                  <a:gd name="T4" fmla="*/ 0 w 108"/>
                  <a:gd name="T5" fmla="*/ 3 h 144"/>
                  <a:gd name="T6" fmla="*/ 3 w 108"/>
                  <a:gd name="T7" fmla="*/ 0 h 144"/>
                  <a:gd name="T8" fmla="*/ 6 w 108"/>
                  <a:gd name="T9" fmla="*/ 3 h 144"/>
                  <a:gd name="T10" fmla="*/ 5 w 108"/>
                  <a:gd name="T11" fmla="*/ 8 h 144"/>
                  <a:gd name="T12" fmla="*/ 1 w 108"/>
                  <a:gd name="T13" fmla="*/ 9 h 14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08" h="144">
                    <a:moveTo>
                      <a:pt x="67" y="144"/>
                    </a:moveTo>
                    <a:lnTo>
                      <a:pt x="18" y="84"/>
                    </a:lnTo>
                    <a:lnTo>
                      <a:pt x="0" y="0"/>
                    </a:lnTo>
                    <a:lnTo>
                      <a:pt x="48" y="6"/>
                    </a:lnTo>
                    <a:lnTo>
                      <a:pt x="84" y="54"/>
                    </a:lnTo>
                    <a:lnTo>
                      <a:pt x="108" y="108"/>
                    </a:lnTo>
                    <a:lnTo>
                      <a:pt x="67" y="144"/>
                    </a:lnTo>
                    <a:close/>
                  </a:path>
                </a:pathLst>
              </a:custGeom>
              <a:ln>
                <a:headEnd/>
                <a:tailEnd/>
              </a:ln>
            </p:spPr>
            <p:style>
              <a:lnRef idx="3">
                <a:schemeClr val="lt1"/>
              </a:lnRef>
              <a:fillRef idx="1">
                <a:schemeClr val="accent6"/>
              </a:fillRef>
              <a:effectRef idx="1">
                <a:schemeClr val="accent6"/>
              </a:effectRef>
              <a:fontRef idx="minor">
                <a:schemeClr val="lt1"/>
              </a:fontRef>
            </p:style>
            <p:txBody>
              <a:bodyPr/>
              <a:lstStyle/>
              <a:p>
                <a:endParaRPr lang="zh-CN" altLang="en-US" sz="1350" kern="0">
                  <a:solidFill>
                    <a:schemeClr val="tx1"/>
                  </a:solidFill>
                </a:endParaRPr>
              </a:p>
            </p:txBody>
          </p:sp>
          <p:sp>
            <p:nvSpPr>
              <p:cNvPr id="197" name="Freeform 33">
                <a:extLst>
                  <a:ext uri="{FF2B5EF4-FFF2-40B4-BE49-F238E27FC236}">
                    <a16:creationId xmlns:a16="http://schemas.microsoft.com/office/drawing/2014/main" id="{CCE73D51-F192-4D34-894C-E6578425A548}"/>
                  </a:ext>
                </a:extLst>
              </p:cNvPr>
              <p:cNvSpPr>
                <a:spLocks/>
              </p:cNvSpPr>
              <p:nvPr/>
            </p:nvSpPr>
            <p:spPr bwMode="auto">
              <a:xfrm>
                <a:off x="6345425" y="6322638"/>
                <a:ext cx="53975" cy="52388"/>
              </a:xfrm>
              <a:custGeom>
                <a:avLst/>
                <a:gdLst>
                  <a:gd name="T0" fmla="*/ 1 w 170"/>
                  <a:gd name="T1" fmla="*/ 9 h 166"/>
                  <a:gd name="T2" fmla="*/ 2 w 170"/>
                  <a:gd name="T3" fmla="*/ 7 h 166"/>
                  <a:gd name="T4" fmla="*/ 0 w 170"/>
                  <a:gd name="T5" fmla="*/ 3 h 166"/>
                  <a:gd name="T6" fmla="*/ 3 w 170"/>
                  <a:gd name="T7" fmla="*/ 0 h 166"/>
                  <a:gd name="T8" fmla="*/ 6 w 170"/>
                  <a:gd name="T9" fmla="*/ 3 h 166"/>
                  <a:gd name="T10" fmla="*/ 5 w 170"/>
                  <a:gd name="T11" fmla="*/ 8 h 166"/>
                  <a:gd name="T12" fmla="*/ 1 w 170"/>
                  <a:gd name="T13" fmla="*/ 9 h 16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70" h="166">
                    <a:moveTo>
                      <a:pt x="124" y="166"/>
                    </a:moveTo>
                    <a:lnTo>
                      <a:pt x="62" y="161"/>
                    </a:lnTo>
                    <a:lnTo>
                      <a:pt x="0" y="151"/>
                    </a:lnTo>
                    <a:lnTo>
                      <a:pt x="4" y="108"/>
                    </a:lnTo>
                    <a:lnTo>
                      <a:pt x="67" y="118"/>
                    </a:lnTo>
                    <a:lnTo>
                      <a:pt x="104" y="84"/>
                    </a:lnTo>
                    <a:lnTo>
                      <a:pt x="86" y="0"/>
                    </a:lnTo>
                    <a:lnTo>
                      <a:pt x="134" y="6"/>
                    </a:lnTo>
                    <a:lnTo>
                      <a:pt x="170" y="54"/>
                    </a:lnTo>
                    <a:lnTo>
                      <a:pt x="168" y="118"/>
                    </a:lnTo>
                    <a:lnTo>
                      <a:pt x="124" y="166"/>
                    </a:lnTo>
                    <a:close/>
                  </a:path>
                </a:pathLst>
              </a:custGeom>
              <a:ln>
                <a:headEnd/>
                <a:tailEnd/>
              </a:ln>
            </p:spPr>
            <p:style>
              <a:lnRef idx="3">
                <a:schemeClr val="lt1"/>
              </a:lnRef>
              <a:fillRef idx="1">
                <a:schemeClr val="accent6"/>
              </a:fillRef>
              <a:effectRef idx="1">
                <a:schemeClr val="accent6"/>
              </a:effectRef>
              <a:fontRef idx="minor">
                <a:schemeClr val="lt1"/>
              </a:fontRef>
            </p:style>
            <p:txBody>
              <a:bodyPr/>
              <a:lstStyle/>
              <a:p>
                <a:endParaRPr lang="zh-CN" altLang="en-US" sz="1350" kern="0">
                  <a:solidFill>
                    <a:schemeClr val="tx1"/>
                  </a:solidFill>
                </a:endParaRPr>
              </a:p>
            </p:txBody>
          </p:sp>
          <p:sp>
            <p:nvSpPr>
              <p:cNvPr id="198" name="Freeform 33">
                <a:extLst>
                  <a:ext uri="{FF2B5EF4-FFF2-40B4-BE49-F238E27FC236}">
                    <a16:creationId xmlns:a16="http://schemas.microsoft.com/office/drawing/2014/main" id="{DA8862C0-A44B-4E66-AD58-4D9EAD44066B}"/>
                  </a:ext>
                </a:extLst>
              </p:cNvPr>
              <p:cNvSpPr>
                <a:spLocks/>
              </p:cNvSpPr>
              <p:nvPr/>
            </p:nvSpPr>
            <p:spPr bwMode="auto">
              <a:xfrm>
                <a:off x="6220013" y="6138488"/>
                <a:ext cx="31750" cy="36513"/>
              </a:xfrm>
              <a:custGeom>
                <a:avLst/>
                <a:gdLst>
                  <a:gd name="T0" fmla="*/ 1 w 97"/>
                  <a:gd name="T1" fmla="*/ 9 h 116"/>
                  <a:gd name="T2" fmla="*/ 2 w 97"/>
                  <a:gd name="T3" fmla="*/ 7 h 116"/>
                  <a:gd name="T4" fmla="*/ 0 w 97"/>
                  <a:gd name="T5" fmla="*/ 3 h 116"/>
                  <a:gd name="T6" fmla="*/ 3 w 97"/>
                  <a:gd name="T7" fmla="*/ 0 h 116"/>
                  <a:gd name="T8" fmla="*/ 6 w 97"/>
                  <a:gd name="T9" fmla="*/ 3 h 116"/>
                  <a:gd name="T10" fmla="*/ 5 w 97"/>
                  <a:gd name="T11" fmla="*/ 8 h 116"/>
                  <a:gd name="T12" fmla="*/ 1 w 97"/>
                  <a:gd name="T13" fmla="*/ 9 h 11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7" h="116">
                    <a:moveTo>
                      <a:pt x="19" y="116"/>
                    </a:moveTo>
                    <a:lnTo>
                      <a:pt x="0" y="68"/>
                    </a:lnTo>
                    <a:lnTo>
                      <a:pt x="13" y="0"/>
                    </a:lnTo>
                    <a:lnTo>
                      <a:pt x="61" y="6"/>
                    </a:lnTo>
                    <a:lnTo>
                      <a:pt x="97" y="54"/>
                    </a:lnTo>
                    <a:lnTo>
                      <a:pt x="77" y="101"/>
                    </a:lnTo>
                    <a:lnTo>
                      <a:pt x="19" y="116"/>
                    </a:lnTo>
                    <a:close/>
                  </a:path>
                </a:pathLst>
              </a:custGeom>
              <a:ln>
                <a:headEnd/>
                <a:tailEnd/>
              </a:ln>
            </p:spPr>
            <p:style>
              <a:lnRef idx="3">
                <a:schemeClr val="lt1"/>
              </a:lnRef>
              <a:fillRef idx="1">
                <a:schemeClr val="accent6"/>
              </a:fillRef>
              <a:effectRef idx="1">
                <a:schemeClr val="accent6"/>
              </a:effectRef>
              <a:fontRef idx="minor">
                <a:schemeClr val="lt1"/>
              </a:fontRef>
            </p:style>
            <p:txBody>
              <a:bodyPr/>
              <a:lstStyle/>
              <a:p>
                <a:endParaRPr lang="zh-CN" altLang="en-US" sz="1350" kern="0">
                  <a:solidFill>
                    <a:schemeClr val="tx1"/>
                  </a:solidFill>
                </a:endParaRPr>
              </a:p>
            </p:txBody>
          </p:sp>
          <p:sp>
            <p:nvSpPr>
              <p:cNvPr id="199" name="Freeform 33">
                <a:extLst>
                  <a:ext uri="{FF2B5EF4-FFF2-40B4-BE49-F238E27FC236}">
                    <a16:creationId xmlns:a16="http://schemas.microsoft.com/office/drawing/2014/main" id="{43807F16-5272-4B4C-90DB-F683208DCACF}"/>
                  </a:ext>
                </a:extLst>
              </p:cNvPr>
              <p:cNvSpPr>
                <a:spLocks/>
              </p:cNvSpPr>
              <p:nvPr/>
            </p:nvSpPr>
            <p:spPr bwMode="auto">
              <a:xfrm>
                <a:off x="6426388" y="6425825"/>
                <a:ext cx="31750" cy="22225"/>
              </a:xfrm>
              <a:custGeom>
                <a:avLst/>
                <a:gdLst>
                  <a:gd name="T0" fmla="*/ 1 w 101"/>
                  <a:gd name="T1" fmla="*/ 8 h 71"/>
                  <a:gd name="T2" fmla="*/ 2 w 101"/>
                  <a:gd name="T3" fmla="*/ 7 h 71"/>
                  <a:gd name="T4" fmla="*/ 0 w 101"/>
                  <a:gd name="T5" fmla="*/ 3 h 71"/>
                  <a:gd name="T6" fmla="*/ 3 w 101"/>
                  <a:gd name="T7" fmla="*/ 0 h 71"/>
                  <a:gd name="T8" fmla="*/ 6 w 101"/>
                  <a:gd name="T9" fmla="*/ 3 h 71"/>
                  <a:gd name="T10" fmla="*/ 5 w 101"/>
                  <a:gd name="T11" fmla="*/ 8 h 71"/>
                  <a:gd name="T12" fmla="*/ 1 w 101"/>
                  <a:gd name="T13" fmla="*/ 8 h 7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01" h="71">
                    <a:moveTo>
                      <a:pt x="61" y="71"/>
                    </a:moveTo>
                    <a:lnTo>
                      <a:pt x="0" y="62"/>
                    </a:lnTo>
                    <a:lnTo>
                      <a:pt x="12" y="11"/>
                    </a:lnTo>
                    <a:lnTo>
                      <a:pt x="48" y="0"/>
                    </a:lnTo>
                    <a:lnTo>
                      <a:pt x="101" y="0"/>
                    </a:lnTo>
                    <a:lnTo>
                      <a:pt x="101" y="58"/>
                    </a:lnTo>
                    <a:lnTo>
                      <a:pt x="61" y="71"/>
                    </a:lnTo>
                    <a:close/>
                  </a:path>
                </a:pathLst>
              </a:custGeom>
              <a:ln>
                <a:headEnd/>
                <a:tailEnd/>
              </a:ln>
            </p:spPr>
            <p:style>
              <a:lnRef idx="3">
                <a:schemeClr val="lt1"/>
              </a:lnRef>
              <a:fillRef idx="1">
                <a:schemeClr val="accent6"/>
              </a:fillRef>
              <a:effectRef idx="1">
                <a:schemeClr val="accent6"/>
              </a:effectRef>
              <a:fontRef idx="minor">
                <a:schemeClr val="lt1"/>
              </a:fontRef>
            </p:style>
            <p:txBody>
              <a:bodyPr/>
              <a:lstStyle/>
              <a:p>
                <a:endParaRPr lang="zh-CN" altLang="en-US" sz="1350" kern="0">
                  <a:solidFill>
                    <a:schemeClr val="tx1"/>
                  </a:solidFill>
                </a:endParaRPr>
              </a:p>
            </p:txBody>
          </p:sp>
        </p:grpSp>
        <p:sp>
          <p:nvSpPr>
            <p:cNvPr id="164" name="Freeform 41">
              <a:extLst>
                <a:ext uri="{FF2B5EF4-FFF2-40B4-BE49-F238E27FC236}">
                  <a16:creationId xmlns:a16="http://schemas.microsoft.com/office/drawing/2014/main" id="{5BB52AD9-BBF1-464D-A887-559E74CB532D}"/>
                </a:ext>
              </a:extLst>
            </p:cNvPr>
            <p:cNvSpPr>
              <a:spLocks/>
            </p:cNvSpPr>
            <p:nvPr/>
          </p:nvSpPr>
          <p:spPr bwMode="auto">
            <a:xfrm>
              <a:off x="3562538" y="2803150"/>
              <a:ext cx="61913" cy="71438"/>
            </a:xfrm>
            <a:custGeom>
              <a:avLst/>
              <a:gdLst>
                <a:gd name="T0" fmla="*/ 23 w 192"/>
                <a:gd name="T1" fmla="*/ 0 h 225"/>
                <a:gd name="T2" fmla="*/ 8 w 192"/>
                <a:gd name="T3" fmla="*/ 6 h 225"/>
                <a:gd name="T4" fmla="*/ 10 w 192"/>
                <a:gd name="T5" fmla="*/ 22 h 225"/>
                <a:gd name="T6" fmla="*/ 0 w 192"/>
                <a:gd name="T7" fmla="*/ 29 h 225"/>
                <a:gd name="T8" fmla="*/ 7 w 192"/>
                <a:gd name="T9" fmla="*/ 35 h 225"/>
                <a:gd name="T10" fmla="*/ 19 w 192"/>
                <a:gd name="T11" fmla="*/ 31 h 225"/>
                <a:gd name="T12" fmla="*/ 28 w 192"/>
                <a:gd name="T13" fmla="*/ 45 h 225"/>
                <a:gd name="T14" fmla="*/ 33 w 192"/>
                <a:gd name="T15" fmla="*/ 40 h 225"/>
                <a:gd name="T16" fmla="*/ 39 w 192"/>
                <a:gd name="T17" fmla="*/ 36 h 225"/>
                <a:gd name="T18" fmla="*/ 37 w 192"/>
                <a:gd name="T19" fmla="*/ 20 h 225"/>
                <a:gd name="T20" fmla="*/ 32 w 192"/>
                <a:gd name="T21" fmla="*/ 9 h 225"/>
                <a:gd name="T22" fmla="*/ 23 w 192"/>
                <a:gd name="T23" fmla="*/ 0 h 22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92" h="225">
                  <a:moveTo>
                    <a:pt x="111" y="0"/>
                  </a:moveTo>
                  <a:lnTo>
                    <a:pt x="40" y="31"/>
                  </a:lnTo>
                  <a:lnTo>
                    <a:pt x="49" y="111"/>
                  </a:lnTo>
                  <a:lnTo>
                    <a:pt x="0" y="146"/>
                  </a:lnTo>
                  <a:lnTo>
                    <a:pt x="36" y="175"/>
                  </a:lnTo>
                  <a:lnTo>
                    <a:pt x="93" y="153"/>
                  </a:lnTo>
                  <a:lnTo>
                    <a:pt x="136" y="225"/>
                  </a:lnTo>
                  <a:lnTo>
                    <a:pt x="162" y="201"/>
                  </a:lnTo>
                  <a:lnTo>
                    <a:pt x="192" y="180"/>
                  </a:lnTo>
                  <a:lnTo>
                    <a:pt x="180" y="99"/>
                  </a:lnTo>
                  <a:lnTo>
                    <a:pt x="156" y="45"/>
                  </a:lnTo>
                  <a:lnTo>
                    <a:pt x="111" y="0"/>
                  </a:lnTo>
                  <a:close/>
                </a:path>
              </a:pathLst>
            </a:custGeom>
            <a:solidFill>
              <a:srgbClr val="B4C7E7"/>
            </a:solidFill>
            <a:ln>
              <a:headEnd/>
              <a:tailEnd/>
            </a:ln>
          </p:spPr>
          <p:style>
            <a:lnRef idx="3">
              <a:schemeClr val="lt1"/>
            </a:lnRef>
            <a:fillRef idx="1">
              <a:schemeClr val="accent6"/>
            </a:fillRef>
            <a:effectRef idx="1">
              <a:schemeClr val="accent6"/>
            </a:effectRef>
            <a:fontRef idx="minor">
              <a:schemeClr val="lt1"/>
            </a:fontRef>
          </p:style>
          <p:txBody>
            <a:bodyPr/>
            <a:lstStyle/>
            <a:p>
              <a:endParaRPr lang="zh-CN" altLang="en-US" sz="1350" kern="0">
                <a:solidFill>
                  <a:schemeClr val="tx1"/>
                </a:solidFill>
              </a:endParaRPr>
            </a:p>
          </p:txBody>
        </p:sp>
        <p:sp>
          <p:nvSpPr>
            <p:cNvPr id="165" name="Freeform 42">
              <a:extLst>
                <a:ext uri="{FF2B5EF4-FFF2-40B4-BE49-F238E27FC236}">
                  <a16:creationId xmlns:a16="http://schemas.microsoft.com/office/drawing/2014/main" id="{62709FBC-5550-4DD7-8F26-A086703E0E7F}"/>
                </a:ext>
              </a:extLst>
            </p:cNvPr>
            <p:cNvSpPr>
              <a:spLocks/>
            </p:cNvSpPr>
            <p:nvPr/>
          </p:nvSpPr>
          <p:spPr bwMode="auto">
            <a:xfrm>
              <a:off x="3962588" y="5887663"/>
              <a:ext cx="39688" cy="38100"/>
            </a:xfrm>
            <a:custGeom>
              <a:avLst/>
              <a:gdLst>
                <a:gd name="T0" fmla="*/ 22 w 125"/>
                <a:gd name="T1" fmla="*/ 0 h 120"/>
                <a:gd name="T2" fmla="*/ 5 w 125"/>
                <a:gd name="T3" fmla="*/ 1 h 120"/>
                <a:gd name="T4" fmla="*/ 0 w 125"/>
                <a:gd name="T5" fmla="*/ 10 h 120"/>
                <a:gd name="T6" fmla="*/ 6 w 125"/>
                <a:gd name="T7" fmla="*/ 15 h 120"/>
                <a:gd name="T8" fmla="*/ 12 w 125"/>
                <a:gd name="T9" fmla="*/ 18 h 120"/>
                <a:gd name="T10" fmla="*/ 25 w 125"/>
                <a:gd name="T11" fmla="*/ 24 h 120"/>
                <a:gd name="T12" fmla="*/ 23 w 125"/>
                <a:gd name="T13" fmla="*/ 11 h 120"/>
                <a:gd name="T14" fmla="*/ 22 w 125"/>
                <a:gd name="T15" fmla="*/ 0 h 12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25" h="120">
                  <a:moveTo>
                    <a:pt x="111" y="0"/>
                  </a:moveTo>
                  <a:lnTo>
                    <a:pt x="27" y="3"/>
                  </a:lnTo>
                  <a:lnTo>
                    <a:pt x="0" y="48"/>
                  </a:lnTo>
                  <a:lnTo>
                    <a:pt x="32" y="76"/>
                  </a:lnTo>
                  <a:lnTo>
                    <a:pt x="59" y="91"/>
                  </a:lnTo>
                  <a:lnTo>
                    <a:pt x="125" y="120"/>
                  </a:lnTo>
                  <a:lnTo>
                    <a:pt x="116" y="57"/>
                  </a:lnTo>
                  <a:lnTo>
                    <a:pt x="111" y="0"/>
                  </a:lnTo>
                  <a:close/>
                </a:path>
              </a:pathLst>
            </a:custGeom>
            <a:ln>
              <a:headEnd/>
              <a:tailEnd/>
            </a:ln>
          </p:spPr>
          <p:style>
            <a:lnRef idx="3">
              <a:schemeClr val="lt1"/>
            </a:lnRef>
            <a:fillRef idx="1">
              <a:schemeClr val="accent6"/>
            </a:fillRef>
            <a:effectRef idx="1">
              <a:schemeClr val="accent6"/>
            </a:effectRef>
            <a:fontRef idx="minor">
              <a:schemeClr val="lt1"/>
            </a:fontRef>
          </p:style>
          <p:txBody>
            <a:bodyPr/>
            <a:lstStyle/>
            <a:p>
              <a:endParaRPr lang="zh-CN" altLang="en-US" sz="1350" kern="0">
                <a:solidFill>
                  <a:schemeClr val="tx1"/>
                </a:solidFill>
              </a:endParaRPr>
            </a:p>
          </p:txBody>
        </p:sp>
        <p:sp>
          <p:nvSpPr>
            <p:cNvPr id="166" name="Freeform 43">
              <a:extLst>
                <a:ext uri="{FF2B5EF4-FFF2-40B4-BE49-F238E27FC236}">
                  <a16:creationId xmlns:a16="http://schemas.microsoft.com/office/drawing/2014/main" id="{22F7937B-EF93-402F-A5B4-6FAA133DD6B8}"/>
                </a:ext>
              </a:extLst>
            </p:cNvPr>
            <p:cNvSpPr>
              <a:spLocks/>
            </p:cNvSpPr>
            <p:nvPr/>
          </p:nvSpPr>
          <p:spPr bwMode="auto">
            <a:xfrm>
              <a:off x="3949888" y="5709863"/>
              <a:ext cx="39688" cy="49213"/>
            </a:xfrm>
            <a:custGeom>
              <a:avLst/>
              <a:gdLst>
                <a:gd name="T0" fmla="*/ 25 w 126"/>
                <a:gd name="T1" fmla="*/ 10 h 152"/>
                <a:gd name="T2" fmla="*/ 16 w 126"/>
                <a:gd name="T3" fmla="*/ 3 h 152"/>
                <a:gd name="T4" fmla="*/ 7 w 126"/>
                <a:gd name="T5" fmla="*/ 0 h 152"/>
                <a:gd name="T6" fmla="*/ 4 w 126"/>
                <a:gd name="T7" fmla="*/ 9 h 152"/>
                <a:gd name="T8" fmla="*/ 0 w 126"/>
                <a:gd name="T9" fmla="*/ 16 h 152"/>
                <a:gd name="T10" fmla="*/ 2 w 126"/>
                <a:gd name="T11" fmla="*/ 25 h 152"/>
                <a:gd name="T12" fmla="*/ 10 w 126"/>
                <a:gd name="T13" fmla="*/ 31 h 152"/>
                <a:gd name="T14" fmla="*/ 17 w 126"/>
                <a:gd name="T15" fmla="*/ 31 h 152"/>
                <a:gd name="T16" fmla="*/ 23 w 126"/>
                <a:gd name="T17" fmla="*/ 26 h 152"/>
                <a:gd name="T18" fmla="*/ 24 w 126"/>
                <a:gd name="T19" fmla="*/ 18 h 152"/>
                <a:gd name="T20" fmla="*/ 25 w 126"/>
                <a:gd name="T21" fmla="*/ 10 h 15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26" h="152">
                  <a:moveTo>
                    <a:pt x="126" y="50"/>
                  </a:moveTo>
                  <a:lnTo>
                    <a:pt x="80" y="15"/>
                  </a:lnTo>
                  <a:lnTo>
                    <a:pt x="33" y="0"/>
                  </a:lnTo>
                  <a:lnTo>
                    <a:pt x="21" y="42"/>
                  </a:lnTo>
                  <a:lnTo>
                    <a:pt x="0" y="80"/>
                  </a:lnTo>
                  <a:lnTo>
                    <a:pt x="12" y="125"/>
                  </a:lnTo>
                  <a:lnTo>
                    <a:pt x="48" y="152"/>
                  </a:lnTo>
                  <a:lnTo>
                    <a:pt x="86" y="152"/>
                  </a:lnTo>
                  <a:lnTo>
                    <a:pt x="114" y="126"/>
                  </a:lnTo>
                  <a:lnTo>
                    <a:pt x="122" y="87"/>
                  </a:lnTo>
                  <a:lnTo>
                    <a:pt x="126" y="50"/>
                  </a:lnTo>
                  <a:close/>
                </a:path>
              </a:pathLst>
            </a:custGeom>
            <a:ln>
              <a:headEnd/>
              <a:tailEnd/>
            </a:ln>
          </p:spPr>
          <p:style>
            <a:lnRef idx="3">
              <a:schemeClr val="lt1"/>
            </a:lnRef>
            <a:fillRef idx="1">
              <a:schemeClr val="accent6"/>
            </a:fillRef>
            <a:effectRef idx="1">
              <a:schemeClr val="accent6"/>
            </a:effectRef>
            <a:fontRef idx="minor">
              <a:schemeClr val="lt1"/>
            </a:fontRef>
          </p:style>
          <p:txBody>
            <a:bodyPr/>
            <a:lstStyle/>
            <a:p>
              <a:endParaRPr lang="zh-CN" altLang="en-US" sz="1350" kern="0">
                <a:solidFill>
                  <a:schemeClr val="tx1"/>
                </a:solidFill>
              </a:endParaRPr>
            </a:p>
          </p:txBody>
        </p:sp>
        <p:sp>
          <p:nvSpPr>
            <p:cNvPr id="167" name="Freeform 44">
              <a:extLst>
                <a:ext uri="{FF2B5EF4-FFF2-40B4-BE49-F238E27FC236}">
                  <a16:creationId xmlns:a16="http://schemas.microsoft.com/office/drawing/2014/main" id="{C3CEF32E-404E-4F03-A69C-F8A7825DF623}"/>
                </a:ext>
              </a:extLst>
            </p:cNvPr>
            <p:cNvSpPr>
              <a:spLocks/>
            </p:cNvSpPr>
            <p:nvPr/>
          </p:nvSpPr>
          <p:spPr bwMode="auto">
            <a:xfrm>
              <a:off x="4388038" y="4887538"/>
              <a:ext cx="28575" cy="25400"/>
            </a:xfrm>
            <a:custGeom>
              <a:avLst/>
              <a:gdLst>
                <a:gd name="T0" fmla="*/ 0 w 92"/>
                <a:gd name="T1" fmla="*/ 6 h 80"/>
                <a:gd name="T2" fmla="*/ 9 w 92"/>
                <a:gd name="T3" fmla="*/ 16 h 80"/>
                <a:gd name="T4" fmla="*/ 18 w 92"/>
                <a:gd name="T5" fmla="*/ 7 h 80"/>
                <a:gd name="T6" fmla="*/ 7 w 92"/>
                <a:gd name="T7" fmla="*/ 0 h 80"/>
                <a:gd name="T8" fmla="*/ 0 w 92"/>
                <a:gd name="T9" fmla="*/ 6 h 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2" h="80">
                  <a:moveTo>
                    <a:pt x="0" y="29"/>
                  </a:moveTo>
                  <a:lnTo>
                    <a:pt x="45" y="80"/>
                  </a:lnTo>
                  <a:lnTo>
                    <a:pt x="92" y="35"/>
                  </a:lnTo>
                  <a:lnTo>
                    <a:pt x="35" y="0"/>
                  </a:lnTo>
                  <a:lnTo>
                    <a:pt x="0" y="29"/>
                  </a:lnTo>
                  <a:close/>
                </a:path>
              </a:pathLst>
            </a:custGeom>
            <a:ln>
              <a:headEnd/>
              <a:tailEnd/>
            </a:ln>
          </p:spPr>
          <p:style>
            <a:lnRef idx="3">
              <a:schemeClr val="lt1"/>
            </a:lnRef>
            <a:fillRef idx="1">
              <a:schemeClr val="accent6"/>
            </a:fillRef>
            <a:effectRef idx="1">
              <a:schemeClr val="accent6"/>
            </a:effectRef>
            <a:fontRef idx="minor">
              <a:schemeClr val="lt1"/>
            </a:fontRef>
          </p:style>
          <p:txBody>
            <a:bodyPr/>
            <a:lstStyle/>
            <a:p>
              <a:endParaRPr lang="zh-CN" altLang="en-US" sz="1350" kern="0">
                <a:solidFill>
                  <a:schemeClr val="tx1"/>
                </a:solidFill>
              </a:endParaRPr>
            </a:p>
          </p:txBody>
        </p:sp>
        <p:sp>
          <p:nvSpPr>
            <p:cNvPr id="168" name="Freeform 45">
              <a:extLst>
                <a:ext uri="{FF2B5EF4-FFF2-40B4-BE49-F238E27FC236}">
                  <a16:creationId xmlns:a16="http://schemas.microsoft.com/office/drawing/2014/main" id="{71114E8D-5AD8-4EB9-BE91-9BC2C06781FE}"/>
                </a:ext>
              </a:extLst>
            </p:cNvPr>
            <p:cNvSpPr>
              <a:spLocks/>
            </p:cNvSpPr>
            <p:nvPr/>
          </p:nvSpPr>
          <p:spPr bwMode="auto">
            <a:xfrm>
              <a:off x="3240275" y="5743200"/>
              <a:ext cx="20638" cy="20638"/>
            </a:xfrm>
            <a:custGeom>
              <a:avLst/>
              <a:gdLst>
                <a:gd name="T0" fmla="*/ 0 w 65"/>
                <a:gd name="T1" fmla="*/ 3 h 66"/>
                <a:gd name="T2" fmla="*/ 6 w 65"/>
                <a:gd name="T3" fmla="*/ 13 h 66"/>
                <a:gd name="T4" fmla="*/ 13 w 65"/>
                <a:gd name="T5" fmla="*/ 11 h 66"/>
                <a:gd name="T6" fmla="*/ 12 w 65"/>
                <a:gd name="T7" fmla="*/ 2 h 66"/>
                <a:gd name="T8" fmla="*/ 5 w 65"/>
                <a:gd name="T9" fmla="*/ 0 h 66"/>
                <a:gd name="T10" fmla="*/ 0 w 65"/>
                <a:gd name="T11" fmla="*/ 3 h 6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5" h="66">
                  <a:moveTo>
                    <a:pt x="0" y="15"/>
                  </a:moveTo>
                  <a:lnTo>
                    <a:pt x="29" y="66"/>
                  </a:lnTo>
                  <a:lnTo>
                    <a:pt x="65" y="56"/>
                  </a:lnTo>
                  <a:lnTo>
                    <a:pt x="60" y="9"/>
                  </a:lnTo>
                  <a:lnTo>
                    <a:pt x="26" y="0"/>
                  </a:lnTo>
                  <a:lnTo>
                    <a:pt x="0" y="15"/>
                  </a:lnTo>
                  <a:close/>
                </a:path>
              </a:pathLst>
            </a:custGeom>
            <a:ln>
              <a:headEnd/>
              <a:tailEnd/>
            </a:ln>
          </p:spPr>
          <p:style>
            <a:lnRef idx="3">
              <a:schemeClr val="lt1"/>
            </a:lnRef>
            <a:fillRef idx="1">
              <a:schemeClr val="accent6"/>
            </a:fillRef>
            <a:effectRef idx="1">
              <a:schemeClr val="accent6"/>
            </a:effectRef>
            <a:fontRef idx="minor">
              <a:schemeClr val="lt1"/>
            </a:fontRef>
          </p:style>
          <p:txBody>
            <a:bodyPr/>
            <a:lstStyle/>
            <a:p>
              <a:endParaRPr lang="zh-CN" altLang="en-US" sz="1350" kern="0">
                <a:solidFill>
                  <a:schemeClr val="tx1"/>
                </a:solidFill>
              </a:endParaRPr>
            </a:p>
          </p:txBody>
        </p:sp>
        <p:grpSp>
          <p:nvGrpSpPr>
            <p:cNvPr id="169" name="Group 293">
              <a:extLst>
                <a:ext uri="{FF2B5EF4-FFF2-40B4-BE49-F238E27FC236}">
                  <a16:creationId xmlns:a16="http://schemas.microsoft.com/office/drawing/2014/main" id="{F7680F44-0D56-4703-8B8F-732107194344}"/>
                </a:ext>
              </a:extLst>
            </p:cNvPr>
            <p:cNvGrpSpPr>
              <a:grpSpLocks/>
            </p:cNvGrpSpPr>
            <p:nvPr/>
          </p:nvGrpSpPr>
          <p:grpSpPr bwMode="auto">
            <a:xfrm>
              <a:off x="2560825" y="5597150"/>
              <a:ext cx="354013" cy="744538"/>
              <a:chOff x="507" y="3356"/>
              <a:chExt cx="223" cy="469"/>
            </a:xfrm>
          </p:grpSpPr>
          <p:sp>
            <p:nvSpPr>
              <p:cNvPr id="181" name="Freeform 33">
                <a:extLst>
                  <a:ext uri="{FF2B5EF4-FFF2-40B4-BE49-F238E27FC236}">
                    <a16:creationId xmlns:a16="http://schemas.microsoft.com/office/drawing/2014/main" id="{F5177AE7-1C34-4757-A626-286659672A43}"/>
                  </a:ext>
                </a:extLst>
              </p:cNvPr>
              <p:cNvSpPr>
                <a:spLocks/>
              </p:cNvSpPr>
              <p:nvPr/>
            </p:nvSpPr>
            <p:spPr bwMode="auto">
              <a:xfrm>
                <a:off x="563" y="3436"/>
                <a:ext cx="13" cy="20"/>
              </a:xfrm>
              <a:custGeom>
                <a:avLst/>
                <a:gdLst>
                  <a:gd name="T0" fmla="*/ 1 w 68"/>
                  <a:gd name="T1" fmla="*/ 8 h 102"/>
                  <a:gd name="T2" fmla="*/ 2 w 68"/>
                  <a:gd name="T3" fmla="*/ 6 h 102"/>
                  <a:gd name="T4" fmla="*/ 0 w 68"/>
                  <a:gd name="T5" fmla="*/ 3 h 102"/>
                  <a:gd name="T6" fmla="*/ 3 w 68"/>
                  <a:gd name="T7" fmla="*/ 0 h 102"/>
                  <a:gd name="T8" fmla="*/ 6 w 68"/>
                  <a:gd name="T9" fmla="*/ 3 h 102"/>
                  <a:gd name="T10" fmla="*/ 5 w 68"/>
                  <a:gd name="T11" fmla="*/ 8 h 102"/>
                  <a:gd name="T12" fmla="*/ 1 w 68"/>
                  <a:gd name="T13" fmla="*/ 8 h 10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8" h="102">
                    <a:moveTo>
                      <a:pt x="24" y="102"/>
                    </a:moveTo>
                    <a:lnTo>
                      <a:pt x="0" y="73"/>
                    </a:lnTo>
                    <a:lnTo>
                      <a:pt x="9" y="29"/>
                    </a:lnTo>
                    <a:lnTo>
                      <a:pt x="26" y="1"/>
                    </a:lnTo>
                    <a:lnTo>
                      <a:pt x="50" y="0"/>
                    </a:lnTo>
                    <a:lnTo>
                      <a:pt x="68" y="34"/>
                    </a:lnTo>
                    <a:lnTo>
                      <a:pt x="56" y="84"/>
                    </a:lnTo>
                    <a:lnTo>
                      <a:pt x="24" y="102"/>
                    </a:lnTo>
                    <a:close/>
                  </a:path>
                </a:pathLst>
              </a:custGeom>
              <a:ln>
                <a:headEnd/>
                <a:tailEnd/>
              </a:ln>
            </p:spPr>
            <p:style>
              <a:lnRef idx="3">
                <a:schemeClr val="lt1"/>
              </a:lnRef>
              <a:fillRef idx="1">
                <a:schemeClr val="accent6"/>
              </a:fillRef>
              <a:effectRef idx="1">
                <a:schemeClr val="accent6"/>
              </a:effectRef>
              <a:fontRef idx="minor">
                <a:schemeClr val="lt1"/>
              </a:fontRef>
            </p:style>
            <p:txBody>
              <a:bodyPr/>
              <a:lstStyle/>
              <a:p>
                <a:endParaRPr lang="zh-CN" altLang="en-US" sz="1350" kern="0">
                  <a:solidFill>
                    <a:schemeClr val="tx1"/>
                  </a:solidFill>
                </a:endParaRPr>
              </a:p>
            </p:txBody>
          </p:sp>
          <p:sp>
            <p:nvSpPr>
              <p:cNvPr id="182" name="Freeform 33">
                <a:extLst>
                  <a:ext uri="{FF2B5EF4-FFF2-40B4-BE49-F238E27FC236}">
                    <a16:creationId xmlns:a16="http://schemas.microsoft.com/office/drawing/2014/main" id="{1AA21535-7944-4B69-9947-3A6F21AC1DE9}"/>
                  </a:ext>
                </a:extLst>
              </p:cNvPr>
              <p:cNvSpPr>
                <a:spLocks/>
              </p:cNvSpPr>
              <p:nvPr/>
            </p:nvSpPr>
            <p:spPr bwMode="auto">
              <a:xfrm>
                <a:off x="625" y="3480"/>
                <a:ext cx="15" cy="16"/>
              </a:xfrm>
              <a:custGeom>
                <a:avLst/>
                <a:gdLst>
                  <a:gd name="T0" fmla="*/ 1 w 74"/>
                  <a:gd name="T1" fmla="*/ 8 h 82"/>
                  <a:gd name="T2" fmla="*/ 2 w 74"/>
                  <a:gd name="T3" fmla="*/ 6 h 82"/>
                  <a:gd name="T4" fmla="*/ 0 w 74"/>
                  <a:gd name="T5" fmla="*/ 3 h 82"/>
                  <a:gd name="T6" fmla="*/ 3 w 74"/>
                  <a:gd name="T7" fmla="*/ 0 h 82"/>
                  <a:gd name="T8" fmla="*/ 6 w 74"/>
                  <a:gd name="T9" fmla="*/ 3 h 82"/>
                  <a:gd name="T10" fmla="*/ 5 w 74"/>
                  <a:gd name="T11" fmla="*/ 8 h 82"/>
                  <a:gd name="T12" fmla="*/ 1 w 74"/>
                  <a:gd name="T13" fmla="*/ 8 h 8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4" h="82">
                    <a:moveTo>
                      <a:pt x="24" y="82"/>
                    </a:moveTo>
                    <a:lnTo>
                      <a:pt x="3" y="74"/>
                    </a:lnTo>
                    <a:lnTo>
                      <a:pt x="0" y="53"/>
                    </a:lnTo>
                    <a:lnTo>
                      <a:pt x="9" y="9"/>
                    </a:lnTo>
                    <a:lnTo>
                      <a:pt x="32" y="0"/>
                    </a:lnTo>
                    <a:lnTo>
                      <a:pt x="50" y="0"/>
                    </a:lnTo>
                    <a:lnTo>
                      <a:pt x="68" y="14"/>
                    </a:lnTo>
                    <a:lnTo>
                      <a:pt x="74" y="45"/>
                    </a:lnTo>
                    <a:lnTo>
                      <a:pt x="59" y="78"/>
                    </a:lnTo>
                    <a:lnTo>
                      <a:pt x="24" y="82"/>
                    </a:lnTo>
                    <a:close/>
                  </a:path>
                </a:pathLst>
              </a:custGeom>
              <a:ln>
                <a:headEnd/>
                <a:tailEnd/>
              </a:ln>
            </p:spPr>
            <p:style>
              <a:lnRef idx="3">
                <a:schemeClr val="lt1"/>
              </a:lnRef>
              <a:fillRef idx="1">
                <a:schemeClr val="accent6"/>
              </a:fillRef>
              <a:effectRef idx="1">
                <a:schemeClr val="accent6"/>
              </a:effectRef>
              <a:fontRef idx="minor">
                <a:schemeClr val="lt1"/>
              </a:fontRef>
            </p:style>
            <p:txBody>
              <a:bodyPr/>
              <a:lstStyle/>
              <a:p>
                <a:endParaRPr lang="zh-CN" altLang="en-US" sz="1350" kern="0">
                  <a:solidFill>
                    <a:schemeClr val="tx1"/>
                  </a:solidFill>
                </a:endParaRPr>
              </a:p>
            </p:txBody>
          </p:sp>
          <p:sp>
            <p:nvSpPr>
              <p:cNvPr id="183" name="Freeform 33">
                <a:extLst>
                  <a:ext uri="{FF2B5EF4-FFF2-40B4-BE49-F238E27FC236}">
                    <a16:creationId xmlns:a16="http://schemas.microsoft.com/office/drawing/2014/main" id="{4CE356BE-2FD9-49C8-B5B4-992734E15446}"/>
                  </a:ext>
                </a:extLst>
              </p:cNvPr>
              <p:cNvSpPr>
                <a:spLocks/>
              </p:cNvSpPr>
              <p:nvPr/>
            </p:nvSpPr>
            <p:spPr bwMode="auto">
              <a:xfrm>
                <a:off x="532" y="3356"/>
                <a:ext cx="18" cy="21"/>
              </a:xfrm>
              <a:custGeom>
                <a:avLst/>
                <a:gdLst>
                  <a:gd name="T0" fmla="*/ 1 w 91"/>
                  <a:gd name="T1" fmla="*/ 9 h 106"/>
                  <a:gd name="T2" fmla="*/ 2 w 91"/>
                  <a:gd name="T3" fmla="*/ 7 h 106"/>
                  <a:gd name="T4" fmla="*/ 0 w 91"/>
                  <a:gd name="T5" fmla="*/ 3 h 106"/>
                  <a:gd name="T6" fmla="*/ 3 w 91"/>
                  <a:gd name="T7" fmla="*/ 0 h 106"/>
                  <a:gd name="T8" fmla="*/ 6 w 91"/>
                  <a:gd name="T9" fmla="*/ 3 h 106"/>
                  <a:gd name="T10" fmla="*/ 5 w 91"/>
                  <a:gd name="T11" fmla="*/ 8 h 106"/>
                  <a:gd name="T12" fmla="*/ 1 w 91"/>
                  <a:gd name="T13" fmla="*/ 9 h 10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1" h="106">
                    <a:moveTo>
                      <a:pt x="24" y="102"/>
                    </a:moveTo>
                    <a:lnTo>
                      <a:pt x="0" y="73"/>
                    </a:lnTo>
                    <a:lnTo>
                      <a:pt x="9" y="29"/>
                    </a:lnTo>
                    <a:lnTo>
                      <a:pt x="26" y="1"/>
                    </a:lnTo>
                    <a:lnTo>
                      <a:pt x="50" y="0"/>
                    </a:lnTo>
                    <a:lnTo>
                      <a:pt x="87" y="25"/>
                    </a:lnTo>
                    <a:lnTo>
                      <a:pt x="91" y="59"/>
                    </a:lnTo>
                    <a:lnTo>
                      <a:pt x="84" y="82"/>
                    </a:lnTo>
                    <a:lnTo>
                      <a:pt x="55" y="106"/>
                    </a:lnTo>
                    <a:lnTo>
                      <a:pt x="24" y="102"/>
                    </a:lnTo>
                    <a:close/>
                  </a:path>
                </a:pathLst>
              </a:custGeom>
              <a:ln>
                <a:headEnd/>
                <a:tailEnd/>
              </a:ln>
            </p:spPr>
            <p:style>
              <a:lnRef idx="3">
                <a:schemeClr val="lt1"/>
              </a:lnRef>
              <a:fillRef idx="1">
                <a:schemeClr val="accent6"/>
              </a:fillRef>
              <a:effectRef idx="1">
                <a:schemeClr val="accent6"/>
              </a:effectRef>
              <a:fontRef idx="minor">
                <a:schemeClr val="lt1"/>
              </a:fontRef>
            </p:style>
            <p:txBody>
              <a:bodyPr/>
              <a:lstStyle/>
              <a:p>
                <a:endParaRPr lang="zh-CN" altLang="en-US" sz="1350" kern="0">
                  <a:solidFill>
                    <a:schemeClr val="tx1"/>
                  </a:solidFill>
                </a:endParaRPr>
              </a:p>
            </p:txBody>
          </p:sp>
          <p:sp>
            <p:nvSpPr>
              <p:cNvPr id="184" name="Freeform 33">
                <a:extLst>
                  <a:ext uri="{FF2B5EF4-FFF2-40B4-BE49-F238E27FC236}">
                    <a16:creationId xmlns:a16="http://schemas.microsoft.com/office/drawing/2014/main" id="{5A2DE1A3-7AF1-430B-8DE9-9B4EAEBDE3EF}"/>
                  </a:ext>
                </a:extLst>
              </p:cNvPr>
              <p:cNvSpPr>
                <a:spLocks/>
              </p:cNvSpPr>
              <p:nvPr/>
            </p:nvSpPr>
            <p:spPr bwMode="auto">
              <a:xfrm>
                <a:off x="553" y="3482"/>
                <a:ext cx="11" cy="16"/>
              </a:xfrm>
              <a:custGeom>
                <a:avLst/>
                <a:gdLst>
                  <a:gd name="T0" fmla="*/ 1 w 56"/>
                  <a:gd name="T1" fmla="*/ 9 h 78"/>
                  <a:gd name="T2" fmla="*/ 2 w 56"/>
                  <a:gd name="T3" fmla="*/ 7 h 78"/>
                  <a:gd name="T4" fmla="*/ 0 w 56"/>
                  <a:gd name="T5" fmla="*/ 3 h 78"/>
                  <a:gd name="T6" fmla="*/ 3 w 56"/>
                  <a:gd name="T7" fmla="*/ 0 h 78"/>
                  <a:gd name="T8" fmla="*/ 6 w 56"/>
                  <a:gd name="T9" fmla="*/ 3 h 78"/>
                  <a:gd name="T10" fmla="*/ 5 w 56"/>
                  <a:gd name="T11" fmla="*/ 8 h 78"/>
                  <a:gd name="T12" fmla="*/ 1 w 56"/>
                  <a:gd name="T13" fmla="*/ 9 h 7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6" h="78">
                    <a:moveTo>
                      <a:pt x="24" y="76"/>
                    </a:moveTo>
                    <a:lnTo>
                      <a:pt x="4" y="68"/>
                    </a:lnTo>
                    <a:lnTo>
                      <a:pt x="0" y="47"/>
                    </a:lnTo>
                    <a:lnTo>
                      <a:pt x="7" y="9"/>
                    </a:lnTo>
                    <a:lnTo>
                      <a:pt x="31" y="0"/>
                    </a:lnTo>
                    <a:lnTo>
                      <a:pt x="45" y="11"/>
                    </a:lnTo>
                    <a:lnTo>
                      <a:pt x="55" y="26"/>
                    </a:lnTo>
                    <a:lnTo>
                      <a:pt x="56" y="58"/>
                    </a:lnTo>
                    <a:lnTo>
                      <a:pt x="46" y="78"/>
                    </a:lnTo>
                    <a:lnTo>
                      <a:pt x="24" y="76"/>
                    </a:lnTo>
                    <a:close/>
                  </a:path>
                </a:pathLst>
              </a:custGeom>
              <a:ln>
                <a:headEnd/>
                <a:tailEnd/>
              </a:ln>
            </p:spPr>
            <p:style>
              <a:lnRef idx="3">
                <a:schemeClr val="lt1"/>
              </a:lnRef>
              <a:fillRef idx="1">
                <a:schemeClr val="accent6"/>
              </a:fillRef>
              <a:effectRef idx="1">
                <a:schemeClr val="accent6"/>
              </a:effectRef>
              <a:fontRef idx="minor">
                <a:schemeClr val="lt1"/>
              </a:fontRef>
            </p:style>
            <p:txBody>
              <a:bodyPr/>
              <a:lstStyle/>
              <a:p>
                <a:endParaRPr lang="zh-CN" altLang="en-US" sz="1350" kern="0">
                  <a:solidFill>
                    <a:schemeClr val="tx1"/>
                  </a:solidFill>
                </a:endParaRPr>
              </a:p>
            </p:txBody>
          </p:sp>
          <p:sp>
            <p:nvSpPr>
              <p:cNvPr id="185" name="Freeform 33">
                <a:extLst>
                  <a:ext uri="{FF2B5EF4-FFF2-40B4-BE49-F238E27FC236}">
                    <a16:creationId xmlns:a16="http://schemas.microsoft.com/office/drawing/2014/main" id="{9B5CF75A-296D-4119-BA6B-03F4D41ADCD7}"/>
                  </a:ext>
                </a:extLst>
              </p:cNvPr>
              <p:cNvSpPr>
                <a:spLocks/>
              </p:cNvSpPr>
              <p:nvPr/>
            </p:nvSpPr>
            <p:spPr bwMode="auto">
              <a:xfrm>
                <a:off x="561" y="3521"/>
                <a:ext cx="12" cy="17"/>
              </a:xfrm>
              <a:custGeom>
                <a:avLst/>
                <a:gdLst>
                  <a:gd name="T0" fmla="*/ 1 w 60"/>
                  <a:gd name="T1" fmla="*/ 9 h 85"/>
                  <a:gd name="T2" fmla="*/ 2 w 60"/>
                  <a:gd name="T3" fmla="*/ 7 h 85"/>
                  <a:gd name="T4" fmla="*/ 0 w 60"/>
                  <a:gd name="T5" fmla="*/ 3 h 85"/>
                  <a:gd name="T6" fmla="*/ 3 w 60"/>
                  <a:gd name="T7" fmla="*/ 0 h 85"/>
                  <a:gd name="T8" fmla="*/ 6 w 60"/>
                  <a:gd name="T9" fmla="*/ 3 h 85"/>
                  <a:gd name="T10" fmla="*/ 5 w 60"/>
                  <a:gd name="T11" fmla="*/ 8 h 85"/>
                  <a:gd name="T12" fmla="*/ 1 w 60"/>
                  <a:gd name="T13" fmla="*/ 9 h 8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0" h="85">
                    <a:moveTo>
                      <a:pt x="22" y="85"/>
                    </a:moveTo>
                    <a:lnTo>
                      <a:pt x="1" y="74"/>
                    </a:lnTo>
                    <a:lnTo>
                      <a:pt x="0" y="47"/>
                    </a:lnTo>
                    <a:lnTo>
                      <a:pt x="3" y="19"/>
                    </a:lnTo>
                    <a:lnTo>
                      <a:pt x="31" y="0"/>
                    </a:lnTo>
                    <a:lnTo>
                      <a:pt x="52" y="18"/>
                    </a:lnTo>
                    <a:lnTo>
                      <a:pt x="60" y="42"/>
                    </a:lnTo>
                    <a:lnTo>
                      <a:pt x="58" y="67"/>
                    </a:lnTo>
                    <a:lnTo>
                      <a:pt x="46" y="78"/>
                    </a:lnTo>
                    <a:lnTo>
                      <a:pt x="22" y="85"/>
                    </a:lnTo>
                    <a:close/>
                  </a:path>
                </a:pathLst>
              </a:custGeom>
              <a:ln>
                <a:headEnd/>
                <a:tailEnd/>
              </a:ln>
            </p:spPr>
            <p:style>
              <a:lnRef idx="3">
                <a:schemeClr val="lt1"/>
              </a:lnRef>
              <a:fillRef idx="1">
                <a:schemeClr val="accent6"/>
              </a:fillRef>
              <a:effectRef idx="1">
                <a:schemeClr val="accent6"/>
              </a:effectRef>
              <a:fontRef idx="minor">
                <a:schemeClr val="lt1"/>
              </a:fontRef>
            </p:style>
            <p:txBody>
              <a:bodyPr/>
              <a:lstStyle/>
              <a:p>
                <a:endParaRPr lang="zh-CN" altLang="en-US" sz="1350" kern="0">
                  <a:solidFill>
                    <a:schemeClr val="tx1"/>
                  </a:solidFill>
                </a:endParaRPr>
              </a:p>
            </p:txBody>
          </p:sp>
          <p:sp>
            <p:nvSpPr>
              <p:cNvPr id="186" name="Freeform 33">
                <a:extLst>
                  <a:ext uri="{FF2B5EF4-FFF2-40B4-BE49-F238E27FC236}">
                    <a16:creationId xmlns:a16="http://schemas.microsoft.com/office/drawing/2014/main" id="{30FB9C56-B6D7-479D-BEEC-D11D4FC508EF}"/>
                  </a:ext>
                </a:extLst>
              </p:cNvPr>
              <p:cNvSpPr>
                <a:spLocks/>
              </p:cNvSpPr>
              <p:nvPr/>
            </p:nvSpPr>
            <p:spPr bwMode="auto">
              <a:xfrm>
                <a:off x="660" y="3454"/>
                <a:ext cx="12" cy="15"/>
              </a:xfrm>
              <a:custGeom>
                <a:avLst/>
                <a:gdLst>
                  <a:gd name="T0" fmla="*/ 1 w 60"/>
                  <a:gd name="T1" fmla="*/ 9 h 72"/>
                  <a:gd name="T2" fmla="*/ 2 w 60"/>
                  <a:gd name="T3" fmla="*/ 7 h 72"/>
                  <a:gd name="T4" fmla="*/ 0 w 60"/>
                  <a:gd name="T5" fmla="*/ 3 h 72"/>
                  <a:gd name="T6" fmla="*/ 3 w 60"/>
                  <a:gd name="T7" fmla="*/ 0 h 72"/>
                  <a:gd name="T8" fmla="*/ 6 w 60"/>
                  <a:gd name="T9" fmla="*/ 3 h 72"/>
                  <a:gd name="T10" fmla="*/ 5 w 60"/>
                  <a:gd name="T11" fmla="*/ 8 h 72"/>
                  <a:gd name="T12" fmla="*/ 1 w 60"/>
                  <a:gd name="T13" fmla="*/ 9 h 7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0" h="72">
                    <a:moveTo>
                      <a:pt x="27" y="72"/>
                    </a:moveTo>
                    <a:lnTo>
                      <a:pt x="7" y="62"/>
                    </a:lnTo>
                    <a:lnTo>
                      <a:pt x="0" y="38"/>
                    </a:lnTo>
                    <a:lnTo>
                      <a:pt x="3" y="10"/>
                    </a:lnTo>
                    <a:lnTo>
                      <a:pt x="33" y="0"/>
                    </a:lnTo>
                    <a:lnTo>
                      <a:pt x="52" y="9"/>
                    </a:lnTo>
                    <a:lnTo>
                      <a:pt x="60" y="33"/>
                    </a:lnTo>
                    <a:lnTo>
                      <a:pt x="58" y="58"/>
                    </a:lnTo>
                    <a:lnTo>
                      <a:pt x="46" y="69"/>
                    </a:lnTo>
                    <a:lnTo>
                      <a:pt x="27" y="72"/>
                    </a:lnTo>
                    <a:close/>
                  </a:path>
                </a:pathLst>
              </a:custGeom>
              <a:ln>
                <a:headEnd/>
                <a:tailEnd/>
              </a:ln>
            </p:spPr>
            <p:style>
              <a:lnRef idx="3">
                <a:schemeClr val="lt1"/>
              </a:lnRef>
              <a:fillRef idx="1">
                <a:schemeClr val="accent6"/>
              </a:fillRef>
              <a:effectRef idx="1">
                <a:schemeClr val="accent6"/>
              </a:effectRef>
              <a:fontRef idx="minor">
                <a:schemeClr val="lt1"/>
              </a:fontRef>
            </p:style>
            <p:txBody>
              <a:bodyPr/>
              <a:lstStyle/>
              <a:p>
                <a:endParaRPr lang="zh-CN" altLang="en-US" sz="1350" kern="0">
                  <a:solidFill>
                    <a:schemeClr val="tx1"/>
                  </a:solidFill>
                </a:endParaRPr>
              </a:p>
            </p:txBody>
          </p:sp>
          <p:sp>
            <p:nvSpPr>
              <p:cNvPr id="187" name="Freeform 33">
                <a:extLst>
                  <a:ext uri="{FF2B5EF4-FFF2-40B4-BE49-F238E27FC236}">
                    <a16:creationId xmlns:a16="http://schemas.microsoft.com/office/drawing/2014/main" id="{E19CBAEE-712D-45F6-9073-19A8CA34CBFB}"/>
                  </a:ext>
                </a:extLst>
              </p:cNvPr>
              <p:cNvSpPr>
                <a:spLocks/>
              </p:cNvSpPr>
              <p:nvPr/>
            </p:nvSpPr>
            <p:spPr bwMode="auto">
              <a:xfrm>
                <a:off x="575" y="3509"/>
                <a:ext cx="11" cy="12"/>
              </a:xfrm>
              <a:custGeom>
                <a:avLst/>
                <a:gdLst>
                  <a:gd name="T0" fmla="*/ 1 w 58"/>
                  <a:gd name="T1" fmla="*/ 8 h 63"/>
                  <a:gd name="T2" fmla="*/ 2 w 58"/>
                  <a:gd name="T3" fmla="*/ 6 h 63"/>
                  <a:gd name="T4" fmla="*/ 0 w 58"/>
                  <a:gd name="T5" fmla="*/ 2 h 63"/>
                  <a:gd name="T6" fmla="*/ 3 w 58"/>
                  <a:gd name="T7" fmla="*/ 0 h 63"/>
                  <a:gd name="T8" fmla="*/ 6 w 58"/>
                  <a:gd name="T9" fmla="*/ 3 h 63"/>
                  <a:gd name="T10" fmla="*/ 5 w 58"/>
                  <a:gd name="T11" fmla="*/ 8 h 63"/>
                  <a:gd name="T12" fmla="*/ 1 w 58"/>
                  <a:gd name="T13" fmla="*/ 8 h 6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8" h="63">
                    <a:moveTo>
                      <a:pt x="24" y="61"/>
                    </a:moveTo>
                    <a:lnTo>
                      <a:pt x="4" y="53"/>
                    </a:lnTo>
                    <a:lnTo>
                      <a:pt x="0" y="32"/>
                    </a:lnTo>
                    <a:lnTo>
                      <a:pt x="11" y="10"/>
                    </a:lnTo>
                    <a:lnTo>
                      <a:pt x="26" y="0"/>
                    </a:lnTo>
                    <a:lnTo>
                      <a:pt x="47" y="1"/>
                    </a:lnTo>
                    <a:lnTo>
                      <a:pt x="58" y="16"/>
                    </a:lnTo>
                    <a:lnTo>
                      <a:pt x="56" y="43"/>
                    </a:lnTo>
                    <a:lnTo>
                      <a:pt x="46" y="63"/>
                    </a:lnTo>
                    <a:lnTo>
                      <a:pt x="24" y="61"/>
                    </a:lnTo>
                    <a:close/>
                  </a:path>
                </a:pathLst>
              </a:custGeom>
              <a:ln>
                <a:headEnd/>
                <a:tailEnd/>
              </a:ln>
            </p:spPr>
            <p:style>
              <a:lnRef idx="3">
                <a:schemeClr val="lt1"/>
              </a:lnRef>
              <a:fillRef idx="1">
                <a:schemeClr val="accent6"/>
              </a:fillRef>
              <a:effectRef idx="1">
                <a:schemeClr val="accent6"/>
              </a:effectRef>
              <a:fontRef idx="minor">
                <a:schemeClr val="lt1"/>
              </a:fontRef>
            </p:style>
            <p:txBody>
              <a:bodyPr/>
              <a:lstStyle/>
              <a:p>
                <a:endParaRPr lang="zh-CN" altLang="en-US" sz="1350" kern="0">
                  <a:solidFill>
                    <a:schemeClr val="tx1"/>
                  </a:solidFill>
                </a:endParaRPr>
              </a:p>
            </p:txBody>
          </p:sp>
          <p:sp>
            <p:nvSpPr>
              <p:cNvPr id="188" name="Freeform 33">
                <a:extLst>
                  <a:ext uri="{FF2B5EF4-FFF2-40B4-BE49-F238E27FC236}">
                    <a16:creationId xmlns:a16="http://schemas.microsoft.com/office/drawing/2014/main" id="{7CFB8B3C-051F-43E8-9A64-A6E2FBBACBAD}"/>
                  </a:ext>
                </a:extLst>
              </p:cNvPr>
              <p:cNvSpPr>
                <a:spLocks/>
              </p:cNvSpPr>
              <p:nvPr/>
            </p:nvSpPr>
            <p:spPr bwMode="auto">
              <a:xfrm>
                <a:off x="528" y="3412"/>
                <a:ext cx="12" cy="14"/>
              </a:xfrm>
              <a:custGeom>
                <a:avLst/>
                <a:gdLst>
                  <a:gd name="T0" fmla="*/ 1 w 60"/>
                  <a:gd name="T1" fmla="*/ 8 h 72"/>
                  <a:gd name="T2" fmla="*/ 2 w 60"/>
                  <a:gd name="T3" fmla="*/ 6 h 72"/>
                  <a:gd name="T4" fmla="*/ 0 w 60"/>
                  <a:gd name="T5" fmla="*/ 3 h 72"/>
                  <a:gd name="T6" fmla="*/ 3 w 60"/>
                  <a:gd name="T7" fmla="*/ 0 h 72"/>
                  <a:gd name="T8" fmla="*/ 6 w 60"/>
                  <a:gd name="T9" fmla="*/ 3 h 72"/>
                  <a:gd name="T10" fmla="*/ 5 w 60"/>
                  <a:gd name="T11" fmla="*/ 8 h 72"/>
                  <a:gd name="T12" fmla="*/ 1 w 60"/>
                  <a:gd name="T13" fmla="*/ 8 h 7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0" h="72">
                    <a:moveTo>
                      <a:pt x="16" y="68"/>
                    </a:moveTo>
                    <a:lnTo>
                      <a:pt x="4" y="53"/>
                    </a:lnTo>
                    <a:lnTo>
                      <a:pt x="0" y="32"/>
                    </a:lnTo>
                    <a:lnTo>
                      <a:pt x="1" y="11"/>
                    </a:lnTo>
                    <a:lnTo>
                      <a:pt x="26" y="0"/>
                    </a:lnTo>
                    <a:lnTo>
                      <a:pt x="47" y="1"/>
                    </a:lnTo>
                    <a:lnTo>
                      <a:pt x="60" y="18"/>
                    </a:lnTo>
                    <a:lnTo>
                      <a:pt x="58" y="60"/>
                    </a:lnTo>
                    <a:lnTo>
                      <a:pt x="40" y="72"/>
                    </a:lnTo>
                    <a:lnTo>
                      <a:pt x="16" y="68"/>
                    </a:lnTo>
                    <a:close/>
                  </a:path>
                </a:pathLst>
              </a:custGeom>
              <a:ln>
                <a:headEnd/>
                <a:tailEnd/>
              </a:ln>
            </p:spPr>
            <p:style>
              <a:lnRef idx="3">
                <a:schemeClr val="lt1"/>
              </a:lnRef>
              <a:fillRef idx="1">
                <a:schemeClr val="accent6"/>
              </a:fillRef>
              <a:effectRef idx="1">
                <a:schemeClr val="accent6"/>
              </a:effectRef>
              <a:fontRef idx="minor">
                <a:schemeClr val="lt1"/>
              </a:fontRef>
            </p:style>
            <p:txBody>
              <a:bodyPr/>
              <a:lstStyle/>
              <a:p>
                <a:endParaRPr lang="zh-CN" altLang="en-US" sz="1350" kern="0">
                  <a:solidFill>
                    <a:schemeClr val="tx1"/>
                  </a:solidFill>
                </a:endParaRPr>
              </a:p>
            </p:txBody>
          </p:sp>
          <p:sp>
            <p:nvSpPr>
              <p:cNvPr id="189" name="Freeform 33">
                <a:extLst>
                  <a:ext uri="{FF2B5EF4-FFF2-40B4-BE49-F238E27FC236}">
                    <a16:creationId xmlns:a16="http://schemas.microsoft.com/office/drawing/2014/main" id="{CC077B97-05BC-4F7E-851C-3881B7D84B31}"/>
                  </a:ext>
                </a:extLst>
              </p:cNvPr>
              <p:cNvSpPr>
                <a:spLocks/>
              </p:cNvSpPr>
              <p:nvPr/>
            </p:nvSpPr>
            <p:spPr bwMode="auto">
              <a:xfrm>
                <a:off x="603" y="3524"/>
                <a:ext cx="11" cy="13"/>
              </a:xfrm>
              <a:custGeom>
                <a:avLst/>
                <a:gdLst>
                  <a:gd name="T0" fmla="*/ 1 w 58"/>
                  <a:gd name="T1" fmla="*/ 9 h 63"/>
                  <a:gd name="T2" fmla="*/ 2 w 58"/>
                  <a:gd name="T3" fmla="*/ 7 h 63"/>
                  <a:gd name="T4" fmla="*/ 0 w 58"/>
                  <a:gd name="T5" fmla="*/ 3 h 63"/>
                  <a:gd name="T6" fmla="*/ 3 w 58"/>
                  <a:gd name="T7" fmla="*/ 0 h 63"/>
                  <a:gd name="T8" fmla="*/ 6 w 58"/>
                  <a:gd name="T9" fmla="*/ 3 h 63"/>
                  <a:gd name="T10" fmla="*/ 5 w 58"/>
                  <a:gd name="T11" fmla="*/ 8 h 63"/>
                  <a:gd name="T12" fmla="*/ 1 w 58"/>
                  <a:gd name="T13" fmla="*/ 9 h 6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8" h="63">
                    <a:moveTo>
                      <a:pt x="24" y="61"/>
                    </a:moveTo>
                    <a:lnTo>
                      <a:pt x="4" y="53"/>
                    </a:lnTo>
                    <a:lnTo>
                      <a:pt x="0" y="32"/>
                    </a:lnTo>
                    <a:lnTo>
                      <a:pt x="11" y="10"/>
                    </a:lnTo>
                    <a:lnTo>
                      <a:pt x="26" y="0"/>
                    </a:lnTo>
                    <a:lnTo>
                      <a:pt x="47" y="1"/>
                    </a:lnTo>
                    <a:lnTo>
                      <a:pt x="58" y="16"/>
                    </a:lnTo>
                    <a:lnTo>
                      <a:pt x="56" y="43"/>
                    </a:lnTo>
                    <a:lnTo>
                      <a:pt x="46" y="63"/>
                    </a:lnTo>
                    <a:lnTo>
                      <a:pt x="24" y="61"/>
                    </a:lnTo>
                    <a:close/>
                  </a:path>
                </a:pathLst>
              </a:custGeom>
              <a:ln>
                <a:headEnd/>
                <a:tailEnd/>
              </a:ln>
            </p:spPr>
            <p:style>
              <a:lnRef idx="3">
                <a:schemeClr val="lt1"/>
              </a:lnRef>
              <a:fillRef idx="1">
                <a:schemeClr val="accent6"/>
              </a:fillRef>
              <a:effectRef idx="1">
                <a:schemeClr val="accent6"/>
              </a:effectRef>
              <a:fontRef idx="minor">
                <a:schemeClr val="lt1"/>
              </a:fontRef>
            </p:style>
            <p:txBody>
              <a:bodyPr/>
              <a:lstStyle/>
              <a:p>
                <a:endParaRPr lang="zh-CN" altLang="en-US" sz="1350" kern="0">
                  <a:solidFill>
                    <a:schemeClr val="tx1"/>
                  </a:solidFill>
                </a:endParaRPr>
              </a:p>
            </p:txBody>
          </p:sp>
          <p:sp>
            <p:nvSpPr>
              <p:cNvPr id="190" name="Freeform 33">
                <a:extLst>
                  <a:ext uri="{FF2B5EF4-FFF2-40B4-BE49-F238E27FC236}">
                    <a16:creationId xmlns:a16="http://schemas.microsoft.com/office/drawing/2014/main" id="{79C4E939-8E82-45CF-A3BD-D272D8599337}"/>
                  </a:ext>
                </a:extLst>
              </p:cNvPr>
              <p:cNvSpPr>
                <a:spLocks/>
              </p:cNvSpPr>
              <p:nvPr/>
            </p:nvSpPr>
            <p:spPr bwMode="auto">
              <a:xfrm>
                <a:off x="626" y="3429"/>
                <a:ext cx="12" cy="12"/>
              </a:xfrm>
              <a:custGeom>
                <a:avLst/>
                <a:gdLst>
                  <a:gd name="T0" fmla="*/ 1 w 58"/>
                  <a:gd name="T1" fmla="*/ 8 h 63"/>
                  <a:gd name="T2" fmla="*/ 2 w 58"/>
                  <a:gd name="T3" fmla="*/ 6 h 63"/>
                  <a:gd name="T4" fmla="*/ 0 w 58"/>
                  <a:gd name="T5" fmla="*/ 2 h 63"/>
                  <a:gd name="T6" fmla="*/ 3 w 58"/>
                  <a:gd name="T7" fmla="*/ 0 h 63"/>
                  <a:gd name="T8" fmla="*/ 6 w 58"/>
                  <a:gd name="T9" fmla="*/ 3 h 63"/>
                  <a:gd name="T10" fmla="*/ 5 w 58"/>
                  <a:gd name="T11" fmla="*/ 8 h 63"/>
                  <a:gd name="T12" fmla="*/ 1 w 58"/>
                  <a:gd name="T13" fmla="*/ 8 h 6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8" h="63">
                    <a:moveTo>
                      <a:pt x="24" y="61"/>
                    </a:moveTo>
                    <a:lnTo>
                      <a:pt x="4" y="53"/>
                    </a:lnTo>
                    <a:lnTo>
                      <a:pt x="0" y="32"/>
                    </a:lnTo>
                    <a:lnTo>
                      <a:pt x="11" y="10"/>
                    </a:lnTo>
                    <a:lnTo>
                      <a:pt x="26" y="0"/>
                    </a:lnTo>
                    <a:lnTo>
                      <a:pt x="47" y="1"/>
                    </a:lnTo>
                    <a:lnTo>
                      <a:pt x="58" y="16"/>
                    </a:lnTo>
                    <a:lnTo>
                      <a:pt x="56" y="43"/>
                    </a:lnTo>
                    <a:lnTo>
                      <a:pt x="46" y="63"/>
                    </a:lnTo>
                    <a:lnTo>
                      <a:pt x="24" y="61"/>
                    </a:lnTo>
                    <a:close/>
                  </a:path>
                </a:pathLst>
              </a:custGeom>
              <a:ln>
                <a:headEnd/>
                <a:tailEnd/>
              </a:ln>
            </p:spPr>
            <p:style>
              <a:lnRef idx="3">
                <a:schemeClr val="lt1"/>
              </a:lnRef>
              <a:fillRef idx="1">
                <a:schemeClr val="accent6"/>
              </a:fillRef>
              <a:effectRef idx="1">
                <a:schemeClr val="accent6"/>
              </a:effectRef>
              <a:fontRef idx="minor">
                <a:schemeClr val="lt1"/>
              </a:fontRef>
            </p:style>
            <p:txBody>
              <a:bodyPr/>
              <a:lstStyle/>
              <a:p>
                <a:endParaRPr lang="zh-CN" altLang="en-US" sz="1350" kern="0">
                  <a:solidFill>
                    <a:schemeClr val="tx1"/>
                  </a:solidFill>
                </a:endParaRPr>
              </a:p>
            </p:txBody>
          </p:sp>
          <p:sp>
            <p:nvSpPr>
              <p:cNvPr id="191" name="Freeform 33">
                <a:extLst>
                  <a:ext uri="{FF2B5EF4-FFF2-40B4-BE49-F238E27FC236}">
                    <a16:creationId xmlns:a16="http://schemas.microsoft.com/office/drawing/2014/main" id="{29A8CD66-F7E3-4B4B-8380-36D2BF965217}"/>
                  </a:ext>
                </a:extLst>
              </p:cNvPr>
              <p:cNvSpPr>
                <a:spLocks/>
              </p:cNvSpPr>
              <p:nvPr/>
            </p:nvSpPr>
            <p:spPr bwMode="auto">
              <a:xfrm>
                <a:off x="507" y="3440"/>
                <a:ext cx="11" cy="12"/>
              </a:xfrm>
              <a:custGeom>
                <a:avLst/>
                <a:gdLst>
                  <a:gd name="T0" fmla="*/ 1 w 55"/>
                  <a:gd name="T1" fmla="*/ 8 h 63"/>
                  <a:gd name="T2" fmla="*/ 2 w 55"/>
                  <a:gd name="T3" fmla="*/ 6 h 63"/>
                  <a:gd name="T4" fmla="*/ 0 w 55"/>
                  <a:gd name="T5" fmla="*/ 2 h 63"/>
                  <a:gd name="T6" fmla="*/ 3 w 55"/>
                  <a:gd name="T7" fmla="*/ 0 h 63"/>
                  <a:gd name="T8" fmla="*/ 6 w 55"/>
                  <a:gd name="T9" fmla="*/ 3 h 63"/>
                  <a:gd name="T10" fmla="*/ 5 w 55"/>
                  <a:gd name="T11" fmla="*/ 8 h 63"/>
                  <a:gd name="T12" fmla="*/ 1 w 55"/>
                  <a:gd name="T13" fmla="*/ 8 h 6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5" h="63">
                    <a:moveTo>
                      <a:pt x="24" y="61"/>
                    </a:moveTo>
                    <a:lnTo>
                      <a:pt x="4" y="53"/>
                    </a:lnTo>
                    <a:lnTo>
                      <a:pt x="0" y="32"/>
                    </a:lnTo>
                    <a:lnTo>
                      <a:pt x="11" y="10"/>
                    </a:lnTo>
                    <a:lnTo>
                      <a:pt x="26" y="0"/>
                    </a:lnTo>
                    <a:lnTo>
                      <a:pt x="43" y="5"/>
                    </a:lnTo>
                    <a:lnTo>
                      <a:pt x="51" y="24"/>
                    </a:lnTo>
                    <a:lnTo>
                      <a:pt x="55" y="44"/>
                    </a:lnTo>
                    <a:lnTo>
                      <a:pt x="46" y="63"/>
                    </a:lnTo>
                    <a:lnTo>
                      <a:pt x="24" y="61"/>
                    </a:lnTo>
                    <a:close/>
                  </a:path>
                </a:pathLst>
              </a:custGeom>
              <a:ln>
                <a:headEnd/>
                <a:tailEnd/>
              </a:ln>
            </p:spPr>
            <p:style>
              <a:lnRef idx="3">
                <a:schemeClr val="lt1"/>
              </a:lnRef>
              <a:fillRef idx="1">
                <a:schemeClr val="accent6"/>
              </a:fillRef>
              <a:effectRef idx="1">
                <a:schemeClr val="accent6"/>
              </a:effectRef>
              <a:fontRef idx="minor">
                <a:schemeClr val="lt1"/>
              </a:fontRef>
            </p:style>
            <p:txBody>
              <a:bodyPr/>
              <a:lstStyle/>
              <a:p>
                <a:endParaRPr lang="zh-CN" altLang="en-US" sz="1350" kern="0">
                  <a:solidFill>
                    <a:schemeClr val="tx1"/>
                  </a:solidFill>
                </a:endParaRPr>
              </a:p>
            </p:txBody>
          </p:sp>
          <p:sp>
            <p:nvSpPr>
              <p:cNvPr id="192" name="Freeform 33">
                <a:extLst>
                  <a:ext uri="{FF2B5EF4-FFF2-40B4-BE49-F238E27FC236}">
                    <a16:creationId xmlns:a16="http://schemas.microsoft.com/office/drawing/2014/main" id="{1F200C21-07E9-40B7-AC2D-DCE46C7A38C6}"/>
                  </a:ext>
                </a:extLst>
              </p:cNvPr>
              <p:cNvSpPr>
                <a:spLocks/>
              </p:cNvSpPr>
              <p:nvPr/>
            </p:nvSpPr>
            <p:spPr bwMode="auto">
              <a:xfrm>
                <a:off x="603" y="3564"/>
                <a:ext cx="15" cy="14"/>
              </a:xfrm>
              <a:custGeom>
                <a:avLst/>
                <a:gdLst>
                  <a:gd name="T0" fmla="*/ 1 w 75"/>
                  <a:gd name="T1" fmla="*/ 8 h 73"/>
                  <a:gd name="T2" fmla="*/ 2 w 75"/>
                  <a:gd name="T3" fmla="*/ 6 h 73"/>
                  <a:gd name="T4" fmla="*/ 0 w 75"/>
                  <a:gd name="T5" fmla="*/ 2 h 73"/>
                  <a:gd name="T6" fmla="*/ 3 w 75"/>
                  <a:gd name="T7" fmla="*/ 0 h 73"/>
                  <a:gd name="T8" fmla="*/ 6 w 75"/>
                  <a:gd name="T9" fmla="*/ 3 h 73"/>
                  <a:gd name="T10" fmla="*/ 5 w 75"/>
                  <a:gd name="T11" fmla="*/ 8 h 73"/>
                  <a:gd name="T12" fmla="*/ 1 w 75"/>
                  <a:gd name="T13" fmla="*/ 8 h 7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5" h="73">
                    <a:moveTo>
                      <a:pt x="21" y="73"/>
                    </a:moveTo>
                    <a:lnTo>
                      <a:pt x="3" y="55"/>
                    </a:lnTo>
                    <a:lnTo>
                      <a:pt x="0" y="27"/>
                    </a:lnTo>
                    <a:lnTo>
                      <a:pt x="18" y="0"/>
                    </a:lnTo>
                    <a:lnTo>
                      <a:pt x="43" y="1"/>
                    </a:lnTo>
                    <a:lnTo>
                      <a:pt x="64" y="2"/>
                    </a:lnTo>
                    <a:lnTo>
                      <a:pt x="75" y="17"/>
                    </a:lnTo>
                    <a:lnTo>
                      <a:pt x="73" y="44"/>
                    </a:lnTo>
                    <a:lnTo>
                      <a:pt x="46" y="73"/>
                    </a:lnTo>
                    <a:lnTo>
                      <a:pt x="21" y="73"/>
                    </a:lnTo>
                    <a:close/>
                  </a:path>
                </a:pathLst>
              </a:custGeom>
              <a:ln>
                <a:headEnd/>
                <a:tailEnd/>
              </a:ln>
            </p:spPr>
            <p:style>
              <a:lnRef idx="3">
                <a:schemeClr val="lt1"/>
              </a:lnRef>
              <a:fillRef idx="1">
                <a:schemeClr val="accent6"/>
              </a:fillRef>
              <a:effectRef idx="1">
                <a:schemeClr val="accent6"/>
              </a:effectRef>
              <a:fontRef idx="minor">
                <a:schemeClr val="lt1"/>
              </a:fontRef>
            </p:style>
            <p:txBody>
              <a:bodyPr/>
              <a:lstStyle/>
              <a:p>
                <a:endParaRPr lang="zh-CN" altLang="en-US" sz="1350" kern="0">
                  <a:solidFill>
                    <a:schemeClr val="tx1"/>
                  </a:solidFill>
                </a:endParaRPr>
              </a:p>
            </p:txBody>
          </p:sp>
          <p:sp>
            <p:nvSpPr>
              <p:cNvPr id="193" name="Freeform 33">
                <a:extLst>
                  <a:ext uri="{FF2B5EF4-FFF2-40B4-BE49-F238E27FC236}">
                    <a16:creationId xmlns:a16="http://schemas.microsoft.com/office/drawing/2014/main" id="{40C8EE29-96A9-4177-9EF0-C71DDE5B4658}"/>
                  </a:ext>
                </a:extLst>
              </p:cNvPr>
              <p:cNvSpPr>
                <a:spLocks/>
              </p:cNvSpPr>
              <p:nvPr/>
            </p:nvSpPr>
            <p:spPr bwMode="auto">
              <a:xfrm>
                <a:off x="558" y="3603"/>
                <a:ext cx="13" cy="17"/>
              </a:xfrm>
              <a:custGeom>
                <a:avLst/>
                <a:gdLst>
                  <a:gd name="T0" fmla="*/ 1 w 65"/>
                  <a:gd name="T1" fmla="*/ 9 h 82"/>
                  <a:gd name="T2" fmla="*/ 2 w 65"/>
                  <a:gd name="T3" fmla="*/ 7 h 82"/>
                  <a:gd name="T4" fmla="*/ 0 w 65"/>
                  <a:gd name="T5" fmla="*/ 3 h 82"/>
                  <a:gd name="T6" fmla="*/ 3 w 65"/>
                  <a:gd name="T7" fmla="*/ 0 h 82"/>
                  <a:gd name="T8" fmla="*/ 6 w 65"/>
                  <a:gd name="T9" fmla="*/ 3 h 82"/>
                  <a:gd name="T10" fmla="*/ 5 w 65"/>
                  <a:gd name="T11" fmla="*/ 8 h 82"/>
                  <a:gd name="T12" fmla="*/ 1 w 65"/>
                  <a:gd name="T13" fmla="*/ 9 h 8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5" h="82">
                    <a:moveTo>
                      <a:pt x="12" y="82"/>
                    </a:moveTo>
                    <a:lnTo>
                      <a:pt x="0" y="61"/>
                    </a:lnTo>
                    <a:lnTo>
                      <a:pt x="7" y="32"/>
                    </a:lnTo>
                    <a:lnTo>
                      <a:pt x="18" y="10"/>
                    </a:lnTo>
                    <a:lnTo>
                      <a:pt x="33" y="0"/>
                    </a:lnTo>
                    <a:lnTo>
                      <a:pt x="54" y="1"/>
                    </a:lnTo>
                    <a:lnTo>
                      <a:pt x="65" y="16"/>
                    </a:lnTo>
                    <a:lnTo>
                      <a:pt x="57" y="46"/>
                    </a:lnTo>
                    <a:lnTo>
                      <a:pt x="37" y="76"/>
                    </a:lnTo>
                    <a:lnTo>
                      <a:pt x="12" y="82"/>
                    </a:lnTo>
                    <a:close/>
                  </a:path>
                </a:pathLst>
              </a:custGeom>
              <a:ln>
                <a:headEnd/>
                <a:tailEnd/>
              </a:ln>
            </p:spPr>
            <p:style>
              <a:lnRef idx="3">
                <a:schemeClr val="lt1"/>
              </a:lnRef>
              <a:fillRef idx="1">
                <a:schemeClr val="accent6"/>
              </a:fillRef>
              <a:effectRef idx="1">
                <a:schemeClr val="accent6"/>
              </a:effectRef>
              <a:fontRef idx="minor">
                <a:schemeClr val="lt1"/>
              </a:fontRef>
            </p:style>
            <p:txBody>
              <a:bodyPr/>
              <a:lstStyle/>
              <a:p>
                <a:endParaRPr lang="zh-CN" altLang="en-US" sz="1350" kern="0">
                  <a:solidFill>
                    <a:schemeClr val="tx1"/>
                  </a:solidFill>
                </a:endParaRPr>
              </a:p>
            </p:txBody>
          </p:sp>
          <p:sp>
            <p:nvSpPr>
              <p:cNvPr id="194" name="Freeform 33">
                <a:extLst>
                  <a:ext uri="{FF2B5EF4-FFF2-40B4-BE49-F238E27FC236}">
                    <a16:creationId xmlns:a16="http://schemas.microsoft.com/office/drawing/2014/main" id="{D1C9DDD9-6D19-4128-AD5B-A3C4D0ADCCE2}"/>
                  </a:ext>
                </a:extLst>
              </p:cNvPr>
              <p:cNvSpPr>
                <a:spLocks/>
              </p:cNvSpPr>
              <p:nvPr/>
            </p:nvSpPr>
            <p:spPr bwMode="auto">
              <a:xfrm>
                <a:off x="638" y="3806"/>
                <a:ext cx="15" cy="19"/>
              </a:xfrm>
              <a:custGeom>
                <a:avLst/>
                <a:gdLst>
                  <a:gd name="T0" fmla="*/ 1 w 73"/>
                  <a:gd name="T1" fmla="*/ 9 h 93"/>
                  <a:gd name="T2" fmla="*/ 2 w 73"/>
                  <a:gd name="T3" fmla="*/ 7 h 93"/>
                  <a:gd name="T4" fmla="*/ 0 w 73"/>
                  <a:gd name="T5" fmla="*/ 3 h 93"/>
                  <a:gd name="T6" fmla="*/ 3 w 73"/>
                  <a:gd name="T7" fmla="*/ 0 h 93"/>
                  <a:gd name="T8" fmla="*/ 6 w 73"/>
                  <a:gd name="T9" fmla="*/ 3 h 93"/>
                  <a:gd name="T10" fmla="*/ 5 w 73"/>
                  <a:gd name="T11" fmla="*/ 8 h 93"/>
                  <a:gd name="T12" fmla="*/ 1 w 73"/>
                  <a:gd name="T13" fmla="*/ 9 h 9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3" h="93">
                    <a:moveTo>
                      <a:pt x="22" y="90"/>
                    </a:moveTo>
                    <a:lnTo>
                      <a:pt x="0" y="72"/>
                    </a:lnTo>
                    <a:lnTo>
                      <a:pt x="1" y="39"/>
                    </a:lnTo>
                    <a:lnTo>
                      <a:pt x="12" y="14"/>
                    </a:lnTo>
                    <a:lnTo>
                      <a:pt x="30" y="0"/>
                    </a:lnTo>
                    <a:lnTo>
                      <a:pt x="54" y="0"/>
                    </a:lnTo>
                    <a:lnTo>
                      <a:pt x="67" y="18"/>
                    </a:lnTo>
                    <a:lnTo>
                      <a:pt x="73" y="42"/>
                    </a:lnTo>
                    <a:lnTo>
                      <a:pt x="70" y="77"/>
                    </a:lnTo>
                    <a:lnTo>
                      <a:pt x="51" y="93"/>
                    </a:lnTo>
                    <a:lnTo>
                      <a:pt x="22" y="90"/>
                    </a:lnTo>
                    <a:close/>
                  </a:path>
                </a:pathLst>
              </a:custGeom>
              <a:ln>
                <a:headEnd/>
                <a:tailEnd/>
              </a:ln>
            </p:spPr>
            <p:style>
              <a:lnRef idx="3">
                <a:schemeClr val="lt1"/>
              </a:lnRef>
              <a:fillRef idx="1">
                <a:schemeClr val="accent6"/>
              </a:fillRef>
              <a:effectRef idx="1">
                <a:schemeClr val="accent6"/>
              </a:effectRef>
              <a:fontRef idx="minor">
                <a:schemeClr val="lt1"/>
              </a:fontRef>
            </p:style>
            <p:txBody>
              <a:bodyPr/>
              <a:lstStyle/>
              <a:p>
                <a:endParaRPr lang="zh-CN" altLang="en-US" sz="1350" kern="0">
                  <a:solidFill>
                    <a:schemeClr val="tx1"/>
                  </a:solidFill>
                </a:endParaRPr>
              </a:p>
            </p:txBody>
          </p:sp>
          <p:sp>
            <p:nvSpPr>
              <p:cNvPr id="195" name="Freeform 33">
                <a:extLst>
                  <a:ext uri="{FF2B5EF4-FFF2-40B4-BE49-F238E27FC236}">
                    <a16:creationId xmlns:a16="http://schemas.microsoft.com/office/drawing/2014/main" id="{55A7F97D-9DDC-4567-B275-ADA4D6795D71}"/>
                  </a:ext>
                </a:extLst>
              </p:cNvPr>
              <p:cNvSpPr>
                <a:spLocks/>
              </p:cNvSpPr>
              <p:nvPr/>
            </p:nvSpPr>
            <p:spPr bwMode="auto">
              <a:xfrm>
                <a:off x="718" y="3609"/>
                <a:ext cx="12" cy="13"/>
              </a:xfrm>
              <a:custGeom>
                <a:avLst/>
                <a:gdLst>
                  <a:gd name="T0" fmla="*/ 1 w 58"/>
                  <a:gd name="T1" fmla="*/ 9 h 63"/>
                  <a:gd name="T2" fmla="*/ 2 w 58"/>
                  <a:gd name="T3" fmla="*/ 7 h 63"/>
                  <a:gd name="T4" fmla="*/ 0 w 58"/>
                  <a:gd name="T5" fmla="*/ 3 h 63"/>
                  <a:gd name="T6" fmla="*/ 3 w 58"/>
                  <a:gd name="T7" fmla="*/ 0 h 63"/>
                  <a:gd name="T8" fmla="*/ 6 w 58"/>
                  <a:gd name="T9" fmla="*/ 3 h 63"/>
                  <a:gd name="T10" fmla="*/ 5 w 58"/>
                  <a:gd name="T11" fmla="*/ 8 h 63"/>
                  <a:gd name="T12" fmla="*/ 1 w 58"/>
                  <a:gd name="T13" fmla="*/ 9 h 6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8" h="63">
                    <a:moveTo>
                      <a:pt x="24" y="61"/>
                    </a:moveTo>
                    <a:lnTo>
                      <a:pt x="4" y="53"/>
                    </a:lnTo>
                    <a:lnTo>
                      <a:pt x="0" y="32"/>
                    </a:lnTo>
                    <a:lnTo>
                      <a:pt x="11" y="10"/>
                    </a:lnTo>
                    <a:lnTo>
                      <a:pt x="26" y="0"/>
                    </a:lnTo>
                    <a:lnTo>
                      <a:pt x="47" y="1"/>
                    </a:lnTo>
                    <a:lnTo>
                      <a:pt x="58" y="16"/>
                    </a:lnTo>
                    <a:lnTo>
                      <a:pt x="56" y="43"/>
                    </a:lnTo>
                    <a:lnTo>
                      <a:pt x="46" y="63"/>
                    </a:lnTo>
                    <a:lnTo>
                      <a:pt x="24" y="61"/>
                    </a:lnTo>
                    <a:close/>
                  </a:path>
                </a:pathLst>
              </a:custGeom>
              <a:ln>
                <a:headEnd/>
                <a:tailEnd/>
              </a:ln>
            </p:spPr>
            <p:style>
              <a:lnRef idx="3">
                <a:schemeClr val="lt1"/>
              </a:lnRef>
              <a:fillRef idx="1">
                <a:schemeClr val="accent6"/>
              </a:fillRef>
              <a:effectRef idx="1">
                <a:schemeClr val="accent6"/>
              </a:effectRef>
              <a:fontRef idx="minor">
                <a:schemeClr val="lt1"/>
              </a:fontRef>
            </p:style>
            <p:txBody>
              <a:bodyPr/>
              <a:lstStyle/>
              <a:p>
                <a:endParaRPr lang="zh-CN" altLang="en-US" sz="1350" kern="0">
                  <a:solidFill>
                    <a:schemeClr val="tx1"/>
                  </a:solidFill>
                </a:endParaRPr>
              </a:p>
            </p:txBody>
          </p:sp>
        </p:grpSp>
        <p:sp>
          <p:nvSpPr>
            <p:cNvPr id="170" name="Freeform 72">
              <a:extLst>
                <a:ext uri="{FF2B5EF4-FFF2-40B4-BE49-F238E27FC236}">
                  <a16:creationId xmlns:a16="http://schemas.microsoft.com/office/drawing/2014/main" id="{E2826C18-3A46-4687-93BC-ECE05C33CF8A}"/>
                </a:ext>
              </a:extLst>
            </p:cNvPr>
            <p:cNvSpPr>
              <a:spLocks/>
            </p:cNvSpPr>
            <p:nvPr/>
          </p:nvSpPr>
          <p:spPr bwMode="auto">
            <a:xfrm>
              <a:off x="3518088" y="2412625"/>
              <a:ext cx="42863" cy="38100"/>
            </a:xfrm>
            <a:custGeom>
              <a:avLst/>
              <a:gdLst>
                <a:gd name="T0" fmla="*/ 25 w 135"/>
                <a:gd name="T1" fmla="*/ 10 h 117"/>
                <a:gd name="T2" fmla="*/ 23 w 135"/>
                <a:gd name="T3" fmla="*/ 7 h 117"/>
                <a:gd name="T4" fmla="*/ 22 w 135"/>
                <a:gd name="T5" fmla="*/ 3 h 117"/>
                <a:gd name="T6" fmla="*/ 17 w 135"/>
                <a:gd name="T7" fmla="*/ 5 h 117"/>
                <a:gd name="T8" fmla="*/ 18 w 135"/>
                <a:gd name="T9" fmla="*/ 2 h 117"/>
                <a:gd name="T10" fmla="*/ 14 w 135"/>
                <a:gd name="T11" fmla="*/ 0 h 117"/>
                <a:gd name="T12" fmla="*/ 11 w 135"/>
                <a:gd name="T13" fmla="*/ 4 h 117"/>
                <a:gd name="T14" fmla="*/ 7 w 135"/>
                <a:gd name="T15" fmla="*/ 4 h 117"/>
                <a:gd name="T16" fmla="*/ 3 w 135"/>
                <a:gd name="T17" fmla="*/ 5 h 117"/>
                <a:gd name="T18" fmla="*/ 0 w 135"/>
                <a:gd name="T19" fmla="*/ 6 h 117"/>
                <a:gd name="T20" fmla="*/ 0 w 135"/>
                <a:gd name="T21" fmla="*/ 12 h 117"/>
                <a:gd name="T22" fmla="*/ 4 w 135"/>
                <a:gd name="T23" fmla="*/ 12 h 117"/>
                <a:gd name="T24" fmla="*/ 7 w 135"/>
                <a:gd name="T25" fmla="*/ 12 h 117"/>
                <a:gd name="T26" fmla="*/ 8 w 135"/>
                <a:gd name="T27" fmla="*/ 15 h 117"/>
                <a:gd name="T28" fmla="*/ 10 w 135"/>
                <a:gd name="T29" fmla="*/ 21 h 117"/>
                <a:gd name="T30" fmla="*/ 12 w 135"/>
                <a:gd name="T31" fmla="*/ 23 h 117"/>
                <a:gd name="T32" fmla="*/ 18 w 135"/>
                <a:gd name="T33" fmla="*/ 24 h 117"/>
                <a:gd name="T34" fmla="*/ 24 w 135"/>
                <a:gd name="T35" fmla="*/ 23 h 117"/>
                <a:gd name="T36" fmla="*/ 26 w 135"/>
                <a:gd name="T37" fmla="*/ 19 h 117"/>
                <a:gd name="T38" fmla="*/ 27 w 135"/>
                <a:gd name="T39" fmla="*/ 15 h 117"/>
                <a:gd name="T40" fmla="*/ 25 w 135"/>
                <a:gd name="T41" fmla="*/ 10 h 11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35" h="117">
                  <a:moveTo>
                    <a:pt x="127" y="51"/>
                  </a:moveTo>
                  <a:lnTo>
                    <a:pt x="114" y="35"/>
                  </a:lnTo>
                  <a:lnTo>
                    <a:pt x="111" y="15"/>
                  </a:lnTo>
                  <a:lnTo>
                    <a:pt x="85" y="24"/>
                  </a:lnTo>
                  <a:lnTo>
                    <a:pt x="88" y="8"/>
                  </a:lnTo>
                  <a:lnTo>
                    <a:pt x="69" y="0"/>
                  </a:lnTo>
                  <a:lnTo>
                    <a:pt x="57" y="18"/>
                  </a:lnTo>
                  <a:lnTo>
                    <a:pt x="36" y="20"/>
                  </a:lnTo>
                  <a:lnTo>
                    <a:pt x="16" y="24"/>
                  </a:lnTo>
                  <a:lnTo>
                    <a:pt x="0" y="30"/>
                  </a:lnTo>
                  <a:lnTo>
                    <a:pt x="1" y="57"/>
                  </a:lnTo>
                  <a:lnTo>
                    <a:pt x="18" y="60"/>
                  </a:lnTo>
                  <a:lnTo>
                    <a:pt x="33" y="57"/>
                  </a:lnTo>
                  <a:lnTo>
                    <a:pt x="42" y="75"/>
                  </a:lnTo>
                  <a:lnTo>
                    <a:pt x="50" y="102"/>
                  </a:lnTo>
                  <a:lnTo>
                    <a:pt x="61" y="111"/>
                  </a:lnTo>
                  <a:lnTo>
                    <a:pt x="88" y="117"/>
                  </a:lnTo>
                  <a:lnTo>
                    <a:pt x="121" y="114"/>
                  </a:lnTo>
                  <a:lnTo>
                    <a:pt x="130" y="92"/>
                  </a:lnTo>
                  <a:lnTo>
                    <a:pt x="135" y="74"/>
                  </a:lnTo>
                  <a:lnTo>
                    <a:pt x="127" y="51"/>
                  </a:lnTo>
                  <a:close/>
                </a:path>
              </a:pathLst>
            </a:custGeom>
            <a:ln>
              <a:headEnd/>
              <a:tailEnd/>
            </a:ln>
          </p:spPr>
          <p:style>
            <a:lnRef idx="3">
              <a:schemeClr val="lt1"/>
            </a:lnRef>
            <a:fillRef idx="1">
              <a:schemeClr val="accent6"/>
            </a:fillRef>
            <a:effectRef idx="1">
              <a:schemeClr val="accent6"/>
            </a:effectRef>
            <a:fontRef idx="minor">
              <a:schemeClr val="lt1"/>
            </a:fontRef>
          </p:style>
          <p:txBody>
            <a:bodyPr/>
            <a:lstStyle/>
            <a:p>
              <a:endParaRPr lang="zh-CN" altLang="en-US" sz="1350" kern="0">
                <a:solidFill>
                  <a:schemeClr val="tx1"/>
                </a:solidFill>
              </a:endParaRPr>
            </a:p>
          </p:txBody>
        </p:sp>
        <p:grpSp>
          <p:nvGrpSpPr>
            <p:cNvPr id="171" name="Group 78">
              <a:extLst>
                <a:ext uri="{FF2B5EF4-FFF2-40B4-BE49-F238E27FC236}">
                  <a16:creationId xmlns:a16="http://schemas.microsoft.com/office/drawing/2014/main" id="{9DFD61B9-5AA3-4F4F-BA4B-C0FA2059B605}"/>
                </a:ext>
              </a:extLst>
            </p:cNvPr>
            <p:cNvGrpSpPr>
              <a:grpSpLocks/>
            </p:cNvGrpSpPr>
            <p:nvPr/>
          </p:nvGrpSpPr>
          <p:grpSpPr bwMode="auto">
            <a:xfrm>
              <a:off x="2873563" y="4239838"/>
              <a:ext cx="53975" cy="57150"/>
              <a:chOff x="7728" y="10782"/>
              <a:chExt cx="2776" cy="2978"/>
            </a:xfrm>
          </p:grpSpPr>
          <p:sp>
            <p:nvSpPr>
              <p:cNvPr id="179" name="Freeform 79">
                <a:extLst>
                  <a:ext uri="{FF2B5EF4-FFF2-40B4-BE49-F238E27FC236}">
                    <a16:creationId xmlns:a16="http://schemas.microsoft.com/office/drawing/2014/main" id="{53C9EB4D-5EAA-4F4D-9B16-3CF7C9A85018}"/>
                  </a:ext>
                </a:extLst>
              </p:cNvPr>
              <p:cNvSpPr>
                <a:spLocks/>
              </p:cNvSpPr>
              <p:nvPr/>
            </p:nvSpPr>
            <p:spPr bwMode="auto">
              <a:xfrm>
                <a:off x="7728" y="10800"/>
                <a:ext cx="2776" cy="2960"/>
              </a:xfrm>
              <a:custGeom>
                <a:avLst/>
                <a:gdLst>
                  <a:gd name="T0" fmla="*/ 72 w 2776"/>
                  <a:gd name="T1" fmla="*/ 992 h 2960"/>
                  <a:gd name="T2" fmla="*/ 336 w 2776"/>
                  <a:gd name="T3" fmla="*/ 1144 h 2960"/>
                  <a:gd name="T4" fmla="*/ 432 w 2776"/>
                  <a:gd name="T5" fmla="*/ 1360 h 2960"/>
                  <a:gd name="T6" fmla="*/ 544 w 2776"/>
                  <a:gd name="T7" fmla="*/ 1568 h 2960"/>
                  <a:gd name="T8" fmla="*/ 520 w 2776"/>
                  <a:gd name="T9" fmla="*/ 2000 h 2960"/>
                  <a:gd name="T10" fmla="*/ 520 w 2776"/>
                  <a:gd name="T11" fmla="*/ 2288 h 2960"/>
                  <a:gd name="T12" fmla="*/ 696 w 2776"/>
                  <a:gd name="T13" fmla="*/ 2328 h 2960"/>
                  <a:gd name="T14" fmla="*/ 808 w 2776"/>
                  <a:gd name="T15" fmla="*/ 2448 h 2960"/>
                  <a:gd name="T16" fmla="*/ 968 w 2776"/>
                  <a:gd name="T17" fmla="*/ 2640 h 2960"/>
                  <a:gd name="T18" fmla="*/ 1184 w 2776"/>
                  <a:gd name="T19" fmla="*/ 2808 h 2960"/>
                  <a:gd name="T20" fmla="*/ 1216 w 2776"/>
                  <a:gd name="T21" fmla="*/ 2504 h 2960"/>
                  <a:gd name="T22" fmla="*/ 1544 w 2776"/>
                  <a:gd name="T23" fmla="*/ 2576 h 2960"/>
                  <a:gd name="T24" fmla="*/ 1776 w 2776"/>
                  <a:gd name="T25" fmla="*/ 2728 h 2960"/>
                  <a:gd name="T26" fmla="*/ 2200 w 2776"/>
                  <a:gd name="T27" fmla="*/ 2824 h 2960"/>
                  <a:gd name="T28" fmla="*/ 2504 w 2776"/>
                  <a:gd name="T29" fmla="*/ 2904 h 2960"/>
                  <a:gd name="T30" fmla="*/ 2608 w 2776"/>
                  <a:gd name="T31" fmla="*/ 2680 h 2960"/>
                  <a:gd name="T32" fmla="*/ 2728 w 2776"/>
                  <a:gd name="T33" fmla="*/ 2368 h 2960"/>
                  <a:gd name="T34" fmla="*/ 2776 w 2776"/>
                  <a:gd name="T35" fmla="*/ 2104 h 2960"/>
                  <a:gd name="T36" fmla="*/ 2592 w 2776"/>
                  <a:gd name="T37" fmla="*/ 1968 h 2960"/>
                  <a:gd name="T38" fmla="*/ 2360 w 2776"/>
                  <a:gd name="T39" fmla="*/ 1824 h 2960"/>
                  <a:gd name="T40" fmla="*/ 2120 w 2776"/>
                  <a:gd name="T41" fmla="*/ 1760 h 2960"/>
                  <a:gd name="T42" fmla="*/ 1992 w 2776"/>
                  <a:gd name="T43" fmla="*/ 1904 h 2960"/>
                  <a:gd name="T44" fmla="*/ 1680 w 2776"/>
                  <a:gd name="T45" fmla="*/ 1880 h 2960"/>
                  <a:gd name="T46" fmla="*/ 1664 w 2776"/>
                  <a:gd name="T47" fmla="*/ 2064 h 2960"/>
                  <a:gd name="T48" fmla="*/ 1432 w 2776"/>
                  <a:gd name="T49" fmla="*/ 1824 h 2960"/>
                  <a:gd name="T50" fmla="*/ 1256 w 2776"/>
                  <a:gd name="T51" fmla="*/ 1696 h 2960"/>
                  <a:gd name="T52" fmla="*/ 1184 w 2776"/>
                  <a:gd name="T53" fmla="*/ 1416 h 2960"/>
                  <a:gd name="T54" fmla="*/ 1488 w 2776"/>
                  <a:gd name="T55" fmla="*/ 1272 h 2960"/>
                  <a:gd name="T56" fmla="*/ 1752 w 2776"/>
                  <a:gd name="T57" fmla="*/ 1000 h 2960"/>
                  <a:gd name="T58" fmla="*/ 2000 w 2776"/>
                  <a:gd name="T59" fmla="*/ 824 h 2960"/>
                  <a:gd name="T60" fmla="*/ 2160 w 2776"/>
                  <a:gd name="T61" fmla="*/ 640 h 2960"/>
                  <a:gd name="T62" fmla="*/ 2336 w 2776"/>
                  <a:gd name="T63" fmla="*/ 640 h 2960"/>
                  <a:gd name="T64" fmla="*/ 2152 w 2776"/>
                  <a:gd name="T65" fmla="*/ 528 h 2960"/>
                  <a:gd name="T66" fmla="*/ 1768 w 2776"/>
                  <a:gd name="T67" fmla="*/ 528 h 2960"/>
                  <a:gd name="T68" fmla="*/ 1784 w 2776"/>
                  <a:gd name="T69" fmla="*/ 248 h 2960"/>
                  <a:gd name="T70" fmla="*/ 1624 w 2776"/>
                  <a:gd name="T71" fmla="*/ 64 h 2960"/>
                  <a:gd name="T72" fmla="*/ 1536 w 2776"/>
                  <a:gd name="T73" fmla="*/ 344 h 2960"/>
                  <a:gd name="T74" fmla="*/ 1192 w 2776"/>
                  <a:gd name="T75" fmla="*/ 336 h 2960"/>
                  <a:gd name="T76" fmla="*/ 1104 w 2776"/>
                  <a:gd name="T77" fmla="*/ 680 h 2960"/>
                  <a:gd name="T78" fmla="*/ 528 w 2776"/>
                  <a:gd name="T79" fmla="*/ 656 h 2960"/>
                  <a:gd name="T80" fmla="*/ 328 w 2776"/>
                  <a:gd name="T81" fmla="*/ 728 h 2960"/>
                  <a:gd name="T82" fmla="*/ 72 w 2776"/>
                  <a:gd name="T83" fmla="*/ 720 h 296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776" h="2960">
                    <a:moveTo>
                      <a:pt x="0" y="832"/>
                    </a:moveTo>
                    <a:lnTo>
                      <a:pt x="72" y="992"/>
                    </a:lnTo>
                    <a:lnTo>
                      <a:pt x="184" y="1088"/>
                    </a:lnTo>
                    <a:lnTo>
                      <a:pt x="336" y="1144"/>
                    </a:lnTo>
                    <a:lnTo>
                      <a:pt x="424" y="1256"/>
                    </a:lnTo>
                    <a:lnTo>
                      <a:pt x="432" y="1360"/>
                    </a:lnTo>
                    <a:lnTo>
                      <a:pt x="464" y="1464"/>
                    </a:lnTo>
                    <a:lnTo>
                      <a:pt x="544" y="1568"/>
                    </a:lnTo>
                    <a:lnTo>
                      <a:pt x="584" y="1816"/>
                    </a:lnTo>
                    <a:lnTo>
                      <a:pt x="520" y="2000"/>
                    </a:lnTo>
                    <a:lnTo>
                      <a:pt x="408" y="2184"/>
                    </a:lnTo>
                    <a:lnTo>
                      <a:pt x="520" y="2288"/>
                    </a:lnTo>
                    <a:lnTo>
                      <a:pt x="560" y="2368"/>
                    </a:lnTo>
                    <a:lnTo>
                      <a:pt x="696" y="2328"/>
                    </a:lnTo>
                    <a:lnTo>
                      <a:pt x="800" y="2312"/>
                    </a:lnTo>
                    <a:lnTo>
                      <a:pt x="808" y="2448"/>
                    </a:lnTo>
                    <a:lnTo>
                      <a:pt x="912" y="2496"/>
                    </a:lnTo>
                    <a:lnTo>
                      <a:pt x="968" y="2640"/>
                    </a:lnTo>
                    <a:lnTo>
                      <a:pt x="1072" y="2776"/>
                    </a:lnTo>
                    <a:lnTo>
                      <a:pt x="1184" y="2808"/>
                    </a:lnTo>
                    <a:lnTo>
                      <a:pt x="1192" y="2656"/>
                    </a:lnTo>
                    <a:lnTo>
                      <a:pt x="1216" y="2504"/>
                    </a:lnTo>
                    <a:lnTo>
                      <a:pt x="1392" y="2544"/>
                    </a:lnTo>
                    <a:lnTo>
                      <a:pt x="1544" y="2576"/>
                    </a:lnTo>
                    <a:lnTo>
                      <a:pt x="1704" y="2648"/>
                    </a:lnTo>
                    <a:lnTo>
                      <a:pt x="1776" y="2728"/>
                    </a:lnTo>
                    <a:lnTo>
                      <a:pt x="1960" y="2712"/>
                    </a:lnTo>
                    <a:lnTo>
                      <a:pt x="2200" y="2824"/>
                    </a:lnTo>
                    <a:lnTo>
                      <a:pt x="2392" y="2960"/>
                    </a:lnTo>
                    <a:lnTo>
                      <a:pt x="2504" y="2904"/>
                    </a:lnTo>
                    <a:lnTo>
                      <a:pt x="2504" y="2776"/>
                    </a:lnTo>
                    <a:lnTo>
                      <a:pt x="2608" y="2680"/>
                    </a:lnTo>
                    <a:lnTo>
                      <a:pt x="2712" y="2560"/>
                    </a:lnTo>
                    <a:lnTo>
                      <a:pt x="2728" y="2368"/>
                    </a:lnTo>
                    <a:lnTo>
                      <a:pt x="2768" y="2256"/>
                    </a:lnTo>
                    <a:lnTo>
                      <a:pt x="2776" y="2104"/>
                    </a:lnTo>
                    <a:lnTo>
                      <a:pt x="2664" y="2040"/>
                    </a:lnTo>
                    <a:lnTo>
                      <a:pt x="2592" y="1968"/>
                    </a:lnTo>
                    <a:lnTo>
                      <a:pt x="2424" y="1936"/>
                    </a:lnTo>
                    <a:lnTo>
                      <a:pt x="2360" y="1824"/>
                    </a:lnTo>
                    <a:lnTo>
                      <a:pt x="2320" y="1632"/>
                    </a:lnTo>
                    <a:lnTo>
                      <a:pt x="2120" y="1760"/>
                    </a:lnTo>
                    <a:lnTo>
                      <a:pt x="2192" y="1888"/>
                    </a:lnTo>
                    <a:lnTo>
                      <a:pt x="1992" y="1904"/>
                    </a:lnTo>
                    <a:lnTo>
                      <a:pt x="1816" y="2024"/>
                    </a:lnTo>
                    <a:lnTo>
                      <a:pt x="1680" y="1880"/>
                    </a:lnTo>
                    <a:lnTo>
                      <a:pt x="1576" y="1936"/>
                    </a:lnTo>
                    <a:lnTo>
                      <a:pt x="1664" y="2064"/>
                    </a:lnTo>
                    <a:lnTo>
                      <a:pt x="1552" y="2048"/>
                    </a:lnTo>
                    <a:lnTo>
                      <a:pt x="1432" y="1824"/>
                    </a:lnTo>
                    <a:lnTo>
                      <a:pt x="1296" y="1920"/>
                    </a:lnTo>
                    <a:lnTo>
                      <a:pt x="1256" y="1696"/>
                    </a:lnTo>
                    <a:lnTo>
                      <a:pt x="1200" y="1544"/>
                    </a:lnTo>
                    <a:lnTo>
                      <a:pt x="1184" y="1416"/>
                    </a:lnTo>
                    <a:lnTo>
                      <a:pt x="1304" y="1272"/>
                    </a:lnTo>
                    <a:lnTo>
                      <a:pt x="1488" y="1272"/>
                    </a:lnTo>
                    <a:lnTo>
                      <a:pt x="1656" y="1192"/>
                    </a:lnTo>
                    <a:lnTo>
                      <a:pt x="1752" y="1000"/>
                    </a:lnTo>
                    <a:lnTo>
                      <a:pt x="1904" y="944"/>
                    </a:lnTo>
                    <a:lnTo>
                      <a:pt x="2000" y="824"/>
                    </a:lnTo>
                    <a:lnTo>
                      <a:pt x="2080" y="728"/>
                    </a:lnTo>
                    <a:lnTo>
                      <a:pt x="2160" y="640"/>
                    </a:lnTo>
                    <a:lnTo>
                      <a:pt x="2272" y="704"/>
                    </a:lnTo>
                    <a:lnTo>
                      <a:pt x="2336" y="640"/>
                    </a:lnTo>
                    <a:lnTo>
                      <a:pt x="2312" y="488"/>
                    </a:lnTo>
                    <a:lnTo>
                      <a:pt x="2152" y="528"/>
                    </a:lnTo>
                    <a:lnTo>
                      <a:pt x="2040" y="472"/>
                    </a:lnTo>
                    <a:lnTo>
                      <a:pt x="1768" y="528"/>
                    </a:lnTo>
                    <a:lnTo>
                      <a:pt x="1688" y="464"/>
                    </a:lnTo>
                    <a:lnTo>
                      <a:pt x="1784" y="248"/>
                    </a:lnTo>
                    <a:lnTo>
                      <a:pt x="1696" y="0"/>
                    </a:lnTo>
                    <a:lnTo>
                      <a:pt x="1624" y="64"/>
                    </a:lnTo>
                    <a:lnTo>
                      <a:pt x="1608" y="200"/>
                    </a:lnTo>
                    <a:lnTo>
                      <a:pt x="1536" y="344"/>
                    </a:lnTo>
                    <a:lnTo>
                      <a:pt x="1432" y="304"/>
                    </a:lnTo>
                    <a:lnTo>
                      <a:pt x="1192" y="336"/>
                    </a:lnTo>
                    <a:lnTo>
                      <a:pt x="1168" y="528"/>
                    </a:lnTo>
                    <a:lnTo>
                      <a:pt x="1104" y="680"/>
                    </a:lnTo>
                    <a:lnTo>
                      <a:pt x="824" y="656"/>
                    </a:lnTo>
                    <a:lnTo>
                      <a:pt x="528" y="656"/>
                    </a:lnTo>
                    <a:lnTo>
                      <a:pt x="544" y="880"/>
                    </a:lnTo>
                    <a:lnTo>
                      <a:pt x="328" y="728"/>
                    </a:lnTo>
                    <a:lnTo>
                      <a:pt x="152" y="624"/>
                    </a:lnTo>
                    <a:lnTo>
                      <a:pt x="72" y="720"/>
                    </a:lnTo>
                    <a:lnTo>
                      <a:pt x="0" y="832"/>
                    </a:lnTo>
                    <a:close/>
                  </a:path>
                </a:pathLst>
              </a:custGeom>
              <a:ln>
                <a:headEnd/>
                <a:tailEnd/>
              </a:ln>
            </p:spPr>
            <p:style>
              <a:lnRef idx="3">
                <a:schemeClr val="lt1"/>
              </a:lnRef>
              <a:fillRef idx="1">
                <a:schemeClr val="accent6"/>
              </a:fillRef>
              <a:effectRef idx="1">
                <a:schemeClr val="accent6"/>
              </a:effectRef>
              <a:fontRef idx="minor">
                <a:schemeClr val="lt1"/>
              </a:fontRef>
            </p:style>
            <p:txBody>
              <a:bodyPr/>
              <a:lstStyle/>
              <a:p>
                <a:endParaRPr lang="zh-CN" altLang="en-US" sz="1350" kern="0">
                  <a:solidFill>
                    <a:schemeClr val="tx1"/>
                  </a:solidFill>
                </a:endParaRPr>
              </a:p>
            </p:txBody>
          </p:sp>
          <p:sp>
            <p:nvSpPr>
              <p:cNvPr id="180" name="Freeform 80">
                <a:extLst>
                  <a:ext uri="{FF2B5EF4-FFF2-40B4-BE49-F238E27FC236}">
                    <a16:creationId xmlns:a16="http://schemas.microsoft.com/office/drawing/2014/main" id="{6B4F332C-CDB8-44E3-9973-DF9D9804ED11}"/>
                  </a:ext>
                </a:extLst>
              </p:cNvPr>
              <p:cNvSpPr>
                <a:spLocks/>
              </p:cNvSpPr>
              <p:nvPr/>
            </p:nvSpPr>
            <p:spPr bwMode="auto">
              <a:xfrm>
                <a:off x="7825" y="10782"/>
                <a:ext cx="566" cy="459"/>
              </a:xfrm>
              <a:custGeom>
                <a:avLst/>
                <a:gdLst>
                  <a:gd name="T0" fmla="*/ 0 w 566"/>
                  <a:gd name="T1" fmla="*/ 292 h 459"/>
                  <a:gd name="T2" fmla="*/ 35 w 566"/>
                  <a:gd name="T3" fmla="*/ 189 h 459"/>
                  <a:gd name="T4" fmla="*/ 136 w 566"/>
                  <a:gd name="T5" fmla="*/ 65 h 459"/>
                  <a:gd name="T6" fmla="*/ 278 w 566"/>
                  <a:gd name="T7" fmla="*/ 87 h 459"/>
                  <a:gd name="T8" fmla="*/ 347 w 566"/>
                  <a:gd name="T9" fmla="*/ 0 h 459"/>
                  <a:gd name="T10" fmla="*/ 437 w 566"/>
                  <a:gd name="T11" fmla="*/ 57 h 459"/>
                  <a:gd name="T12" fmla="*/ 485 w 566"/>
                  <a:gd name="T13" fmla="*/ 192 h 459"/>
                  <a:gd name="T14" fmla="*/ 566 w 566"/>
                  <a:gd name="T15" fmla="*/ 192 h 459"/>
                  <a:gd name="T16" fmla="*/ 544 w 566"/>
                  <a:gd name="T17" fmla="*/ 292 h 459"/>
                  <a:gd name="T18" fmla="*/ 437 w 566"/>
                  <a:gd name="T19" fmla="*/ 399 h 459"/>
                  <a:gd name="T20" fmla="*/ 320 w 566"/>
                  <a:gd name="T21" fmla="*/ 441 h 459"/>
                  <a:gd name="T22" fmla="*/ 215 w 566"/>
                  <a:gd name="T23" fmla="*/ 459 h 459"/>
                  <a:gd name="T24" fmla="*/ 149 w 566"/>
                  <a:gd name="T25" fmla="*/ 396 h 459"/>
                  <a:gd name="T26" fmla="*/ 5 w 566"/>
                  <a:gd name="T27" fmla="*/ 375 h 459"/>
                  <a:gd name="T28" fmla="*/ 0 w 566"/>
                  <a:gd name="T29" fmla="*/ 292 h 45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566" h="459">
                    <a:moveTo>
                      <a:pt x="0" y="292"/>
                    </a:moveTo>
                    <a:lnTo>
                      <a:pt x="35" y="189"/>
                    </a:lnTo>
                    <a:lnTo>
                      <a:pt x="136" y="65"/>
                    </a:lnTo>
                    <a:lnTo>
                      <a:pt x="278" y="87"/>
                    </a:lnTo>
                    <a:lnTo>
                      <a:pt x="347" y="0"/>
                    </a:lnTo>
                    <a:lnTo>
                      <a:pt x="437" y="57"/>
                    </a:lnTo>
                    <a:lnTo>
                      <a:pt x="485" y="192"/>
                    </a:lnTo>
                    <a:lnTo>
                      <a:pt x="566" y="192"/>
                    </a:lnTo>
                    <a:lnTo>
                      <a:pt x="544" y="292"/>
                    </a:lnTo>
                    <a:lnTo>
                      <a:pt x="437" y="399"/>
                    </a:lnTo>
                    <a:lnTo>
                      <a:pt x="320" y="441"/>
                    </a:lnTo>
                    <a:lnTo>
                      <a:pt x="215" y="459"/>
                    </a:lnTo>
                    <a:lnTo>
                      <a:pt x="149" y="396"/>
                    </a:lnTo>
                    <a:lnTo>
                      <a:pt x="5" y="375"/>
                    </a:lnTo>
                    <a:lnTo>
                      <a:pt x="0" y="292"/>
                    </a:lnTo>
                    <a:close/>
                  </a:path>
                </a:pathLst>
              </a:custGeom>
              <a:ln>
                <a:headEnd/>
                <a:tailEnd/>
              </a:ln>
            </p:spPr>
            <p:style>
              <a:lnRef idx="3">
                <a:schemeClr val="lt1"/>
              </a:lnRef>
              <a:fillRef idx="1">
                <a:schemeClr val="accent6"/>
              </a:fillRef>
              <a:effectRef idx="1">
                <a:schemeClr val="accent6"/>
              </a:effectRef>
              <a:fontRef idx="minor">
                <a:schemeClr val="lt1"/>
              </a:fontRef>
            </p:style>
            <p:txBody>
              <a:bodyPr/>
              <a:lstStyle/>
              <a:p>
                <a:endParaRPr lang="zh-CN" altLang="en-US" sz="1350" kern="0">
                  <a:solidFill>
                    <a:schemeClr val="tx1"/>
                  </a:solidFill>
                </a:endParaRPr>
              </a:p>
            </p:txBody>
          </p:sp>
        </p:grpSp>
        <p:grpSp>
          <p:nvGrpSpPr>
            <p:cNvPr id="172" name="Group 313">
              <a:extLst>
                <a:ext uri="{FF2B5EF4-FFF2-40B4-BE49-F238E27FC236}">
                  <a16:creationId xmlns:a16="http://schemas.microsoft.com/office/drawing/2014/main" id="{392A6BE2-E6C4-4B8C-AE76-B456BA4894D9}"/>
                </a:ext>
              </a:extLst>
            </p:cNvPr>
            <p:cNvGrpSpPr>
              <a:grpSpLocks/>
            </p:cNvGrpSpPr>
            <p:nvPr/>
          </p:nvGrpSpPr>
          <p:grpSpPr bwMode="auto">
            <a:xfrm>
              <a:off x="2568763" y="4168400"/>
              <a:ext cx="323850" cy="65088"/>
              <a:chOff x="512" y="2456"/>
              <a:chExt cx="204" cy="41"/>
            </a:xfrm>
          </p:grpSpPr>
          <p:sp>
            <p:nvSpPr>
              <p:cNvPr id="175" name="Freeform 77">
                <a:extLst>
                  <a:ext uri="{FF2B5EF4-FFF2-40B4-BE49-F238E27FC236}">
                    <a16:creationId xmlns:a16="http://schemas.microsoft.com/office/drawing/2014/main" id="{CDD0B0CB-CC29-43E4-865A-A11F378A9180}"/>
                  </a:ext>
                </a:extLst>
              </p:cNvPr>
              <p:cNvSpPr>
                <a:spLocks/>
              </p:cNvSpPr>
              <p:nvPr/>
            </p:nvSpPr>
            <p:spPr bwMode="auto">
              <a:xfrm>
                <a:off x="707" y="2485"/>
                <a:ext cx="9" cy="12"/>
              </a:xfrm>
              <a:custGeom>
                <a:avLst/>
                <a:gdLst>
                  <a:gd name="T0" fmla="*/ 0 w 740"/>
                  <a:gd name="T1" fmla="*/ 1 h 922"/>
                  <a:gd name="T2" fmla="*/ 0 w 740"/>
                  <a:gd name="T3" fmla="*/ 1 h 922"/>
                  <a:gd name="T4" fmla="*/ 0 w 740"/>
                  <a:gd name="T5" fmla="*/ 1 h 922"/>
                  <a:gd name="T6" fmla="*/ 0 w 740"/>
                  <a:gd name="T7" fmla="*/ 1 h 922"/>
                  <a:gd name="T8" fmla="*/ 0 w 740"/>
                  <a:gd name="T9" fmla="*/ 1 h 922"/>
                  <a:gd name="T10" fmla="*/ 0 w 740"/>
                  <a:gd name="T11" fmla="*/ 1 h 922"/>
                  <a:gd name="T12" fmla="*/ 0 w 740"/>
                  <a:gd name="T13" fmla="*/ 1 h 922"/>
                  <a:gd name="T14" fmla="*/ 0 w 740"/>
                  <a:gd name="T15" fmla="*/ 1 h 922"/>
                  <a:gd name="T16" fmla="*/ 0 w 740"/>
                  <a:gd name="T17" fmla="*/ 1 h 922"/>
                  <a:gd name="T18" fmla="*/ 0 w 740"/>
                  <a:gd name="T19" fmla="*/ 1 h 922"/>
                  <a:gd name="T20" fmla="*/ 0 w 740"/>
                  <a:gd name="T21" fmla="*/ 1 h 922"/>
                  <a:gd name="T22" fmla="*/ 0 w 740"/>
                  <a:gd name="T23" fmla="*/ 1 h 922"/>
                  <a:gd name="T24" fmla="*/ 0 w 740"/>
                  <a:gd name="T25" fmla="*/ 0 h 922"/>
                  <a:gd name="T26" fmla="*/ 0 w 740"/>
                  <a:gd name="T27" fmla="*/ 0 h 922"/>
                  <a:gd name="T28" fmla="*/ 1 w 740"/>
                  <a:gd name="T29" fmla="*/ 0 h 922"/>
                  <a:gd name="T30" fmla="*/ 1 w 740"/>
                  <a:gd name="T31" fmla="*/ 0 h 922"/>
                  <a:gd name="T32" fmla="*/ 1 w 740"/>
                  <a:gd name="T33" fmla="*/ 0 h 922"/>
                  <a:gd name="T34" fmla="*/ 0 w 740"/>
                  <a:gd name="T35" fmla="*/ 0 h 922"/>
                  <a:gd name="T36" fmla="*/ 0 w 740"/>
                  <a:gd name="T37" fmla="*/ 0 h 922"/>
                  <a:gd name="T38" fmla="*/ 0 w 740"/>
                  <a:gd name="T39" fmla="*/ 0 h 922"/>
                  <a:gd name="T40" fmla="*/ 0 w 740"/>
                  <a:gd name="T41" fmla="*/ 0 h 922"/>
                  <a:gd name="T42" fmla="*/ 0 w 740"/>
                  <a:gd name="T43" fmla="*/ 0 h 922"/>
                  <a:gd name="T44" fmla="*/ 0 w 740"/>
                  <a:gd name="T45" fmla="*/ 0 h 922"/>
                  <a:gd name="T46" fmla="*/ 0 w 740"/>
                  <a:gd name="T47" fmla="*/ 0 h 922"/>
                  <a:gd name="T48" fmla="*/ 0 w 740"/>
                  <a:gd name="T49" fmla="*/ 0 h 922"/>
                  <a:gd name="T50" fmla="*/ 0 w 740"/>
                  <a:gd name="T51" fmla="*/ 0 h 922"/>
                  <a:gd name="T52" fmla="*/ 0 w 740"/>
                  <a:gd name="T53" fmla="*/ 0 h 922"/>
                  <a:gd name="T54" fmla="*/ 0 w 740"/>
                  <a:gd name="T55" fmla="*/ 0 h 922"/>
                  <a:gd name="T56" fmla="*/ 0 w 740"/>
                  <a:gd name="T57" fmla="*/ 0 h 922"/>
                  <a:gd name="T58" fmla="*/ 0 w 740"/>
                  <a:gd name="T59" fmla="*/ 0 h 922"/>
                  <a:gd name="T60" fmla="*/ 0 w 740"/>
                  <a:gd name="T61" fmla="*/ 0 h 922"/>
                  <a:gd name="T62" fmla="*/ 0 w 740"/>
                  <a:gd name="T63" fmla="*/ 0 h 922"/>
                  <a:gd name="T64" fmla="*/ 0 w 740"/>
                  <a:gd name="T65" fmla="*/ 0 h 922"/>
                  <a:gd name="T66" fmla="*/ 0 w 740"/>
                  <a:gd name="T67" fmla="*/ 0 h 922"/>
                  <a:gd name="T68" fmla="*/ 0 w 740"/>
                  <a:gd name="T69" fmla="*/ 0 h 922"/>
                  <a:gd name="T70" fmla="*/ 0 w 740"/>
                  <a:gd name="T71" fmla="*/ 0 h 922"/>
                  <a:gd name="T72" fmla="*/ 0 w 740"/>
                  <a:gd name="T73" fmla="*/ 0 h 922"/>
                  <a:gd name="T74" fmla="*/ 0 w 740"/>
                  <a:gd name="T75" fmla="*/ 0 h 922"/>
                  <a:gd name="T76" fmla="*/ 0 w 740"/>
                  <a:gd name="T77" fmla="*/ 1 h 922"/>
                  <a:gd name="T78" fmla="*/ 0 w 740"/>
                  <a:gd name="T79" fmla="*/ 1 h 922"/>
                  <a:gd name="T80" fmla="*/ 0 w 740"/>
                  <a:gd name="T81" fmla="*/ 1 h 922"/>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740" h="922">
                    <a:moveTo>
                      <a:pt x="0" y="888"/>
                    </a:moveTo>
                    <a:lnTo>
                      <a:pt x="53" y="922"/>
                    </a:lnTo>
                    <a:lnTo>
                      <a:pt x="144" y="860"/>
                    </a:lnTo>
                    <a:lnTo>
                      <a:pt x="250" y="869"/>
                    </a:lnTo>
                    <a:lnTo>
                      <a:pt x="293" y="903"/>
                    </a:lnTo>
                    <a:lnTo>
                      <a:pt x="399" y="879"/>
                    </a:lnTo>
                    <a:lnTo>
                      <a:pt x="528" y="884"/>
                    </a:lnTo>
                    <a:lnTo>
                      <a:pt x="620" y="840"/>
                    </a:lnTo>
                    <a:lnTo>
                      <a:pt x="658" y="778"/>
                    </a:lnTo>
                    <a:lnTo>
                      <a:pt x="634" y="754"/>
                    </a:lnTo>
                    <a:lnTo>
                      <a:pt x="562" y="720"/>
                    </a:lnTo>
                    <a:lnTo>
                      <a:pt x="572" y="644"/>
                    </a:lnTo>
                    <a:lnTo>
                      <a:pt x="596" y="576"/>
                    </a:lnTo>
                    <a:lnTo>
                      <a:pt x="653" y="572"/>
                    </a:lnTo>
                    <a:lnTo>
                      <a:pt x="711" y="562"/>
                    </a:lnTo>
                    <a:lnTo>
                      <a:pt x="740" y="485"/>
                    </a:lnTo>
                    <a:lnTo>
                      <a:pt x="696" y="437"/>
                    </a:lnTo>
                    <a:lnTo>
                      <a:pt x="648" y="389"/>
                    </a:lnTo>
                    <a:lnTo>
                      <a:pt x="586" y="356"/>
                    </a:lnTo>
                    <a:lnTo>
                      <a:pt x="528" y="375"/>
                    </a:lnTo>
                    <a:lnTo>
                      <a:pt x="442" y="404"/>
                    </a:lnTo>
                    <a:lnTo>
                      <a:pt x="389" y="375"/>
                    </a:lnTo>
                    <a:lnTo>
                      <a:pt x="404" y="303"/>
                    </a:lnTo>
                    <a:lnTo>
                      <a:pt x="428" y="245"/>
                    </a:lnTo>
                    <a:lnTo>
                      <a:pt x="471" y="216"/>
                    </a:lnTo>
                    <a:lnTo>
                      <a:pt x="514" y="231"/>
                    </a:lnTo>
                    <a:lnTo>
                      <a:pt x="586" y="188"/>
                    </a:lnTo>
                    <a:lnTo>
                      <a:pt x="562" y="120"/>
                    </a:lnTo>
                    <a:lnTo>
                      <a:pt x="562" y="48"/>
                    </a:lnTo>
                    <a:lnTo>
                      <a:pt x="500" y="39"/>
                    </a:lnTo>
                    <a:lnTo>
                      <a:pt x="432" y="34"/>
                    </a:lnTo>
                    <a:lnTo>
                      <a:pt x="360" y="15"/>
                    </a:lnTo>
                    <a:lnTo>
                      <a:pt x="293" y="0"/>
                    </a:lnTo>
                    <a:lnTo>
                      <a:pt x="173" y="87"/>
                    </a:lnTo>
                    <a:lnTo>
                      <a:pt x="96" y="197"/>
                    </a:lnTo>
                    <a:lnTo>
                      <a:pt x="68" y="303"/>
                    </a:lnTo>
                    <a:lnTo>
                      <a:pt x="58" y="432"/>
                    </a:lnTo>
                    <a:lnTo>
                      <a:pt x="63" y="533"/>
                    </a:lnTo>
                    <a:lnTo>
                      <a:pt x="63" y="692"/>
                    </a:lnTo>
                    <a:lnTo>
                      <a:pt x="20" y="807"/>
                    </a:lnTo>
                    <a:lnTo>
                      <a:pt x="0" y="888"/>
                    </a:lnTo>
                    <a:close/>
                  </a:path>
                </a:pathLst>
              </a:custGeom>
              <a:ln>
                <a:headEnd/>
                <a:tailEnd/>
              </a:ln>
            </p:spPr>
            <p:style>
              <a:lnRef idx="3">
                <a:schemeClr val="lt1"/>
              </a:lnRef>
              <a:fillRef idx="1">
                <a:schemeClr val="accent6"/>
              </a:fillRef>
              <a:effectRef idx="1">
                <a:schemeClr val="accent6"/>
              </a:effectRef>
              <a:fontRef idx="minor">
                <a:schemeClr val="lt1"/>
              </a:fontRef>
            </p:style>
            <p:txBody>
              <a:bodyPr/>
              <a:lstStyle/>
              <a:p>
                <a:endParaRPr lang="zh-CN" altLang="en-US" sz="1350" kern="0">
                  <a:solidFill>
                    <a:schemeClr val="tx1"/>
                  </a:solidFill>
                </a:endParaRPr>
              </a:p>
            </p:txBody>
          </p:sp>
          <p:grpSp>
            <p:nvGrpSpPr>
              <p:cNvPr id="176" name="Group 315">
                <a:extLst>
                  <a:ext uri="{FF2B5EF4-FFF2-40B4-BE49-F238E27FC236}">
                    <a16:creationId xmlns:a16="http://schemas.microsoft.com/office/drawing/2014/main" id="{0623B614-7449-4710-8248-13094954839F}"/>
                  </a:ext>
                </a:extLst>
              </p:cNvPr>
              <p:cNvGrpSpPr>
                <a:grpSpLocks/>
              </p:cNvGrpSpPr>
              <p:nvPr/>
            </p:nvGrpSpPr>
            <p:grpSpPr bwMode="auto">
              <a:xfrm>
                <a:off x="512" y="2456"/>
                <a:ext cx="12" cy="4"/>
                <a:chOff x="2478" y="4937"/>
                <a:chExt cx="10011" cy="3255"/>
              </a:xfrm>
            </p:grpSpPr>
            <p:sp>
              <p:nvSpPr>
                <p:cNvPr id="177" name="Freeform 316">
                  <a:extLst>
                    <a:ext uri="{FF2B5EF4-FFF2-40B4-BE49-F238E27FC236}">
                      <a16:creationId xmlns:a16="http://schemas.microsoft.com/office/drawing/2014/main" id="{1F93BE97-A323-43A4-871B-9171AC22E454}"/>
                    </a:ext>
                  </a:extLst>
                </p:cNvPr>
                <p:cNvSpPr>
                  <a:spLocks/>
                </p:cNvSpPr>
                <p:nvPr/>
              </p:nvSpPr>
              <p:spPr bwMode="auto">
                <a:xfrm>
                  <a:off x="2478" y="5266"/>
                  <a:ext cx="9335" cy="2926"/>
                </a:xfrm>
                <a:custGeom>
                  <a:avLst/>
                  <a:gdLst>
                    <a:gd name="T0" fmla="*/ 2898 w 9335"/>
                    <a:gd name="T1" fmla="*/ 430 h 2926"/>
                    <a:gd name="T2" fmla="*/ 2285 w 9335"/>
                    <a:gd name="T3" fmla="*/ 503 h 2926"/>
                    <a:gd name="T4" fmla="*/ 1856 w 9335"/>
                    <a:gd name="T5" fmla="*/ 430 h 2926"/>
                    <a:gd name="T6" fmla="*/ 1408 w 9335"/>
                    <a:gd name="T7" fmla="*/ 476 h 2926"/>
                    <a:gd name="T8" fmla="*/ 914 w 9335"/>
                    <a:gd name="T9" fmla="*/ 741 h 2926"/>
                    <a:gd name="T10" fmla="*/ 1499 w 9335"/>
                    <a:gd name="T11" fmla="*/ 905 h 2926"/>
                    <a:gd name="T12" fmla="*/ 2112 w 9335"/>
                    <a:gd name="T13" fmla="*/ 942 h 2926"/>
                    <a:gd name="T14" fmla="*/ 2167 w 9335"/>
                    <a:gd name="T15" fmla="*/ 1006 h 2926"/>
                    <a:gd name="T16" fmla="*/ 1545 w 9335"/>
                    <a:gd name="T17" fmla="*/ 1006 h 2926"/>
                    <a:gd name="T18" fmla="*/ 951 w 9335"/>
                    <a:gd name="T19" fmla="*/ 933 h 2926"/>
                    <a:gd name="T20" fmla="*/ 457 w 9335"/>
                    <a:gd name="T21" fmla="*/ 1198 h 2926"/>
                    <a:gd name="T22" fmla="*/ 146 w 9335"/>
                    <a:gd name="T23" fmla="*/ 1417 h 2926"/>
                    <a:gd name="T24" fmla="*/ 36 w 9335"/>
                    <a:gd name="T25" fmla="*/ 1820 h 2926"/>
                    <a:gd name="T26" fmla="*/ 347 w 9335"/>
                    <a:gd name="T27" fmla="*/ 2094 h 2926"/>
                    <a:gd name="T28" fmla="*/ 1115 w 9335"/>
                    <a:gd name="T29" fmla="*/ 2140 h 2926"/>
                    <a:gd name="T30" fmla="*/ 1719 w 9335"/>
                    <a:gd name="T31" fmla="*/ 2396 h 2926"/>
                    <a:gd name="T32" fmla="*/ 1842 w 9335"/>
                    <a:gd name="T33" fmla="*/ 2780 h 2926"/>
                    <a:gd name="T34" fmla="*/ 2295 w 9335"/>
                    <a:gd name="T35" fmla="*/ 2917 h 2926"/>
                    <a:gd name="T36" fmla="*/ 2807 w 9335"/>
                    <a:gd name="T37" fmla="*/ 2771 h 2926"/>
                    <a:gd name="T38" fmla="*/ 3154 w 9335"/>
                    <a:gd name="T39" fmla="*/ 2743 h 2926"/>
                    <a:gd name="T40" fmla="*/ 3264 w 9335"/>
                    <a:gd name="T41" fmla="*/ 2277 h 2926"/>
                    <a:gd name="T42" fmla="*/ 4087 w 9335"/>
                    <a:gd name="T43" fmla="*/ 1929 h 2926"/>
                    <a:gd name="T44" fmla="*/ 4827 w 9335"/>
                    <a:gd name="T45" fmla="*/ 2131 h 2926"/>
                    <a:gd name="T46" fmla="*/ 5431 w 9335"/>
                    <a:gd name="T47" fmla="*/ 2451 h 2926"/>
                    <a:gd name="T48" fmla="*/ 5915 w 9335"/>
                    <a:gd name="T49" fmla="*/ 2588 h 2926"/>
                    <a:gd name="T50" fmla="*/ 6482 w 9335"/>
                    <a:gd name="T51" fmla="*/ 2359 h 2926"/>
                    <a:gd name="T52" fmla="*/ 7122 w 9335"/>
                    <a:gd name="T53" fmla="*/ 2323 h 2926"/>
                    <a:gd name="T54" fmla="*/ 7607 w 9335"/>
                    <a:gd name="T55" fmla="*/ 2524 h 2926"/>
                    <a:gd name="T56" fmla="*/ 7908 w 9335"/>
                    <a:gd name="T57" fmla="*/ 2414 h 2926"/>
                    <a:gd name="T58" fmla="*/ 8475 w 9335"/>
                    <a:gd name="T59" fmla="*/ 2121 h 2926"/>
                    <a:gd name="T60" fmla="*/ 9024 w 9335"/>
                    <a:gd name="T61" fmla="*/ 2103 h 2926"/>
                    <a:gd name="T62" fmla="*/ 9261 w 9335"/>
                    <a:gd name="T63" fmla="*/ 1765 h 2926"/>
                    <a:gd name="T64" fmla="*/ 9051 w 9335"/>
                    <a:gd name="T65" fmla="*/ 1701 h 2926"/>
                    <a:gd name="T66" fmla="*/ 8512 w 9335"/>
                    <a:gd name="T67" fmla="*/ 1408 h 2926"/>
                    <a:gd name="T68" fmla="*/ 8055 w 9335"/>
                    <a:gd name="T69" fmla="*/ 1646 h 2926"/>
                    <a:gd name="T70" fmla="*/ 7625 w 9335"/>
                    <a:gd name="T71" fmla="*/ 1655 h 2926"/>
                    <a:gd name="T72" fmla="*/ 7963 w 9335"/>
                    <a:gd name="T73" fmla="*/ 1381 h 2926"/>
                    <a:gd name="T74" fmla="*/ 7332 w 9335"/>
                    <a:gd name="T75" fmla="*/ 1390 h 2926"/>
                    <a:gd name="T76" fmla="*/ 6509 w 9335"/>
                    <a:gd name="T77" fmla="*/ 1509 h 2926"/>
                    <a:gd name="T78" fmla="*/ 6071 w 9335"/>
                    <a:gd name="T79" fmla="*/ 1244 h 2926"/>
                    <a:gd name="T80" fmla="*/ 5805 w 9335"/>
                    <a:gd name="T81" fmla="*/ 1619 h 2926"/>
                    <a:gd name="T82" fmla="*/ 5001 w 9335"/>
                    <a:gd name="T83" fmla="*/ 1390 h 2926"/>
                    <a:gd name="T84" fmla="*/ 4772 w 9335"/>
                    <a:gd name="T85" fmla="*/ 933 h 2926"/>
                    <a:gd name="T86" fmla="*/ 4681 w 9335"/>
                    <a:gd name="T87" fmla="*/ 576 h 2926"/>
                    <a:gd name="T88" fmla="*/ 4160 w 9335"/>
                    <a:gd name="T89" fmla="*/ 686 h 2926"/>
                    <a:gd name="T90" fmla="*/ 4297 w 9335"/>
                    <a:gd name="T91" fmla="*/ 64 h 2926"/>
                    <a:gd name="T92" fmla="*/ 3712 w 9335"/>
                    <a:gd name="T93" fmla="*/ 55 h 2926"/>
                    <a:gd name="T94" fmla="*/ 3291 w 9335"/>
                    <a:gd name="T95" fmla="*/ 101 h 292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9335" h="2926">
                      <a:moveTo>
                        <a:pt x="3191" y="101"/>
                      </a:moveTo>
                      <a:lnTo>
                        <a:pt x="3044" y="201"/>
                      </a:lnTo>
                      <a:lnTo>
                        <a:pt x="2989" y="320"/>
                      </a:lnTo>
                      <a:lnTo>
                        <a:pt x="2898" y="430"/>
                      </a:lnTo>
                      <a:lnTo>
                        <a:pt x="2788" y="457"/>
                      </a:lnTo>
                      <a:lnTo>
                        <a:pt x="2615" y="540"/>
                      </a:lnTo>
                      <a:lnTo>
                        <a:pt x="2459" y="549"/>
                      </a:lnTo>
                      <a:lnTo>
                        <a:pt x="2285" y="503"/>
                      </a:lnTo>
                      <a:lnTo>
                        <a:pt x="2194" y="467"/>
                      </a:lnTo>
                      <a:lnTo>
                        <a:pt x="2057" y="503"/>
                      </a:lnTo>
                      <a:lnTo>
                        <a:pt x="1892" y="503"/>
                      </a:lnTo>
                      <a:lnTo>
                        <a:pt x="1856" y="430"/>
                      </a:lnTo>
                      <a:lnTo>
                        <a:pt x="1883" y="366"/>
                      </a:lnTo>
                      <a:lnTo>
                        <a:pt x="1773" y="357"/>
                      </a:lnTo>
                      <a:lnTo>
                        <a:pt x="1563" y="412"/>
                      </a:lnTo>
                      <a:lnTo>
                        <a:pt x="1408" y="476"/>
                      </a:lnTo>
                      <a:lnTo>
                        <a:pt x="1216" y="521"/>
                      </a:lnTo>
                      <a:lnTo>
                        <a:pt x="1051" y="595"/>
                      </a:lnTo>
                      <a:lnTo>
                        <a:pt x="896" y="677"/>
                      </a:lnTo>
                      <a:lnTo>
                        <a:pt x="914" y="741"/>
                      </a:lnTo>
                      <a:lnTo>
                        <a:pt x="1079" y="750"/>
                      </a:lnTo>
                      <a:lnTo>
                        <a:pt x="1234" y="759"/>
                      </a:lnTo>
                      <a:lnTo>
                        <a:pt x="1380" y="823"/>
                      </a:lnTo>
                      <a:lnTo>
                        <a:pt x="1499" y="905"/>
                      </a:lnTo>
                      <a:lnTo>
                        <a:pt x="1618" y="960"/>
                      </a:lnTo>
                      <a:lnTo>
                        <a:pt x="1792" y="942"/>
                      </a:lnTo>
                      <a:lnTo>
                        <a:pt x="1947" y="951"/>
                      </a:lnTo>
                      <a:lnTo>
                        <a:pt x="2112" y="942"/>
                      </a:lnTo>
                      <a:lnTo>
                        <a:pt x="2258" y="951"/>
                      </a:lnTo>
                      <a:lnTo>
                        <a:pt x="2340" y="1052"/>
                      </a:lnTo>
                      <a:lnTo>
                        <a:pt x="2304" y="1116"/>
                      </a:lnTo>
                      <a:lnTo>
                        <a:pt x="2167" y="1006"/>
                      </a:lnTo>
                      <a:lnTo>
                        <a:pt x="1975" y="1088"/>
                      </a:lnTo>
                      <a:lnTo>
                        <a:pt x="1810" y="1143"/>
                      </a:lnTo>
                      <a:lnTo>
                        <a:pt x="1691" y="1061"/>
                      </a:lnTo>
                      <a:lnTo>
                        <a:pt x="1545" y="1006"/>
                      </a:lnTo>
                      <a:lnTo>
                        <a:pt x="1417" y="942"/>
                      </a:lnTo>
                      <a:lnTo>
                        <a:pt x="1271" y="969"/>
                      </a:lnTo>
                      <a:lnTo>
                        <a:pt x="1097" y="969"/>
                      </a:lnTo>
                      <a:lnTo>
                        <a:pt x="951" y="933"/>
                      </a:lnTo>
                      <a:lnTo>
                        <a:pt x="777" y="933"/>
                      </a:lnTo>
                      <a:lnTo>
                        <a:pt x="658" y="1006"/>
                      </a:lnTo>
                      <a:lnTo>
                        <a:pt x="548" y="1079"/>
                      </a:lnTo>
                      <a:lnTo>
                        <a:pt x="457" y="1198"/>
                      </a:lnTo>
                      <a:lnTo>
                        <a:pt x="484" y="1317"/>
                      </a:lnTo>
                      <a:lnTo>
                        <a:pt x="365" y="1363"/>
                      </a:lnTo>
                      <a:lnTo>
                        <a:pt x="265" y="1317"/>
                      </a:lnTo>
                      <a:lnTo>
                        <a:pt x="146" y="1417"/>
                      </a:lnTo>
                      <a:lnTo>
                        <a:pt x="55" y="1372"/>
                      </a:lnTo>
                      <a:lnTo>
                        <a:pt x="36" y="1509"/>
                      </a:lnTo>
                      <a:lnTo>
                        <a:pt x="55" y="1655"/>
                      </a:lnTo>
                      <a:lnTo>
                        <a:pt x="36" y="1820"/>
                      </a:lnTo>
                      <a:lnTo>
                        <a:pt x="0" y="1975"/>
                      </a:lnTo>
                      <a:lnTo>
                        <a:pt x="73" y="2094"/>
                      </a:lnTo>
                      <a:lnTo>
                        <a:pt x="137" y="2158"/>
                      </a:lnTo>
                      <a:lnTo>
                        <a:pt x="347" y="2094"/>
                      </a:lnTo>
                      <a:lnTo>
                        <a:pt x="484" y="2131"/>
                      </a:lnTo>
                      <a:lnTo>
                        <a:pt x="576" y="2149"/>
                      </a:lnTo>
                      <a:lnTo>
                        <a:pt x="823" y="2149"/>
                      </a:lnTo>
                      <a:lnTo>
                        <a:pt x="1115" y="2140"/>
                      </a:lnTo>
                      <a:lnTo>
                        <a:pt x="1280" y="2185"/>
                      </a:lnTo>
                      <a:lnTo>
                        <a:pt x="1499" y="2249"/>
                      </a:lnTo>
                      <a:lnTo>
                        <a:pt x="1627" y="2304"/>
                      </a:lnTo>
                      <a:lnTo>
                        <a:pt x="1719" y="2396"/>
                      </a:lnTo>
                      <a:lnTo>
                        <a:pt x="1819" y="2487"/>
                      </a:lnTo>
                      <a:lnTo>
                        <a:pt x="1920" y="2542"/>
                      </a:lnTo>
                      <a:lnTo>
                        <a:pt x="1932" y="2654"/>
                      </a:lnTo>
                      <a:lnTo>
                        <a:pt x="1842" y="2780"/>
                      </a:lnTo>
                      <a:lnTo>
                        <a:pt x="1819" y="2908"/>
                      </a:lnTo>
                      <a:lnTo>
                        <a:pt x="1965" y="2926"/>
                      </a:lnTo>
                      <a:lnTo>
                        <a:pt x="2185" y="2899"/>
                      </a:lnTo>
                      <a:lnTo>
                        <a:pt x="2295" y="2917"/>
                      </a:lnTo>
                      <a:lnTo>
                        <a:pt x="2432" y="2899"/>
                      </a:lnTo>
                      <a:lnTo>
                        <a:pt x="2605" y="2862"/>
                      </a:lnTo>
                      <a:lnTo>
                        <a:pt x="2715" y="2871"/>
                      </a:lnTo>
                      <a:lnTo>
                        <a:pt x="2807" y="2771"/>
                      </a:lnTo>
                      <a:lnTo>
                        <a:pt x="2871" y="2798"/>
                      </a:lnTo>
                      <a:lnTo>
                        <a:pt x="2889" y="2899"/>
                      </a:lnTo>
                      <a:lnTo>
                        <a:pt x="2999" y="2862"/>
                      </a:lnTo>
                      <a:lnTo>
                        <a:pt x="3154" y="2743"/>
                      </a:lnTo>
                      <a:lnTo>
                        <a:pt x="3191" y="2643"/>
                      </a:lnTo>
                      <a:lnTo>
                        <a:pt x="3154" y="2551"/>
                      </a:lnTo>
                      <a:lnTo>
                        <a:pt x="3136" y="2451"/>
                      </a:lnTo>
                      <a:lnTo>
                        <a:pt x="3264" y="2277"/>
                      </a:lnTo>
                      <a:lnTo>
                        <a:pt x="3447" y="2140"/>
                      </a:lnTo>
                      <a:lnTo>
                        <a:pt x="3666" y="2057"/>
                      </a:lnTo>
                      <a:lnTo>
                        <a:pt x="3867" y="1966"/>
                      </a:lnTo>
                      <a:lnTo>
                        <a:pt x="4087" y="1929"/>
                      </a:lnTo>
                      <a:lnTo>
                        <a:pt x="4434" y="1966"/>
                      </a:lnTo>
                      <a:lnTo>
                        <a:pt x="4626" y="1966"/>
                      </a:lnTo>
                      <a:lnTo>
                        <a:pt x="4736" y="2048"/>
                      </a:lnTo>
                      <a:lnTo>
                        <a:pt x="4827" y="2131"/>
                      </a:lnTo>
                      <a:lnTo>
                        <a:pt x="4882" y="2268"/>
                      </a:lnTo>
                      <a:lnTo>
                        <a:pt x="5165" y="2350"/>
                      </a:lnTo>
                      <a:lnTo>
                        <a:pt x="5229" y="2441"/>
                      </a:lnTo>
                      <a:lnTo>
                        <a:pt x="5431" y="2451"/>
                      </a:lnTo>
                      <a:lnTo>
                        <a:pt x="5613" y="2478"/>
                      </a:lnTo>
                      <a:lnTo>
                        <a:pt x="5732" y="2460"/>
                      </a:lnTo>
                      <a:lnTo>
                        <a:pt x="5851" y="2487"/>
                      </a:lnTo>
                      <a:lnTo>
                        <a:pt x="5915" y="2588"/>
                      </a:lnTo>
                      <a:lnTo>
                        <a:pt x="6098" y="2588"/>
                      </a:lnTo>
                      <a:lnTo>
                        <a:pt x="6189" y="2551"/>
                      </a:lnTo>
                      <a:lnTo>
                        <a:pt x="6226" y="2496"/>
                      </a:lnTo>
                      <a:lnTo>
                        <a:pt x="6482" y="2359"/>
                      </a:lnTo>
                      <a:lnTo>
                        <a:pt x="6656" y="2377"/>
                      </a:lnTo>
                      <a:lnTo>
                        <a:pt x="6775" y="2460"/>
                      </a:lnTo>
                      <a:lnTo>
                        <a:pt x="6976" y="2377"/>
                      </a:lnTo>
                      <a:lnTo>
                        <a:pt x="7122" y="2323"/>
                      </a:lnTo>
                      <a:lnTo>
                        <a:pt x="7241" y="2359"/>
                      </a:lnTo>
                      <a:lnTo>
                        <a:pt x="7351" y="2524"/>
                      </a:lnTo>
                      <a:lnTo>
                        <a:pt x="7515" y="2533"/>
                      </a:lnTo>
                      <a:lnTo>
                        <a:pt x="7607" y="2524"/>
                      </a:lnTo>
                      <a:lnTo>
                        <a:pt x="7707" y="2624"/>
                      </a:lnTo>
                      <a:lnTo>
                        <a:pt x="7725" y="2707"/>
                      </a:lnTo>
                      <a:lnTo>
                        <a:pt x="7826" y="2569"/>
                      </a:lnTo>
                      <a:lnTo>
                        <a:pt x="7908" y="2414"/>
                      </a:lnTo>
                      <a:lnTo>
                        <a:pt x="8055" y="2387"/>
                      </a:lnTo>
                      <a:lnTo>
                        <a:pt x="8283" y="2341"/>
                      </a:lnTo>
                      <a:lnTo>
                        <a:pt x="8356" y="2240"/>
                      </a:lnTo>
                      <a:lnTo>
                        <a:pt x="8475" y="2121"/>
                      </a:lnTo>
                      <a:lnTo>
                        <a:pt x="8621" y="2140"/>
                      </a:lnTo>
                      <a:lnTo>
                        <a:pt x="8704" y="2204"/>
                      </a:lnTo>
                      <a:lnTo>
                        <a:pt x="8850" y="2140"/>
                      </a:lnTo>
                      <a:lnTo>
                        <a:pt x="9024" y="2103"/>
                      </a:lnTo>
                      <a:lnTo>
                        <a:pt x="9069" y="1966"/>
                      </a:lnTo>
                      <a:lnTo>
                        <a:pt x="9170" y="1939"/>
                      </a:lnTo>
                      <a:lnTo>
                        <a:pt x="9225" y="1884"/>
                      </a:lnTo>
                      <a:lnTo>
                        <a:pt x="9261" y="1765"/>
                      </a:lnTo>
                      <a:lnTo>
                        <a:pt x="9335" y="1701"/>
                      </a:lnTo>
                      <a:lnTo>
                        <a:pt x="9225" y="1628"/>
                      </a:lnTo>
                      <a:lnTo>
                        <a:pt x="9188" y="1710"/>
                      </a:lnTo>
                      <a:lnTo>
                        <a:pt x="9051" y="1701"/>
                      </a:lnTo>
                      <a:lnTo>
                        <a:pt x="8914" y="1573"/>
                      </a:lnTo>
                      <a:lnTo>
                        <a:pt x="8786" y="1472"/>
                      </a:lnTo>
                      <a:lnTo>
                        <a:pt x="8631" y="1417"/>
                      </a:lnTo>
                      <a:lnTo>
                        <a:pt x="8512" y="1408"/>
                      </a:lnTo>
                      <a:lnTo>
                        <a:pt x="8338" y="1344"/>
                      </a:lnTo>
                      <a:lnTo>
                        <a:pt x="8164" y="1299"/>
                      </a:lnTo>
                      <a:lnTo>
                        <a:pt x="8100" y="1472"/>
                      </a:lnTo>
                      <a:lnTo>
                        <a:pt x="8055" y="1646"/>
                      </a:lnTo>
                      <a:lnTo>
                        <a:pt x="7936" y="1756"/>
                      </a:lnTo>
                      <a:lnTo>
                        <a:pt x="7716" y="1801"/>
                      </a:lnTo>
                      <a:lnTo>
                        <a:pt x="7607" y="1747"/>
                      </a:lnTo>
                      <a:lnTo>
                        <a:pt x="7625" y="1655"/>
                      </a:lnTo>
                      <a:lnTo>
                        <a:pt x="7771" y="1591"/>
                      </a:lnTo>
                      <a:lnTo>
                        <a:pt x="7771" y="1527"/>
                      </a:lnTo>
                      <a:lnTo>
                        <a:pt x="7945" y="1518"/>
                      </a:lnTo>
                      <a:lnTo>
                        <a:pt x="7963" y="1381"/>
                      </a:lnTo>
                      <a:lnTo>
                        <a:pt x="7908" y="1244"/>
                      </a:lnTo>
                      <a:lnTo>
                        <a:pt x="7789" y="1235"/>
                      </a:lnTo>
                      <a:lnTo>
                        <a:pt x="7671" y="1308"/>
                      </a:lnTo>
                      <a:lnTo>
                        <a:pt x="7332" y="1390"/>
                      </a:lnTo>
                      <a:lnTo>
                        <a:pt x="7159" y="1436"/>
                      </a:lnTo>
                      <a:lnTo>
                        <a:pt x="6921" y="1527"/>
                      </a:lnTo>
                      <a:lnTo>
                        <a:pt x="6747" y="1491"/>
                      </a:lnTo>
                      <a:lnTo>
                        <a:pt x="6509" y="1509"/>
                      </a:lnTo>
                      <a:lnTo>
                        <a:pt x="6299" y="1527"/>
                      </a:lnTo>
                      <a:lnTo>
                        <a:pt x="6208" y="1445"/>
                      </a:lnTo>
                      <a:lnTo>
                        <a:pt x="6125" y="1363"/>
                      </a:lnTo>
                      <a:lnTo>
                        <a:pt x="6071" y="1244"/>
                      </a:lnTo>
                      <a:lnTo>
                        <a:pt x="5924" y="1216"/>
                      </a:lnTo>
                      <a:lnTo>
                        <a:pt x="5833" y="1353"/>
                      </a:lnTo>
                      <a:lnTo>
                        <a:pt x="5824" y="1463"/>
                      </a:lnTo>
                      <a:lnTo>
                        <a:pt x="5805" y="1619"/>
                      </a:lnTo>
                      <a:lnTo>
                        <a:pt x="5650" y="1637"/>
                      </a:lnTo>
                      <a:lnTo>
                        <a:pt x="5440" y="1555"/>
                      </a:lnTo>
                      <a:lnTo>
                        <a:pt x="5165" y="1454"/>
                      </a:lnTo>
                      <a:lnTo>
                        <a:pt x="5001" y="1390"/>
                      </a:lnTo>
                      <a:lnTo>
                        <a:pt x="4845" y="1289"/>
                      </a:lnTo>
                      <a:lnTo>
                        <a:pt x="4727" y="1180"/>
                      </a:lnTo>
                      <a:lnTo>
                        <a:pt x="4699" y="1024"/>
                      </a:lnTo>
                      <a:lnTo>
                        <a:pt x="4772" y="933"/>
                      </a:lnTo>
                      <a:lnTo>
                        <a:pt x="4891" y="823"/>
                      </a:lnTo>
                      <a:lnTo>
                        <a:pt x="4836" y="759"/>
                      </a:lnTo>
                      <a:lnTo>
                        <a:pt x="4736" y="704"/>
                      </a:lnTo>
                      <a:lnTo>
                        <a:pt x="4681" y="576"/>
                      </a:lnTo>
                      <a:lnTo>
                        <a:pt x="4562" y="558"/>
                      </a:lnTo>
                      <a:lnTo>
                        <a:pt x="4397" y="604"/>
                      </a:lnTo>
                      <a:lnTo>
                        <a:pt x="4279" y="668"/>
                      </a:lnTo>
                      <a:lnTo>
                        <a:pt x="4160" y="686"/>
                      </a:lnTo>
                      <a:lnTo>
                        <a:pt x="4123" y="531"/>
                      </a:lnTo>
                      <a:lnTo>
                        <a:pt x="4160" y="375"/>
                      </a:lnTo>
                      <a:lnTo>
                        <a:pt x="4260" y="211"/>
                      </a:lnTo>
                      <a:lnTo>
                        <a:pt x="4297" y="64"/>
                      </a:lnTo>
                      <a:lnTo>
                        <a:pt x="4114" y="37"/>
                      </a:lnTo>
                      <a:lnTo>
                        <a:pt x="3986" y="28"/>
                      </a:lnTo>
                      <a:lnTo>
                        <a:pt x="3849" y="0"/>
                      </a:lnTo>
                      <a:lnTo>
                        <a:pt x="3712" y="55"/>
                      </a:lnTo>
                      <a:lnTo>
                        <a:pt x="3675" y="110"/>
                      </a:lnTo>
                      <a:lnTo>
                        <a:pt x="3538" y="137"/>
                      </a:lnTo>
                      <a:lnTo>
                        <a:pt x="3428" y="156"/>
                      </a:lnTo>
                      <a:lnTo>
                        <a:pt x="3291" y="101"/>
                      </a:lnTo>
                      <a:lnTo>
                        <a:pt x="3191" y="101"/>
                      </a:lnTo>
                      <a:close/>
                    </a:path>
                  </a:pathLst>
                </a:custGeom>
                <a:ln>
                  <a:headEnd/>
                  <a:tailEnd/>
                </a:ln>
              </p:spPr>
              <p:style>
                <a:lnRef idx="3">
                  <a:schemeClr val="lt1"/>
                </a:lnRef>
                <a:fillRef idx="1">
                  <a:schemeClr val="accent6"/>
                </a:fillRef>
                <a:effectRef idx="1">
                  <a:schemeClr val="accent6"/>
                </a:effectRef>
                <a:fontRef idx="minor">
                  <a:schemeClr val="lt1"/>
                </a:fontRef>
              </p:style>
              <p:txBody>
                <a:bodyPr/>
                <a:lstStyle/>
                <a:p>
                  <a:endParaRPr lang="zh-CN" altLang="en-US" sz="1350" kern="0">
                    <a:solidFill>
                      <a:schemeClr val="tx1"/>
                    </a:solidFill>
                  </a:endParaRPr>
                </a:p>
              </p:txBody>
            </p:sp>
            <p:sp>
              <p:nvSpPr>
                <p:cNvPr id="178" name="Freeform 317">
                  <a:extLst>
                    <a:ext uri="{FF2B5EF4-FFF2-40B4-BE49-F238E27FC236}">
                      <a16:creationId xmlns:a16="http://schemas.microsoft.com/office/drawing/2014/main" id="{84D5FC3D-320A-4005-AC1E-A4DB71F88D32}"/>
                    </a:ext>
                  </a:extLst>
                </p:cNvPr>
                <p:cNvSpPr>
                  <a:spLocks/>
                </p:cNvSpPr>
                <p:nvPr/>
              </p:nvSpPr>
              <p:spPr bwMode="auto">
                <a:xfrm>
                  <a:off x="10752" y="4937"/>
                  <a:ext cx="1737" cy="1545"/>
                </a:xfrm>
                <a:custGeom>
                  <a:avLst/>
                  <a:gdLst>
                    <a:gd name="T0" fmla="*/ 1125 w 1737"/>
                    <a:gd name="T1" fmla="*/ 119 h 1545"/>
                    <a:gd name="T2" fmla="*/ 1015 w 1737"/>
                    <a:gd name="T3" fmla="*/ 210 h 1545"/>
                    <a:gd name="T4" fmla="*/ 887 w 1737"/>
                    <a:gd name="T5" fmla="*/ 357 h 1545"/>
                    <a:gd name="T6" fmla="*/ 786 w 1737"/>
                    <a:gd name="T7" fmla="*/ 549 h 1545"/>
                    <a:gd name="T8" fmla="*/ 686 w 1737"/>
                    <a:gd name="T9" fmla="*/ 759 h 1545"/>
                    <a:gd name="T10" fmla="*/ 530 w 1737"/>
                    <a:gd name="T11" fmla="*/ 896 h 1545"/>
                    <a:gd name="T12" fmla="*/ 421 w 1737"/>
                    <a:gd name="T13" fmla="*/ 997 h 1545"/>
                    <a:gd name="T14" fmla="*/ 338 w 1737"/>
                    <a:gd name="T15" fmla="*/ 905 h 1545"/>
                    <a:gd name="T16" fmla="*/ 274 w 1737"/>
                    <a:gd name="T17" fmla="*/ 905 h 1545"/>
                    <a:gd name="T18" fmla="*/ 256 w 1737"/>
                    <a:gd name="T19" fmla="*/ 1033 h 1545"/>
                    <a:gd name="T20" fmla="*/ 165 w 1737"/>
                    <a:gd name="T21" fmla="*/ 1143 h 1545"/>
                    <a:gd name="T22" fmla="*/ 0 w 1737"/>
                    <a:gd name="T23" fmla="*/ 1207 h 1545"/>
                    <a:gd name="T24" fmla="*/ 183 w 1737"/>
                    <a:gd name="T25" fmla="*/ 1280 h 1545"/>
                    <a:gd name="T26" fmla="*/ 238 w 1737"/>
                    <a:gd name="T27" fmla="*/ 1426 h 1545"/>
                    <a:gd name="T28" fmla="*/ 293 w 1737"/>
                    <a:gd name="T29" fmla="*/ 1545 h 1545"/>
                    <a:gd name="T30" fmla="*/ 411 w 1737"/>
                    <a:gd name="T31" fmla="*/ 1454 h 1545"/>
                    <a:gd name="T32" fmla="*/ 448 w 1737"/>
                    <a:gd name="T33" fmla="*/ 1353 h 1545"/>
                    <a:gd name="T34" fmla="*/ 567 w 1737"/>
                    <a:gd name="T35" fmla="*/ 1189 h 1545"/>
                    <a:gd name="T36" fmla="*/ 622 w 1737"/>
                    <a:gd name="T37" fmla="*/ 1033 h 1545"/>
                    <a:gd name="T38" fmla="*/ 722 w 1737"/>
                    <a:gd name="T39" fmla="*/ 896 h 1545"/>
                    <a:gd name="T40" fmla="*/ 869 w 1737"/>
                    <a:gd name="T41" fmla="*/ 750 h 1545"/>
                    <a:gd name="T42" fmla="*/ 987 w 1737"/>
                    <a:gd name="T43" fmla="*/ 631 h 1545"/>
                    <a:gd name="T44" fmla="*/ 1115 w 1737"/>
                    <a:gd name="T45" fmla="*/ 549 h 1545"/>
                    <a:gd name="T46" fmla="*/ 1243 w 1737"/>
                    <a:gd name="T47" fmla="*/ 485 h 1545"/>
                    <a:gd name="T48" fmla="*/ 1381 w 1737"/>
                    <a:gd name="T49" fmla="*/ 448 h 1545"/>
                    <a:gd name="T50" fmla="*/ 1472 w 1737"/>
                    <a:gd name="T51" fmla="*/ 384 h 1545"/>
                    <a:gd name="T52" fmla="*/ 1591 w 1737"/>
                    <a:gd name="T53" fmla="*/ 329 h 1545"/>
                    <a:gd name="T54" fmla="*/ 1737 w 1737"/>
                    <a:gd name="T55" fmla="*/ 311 h 1545"/>
                    <a:gd name="T56" fmla="*/ 1627 w 1737"/>
                    <a:gd name="T57" fmla="*/ 119 h 1545"/>
                    <a:gd name="T58" fmla="*/ 1472 w 1737"/>
                    <a:gd name="T59" fmla="*/ 0 h 1545"/>
                    <a:gd name="T60" fmla="*/ 1298 w 1737"/>
                    <a:gd name="T61" fmla="*/ 37 h 1545"/>
                    <a:gd name="T62" fmla="*/ 1125 w 1737"/>
                    <a:gd name="T63" fmla="*/ 119 h 1545"/>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737" h="1545">
                      <a:moveTo>
                        <a:pt x="1125" y="119"/>
                      </a:moveTo>
                      <a:lnTo>
                        <a:pt x="1015" y="210"/>
                      </a:lnTo>
                      <a:lnTo>
                        <a:pt x="887" y="357"/>
                      </a:lnTo>
                      <a:lnTo>
                        <a:pt x="786" y="549"/>
                      </a:lnTo>
                      <a:lnTo>
                        <a:pt x="686" y="759"/>
                      </a:lnTo>
                      <a:lnTo>
                        <a:pt x="530" y="896"/>
                      </a:lnTo>
                      <a:lnTo>
                        <a:pt x="421" y="997"/>
                      </a:lnTo>
                      <a:lnTo>
                        <a:pt x="338" y="905"/>
                      </a:lnTo>
                      <a:lnTo>
                        <a:pt x="274" y="905"/>
                      </a:lnTo>
                      <a:lnTo>
                        <a:pt x="256" y="1033"/>
                      </a:lnTo>
                      <a:lnTo>
                        <a:pt x="165" y="1143"/>
                      </a:lnTo>
                      <a:lnTo>
                        <a:pt x="0" y="1207"/>
                      </a:lnTo>
                      <a:lnTo>
                        <a:pt x="183" y="1280"/>
                      </a:lnTo>
                      <a:lnTo>
                        <a:pt x="238" y="1426"/>
                      </a:lnTo>
                      <a:lnTo>
                        <a:pt x="293" y="1545"/>
                      </a:lnTo>
                      <a:lnTo>
                        <a:pt x="411" y="1454"/>
                      </a:lnTo>
                      <a:lnTo>
                        <a:pt x="448" y="1353"/>
                      </a:lnTo>
                      <a:lnTo>
                        <a:pt x="567" y="1189"/>
                      </a:lnTo>
                      <a:lnTo>
                        <a:pt x="622" y="1033"/>
                      </a:lnTo>
                      <a:lnTo>
                        <a:pt x="722" y="896"/>
                      </a:lnTo>
                      <a:lnTo>
                        <a:pt x="869" y="750"/>
                      </a:lnTo>
                      <a:lnTo>
                        <a:pt x="987" y="631"/>
                      </a:lnTo>
                      <a:lnTo>
                        <a:pt x="1115" y="549"/>
                      </a:lnTo>
                      <a:lnTo>
                        <a:pt x="1243" y="485"/>
                      </a:lnTo>
                      <a:lnTo>
                        <a:pt x="1381" y="448"/>
                      </a:lnTo>
                      <a:lnTo>
                        <a:pt x="1472" y="384"/>
                      </a:lnTo>
                      <a:lnTo>
                        <a:pt x="1591" y="329"/>
                      </a:lnTo>
                      <a:lnTo>
                        <a:pt x="1737" y="311"/>
                      </a:lnTo>
                      <a:lnTo>
                        <a:pt x="1627" y="119"/>
                      </a:lnTo>
                      <a:lnTo>
                        <a:pt x="1472" y="0"/>
                      </a:lnTo>
                      <a:lnTo>
                        <a:pt x="1298" y="37"/>
                      </a:lnTo>
                      <a:lnTo>
                        <a:pt x="1125" y="119"/>
                      </a:lnTo>
                      <a:close/>
                    </a:path>
                  </a:pathLst>
                </a:custGeom>
                <a:ln>
                  <a:headEnd/>
                  <a:tailEnd/>
                </a:ln>
              </p:spPr>
              <p:style>
                <a:lnRef idx="3">
                  <a:schemeClr val="lt1"/>
                </a:lnRef>
                <a:fillRef idx="1">
                  <a:schemeClr val="accent6"/>
                </a:fillRef>
                <a:effectRef idx="1">
                  <a:schemeClr val="accent6"/>
                </a:effectRef>
                <a:fontRef idx="minor">
                  <a:schemeClr val="lt1"/>
                </a:fontRef>
              </p:style>
              <p:txBody>
                <a:bodyPr/>
                <a:lstStyle/>
                <a:p>
                  <a:endParaRPr lang="zh-CN" altLang="en-US" sz="1350" kern="0">
                    <a:solidFill>
                      <a:schemeClr val="tx1"/>
                    </a:solidFill>
                  </a:endParaRPr>
                </a:p>
              </p:txBody>
            </p:sp>
          </p:grpSp>
        </p:grpSp>
        <p:sp>
          <p:nvSpPr>
            <p:cNvPr id="173" name="Freeform 4">
              <a:extLst>
                <a:ext uri="{FF2B5EF4-FFF2-40B4-BE49-F238E27FC236}">
                  <a16:creationId xmlns:a16="http://schemas.microsoft.com/office/drawing/2014/main" id="{94F97122-338B-485E-8DF8-8B8CBE96F30A}"/>
                </a:ext>
              </a:extLst>
            </p:cNvPr>
            <p:cNvSpPr>
              <a:spLocks/>
            </p:cNvSpPr>
            <p:nvPr/>
          </p:nvSpPr>
          <p:spPr bwMode="auto">
            <a:xfrm>
              <a:off x="3583175" y="4357313"/>
              <a:ext cx="738188" cy="693738"/>
            </a:xfrm>
            <a:custGeom>
              <a:avLst/>
              <a:gdLst>
                <a:gd name="T0" fmla="*/ 138 w 2324"/>
                <a:gd name="T1" fmla="*/ 10 h 2186"/>
                <a:gd name="T2" fmla="*/ 167 w 2324"/>
                <a:gd name="T3" fmla="*/ 43 h 2186"/>
                <a:gd name="T4" fmla="*/ 204 w 2324"/>
                <a:gd name="T5" fmla="*/ 39 h 2186"/>
                <a:gd name="T6" fmla="*/ 255 w 2324"/>
                <a:gd name="T7" fmla="*/ 37 h 2186"/>
                <a:gd name="T8" fmla="*/ 273 w 2324"/>
                <a:gd name="T9" fmla="*/ 92 h 2186"/>
                <a:gd name="T10" fmla="*/ 303 w 2324"/>
                <a:gd name="T11" fmla="*/ 129 h 2186"/>
                <a:gd name="T12" fmla="*/ 365 w 2324"/>
                <a:gd name="T13" fmla="*/ 189 h 2186"/>
                <a:gd name="T14" fmla="*/ 389 w 2324"/>
                <a:gd name="T15" fmla="*/ 225 h 2186"/>
                <a:gd name="T16" fmla="*/ 429 w 2324"/>
                <a:gd name="T17" fmla="*/ 229 h 2186"/>
                <a:gd name="T18" fmla="*/ 461 w 2324"/>
                <a:gd name="T19" fmla="*/ 210 h 2186"/>
                <a:gd name="T20" fmla="*/ 465 w 2324"/>
                <a:gd name="T21" fmla="*/ 220 h 2186"/>
                <a:gd name="T22" fmla="*/ 447 w 2324"/>
                <a:gd name="T23" fmla="*/ 236 h 2186"/>
                <a:gd name="T24" fmla="*/ 437 w 2324"/>
                <a:gd name="T25" fmla="*/ 256 h 2186"/>
                <a:gd name="T26" fmla="*/ 435 w 2324"/>
                <a:gd name="T27" fmla="*/ 268 h 2186"/>
                <a:gd name="T28" fmla="*/ 420 w 2324"/>
                <a:gd name="T29" fmla="*/ 272 h 2186"/>
                <a:gd name="T30" fmla="*/ 406 w 2324"/>
                <a:gd name="T31" fmla="*/ 280 h 2186"/>
                <a:gd name="T32" fmla="*/ 390 w 2324"/>
                <a:gd name="T33" fmla="*/ 294 h 2186"/>
                <a:gd name="T34" fmla="*/ 373 w 2324"/>
                <a:gd name="T35" fmla="*/ 300 h 2186"/>
                <a:gd name="T36" fmla="*/ 365 w 2324"/>
                <a:gd name="T37" fmla="*/ 309 h 2186"/>
                <a:gd name="T38" fmla="*/ 339 w 2324"/>
                <a:gd name="T39" fmla="*/ 300 h 2186"/>
                <a:gd name="T40" fmla="*/ 324 w 2324"/>
                <a:gd name="T41" fmla="*/ 308 h 2186"/>
                <a:gd name="T42" fmla="*/ 333 w 2324"/>
                <a:gd name="T43" fmla="*/ 322 h 2186"/>
                <a:gd name="T44" fmla="*/ 343 w 2324"/>
                <a:gd name="T45" fmla="*/ 330 h 2186"/>
                <a:gd name="T46" fmla="*/ 332 w 2324"/>
                <a:gd name="T47" fmla="*/ 337 h 2186"/>
                <a:gd name="T48" fmla="*/ 318 w 2324"/>
                <a:gd name="T49" fmla="*/ 330 h 2186"/>
                <a:gd name="T50" fmla="*/ 306 w 2324"/>
                <a:gd name="T51" fmla="*/ 316 h 2186"/>
                <a:gd name="T52" fmla="*/ 291 w 2324"/>
                <a:gd name="T53" fmla="*/ 320 h 2186"/>
                <a:gd name="T54" fmla="*/ 288 w 2324"/>
                <a:gd name="T55" fmla="*/ 336 h 2186"/>
                <a:gd name="T56" fmla="*/ 277 w 2324"/>
                <a:gd name="T57" fmla="*/ 354 h 2186"/>
                <a:gd name="T58" fmla="*/ 256 w 2324"/>
                <a:gd name="T59" fmla="*/ 346 h 2186"/>
                <a:gd name="T60" fmla="*/ 238 w 2324"/>
                <a:gd name="T61" fmla="*/ 355 h 2186"/>
                <a:gd name="T62" fmla="*/ 220 w 2324"/>
                <a:gd name="T63" fmla="*/ 362 h 2186"/>
                <a:gd name="T64" fmla="*/ 199 w 2324"/>
                <a:gd name="T65" fmla="*/ 369 h 2186"/>
                <a:gd name="T66" fmla="*/ 201 w 2324"/>
                <a:gd name="T67" fmla="*/ 391 h 2186"/>
                <a:gd name="T68" fmla="*/ 184 w 2324"/>
                <a:gd name="T69" fmla="*/ 397 h 2186"/>
                <a:gd name="T70" fmla="*/ 169 w 2324"/>
                <a:gd name="T71" fmla="*/ 405 h 2186"/>
                <a:gd name="T72" fmla="*/ 161 w 2324"/>
                <a:gd name="T73" fmla="*/ 408 h 2186"/>
                <a:gd name="T74" fmla="*/ 147 w 2324"/>
                <a:gd name="T75" fmla="*/ 420 h 2186"/>
                <a:gd name="T76" fmla="*/ 130 w 2324"/>
                <a:gd name="T77" fmla="*/ 417 h 2186"/>
                <a:gd name="T78" fmla="*/ 114 w 2324"/>
                <a:gd name="T79" fmla="*/ 415 h 2186"/>
                <a:gd name="T80" fmla="*/ 100 w 2324"/>
                <a:gd name="T81" fmla="*/ 422 h 2186"/>
                <a:gd name="T82" fmla="*/ 90 w 2324"/>
                <a:gd name="T83" fmla="*/ 432 h 2186"/>
                <a:gd name="T84" fmla="*/ 75 w 2324"/>
                <a:gd name="T85" fmla="*/ 433 h 2186"/>
                <a:gd name="T86" fmla="*/ 55 w 2324"/>
                <a:gd name="T87" fmla="*/ 436 h 2186"/>
                <a:gd name="T88" fmla="*/ 29 w 2324"/>
                <a:gd name="T89" fmla="*/ 433 h 2186"/>
                <a:gd name="T90" fmla="*/ 17 w 2324"/>
                <a:gd name="T91" fmla="*/ 426 h 2186"/>
                <a:gd name="T92" fmla="*/ 29 w 2324"/>
                <a:gd name="T93" fmla="*/ 393 h 2186"/>
                <a:gd name="T94" fmla="*/ 17 w 2324"/>
                <a:gd name="T95" fmla="*/ 369 h 2186"/>
                <a:gd name="T96" fmla="*/ 20 w 2324"/>
                <a:gd name="T97" fmla="*/ 313 h 2186"/>
                <a:gd name="T98" fmla="*/ 13 w 2324"/>
                <a:gd name="T99" fmla="*/ 286 h 2186"/>
                <a:gd name="T100" fmla="*/ 14 w 2324"/>
                <a:gd name="T101" fmla="*/ 252 h 2186"/>
                <a:gd name="T102" fmla="*/ 41 w 2324"/>
                <a:gd name="T103" fmla="*/ 217 h 2186"/>
                <a:gd name="T104" fmla="*/ 29 w 2324"/>
                <a:gd name="T105" fmla="*/ 175 h 2186"/>
                <a:gd name="T106" fmla="*/ 47 w 2324"/>
                <a:gd name="T107" fmla="*/ 142 h 2186"/>
                <a:gd name="T108" fmla="*/ 45 w 2324"/>
                <a:gd name="T109" fmla="*/ 97 h 2186"/>
                <a:gd name="T110" fmla="*/ 62 w 2324"/>
                <a:gd name="T111" fmla="*/ 63 h 2186"/>
                <a:gd name="T112" fmla="*/ 104 w 2324"/>
                <a:gd name="T113" fmla="*/ 48 h 2186"/>
                <a:gd name="T114" fmla="*/ 110 w 2324"/>
                <a:gd name="T115" fmla="*/ 0 h 218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2324" h="2186">
                  <a:moveTo>
                    <a:pt x="549" y="0"/>
                  </a:moveTo>
                  <a:lnTo>
                    <a:pt x="690" y="48"/>
                  </a:lnTo>
                  <a:lnTo>
                    <a:pt x="775" y="106"/>
                  </a:lnTo>
                  <a:lnTo>
                    <a:pt x="835" y="217"/>
                  </a:lnTo>
                  <a:lnTo>
                    <a:pt x="999" y="241"/>
                  </a:lnTo>
                  <a:lnTo>
                    <a:pt x="1018" y="196"/>
                  </a:lnTo>
                  <a:lnTo>
                    <a:pt x="1159" y="201"/>
                  </a:lnTo>
                  <a:lnTo>
                    <a:pt x="1276" y="186"/>
                  </a:lnTo>
                  <a:lnTo>
                    <a:pt x="1390" y="262"/>
                  </a:lnTo>
                  <a:lnTo>
                    <a:pt x="1363" y="459"/>
                  </a:lnTo>
                  <a:lnTo>
                    <a:pt x="1394" y="616"/>
                  </a:lnTo>
                  <a:lnTo>
                    <a:pt x="1516" y="645"/>
                  </a:lnTo>
                  <a:lnTo>
                    <a:pt x="1755" y="753"/>
                  </a:lnTo>
                  <a:lnTo>
                    <a:pt x="1825" y="946"/>
                  </a:lnTo>
                  <a:lnTo>
                    <a:pt x="1903" y="933"/>
                  </a:lnTo>
                  <a:lnTo>
                    <a:pt x="1944" y="1128"/>
                  </a:lnTo>
                  <a:lnTo>
                    <a:pt x="2050" y="1101"/>
                  </a:lnTo>
                  <a:lnTo>
                    <a:pt x="2145" y="1147"/>
                  </a:lnTo>
                  <a:lnTo>
                    <a:pt x="2242" y="1126"/>
                  </a:lnTo>
                  <a:lnTo>
                    <a:pt x="2306" y="1051"/>
                  </a:lnTo>
                  <a:lnTo>
                    <a:pt x="2324" y="1047"/>
                  </a:lnTo>
                  <a:lnTo>
                    <a:pt x="2322" y="1100"/>
                  </a:lnTo>
                  <a:cubicBezTo>
                    <a:pt x="2320" y="1114"/>
                    <a:pt x="2316" y="1120"/>
                    <a:pt x="2313" y="1130"/>
                  </a:cubicBezTo>
                  <a:lnTo>
                    <a:pt x="2235" y="1181"/>
                  </a:lnTo>
                  <a:cubicBezTo>
                    <a:pt x="2229" y="1195"/>
                    <a:pt x="2223" y="1209"/>
                    <a:pt x="2217" y="1223"/>
                  </a:cubicBezTo>
                  <a:lnTo>
                    <a:pt x="2184" y="1280"/>
                  </a:lnTo>
                  <a:cubicBezTo>
                    <a:pt x="2190" y="1289"/>
                    <a:pt x="2196" y="1298"/>
                    <a:pt x="2202" y="1307"/>
                  </a:cubicBezTo>
                  <a:cubicBezTo>
                    <a:pt x="2193" y="1318"/>
                    <a:pt x="2184" y="1329"/>
                    <a:pt x="2175" y="1340"/>
                  </a:cubicBezTo>
                  <a:lnTo>
                    <a:pt x="2133" y="1373"/>
                  </a:lnTo>
                  <a:cubicBezTo>
                    <a:pt x="2121" y="1369"/>
                    <a:pt x="2109" y="1365"/>
                    <a:pt x="2097" y="1361"/>
                  </a:cubicBezTo>
                  <a:cubicBezTo>
                    <a:pt x="2092" y="1370"/>
                    <a:pt x="2087" y="1379"/>
                    <a:pt x="2082" y="1388"/>
                  </a:cubicBezTo>
                  <a:lnTo>
                    <a:pt x="2028" y="1403"/>
                  </a:lnTo>
                  <a:lnTo>
                    <a:pt x="2016" y="1451"/>
                  </a:lnTo>
                  <a:lnTo>
                    <a:pt x="1950" y="1472"/>
                  </a:lnTo>
                  <a:lnTo>
                    <a:pt x="1884" y="1463"/>
                  </a:lnTo>
                  <a:cubicBezTo>
                    <a:pt x="1878" y="1475"/>
                    <a:pt x="1872" y="1487"/>
                    <a:pt x="1866" y="1499"/>
                  </a:cubicBezTo>
                  <a:cubicBezTo>
                    <a:pt x="1863" y="1521"/>
                    <a:pt x="1860" y="1543"/>
                    <a:pt x="1857" y="1565"/>
                  </a:cubicBezTo>
                  <a:lnTo>
                    <a:pt x="1824" y="1544"/>
                  </a:lnTo>
                  <a:lnTo>
                    <a:pt x="1758" y="1526"/>
                  </a:lnTo>
                  <a:lnTo>
                    <a:pt x="1695" y="1499"/>
                  </a:lnTo>
                  <a:cubicBezTo>
                    <a:pt x="1685" y="1514"/>
                    <a:pt x="1675" y="1529"/>
                    <a:pt x="1665" y="1544"/>
                  </a:cubicBezTo>
                  <a:lnTo>
                    <a:pt x="1617" y="1541"/>
                  </a:lnTo>
                  <a:cubicBezTo>
                    <a:pt x="1618" y="1557"/>
                    <a:pt x="1619" y="1573"/>
                    <a:pt x="1620" y="1589"/>
                  </a:cubicBezTo>
                  <a:lnTo>
                    <a:pt x="1665" y="1613"/>
                  </a:lnTo>
                  <a:lnTo>
                    <a:pt x="1704" y="1601"/>
                  </a:lnTo>
                  <a:cubicBezTo>
                    <a:pt x="1707" y="1617"/>
                    <a:pt x="1710" y="1633"/>
                    <a:pt x="1713" y="1649"/>
                  </a:cubicBezTo>
                  <a:cubicBezTo>
                    <a:pt x="1718" y="1664"/>
                    <a:pt x="1723" y="1679"/>
                    <a:pt x="1728" y="1694"/>
                  </a:cubicBezTo>
                  <a:lnTo>
                    <a:pt x="1659" y="1688"/>
                  </a:lnTo>
                  <a:lnTo>
                    <a:pt x="1617" y="1676"/>
                  </a:lnTo>
                  <a:lnTo>
                    <a:pt x="1587" y="1652"/>
                  </a:lnTo>
                  <a:cubicBezTo>
                    <a:pt x="1581" y="1634"/>
                    <a:pt x="1575" y="1616"/>
                    <a:pt x="1569" y="1598"/>
                  </a:cubicBezTo>
                  <a:lnTo>
                    <a:pt x="1530" y="1580"/>
                  </a:lnTo>
                  <a:cubicBezTo>
                    <a:pt x="1520" y="1571"/>
                    <a:pt x="1510" y="1562"/>
                    <a:pt x="1500" y="1553"/>
                  </a:cubicBezTo>
                  <a:lnTo>
                    <a:pt x="1452" y="1601"/>
                  </a:lnTo>
                  <a:lnTo>
                    <a:pt x="1410" y="1640"/>
                  </a:lnTo>
                  <a:cubicBezTo>
                    <a:pt x="1420" y="1654"/>
                    <a:pt x="1430" y="1668"/>
                    <a:pt x="1440" y="1682"/>
                  </a:cubicBezTo>
                  <a:cubicBezTo>
                    <a:pt x="1436" y="1698"/>
                    <a:pt x="1432" y="1714"/>
                    <a:pt x="1428" y="1730"/>
                  </a:cubicBezTo>
                  <a:lnTo>
                    <a:pt x="1386" y="1769"/>
                  </a:lnTo>
                  <a:lnTo>
                    <a:pt x="1314" y="1742"/>
                  </a:lnTo>
                  <a:lnTo>
                    <a:pt x="1281" y="1733"/>
                  </a:lnTo>
                  <a:lnTo>
                    <a:pt x="1230" y="1757"/>
                  </a:lnTo>
                  <a:lnTo>
                    <a:pt x="1188" y="1775"/>
                  </a:lnTo>
                  <a:lnTo>
                    <a:pt x="1134" y="1784"/>
                  </a:lnTo>
                  <a:lnTo>
                    <a:pt x="1101" y="1811"/>
                  </a:lnTo>
                  <a:lnTo>
                    <a:pt x="1029" y="1808"/>
                  </a:lnTo>
                  <a:lnTo>
                    <a:pt x="993" y="1844"/>
                  </a:lnTo>
                  <a:cubicBezTo>
                    <a:pt x="991" y="1869"/>
                    <a:pt x="989" y="1894"/>
                    <a:pt x="987" y="1919"/>
                  </a:cubicBezTo>
                  <a:cubicBezTo>
                    <a:pt x="993" y="1932"/>
                    <a:pt x="999" y="1945"/>
                    <a:pt x="1005" y="1958"/>
                  </a:cubicBezTo>
                  <a:cubicBezTo>
                    <a:pt x="1000" y="1972"/>
                    <a:pt x="995" y="1986"/>
                    <a:pt x="990" y="2000"/>
                  </a:cubicBezTo>
                  <a:lnTo>
                    <a:pt x="921" y="1988"/>
                  </a:lnTo>
                  <a:lnTo>
                    <a:pt x="870" y="1997"/>
                  </a:lnTo>
                  <a:cubicBezTo>
                    <a:pt x="862" y="2007"/>
                    <a:pt x="854" y="2017"/>
                    <a:pt x="846" y="2027"/>
                  </a:cubicBezTo>
                  <a:cubicBezTo>
                    <a:pt x="845" y="2041"/>
                    <a:pt x="844" y="2055"/>
                    <a:pt x="843" y="2069"/>
                  </a:cubicBezTo>
                  <a:lnTo>
                    <a:pt x="807" y="2042"/>
                  </a:lnTo>
                  <a:cubicBezTo>
                    <a:pt x="801" y="2059"/>
                    <a:pt x="795" y="2076"/>
                    <a:pt x="789" y="2093"/>
                  </a:cubicBezTo>
                  <a:lnTo>
                    <a:pt x="735" y="2099"/>
                  </a:lnTo>
                  <a:lnTo>
                    <a:pt x="690" y="2075"/>
                  </a:lnTo>
                  <a:lnTo>
                    <a:pt x="651" y="2084"/>
                  </a:lnTo>
                  <a:cubicBezTo>
                    <a:pt x="641" y="2081"/>
                    <a:pt x="631" y="2078"/>
                    <a:pt x="621" y="2075"/>
                  </a:cubicBezTo>
                  <a:lnTo>
                    <a:pt x="570" y="2075"/>
                  </a:lnTo>
                  <a:cubicBezTo>
                    <a:pt x="556" y="2083"/>
                    <a:pt x="542" y="2091"/>
                    <a:pt x="528" y="2099"/>
                  </a:cubicBezTo>
                  <a:lnTo>
                    <a:pt x="501" y="2111"/>
                  </a:lnTo>
                  <a:cubicBezTo>
                    <a:pt x="497" y="2124"/>
                    <a:pt x="493" y="2137"/>
                    <a:pt x="489" y="2150"/>
                  </a:cubicBezTo>
                  <a:lnTo>
                    <a:pt x="450" y="2162"/>
                  </a:lnTo>
                  <a:lnTo>
                    <a:pt x="411" y="2186"/>
                  </a:lnTo>
                  <a:lnTo>
                    <a:pt x="375" y="2165"/>
                  </a:lnTo>
                  <a:lnTo>
                    <a:pt x="315" y="2171"/>
                  </a:lnTo>
                  <a:lnTo>
                    <a:pt x="273" y="2183"/>
                  </a:lnTo>
                  <a:lnTo>
                    <a:pt x="193" y="2183"/>
                  </a:lnTo>
                  <a:lnTo>
                    <a:pt x="147" y="2165"/>
                  </a:lnTo>
                  <a:lnTo>
                    <a:pt x="109" y="2151"/>
                  </a:lnTo>
                  <a:lnTo>
                    <a:pt x="84" y="2129"/>
                  </a:lnTo>
                  <a:lnTo>
                    <a:pt x="73" y="2045"/>
                  </a:lnTo>
                  <a:lnTo>
                    <a:pt x="144" y="1966"/>
                  </a:lnTo>
                  <a:lnTo>
                    <a:pt x="0" y="1926"/>
                  </a:lnTo>
                  <a:lnTo>
                    <a:pt x="85" y="1846"/>
                  </a:lnTo>
                  <a:lnTo>
                    <a:pt x="73" y="1681"/>
                  </a:lnTo>
                  <a:lnTo>
                    <a:pt x="100" y="1567"/>
                  </a:lnTo>
                  <a:lnTo>
                    <a:pt x="30" y="1492"/>
                  </a:lnTo>
                  <a:lnTo>
                    <a:pt x="64" y="1431"/>
                  </a:lnTo>
                  <a:lnTo>
                    <a:pt x="159" y="1309"/>
                  </a:lnTo>
                  <a:lnTo>
                    <a:pt x="70" y="1261"/>
                  </a:lnTo>
                  <a:lnTo>
                    <a:pt x="114" y="1161"/>
                  </a:lnTo>
                  <a:lnTo>
                    <a:pt x="204" y="1086"/>
                  </a:lnTo>
                  <a:lnTo>
                    <a:pt x="134" y="1011"/>
                  </a:lnTo>
                  <a:lnTo>
                    <a:pt x="144" y="876"/>
                  </a:lnTo>
                  <a:lnTo>
                    <a:pt x="117" y="765"/>
                  </a:lnTo>
                  <a:lnTo>
                    <a:pt x="237" y="712"/>
                  </a:lnTo>
                  <a:lnTo>
                    <a:pt x="295" y="591"/>
                  </a:lnTo>
                  <a:lnTo>
                    <a:pt x="225" y="486"/>
                  </a:lnTo>
                  <a:lnTo>
                    <a:pt x="282" y="408"/>
                  </a:lnTo>
                  <a:lnTo>
                    <a:pt x="309" y="316"/>
                  </a:lnTo>
                  <a:lnTo>
                    <a:pt x="434" y="346"/>
                  </a:lnTo>
                  <a:lnTo>
                    <a:pt x="519" y="238"/>
                  </a:lnTo>
                  <a:lnTo>
                    <a:pt x="541" y="120"/>
                  </a:lnTo>
                  <a:lnTo>
                    <a:pt x="549" y="0"/>
                  </a:lnTo>
                  <a:close/>
                </a:path>
              </a:pathLst>
            </a:custGeom>
            <a:solidFill>
              <a:srgbClr val="124A9B"/>
            </a:solidFill>
            <a:ln>
              <a:headEnd/>
              <a:tailEnd/>
            </a:ln>
          </p:spPr>
          <p:style>
            <a:lnRef idx="3">
              <a:schemeClr val="lt1"/>
            </a:lnRef>
            <a:fillRef idx="1">
              <a:schemeClr val="accent6"/>
            </a:fillRef>
            <a:effectRef idx="1">
              <a:schemeClr val="accent6"/>
            </a:effectRef>
            <a:fontRef idx="minor">
              <a:schemeClr val="lt1"/>
            </a:fontRef>
          </p:style>
          <p:txBody>
            <a:bodyPr/>
            <a:lstStyle/>
            <a:p>
              <a:endParaRPr lang="zh-CN" altLang="en-US" sz="1350" kern="0" dirty="0">
                <a:solidFill>
                  <a:schemeClr val="tx1"/>
                </a:solidFill>
              </a:endParaRPr>
            </a:p>
          </p:txBody>
        </p:sp>
        <p:sp>
          <p:nvSpPr>
            <p:cNvPr id="174" name="Freeform 4">
              <a:extLst>
                <a:ext uri="{FF2B5EF4-FFF2-40B4-BE49-F238E27FC236}">
                  <a16:creationId xmlns:a16="http://schemas.microsoft.com/office/drawing/2014/main" id="{F5C89792-2353-4FAF-8C7D-20EDA570C585}"/>
                </a:ext>
              </a:extLst>
            </p:cNvPr>
            <p:cNvSpPr>
              <a:spLocks/>
            </p:cNvSpPr>
            <p:nvPr/>
          </p:nvSpPr>
          <p:spPr bwMode="auto">
            <a:xfrm>
              <a:off x="3476813" y="4471613"/>
              <a:ext cx="1338263" cy="1144588"/>
            </a:xfrm>
            <a:custGeom>
              <a:avLst/>
              <a:gdLst>
                <a:gd name="T0" fmla="*/ 771 w 4215"/>
                <a:gd name="T1" fmla="*/ 100 h 3605"/>
                <a:gd name="T2" fmla="*/ 688 w 4215"/>
                <a:gd name="T3" fmla="*/ 175 h 3605"/>
                <a:gd name="T4" fmla="*/ 586 w 4215"/>
                <a:gd name="T5" fmla="*/ 252 h 3605"/>
                <a:gd name="T6" fmla="*/ 574 w 4215"/>
                <a:gd name="T7" fmla="*/ 268 h 3605"/>
                <a:gd name="T8" fmla="*/ 567 w 4215"/>
                <a:gd name="T9" fmla="*/ 301 h 3605"/>
                <a:gd name="T10" fmla="*/ 481 w 4215"/>
                <a:gd name="T11" fmla="*/ 321 h 3605"/>
                <a:gd name="T12" fmla="*/ 452 w 4215"/>
                <a:gd name="T13" fmla="*/ 380 h 3605"/>
                <a:gd name="T14" fmla="*/ 411 w 4215"/>
                <a:gd name="T15" fmla="*/ 369 h 3605"/>
                <a:gd name="T16" fmla="*/ 357 w 4215"/>
                <a:gd name="T17" fmla="*/ 429 h 3605"/>
                <a:gd name="T18" fmla="*/ 369 w 4215"/>
                <a:gd name="T19" fmla="*/ 526 h 3605"/>
                <a:gd name="T20" fmla="*/ 360 w 4215"/>
                <a:gd name="T21" fmla="*/ 622 h 3605"/>
                <a:gd name="T22" fmla="*/ 264 w 4215"/>
                <a:gd name="T23" fmla="*/ 676 h 3605"/>
                <a:gd name="T24" fmla="*/ 178 w 4215"/>
                <a:gd name="T25" fmla="*/ 721 h 3605"/>
                <a:gd name="T26" fmla="*/ 177 w 4215"/>
                <a:gd name="T27" fmla="*/ 691 h 3605"/>
                <a:gd name="T28" fmla="*/ 175 w 4215"/>
                <a:gd name="T29" fmla="*/ 648 h 3605"/>
                <a:gd name="T30" fmla="*/ 141 w 4215"/>
                <a:gd name="T31" fmla="*/ 609 h 3605"/>
                <a:gd name="T32" fmla="*/ 108 w 4215"/>
                <a:gd name="T33" fmla="*/ 597 h 3605"/>
                <a:gd name="T34" fmla="*/ 43 w 4215"/>
                <a:gd name="T35" fmla="*/ 591 h 3605"/>
                <a:gd name="T36" fmla="*/ 27 w 4215"/>
                <a:gd name="T37" fmla="*/ 582 h 3605"/>
                <a:gd name="T38" fmla="*/ 75 w 4215"/>
                <a:gd name="T39" fmla="*/ 559 h 3605"/>
                <a:gd name="T40" fmla="*/ 27 w 4215"/>
                <a:gd name="T41" fmla="*/ 556 h 3605"/>
                <a:gd name="T42" fmla="*/ 0 w 4215"/>
                <a:gd name="T43" fmla="*/ 507 h 3605"/>
                <a:gd name="T44" fmla="*/ 39 w 4215"/>
                <a:gd name="T45" fmla="*/ 463 h 3605"/>
                <a:gd name="T46" fmla="*/ 33 w 4215"/>
                <a:gd name="T47" fmla="*/ 398 h 3605"/>
                <a:gd name="T48" fmla="*/ 84 w 4215"/>
                <a:gd name="T49" fmla="*/ 354 h 3605"/>
                <a:gd name="T50" fmla="*/ 89 w 4215"/>
                <a:gd name="T51" fmla="*/ 358 h 3605"/>
                <a:gd name="T52" fmla="*/ 122 w 4215"/>
                <a:gd name="T53" fmla="*/ 364 h 3605"/>
                <a:gd name="T54" fmla="*/ 149 w 4215"/>
                <a:gd name="T55" fmla="*/ 365 h 3605"/>
                <a:gd name="T56" fmla="*/ 167 w 4215"/>
                <a:gd name="T57" fmla="*/ 350 h 3605"/>
                <a:gd name="T58" fmla="*/ 191 w 4215"/>
                <a:gd name="T59" fmla="*/ 343 h 3605"/>
                <a:gd name="T60" fmla="*/ 214 w 4215"/>
                <a:gd name="T61" fmla="*/ 348 h 3605"/>
                <a:gd name="T62" fmla="*/ 236 w 4215"/>
                <a:gd name="T63" fmla="*/ 342 h 3605"/>
                <a:gd name="T64" fmla="*/ 251 w 4215"/>
                <a:gd name="T65" fmla="*/ 325 h 3605"/>
                <a:gd name="T66" fmla="*/ 265 w 4215"/>
                <a:gd name="T67" fmla="*/ 312 h 3605"/>
                <a:gd name="T68" fmla="*/ 287 w 4215"/>
                <a:gd name="T69" fmla="*/ 290 h 3605"/>
                <a:gd name="T70" fmla="*/ 313 w 4215"/>
                <a:gd name="T71" fmla="*/ 279 h 3605"/>
                <a:gd name="T72" fmla="*/ 344 w 4215"/>
                <a:gd name="T73" fmla="*/ 282 h 3605"/>
                <a:gd name="T74" fmla="*/ 349 w 4215"/>
                <a:gd name="T75" fmla="*/ 256 h 3605"/>
                <a:gd name="T76" fmla="*/ 373 w 4215"/>
                <a:gd name="T77" fmla="*/ 244 h 3605"/>
                <a:gd name="T78" fmla="*/ 391 w 4215"/>
                <a:gd name="T79" fmla="*/ 263 h 3605"/>
                <a:gd name="T80" fmla="*/ 410 w 4215"/>
                <a:gd name="T81" fmla="*/ 258 h 3605"/>
                <a:gd name="T82" fmla="*/ 391 w 4215"/>
                <a:gd name="T83" fmla="*/ 246 h 3605"/>
                <a:gd name="T84" fmla="*/ 406 w 4215"/>
                <a:gd name="T85" fmla="*/ 228 h 3605"/>
                <a:gd name="T86" fmla="*/ 439 w 4215"/>
                <a:gd name="T87" fmla="*/ 241 h 3605"/>
                <a:gd name="T88" fmla="*/ 457 w 4215"/>
                <a:gd name="T89" fmla="*/ 222 h 3605"/>
                <a:gd name="T90" fmla="*/ 484 w 4215"/>
                <a:gd name="T91" fmla="*/ 205 h 3605"/>
                <a:gd name="T92" fmla="*/ 502 w 4215"/>
                <a:gd name="T93" fmla="*/ 196 h 3605"/>
                <a:gd name="T94" fmla="*/ 511 w 4215"/>
                <a:gd name="T95" fmla="*/ 172 h 3605"/>
                <a:gd name="T96" fmla="*/ 532 w 4215"/>
                <a:gd name="T97" fmla="*/ 148 h 3605"/>
                <a:gd name="T98" fmla="*/ 589 w 4215"/>
                <a:gd name="T99" fmla="*/ 124 h 3605"/>
                <a:gd name="T100" fmla="*/ 607 w 4215"/>
                <a:gd name="T101" fmla="*/ 70 h 3605"/>
                <a:gd name="T102" fmla="*/ 667 w 4215"/>
                <a:gd name="T103" fmla="*/ 91 h 3605"/>
                <a:gd name="T104" fmla="*/ 694 w 4215"/>
                <a:gd name="T105" fmla="*/ 42 h 3605"/>
                <a:gd name="T106" fmla="*/ 741 w 4215"/>
                <a:gd name="T107" fmla="*/ 27 h 3605"/>
                <a:gd name="T108" fmla="*/ 808 w 4215"/>
                <a:gd name="T109" fmla="*/ 16 h 3605"/>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4215" h="3605">
                  <a:moveTo>
                    <a:pt x="4170" y="0"/>
                  </a:moveTo>
                  <a:lnTo>
                    <a:pt x="4215" y="60"/>
                  </a:lnTo>
                  <a:lnTo>
                    <a:pt x="3855" y="500"/>
                  </a:lnTo>
                  <a:lnTo>
                    <a:pt x="3690" y="585"/>
                  </a:lnTo>
                  <a:lnTo>
                    <a:pt x="3510" y="740"/>
                  </a:lnTo>
                  <a:lnTo>
                    <a:pt x="3440" y="875"/>
                  </a:lnTo>
                  <a:lnTo>
                    <a:pt x="3260" y="975"/>
                  </a:lnTo>
                  <a:lnTo>
                    <a:pt x="3035" y="1115"/>
                  </a:lnTo>
                  <a:lnTo>
                    <a:pt x="2930" y="1260"/>
                  </a:lnTo>
                  <a:lnTo>
                    <a:pt x="2963" y="1342"/>
                  </a:lnTo>
                  <a:lnTo>
                    <a:pt x="2907" y="1310"/>
                  </a:lnTo>
                  <a:lnTo>
                    <a:pt x="2871" y="1338"/>
                  </a:lnTo>
                  <a:lnTo>
                    <a:pt x="2915" y="1390"/>
                  </a:lnTo>
                  <a:lnTo>
                    <a:pt x="2919" y="1442"/>
                  </a:lnTo>
                  <a:lnTo>
                    <a:pt x="2835" y="1506"/>
                  </a:lnTo>
                  <a:lnTo>
                    <a:pt x="2690" y="1575"/>
                  </a:lnTo>
                  <a:lnTo>
                    <a:pt x="2535" y="1575"/>
                  </a:lnTo>
                  <a:lnTo>
                    <a:pt x="2405" y="1605"/>
                  </a:lnTo>
                  <a:lnTo>
                    <a:pt x="2345" y="1814"/>
                  </a:lnTo>
                  <a:lnTo>
                    <a:pt x="2265" y="1859"/>
                  </a:lnTo>
                  <a:lnTo>
                    <a:pt x="2259" y="1898"/>
                  </a:lnTo>
                  <a:lnTo>
                    <a:pt x="2175" y="1902"/>
                  </a:lnTo>
                  <a:lnTo>
                    <a:pt x="2150" y="1859"/>
                  </a:lnTo>
                  <a:lnTo>
                    <a:pt x="2055" y="1844"/>
                  </a:lnTo>
                  <a:lnTo>
                    <a:pt x="1935" y="1934"/>
                  </a:lnTo>
                  <a:lnTo>
                    <a:pt x="1865" y="2054"/>
                  </a:lnTo>
                  <a:lnTo>
                    <a:pt x="1785" y="2144"/>
                  </a:lnTo>
                  <a:lnTo>
                    <a:pt x="1775" y="2278"/>
                  </a:lnTo>
                  <a:lnTo>
                    <a:pt x="1811" y="2434"/>
                  </a:lnTo>
                  <a:lnTo>
                    <a:pt x="1845" y="2629"/>
                  </a:lnTo>
                  <a:lnTo>
                    <a:pt x="1800" y="2764"/>
                  </a:lnTo>
                  <a:lnTo>
                    <a:pt x="1868" y="3154"/>
                  </a:lnTo>
                  <a:lnTo>
                    <a:pt x="1800" y="3109"/>
                  </a:lnTo>
                  <a:lnTo>
                    <a:pt x="1665" y="3239"/>
                  </a:lnTo>
                  <a:lnTo>
                    <a:pt x="1485" y="3229"/>
                  </a:lnTo>
                  <a:lnTo>
                    <a:pt x="1320" y="3379"/>
                  </a:lnTo>
                  <a:lnTo>
                    <a:pt x="1185" y="3389"/>
                  </a:lnTo>
                  <a:lnTo>
                    <a:pt x="1040" y="3374"/>
                  </a:lnTo>
                  <a:lnTo>
                    <a:pt x="891" y="3605"/>
                  </a:lnTo>
                  <a:lnTo>
                    <a:pt x="801" y="3598"/>
                  </a:lnTo>
                  <a:lnTo>
                    <a:pt x="787" y="3529"/>
                  </a:lnTo>
                  <a:lnTo>
                    <a:pt x="886" y="3454"/>
                  </a:lnTo>
                  <a:lnTo>
                    <a:pt x="949" y="3365"/>
                  </a:lnTo>
                  <a:lnTo>
                    <a:pt x="960" y="3269"/>
                  </a:lnTo>
                  <a:lnTo>
                    <a:pt x="876" y="3239"/>
                  </a:lnTo>
                  <a:cubicBezTo>
                    <a:pt x="876" y="3199"/>
                    <a:pt x="875" y="3159"/>
                    <a:pt x="875" y="3119"/>
                  </a:cubicBezTo>
                  <a:lnTo>
                    <a:pt x="784" y="3109"/>
                  </a:lnTo>
                  <a:lnTo>
                    <a:pt x="705" y="3044"/>
                  </a:lnTo>
                  <a:lnTo>
                    <a:pt x="679" y="2927"/>
                  </a:lnTo>
                  <a:lnTo>
                    <a:pt x="586" y="2914"/>
                  </a:lnTo>
                  <a:lnTo>
                    <a:pt x="541" y="2983"/>
                  </a:lnTo>
                  <a:lnTo>
                    <a:pt x="335" y="3014"/>
                  </a:lnTo>
                  <a:lnTo>
                    <a:pt x="335" y="2939"/>
                  </a:lnTo>
                  <a:lnTo>
                    <a:pt x="215" y="2954"/>
                  </a:lnTo>
                  <a:lnTo>
                    <a:pt x="183" y="2998"/>
                  </a:lnTo>
                  <a:lnTo>
                    <a:pt x="94" y="2983"/>
                  </a:lnTo>
                  <a:lnTo>
                    <a:pt x="135" y="2912"/>
                  </a:lnTo>
                  <a:lnTo>
                    <a:pt x="121" y="2821"/>
                  </a:lnTo>
                  <a:lnTo>
                    <a:pt x="246" y="2854"/>
                  </a:lnTo>
                  <a:lnTo>
                    <a:pt x="375" y="2794"/>
                  </a:lnTo>
                  <a:lnTo>
                    <a:pt x="360" y="2705"/>
                  </a:lnTo>
                  <a:lnTo>
                    <a:pt x="214" y="2669"/>
                  </a:lnTo>
                  <a:lnTo>
                    <a:pt x="135" y="2782"/>
                  </a:lnTo>
                  <a:lnTo>
                    <a:pt x="96" y="2719"/>
                  </a:lnTo>
                  <a:lnTo>
                    <a:pt x="108" y="2629"/>
                  </a:lnTo>
                  <a:lnTo>
                    <a:pt x="0" y="2534"/>
                  </a:lnTo>
                  <a:lnTo>
                    <a:pt x="37" y="2402"/>
                  </a:lnTo>
                  <a:lnTo>
                    <a:pt x="79" y="2315"/>
                  </a:lnTo>
                  <a:lnTo>
                    <a:pt x="195" y="2314"/>
                  </a:lnTo>
                  <a:lnTo>
                    <a:pt x="225" y="2192"/>
                  </a:lnTo>
                  <a:lnTo>
                    <a:pt x="180" y="2084"/>
                  </a:lnTo>
                  <a:lnTo>
                    <a:pt x="165" y="1991"/>
                  </a:lnTo>
                  <a:lnTo>
                    <a:pt x="171" y="1850"/>
                  </a:lnTo>
                  <a:lnTo>
                    <a:pt x="245" y="1774"/>
                  </a:lnTo>
                  <a:lnTo>
                    <a:pt x="420" y="1770"/>
                  </a:lnTo>
                  <a:lnTo>
                    <a:pt x="419" y="1763"/>
                  </a:lnTo>
                  <a:lnTo>
                    <a:pt x="420" y="1765"/>
                  </a:lnTo>
                  <a:cubicBezTo>
                    <a:pt x="428" y="1773"/>
                    <a:pt x="436" y="1782"/>
                    <a:pt x="445" y="1790"/>
                  </a:cubicBezTo>
                  <a:lnTo>
                    <a:pt x="483" y="1804"/>
                  </a:lnTo>
                  <a:lnTo>
                    <a:pt x="529" y="1822"/>
                  </a:lnTo>
                  <a:lnTo>
                    <a:pt x="609" y="1822"/>
                  </a:lnTo>
                  <a:lnTo>
                    <a:pt x="651" y="1810"/>
                  </a:lnTo>
                  <a:lnTo>
                    <a:pt x="711" y="1804"/>
                  </a:lnTo>
                  <a:lnTo>
                    <a:pt x="747" y="1825"/>
                  </a:lnTo>
                  <a:lnTo>
                    <a:pt x="786" y="1801"/>
                  </a:lnTo>
                  <a:lnTo>
                    <a:pt x="825" y="1789"/>
                  </a:lnTo>
                  <a:cubicBezTo>
                    <a:pt x="829" y="1776"/>
                    <a:pt x="833" y="1763"/>
                    <a:pt x="837" y="1750"/>
                  </a:cubicBezTo>
                  <a:lnTo>
                    <a:pt x="864" y="1738"/>
                  </a:lnTo>
                  <a:cubicBezTo>
                    <a:pt x="878" y="1730"/>
                    <a:pt x="892" y="1722"/>
                    <a:pt x="906" y="1714"/>
                  </a:cubicBezTo>
                  <a:lnTo>
                    <a:pt x="957" y="1714"/>
                  </a:lnTo>
                  <a:cubicBezTo>
                    <a:pt x="967" y="1717"/>
                    <a:pt x="977" y="1720"/>
                    <a:pt x="987" y="1723"/>
                  </a:cubicBezTo>
                  <a:lnTo>
                    <a:pt x="1026" y="1714"/>
                  </a:lnTo>
                  <a:lnTo>
                    <a:pt x="1071" y="1738"/>
                  </a:lnTo>
                  <a:lnTo>
                    <a:pt x="1125" y="1732"/>
                  </a:lnTo>
                  <a:cubicBezTo>
                    <a:pt x="1131" y="1715"/>
                    <a:pt x="1137" y="1698"/>
                    <a:pt x="1143" y="1681"/>
                  </a:cubicBezTo>
                  <a:lnTo>
                    <a:pt x="1179" y="1708"/>
                  </a:lnTo>
                  <a:cubicBezTo>
                    <a:pt x="1180" y="1694"/>
                    <a:pt x="1181" y="1680"/>
                    <a:pt x="1182" y="1666"/>
                  </a:cubicBezTo>
                  <a:cubicBezTo>
                    <a:pt x="1190" y="1656"/>
                    <a:pt x="1198" y="1646"/>
                    <a:pt x="1206" y="1636"/>
                  </a:cubicBezTo>
                  <a:lnTo>
                    <a:pt x="1257" y="1627"/>
                  </a:lnTo>
                  <a:lnTo>
                    <a:pt x="1326" y="1639"/>
                  </a:lnTo>
                  <a:cubicBezTo>
                    <a:pt x="1331" y="1625"/>
                    <a:pt x="1336" y="1611"/>
                    <a:pt x="1341" y="1597"/>
                  </a:cubicBezTo>
                  <a:cubicBezTo>
                    <a:pt x="1335" y="1584"/>
                    <a:pt x="1329" y="1571"/>
                    <a:pt x="1323" y="1558"/>
                  </a:cubicBezTo>
                  <a:cubicBezTo>
                    <a:pt x="1325" y="1533"/>
                    <a:pt x="1327" y="1508"/>
                    <a:pt x="1329" y="1483"/>
                  </a:cubicBezTo>
                  <a:lnTo>
                    <a:pt x="1365" y="1447"/>
                  </a:lnTo>
                  <a:lnTo>
                    <a:pt x="1437" y="1450"/>
                  </a:lnTo>
                  <a:lnTo>
                    <a:pt x="1470" y="1423"/>
                  </a:lnTo>
                  <a:lnTo>
                    <a:pt x="1524" y="1414"/>
                  </a:lnTo>
                  <a:lnTo>
                    <a:pt x="1566" y="1396"/>
                  </a:lnTo>
                  <a:lnTo>
                    <a:pt x="1617" y="1372"/>
                  </a:lnTo>
                  <a:lnTo>
                    <a:pt x="1650" y="1381"/>
                  </a:lnTo>
                  <a:lnTo>
                    <a:pt x="1722" y="1408"/>
                  </a:lnTo>
                  <a:lnTo>
                    <a:pt x="1764" y="1369"/>
                  </a:lnTo>
                  <a:cubicBezTo>
                    <a:pt x="1768" y="1353"/>
                    <a:pt x="1772" y="1337"/>
                    <a:pt x="1776" y="1321"/>
                  </a:cubicBezTo>
                  <a:cubicBezTo>
                    <a:pt x="1766" y="1307"/>
                    <a:pt x="1756" y="1293"/>
                    <a:pt x="1746" y="1279"/>
                  </a:cubicBezTo>
                  <a:lnTo>
                    <a:pt x="1788" y="1240"/>
                  </a:lnTo>
                  <a:lnTo>
                    <a:pt x="1836" y="1192"/>
                  </a:lnTo>
                  <a:cubicBezTo>
                    <a:pt x="1846" y="1201"/>
                    <a:pt x="1856" y="1210"/>
                    <a:pt x="1866" y="1219"/>
                  </a:cubicBezTo>
                  <a:lnTo>
                    <a:pt x="1905" y="1237"/>
                  </a:lnTo>
                  <a:cubicBezTo>
                    <a:pt x="1911" y="1255"/>
                    <a:pt x="1917" y="1273"/>
                    <a:pt x="1923" y="1291"/>
                  </a:cubicBezTo>
                  <a:lnTo>
                    <a:pt x="1953" y="1315"/>
                  </a:lnTo>
                  <a:lnTo>
                    <a:pt x="1995" y="1327"/>
                  </a:lnTo>
                  <a:lnTo>
                    <a:pt x="2064" y="1333"/>
                  </a:lnTo>
                  <a:cubicBezTo>
                    <a:pt x="2059" y="1318"/>
                    <a:pt x="2054" y="1303"/>
                    <a:pt x="2049" y="1288"/>
                  </a:cubicBezTo>
                  <a:cubicBezTo>
                    <a:pt x="2046" y="1272"/>
                    <a:pt x="2043" y="1256"/>
                    <a:pt x="2040" y="1240"/>
                  </a:cubicBezTo>
                  <a:lnTo>
                    <a:pt x="2001" y="1252"/>
                  </a:lnTo>
                  <a:lnTo>
                    <a:pt x="1956" y="1228"/>
                  </a:lnTo>
                  <a:cubicBezTo>
                    <a:pt x="1955" y="1212"/>
                    <a:pt x="1954" y="1196"/>
                    <a:pt x="1953" y="1180"/>
                  </a:cubicBezTo>
                  <a:lnTo>
                    <a:pt x="2001" y="1183"/>
                  </a:lnTo>
                  <a:cubicBezTo>
                    <a:pt x="2011" y="1168"/>
                    <a:pt x="2021" y="1153"/>
                    <a:pt x="2031" y="1138"/>
                  </a:cubicBezTo>
                  <a:lnTo>
                    <a:pt x="2094" y="1165"/>
                  </a:lnTo>
                  <a:lnTo>
                    <a:pt x="2160" y="1183"/>
                  </a:lnTo>
                  <a:lnTo>
                    <a:pt x="2193" y="1204"/>
                  </a:lnTo>
                  <a:cubicBezTo>
                    <a:pt x="2196" y="1182"/>
                    <a:pt x="2199" y="1160"/>
                    <a:pt x="2202" y="1138"/>
                  </a:cubicBezTo>
                  <a:cubicBezTo>
                    <a:pt x="2208" y="1126"/>
                    <a:pt x="2214" y="1114"/>
                    <a:pt x="2220" y="1102"/>
                  </a:cubicBezTo>
                  <a:lnTo>
                    <a:pt x="2286" y="1111"/>
                  </a:lnTo>
                  <a:lnTo>
                    <a:pt x="2352" y="1090"/>
                  </a:lnTo>
                  <a:lnTo>
                    <a:pt x="2364" y="1042"/>
                  </a:lnTo>
                  <a:lnTo>
                    <a:pt x="2418" y="1027"/>
                  </a:lnTo>
                  <a:cubicBezTo>
                    <a:pt x="2423" y="1018"/>
                    <a:pt x="2428" y="1009"/>
                    <a:pt x="2433" y="1000"/>
                  </a:cubicBezTo>
                  <a:cubicBezTo>
                    <a:pt x="2445" y="1004"/>
                    <a:pt x="2457" y="1008"/>
                    <a:pt x="2469" y="1012"/>
                  </a:cubicBezTo>
                  <a:lnTo>
                    <a:pt x="2511" y="979"/>
                  </a:lnTo>
                  <a:cubicBezTo>
                    <a:pt x="2520" y="968"/>
                    <a:pt x="2529" y="957"/>
                    <a:pt x="2538" y="946"/>
                  </a:cubicBezTo>
                  <a:cubicBezTo>
                    <a:pt x="2532" y="937"/>
                    <a:pt x="2526" y="928"/>
                    <a:pt x="2520" y="919"/>
                  </a:cubicBezTo>
                  <a:lnTo>
                    <a:pt x="2553" y="862"/>
                  </a:lnTo>
                  <a:cubicBezTo>
                    <a:pt x="2559" y="848"/>
                    <a:pt x="2565" y="834"/>
                    <a:pt x="2571" y="820"/>
                  </a:cubicBezTo>
                  <a:lnTo>
                    <a:pt x="2649" y="769"/>
                  </a:lnTo>
                  <a:cubicBezTo>
                    <a:pt x="2652" y="759"/>
                    <a:pt x="2656" y="753"/>
                    <a:pt x="2658" y="739"/>
                  </a:cubicBezTo>
                  <a:lnTo>
                    <a:pt x="2660" y="687"/>
                  </a:lnTo>
                  <a:lnTo>
                    <a:pt x="2835" y="645"/>
                  </a:lnTo>
                  <a:lnTo>
                    <a:pt x="2945" y="620"/>
                  </a:lnTo>
                  <a:lnTo>
                    <a:pt x="2975" y="515"/>
                  </a:lnTo>
                  <a:lnTo>
                    <a:pt x="2955" y="420"/>
                  </a:lnTo>
                  <a:lnTo>
                    <a:pt x="3035" y="350"/>
                  </a:lnTo>
                  <a:lnTo>
                    <a:pt x="3095" y="530"/>
                  </a:lnTo>
                  <a:lnTo>
                    <a:pt x="3225" y="425"/>
                  </a:lnTo>
                  <a:lnTo>
                    <a:pt x="3335" y="455"/>
                  </a:lnTo>
                  <a:lnTo>
                    <a:pt x="3305" y="305"/>
                  </a:lnTo>
                  <a:lnTo>
                    <a:pt x="3365" y="240"/>
                  </a:lnTo>
                  <a:lnTo>
                    <a:pt x="3470" y="210"/>
                  </a:lnTo>
                  <a:lnTo>
                    <a:pt x="3480" y="120"/>
                  </a:lnTo>
                  <a:lnTo>
                    <a:pt x="3620" y="45"/>
                  </a:lnTo>
                  <a:lnTo>
                    <a:pt x="3705" y="135"/>
                  </a:lnTo>
                  <a:lnTo>
                    <a:pt x="3840" y="210"/>
                  </a:lnTo>
                  <a:lnTo>
                    <a:pt x="3975" y="230"/>
                  </a:lnTo>
                  <a:lnTo>
                    <a:pt x="4040" y="80"/>
                  </a:lnTo>
                  <a:lnTo>
                    <a:pt x="4170" y="0"/>
                  </a:lnTo>
                  <a:close/>
                </a:path>
              </a:pathLst>
            </a:custGeom>
            <a:solidFill>
              <a:srgbClr val="124A9B"/>
            </a:solidFill>
            <a:ln>
              <a:headEnd/>
              <a:tailEnd/>
            </a:ln>
          </p:spPr>
          <p:style>
            <a:lnRef idx="3">
              <a:schemeClr val="lt1"/>
            </a:lnRef>
            <a:fillRef idx="1">
              <a:schemeClr val="accent6"/>
            </a:fillRef>
            <a:effectRef idx="1">
              <a:schemeClr val="accent6"/>
            </a:effectRef>
            <a:fontRef idx="minor">
              <a:schemeClr val="lt1"/>
            </a:fontRef>
          </p:style>
          <p:txBody>
            <a:bodyPr/>
            <a:lstStyle/>
            <a:p>
              <a:endParaRPr lang="zh-CN" altLang="en-US" sz="1350" kern="0">
                <a:solidFill>
                  <a:schemeClr val="tx1"/>
                </a:solidFill>
              </a:endParaRPr>
            </a:p>
          </p:txBody>
        </p:sp>
      </p:grpSp>
      <p:sp>
        <p:nvSpPr>
          <p:cNvPr id="201" name="Rectangle 200">
            <a:extLst>
              <a:ext uri="{FF2B5EF4-FFF2-40B4-BE49-F238E27FC236}">
                <a16:creationId xmlns:a16="http://schemas.microsoft.com/office/drawing/2014/main" id="{76358C2E-902C-4A94-ABD9-9B190A32EFB7}"/>
              </a:ext>
            </a:extLst>
          </p:cNvPr>
          <p:cNvSpPr/>
          <p:nvPr/>
        </p:nvSpPr>
        <p:spPr>
          <a:xfrm>
            <a:off x="314326" y="2061929"/>
            <a:ext cx="1612201" cy="7649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b="1" dirty="0">
                <a:solidFill>
                  <a:schemeClr val="tx1"/>
                </a:solidFill>
                <a:latin typeface="Verdana" panose="020B0604030504040204" pitchFamily="34" charset="0"/>
                <a:ea typeface="Verdana" panose="020B0604030504040204" pitchFamily="34" charset="0"/>
                <a:cs typeface="Verdana" panose="020B0604030504040204" pitchFamily="34" charset="0"/>
              </a:rPr>
              <a:t>KEY GROWTH FACTORS</a:t>
            </a:r>
          </a:p>
        </p:txBody>
      </p:sp>
      <p:sp>
        <p:nvSpPr>
          <p:cNvPr id="203" name="Rounded Rectangle 9">
            <a:extLst>
              <a:ext uri="{FF2B5EF4-FFF2-40B4-BE49-F238E27FC236}">
                <a16:creationId xmlns:a16="http://schemas.microsoft.com/office/drawing/2014/main" id="{7C335A24-787F-4EE2-8EBD-E20F1E211006}"/>
              </a:ext>
            </a:extLst>
          </p:cNvPr>
          <p:cNvSpPr/>
          <p:nvPr/>
        </p:nvSpPr>
        <p:spPr>
          <a:xfrm rot="18900000">
            <a:off x="3002914" y="3117777"/>
            <a:ext cx="1119438" cy="1179847"/>
          </a:xfrm>
          <a:prstGeom prst="roundRect">
            <a:avLst>
              <a:gd name="adj" fmla="val 10715"/>
            </a:avLst>
          </a:prstGeom>
          <a:noFill/>
          <a:ln w="635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500" dirty="0">
              <a:latin typeface="Verdana" panose="020B0604030504040204" pitchFamily="34" charset="0"/>
              <a:cs typeface="Verdana" panose="020B0604030504040204" pitchFamily="34" charset="0"/>
            </a:endParaRPr>
          </a:p>
        </p:txBody>
      </p:sp>
      <p:sp>
        <p:nvSpPr>
          <p:cNvPr id="204" name="Rounded Rectangle 13">
            <a:extLst>
              <a:ext uri="{FF2B5EF4-FFF2-40B4-BE49-F238E27FC236}">
                <a16:creationId xmlns:a16="http://schemas.microsoft.com/office/drawing/2014/main" id="{380EFBB9-8489-44A6-B0BE-2D31DE563805}"/>
              </a:ext>
            </a:extLst>
          </p:cNvPr>
          <p:cNvSpPr/>
          <p:nvPr/>
        </p:nvSpPr>
        <p:spPr>
          <a:xfrm rot="18900000">
            <a:off x="4719069" y="3060422"/>
            <a:ext cx="1207833" cy="1139476"/>
          </a:xfrm>
          <a:prstGeom prst="roundRect">
            <a:avLst>
              <a:gd name="adj" fmla="val 10715"/>
            </a:avLst>
          </a:prstGeom>
          <a:noFill/>
          <a:ln w="635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500" dirty="0">
              <a:latin typeface="Verdana" panose="020B0604030504040204" pitchFamily="34" charset="0"/>
              <a:cs typeface="Verdana" panose="020B0604030504040204" pitchFamily="34" charset="0"/>
            </a:endParaRPr>
          </a:p>
        </p:txBody>
      </p:sp>
      <p:sp>
        <p:nvSpPr>
          <p:cNvPr id="205" name="Rectangle 204">
            <a:extLst>
              <a:ext uri="{FF2B5EF4-FFF2-40B4-BE49-F238E27FC236}">
                <a16:creationId xmlns:a16="http://schemas.microsoft.com/office/drawing/2014/main" id="{5E8D4A0B-9427-4B51-93EB-E3CB2AC078FB}"/>
              </a:ext>
            </a:extLst>
          </p:cNvPr>
          <p:cNvSpPr/>
          <p:nvPr/>
        </p:nvSpPr>
        <p:spPr>
          <a:xfrm>
            <a:off x="1058457" y="3408726"/>
            <a:ext cx="1434233" cy="553998"/>
          </a:xfrm>
          <a:prstGeom prst="rect">
            <a:avLst/>
          </a:prstGeom>
        </p:spPr>
        <p:txBody>
          <a:bodyPr wrap="square">
            <a:spAutoFit/>
          </a:bodyPr>
          <a:lstStyle/>
          <a:p>
            <a:pPr lvl="0" algn="ctr"/>
            <a:r>
              <a:rPr lang="en-US" sz="1000" b="1" dirty="0">
                <a:latin typeface="Verdana" panose="020B0604030504040204" pitchFamily="34" charset="0"/>
                <a:ea typeface="Verdana" panose="020B0604030504040204" pitchFamily="34" charset="0"/>
                <a:cs typeface="Verdana" panose="020B0604030504040204" pitchFamily="34" charset="0"/>
              </a:rPr>
              <a:t>Rising Disposable</a:t>
            </a:r>
          </a:p>
          <a:p>
            <a:pPr lvl="0" algn="ctr"/>
            <a:r>
              <a:rPr lang="en-US" sz="1000" b="1" dirty="0">
                <a:latin typeface="Verdana" panose="020B0604030504040204" pitchFamily="34" charset="0"/>
                <a:ea typeface="Verdana" panose="020B0604030504040204" pitchFamily="34" charset="0"/>
                <a:cs typeface="Verdana" panose="020B0604030504040204" pitchFamily="34" charset="0"/>
              </a:rPr>
              <a:t>Income</a:t>
            </a:r>
            <a:endParaRPr lang="en-US" sz="1000" dirty="0">
              <a:latin typeface="Verdana" panose="020B0604030504040204" pitchFamily="34" charset="0"/>
              <a:ea typeface="Verdana" panose="020B0604030504040204" pitchFamily="34" charset="0"/>
              <a:cs typeface="Verdana" panose="020B0604030504040204" pitchFamily="34" charset="0"/>
            </a:endParaRPr>
          </a:p>
        </p:txBody>
      </p:sp>
      <p:sp>
        <p:nvSpPr>
          <p:cNvPr id="206" name="Rectangle 205">
            <a:extLst>
              <a:ext uri="{FF2B5EF4-FFF2-40B4-BE49-F238E27FC236}">
                <a16:creationId xmlns:a16="http://schemas.microsoft.com/office/drawing/2014/main" id="{7E151B7C-33AD-4925-8000-5C90706FB7A5}"/>
              </a:ext>
            </a:extLst>
          </p:cNvPr>
          <p:cNvSpPr/>
          <p:nvPr/>
        </p:nvSpPr>
        <p:spPr>
          <a:xfrm>
            <a:off x="2853793" y="3357973"/>
            <a:ext cx="1355948" cy="553998"/>
          </a:xfrm>
          <a:prstGeom prst="rect">
            <a:avLst/>
          </a:prstGeom>
        </p:spPr>
        <p:txBody>
          <a:bodyPr wrap="square">
            <a:spAutoFit/>
          </a:bodyPr>
          <a:lstStyle/>
          <a:p>
            <a:pPr lvl="0" algn="ctr"/>
            <a:r>
              <a:rPr lang="en-US" sz="1000" b="1" dirty="0">
                <a:latin typeface="Verdana" panose="020B0604030504040204" pitchFamily="34" charset="0"/>
                <a:ea typeface="Verdana" panose="020B0604030504040204" pitchFamily="34" charset="0"/>
                <a:cs typeface="Verdana" panose="020B0604030504040204" pitchFamily="34" charset="0"/>
              </a:rPr>
              <a:t>Shorter Repainting Cycle</a:t>
            </a:r>
            <a:endParaRPr lang="en-US" sz="1000" dirty="0">
              <a:latin typeface="Verdana" panose="020B0604030504040204" pitchFamily="34" charset="0"/>
              <a:ea typeface="Verdana" panose="020B0604030504040204" pitchFamily="34" charset="0"/>
              <a:cs typeface="Verdana" panose="020B0604030504040204" pitchFamily="34" charset="0"/>
            </a:endParaRPr>
          </a:p>
        </p:txBody>
      </p:sp>
      <p:sp>
        <p:nvSpPr>
          <p:cNvPr id="207" name="Rectangle 206">
            <a:extLst>
              <a:ext uri="{FF2B5EF4-FFF2-40B4-BE49-F238E27FC236}">
                <a16:creationId xmlns:a16="http://schemas.microsoft.com/office/drawing/2014/main" id="{170FEAC4-3858-4A40-A08B-58FCD83C53CC}"/>
              </a:ext>
            </a:extLst>
          </p:cNvPr>
          <p:cNvSpPr/>
          <p:nvPr/>
        </p:nvSpPr>
        <p:spPr>
          <a:xfrm>
            <a:off x="4649462" y="3398471"/>
            <a:ext cx="1388482" cy="400110"/>
          </a:xfrm>
          <a:prstGeom prst="rect">
            <a:avLst/>
          </a:prstGeom>
        </p:spPr>
        <p:txBody>
          <a:bodyPr wrap="square">
            <a:spAutoFit/>
          </a:bodyPr>
          <a:lstStyle/>
          <a:p>
            <a:pPr lvl="0" algn="ctr"/>
            <a:r>
              <a:rPr lang="en-US" sz="1000" b="1" dirty="0">
                <a:latin typeface="Verdana" panose="020B0604030504040204" pitchFamily="34" charset="0"/>
                <a:ea typeface="Verdana" panose="020B0604030504040204" pitchFamily="34" charset="0"/>
                <a:cs typeface="Verdana" panose="020B0604030504040204" pitchFamily="34" charset="0"/>
              </a:rPr>
              <a:t>Reduced GST (28 to 18%)</a:t>
            </a:r>
            <a:endParaRPr lang="en-US" sz="1000" dirty="0">
              <a:latin typeface="Verdana" panose="020B0604030504040204" pitchFamily="34" charset="0"/>
              <a:ea typeface="Verdana" panose="020B0604030504040204" pitchFamily="34" charset="0"/>
              <a:cs typeface="Verdana" panose="020B0604030504040204" pitchFamily="34" charset="0"/>
            </a:endParaRPr>
          </a:p>
        </p:txBody>
      </p:sp>
      <p:sp>
        <p:nvSpPr>
          <p:cNvPr id="208" name="Rounded Rectangle 13">
            <a:extLst>
              <a:ext uri="{FF2B5EF4-FFF2-40B4-BE49-F238E27FC236}">
                <a16:creationId xmlns:a16="http://schemas.microsoft.com/office/drawing/2014/main" id="{DD2DBAD4-AAFF-45DA-8EB1-703D824FB33C}"/>
              </a:ext>
            </a:extLst>
          </p:cNvPr>
          <p:cNvSpPr/>
          <p:nvPr/>
        </p:nvSpPr>
        <p:spPr>
          <a:xfrm rot="18900000">
            <a:off x="6578004" y="3049316"/>
            <a:ext cx="1185465" cy="1161301"/>
          </a:xfrm>
          <a:prstGeom prst="roundRect">
            <a:avLst>
              <a:gd name="adj" fmla="val 10715"/>
            </a:avLst>
          </a:prstGeom>
          <a:noFill/>
          <a:ln w="635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500" dirty="0">
              <a:latin typeface="Verdana" panose="020B0604030504040204" pitchFamily="34" charset="0"/>
              <a:cs typeface="Verdana" panose="020B0604030504040204" pitchFamily="34" charset="0"/>
            </a:endParaRPr>
          </a:p>
        </p:txBody>
      </p:sp>
      <p:sp>
        <p:nvSpPr>
          <p:cNvPr id="210" name="Rectangle 209">
            <a:extLst>
              <a:ext uri="{FF2B5EF4-FFF2-40B4-BE49-F238E27FC236}">
                <a16:creationId xmlns:a16="http://schemas.microsoft.com/office/drawing/2014/main" id="{D06075C4-89EE-4EAD-B71D-D975781048AC}"/>
              </a:ext>
            </a:extLst>
          </p:cNvPr>
          <p:cNvSpPr/>
          <p:nvPr/>
        </p:nvSpPr>
        <p:spPr>
          <a:xfrm>
            <a:off x="6467646" y="3359776"/>
            <a:ext cx="1470195" cy="553998"/>
          </a:xfrm>
          <a:prstGeom prst="rect">
            <a:avLst/>
          </a:prstGeom>
        </p:spPr>
        <p:txBody>
          <a:bodyPr wrap="square">
            <a:spAutoFit/>
          </a:bodyPr>
          <a:lstStyle/>
          <a:p>
            <a:pPr lvl="0" algn="ctr"/>
            <a:r>
              <a:rPr lang="en-US" sz="1000" b="1" dirty="0">
                <a:latin typeface="Verdana" panose="020B0604030504040204" pitchFamily="34" charset="0"/>
                <a:ea typeface="Verdana" panose="020B0604030504040204" pitchFamily="34" charset="0"/>
                <a:cs typeface="Verdana" panose="020B0604030504040204" pitchFamily="34" charset="0"/>
              </a:rPr>
              <a:t>Increasing Focus on Aesthetic in Infrastructure</a:t>
            </a:r>
          </a:p>
        </p:txBody>
      </p:sp>
      <p:sp>
        <p:nvSpPr>
          <p:cNvPr id="214" name="TextBox 213">
            <a:extLst>
              <a:ext uri="{FF2B5EF4-FFF2-40B4-BE49-F238E27FC236}">
                <a16:creationId xmlns:a16="http://schemas.microsoft.com/office/drawing/2014/main" id="{2A9920FA-2E35-4F12-81BB-32801D81E816}"/>
              </a:ext>
            </a:extLst>
          </p:cNvPr>
          <p:cNvSpPr txBox="1"/>
          <p:nvPr/>
        </p:nvSpPr>
        <p:spPr>
          <a:xfrm>
            <a:off x="4126801" y="3538496"/>
            <a:ext cx="592061" cy="307668"/>
          </a:xfrm>
          <a:prstGeom prst="rect">
            <a:avLst/>
          </a:prstGeom>
          <a:noFill/>
          <a:ln>
            <a:noFill/>
          </a:ln>
        </p:spPr>
        <p:txBody>
          <a:bodyPr wrap="square" rtlCol="0" anchor="ctr">
            <a:spAutoFit/>
          </a:bodyPr>
          <a:lstStyle/>
          <a:p>
            <a:pPr algn="ctr"/>
            <a:r>
              <a:rPr lang="en-US" altLang="ko-KR" sz="1400" b="1" dirty="0">
                <a:solidFill>
                  <a:schemeClr val="bg1"/>
                </a:solidFill>
                <a:latin typeface="Verdana" panose="020B0604030504040204" pitchFamily="34" charset="0"/>
                <a:ea typeface="Verdana" panose="020B0604030504040204" pitchFamily="34" charset="0"/>
                <a:cs typeface="Verdana" panose="020B0604030504040204" pitchFamily="34" charset="0"/>
              </a:rPr>
              <a:t>03</a:t>
            </a:r>
            <a:endParaRPr lang="ko-KR" altLang="en-US" sz="1400" b="1" dirty="0">
              <a:solidFill>
                <a:schemeClr val="bg1"/>
              </a:solidFill>
              <a:latin typeface="Verdana" panose="020B0604030504040204" pitchFamily="34" charset="0"/>
              <a:cs typeface="Verdana" panose="020B0604030504040204" pitchFamily="34" charset="0"/>
            </a:endParaRPr>
          </a:p>
        </p:txBody>
      </p:sp>
      <p:sp>
        <p:nvSpPr>
          <p:cNvPr id="216" name="Rectangle 6">
            <a:extLst>
              <a:ext uri="{FF2B5EF4-FFF2-40B4-BE49-F238E27FC236}">
                <a16:creationId xmlns:a16="http://schemas.microsoft.com/office/drawing/2014/main" id="{2350AEE7-33EC-4902-B6A9-5C8D5332E248}"/>
              </a:ext>
            </a:extLst>
          </p:cNvPr>
          <p:cNvSpPr/>
          <p:nvPr/>
        </p:nvSpPr>
        <p:spPr>
          <a:xfrm rot="18900000">
            <a:off x="571468" y="3464207"/>
            <a:ext cx="425537" cy="425352"/>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bg1"/>
              </a:solidFill>
              <a:latin typeface="Verdana" panose="020B0604030504040204" pitchFamily="34" charset="0"/>
              <a:cs typeface="Verdana" panose="020B0604030504040204" pitchFamily="34" charset="0"/>
            </a:endParaRPr>
          </a:p>
        </p:txBody>
      </p:sp>
      <p:sp>
        <p:nvSpPr>
          <p:cNvPr id="220" name="Rectangle 219">
            <a:extLst>
              <a:ext uri="{FF2B5EF4-FFF2-40B4-BE49-F238E27FC236}">
                <a16:creationId xmlns:a16="http://schemas.microsoft.com/office/drawing/2014/main" id="{374183E1-D33F-45DA-BE96-C1FD26C1B9FE}"/>
              </a:ext>
            </a:extLst>
          </p:cNvPr>
          <p:cNvSpPr/>
          <p:nvPr/>
        </p:nvSpPr>
        <p:spPr>
          <a:xfrm rot="18900000">
            <a:off x="4205258" y="3451200"/>
            <a:ext cx="425538" cy="425352"/>
          </a:xfrm>
          <a:prstGeom prst="rect">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latin typeface="Verdana" panose="020B0604030504040204" pitchFamily="34" charset="0"/>
              <a:cs typeface="Verdana" panose="020B0604030504040204" pitchFamily="34" charset="0"/>
            </a:endParaRPr>
          </a:p>
        </p:txBody>
      </p:sp>
      <p:sp>
        <p:nvSpPr>
          <p:cNvPr id="221" name="Rectangle 220">
            <a:extLst>
              <a:ext uri="{FF2B5EF4-FFF2-40B4-BE49-F238E27FC236}">
                <a16:creationId xmlns:a16="http://schemas.microsoft.com/office/drawing/2014/main" id="{BEEDC70E-81CA-4E4F-B42F-83613564AD4C}"/>
              </a:ext>
            </a:extLst>
          </p:cNvPr>
          <p:cNvSpPr/>
          <p:nvPr/>
        </p:nvSpPr>
        <p:spPr>
          <a:xfrm rot="18900000">
            <a:off x="6056609" y="3399310"/>
            <a:ext cx="425537" cy="425352"/>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Verdana" panose="020B0604030504040204" pitchFamily="34" charset="0"/>
              <a:cs typeface="Verdana" panose="020B0604030504040204" pitchFamily="34" charset="0"/>
            </a:endParaRPr>
          </a:p>
        </p:txBody>
      </p:sp>
      <p:sp>
        <p:nvSpPr>
          <p:cNvPr id="202" name="Rounded Rectangle 5">
            <a:extLst>
              <a:ext uri="{FF2B5EF4-FFF2-40B4-BE49-F238E27FC236}">
                <a16:creationId xmlns:a16="http://schemas.microsoft.com/office/drawing/2014/main" id="{DF4257B9-906F-4C55-9120-DC928BFAE2C4}"/>
              </a:ext>
            </a:extLst>
          </p:cNvPr>
          <p:cNvSpPr/>
          <p:nvPr/>
        </p:nvSpPr>
        <p:spPr>
          <a:xfrm rot="18900000">
            <a:off x="1243629" y="3130585"/>
            <a:ext cx="1123344" cy="1144631"/>
          </a:xfrm>
          <a:prstGeom prst="roundRect">
            <a:avLst>
              <a:gd name="adj" fmla="val 10715"/>
            </a:avLst>
          </a:prstGeom>
          <a:noFill/>
          <a:ln w="635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500" dirty="0">
              <a:latin typeface="Verdana" panose="020B0604030504040204" pitchFamily="34" charset="0"/>
              <a:cs typeface="Verdana" panose="020B0604030504040204" pitchFamily="34" charset="0"/>
            </a:endParaRPr>
          </a:p>
        </p:txBody>
      </p:sp>
      <p:sp>
        <p:nvSpPr>
          <p:cNvPr id="218" name="Rectangle 11">
            <a:extLst>
              <a:ext uri="{FF2B5EF4-FFF2-40B4-BE49-F238E27FC236}">
                <a16:creationId xmlns:a16="http://schemas.microsoft.com/office/drawing/2014/main" id="{D1D19DAA-AE43-4DBF-A81B-5FD6737AEE41}"/>
              </a:ext>
            </a:extLst>
          </p:cNvPr>
          <p:cNvSpPr/>
          <p:nvPr/>
        </p:nvSpPr>
        <p:spPr>
          <a:xfrm rot="18900000">
            <a:off x="2432738" y="3462694"/>
            <a:ext cx="425538" cy="425352"/>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dirty="0">
              <a:latin typeface="Verdana" panose="020B0604030504040204" pitchFamily="34" charset="0"/>
              <a:cs typeface="Verdana" panose="020B0604030504040204" pitchFamily="34" charset="0"/>
            </a:endParaRPr>
          </a:p>
        </p:txBody>
      </p:sp>
      <p:sp>
        <p:nvSpPr>
          <p:cNvPr id="222" name="TextBox 221">
            <a:extLst>
              <a:ext uri="{FF2B5EF4-FFF2-40B4-BE49-F238E27FC236}">
                <a16:creationId xmlns:a16="http://schemas.microsoft.com/office/drawing/2014/main" id="{D15CD42B-B316-4554-B9CB-F60A88CCC20A}"/>
              </a:ext>
            </a:extLst>
          </p:cNvPr>
          <p:cNvSpPr txBox="1"/>
          <p:nvPr/>
        </p:nvSpPr>
        <p:spPr>
          <a:xfrm>
            <a:off x="445405" y="3477518"/>
            <a:ext cx="592060" cy="307777"/>
          </a:xfrm>
          <a:prstGeom prst="rect">
            <a:avLst/>
          </a:prstGeom>
          <a:noFill/>
          <a:ln>
            <a:noFill/>
          </a:ln>
        </p:spPr>
        <p:txBody>
          <a:bodyPr wrap="square" rtlCol="0" anchor="ctr">
            <a:spAutoFit/>
          </a:bodyPr>
          <a:lstStyle/>
          <a:p>
            <a:pPr algn="ctr"/>
            <a:r>
              <a:rPr lang="en-US" altLang="ko-KR" sz="1400" b="1" dirty="0">
                <a:latin typeface="Verdana" panose="020B0604030504040204" pitchFamily="34" charset="0"/>
                <a:ea typeface="Verdana" panose="020B0604030504040204" pitchFamily="34" charset="0"/>
                <a:cs typeface="Verdana" panose="020B0604030504040204" pitchFamily="34" charset="0"/>
              </a:rPr>
              <a:t>01</a:t>
            </a:r>
            <a:endParaRPr lang="ko-KR" altLang="en-US" sz="1400" b="1" dirty="0">
              <a:latin typeface="Verdana" panose="020B0604030504040204" pitchFamily="34" charset="0"/>
              <a:cs typeface="Verdana" panose="020B0604030504040204" pitchFamily="34" charset="0"/>
            </a:endParaRPr>
          </a:p>
        </p:txBody>
      </p:sp>
      <p:sp>
        <p:nvSpPr>
          <p:cNvPr id="223" name="TextBox 222">
            <a:extLst>
              <a:ext uri="{FF2B5EF4-FFF2-40B4-BE49-F238E27FC236}">
                <a16:creationId xmlns:a16="http://schemas.microsoft.com/office/drawing/2014/main" id="{8D1C4D1B-3EFC-4AB8-AF80-F81A3F9C291A}"/>
              </a:ext>
            </a:extLst>
          </p:cNvPr>
          <p:cNvSpPr txBox="1"/>
          <p:nvPr/>
        </p:nvSpPr>
        <p:spPr>
          <a:xfrm>
            <a:off x="2349476" y="3507963"/>
            <a:ext cx="592061" cy="307668"/>
          </a:xfrm>
          <a:prstGeom prst="rect">
            <a:avLst/>
          </a:prstGeom>
          <a:noFill/>
        </p:spPr>
        <p:txBody>
          <a:bodyPr wrap="square" rtlCol="0" anchor="ctr">
            <a:spAutoFit/>
          </a:bodyPr>
          <a:lstStyle/>
          <a:p>
            <a:pPr algn="ctr"/>
            <a:r>
              <a:rPr lang="en-US" altLang="ko-KR" sz="1400" b="1" dirty="0">
                <a:solidFill>
                  <a:schemeClr val="bg1"/>
                </a:solidFill>
                <a:latin typeface="Verdana" panose="020B0604030504040204" pitchFamily="34" charset="0"/>
                <a:ea typeface="Verdana" panose="020B0604030504040204" pitchFamily="34" charset="0"/>
                <a:cs typeface="Verdana" panose="020B0604030504040204" pitchFamily="34" charset="0"/>
              </a:rPr>
              <a:t>02</a:t>
            </a:r>
            <a:endParaRPr lang="ko-KR" altLang="en-US" sz="1400" b="1" dirty="0">
              <a:solidFill>
                <a:schemeClr val="bg1"/>
              </a:solidFill>
              <a:latin typeface="Verdana" panose="020B0604030504040204" pitchFamily="34" charset="0"/>
              <a:cs typeface="Verdana" panose="020B0604030504040204" pitchFamily="34" charset="0"/>
            </a:endParaRPr>
          </a:p>
        </p:txBody>
      </p:sp>
      <p:sp>
        <p:nvSpPr>
          <p:cNvPr id="224" name="TextBox 223">
            <a:extLst>
              <a:ext uri="{FF2B5EF4-FFF2-40B4-BE49-F238E27FC236}">
                <a16:creationId xmlns:a16="http://schemas.microsoft.com/office/drawing/2014/main" id="{8C99654F-0634-4E1D-A78E-B44A1F2D5FA7}"/>
              </a:ext>
            </a:extLst>
          </p:cNvPr>
          <p:cNvSpPr txBox="1"/>
          <p:nvPr/>
        </p:nvSpPr>
        <p:spPr>
          <a:xfrm>
            <a:off x="4133747" y="3521536"/>
            <a:ext cx="592061" cy="307668"/>
          </a:xfrm>
          <a:prstGeom prst="rect">
            <a:avLst/>
          </a:prstGeom>
          <a:noFill/>
          <a:ln>
            <a:noFill/>
          </a:ln>
        </p:spPr>
        <p:txBody>
          <a:bodyPr wrap="square" rtlCol="0" anchor="ctr">
            <a:spAutoFit/>
          </a:bodyPr>
          <a:lstStyle/>
          <a:p>
            <a:pPr algn="ctr"/>
            <a:r>
              <a:rPr lang="en-US" altLang="ko-KR" sz="1400" b="1" dirty="0">
                <a:latin typeface="Verdana" panose="020B0604030504040204" pitchFamily="34" charset="0"/>
                <a:ea typeface="Verdana" panose="020B0604030504040204" pitchFamily="34" charset="0"/>
                <a:cs typeface="Verdana" panose="020B0604030504040204" pitchFamily="34" charset="0"/>
              </a:rPr>
              <a:t>03</a:t>
            </a:r>
            <a:endParaRPr lang="ko-KR" altLang="en-US" sz="1400" b="1" dirty="0">
              <a:latin typeface="Verdana" panose="020B0604030504040204" pitchFamily="34" charset="0"/>
              <a:cs typeface="Verdana" panose="020B0604030504040204" pitchFamily="34" charset="0"/>
            </a:endParaRPr>
          </a:p>
        </p:txBody>
      </p:sp>
      <p:sp>
        <p:nvSpPr>
          <p:cNvPr id="225" name="TextBox 224">
            <a:extLst>
              <a:ext uri="{FF2B5EF4-FFF2-40B4-BE49-F238E27FC236}">
                <a16:creationId xmlns:a16="http://schemas.microsoft.com/office/drawing/2014/main" id="{41F97E7E-C840-44ED-BBAE-4684562BB216}"/>
              </a:ext>
            </a:extLst>
          </p:cNvPr>
          <p:cNvSpPr txBox="1"/>
          <p:nvPr/>
        </p:nvSpPr>
        <p:spPr>
          <a:xfrm>
            <a:off x="5973347" y="3458152"/>
            <a:ext cx="592060" cy="307668"/>
          </a:xfrm>
          <a:prstGeom prst="rect">
            <a:avLst/>
          </a:prstGeom>
          <a:noFill/>
        </p:spPr>
        <p:txBody>
          <a:bodyPr wrap="square" rtlCol="0" anchor="ctr">
            <a:spAutoFit/>
          </a:bodyPr>
          <a:lstStyle/>
          <a:p>
            <a:pPr algn="ctr"/>
            <a:r>
              <a:rPr lang="en-US" altLang="ko-KR" sz="1400" b="1" dirty="0">
                <a:latin typeface="Verdana" panose="020B0604030504040204" pitchFamily="34" charset="0"/>
                <a:ea typeface="Verdana" panose="020B0604030504040204" pitchFamily="34" charset="0"/>
                <a:cs typeface="Verdana" panose="020B0604030504040204" pitchFamily="34" charset="0"/>
              </a:rPr>
              <a:t>04</a:t>
            </a:r>
            <a:endParaRPr lang="ko-KR" altLang="en-US" sz="1400" b="1" dirty="0">
              <a:latin typeface="Verdana" panose="020B0604030504040204" pitchFamily="34" charset="0"/>
              <a:cs typeface="Verdana" panose="020B0604030504040204" pitchFamily="34" charset="0"/>
            </a:endParaRPr>
          </a:p>
        </p:txBody>
      </p:sp>
      <p:graphicFrame>
        <p:nvGraphicFramePr>
          <p:cNvPr id="228" name="Diagram 227">
            <a:extLst>
              <a:ext uri="{FF2B5EF4-FFF2-40B4-BE49-F238E27FC236}">
                <a16:creationId xmlns:a16="http://schemas.microsoft.com/office/drawing/2014/main" id="{4A86ABA9-0527-47DB-B1A2-2769B5B77F6A}"/>
              </a:ext>
            </a:extLst>
          </p:cNvPr>
          <p:cNvGraphicFramePr/>
          <p:nvPr/>
        </p:nvGraphicFramePr>
        <p:xfrm>
          <a:off x="537500" y="4673600"/>
          <a:ext cx="7594288" cy="196132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8902796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3A7F4A6B-3C27-4472-AAA2-6AE0B8B7BB99}"/>
              </a:ext>
            </a:extLst>
          </p:cNvPr>
          <p:cNvSpPr>
            <a:spLocks noGrp="1"/>
          </p:cNvSpPr>
          <p:nvPr>
            <p:ph type="body" sz="quarter" idx="14"/>
          </p:nvPr>
        </p:nvSpPr>
        <p:spPr>
          <a:xfrm>
            <a:off x="28136" y="130464"/>
            <a:ext cx="7340073" cy="608533"/>
          </a:xfrm>
        </p:spPr>
        <p:txBody>
          <a:bodyPr>
            <a:normAutofit/>
          </a:bodyPr>
          <a:lstStyle/>
          <a:p>
            <a:pPr>
              <a:spcBef>
                <a:spcPts val="0"/>
              </a:spcBef>
            </a:pPr>
            <a:r>
              <a:rPr lang="en-IN" sz="1400" dirty="0">
                <a:solidFill>
                  <a:schemeClr val="tx1">
                    <a:lumMod val="85000"/>
                    <a:lumOff val="15000"/>
                  </a:schemeClr>
                </a:solidFill>
              </a:rPr>
              <a:t>India Epoxy Resin Market</a:t>
            </a:r>
          </a:p>
          <a:p>
            <a:pPr>
              <a:spcBef>
                <a:spcPts val="0"/>
              </a:spcBef>
            </a:pPr>
            <a:r>
              <a:rPr lang="en-US" sz="1200" b="0" dirty="0">
                <a:solidFill>
                  <a:schemeClr val="tx1">
                    <a:lumMod val="85000"/>
                    <a:lumOff val="15000"/>
                  </a:schemeClr>
                </a:solidFill>
              </a:rPr>
              <a:t>Market Share, By Type</a:t>
            </a:r>
          </a:p>
        </p:txBody>
      </p:sp>
      <p:sp>
        <p:nvSpPr>
          <p:cNvPr id="14" name="TextBox 13">
            <a:extLst>
              <a:ext uri="{FF2B5EF4-FFF2-40B4-BE49-F238E27FC236}">
                <a16:creationId xmlns:a16="http://schemas.microsoft.com/office/drawing/2014/main" id="{1558FA07-D4DE-4AB1-8BDC-22E287A361F2}"/>
              </a:ext>
            </a:extLst>
          </p:cNvPr>
          <p:cNvSpPr txBox="1"/>
          <p:nvPr/>
        </p:nvSpPr>
        <p:spPr>
          <a:xfrm>
            <a:off x="261741" y="655960"/>
            <a:ext cx="8809041" cy="292068"/>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E7E6E6">
                    <a:lumMod val="25000"/>
                  </a:srgbClr>
                </a:solidFill>
                <a:effectLst/>
                <a:uLnTx/>
                <a:uFillTx/>
                <a:latin typeface="Verdana" panose="020B0604030504040204" pitchFamily="34" charset="0"/>
                <a:ea typeface="Verdana" panose="020B0604030504040204" pitchFamily="34" charset="0"/>
                <a:cs typeface="Verdana" panose="020B0604030504040204" pitchFamily="34" charset="0"/>
              </a:rPr>
              <a:t>Figure 5: </a:t>
            </a:r>
            <a:r>
              <a:rPr lang="en-US" sz="1000" b="1" dirty="0">
                <a:solidFill>
                  <a:srgbClr val="E7E6E6">
                    <a:lumMod val="25000"/>
                  </a:srgbClr>
                </a:solidFill>
                <a:latin typeface="Verdana" panose="020B0604030504040204" pitchFamily="34" charset="0"/>
                <a:ea typeface="Verdana" panose="020B0604030504040204" pitchFamily="34" charset="0"/>
                <a:cs typeface="Verdana" panose="020B0604030504040204" pitchFamily="34" charset="0"/>
              </a:rPr>
              <a:t>India</a:t>
            </a:r>
            <a:r>
              <a:rPr kumimoji="0" lang="en-US" sz="1000" b="1" i="0" u="none" strike="noStrike" kern="1200" cap="none" spc="0" normalizeH="0" baseline="0" noProof="0" dirty="0">
                <a:ln>
                  <a:noFill/>
                </a:ln>
                <a:solidFill>
                  <a:srgbClr val="E7E6E6">
                    <a:lumMod val="25000"/>
                  </a:srgbClr>
                </a:solidFill>
                <a:effectLst/>
                <a:uLnTx/>
                <a:uFillTx/>
                <a:latin typeface="Verdana" panose="020B0604030504040204" pitchFamily="34" charset="0"/>
                <a:ea typeface="Verdana" panose="020B0604030504040204" pitchFamily="34" charset="0"/>
                <a:cs typeface="Verdana" panose="020B0604030504040204" pitchFamily="34" charset="0"/>
              </a:rPr>
              <a:t> Epoxy Resin Market Share, By Type, By Volume, 2015–2025F</a:t>
            </a:r>
          </a:p>
        </p:txBody>
      </p:sp>
      <p:graphicFrame>
        <p:nvGraphicFramePr>
          <p:cNvPr id="8" name="Chart 7">
            <a:extLst>
              <a:ext uri="{FF2B5EF4-FFF2-40B4-BE49-F238E27FC236}">
                <a16:creationId xmlns:a16="http://schemas.microsoft.com/office/drawing/2014/main" id="{4132EB14-6723-4248-8CA5-699FF5E13051}"/>
              </a:ext>
            </a:extLst>
          </p:cNvPr>
          <p:cNvGraphicFramePr/>
          <p:nvPr>
            <p:extLst>
              <p:ext uri="{D42A27DB-BD31-4B8C-83A1-F6EECF244321}">
                <p14:modId xmlns:p14="http://schemas.microsoft.com/office/powerpoint/2010/main" val="4063289378"/>
              </p:ext>
            </p:extLst>
          </p:nvPr>
        </p:nvGraphicFramePr>
        <p:xfrm>
          <a:off x="178676" y="986493"/>
          <a:ext cx="8703583" cy="4713267"/>
        </p:xfrm>
        <a:graphic>
          <a:graphicData uri="http://schemas.openxmlformats.org/drawingml/2006/chart">
            <c:chart xmlns:c="http://schemas.openxmlformats.org/drawingml/2006/chart" xmlns:r="http://schemas.openxmlformats.org/officeDocument/2006/relationships" r:id="rId3"/>
          </a:graphicData>
        </a:graphic>
      </p:graphicFrame>
      <p:sp>
        <p:nvSpPr>
          <p:cNvPr id="5" name="TextBox 4">
            <a:extLst>
              <a:ext uri="{FF2B5EF4-FFF2-40B4-BE49-F238E27FC236}">
                <a16:creationId xmlns:a16="http://schemas.microsoft.com/office/drawing/2014/main" id="{BE42498D-9596-4D48-BB1C-415AEC013F99}"/>
              </a:ext>
            </a:extLst>
          </p:cNvPr>
          <p:cNvSpPr txBox="1"/>
          <p:nvPr/>
        </p:nvSpPr>
        <p:spPr>
          <a:xfrm>
            <a:off x="346229" y="4961343"/>
            <a:ext cx="8298888" cy="1612301"/>
          </a:xfrm>
          <a:prstGeom prst="rect">
            <a:avLst/>
          </a:prstGeom>
          <a:noFill/>
        </p:spPr>
        <p:txBody>
          <a:bodyPr wrap="square" rtlCol="0">
            <a:spAutoFit/>
          </a:bodyPr>
          <a:lstStyle/>
          <a:p>
            <a:pPr algn="just">
              <a:lnSpc>
                <a:spcPts val="1500"/>
              </a:lnSpc>
            </a:pPr>
            <a:r>
              <a:rPr lang="en-US" sz="1000" dirty="0">
                <a:solidFill>
                  <a:schemeClr val="bg1"/>
                </a:solidFill>
                <a:latin typeface="Arial" panose="020B0604020202020204" pitchFamily="34" charset="0"/>
                <a:ea typeface="Verdana" panose="020B0604030504040204" pitchFamily="34" charset="0"/>
                <a:cs typeface="Arial" panose="020B0604020202020204" pitchFamily="34" charset="0"/>
              </a:rPr>
              <a:t>Epoxy Resin market is being driven by various end user industries such as thermal papers, epoxy resins, fine chemicals, phenolic resins, PBT, polyurethane and many more. Amongst all these end users, majority of the demand for BPS is generated by thermal paper across the globe. Increasing demand for online purchasing coupled with increasing importance of labelling in food &amp; beverage industry is promoting the use of thermal papers, which in turn is driving BPS consumption. Epoxy resins, fine chemicals, phenolic resins, PBT &amp; polyurethane collectively have garnered more than 45% share in 2019 in Asia-Pacific BPS market. Increasing use of epoxy resins to give specific aesthetic to a place, has catalyzed the BPS demand. Polyurethane systems have been associated with offering strength, durability and resilience while dealing with challenging conditions such as heavy footfall, physical impacts, extreme temperatures and corrosive chemicals. These offerings by PU resins are driving the BPS market growth.</a:t>
            </a:r>
          </a:p>
        </p:txBody>
      </p:sp>
      <p:sp>
        <p:nvSpPr>
          <p:cNvPr id="7" name="TextBox 4">
            <a:extLst>
              <a:ext uri="{FF2B5EF4-FFF2-40B4-BE49-F238E27FC236}">
                <a16:creationId xmlns:a16="http://schemas.microsoft.com/office/drawing/2014/main" id="{0735F37D-6C77-496A-8F21-494439848DCA}"/>
              </a:ext>
            </a:extLst>
          </p:cNvPr>
          <p:cNvSpPr txBox="1"/>
          <p:nvPr/>
        </p:nvSpPr>
        <p:spPr>
          <a:xfrm>
            <a:off x="6425733" y="5847228"/>
            <a:ext cx="2337955" cy="20005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TechSci Research</a:t>
            </a:r>
          </a:p>
        </p:txBody>
      </p:sp>
    </p:spTree>
    <p:extLst>
      <p:ext uri="{BB962C8B-B14F-4D97-AF65-F5344CB8AC3E}">
        <p14:creationId xmlns:p14="http://schemas.microsoft.com/office/powerpoint/2010/main" val="294748844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3A7F4A6B-3C27-4472-AAA2-6AE0B8B7BB99}"/>
              </a:ext>
            </a:extLst>
          </p:cNvPr>
          <p:cNvSpPr>
            <a:spLocks noGrp="1"/>
          </p:cNvSpPr>
          <p:nvPr>
            <p:ph type="body" sz="quarter" idx="14"/>
          </p:nvPr>
        </p:nvSpPr>
        <p:spPr>
          <a:xfrm>
            <a:off x="28136" y="130464"/>
            <a:ext cx="7340073" cy="608533"/>
          </a:xfrm>
        </p:spPr>
        <p:txBody>
          <a:bodyPr>
            <a:normAutofit/>
          </a:bodyPr>
          <a:lstStyle/>
          <a:p>
            <a:pPr>
              <a:spcBef>
                <a:spcPts val="0"/>
              </a:spcBef>
            </a:pPr>
            <a:r>
              <a:rPr lang="en-IN" sz="1400" dirty="0">
                <a:solidFill>
                  <a:schemeClr val="tx1">
                    <a:lumMod val="85000"/>
                    <a:lumOff val="15000"/>
                  </a:schemeClr>
                </a:solidFill>
              </a:rPr>
              <a:t>India Epoxy Resin Market</a:t>
            </a:r>
          </a:p>
          <a:p>
            <a:pPr>
              <a:spcBef>
                <a:spcPts val="0"/>
              </a:spcBef>
            </a:pPr>
            <a:r>
              <a:rPr lang="en-US" sz="1200" b="0" dirty="0">
                <a:solidFill>
                  <a:schemeClr val="tx1">
                    <a:lumMod val="85000"/>
                    <a:lumOff val="15000"/>
                  </a:schemeClr>
                </a:solidFill>
              </a:rPr>
              <a:t>Market Share, By Grade</a:t>
            </a:r>
          </a:p>
        </p:txBody>
      </p:sp>
      <p:sp>
        <p:nvSpPr>
          <p:cNvPr id="14" name="TextBox 13">
            <a:extLst>
              <a:ext uri="{FF2B5EF4-FFF2-40B4-BE49-F238E27FC236}">
                <a16:creationId xmlns:a16="http://schemas.microsoft.com/office/drawing/2014/main" id="{1558FA07-D4DE-4AB1-8BDC-22E287A361F2}"/>
              </a:ext>
            </a:extLst>
          </p:cNvPr>
          <p:cNvSpPr txBox="1"/>
          <p:nvPr/>
        </p:nvSpPr>
        <p:spPr>
          <a:xfrm>
            <a:off x="261741" y="655960"/>
            <a:ext cx="8809041" cy="292068"/>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E7E6E6">
                    <a:lumMod val="25000"/>
                  </a:srgbClr>
                </a:solidFill>
                <a:effectLst/>
                <a:uLnTx/>
                <a:uFillTx/>
                <a:latin typeface="Verdana" panose="020B0604030504040204" pitchFamily="34" charset="0"/>
                <a:ea typeface="Verdana" panose="020B0604030504040204" pitchFamily="34" charset="0"/>
                <a:cs typeface="Verdana" panose="020B0604030504040204" pitchFamily="34" charset="0"/>
              </a:rPr>
              <a:t>Figure 5: India Epoxy Resin Market Share, By Grade, By Volume, 2015–2025F</a:t>
            </a:r>
          </a:p>
        </p:txBody>
      </p:sp>
      <p:sp>
        <p:nvSpPr>
          <p:cNvPr id="9" name="TextBox 4">
            <a:extLst>
              <a:ext uri="{FF2B5EF4-FFF2-40B4-BE49-F238E27FC236}">
                <a16:creationId xmlns:a16="http://schemas.microsoft.com/office/drawing/2014/main" id="{3EBB8101-2BD9-47A3-B00B-DC256F979155}"/>
              </a:ext>
            </a:extLst>
          </p:cNvPr>
          <p:cNvSpPr txBox="1"/>
          <p:nvPr/>
        </p:nvSpPr>
        <p:spPr>
          <a:xfrm>
            <a:off x="3733001" y="4475915"/>
            <a:ext cx="4903238" cy="20005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TechSci Research</a:t>
            </a:r>
          </a:p>
        </p:txBody>
      </p:sp>
      <p:graphicFrame>
        <p:nvGraphicFramePr>
          <p:cNvPr id="11" name="Chart 10">
            <a:extLst>
              <a:ext uri="{FF2B5EF4-FFF2-40B4-BE49-F238E27FC236}">
                <a16:creationId xmlns:a16="http://schemas.microsoft.com/office/drawing/2014/main" id="{E3691915-8873-4B56-8BDC-36FEED9B2056}"/>
              </a:ext>
            </a:extLst>
          </p:cNvPr>
          <p:cNvGraphicFramePr/>
          <p:nvPr>
            <p:extLst>
              <p:ext uri="{D42A27DB-BD31-4B8C-83A1-F6EECF244321}">
                <p14:modId xmlns:p14="http://schemas.microsoft.com/office/powerpoint/2010/main" val="3439438399"/>
              </p:ext>
            </p:extLst>
          </p:nvPr>
        </p:nvGraphicFramePr>
        <p:xfrm>
          <a:off x="28136" y="1018939"/>
          <a:ext cx="9042646" cy="3942404"/>
        </p:xfrm>
        <a:graphic>
          <a:graphicData uri="http://schemas.openxmlformats.org/drawingml/2006/chart">
            <c:chart xmlns:c="http://schemas.openxmlformats.org/drawingml/2006/chart" xmlns:r="http://schemas.openxmlformats.org/officeDocument/2006/relationships" r:id="rId3"/>
          </a:graphicData>
        </a:graphic>
      </p:graphicFrame>
      <p:sp>
        <p:nvSpPr>
          <p:cNvPr id="8" name="TextBox 4">
            <a:extLst>
              <a:ext uri="{FF2B5EF4-FFF2-40B4-BE49-F238E27FC236}">
                <a16:creationId xmlns:a16="http://schemas.microsoft.com/office/drawing/2014/main" id="{353916D3-6F48-47C1-A6D1-EBA620C9393E}"/>
              </a:ext>
            </a:extLst>
          </p:cNvPr>
          <p:cNvSpPr txBox="1"/>
          <p:nvPr/>
        </p:nvSpPr>
        <p:spPr>
          <a:xfrm>
            <a:off x="6298284" y="5241285"/>
            <a:ext cx="2337955" cy="20005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TechSci Research</a:t>
            </a:r>
          </a:p>
        </p:txBody>
      </p:sp>
    </p:spTree>
    <p:extLst>
      <p:ext uri="{BB962C8B-B14F-4D97-AF65-F5344CB8AC3E}">
        <p14:creationId xmlns:p14="http://schemas.microsoft.com/office/powerpoint/2010/main" val="366284277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3A7F4A6B-3C27-4472-AAA2-6AE0B8B7BB99}"/>
              </a:ext>
            </a:extLst>
          </p:cNvPr>
          <p:cNvSpPr>
            <a:spLocks noGrp="1"/>
          </p:cNvSpPr>
          <p:nvPr>
            <p:ph type="body" sz="quarter" idx="14"/>
          </p:nvPr>
        </p:nvSpPr>
        <p:spPr>
          <a:xfrm>
            <a:off x="28136" y="130464"/>
            <a:ext cx="7340073" cy="608533"/>
          </a:xfrm>
        </p:spPr>
        <p:txBody>
          <a:bodyPr>
            <a:normAutofit/>
          </a:bodyPr>
          <a:lstStyle/>
          <a:p>
            <a:pPr>
              <a:spcBef>
                <a:spcPts val="0"/>
              </a:spcBef>
            </a:pPr>
            <a:r>
              <a:rPr lang="en-IN" sz="1400" dirty="0">
                <a:solidFill>
                  <a:schemeClr val="tx1">
                    <a:lumMod val="85000"/>
                    <a:lumOff val="15000"/>
                  </a:schemeClr>
                </a:solidFill>
              </a:rPr>
              <a:t>India Epoxy Resin Market</a:t>
            </a:r>
          </a:p>
          <a:p>
            <a:pPr>
              <a:spcBef>
                <a:spcPts val="0"/>
              </a:spcBef>
            </a:pPr>
            <a:r>
              <a:rPr lang="en-US" sz="1200" b="0" dirty="0">
                <a:solidFill>
                  <a:schemeClr val="tx1">
                    <a:lumMod val="85000"/>
                    <a:lumOff val="15000"/>
                  </a:schemeClr>
                </a:solidFill>
              </a:rPr>
              <a:t>Market Share, By Sales Channel</a:t>
            </a:r>
          </a:p>
        </p:txBody>
      </p:sp>
      <p:sp>
        <p:nvSpPr>
          <p:cNvPr id="14" name="TextBox 13">
            <a:extLst>
              <a:ext uri="{FF2B5EF4-FFF2-40B4-BE49-F238E27FC236}">
                <a16:creationId xmlns:a16="http://schemas.microsoft.com/office/drawing/2014/main" id="{1558FA07-D4DE-4AB1-8BDC-22E287A361F2}"/>
              </a:ext>
            </a:extLst>
          </p:cNvPr>
          <p:cNvSpPr txBox="1"/>
          <p:nvPr/>
        </p:nvSpPr>
        <p:spPr>
          <a:xfrm>
            <a:off x="261741" y="720601"/>
            <a:ext cx="8809041" cy="292068"/>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E7E6E6">
                    <a:lumMod val="25000"/>
                  </a:srgbClr>
                </a:solidFill>
                <a:effectLst/>
                <a:uLnTx/>
                <a:uFillTx/>
                <a:latin typeface="Verdana" panose="020B0604030504040204" pitchFamily="34" charset="0"/>
                <a:ea typeface="Verdana" panose="020B0604030504040204" pitchFamily="34" charset="0"/>
                <a:cs typeface="Verdana" panose="020B0604030504040204" pitchFamily="34" charset="0"/>
              </a:rPr>
              <a:t>Figure 7: India Epoxy Resin Market Share, By Sales Channel, By Volume, 2015–2025F</a:t>
            </a:r>
          </a:p>
        </p:txBody>
      </p:sp>
      <p:sp>
        <p:nvSpPr>
          <p:cNvPr id="5" name="TextBox 4">
            <a:extLst>
              <a:ext uri="{FF2B5EF4-FFF2-40B4-BE49-F238E27FC236}">
                <a16:creationId xmlns:a16="http://schemas.microsoft.com/office/drawing/2014/main" id="{1D6C3E9A-D77B-4C10-B8AC-C87FC2808A30}"/>
              </a:ext>
            </a:extLst>
          </p:cNvPr>
          <p:cNvSpPr txBox="1"/>
          <p:nvPr/>
        </p:nvSpPr>
        <p:spPr>
          <a:xfrm>
            <a:off x="4546483" y="5660282"/>
            <a:ext cx="4164329" cy="20005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TechSci Research</a:t>
            </a:r>
          </a:p>
        </p:txBody>
      </p:sp>
      <p:graphicFrame>
        <p:nvGraphicFramePr>
          <p:cNvPr id="6" name="Chart 5">
            <a:extLst>
              <a:ext uri="{FF2B5EF4-FFF2-40B4-BE49-F238E27FC236}">
                <a16:creationId xmlns:a16="http://schemas.microsoft.com/office/drawing/2014/main" id="{2F0A7317-45C9-4B68-BD27-A3334AA67734}"/>
              </a:ext>
            </a:extLst>
          </p:cNvPr>
          <p:cNvGraphicFramePr/>
          <p:nvPr>
            <p:extLst>
              <p:ext uri="{D42A27DB-BD31-4B8C-83A1-F6EECF244321}">
                <p14:modId xmlns:p14="http://schemas.microsoft.com/office/powerpoint/2010/main" val="2604194213"/>
              </p:ext>
            </p:extLst>
          </p:nvPr>
        </p:nvGraphicFramePr>
        <p:xfrm>
          <a:off x="194691" y="1012669"/>
          <a:ext cx="8703583" cy="4373941"/>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14505465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3A7F4A6B-3C27-4472-AAA2-6AE0B8B7BB99}"/>
              </a:ext>
            </a:extLst>
          </p:cNvPr>
          <p:cNvSpPr>
            <a:spLocks noGrp="1"/>
          </p:cNvSpPr>
          <p:nvPr>
            <p:ph type="body" sz="quarter" idx="14"/>
          </p:nvPr>
        </p:nvSpPr>
        <p:spPr>
          <a:xfrm>
            <a:off x="28136" y="130464"/>
            <a:ext cx="7340073" cy="608533"/>
          </a:xfrm>
        </p:spPr>
        <p:txBody>
          <a:bodyPr>
            <a:normAutofit/>
          </a:bodyPr>
          <a:lstStyle/>
          <a:p>
            <a:pPr>
              <a:spcBef>
                <a:spcPts val="0"/>
              </a:spcBef>
            </a:pPr>
            <a:r>
              <a:rPr lang="en-IN" sz="1400" dirty="0">
                <a:solidFill>
                  <a:schemeClr val="tx1">
                    <a:lumMod val="85000"/>
                    <a:lumOff val="15000"/>
                  </a:schemeClr>
                </a:solidFill>
              </a:rPr>
              <a:t>India Epoxy Resin Market</a:t>
            </a:r>
          </a:p>
          <a:p>
            <a:pPr>
              <a:spcBef>
                <a:spcPts val="0"/>
              </a:spcBef>
            </a:pPr>
            <a:r>
              <a:rPr lang="en-US" sz="1200" b="0" dirty="0">
                <a:solidFill>
                  <a:schemeClr val="tx1">
                    <a:lumMod val="85000"/>
                    <a:lumOff val="15000"/>
                  </a:schemeClr>
                </a:solidFill>
              </a:rPr>
              <a:t>Market Share, By Application</a:t>
            </a:r>
          </a:p>
        </p:txBody>
      </p:sp>
      <p:sp>
        <p:nvSpPr>
          <p:cNvPr id="14" name="TextBox 13">
            <a:extLst>
              <a:ext uri="{FF2B5EF4-FFF2-40B4-BE49-F238E27FC236}">
                <a16:creationId xmlns:a16="http://schemas.microsoft.com/office/drawing/2014/main" id="{1558FA07-D4DE-4AB1-8BDC-22E287A361F2}"/>
              </a:ext>
            </a:extLst>
          </p:cNvPr>
          <p:cNvSpPr txBox="1"/>
          <p:nvPr/>
        </p:nvSpPr>
        <p:spPr>
          <a:xfrm>
            <a:off x="261741" y="720601"/>
            <a:ext cx="8809041" cy="292068"/>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E7E6E6">
                    <a:lumMod val="25000"/>
                  </a:srgbClr>
                </a:solidFill>
                <a:effectLst/>
                <a:uLnTx/>
                <a:uFillTx/>
                <a:latin typeface="Verdana" panose="020B0604030504040204" pitchFamily="34" charset="0"/>
                <a:ea typeface="Verdana" panose="020B0604030504040204" pitchFamily="34" charset="0"/>
                <a:cs typeface="Verdana" panose="020B0604030504040204" pitchFamily="34" charset="0"/>
              </a:rPr>
              <a:t>Figure 7: India Epoxy Resin Market Share, By Application, By Volume, 2015–2025F</a:t>
            </a:r>
          </a:p>
        </p:txBody>
      </p:sp>
      <p:sp>
        <p:nvSpPr>
          <p:cNvPr id="5" name="TextBox 4">
            <a:extLst>
              <a:ext uri="{FF2B5EF4-FFF2-40B4-BE49-F238E27FC236}">
                <a16:creationId xmlns:a16="http://schemas.microsoft.com/office/drawing/2014/main" id="{1D6C3E9A-D77B-4C10-B8AC-C87FC2808A30}"/>
              </a:ext>
            </a:extLst>
          </p:cNvPr>
          <p:cNvSpPr txBox="1"/>
          <p:nvPr/>
        </p:nvSpPr>
        <p:spPr>
          <a:xfrm>
            <a:off x="4546483" y="5660282"/>
            <a:ext cx="4164329" cy="307777"/>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Others include automotive, composites etc.</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TechSci Research</a:t>
            </a:r>
          </a:p>
        </p:txBody>
      </p:sp>
      <p:graphicFrame>
        <p:nvGraphicFramePr>
          <p:cNvPr id="6" name="Chart 5">
            <a:extLst>
              <a:ext uri="{FF2B5EF4-FFF2-40B4-BE49-F238E27FC236}">
                <a16:creationId xmlns:a16="http://schemas.microsoft.com/office/drawing/2014/main" id="{0A31C24A-0427-4BDE-B236-A0C8C76DE5F0}"/>
              </a:ext>
            </a:extLst>
          </p:cNvPr>
          <p:cNvGraphicFramePr/>
          <p:nvPr>
            <p:extLst>
              <p:ext uri="{D42A27DB-BD31-4B8C-83A1-F6EECF244321}">
                <p14:modId xmlns:p14="http://schemas.microsoft.com/office/powerpoint/2010/main" val="3037362326"/>
              </p:ext>
            </p:extLst>
          </p:nvPr>
        </p:nvGraphicFramePr>
        <p:xfrm>
          <a:off x="28137" y="1219243"/>
          <a:ext cx="9115863" cy="4167367"/>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57229834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63977FA2-2584-483B-BEA5-C4C09F2B1DB2}"/>
              </a:ext>
            </a:extLst>
          </p:cNvPr>
          <p:cNvSpPr/>
          <p:nvPr/>
        </p:nvSpPr>
        <p:spPr>
          <a:xfrm>
            <a:off x="167217" y="3014253"/>
            <a:ext cx="2736426" cy="1200329"/>
          </a:xfrm>
          <a:prstGeom prst="rect">
            <a:avLst/>
          </a:prstGeom>
        </p:spPr>
        <p:txBody>
          <a:bodyPr wrap="square">
            <a:spAutoFit/>
          </a:bodyPr>
          <a:lstStyle/>
          <a:p>
            <a:pPr algn="ctr" defTabSz="914400">
              <a:spcBef>
                <a:spcPct val="0"/>
              </a:spcBef>
              <a:spcAft>
                <a:spcPts val="600"/>
              </a:spcAft>
              <a:defRPr/>
            </a:pPr>
            <a:r>
              <a:rPr lang="en-US" sz="2400" spc="-136" dirty="0">
                <a:solidFill>
                  <a:schemeClr val="bg1"/>
                </a:solidFill>
                <a:latin typeface="Montserrat" panose="00000500000000000000" pitchFamily="2" charset="0"/>
                <a:ea typeface="+mj-ea"/>
                <a:cs typeface="+mj-cs"/>
              </a:rPr>
              <a:t>EUROPE EPOXY RESIN MARKET OUTLOOK</a:t>
            </a:r>
          </a:p>
        </p:txBody>
      </p:sp>
      <p:cxnSp>
        <p:nvCxnSpPr>
          <p:cNvPr id="11" name="Straight Connector 10">
            <a:extLst>
              <a:ext uri="{FF2B5EF4-FFF2-40B4-BE49-F238E27FC236}">
                <a16:creationId xmlns:a16="http://schemas.microsoft.com/office/drawing/2014/main" id="{E46E7EE7-1768-4614-9001-7E82684FA105}"/>
              </a:ext>
            </a:extLst>
          </p:cNvPr>
          <p:cNvCxnSpPr/>
          <p:nvPr/>
        </p:nvCxnSpPr>
        <p:spPr>
          <a:xfrm>
            <a:off x="0" y="4191000"/>
            <a:ext cx="307086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16A7AA16-C025-4673-A9A9-D4A803D907FA}"/>
              </a:ext>
            </a:extLst>
          </p:cNvPr>
          <p:cNvCxnSpPr/>
          <p:nvPr/>
        </p:nvCxnSpPr>
        <p:spPr>
          <a:xfrm>
            <a:off x="0" y="4395978"/>
            <a:ext cx="307086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91E3F824-2743-43B8-AB46-776988FBFED4}"/>
              </a:ext>
            </a:extLst>
          </p:cNvPr>
          <p:cNvCxnSpPr/>
          <p:nvPr/>
        </p:nvCxnSpPr>
        <p:spPr>
          <a:xfrm>
            <a:off x="0" y="4609338"/>
            <a:ext cx="307086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F64FD4E6-CF0E-4020-9E3B-707F9EF1FAB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21627" y="353479"/>
            <a:ext cx="1998988" cy="627133"/>
          </a:xfrm>
          <a:prstGeom prst="rect">
            <a:avLst/>
          </a:prstGeom>
        </p:spPr>
      </p:pic>
      <p:pic>
        <p:nvPicPr>
          <p:cNvPr id="3" name="Picture 2" descr="A picture containing wooden, wood&#10;&#10;Description automatically generated">
            <a:extLst>
              <a:ext uri="{FF2B5EF4-FFF2-40B4-BE49-F238E27FC236}">
                <a16:creationId xmlns:a16="http://schemas.microsoft.com/office/drawing/2014/main" id="{3318A866-82E0-4722-87A7-96CA7C9230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70860" y="2600322"/>
            <a:ext cx="6096004" cy="364807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74086647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 name="Chart 29">
            <a:extLst>
              <a:ext uri="{FF2B5EF4-FFF2-40B4-BE49-F238E27FC236}">
                <a16:creationId xmlns:a16="http://schemas.microsoft.com/office/drawing/2014/main" id="{5B9C2E5B-639D-46C4-B506-014FEF8B0889}"/>
              </a:ext>
            </a:extLst>
          </p:cNvPr>
          <p:cNvGraphicFramePr/>
          <p:nvPr>
            <p:extLst>
              <p:ext uri="{D42A27DB-BD31-4B8C-83A1-F6EECF244321}">
                <p14:modId xmlns:p14="http://schemas.microsoft.com/office/powerpoint/2010/main" val="1911885367"/>
              </p:ext>
            </p:extLst>
          </p:nvPr>
        </p:nvGraphicFramePr>
        <p:xfrm>
          <a:off x="423438" y="534898"/>
          <a:ext cx="8297124" cy="2722391"/>
        </p:xfrm>
        <a:graphic>
          <a:graphicData uri="http://schemas.openxmlformats.org/drawingml/2006/chart">
            <c:chart xmlns:c="http://schemas.openxmlformats.org/drawingml/2006/chart" xmlns:r="http://schemas.openxmlformats.org/officeDocument/2006/relationships" r:id="rId3"/>
          </a:graphicData>
        </a:graphic>
      </p:graphicFrame>
      <p:sp>
        <p:nvSpPr>
          <p:cNvPr id="10" name="Text Placeholder 3">
            <a:extLst>
              <a:ext uri="{FF2B5EF4-FFF2-40B4-BE49-F238E27FC236}">
                <a16:creationId xmlns:a16="http://schemas.microsoft.com/office/drawing/2014/main" id="{3A7F4A6B-3C27-4472-AAA2-6AE0B8B7BB99}"/>
              </a:ext>
            </a:extLst>
          </p:cNvPr>
          <p:cNvSpPr>
            <a:spLocks noGrp="1"/>
          </p:cNvSpPr>
          <p:nvPr>
            <p:ph type="body" sz="quarter" idx="14"/>
          </p:nvPr>
        </p:nvSpPr>
        <p:spPr>
          <a:xfrm>
            <a:off x="53536" y="130464"/>
            <a:ext cx="5602420" cy="608533"/>
          </a:xfrm>
        </p:spPr>
        <p:txBody>
          <a:bodyPr>
            <a:normAutofit/>
          </a:bodyPr>
          <a:lstStyle/>
          <a:p>
            <a:pPr>
              <a:spcBef>
                <a:spcPts val="0"/>
              </a:spcBef>
            </a:pPr>
            <a:r>
              <a:rPr lang="en-IN" sz="1400" dirty="0">
                <a:solidFill>
                  <a:schemeClr val="tx1">
                    <a:lumMod val="85000"/>
                    <a:lumOff val="15000"/>
                  </a:schemeClr>
                </a:solidFill>
              </a:rPr>
              <a:t>Europe Epoxy Resin Market</a:t>
            </a:r>
          </a:p>
          <a:p>
            <a:pPr>
              <a:spcBef>
                <a:spcPts val="0"/>
              </a:spcBef>
            </a:pPr>
            <a:r>
              <a:rPr lang="en-US" sz="1200" b="0" dirty="0">
                <a:solidFill>
                  <a:schemeClr val="tx1">
                    <a:lumMod val="85000"/>
                    <a:lumOff val="15000"/>
                  </a:schemeClr>
                </a:solidFill>
              </a:rPr>
              <a:t>Market Size, By Volume &amp; Volume</a:t>
            </a:r>
          </a:p>
        </p:txBody>
      </p:sp>
      <p:sp>
        <p:nvSpPr>
          <p:cNvPr id="9" name="TextBox 8">
            <a:extLst>
              <a:ext uri="{FF2B5EF4-FFF2-40B4-BE49-F238E27FC236}">
                <a16:creationId xmlns:a16="http://schemas.microsoft.com/office/drawing/2014/main" id="{62FBD903-C18D-49DC-821E-C7F3A9B1BC97}"/>
              </a:ext>
            </a:extLst>
          </p:cNvPr>
          <p:cNvSpPr txBox="1"/>
          <p:nvPr/>
        </p:nvSpPr>
        <p:spPr>
          <a:xfrm>
            <a:off x="241921" y="738997"/>
            <a:ext cx="8806286" cy="292068"/>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E7E6E6">
                    <a:lumMod val="25000"/>
                  </a:srgbClr>
                </a:solidFill>
                <a:effectLst/>
                <a:uLnTx/>
                <a:uFillTx/>
                <a:latin typeface="Verdana" panose="020B0604030504040204" pitchFamily="34" charset="0"/>
                <a:ea typeface="Verdana" panose="020B0604030504040204" pitchFamily="34" charset="0"/>
                <a:cs typeface="Verdana" panose="020B0604030504040204" pitchFamily="34" charset="0"/>
              </a:rPr>
              <a:t>Figure 10: Europe Epoxy Resin </a:t>
            </a:r>
            <a:r>
              <a:rPr kumimoji="0" lang="en-IN" sz="1000" b="1" i="0" u="none" strike="noStrike" kern="1200" cap="none" spc="0" normalizeH="0" baseline="0" noProof="0" dirty="0">
                <a:ln>
                  <a:noFill/>
                </a:ln>
                <a:solidFill>
                  <a:srgbClr val="E7E6E6">
                    <a:lumMod val="25000"/>
                  </a:srgbClr>
                </a:solidFill>
                <a:effectLst/>
                <a:uLnTx/>
                <a:uFillTx/>
                <a:latin typeface="Verdana" panose="020B0604030504040204" pitchFamily="34" charset="0"/>
                <a:ea typeface="Verdana" panose="020B0604030504040204" pitchFamily="34" charset="0"/>
                <a:cs typeface="Verdana" panose="020B0604030504040204" pitchFamily="34" charset="0"/>
              </a:rPr>
              <a:t>Market </a:t>
            </a:r>
            <a:r>
              <a:rPr kumimoji="0" lang="en-US" sz="1000" b="1" i="0" u="none" strike="noStrike" kern="1200" cap="none" spc="0" normalizeH="0" baseline="0" noProof="0" dirty="0">
                <a:ln>
                  <a:noFill/>
                </a:ln>
                <a:solidFill>
                  <a:srgbClr val="E7E6E6">
                    <a:lumMod val="25000"/>
                  </a:srgbClr>
                </a:solidFill>
                <a:effectLst/>
                <a:uLnTx/>
                <a:uFillTx/>
                <a:latin typeface="Verdana" panose="020B0604030504040204" pitchFamily="34" charset="0"/>
                <a:ea typeface="Verdana" panose="020B0604030504040204" pitchFamily="34" charset="0"/>
                <a:cs typeface="Verdana" panose="020B0604030504040204" pitchFamily="34" charset="0"/>
              </a:rPr>
              <a:t>Size, By Volume (Thousand Tonnes), 2015–2025F</a:t>
            </a:r>
          </a:p>
        </p:txBody>
      </p:sp>
      <p:sp>
        <p:nvSpPr>
          <p:cNvPr id="32" name="Rectangle 31">
            <a:extLst>
              <a:ext uri="{FF2B5EF4-FFF2-40B4-BE49-F238E27FC236}">
                <a16:creationId xmlns:a16="http://schemas.microsoft.com/office/drawing/2014/main" id="{65B89788-0AE8-4E58-A641-AC885A1A617A}"/>
              </a:ext>
            </a:extLst>
          </p:cNvPr>
          <p:cNvSpPr/>
          <p:nvPr/>
        </p:nvSpPr>
        <p:spPr>
          <a:xfrm>
            <a:off x="1402328" y="2459690"/>
            <a:ext cx="1962739" cy="1038837"/>
          </a:xfrm>
          <a:prstGeom prst="rect">
            <a:avLst/>
          </a:prstGeom>
          <a:solidFill>
            <a:schemeClr val="bg1"/>
          </a:solidFill>
          <a:ln>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3" name="Rectangle 32">
            <a:extLst>
              <a:ext uri="{FF2B5EF4-FFF2-40B4-BE49-F238E27FC236}">
                <a16:creationId xmlns:a16="http://schemas.microsoft.com/office/drawing/2014/main" id="{1E7FB439-1737-4186-B7B4-95099A88AB18}"/>
              </a:ext>
            </a:extLst>
          </p:cNvPr>
          <p:cNvSpPr/>
          <p:nvPr/>
        </p:nvSpPr>
        <p:spPr>
          <a:xfrm>
            <a:off x="5671196" y="2468169"/>
            <a:ext cx="2096880" cy="1030358"/>
          </a:xfrm>
          <a:prstGeom prst="rect">
            <a:avLst/>
          </a:prstGeom>
          <a:solidFill>
            <a:schemeClr val="bg1"/>
          </a:solidFill>
          <a:ln>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4" name="Rectangle 33">
            <a:extLst>
              <a:ext uri="{FF2B5EF4-FFF2-40B4-BE49-F238E27FC236}">
                <a16:creationId xmlns:a16="http://schemas.microsoft.com/office/drawing/2014/main" id="{21742814-0102-4032-8677-1ED403258F55}"/>
              </a:ext>
            </a:extLst>
          </p:cNvPr>
          <p:cNvSpPr/>
          <p:nvPr/>
        </p:nvSpPr>
        <p:spPr>
          <a:xfrm>
            <a:off x="1541781" y="2744304"/>
            <a:ext cx="1651379" cy="49741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5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2015-2019</a:t>
            </a:r>
          </a:p>
          <a:p>
            <a:pPr marL="0" marR="0" lvl="0" indent="0" algn="ctr" defTabSz="457200" rtl="0" eaLnBrk="1" fontAlgn="auto" latinLnBrk="0" hangingPunct="1">
              <a:lnSpc>
                <a:spcPct val="15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CAGR </a:t>
            </a:r>
          </a:p>
          <a:p>
            <a:pPr marL="0" marR="0" lvl="0" indent="0" algn="ctr" defTabSz="457200" rtl="0" eaLnBrk="1" fontAlgn="auto" latinLnBrk="0" hangingPunct="1">
              <a:lnSpc>
                <a:spcPct val="150000"/>
              </a:lnSpc>
              <a:spcBef>
                <a:spcPts val="0"/>
              </a:spcBef>
              <a:spcAft>
                <a:spcPts val="0"/>
              </a:spcAft>
              <a:buClrTx/>
              <a:buSzTx/>
              <a:buFontTx/>
              <a:buNone/>
              <a:tabLst/>
              <a:defRPr/>
            </a:pPr>
            <a:r>
              <a:rPr lang="en-US" sz="900" b="1" dirty="0">
                <a:solidFill>
                  <a:prstClr val="black"/>
                </a:solidFill>
                <a:latin typeface="Verdana" panose="020B0604030504040204" pitchFamily="34" charset="0"/>
                <a:ea typeface="Verdana" panose="020B0604030504040204" pitchFamily="34" charset="0"/>
                <a:cs typeface="Verdana" panose="020B0604030504040204" pitchFamily="34" charset="0"/>
              </a:rPr>
              <a:t>0.89</a:t>
            </a:r>
            <a:r>
              <a:rPr kumimoji="0" lang="en-US" sz="9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By Volume</a:t>
            </a:r>
          </a:p>
        </p:txBody>
      </p:sp>
      <p:sp>
        <p:nvSpPr>
          <p:cNvPr id="36" name="Rectangle 35">
            <a:extLst>
              <a:ext uri="{FF2B5EF4-FFF2-40B4-BE49-F238E27FC236}">
                <a16:creationId xmlns:a16="http://schemas.microsoft.com/office/drawing/2014/main" id="{A09720C9-19AD-4573-9FB4-E6C795D7E816}"/>
              </a:ext>
            </a:extLst>
          </p:cNvPr>
          <p:cNvSpPr/>
          <p:nvPr/>
        </p:nvSpPr>
        <p:spPr>
          <a:xfrm>
            <a:off x="5850389" y="2744304"/>
            <a:ext cx="1651379" cy="49741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5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2021E-2025F</a:t>
            </a:r>
          </a:p>
          <a:p>
            <a:pPr marL="0" marR="0" lvl="0" indent="0" algn="ctr" defTabSz="457200" rtl="0" eaLnBrk="1" fontAlgn="auto" latinLnBrk="0" hangingPunct="1">
              <a:lnSpc>
                <a:spcPct val="15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CAGR </a:t>
            </a:r>
          </a:p>
          <a:p>
            <a:pPr marL="0" marR="0" lvl="0" indent="0" algn="ctr" defTabSz="457200" rtl="0" eaLnBrk="1" fontAlgn="auto" latinLnBrk="0" hangingPunct="1">
              <a:lnSpc>
                <a:spcPct val="150000"/>
              </a:lnSpc>
              <a:spcBef>
                <a:spcPts val="0"/>
              </a:spcBef>
              <a:spcAft>
                <a:spcPts val="0"/>
              </a:spcAft>
              <a:buClrTx/>
              <a:buSzTx/>
              <a:buFontTx/>
              <a:buNone/>
              <a:tabLst/>
              <a:defRPr/>
            </a:pPr>
            <a:r>
              <a:rPr lang="en-US" sz="900" b="1" dirty="0">
                <a:solidFill>
                  <a:prstClr val="black"/>
                </a:solidFill>
                <a:latin typeface="Verdana" panose="020B0604030504040204" pitchFamily="34" charset="0"/>
                <a:ea typeface="Verdana" panose="020B0604030504040204" pitchFamily="34" charset="0"/>
                <a:cs typeface="Verdana" panose="020B0604030504040204" pitchFamily="34" charset="0"/>
              </a:rPr>
              <a:t>3.96</a:t>
            </a:r>
            <a:r>
              <a:rPr kumimoji="0" lang="en-US" sz="9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By Volume</a:t>
            </a:r>
          </a:p>
        </p:txBody>
      </p:sp>
      <p:sp>
        <p:nvSpPr>
          <p:cNvPr id="2" name="TextBox 4">
            <a:extLst>
              <a:ext uri="{FF2B5EF4-FFF2-40B4-BE49-F238E27FC236}">
                <a16:creationId xmlns:a16="http://schemas.microsoft.com/office/drawing/2014/main" id="{64E12DB3-236D-4593-A006-1DB68A6A461A}"/>
              </a:ext>
            </a:extLst>
          </p:cNvPr>
          <p:cNvSpPr txBox="1"/>
          <p:nvPr/>
        </p:nvSpPr>
        <p:spPr>
          <a:xfrm>
            <a:off x="6719636" y="3517851"/>
            <a:ext cx="2337955" cy="20005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TechSci Research</a:t>
            </a:r>
          </a:p>
        </p:txBody>
      </p:sp>
      <p:sp>
        <p:nvSpPr>
          <p:cNvPr id="4" name="TextBox 3">
            <a:extLst>
              <a:ext uri="{FF2B5EF4-FFF2-40B4-BE49-F238E27FC236}">
                <a16:creationId xmlns:a16="http://schemas.microsoft.com/office/drawing/2014/main" id="{9E8A52AA-DCF5-4D00-93B4-12D850D1833B}"/>
              </a:ext>
            </a:extLst>
          </p:cNvPr>
          <p:cNvSpPr txBox="1"/>
          <p:nvPr/>
        </p:nvSpPr>
        <p:spPr>
          <a:xfrm>
            <a:off x="241921" y="3680657"/>
            <a:ext cx="4807551" cy="2862322"/>
          </a:xfrm>
          <a:prstGeom prst="rect">
            <a:avLst/>
          </a:prstGeom>
          <a:solidFill>
            <a:schemeClr val="tx2">
              <a:lumMod val="75000"/>
            </a:schemeClr>
          </a:solidFill>
        </p:spPr>
        <p:txBody>
          <a:bodyPr wrap="square" rtlCol="0">
            <a:spAutoFit/>
          </a:bodyPr>
          <a:lstStyle/>
          <a:p>
            <a:pPr algn="just"/>
            <a:r>
              <a:rPr lang="en-IN" sz="1200" dirty="0">
                <a:solidFill>
                  <a:schemeClr val="bg1"/>
                </a:solidFill>
              </a:rPr>
              <a:t>European paint industry is struggling with peak price of epoxy resin due to dramatic supply shortage of raw material supply. In addition to the corona pandemic, it has massive impact on the companies business result, which  anticipated to witness slow growth during short term compared to historical period, this has created a colossal disruption across the globe in 2020. </a:t>
            </a:r>
          </a:p>
          <a:p>
            <a:pPr algn="just"/>
            <a:r>
              <a:rPr lang="en-IN" sz="1200" dirty="0">
                <a:solidFill>
                  <a:schemeClr val="bg1"/>
                </a:solidFill>
              </a:rPr>
              <a:t>According to the German Coatings and Printing Inks Association (</a:t>
            </a:r>
            <a:r>
              <a:rPr lang="en-IN" sz="1200" dirty="0" err="1">
                <a:solidFill>
                  <a:schemeClr val="bg1"/>
                </a:solidFill>
              </a:rPr>
              <a:t>VdL</a:t>
            </a:r>
            <a:r>
              <a:rPr lang="en-IN" sz="1200" dirty="0">
                <a:solidFill>
                  <a:schemeClr val="bg1"/>
                </a:solidFill>
              </a:rPr>
              <a:t>), for roughly 270 companies, prices on the world market, particularly for epoxy resins and polyester resins, have gone up so dramatically due to surge in total demand in the region post peak of pandemic in 2020 which have caused a significant impact on business results and overall demand in Europe. </a:t>
            </a:r>
          </a:p>
          <a:p>
            <a:pPr algn="just"/>
            <a:r>
              <a:rPr lang="en-IN" sz="1200" dirty="0">
                <a:solidFill>
                  <a:schemeClr val="bg1"/>
                </a:solidFill>
              </a:rPr>
              <a:t>However, the gradual improvement in demand across Europe is anticipated in view of downstream industries operating at higher operating rate to fulfil swelling demand. </a:t>
            </a:r>
          </a:p>
        </p:txBody>
      </p:sp>
      <p:sp>
        <p:nvSpPr>
          <p:cNvPr id="12" name="TextBox 11">
            <a:extLst>
              <a:ext uri="{FF2B5EF4-FFF2-40B4-BE49-F238E27FC236}">
                <a16:creationId xmlns:a16="http://schemas.microsoft.com/office/drawing/2014/main" id="{54583485-4896-40C8-913D-BB781294AFA1}"/>
              </a:ext>
            </a:extLst>
          </p:cNvPr>
          <p:cNvSpPr txBox="1"/>
          <p:nvPr/>
        </p:nvSpPr>
        <p:spPr>
          <a:xfrm>
            <a:off x="7888613" y="6238996"/>
            <a:ext cx="1064155" cy="230832"/>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fontAlgn="b"/>
            <a:r>
              <a:rPr lang="en-IN" sz="900" i="1" dirty="0">
                <a:solidFill>
                  <a:srgbClr val="7F7F7F"/>
                </a:solidFill>
                <a:latin typeface="Verdana" panose="020B0604030504040204" pitchFamily="34" charset="0"/>
                <a:ea typeface="Verdana" panose="020B0604030504040204" pitchFamily="34" charset="0"/>
                <a:cs typeface="Verdana" panose="020B0604030504040204" pitchFamily="34" charset="0"/>
              </a:rPr>
              <a:t>Source: OPEC</a:t>
            </a:r>
          </a:p>
        </p:txBody>
      </p:sp>
      <p:sp>
        <p:nvSpPr>
          <p:cNvPr id="13" name="Rectangle 12">
            <a:extLst>
              <a:ext uri="{FF2B5EF4-FFF2-40B4-BE49-F238E27FC236}">
                <a16:creationId xmlns:a16="http://schemas.microsoft.com/office/drawing/2014/main" id="{5DD6AB39-427F-4B54-B389-00FEA7AB9A10}"/>
              </a:ext>
            </a:extLst>
          </p:cNvPr>
          <p:cNvSpPr/>
          <p:nvPr/>
        </p:nvSpPr>
        <p:spPr>
          <a:xfrm>
            <a:off x="5135881" y="3698343"/>
            <a:ext cx="4008119" cy="522900"/>
          </a:xfrm>
          <a:prstGeom prst="rect">
            <a:avLst/>
          </a:prstGeom>
        </p:spPr>
        <p:txBody>
          <a:bodyPr wrap="square">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ct val="150000"/>
              </a:lnSpc>
            </a:pPr>
            <a:r>
              <a:rPr lang="en-US" sz="1000" b="1"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Figure 86: Europe Construction Market size, By Value (USD Billion), 2016-2020</a:t>
            </a:r>
          </a:p>
        </p:txBody>
      </p:sp>
      <p:graphicFrame>
        <p:nvGraphicFramePr>
          <p:cNvPr id="14" name="Chart 13">
            <a:extLst>
              <a:ext uri="{FF2B5EF4-FFF2-40B4-BE49-F238E27FC236}">
                <a16:creationId xmlns:a16="http://schemas.microsoft.com/office/drawing/2014/main" id="{10852AA1-BB9F-4D68-BDA7-F92C86D87E81}"/>
              </a:ext>
            </a:extLst>
          </p:cNvPr>
          <p:cNvGraphicFramePr/>
          <p:nvPr>
            <p:extLst>
              <p:ext uri="{D42A27DB-BD31-4B8C-83A1-F6EECF244321}">
                <p14:modId xmlns:p14="http://schemas.microsoft.com/office/powerpoint/2010/main" val="4199780130"/>
              </p:ext>
            </p:extLst>
          </p:nvPr>
        </p:nvGraphicFramePr>
        <p:xfrm>
          <a:off x="5056731" y="4141274"/>
          <a:ext cx="4133531" cy="1952404"/>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1633031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3">
            <a:extLst>
              <a:ext uri="{FF2B5EF4-FFF2-40B4-BE49-F238E27FC236}">
                <a16:creationId xmlns:a16="http://schemas.microsoft.com/office/drawing/2014/main" id="{DC7676BF-8217-45A7-AFF4-50BFA3624D6C}"/>
              </a:ext>
            </a:extLst>
          </p:cNvPr>
          <p:cNvSpPr>
            <a:spLocks noGrp="1"/>
          </p:cNvSpPr>
          <p:nvPr>
            <p:ph type="body" sz="quarter" idx="14"/>
          </p:nvPr>
        </p:nvSpPr>
        <p:spPr>
          <a:xfrm>
            <a:off x="53536" y="130464"/>
            <a:ext cx="5602420" cy="608533"/>
          </a:xfrm>
        </p:spPr>
        <p:txBody>
          <a:bodyPr>
            <a:normAutofit/>
          </a:bodyPr>
          <a:lstStyle/>
          <a:p>
            <a:pPr>
              <a:spcBef>
                <a:spcPts val="0"/>
              </a:spcBef>
            </a:pPr>
            <a:r>
              <a:rPr lang="en-IN" sz="1400" dirty="0">
                <a:solidFill>
                  <a:schemeClr val="tx1">
                    <a:lumMod val="85000"/>
                    <a:lumOff val="15000"/>
                  </a:schemeClr>
                </a:solidFill>
              </a:rPr>
              <a:t>Europe Epoxy Resin Market</a:t>
            </a:r>
          </a:p>
          <a:p>
            <a:pPr>
              <a:spcBef>
                <a:spcPts val="0"/>
              </a:spcBef>
            </a:pPr>
            <a:r>
              <a:rPr lang="en-US" sz="1200" b="0" dirty="0">
                <a:solidFill>
                  <a:schemeClr val="tx1">
                    <a:lumMod val="85000"/>
                    <a:lumOff val="15000"/>
                  </a:schemeClr>
                </a:solidFill>
              </a:rPr>
              <a:t>Market Size, By Volume &amp; Volume</a:t>
            </a:r>
          </a:p>
        </p:txBody>
      </p:sp>
      <p:graphicFrame>
        <p:nvGraphicFramePr>
          <p:cNvPr id="7" name="Chart 6">
            <a:extLst>
              <a:ext uri="{FF2B5EF4-FFF2-40B4-BE49-F238E27FC236}">
                <a16:creationId xmlns:a16="http://schemas.microsoft.com/office/drawing/2014/main" id="{15E61FC9-444F-41DF-BE32-6475C80E25A5}"/>
              </a:ext>
            </a:extLst>
          </p:cNvPr>
          <p:cNvGraphicFramePr/>
          <p:nvPr>
            <p:extLst>
              <p:ext uri="{D42A27DB-BD31-4B8C-83A1-F6EECF244321}">
                <p14:modId xmlns:p14="http://schemas.microsoft.com/office/powerpoint/2010/main" val="3261069433"/>
              </p:ext>
            </p:extLst>
          </p:nvPr>
        </p:nvGraphicFramePr>
        <p:xfrm>
          <a:off x="325713" y="1156136"/>
          <a:ext cx="8492574" cy="2607481"/>
        </p:xfrm>
        <a:graphic>
          <a:graphicData uri="http://schemas.openxmlformats.org/drawingml/2006/chart">
            <c:chart xmlns:c="http://schemas.openxmlformats.org/drawingml/2006/chart" xmlns:r="http://schemas.openxmlformats.org/officeDocument/2006/relationships" r:id="rId2"/>
          </a:graphicData>
        </a:graphic>
      </p:graphicFrame>
      <p:sp>
        <p:nvSpPr>
          <p:cNvPr id="8" name="TextBox 7">
            <a:extLst>
              <a:ext uri="{FF2B5EF4-FFF2-40B4-BE49-F238E27FC236}">
                <a16:creationId xmlns:a16="http://schemas.microsoft.com/office/drawing/2014/main" id="{EC44F22C-A1AF-4D61-9365-22760EC7D06B}"/>
              </a:ext>
            </a:extLst>
          </p:cNvPr>
          <p:cNvSpPr txBox="1"/>
          <p:nvPr/>
        </p:nvSpPr>
        <p:spPr>
          <a:xfrm>
            <a:off x="24002" y="733346"/>
            <a:ext cx="8806286" cy="292068"/>
          </a:xfrm>
          <a:prstGeom prst="rect">
            <a:avLst/>
          </a:prstGeom>
          <a:noFill/>
        </p:spPr>
        <p:txBody>
          <a:bodyPr wrap="square" rtlCol="0">
            <a:spAutoFit/>
          </a:bodyPr>
          <a:lstStyle/>
          <a:p>
            <a:pPr>
              <a:lnSpc>
                <a:spcPct val="150000"/>
              </a:lnSpc>
            </a:pPr>
            <a:r>
              <a:rPr lang="en-US" sz="1000" b="1"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Figure 2: Europe Epoxy Resin Capacity &amp; Production (Thousand </a:t>
            </a:r>
            <a:r>
              <a:rPr lang="en-US" sz="1000" b="1" dirty="0" err="1">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Tonnes</a:t>
            </a:r>
            <a:r>
              <a:rPr lang="en-US" sz="1000" b="1"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 2015-2030F</a:t>
            </a:r>
          </a:p>
        </p:txBody>
      </p:sp>
      <p:sp>
        <p:nvSpPr>
          <p:cNvPr id="9" name="Rectangle 8">
            <a:extLst>
              <a:ext uri="{FF2B5EF4-FFF2-40B4-BE49-F238E27FC236}">
                <a16:creationId xmlns:a16="http://schemas.microsoft.com/office/drawing/2014/main" id="{ED9684F5-17CD-46B2-9464-073D14DC5CDE}"/>
              </a:ext>
            </a:extLst>
          </p:cNvPr>
          <p:cNvSpPr/>
          <p:nvPr/>
        </p:nvSpPr>
        <p:spPr>
          <a:xfrm>
            <a:off x="5595521" y="3763617"/>
            <a:ext cx="3035984" cy="200055"/>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sz="700" i="1" dirty="0">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rPr>
              <a:t>Source: ChemAnalyst  Analysis</a:t>
            </a:r>
          </a:p>
        </p:txBody>
      </p:sp>
      <p:sp>
        <p:nvSpPr>
          <p:cNvPr id="10" name="TextBox 9">
            <a:extLst>
              <a:ext uri="{FF2B5EF4-FFF2-40B4-BE49-F238E27FC236}">
                <a16:creationId xmlns:a16="http://schemas.microsoft.com/office/drawing/2014/main" id="{3EFDAD06-07A1-4FBE-849F-5308D6D66B70}"/>
              </a:ext>
            </a:extLst>
          </p:cNvPr>
          <p:cNvSpPr txBox="1"/>
          <p:nvPr/>
        </p:nvSpPr>
        <p:spPr>
          <a:xfrm>
            <a:off x="-1154190" y="4194165"/>
            <a:ext cx="8806286" cy="292068"/>
          </a:xfrm>
          <a:prstGeom prst="rect">
            <a:avLst/>
          </a:prstGeom>
          <a:noFill/>
        </p:spPr>
        <p:txBody>
          <a:bodyPr wrap="square" rtlCol="0">
            <a:spAutoFit/>
          </a:bodyPr>
          <a:lstStyle/>
          <a:p>
            <a:pPr algn="ctr">
              <a:lnSpc>
                <a:spcPct val="150000"/>
              </a:lnSpc>
            </a:pPr>
            <a:r>
              <a:rPr lang="en-US" sz="1000" b="1"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Figure 3: Europe Epoxy Resin Production Operating Rate (Percentage), 2015-2021E</a:t>
            </a:r>
          </a:p>
        </p:txBody>
      </p:sp>
      <p:graphicFrame>
        <p:nvGraphicFramePr>
          <p:cNvPr id="11" name="Chart 10">
            <a:extLst>
              <a:ext uri="{FF2B5EF4-FFF2-40B4-BE49-F238E27FC236}">
                <a16:creationId xmlns:a16="http://schemas.microsoft.com/office/drawing/2014/main" id="{E4EEAB80-5A48-4228-8FAC-BE9291850C90}"/>
              </a:ext>
            </a:extLst>
          </p:cNvPr>
          <p:cNvGraphicFramePr/>
          <p:nvPr>
            <p:extLst>
              <p:ext uri="{D42A27DB-BD31-4B8C-83A1-F6EECF244321}">
                <p14:modId xmlns:p14="http://schemas.microsoft.com/office/powerpoint/2010/main" val="2607652463"/>
              </p:ext>
            </p:extLst>
          </p:nvPr>
        </p:nvGraphicFramePr>
        <p:xfrm>
          <a:off x="159891" y="4631865"/>
          <a:ext cx="8122198" cy="1590494"/>
        </p:xfrm>
        <a:graphic>
          <a:graphicData uri="http://schemas.openxmlformats.org/drawingml/2006/chart">
            <c:chart xmlns:c="http://schemas.openxmlformats.org/drawingml/2006/chart" xmlns:r="http://schemas.openxmlformats.org/officeDocument/2006/relationships" r:id="rId3"/>
          </a:graphicData>
        </a:graphic>
      </p:graphicFrame>
      <p:sp>
        <p:nvSpPr>
          <p:cNvPr id="12" name="Rectangle 11">
            <a:extLst>
              <a:ext uri="{FF2B5EF4-FFF2-40B4-BE49-F238E27FC236}">
                <a16:creationId xmlns:a16="http://schemas.microsoft.com/office/drawing/2014/main" id="{67859E90-ADF3-4C94-ACC6-705754256E70}"/>
              </a:ext>
            </a:extLst>
          </p:cNvPr>
          <p:cNvSpPr/>
          <p:nvPr/>
        </p:nvSpPr>
        <p:spPr>
          <a:xfrm>
            <a:off x="5595521" y="6267963"/>
            <a:ext cx="3035984" cy="200055"/>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sz="700" i="1" dirty="0">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rPr>
              <a:t>Source: ChemAnalyst  Analysis</a:t>
            </a:r>
          </a:p>
        </p:txBody>
      </p:sp>
    </p:spTree>
    <p:extLst>
      <p:ext uri="{BB962C8B-B14F-4D97-AF65-F5344CB8AC3E}">
        <p14:creationId xmlns:p14="http://schemas.microsoft.com/office/powerpoint/2010/main" val="24525011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Isosceles Triangle 6">
            <a:extLst>
              <a:ext uri="{FF2B5EF4-FFF2-40B4-BE49-F238E27FC236}">
                <a16:creationId xmlns:a16="http://schemas.microsoft.com/office/drawing/2014/main" id="{92A4D8EC-4FA6-41CA-B83C-1198AB45A186}"/>
              </a:ext>
            </a:extLst>
          </p:cNvPr>
          <p:cNvSpPr/>
          <p:nvPr/>
        </p:nvSpPr>
        <p:spPr>
          <a:xfrm flipV="1">
            <a:off x="90318" y="3384626"/>
            <a:ext cx="309732" cy="230832"/>
          </a:xfrm>
          <a:prstGeom prst="triangl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 name="Text Placeholder 5">
            <a:extLst>
              <a:ext uri="{FF2B5EF4-FFF2-40B4-BE49-F238E27FC236}">
                <a16:creationId xmlns:a16="http://schemas.microsoft.com/office/drawing/2014/main" id="{C2FA2C3E-2BC5-4C66-B372-77F2E379D780}"/>
              </a:ext>
            </a:extLst>
          </p:cNvPr>
          <p:cNvSpPr>
            <a:spLocks noGrp="1"/>
          </p:cNvSpPr>
          <p:nvPr>
            <p:ph type="body" sz="quarter" idx="14"/>
          </p:nvPr>
        </p:nvSpPr>
        <p:spPr>
          <a:xfrm>
            <a:off x="110638" y="-17026"/>
            <a:ext cx="7863840" cy="877565"/>
          </a:xfrm>
        </p:spPr>
        <p:txBody>
          <a:bodyPr>
            <a:normAutofit/>
          </a:bodyPr>
          <a:lstStyle/>
          <a:p>
            <a:pPr>
              <a:spcBef>
                <a:spcPts val="0"/>
              </a:spcBef>
            </a:pPr>
            <a:r>
              <a:rPr lang="en-US" sz="1600" b="1" spc="0" dirty="0">
                <a:solidFill>
                  <a:schemeClr val="tx1">
                    <a:lumMod val="85000"/>
                    <a:lumOff val="15000"/>
                  </a:schemeClr>
                </a:solidFill>
                <a:latin typeface="Montserrat" panose="02000505000000020004" pitchFamily="2" charset="0"/>
              </a:rPr>
              <a:t>Scope of Report</a:t>
            </a:r>
          </a:p>
          <a:p>
            <a:pPr>
              <a:spcBef>
                <a:spcPts val="0"/>
              </a:spcBef>
            </a:pPr>
            <a:r>
              <a:rPr lang="en-US" sz="1200" b="0" spc="0" dirty="0">
                <a:solidFill>
                  <a:schemeClr val="tx1">
                    <a:lumMod val="85000"/>
                    <a:lumOff val="15000"/>
                  </a:schemeClr>
                </a:solidFill>
                <a:latin typeface="Montserrat" panose="02000505000000020004" pitchFamily="2" charset="0"/>
              </a:rPr>
              <a:t>Product of Interest (POI): </a:t>
            </a:r>
            <a:r>
              <a:rPr lang="en-IN" sz="1200" spc="0" dirty="0">
                <a:solidFill>
                  <a:schemeClr val="tx1">
                    <a:lumMod val="85000"/>
                    <a:lumOff val="15000"/>
                  </a:schemeClr>
                </a:solidFill>
                <a:latin typeface="Montserrat" panose="02000505000000020004" pitchFamily="2" charset="0"/>
              </a:rPr>
              <a:t>Epoxy Resin</a:t>
            </a:r>
            <a:endParaRPr lang="en-US" sz="1200" spc="0" dirty="0">
              <a:solidFill>
                <a:schemeClr val="tx1">
                  <a:lumMod val="85000"/>
                  <a:lumOff val="15000"/>
                </a:schemeClr>
              </a:solidFill>
              <a:latin typeface="Montserrat" panose="02000505000000020004" pitchFamily="2" charset="0"/>
            </a:endParaRPr>
          </a:p>
        </p:txBody>
      </p:sp>
      <p:sp>
        <p:nvSpPr>
          <p:cNvPr id="3" name="Rectangle 2">
            <a:extLst>
              <a:ext uri="{FF2B5EF4-FFF2-40B4-BE49-F238E27FC236}">
                <a16:creationId xmlns:a16="http://schemas.microsoft.com/office/drawing/2014/main" id="{3DDE9E4E-8702-4501-978B-FF90B0A676E7}"/>
              </a:ext>
            </a:extLst>
          </p:cNvPr>
          <p:cNvSpPr/>
          <p:nvPr/>
        </p:nvSpPr>
        <p:spPr>
          <a:xfrm>
            <a:off x="0" y="1015606"/>
            <a:ext cx="9144000" cy="1680645"/>
          </a:xfrm>
          <a:prstGeom prst="rect">
            <a:avLst/>
          </a:prstGeom>
          <a:solidFill>
            <a:schemeClr val="accent6">
              <a:lumMod val="75000"/>
            </a:schemeClr>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white"/>
              </a:solidFill>
              <a:effectLst/>
              <a:uLnTx/>
              <a:uFillTx/>
              <a:latin typeface="Veradana"/>
              <a:ea typeface="+mn-ea"/>
              <a:cs typeface="+mn-cs"/>
            </a:endParaRPr>
          </a:p>
        </p:txBody>
      </p:sp>
      <p:grpSp>
        <p:nvGrpSpPr>
          <p:cNvPr id="22" name="Group 21">
            <a:extLst>
              <a:ext uri="{FF2B5EF4-FFF2-40B4-BE49-F238E27FC236}">
                <a16:creationId xmlns:a16="http://schemas.microsoft.com/office/drawing/2014/main" id="{906D63E4-3E06-4F56-90E7-89829F740FE6}"/>
              </a:ext>
            </a:extLst>
          </p:cNvPr>
          <p:cNvGrpSpPr/>
          <p:nvPr/>
        </p:nvGrpSpPr>
        <p:grpSpPr>
          <a:xfrm>
            <a:off x="7104969" y="3469614"/>
            <a:ext cx="1775803" cy="2870979"/>
            <a:chOff x="5680590" y="3221272"/>
            <a:chExt cx="3401888" cy="2870979"/>
          </a:xfrm>
        </p:grpSpPr>
        <p:sp>
          <p:nvSpPr>
            <p:cNvPr id="23" name="TextBox 22">
              <a:extLst>
                <a:ext uri="{FF2B5EF4-FFF2-40B4-BE49-F238E27FC236}">
                  <a16:creationId xmlns:a16="http://schemas.microsoft.com/office/drawing/2014/main" id="{000854CA-ED9F-47F6-B3F6-9C3B65AB8056}"/>
                </a:ext>
              </a:extLst>
            </p:cNvPr>
            <p:cNvSpPr txBox="1"/>
            <p:nvPr/>
          </p:nvSpPr>
          <p:spPr>
            <a:xfrm>
              <a:off x="5680590" y="3221272"/>
              <a:ext cx="3401888" cy="2870979"/>
            </a:xfrm>
            <a:prstGeom prst="rect">
              <a:avLst/>
            </a:prstGeom>
            <a:solidFill>
              <a:schemeClr val="bg1"/>
            </a:solidFill>
            <a:ln w="19050">
              <a:solidFill>
                <a:schemeClr val="tx2">
                  <a:lumMod val="75000"/>
                </a:schemeClr>
              </a:solidFill>
            </a:ln>
            <a:effectLst/>
          </p:spPr>
          <p:txBody>
            <a:bodyPr wrap="square" rtlCol="0">
              <a:spAutoFit/>
            </a:bodyPr>
            <a:lstStyle/>
            <a:p>
              <a:pPr marL="0" marR="0" lvl="0" indent="0" algn="ctr" defTabSz="457200" rtl="0" eaLnBrk="1" fontAlgn="auto" latinLnBrk="0" hangingPunct="1">
                <a:lnSpc>
                  <a:spcPts val="2200"/>
                </a:lnSpc>
                <a:spcBef>
                  <a:spcPts val="0"/>
                </a:spcBef>
                <a:spcAft>
                  <a:spcPts val="0"/>
                </a:spcAft>
                <a:buClrTx/>
                <a:buSzTx/>
                <a:buFontTx/>
                <a:buNone/>
                <a:tabLst/>
                <a:defRPr/>
              </a:pPr>
              <a:endParaRPr kumimoji="0" lang="en-US" altLang="ko-KR" sz="900" b="0" i="0" u="none" strike="noStrike" kern="1200" cap="none" spc="0" normalizeH="0" baseline="0" noProof="0" dirty="0">
                <a:ln>
                  <a:noFill/>
                </a:ln>
                <a:solidFill>
                  <a:srgbClr val="E7E6E6">
                    <a:lumMod val="25000"/>
                  </a:srgbClr>
                </a:solidFill>
                <a:effectLst/>
                <a:uLnTx/>
                <a:uFillTx/>
                <a:latin typeface="Verdana" panose="020B0604030504040204" pitchFamily="34" charset="0"/>
                <a:ea typeface="Verdana" panose="020B0604030504040204" pitchFamily="34" charset="0"/>
                <a:cs typeface="Verdana" panose="020B0604030504040204" pitchFamily="34" charset="0"/>
              </a:endParaRPr>
            </a:p>
            <a:p>
              <a:pPr marL="0" marR="0" lvl="0" indent="0" algn="ctr" defTabSz="457200" rtl="0" eaLnBrk="1" fontAlgn="auto" latinLnBrk="0" hangingPunct="1">
                <a:lnSpc>
                  <a:spcPts val="2200"/>
                </a:lnSpc>
                <a:spcBef>
                  <a:spcPts val="0"/>
                </a:spcBef>
                <a:spcAft>
                  <a:spcPts val="0"/>
                </a:spcAft>
                <a:buClrTx/>
                <a:buSzTx/>
                <a:buFontTx/>
                <a:buNone/>
                <a:tabLst/>
                <a:defRPr/>
              </a:pPr>
              <a:endParaRPr kumimoji="0" lang="en-US" altLang="ko-KR" sz="900" b="0" i="0" u="none" strike="noStrike" kern="1200" cap="none" spc="0" normalizeH="0" baseline="0" noProof="0" dirty="0">
                <a:ln>
                  <a:noFill/>
                </a:ln>
                <a:solidFill>
                  <a:srgbClr val="E7E6E6">
                    <a:lumMod val="25000"/>
                  </a:srgbClr>
                </a:solidFill>
                <a:effectLst/>
                <a:uLnTx/>
                <a:uFillTx/>
                <a:latin typeface="Verdana" panose="020B0604030504040204" pitchFamily="34" charset="0"/>
                <a:ea typeface="Verdana" panose="020B0604030504040204" pitchFamily="34" charset="0"/>
                <a:cs typeface="Verdana" panose="020B0604030504040204" pitchFamily="34" charset="0"/>
              </a:endParaRPr>
            </a:p>
            <a:p>
              <a:pPr marL="0" marR="0" lvl="0" indent="0" algn="ctr" defTabSz="457200" rtl="0" eaLnBrk="1" fontAlgn="auto" latinLnBrk="0" hangingPunct="1">
                <a:lnSpc>
                  <a:spcPts val="2200"/>
                </a:lnSpc>
                <a:spcBef>
                  <a:spcPts val="0"/>
                </a:spcBef>
                <a:spcAft>
                  <a:spcPts val="0"/>
                </a:spcAft>
                <a:buClrTx/>
                <a:buSzTx/>
                <a:buFontTx/>
                <a:buNone/>
                <a:tabLst/>
                <a:defRPr/>
              </a:pPr>
              <a:r>
                <a:rPr kumimoji="0" lang="en-US" altLang="ko-KR" sz="900" b="1" i="0" u="none" strike="noStrike" kern="1200" cap="none" spc="0" normalizeH="0" baseline="0" noProof="0" dirty="0">
                  <a:ln>
                    <a:noFill/>
                  </a:ln>
                  <a:solidFill>
                    <a:srgbClr val="E7E6E6">
                      <a:lumMod val="25000"/>
                    </a:srgbClr>
                  </a:solidFill>
                  <a:effectLst/>
                  <a:uLnTx/>
                  <a:uFillTx/>
                  <a:latin typeface="Verdana" panose="020B0604030504040204" pitchFamily="34" charset="0"/>
                  <a:ea typeface="Verdana" panose="020B0604030504040204" pitchFamily="34" charset="0"/>
                  <a:cs typeface="Verdana" panose="020B0604030504040204" pitchFamily="34" charset="0"/>
                </a:rPr>
                <a:t>Review Period </a:t>
              </a:r>
            </a:p>
            <a:p>
              <a:pPr marL="0" marR="0" lvl="0" indent="0" algn="ctr" defTabSz="457200" rtl="0" eaLnBrk="1" fontAlgn="auto" latinLnBrk="0" hangingPunct="1">
                <a:lnSpc>
                  <a:spcPts val="2200"/>
                </a:lnSpc>
                <a:spcBef>
                  <a:spcPts val="0"/>
                </a:spcBef>
                <a:spcAft>
                  <a:spcPts val="0"/>
                </a:spcAft>
                <a:buClrTx/>
                <a:buSzTx/>
                <a:buFontTx/>
                <a:buNone/>
                <a:tabLst/>
                <a:defRPr/>
              </a:pPr>
              <a:r>
                <a:rPr kumimoji="0" lang="en-US" altLang="ko-KR" sz="1050" b="1" i="0" u="none" strike="noStrike" kern="1200" cap="none" spc="0" normalizeH="0" baseline="0" noProof="0" dirty="0">
                  <a:ln>
                    <a:noFill/>
                  </a:ln>
                  <a:solidFill>
                    <a:srgbClr val="1E5C61"/>
                  </a:solidFill>
                  <a:effectLst/>
                  <a:uLnTx/>
                  <a:uFillTx/>
                  <a:latin typeface="Verdana" panose="020B0604030504040204" pitchFamily="34" charset="0"/>
                  <a:ea typeface="Verdana" panose="020B0604030504040204" pitchFamily="34" charset="0"/>
                  <a:cs typeface="Verdana" panose="020B0604030504040204" pitchFamily="34" charset="0"/>
                </a:rPr>
                <a:t>2015 – 2019</a:t>
              </a:r>
            </a:p>
            <a:p>
              <a:pPr marL="0" marR="0" lvl="0" indent="0" algn="ctr" defTabSz="457200" rtl="0" eaLnBrk="1" fontAlgn="auto" latinLnBrk="0" hangingPunct="1">
                <a:lnSpc>
                  <a:spcPts val="2200"/>
                </a:lnSpc>
                <a:spcBef>
                  <a:spcPts val="0"/>
                </a:spcBef>
                <a:spcAft>
                  <a:spcPts val="0"/>
                </a:spcAft>
                <a:buClrTx/>
                <a:buSzTx/>
                <a:buFontTx/>
                <a:buNone/>
                <a:tabLst/>
                <a:defRPr/>
              </a:pPr>
              <a:r>
                <a:rPr kumimoji="0" lang="en-US" altLang="ko-KR" sz="900" b="1" i="0" u="none" strike="noStrike" kern="1200" cap="none" spc="0" normalizeH="0" baseline="0" noProof="0" dirty="0">
                  <a:ln>
                    <a:noFill/>
                  </a:ln>
                  <a:solidFill>
                    <a:srgbClr val="E7E6E6">
                      <a:lumMod val="25000"/>
                    </a:srgbClr>
                  </a:solidFill>
                  <a:effectLst/>
                  <a:uLnTx/>
                  <a:uFillTx/>
                  <a:latin typeface="Verdana" panose="020B0604030504040204" pitchFamily="34" charset="0"/>
                  <a:ea typeface="Verdana" panose="020B0604030504040204" pitchFamily="34" charset="0"/>
                  <a:cs typeface="Verdana" panose="020B0604030504040204" pitchFamily="34" charset="0"/>
                </a:rPr>
                <a:t>Base Year </a:t>
              </a:r>
            </a:p>
            <a:p>
              <a:pPr marL="0" marR="0" lvl="0" indent="0" algn="ctr" defTabSz="457200" rtl="0" eaLnBrk="1" fontAlgn="auto" latinLnBrk="0" hangingPunct="1">
                <a:lnSpc>
                  <a:spcPts val="2200"/>
                </a:lnSpc>
                <a:spcBef>
                  <a:spcPts val="0"/>
                </a:spcBef>
                <a:spcAft>
                  <a:spcPts val="0"/>
                </a:spcAft>
                <a:buClrTx/>
                <a:buSzTx/>
                <a:buFontTx/>
                <a:buNone/>
                <a:tabLst/>
                <a:defRPr/>
              </a:pPr>
              <a:r>
                <a:rPr kumimoji="0" lang="en-US" altLang="ko-KR" sz="1050" b="1" i="0" u="none" strike="noStrike" kern="1200" cap="none" spc="0" normalizeH="0" baseline="0" noProof="0" dirty="0">
                  <a:ln>
                    <a:noFill/>
                  </a:ln>
                  <a:solidFill>
                    <a:srgbClr val="1E5C61"/>
                  </a:solidFill>
                  <a:effectLst/>
                  <a:uLnTx/>
                  <a:uFillTx/>
                  <a:latin typeface="Verdana" panose="020B0604030504040204" pitchFamily="34" charset="0"/>
                  <a:ea typeface="Verdana" panose="020B0604030504040204" pitchFamily="34" charset="0"/>
                  <a:cs typeface="Verdana" panose="020B0604030504040204" pitchFamily="34" charset="0"/>
                </a:rPr>
                <a:t>2020</a:t>
              </a:r>
            </a:p>
            <a:p>
              <a:pPr marL="0" marR="0" lvl="0" indent="0" algn="ctr" defTabSz="457200" rtl="0" eaLnBrk="1" fontAlgn="auto" latinLnBrk="0" hangingPunct="1">
                <a:lnSpc>
                  <a:spcPts val="2200"/>
                </a:lnSpc>
                <a:spcBef>
                  <a:spcPts val="0"/>
                </a:spcBef>
                <a:spcAft>
                  <a:spcPts val="0"/>
                </a:spcAft>
                <a:buClrTx/>
                <a:buSzTx/>
                <a:buFontTx/>
                <a:buNone/>
                <a:tabLst/>
                <a:defRPr/>
              </a:pPr>
              <a:r>
                <a:rPr kumimoji="0" lang="en-US" altLang="ko-KR" sz="900" b="1" i="0" u="none" strike="noStrike" kern="1200" cap="none" spc="0" normalizeH="0" baseline="0" noProof="0" dirty="0">
                  <a:ln>
                    <a:noFill/>
                  </a:ln>
                  <a:solidFill>
                    <a:srgbClr val="E7E6E6">
                      <a:lumMod val="25000"/>
                    </a:srgbClr>
                  </a:solidFill>
                  <a:effectLst/>
                  <a:uLnTx/>
                  <a:uFillTx/>
                  <a:latin typeface="Verdana" panose="020B0604030504040204" pitchFamily="34" charset="0"/>
                  <a:ea typeface="Verdana" panose="020B0604030504040204" pitchFamily="34" charset="0"/>
                  <a:cs typeface="Verdana" panose="020B0604030504040204" pitchFamily="34" charset="0"/>
                </a:rPr>
                <a:t>Estimated Year</a:t>
              </a:r>
            </a:p>
            <a:p>
              <a:pPr marL="0" marR="0" lvl="0" indent="0" algn="ctr" defTabSz="457200" rtl="0" eaLnBrk="1" fontAlgn="auto" latinLnBrk="0" hangingPunct="1">
                <a:lnSpc>
                  <a:spcPts val="2200"/>
                </a:lnSpc>
                <a:spcBef>
                  <a:spcPts val="0"/>
                </a:spcBef>
                <a:spcAft>
                  <a:spcPts val="0"/>
                </a:spcAft>
                <a:buClrTx/>
                <a:buSzTx/>
                <a:buFontTx/>
                <a:buNone/>
                <a:tabLst/>
                <a:defRPr/>
              </a:pPr>
              <a:r>
                <a:rPr kumimoji="0" lang="en-US" altLang="ko-KR" sz="1050" b="1" i="0" u="none" strike="noStrike" kern="1200" cap="none" spc="0" normalizeH="0" baseline="0" noProof="0" dirty="0">
                  <a:ln>
                    <a:noFill/>
                  </a:ln>
                  <a:solidFill>
                    <a:srgbClr val="1E5C61"/>
                  </a:solidFill>
                  <a:effectLst/>
                  <a:uLnTx/>
                  <a:uFillTx/>
                  <a:latin typeface="Verdana" panose="020B0604030504040204" pitchFamily="34" charset="0"/>
                  <a:ea typeface="Verdana" panose="020B0604030504040204" pitchFamily="34" charset="0"/>
                  <a:cs typeface="Verdana" panose="020B0604030504040204" pitchFamily="34" charset="0"/>
                </a:rPr>
                <a:t>2021</a:t>
              </a:r>
            </a:p>
            <a:p>
              <a:pPr marL="0" marR="0" lvl="0" indent="0" algn="ctr" defTabSz="457200" rtl="0" eaLnBrk="1" fontAlgn="auto" latinLnBrk="0" hangingPunct="1">
                <a:lnSpc>
                  <a:spcPts val="2200"/>
                </a:lnSpc>
                <a:spcBef>
                  <a:spcPts val="0"/>
                </a:spcBef>
                <a:spcAft>
                  <a:spcPts val="0"/>
                </a:spcAft>
                <a:buClrTx/>
                <a:buSzTx/>
                <a:buFontTx/>
                <a:buNone/>
                <a:tabLst/>
                <a:defRPr/>
              </a:pPr>
              <a:r>
                <a:rPr kumimoji="0" lang="en-US" altLang="ko-KR" sz="900" b="1" i="0" u="none" strike="noStrike" kern="1200" cap="none" spc="0" normalizeH="0" baseline="0" noProof="0" dirty="0">
                  <a:ln>
                    <a:noFill/>
                  </a:ln>
                  <a:solidFill>
                    <a:srgbClr val="E7E6E6">
                      <a:lumMod val="25000"/>
                    </a:srgbClr>
                  </a:solidFill>
                  <a:effectLst/>
                  <a:uLnTx/>
                  <a:uFillTx/>
                  <a:latin typeface="Verdana" panose="020B0604030504040204" pitchFamily="34" charset="0"/>
                  <a:ea typeface="Verdana" panose="020B0604030504040204" pitchFamily="34" charset="0"/>
                  <a:cs typeface="Verdana" panose="020B0604030504040204" pitchFamily="34" charset="0"/>
                </a:rPr>
                <a:t>Forecast Period </a:t>
              </a:r>
            </a:p>
            <a:p>
              <a:pPr marL="0" marR="0" lvl="0" indent="0" algn="ctr" defTabSz="457200" rtl="0" eaLnBrk="1" fontAlgn="auto" latinLnBrk="0" hangingPunct="1">
                <a:lnSpc>
                  <a:spcPts val="2200"/>
                </a:lnSpc>
                <a:spcBef>
                  <a:spcPts val="0"/>
                </a:spcBef>
                <a:spcAft>
                  <a:spcPts val="0"/>
                </a:spcAft>
                <a:buClrTx/>
                <a:buSzTx/>
                <a:buFontTx/>
                <a:buNone/>
                <a:tabLst/>
                <a:defRPr/>
              </a:pPr>
              <a:r>
                <a:rPr kumimoji="0" lang="en-US" altLang="ko-KR" sz="1050" b="1" i="0" u="none" strike="noStrike" kern="1200" cap="none" spc="0" normalizeH="0" baseline="0" noProof="0" dirty="0">
                  <a:ln>
                    <a:noFill/>
                  </a:ln>
                  <a:solidFill>
                    <a:srgbClr val="1E5C61"/>
                  </a:solidFill>
                  <a:effectLst/>
                  <a:uLnTx/>
                  <a:uFillTx/>
                  <a:latin typeface="Verdana" panose="020B0604030504040204" pitchFamily="34" charset="0"/>
                  <a:ea typeface="Verdana" panose="020B0604030504040204" pitchFamily="34" charset="0"/>
                  <a:cs typeface="Verdana" panose="020B0604030504040204" pitchFamily="34" charset="0"/>
                </a:rPr>
                <a:t>2022 – 2030</a:t>
              </a:r>
            </a:p>
          </p:txBody>
        </p:sp>
        <p:sp>
          <p:nvSpPr>
            <p:cNvPr id="24" name="Rectangle 23">
              <a:extLst>
                <a:ext uri="{FF2B5EF4-FFF2-40B4-BE49-F238E27FC236}">
                  <a16:creationId xmlns:a16="http://schemas.microsoft.com/office/drawing/2014/main" id="{755CFAAC-596D-4503-B88D-937A7EE98449}"/>
                </a:ext>
              </a:extLst>
            </p:cNvPr>
            <p:cNvSpPr/>
            <p:nvPr/>
          </p:nvSpPr>
          <p:spPr>
            <a:xfrm>
              <a:off x="6219395" y="3228357"/>
              <a:ext cx="2057399" cy="357824"/>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Montserrat" panose="02000505000000020004" pitchFamily="2" charset="0"/>
                  <a:ea typeface="+mn-ea"/>
                  <a:cs typeface="Arial" panose="020B0604020202020204" pitchFamily="34" charset="0"/>
                </a:rPr>
                <a:t>Year Range</a:t>
              </a:r>
            </a:p>
          </p:txBody>
        </p:sp>
      </p:grpSp>
      <p:grpSp>
        <p:nvGrpSpPr>
          <p:cNvPr id="77" name="Group 76">
            <a:extLst>
              <a:ext uri="{FF2B5EF4-FFF2-40B4-BE49-F238E27FC236}">
                <a16:creationId xmlns:a16="http://schemas.microsoft.com/office/drawing/2014/main" id="{4E46B482-FA4C-4433-A9CA-DE61BBFD18BE}"/>
              </a:ext>
            </a:extLst>
          </p:cNvPr>
          <p:cNvGrpSpPr/>
          <p:nvPr/>
        </p:nvGrpSpPr>
        <p:grpSpPr>
          <a:xfrm>
            <a:off x="183786" y="3171642"/>
            <a:ext cx="7142461" cy="3546127"/>
            <a:chOff x="329241" y="3318875"/>
            <a:chExt cx="7069176" cy="3528633"/>
          </a:xfrm>
        </p:grpSpPr>
        <p:sp>
          <p:nvSpPr>
            <p:cNvPr id="2" name="Rectangle 1">
              <a:extLst>
                <a:ext uri="{FF2B5EF4-FFF2-40B4-BE49-F238E27FC236}">
                  <a16:creationId xmlns:a16="http://schemas.microsoft.com/office/drawing/2014/main" id="{936A46EE-0030-4C5D-824E-5F6F96C9F0F7}"/>
                </a:ext>
              </a:extLst>
            </p:cNvPr>
            <p:cNvSpPr/>
            <p:nvPr/>
          </p:nvSpPr>
          <p:spPr>
            <a:xfrm>
              <a:off x="329241" y="3318875"/>
              <a:ext cx="6833559" cy="3451132"/>
            </a:xfrm>
            <a:prstGeom prst="rect">
              <a:avLst/>
            </a:prstGeom>
            <a:solidFill>
              <a:schemeClr val="bg1">
                <a:lumMod val="9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44546A">
                    <a:lumMod val="75000"/>
                  </a:srgbClr>
                </a:solidFill>
                <a:effectLst/>
                <a:uLnTx/>
                <a:uFillTx/>
                <a:latin typeface="Verdana" panose="020B0604030504040204" pitchFamily="34" charset="0"/>
                <a:ea typeface="Verdana" panose="020B0604030504040204" pitchFamily="34" charset="0"/>
                <a:cs typeface="Verdana" panose="020B0604030504040204" pitchFamily="34" charset="0"/>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6" name="TextBox 25">
              <a:extLst>
                <a:ext uri="{FF2B5EF4-FFF2-40B4-BE49-F238E27FC236}">
                  <a16:creationId xmlns:a16="http://schemas.microsoft.com/office/drawing/2014/main" id="{1FF61549-36F6-49F1-97F6-1AB189EA302E}"/>
                </a:ext>
              </a:extLst>
            </p:cNvPr>
            <p:cNvSpPr txBox="1"/>
            <p:nvPr/>
          </p:nvSpPr>
          <p:spPr>
            <a:xfrm>
              <a:off x="5839599" y="4926520"/>
              <a:ext cx="1558818" cy="229693"/>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44546A">
                      <a:lumMod val="75000"/>
                    </a:srgbClr>
                  </a:solidFill>
                  <a:effectLst/>
                  <a:uLnTx/>
                  <a:uFillTx/>
                  <a:latin typeface="Verdana" panose="020B0604030504040204" pitchFamily="34" charset="0"/>
                  <a:ea typeface="Verdana" panose="020B0604030504040204" pitchFamily="34" charset="0"/>
                  <a:cs typeface="Verdana" panose="020B0604030504040204" pitchFamily="34" charset="0"/>
                </a:rPr>
                <a:t>REGION</a:t>
              </a:r>
            </a:p>
          </p:txBody>
        </p:sp>
        <p:sp>
          <p:nvSpPr>
            <p:cNvPr id="27" name="TextBox 26">
              <a:extLst>
                <a:ext uri="{FF2B5EF4-FFF2-40B4-BE49-F238E27FC236}">
                  <a16:creationId xmlns:a16="http://schemas.microsoft.com/office/drawing/2014/main" id="{C2974BF6-9B90-4FF7-A7AD-7C0FE2E05F8C}"/>
                </a:ext>
              </a:extLst>
            </p:cNvPr>
            <p:cNvSpPr txBox="1"/>
            <p:nvPr/>
          </p:nvSpPr>
          <p:spPr>
            <a:xfrm>
              <a:off x="5830880" y="5129718"/>
              <a:ext cx="1161133" cy="1717790"/>
            </a:xfrm>
            <a:prstGeom prst="rect">
              <a:avLst/>
            </a:prstGeom>
            <a:noFill/>
          </p:spPr>
          <p:txBody>
            <a:bodyPr wrap="square" rtlCol="0">
              <a:spAutoFit/>
            </a:bodyPr>
            <a:lstStyle/>
            <a:p>
              <a:pPr marL="171450" marR="0" lvl="0" indent="-171450" algn="l"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900" b="0" i="0" u="none" strike="noStrike" kern="1200" cap="none" spc="0" normalizeH="0" baseline="0" noProof="0" dirty="0">
                  <a:ln>
                    <a:noFill/>
                  </a:ln>
                  <a:solidFill>
                    <a:srgbClr val="44546A">
                      <a:lumMod val="75000"/>
                    </a:srgbClr>
                  </a:solidFill>
                  <a:effectLst/>
                  <a:uLnTx/>
                  <a:uFillTx/>
                  <a:latin typeface="Verdana" panose="020B0604030504040204" pitchFamily="34" charset="0"/>
                  <a:ea typeface="Verdana" panose="020B0604030504040204" pitchFamily="34" charset="0"/>
                  <a:cs typeface="Verdana" panose="020B0604030504040204" pitchFamily="34" charset="0"/>
                </a:rPr>
                <a:t>Asia-Pacific</a:t>
              </a:r>
            </a:p>
            <a:p>
              <a:pPr marL="171450" marR="0" lvl="0" indent="-171450" algn="l"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900" b="0" i="0" u="none" strike="noStrike" kern="1200" cap="none" spc="0" normalizeH="0" baseline="0" noProof="0" dirty="0">
                  <a:ln>
                    <a:noFill/>
                  </a:ln>
                  <a:solidFill>
                    <a:srgbClr val="44546A">
                      <a:lumMod val="75000"/>
                    </a:srgbClr>
                  </a:solidFill>
                  <a:effectLst/>
                  <a:uLnTx/>
                  <a:uFillTx/>
                  <a:latin typeface="Verdana" panose="020B0604030504040204" pitchFamily="34" charset="0"/>
                  <a:ea typeface="Verdana" panose="020B0604030504040204" pitchFamily="34" charset="0"/>
                  <a:cs typeface="Verdana" panose="020B0604030504040204" pitchFamily="34" charset="0"/>
                </a:rPr>
                <a:t>Europe</a:t>
              </a:r>
            </a:p>
            <a:p>
              <a:pPr marL="171450" marR="0" lvl="0" indent="-171450" algn="l"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900" b="0" i="0" u="none" strike="noStrike" kern="1200" cap="none" spc="0" normalizeH="0" baseline="0" noProof="0" dirty="0">
                  <a:ln>
                    <a:noFill/>
                  </a:ln>
                  <a:solidFill>
                    <a:srgbClr val="44546A">
                      <a:lumMod val="75000"/>
                    </a:srgbClr>
                  </a:solidFill>
                  <a:effectLst/>
                  <a:uLnTx/>
                  <a:uFillTx/>
                  <a:latin typeface="Verdana" panose="020B0604030504040204" pitchFamily="34" charset="0"/>
                  <a:ea typeface="Verdana" panose="020B0604030504040204" pitchFamily="34" charset="0"/>
                  <a:cs typeface="Verdana" panose="020B0604030504040204" pitchFamily="34" charset="0"/>
                </a:rPr>
                <a:t>North America</a:t>
              </a:r>
            </a:p>
            <a:p>
              <a:pPr marL="171450" marR="0" lvl="0" indent="-171450" algn="l"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en-IN" sz="900" dirty="0">
                  <a:solidFill>
                    <a:srgbClr val="44546A">
                      <a:lumMod val="75000"/>
                    </a:srgbClr>
                  </a:solidFill>
                  <a:latin typeface="Verdana" panose="020B0604030504040204" pitchFamily="34" charset="0"/>
                  <a:ea typeface="Verdana" panose="020B0604030504040204" pitchFamily="34" charset="0"/>
                  <a:cs typeface="Verdana" panose="020B0604030504040204" pitchFamily="34" charset="0"/>
                </a:rPr>
                <a:t>Middle East &amp; Africa</a:t>
              </a:r>
            </a:p>
            <a:p>
              <a:pPr marL="171450" marR="0" lvl="0" indent="-171450" algn="l"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900" b="0" i="0" u="none" strike="noStrike" kern="1200" cap="none" spc="0" normalizeH="0" baseline="0" noProof="0" dirty="0">
                  <a:ln>
                    <a:noFill/>
                  </a:ln>
                  <a:solidFill>
                    <a:srgbClr val="44546A">
                      <a:lumMod val="75000"/>
                    </a:srgbClr>
                  </a:solidFill>
                  <a:effectLst/>
                  <a:uLnTx/>
                  <a:uFillTx/>
                  <a:latin typeface="Verdana" panose="020B0604030504040204" pitchFamily="34" charset="0"/>
                  <a:ea typeface="Verdana" panose="020B0604030504040204" pitchFamily="34" charset="0"/>
                  <a:cs typeface="Verdana" panose="020B0604030504040204" pitchFamily="34" charset="0"/>
                </a:rPr>
                <a:t>South America</a:t>
              </a:r>
            </a:p>
          </p:txBody>
        </p:sp>
      </p:grpSp>
      <p:sp>
        <p:nvSpPr>
          <p:cNvPr id="18" name="Text Placeholder 5">
            <a:extLst>
              <a:ext uri="{FF2B5EF4-FFF2-40B4-BE49-F238E27FC236}">
                <a16:creationId xmlns:a16="http://schemas.microsoft.com/office/drawing/2014/main" id="{AA30CFDE-4404-4611-AD19-CEF4422F42E0}"/>
              </a:ext>
            </a:extLst>
          </p:cNvPr>
          <p:cNvSpPr txBox="1">
            <a:spLocks/>
          </p:cNvSpPr>
          <p:nvPr/>
        </p:nvSpPr>
        <p:spPr>
          <a:xfrm>
            <a:off x="90318" y="3016575"/>
            <a:ext cx="2277874" cy="368051"/>
          </a:xfrm>
          <a:prstGeom prst="rect">
            <a:avLst/>
          </a:prstGeom>
          <a:solidFill>
            <a:schemeClr val="tx2">
              <a:lumMod val="60000"/>
              <a:lumOff val="40000"/>
            </a:schemeClr>
          </a:solidFill>
          <a:ln>
            <a:noFill/>
          </a:ln>
          <a:effectLst/>
        </p:spPr>
        <p:txBody>
          <a:bodyPr vert="horz" lIns="91440" tIns="45720" rIns="91440" bIns="4572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1200" b="1" kern="1200" spc="300">
                <a:solidFill>
                  <a:schemeClr val="bg2">
                    <a:lumMod val="25000"/>
                  </a:schemeClr>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400" b="1" i="0" u="none" strike="noStrike" kern="1200" cap="none" spc="0" normalizeH="0" baseline="0" noProof="0" dirty="0">
                <a:ln>
                  <a:noFill/>
                </a:ln>
                <a:solidFill>
                  <a:prstClr val="white"/>
                </a:solidFill>
                <a:effectLst/>
                <a:uLnTx/>
                <a:uFillTx/>
                <a:latin typeface="Veradana"/>
                <a:ea typeface="+mn-ea"/>
                <a:cs typeface="Arial" panose="020B0604020202020204" pitchFamily="34" charset="0"/>
              </a:rPr>
              <a:t>Market Segmentation</a:t>
            </a:r>
          </a:p>
        </p:txBody>
      </p:sp>
      <p:sp>
        <p:nvSpPr>
          <p:cNvPr id="10" name="Rectangle 9">
            <a:extLst>
              <a:ext uri="{FF2B5EF4-FFF2-40B4-BE49-F238E27FC236}">
                <a16:creationId xmlns:a16="http://schemas.microsoft.com/office/drawing/2014/main" id="{D3ED3059-C3A2-40CB-AC12-B05730D7DE40}"/>
              </a:ext>
            </a:extLst>
          </p:cNvPr>
          <p:cNvSpPr/>
          <p:nvPr/>
        </p:nvSpPr>
        <p:spPr>
          <a:xfrm>
            <a:off x="183786" y="1048027"/>
            <a:ext cx="8798352" cy="1600438"/>
          </a:xfrm>
          <a:prstGeom prst="rect">
            <a:avLst/>
          </a:prstGeom>
        </p:spPr>
        <p:txBody>
          <a:bodyPr wrap="square">
            <a:spAutoFit/>
          </a:bodyPr>
          <a:lstStyle/>
          <a:p>
            <a:pPr algn="just"/>
            <a:r>
              <a:rPr lang="en-US" sz="1400" dirty="0">
                <a:solidFill>
                  <a:schemeClr val="bg1"/>
                </a:solidFill>
                <a:latin typeface="Veradana"/>
              </a:rPr>
              <a:t>Epoxy Resin have properties including </a:t>
            </a:r>
            <a:r>
              <a:rPr lang="en-IN" sz="1400" dirty="0">
                <a:solidFill>
                  <a:schemeClr val="bg1"/>
                </a:solidFill>
                <a:latin typeface="Veradana"/>
              </a:rPr>
              <a:t>water resistant due to absence of ester group in its structure which makes it suitable for various applications across end-use industries such as construction, electronics, and others. The major application of epoxy resin is found in paints &amp; coating sector globally as of 2020 which is anticipated to maintain its dominance in forecast year as well. The epoxy resin market is segmented into three major grades – solid, liquid and semi-solid. Liquid form accounts for over 40% share in the global epoxy resin demand, owing to its surging consumption from expanding construction sector across the various developing countries like China, India and others for numerous applications owing to its properties viz., chemical resistance, toughness, excellent adhesion and others. </a:t>
            </a:r>
            <a:endParaRPr lang="en-US" sz="1400" dirty="0">
              <a:highlight>
                <a:srgbClr val="FFFF00"/>
              </a:highlight>
              <a:latin typeface="Veradana"/>
            </a:endParaRPr>
          </a:p>
        </p:txBody>
      </p:sp>
      <p:sp>
        <p:nvSpPr>
          <p:cNvPr id="14" name="TextBox 13">
            <a:extLst>
              <a:ext uri="{FF2B5EF4-FFF2-40B4-BE49-F238E27FC236}">
                <a16:creationId xmlns:a16="http://schemas.microsoft.com/office/drawing/2014/main" id="{3B614150-E70C-4EB8-AC3E-3F754910B108}"/>
              </a:ext>
            </a:extLst>
          </p:cNvPr>
          <p:cNvSpPr txBox="1"/>
          <p:nvPr/>
        </p:nvSpPr>
        <p:spPr>
          <a:xfrm>
            <a:off x="4360573" y="3281252"/>
            <a:ext cx="1423583" cy="230832"/>
          </a:xfrm>
          <a:prstGeom prst="rect">
            <a:avLst/>
          </a:prstGeom>
          <a:noFill/>
        </p:spPr>
        <p:txBody>
          <a:bodyPr wrap="square" rtlCol="0">
            <a:spAutoFit/>
          </a:bodyPr>
          <a:lstStyle/>
          <a:p>
            <a:r>
              <a:rPr lang="en-US" sz="900" b="1" dirty="0">
                <a:solidFill>
                  <a:schemeClr val="tx2">
                    <a:lumMod val="75000"/>
                  </a:schemeClr>
                </a:solidFill>
                <a:latin typeface="Verdana" panose="020B0604030504040204" pitchFamily="34" charset="0"/>
                <a:ea typeface="Verdana" panose="020B0604030504040204" pitchFamily="34" charset="0"/>
                <a:cs typeface="Verdana" panose="020B0604030504040204" pitchFamily="34" charset="0"/>
              </a:rPr>
              <a:t>TYPE</a:t>
            </a:r>
          </a:p>
        </p:txBody>
      </p:sp>
      <p:sp>
        <p:nvSpPr>
          <p:cNvPr id="15" name="TextBox 14">
            <a:extLst>
              <a:ext uri="{FF2B5EF4-FFF2-40B4-BE49-F238E27FC236}">
                <a16:creationId xmlns:a16="http://schemas.microsoft.com/office/drawing/2014/main" id="{7B0BFA37-CED2-4CE7-A247-E28FFA6A18E2}"/>
              </a:ext>
            </a:extLst>
          </p:cNvPr>
          <p:cNvSpPr txBox="1"/>
          <p:nvPr/>
        </p:nvSpPr>
        <p:spPr>
          <a:xfrm>
            <a:off x="4268280" y="3491659"/>
            <a:ext cx="1608168" cy="895310"/>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en-IN" sz="900" dirty="0">
                <a:solidFill>
                  <a:schemeClr val="tx2">
                    <a:lumMod val="75000"/>
                  </a:schemeClr>
                </a:solidFill>
                <a:latin typeface="Verdana" panose="020B0604030504040204" pitchFamily="34" charset="0"/>
                <a:ea typeface="Verdana" panose="020B0604030504040204" pitchFamily="34" charset="0"/>
                <a:cs typeface="Verdana" panose="020B0604030504040204" pitchFamily="34" charset="0"/>
              </a:rPr>
              <a:t>Standard Epoxy Resin</a:t>
            </a:r>
          </a:p>
          <a:p>
            <a:pPr marL="171450" indent="-171450">
              <a:lnSpc>
                <a:spcPct val="150000"/>
              </a:lnSpc>
              <a:buFont typeface="Arial" panose="020B0604020202020204" pitchFamily="34" charset="0"/>
              <a:buChar char="•"/>
            </a:pPr>
            <a:r>
              <a:rPr lang="en-IN" sz="900" dirty="0">
                <a:solidFill>
                  <a:schemeClr val="tx2">
                    <a:lumMod val="75000"/>
                  </a:schemeClr>
                </a:solidFill>
                <a:latin typeface="Verdana" panose="020B0604030504040204" pitchFamily="34" charset="0"/>
                <a:ea typeface="Verdana" panose="020B0604030504040204" pitchFamily="34" charset="0"/>
                <a:cs typeface="Verdana" panose="020B0604030504040204" pitchFamily="34" charset="0"/>
              </a:rPr>
              <a:t>Specialized Epoxy Resin</a:t>
            </a:r>
          </a:p>
        </p:txBody>
      </p:sp>
      <p:sp>
        <p:nvSpPr>
          <p:cNvPr id="16" name="TextBox 15">
            <a:extLst>
              <a:ext uri="{FF2B5EF4-FFF2-40B4-BE49-F238E27FC236}">
                <a16:creationId xmlns:a16="http://schemas.microsoft.com/office/drawing/2014/main" id="{BB5FD99E-EF23-4AE3-8D2F-0D24819DD79F}"/>
              </a:ext>
            </a:extLst>
          </p:cNvPr>
          <p:cNvSpPr txBox="1"/>
          <p:nvPr/>
        </p:nvSpPr>
        <p:spPr>
          <a:xfrm>
            <a:off x="4291759" y="5154569"/>
            <a:ext cx="2084712" cy="687561"/>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en-IN" sz="900" dirty="0">
                <a:solidFill>
                  <a:schemeClr val="tx2">
                    <a:lumMod val="75000"/>
                  </a:schemeClr>
                </a:solidFill>
                <a:latin typeface="Verdana" panose="020B0604030504040204" pitchFamily="34" charset="0"/>
                <a:ea typeface="Verdana" panose="020B0604030504040204" pitchFamily="34" charset="0"/>
                <a:cs typeface="Verdana" panose="020B0604030504040204" pitchFamily="34" charset="0"/>
              </a:rPr>
              <a:t>Liquid</a:t>
            </a:r>
          </a:p>
          <a:p>
            <a:pPr marL="171450" indent="-171450">
              <a:lnSpc>
                <a:spcPct val="150000"/>
              </a:lnSpc>
              <a:buFont typeface="Arial" panose="020B0604020202020204" pitchFamily="34" charset="0"/>
              <a:buChar char="•"/>
            </a:pPr>
            <a:r>
              <a:rPr lang="en-IN" sz="900" dirty="0">
                <a:solidFill>
                  <a:schemeClr val="tx2">
                    <a:lumMod val="75000"/>
                  </a:schemeClr>
                </a:solidFill>
                <a:latin typeface="Verdana" panose="020B0604030504040204" pitchFamily="34" charset="0"/>
                <a:ea typeface="Verdana" panose="020B0604030504040204" pitchFamily="34" charset="0"/>
                <a:cs typeface="Verdana" panose="020B0604030504040204" pitchFamily="34" charset="0"/>
              </a:rPr>
              <a:t>Semi-Solid</a:t>
            </a:r>
          </a:p>
          <a:p>
            <a:pPr marL="171450" indent="-171450">
              <a:lnSpc>
                <a:spcPct val="150000"/>
              </a:lnSpc>
              <a:buFont typeface="Arial" panose="020B0604020202020204" pitchFamily="34" charset="0"/>
              <a:buChar char="•"/>
            </a:pPr>
            <a:r>
              <a:rPr lang="en-IN" sz="900" dirty="0">
                <a:solidFill>
                  <a:schemeClr val="tx2">
                    <a:lumMod val="75000"/>
                  </a:schemeClr>
                </a:solidFill>
                <a:latin typeface="Verdana" panose="020B0604030504040204" pitchFamily="34" charset="0"/>
                <a:ea typeface="Verdana" panose="020B0604030504040204" pitchFamily="34" charset="0"/>
                <a:cs typeface="Verdana" panose="020B0604030504040204" pitchFamily="34" charset="0"/>
              </a:rPr>
              <a:t>Solid</a:t>
            </a:r>
          </a:p>
        </p:txBody>
      </p:sp>
      <p:sp>
        <p:nvSpPr>
          <p:cNvPr id="17" name="TextBox 16">
            <a:extLst>
              <a:ext uri="{FF2B5EF4-FFF2-40B4-BE49-F238E27FC236}">
                <a16:creationId xmlns:a16="http://schemas.microsoft.com/office/drawing/2014/main" id="{EFA53E0B-B6CC-4AA3-A509-739EC694A6CA}"/>
              </a:ext>
            </a:extLst>
          </p:cNvPr>
          <p:cNvSpPr txBox="1"/>
          <p:nvPr/>
        </p:nvSpPr>
        <p:spPr>
          <a:xfrm>
            <a:off x="4291759" y="4957534"/>
            <a:ext cx="1423583" cy="230832"/>
          </a:xfrm>
          <a:prstGeom prst="rect">
            <a:avLst/>
          </a:prstGeom>
          <a:noFill/>
        </p:spPr>
        <p:txBody>
          <a:bodyPr wrap="square" rtlCol="0">
            <a:spAutoFit/>
          </a:bodyPr>
          <a:lstStyle/>
          <a:p>
            <a:r>
              <a:rPr lang="en-US" sz="900" b="1" dirty="0">
                <a:solidFill>
                  <a:schemeClr val="tx2">
                    <a:lumMod val="75000"/>
                  </a:schemeClr>
                </a:solidFill>
                <a:latin typeface="Verdana" panose="020B0604030504040204" pitchFamily="34" charset="0"/>
                <a:ea typeface="Verdana" panose="020B0604030504040204" pitchFamily="34" charset="0"/>
                <a:cs typeface="Verdana" panose="020B0604030504040204" pitchFamily="34" charset="0"/>
              </a:rPr>
              <a:t>GRADE</a:t>
            </a:r>
          </a:p>
        </p:txBody>
      </p:sp>
      <p:sp>
        <p:nvSpPr>
          <p:cNvPr id="19" name="TextBox 18">
            <a:extLst>
              <a:ext uri="{FF2B5EF4-FFF2-40B4-BE49-F238E27FC236}">
                <a16:creationId xmlns:a16="http://schemas.microsoft.com/office/drawing/2014/main" id="{24210260-F348-4F72-9369-252E8E418CFE}"/>
              </a:ext>
            </a:extLst>
          </p:cNvPr>
          <p:cNvSpPr txBox="1"/>
          <p:nvPr/>
        </p:nvSpPr>
        <p:spPr>
          <a:xfrm>
            <a:off x="5945863" y="3281252"/>
            <a:ext cx="1423583" cy="230832"/>
          </a:xfrm>
          <a:prstGeom prst="rect">
            <a:avLst/>
          </a:prstGeom>
          <a:noFill/>
        </p:spPr>
        <p:txBody>
          <a:bodyPr wrap="square" rtlCol="0">
            <a:spAutoFit/>
          </a:bodyPr>
          <a:lstStyle/>
          <a:p>
            <a:r>
              <a:rPr lang="en-US" sz="900" b="1" dirty="0">
                <a:solidFill>
                  <a:schemeClr val="tx2">
                    <a:lumMod val="75000"/>
                  </a:schemeClr>
                </a:solidFill>
                <a:latin typeface="Verdana" panose="020B0604030504040204" pitchFamily="34" charset="0"/>
                <a:ea typeface="Verdana" panose="020B0604030504040204" pitchFamily="34" charset="0"/>
                <a:cs typeface="Verdana" panose="020B0604030504040204" pitchFamily="34" charset="0"/>
              </a:rPr>
              <a:t>TYPE</a:t>
            </a:r>
          </a:p>
        </p:txBody>
      </p:sp>
      <p:sp>
        <p:nvSpPr>
          <p:cNvPr id="20" name="TextBox 19">
            <a:extLst>
              <a:ext uri="{FF2B5EF4-FFF2-40B4-BE49-F238E27FC236}">
                <a16:creationId xmlns:a16="http://schemas.microsoft.com/office/drawing/2014/main" id="{9E194268-F867-4BA9-97D2-177AC498DBF2}"/>
              </a:ext>
            </a:extLst>
          </p:cNvPr>
          <p:cNvSpPr txBox="1"/>
          <p:nvPr/>
        </p:nvSpPr>
        <p:spPr>
          <a:xfrm>
            <a:off x="5776776" y="3463851"/>
            <a:ext cx="1608168" cy="1103059"/>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en-IN" sz="900" dirty="0">
                <a:solidFill>
                  <a:schemeClr val="tx2">
                    <a:lumMod val="75000"/>
                  </a:schemeClr>
                </a:solidFill>
                <a:latin typeface="Verdana" panose="020B0604030504040204" pitchFamily="34" charset="0"/>
                <a:ea typeface="Verdana" panose="020B0604030504040204" pitchFamily="34" charset="0"/>
                <a:cs typeface="Verdana" panose="020B0604030504040204" pitchFamily="34" charset="0"/>
              </a:rPr>
              <a:t>Paints &amp; Coatings</a:t>
            </a:r>
          </a:p>
          <a:p>
            <a:pPr marL="171450" indent="-171450">
              <a:lnSpc>
                <a:spcPct val="150000"/>
              </a:lnSpc>
              <a:buFont typeface="Arial" panose="020B0604020202020204" pitchFamily="34" charset="0"/>
              <a:buChar char="•"/>
            </a:pPr>
            <a:r>
              <a:rPr lang="en-IN" sz="900" dirty="0">
                <a:solidFill>
                  <a:schemeClr val="tx2">
                    <a:lumMod val="75000"/>
                  </a:schemeClr>
                </a:solidFill>
                <a:latin typeface="Verdana" panose="020B0604030504040204" pitchFamily="34" charset="0"/>
                <a:ea typeface="Verdana" panose="020B0604030504040204" pitchFamily="34" charset="0"/>
                <a:cs typeface="Verdana" panose="020B0604030504040204" pitchFamily="34" charset="0"/>
              </a:rPr>
              <a:t>Electrical &amp; Electronics</a:t>
            </a:r>
          </a:p>
          <a:p>
            <a:pPr marL="171450" indent="-171450">
              <a:lnSpc>
                <a:spcPct val="150000"/>
              </a:lnSpc>
              <a:buFont typeface="Arial" panose="020B0604020202020204" pitchFamily="34" charset="0"/>
              <a:buChar char="•"/>
            </a:pPr>
            <a:r>
              <a:rPr lang="en-IN" sz="900" dirty="0">
                <a:solidFill>
                  <a:schemeClr val="tx2">
                    <a:lumMod val="75000"/>
                  </a:schemeClr>
                </a:solidFill>
                <a:latin typeface="Verdana" panose="020B0604030504040204" pitchFamily="34" charset="0"/>
                <a:ea typeface="Verdana" panose="020B0604030504040204" pitchFamily="34" charset="0"/>
                <a:cs typeface="Verdana" panose="020B0604030504040204" pitchFamily="34" charset="0"/>
              </a:rPr>
              <a:t>Adhesives</a:t>
            </a:r>
          </a:p>
          <a:p>
            <a:pPr marL="171450" indent="-171450">
              <a:lnSpc>
                <a:spcPct val="150000"/>
              </a:lnSpc>
              <a:buFont typeface="Arial" panose="020B0604020202020204" pitchFamily="34" charset="0"/>
              <a:buChar char="•"/>
            </a:pPr>
            <a:r>
              <a:rPr lang="en-IN" sz="900" dirty="0">
                <a:solidFill>
                  <a:schemeClr val="tx2">
                    <a:lumMod val="75000"/>
                  </a:schemeClr>
                </a:solidFill>
                <a:latin typeface="Verdana" panose="020B0604030504040204" pitchFamily="34" charset="0"/>
                <a:ea typeface="Verdana" panose="020B0604030504040204" pitchFamily="34" charset="0"/>
                <a:cs typeface="Verdana" panose="020B0604030504040204" pitchFamily="34" charset="0"/>
              </a:rPr>
              <a:t>Others</a:t>
            </a:r>
          </a:p>
        </p:txBody>
      </p:sp>
      <p:pic>
        <p:nvPicPr>
          <p:cNvPr id="1026" name="Picture 2" descr="What is Epoxy Resin? (with pictures)">
            <a:extLst>
              <a:ext uri="{FF2B5EF4-FFF2-40B4-BE49-F238E27FC236}">
                <a16:creationId xmlns:a16="http://schemas.microsoft.com/office/drawing/2014/main" id="{7B285184-A0E5-4D06-A885-E98C526FBA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0567" y="3814207"/>
            <a:ext cx="2850492" cy="21935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506166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3A7F4A6B-3C27-4472-AAA2-6AE0B8B7BB99}"/>
              </a:ext>
            </a:extLst>
          </p:cNvPr>
          <p:cNvSpPr>
            <a:spLocks noGrp="1"/>
          </p:cNvSpPr>
          <p:nvPr>
            <p:ph type="body" sz="quarter" idx="4294967295"/>
          </p:nvPr>
        </p:nvSpPr>
        <p:spPr>
          <a:xfrm>
            <a:off x="0" y="186472"/>
            <a:ext cx="6109252" cy="456400"/>
          </a:xfrm>
        </p:spPr>
        <p:txBody>
          <a:bodyPr>
            <a:normAutofit/>
          </a:bodyPr>
          <a:lstStyle/>
          <a:p>
            <a:pPr marL="0" indent="0">
              <a:spcBef>
                <a:spcPts val="0"/>
              </a:spcBef>
              <a:buNone/>
            </a:pPr>
            <a:r>
              <a:rPr lang="en-IN" sz="1400" b="1" dirty="0">
                <a:solidFill>
                  <a:schemeClr val="tx1">
                    <a:lumMod val="85000"/>
                    <a:lumOff val="15000"/>
                  </a:schemeClr>
                </a:solidFill>
                <a:latin typeface="Montserrat" panose="02000505000000020004" pitchFamily="2" charset="0"/>
                <a:cs typeface="Arial" panose="020B0604020202020204" pitchFamily="34" charset="0"/>
              </a:rPr>
              <a:t>Europe Epoxy Resin Market Overview</a:t>
            </a:r>
            <a:endParaRPr lang="en-US" sz="1400" b="1" dirty="0">
              <a:solidFill>
                <a:schemeClr val="tx1">
                  <a:lumMod val="85000"/>
                  <a:lumOff val="15000"/>
                </a:schemeClr>
              </a:solidFill>
              <a:latin typeface="Montserrat" panose="02000505000000020004" pitchFamily="2" charset="0"/>
              <a:cs typeface="Arial" panose="020B0604020202020204" pitchFamily="34" charset="0"/>
            </a:endParaRPr>
          </a:p>
        </p:txBody>
      </p:sp>
      <p:sp>
        <p:nvSpPr>
          <p:cNvPr id="3" name="TextBox 2">
            <a:extLst>
              <a:ext uri="{FF2B5EF4-FFF2-40B4-BE49-F238E27FC236}">
                <a16:creationId xmlns:a16="http://schemas.microsoft.com/office/drawing/2014/main" id="{9530C564-E0DE-40EB-8C72-69B0188E89C0}"/>
              </a:ext>
            </a:extLst>
          </p:cNvPr>
          <p:cNvSpPr txBox="1"/>
          <p:nvPr/>
        </p:nvSpPr>
        <p:spPr>
          <a:xfrm>
            <a:off x="194121" y="812611"/>
            <a:ext cx="8755757" cy="2811988"/>
          </a:xfrm>
          <a:prstGeom prst="rect">
            <a:avLst/>
          </a:prstGeom>
          <a:noFill/>
        </p:spPr>
        <p:txBody>
          <a:bodyPr wrap="square" rtlCol="0">
            <a:spAutoFit/>
          </a:bodyPr>
          <a:lstStyle/>
          <a:p>
            <a:pPr algn="just">
              <a:lnSpc>
                <a:spcPct val="200000"/>
              </a:lnSpc>
            </a:pPr>
            <a:r>
              <a:rPr lang="en-US" sz="1000" dirty="0">
                <a:effectLst/>
                <a:latin typeface="Verdana" panose="020B0604030504040204" pitchFamily="34" charset="0"/>
                <a:ea typeface="Verdana" panose="020B0604030504040204" pitchFamily="34" charset="0"/>
                <a:cs typeface="Verdana" panose="020B0604030504040204" pitchFamily="34" charset="0"/>
              </a:rPr>
              <a:t>Europe’s current capacity of Epoxy Resin stood at 233 thousand </a:t>
            </a:r>
            <a:r>
              <a:rPr lang="en-US" sz="1000" dirty="0" err="1">
                <a:effectLst/>
                <a:latin typeface="Verdana" panose="020B0604030504040204" pitchFamily="34" charset="0"/>
                <a:ea typeface="Verdana" panose="020B0604030504040204" pitchFamily="34" charset="0"/>
                <a:cs typeface="Verdana" panose="020B0604030504040204" pitchFamily="34" charset="0"/>
              </a:rPr>
              <a:t>tonnes</a:t>
            </a:r>
            <a:r>
              <a:rPr lang="en-US" sz="1000" dirty="0">
                <a:effectLst/>
                <a:latin typeface="Verdana" panose="020B0604030504040204" pitchFamily="34" charset="0"/>
                <a:ea typeface="Verdana" panose="020B0604030504040204" pitchFamily="34" charset="0"/>
                <a:cs typeface="Verdana" panose="020B0604030504040204" pitchFamily="34" charset="0"/>
              </a:rPr>
              <a:t>.  Major Epoxy Resin player in Europe includes INEOS Composites, Hexion Inc, Scott Bader Company Ltd., and AOC – </a:t>
            </a:r>
            <a:r>
              <a:rPr lang="en-US" sz="1000" dirty="0" err="1">
                <a:effectLst/>
                <a:latin typeface="Verdana" panose="020B0604030504040204" pitchFamily="34" charset="0"/>
                <a:ea typeface="Verdana" panose="020B0604030504040204" pitchFamily="34" charset="0"/>
                <a:cs typeface="Verdana" panose="020B0604030504040204" pitchFamily="34" charset="0"/>
              </a:rPr>
              <a:t>Aliancys</a:t>
            </a:r>
            <a:r>
              <a:rPr lang="en-US" sz="1000" dirty="0">
                <a:effectLst/>
                <a:latin typeface="Verdana" panose="020B0604030504040204" pitchFamily="34" charset="0"/>
                <a:ea typeface="Verdana" panose="020B0604030504040204" pitchFamily="34" charset="0"/>
                <a:cs typeface="Verdana" panose="020B0604030504040204" pitchFamily="34" charset="0"/>
              </a:rPr>
              <a:t> among others.  These Companies hold approximately 52% share of total capacity in Europe as of 2020.Further, INEOS Composites acquired Ashland Holdings resin business in 2019. Ashland has 40 MTPA facility in Germany and 70 MTPA facility in USA which has now become INEOS Composites business. Another major player Scott Bader company Ltd has 15 MTPA capacity in France as well as 20 MTPA Capacity in United Kingdom. Further, Scott Bader made strategic investment of more than 1.2 million Euro in 2017 to add capacity addition for its composite business led by strong demand of Scott Bader products from its customer. Many new players are expected to enter Europe Epoxy Resin market due to favorable government policies and strong demand of the Epoxy Resin led by growing demand of renewable energy such as wind energy, solar energy which has Epoxy Resin application.</a:t>
            </a:r>
          </a:p>
        </p:txBody>
      </p:sp>
      <p:graphicFrame>
        <p:nvGraphicFramePr>
          <p:cNvPr id="4" name="Table 3">
            <a:extLst>
              <a:ext uri="{FF2B5EF4-FFF2-40B4-BE49-F238E27FC236}">
                <a16:creationId xmlns:a16="http://schemas.microsoft.com/office/drawing/2014/main" id="{40CAAC3D-12F5-4B69-8E57-77C00EA4CB5C}"/>
              </a:ext>
            </a:extLst>
          </p:cNvPr>
          <p:cNvGraphicFramePr>
            <a:graphicFrameLocks noGrp="1"/>
          </p:cNvGraphicFramePr>
          <p:nvPr/>
        </p:nvGraphicFramePr>
        <p:xfrm>
          <a:off x="194121" y="4508113"/>
          <a:ext cx="8437234" cy="1842348"/>
        </p:xfrm>
        <a:graphic>
          <a:graphicData uri="http://schemas.openxmlformats.org/drawingml/2006/table">
            <a:tbl>
              <a:tblPr firstRow="1" bandRow="1">
                <a:tableStyleId>{5C22544A-7EE6-4342-B048-85BDC9FD1C3A}</a:tableStyleId>
              </a:tblPr>
              <a:tblGrid>
                <a:gridCol w="4218617">
                  <a:extLst>
                    <a:ext uri="{9D8B030D-6E8A-4147-A177-3AD203B41FA5}">
                      <a16:colId xmlns:a16="http://schemas.microsoft.com/office/drawing/2014/main" val="3287664398"/>
                    </a:ext>
                  </a:extLst>
                </a:gridCol>
                <a:gridCol w="4218617">
                  <a:extLst>
                    <a:ext uri="{9D8B030D-6E8A-4147-A177-3AD203B41FA5}">
                      <a16:colId xmlns:a16="http://schemas.microsoft.com/office/drawing/2014/main" val="1693334675"/>
                    </a:ext>
                  </a:extLst>
                </a:gridCol>
              </a:tblGrid>
              <a:tr h="307058">
                <a:tc>
                  <a:txBody>
                    <a:bodyPr/>
                    <a:lstStyle/>
                    <a:p>
                      <a:pPr algn="ctr"/>
                      <a:r>
                        <a:rPr lang="en-IN" sz="1000" dirty="0">
                          <a:latin typeface="Veradana"/>
                        </a:rPr>
                        <a:t>Countries</a:t>
                      </a:r>
                      <a:endParaRPr lang="en-IN" sz="1000" dirty="0">
                        <a:latin typeface="Veradana"/>
                        <a:ea typeface="Verdana" panose="020B0604030504040204" pitchFamily="34" charset="0"/>
                        <a:cs typeface="Verdana" panose="020B0604030504040204" pitchFamily="34" charset="0"/>
                      </a:endParaRPr>
                    </a:p>
                  </a:txBody>
                  <a:tcPr anchor="ctr"/>
                </a:tc>
                <a:tc>
                  <a:txBody>
                    <a:bodyPr/>
                    <a:lstStyle/>
                    <a:p>
                      <a:pPr algn="ctr"/>
                      <a:r>
                        <a:rPr lang="en-IN" sz="1000" dirty="0">
                          <a:latin typeface="Veradana"/>
                        </a:rPr>
                        <a:t>Investment (USD Billion)</a:t>
                      </a:r>
                      <a:endParaRPr lang="en-IN" sz="1000" dirty="0">
                        <a:latin typeface="Veradana"/>
                        <a:ea typeface="Verdana" panose="020B0604030504040204" pitchFamily="34" charset="0"/>
                        <a:cs typeface="Verdana" panose="020B0604030504040204" pitchFamily="34" charset="0"/>
                      </a:endParaRPr>
                    </a:p>
                  </a:txBody>
                  <a:tcPr anchor="ctr"/>
                </a:tc>
                <a:extLst>
                  <a:ext uri="{0D108BD9-81ED-4DB2-BD59-A6C34878D82A}">
                    <a16:rowId xmlns:a16="http://schemas.microsoft.com/office/drawing/2014/main" val="4034558559"/>
                  </a:ext>
                </a:extLst>
              </a:tr>
              <a:tr h="307058">
                <a:tc>
                  <a:txBody>
                    <a:bodyPr/>
                    <a:lstStyle/>
                    <a:p>
                      <a:pPr algn="ctr"/>
                      <a:r>
                        <a:rPr lang="en-IN" sz="1000" dirty="0">
                          <a:latin typeface="Veradana"/>
                        </a:rPr>
                        <a:t>Germany</a:t>
                      </a:r>
                      <a:endParaRPr lang="en-IN" sz="1000" dirty="0">
                        <a:solidFill>
                          <a:srgbClr val="002060"/>
                        </a:solidFill>
                        <a:latin typeface="Veradana"/>
                        <a:ea typeface="Verdana" panose="020B0604030504040204" pitchFamily="34" charset="0"/>
                        <a:cs typeface="Verdana" panose="020B0604030504040204" pitchFamily="34" charset="0"/>
                      </a:endParaRPr>
                    </a:p>
                  </a:txBody>
                  <a:tcPr anchor="ctr"/>
                </a:tc>
                <a:tc>
                  <a:txBody>
                    <a:bodyPr/>
                    <a:lstStyle/>
                    <a:p>
                      <a:pPr algn="ctr"/>
                      <a:r>
                        <a:rPr lang="en-IN" sz="1000" dirty="0">
                          <a:latin typeface="Veradana"/>
                        </a:rPr>
                        <a:t>57</a:t>
                      </a:r>
                      <a:endParaRPr lang="en-IN" sz="1000" dirty="0">
                        <a:solidFill>
                          <a:srgbClr val="002060"/>
                        </a:solidFill>
                        <a:latin typeface="Veradana"/>
                        <a:ea typeface="Verdana" panose="020B0604030504040204" pitchFamily="34" charset="0"/>
                        <a:cs typeface="Verdana" panose="020B0604030504040204" pitchFamily="34" charset="0"/>
                      </a:endParaRPr>
                    </a:p>
                  </a:txBody>
                  <a:tcPr anchor="ctr"/>
                </a:tc>
                <a:extLst>
                  <a:ext uri="{0D108BD9-81ED-4DB2-BD59-A6C34878D82A}">
                    <a16:rowId xmlns:a16="http://schemas.microsoft.com/office/drawing/2014/main" val="1133703523"/>
                  </a:ext>
                </a:extLst>
              </a:tr>
              <a:tr h="307058">
                <a:tc>
                  <a:txBody>
                    <a:bodyPr/>
                    <a:lstStyle/>
                    <a:p>
                      <a:pPr algn="ctr"/>
                      <a:r>
                        <a:rPr lang="en-IN" sz="1000" dirty="0">
                          <a:latin typeface="Veradana"/>
                        </a:rPr>
                        <a:t>France</a:t>
                      </a:r>
                      <a:endParaRPr lang="en-IN" sz="1000" dirty="0">
                        <a:solidFill>
                          <a:srgbClr val="002060"/>
                        </a:solidFill>
                        <a:latin typeface="Veradana"/>
                        <a:ea typeface="Verdana" panose="020B0604030504040204" pitchFamily="34" charset="0"/>
                        <a:cs typeface="Verdana" panose="020B0604030504040204" pitchFamily="34" charset="0"/>
                      </a:endParaRPr>
                    </a:p>
                  </a:txBody>
                  <a:tcPr anchor="ctr"/>
                </a:tc>
                <a:tc>
                  <a:txBody>
                    <a:bodyPr/>
                    <a:lstStyle/>
                    <a:p>
                      <a:pPr algn="ctr"/>
                      <a:r>
                        <a:rPr lang="en-IN" sz="1000" dirty="0">
                          <a:latin typeface="Veradana"/>
                        </a:rPr>
                        <a:t>28</a:t>
                      </a:r>
                      <a:endParaRPr lang="en-IN" sz="1000" dirty="0">
                        <a:solidFill>
                          <a:srgbClr val="002060"/>
                        </a:solidFill>
                        <a:latin typeface="Veradana"/>
                        <a:ea typeface="Verdana" panose="020B0604030504040204" pitchFamily="34" charset="0"/>
                        <a:cs typeface="Verdana" panose="020B0604030504040204" pitchFamily="34" charset="0"/>
                      </a:endParaRPr>
                    </a:p>
                  </a:txBody>
                  <a:tcPr anchor="ctr"/>
                </a:tc>
                <a:extLst>
                  <a:ext uri="{0D108BD9-81ED-4DB2-BD59-A6C34878D82A}">
                    <a16:rowId xmlns:a16="http://schemas.microsoft.com/office/drawing/2014/main" val="3683630708"/>
                  </a:ext>
                </a:extLst>
              </a:tr>
              <a:tr h="307058">
                <a:tc>
                  <a:txBody>
                    <a:bodyPr/>
                    <a:lstStyle/>
                    <a:p>
                      <a:pPr algn="ctr"/>
                      <a:r>
                        <a:rPr lang="en-IN" sz="1000" dirty="0">
                          <a:latin typeface="Veradana"/>
                        </a:rPr>
                        <a:t>Netherland</a:t>
                      </a:r>
                      <a:endParaRPr lang="en-IN" sz="1000" dirty="0">
                        <a:solidFill>
                          <a:srgbClr val="002060"/>
                        </a:solidFill>
                        <a:latin typeface="Veradana"/>
                        <a:ea typeface="Verdana" panose="020B0604030504040204" pitchFamily="34" charset="0"/>
                        <a:cs typeface="Verdana" panose="020B0604030504040204" pitchFamily="34" charset="0"/>
                      </a:endParaRPr>
                    </a:p>
                  </a:txBody>
                  <a:tcPr anchor="ctr"/>
                </a:tc>
                <a:tc>
                  <a:txBody>
                    <a:bodyPr/>
                    <a:lstStyle/>
                    <a:p>
                      <a:pPr algn="ctr"/>
                      <a:r>
                        <a:rPr lang="en-IN" sz="1000" dirty="0">
                          <a:latin typeface="Veradana"/>
                        </a:rPr>
                        <a:t>14</a:t>
                      </a:r>
                      <a:endParaRPr lang="en-IN" sz="1000" dirty="0">
                        <a:solidFill>
                          <a:srgbClr val="002060"/>
                        </a:solidFill>
                        <a:latin typeface="Veradana"/>
                        <a:ea typeface="Verdana" panose="020B0604030504040204" pitchFamily="34" charset="0"/>
                        <a:cs typeface="Verdana" panose="020B0604030504040204" pitchFamily="34" charset="0"/>
                      </a:endParaRPr>
                    </a:p>
                  </a:txBody>
                  <a:tcPr anchor="ctr"/>
                </a:tc>
                <a:extLst>
                  <a:ext uri="{0D108BD9-81ED-4DB2-BD59-A6C34878D82A}">
                    <a16:rowId xmlns:a16="http://schemas.microsoft.com/office/drawing/2014/main" val="2316791362"/>
                  </a:ext>
                </a:extLst>
              </a:tr>
              <a:tr h="307058">
                <a:tc>
                  <a:txBody>
                    <a:bodyPr/>
                    <a:lstStyle/>
                    <a:p>
                      <a:pPr algn="ctr"/>
                      <a:r>
                        <a:rPr lang="en-IN" sz="1000" dirty="0">
                          <a:latin typeface="Veradana"/>
                        </a:rPr>
                        <a:t>Spain</a:t>
                      </a:r>
                      <a:endParaRPr lang="en-IN" sz="1000" dirty="0">
                        <a:solidFill>
                          <a:srgbClr val="002060"/>
                        </a:solidFill>
                        <a:latin typeface="Veradana"/>
                        <a:ea typeface="Verdana" panose="020B0604030504040204" pitchFamily="34" charset="0"/>
                        <a:cs typeface="Verdana" panose="020B0604030504040204" pitchFamily="34" charset="0"/>
                      </a:endParaRPr>
                    </a:p>
                  </a:txBody>
                  <a:tcPr anchor="ctr"/>
                </a:tc>
                <a:tc>
                  <a:txBody>
                    <a:bodyPr/>
                    <a:lstStyle/>
                    <a:p>
                      <a:pPr algn="ctr"/>
                      <a:r>
                        <a:rPr lang="en-IN" sz="1000" dirty="0">
                          <a:latin typeface="Veradana"/>
                        </a:rPr>
                        <a:t>12</a:t>
                      </a:r>
                      <a:endParaRPr lang="en-IN" sz="1000" dirty="0">
                        <a:solidFill>
                          <a:srgbClr val="002060"/>
                        </a:solidFill>
                        <a:latin typeface="Veradana"/>
                        <a:ea typeface="Verdana" panose="020B0604030504040204" pitchFamily="34" charset="0"/>
                        <a:cs typeface="Verdana" panose="020B0604030504040204" pitchFamily="34" charset="0"/>
                      </a:endParaRPr>
                    </a:p>
                  </a:txBody>
                  <a:tcPr anchor="ctr"/>
                </a:tc>
                <a:extLst>
                  <a:ext uri="{0D108BD9-81ED-4DB2-BD59-A6C34878D82A}">
                    <a16:rowId xmlns:a16="http://schemas.microsoft.com/office/drawing/2014/main" val="3098357807"/>
                  </a:ext>
                </a:extLst>
              </a:tr>
              <a:tr h="307058">
                <a:tc>
                  <a:txBody>
                    <a:bodyPr/>
                    <a:lstStyle/>
                    <a:p>
                      <a:pPr algn="ctr"/>
                      <a:r>
                        <a:rPr lang="en-IN" sz="1000" dirty="0">
                          <a:latin typeface="Veradana"/>
                        </a:rPr>
                        <a:t>Italy</a:t>
                      </a:r>
                      <a:endParaRPr lang="en-IN" sz="1000" dirty="0">
                        <a:solidFill>
                          <a:srgbClr val="002060"/>
                        </a:solidFill>
                        <a:latin typeface="Veradana"/>
                        <a:ea typeface="Verdana" panose="020B0604030504040204" pitchFamily="34" charset="0"/>
                        <a:cs typeface="Verdana" panose="020B0604030504040204" pitchFamily="34" charset="0"/>
                      </a:endParaRPr>
                    </a:p>
                  </a:txBody>
                  <a:tcPr anchor="ctr"/>
                </a:tc>
                <a:tc>
                  <a:txBody>
                    <a:bodyPr/>
                    <a:lstStyle/>
                    <a:p>
                      <a:pPr algn="ctr"/>
                      <a:r>
                        <a:rPr lang="en-IN" sz="1000" dirty="0">
                          <a:latin typeface="Veradana"/>
                        </a:rPr>
                        <a:t>9</a:t>
                      </a:r>
                      <a:endParaRPr lang="en-IN" sz="1000" dirty="0">
                        <a:solidFill>
                          <a:srgbClr val="002060"/>
                        </a:solidFill>
                        <a:latin typeface="Veradana"/>
                        <a:ea typeface="Verdana" panose="020B0604030504040204" pitchFamily="34" charset="0"/>
                        <a:cs typeface="Verdana" panose="020B0604030504040204" pitchFamily="34" charset="0"/>
                      </a:endParaRPr>
                    </a:p>
                  </a:txBody>
                  <a:tcPr anchor="ctr"/>
                </a:tc>
                <a:extLst>
                  <a:ext uri="{0D108BD9-81ED-4DB2-BD59-A6C34878D82A}">
                    <a16:rowId xmlns:a16="http://schemas.microsoft.com/office/drawing/2014/main" val="601585499"/>
                  </a:ext>
                </a:extLst>
              </a:tr>
            </a:tbl>
          </a:graphicData>
        </a:graphic>
      </p:graphicFrame>
      <p:sp>
        <p:nvSpPr>
          <p:cNvPr id="6" name="TextBox 5">
            <a:extLst>
              <a:ext uri="{FF2B5EF4-FFF2-40B4-BE49-F238E27FC236}">
                <a16:creationId xmlns:a16="http://schemas.microsoft.com/office/drawing/2014/main" id="{75890576-E64B-4013-857C-C7ECC8EB4D91}"/>
              </a:ext>
            </a:extLst>
          </p:cNvPr>
          <p:cNvSpPr txBox="1"/>
          <p:nvPr/>
        </p:nvSpPr>
        <p:spPr>
          <a:xfrm>
            <a:off x="194121" y="4107976"/>
            <a:ext cx="5798467" cy="292068"/>
          </a:xfrm>
          <a:prstGeom prst="rect">
            <a:avLst/>
          </a:prstGeom>
          <a:noFill/>
        </p:spPr>
        <p:txBody>
          <a:bodyPr wrap="square" rtlCol="0">
            <a:spAutoFit/>
          </a:bodyPr>
          <a:lstStyle/>
          <a:p>
            <a:pPr>
              <a:lnSpc>
                <a:spcPct val="150000"/>
              </a:lnSpc>
              <a:defRPr/>
            </a:pP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European Countries Real Estate Investment, 2020 (USD Billion)</a:t>
            </a:r>
          </a:p>
        </p:txBody>
      </p:sp>
      <p:sp>
        <p:nvSpPr>
          <p:cNvPr id="8" name="TextBox 7">
            <a:extLst>
              <a:ext uri="{FF2B5EF4-FFF2-40B4-BE49-F238E27FC236}">
                <a16:creationId xmlns:a16="http://schemas.microsoft.com/office/drawing/2014/main" id="{BFFD309E-D768-4268-ABD0-16B19B43D6BE}"/>
              </a:ext>
            </a:extLst>
          </p:cNvPr>
          <p:cNvSpPr txBox="1"/>
          <p:nvPr/>
        </p:nvSpPr>
        <p:spPr>
          <a:xfrm>
            <a:off x="7069539" y="6448143"/>
            <a:ext cx="1561816" cy="200055"/>
          </a:xfrm>
          <a:prstGeom prst="rect">
            <a:avLst/>
          </a:prstGeom>
          <a:noFill/>
        </p:spPr>
        <p:txBody>
          <a:bodyPr wrap="square" rtlCol="0">
            <a:spAutoFit/>
          </a:bodyPr>
          <a:lstStyle/>
          <a:p>
            <a:pPr algn="r"/>
            <a:r>
              <a:rPr lang="en-IN" sz="700" i="1" dirty="0">
                <a:solidFill>
                  <a:srgbClr val="404040"/>
                </a:solidFill>
                <a:latin typeface="Verdana" panose="020B0604030504040204" pitchFamily="34" charset="0"/>
                <a:ea typeface="Verdana" panose="020B0604030504040204" pitchFamily="34" charset="0"/>
                <a:cs typeface="Verdana" panose="020B0604030504040204" pitchFamily="34" charset="0"/>
              </a:rPr>
              <a:t>Source: TechSci Research</a:t>
            </a:r>
            <a:endParaRPr lang="en-US" sz="700" i="1" dirty="0">
              <a:solidFill>
                <a:srgbClr val="404040"/>
              </a:solidFill>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174088424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3A7F4A6B-3C27-4472-AAA2-6AE0B8B7BB99}"/>
              </a:ext>
            </a:extLst>
          </p:cNvPr>
          <p:cNvSpPr>
            <a:spLocks noGrp="1"/>
          </p:cNvSpPr>
          <p:nvPr>
            <p:ph type="body" sz="quarter" idx="14"/>
          </p:nvPr>
        </p:nvSpPr>
        <p:spPr>
          <a:xfrm>
            <a:off x="28136" y="130464"/>
            <a:ext cx="7340073" cy="608533"/>
          </a:xfrm>
        </p:spPr>
        <p:txBody>
          <a:bodyPr>
            <a:normAutofit/>
          </a:bodyPr>
          <a:lstStyle/>
          <a:p>
            <a:pPr>
              <a:spcBef>
                <a:spcPts val="0"/>
              </a:spcBef>
            </a:pPr>
            <a:r>
              <a:rPr lang="en-IN" sz="1400" dirty="0">
                <a:solidFill>
                  <a:schemeClr val="tx1">
                    <a:lumMod val="85000"/>
                    <a:lumOff val="15000"/>
                  </a:schemeClr>
                </a:solidFill>
              </a:rPr>
              <a:t>Europe Epoxy Resin Market</a:t>
            </a:r>
          </a:p>
          <a:p>
            <a:pPr>
              <a:spcBef>
                <a:spcPts val="0"/>
              </a:spcBef>
            </a:pPr>
            <a:r>
              <a:rPr lang="en-US" sz="1200" b="0" dirty="0">
                <a:solidFill>
                  <a:schemeClr val="tx1">
                    <a:lumMod val="85000"/>
                    <a:lumOff val="15000"/>
                  </a:schemeClr>
                </a:solidFill>
              </a:rPr>
              <a:t>Market Share, By Type</a:t>
            </a:r>
          </a:p>
        </p:txBody>
      </p:sp>
      <p:sp>
        <p:nvSpPr>
          <p:cNvPr id="14" name="TextBox 13">
            <a:extLst>
              <a:ext uri="{FF2B5EF4-FFF2-40B4-BE49-F238E27FC236}">
                <a16:creationId xmlns:a16="http://schemas.microsoft.com/office/drawing/2014/main" id="{1558FA07-D4DE-4AB1-8BDC-22E287A361F2}"/>
              </a:ext>
            </a:extLst>
          </p:cNvPr>
          <p:cNvSpPr txBox="1"/>
          <p:nvPr/>
        </p:nvSpPr>
        <p:spPr>
          <a:xfrm>
            <a:off x="261741" y="655960"/>
            <a:ext cx="8809041" cy="292068"/>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E7E6E6">
                    <a:lumMod val="25000"/>
                  </a:srgbClr>
                </a:solidFill>
                <a:effectLst/>
                <a:uLnTx/>
                <a:uFillTx/>
                <a:latin typeface="Verdana" panose="020B0604030504040204" pitchFamily="34" charset="0"/>
                <a:ea typeface="Verdana" panose="020B0604030504040204" pitchFamily="34" charset="0"/>
                <a:cs typeface="Verdana" panose="020B0604030504040204" pitchFamily="34" charset="0"/>
              </a:rPr>
              <a:t>Figure 5: Europe Epoxy Resin Market Share, By Type, By Volume, 2015–2025F</a:t>
            </a:r>
          </a:p>
        </p:txBody>
      </p:sp>
      <p:graphicFrame>
        <p:nvGraphicFramePr>
          <p:cNvPr id="8" name="Chart 7">
            <a:extLst>
              <a:ext uri="{FF2B5EF4-FFF2-40B4-BE49-F238E27FC236}">
                <a16:creationId xmlns:a16="http://schemas.microsoft.com/office/drawing/2014/main" id="{4132EB14-6723-4248-8CA5-699FF5E13051}"/>
              </a:ext>
            </a:extLst>
          </p:cNvPr>
          <p:cNvGraphicFramePr/>
          <p:nvPr>
            <p:extLst>
              <p:ext uri="{D42A27DB-BD31-4B8C-83A1-F6EECF244321}">
                <p14:modId xmlns:p14="http://schemas.microsoft.com/office/powerpoint/2010/main" val="179444055"/>
              </p:ext>
            </p:extLst>
          </p:nvPr>
        </p:nvGraphicFramePr>
        <p:xfrm>
          <a:off x="178676" y="986493"/>
          <a:ext cx="8703583" cy="4972347"/>
        </p:xfrm>
        <a:graphic>
          <a:graphicData uri="http://schemas.openxmlformats.org/drawingml/2006/chart">
            <c:chart xmlns:c="http://schemas.openxmlformats.org/drawingml/2006/chart" xmlns:r="http://schemas.openxmlformats.org/officeDocument/2006/relationships" r:id="rId3"/>
          </a:graphicData>
        </a:graphic>
      </p:graphicFrame>
      <p:sp>
        <p:nvSpPr>
          <p:cNvPr id="5" name="TextBox 4">
            <a:extLst>
              <a:ext uri="{FF2B5EF4-FFF2-40B4-BE49-F238E27FC236}">
                <a16:creationId xmlns:a16="http://schemas.microsoft.com/office/drawing/2014/main" id="{BE42498D-9596-4D48-BB1C-415AEC013F99}"/>
              </a:ext>
            </a:extLst>
          </p:cNvPr>
          <p:cNvSpPr txBox="1"/>
          <p:nvPr/>
        </p:nvSpPr>
        <p:spPr>
          <a:xfrm>
            <a:off x="346229" y="4961343"/>
            <a:ext cx="8298888" cy="1612301"/>
          </a:xfrm>
          <a:prstGeom prst="rect">
            <a:avLst/>
          </a:prstGeom>
          <a:noFill/>
        </p:spPr>
        <p:txBody>
          <a:bodyPr wrap="square" rtlCol="0">
            <a:spAutoFit/>
          </a:bodyPr>
          <a:lstStyle/>
          <a:p>
            <a:pPr algn="just">
              <a:lnSpc>
                <a:spcPts val="1500"/>
              </a:lnSpc>
            </a:pPr>
            <a:r>
              <a:rPr lang="en-US" sz="1000" dirty="0">
                <a:solidFill>
                  <a:schemeClr val="bg1"/>
                </a:solidFill>
                <a:latin typeface="Arial" panose="020B0604020202020204" pitchFamily="34" charset="0"/>
                <a:ea typeface="Verdana" panose="020B0604030504040204" pitchFamily="34" charset="0"/>
                <a:cs typeface="Arial" panose="020B0604020202020204" pitchFamily="34" charset="0"/>
              </a:rPr>
              <a:t>Epoxy Resin market is being driven by various end user industries such as thermal papers, epoxy resins, fine chemicals, phenolic resins, PBT, polyurethane and many more. Amongst all these end users, majority of the demand for BPS is generated by thermal paper across the globe. Increasing demand for online purchasing coupled with increasing importance of labelling in food &amp; beverage industry is promoting the use of thermal papers, which in turn is driving BPS consumption. Epoxy resins, fine chemicals, phenolic resins, PBT &amp; polyurethane collectively have garnered more than 45% share in 2019 in Europe BPS market. Increasing use of epoxy resins to give specific aesthetic to a place, has catalyzed the BPS demand. Polyurethane systems have been associated with offering strength, durability and resilience while dealing with challenging conditions such as heavy footfall, physical impacts, extreme temperatures and corrosive chemicals. These offerings by PU resins are driving the BPS market growth.</a:t>
            </a:r>
          </a:p>
        </p:txBody>
      </p:sp>
    </p:spTree>
    <p:extLst>
      <p:ext uri="{BB962C8B-B14F-4D97-AF65-F5344CB8AC3E}">
        <p14:creationId xmlns:p14="http://schemas.microsoft.com/office/powerpoint/2010/main" val="61048356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3A7F4A6B-3C27-4472-AAA2-6AE0B8B7BB99}"/>
              </a:ext>
            </a:extLst>
          </p:cNvPr>
          <p:cNvSpPr>
            <a:spLocks noGrp="1"/>
          </p:cNvSpPr>
          <p:nvPr>
            <p:ph type="body" sz="quarter" idx="14"/>
          </p:nvPr>
        </p:nvSpPr>
        <p:spPr>
          <a:xfrm>
            <a:off x="28136" y="130464"/>
            <a:ext cx="7340073" cy="608533"/>
          </a:xfrm>
        </p:spPr>
        <p:txBody>
          <a:bodyPr>
            <a:normAutofit/>
          </a:bodyPr>
          <a:lstStyle/>
          <a:p>
            <a:pPr>
              <a:spcBef>
                <a:spcPts val="0"/>
              </a:spcBef>
            </a:pPr>
            <a:r>
              <a:rPr lang="en-IN" sz="1400" dirty="0">
                <a:solidFill>
                  <a:schemeClr val="tx1">
                    <a:lumMod val="85000"/>
                    <a:lumOff val="15000"/>
                  </a:schemeClr>
                </a:solidFill>
              </a:rPr>
              <a:t>Europe Epoxy Resin Market</a:t>
            </a:r>
          </a:p>
          <a:p>
            <a:pPr>
              <a:spcBef>
                <a:spcPts val="0"/>
              </a:spcBef>
            </a:pPr>
            <a:r>
              <a:rPr lang="en-US" sz="1200" b="0" dirty="0">
                <a:solidFill>
                  <a:schemeClr val="tx1">
                    <a:lumMod val="85000"/>
                    <a:lumOff val="15000"/>
                  </a:schemeClr>
                </a:solidFill>
              </a:rPr>
              <a:t>Market Share, By Grade</a:t>
            </a:r>
          </a:p>
        </p:txBody>
      </p:sp>
      <p:sp>
        <p:nvSpPr>
          <p:cNvPr id="14" name="TextBox 13">
            <a:extLst>
              <a:ext uri="{FF2B5EF4-FFF2-40B4-BE49-F238E27FC236}">
                <a16:creationId xmlns:a16="http://schemas.microsoft.com/office/drawing/2014/main" id="{1558FA07-D4DE-4AB1-8BDC-22E287A361F2}"/>
              </a:ext>
            </a:extLst>
          </p:cNvPr>
          <p:cNvSpPr txBox="1"/>
          <p:nvPr/>
        </p:nvSpPr>
        <p:spPr>
          <a:xfrm>
            <a:off x="261741" y="655960"/>
            <a:ext cx="8809041" cy="292068"/>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E7E6E6">
                    <a:lumMod val="25000"/>
                  </a:srgbClr>
                </a:solidFill>
                <a:effectLst/>
                <a:uLnTx/>
                <a:uFillTx/>
                <a:latin typeface="Verdana" panose="020B0604030504040204" pitchFamily="34" charset="0"/>
                <a:ea typeface="Verdana" panose="020B0604030504040204" pitchFamily="34" charset="0"/>
                <a:cs typeface="Verdana" panose="020B0604030504040204" pitchFamily="34" charset="0"/>
              </a:rPr>
              <a:t>Figure 5: Europe Epoxy Resin Market Share, By Grade, By Volume, 2015–2025F</a:t>
            </a:r>
          </a:p>
        </p:txBody>
      </p:sp>
      <p:sp>
        <p:nvSpPr>
          <p:cNvPr id="9" name="TextBox 4">
            <a:extLst>
              <a:ext uri="{FF2B5EF4-FFF2-40B4-BE49-F238E27FC236}">
                <a16:creationId xmlns:a16="http://schemas.microsoft.com/office/drawing/2014/main" id="{3EBB8101-2BD9-47A3-B00B-DC256F979155}"/>
              </a:ext>
            </a:extLst>
          </p:cNvPr>
          <p:cNvSpPr txBox="1"/>
          <p:nvPr/>
        </p:nvSpPr>
        <p:spPr>
          <a:xfrm>
            <a:off x="3733001" y="4475915"/>
            <a:ext cx="4903238" cy="20005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TechSci Research</a:t>
            </a:r>
          </a:p>
        </p:txBody>
      </p:sp>
      <p:sp>
        <p:nvSpPr>
          <p:cNvPr id="5" name="TextBox 4">
            <a:extLst>
              <a:ext uri="{FF2B5EF4-FFF2-40B4-BE49-F238E27FC236}">
                <a16:creationId xmlns:a16="http://schemas.microsoft.com/office/drawing/2014/main" id="{BE42498D-9596-4D48-BB1C-415AEC013F99}"/>
              </a:ext>
            </a:extLst>
          </p:cNvPr>
          <p:cNvSpPr txBox="1"/>
          <p:nvPr/>
        </p:nvSpPr>
        <p:spPr>
          <a:xfrm>
            <a:off x="346229" y="4961343"/>
            <a:ext cx="8298888" cy="1612301"/>
          </a:xfrm>
          <a:prstGeom prst="rect">
            <a:avLst/>
          </a:prstGeom>
          <a:noFill/>
        </p:spPr>
        <p:txBody>
          <a:bodyPr wrap="square" rtlCol="0">
            <a:spAutoFit/>
          </a:bodyPr>
          <a:lstStyle/>
          <a:p>
            <a:pPr algn="just">
              <a:lnSpc>
                <a:spcPts val="1500"/>
              </a:lnSpc>
            </a:pPr>
            <a:r>
              <a:rPr lang="en-US" sz="1000" dirty="0">
                <a:solidFill>
                  <a:schemeClr val="bg1"/>
                </a:solidFill>
                <a:latin typeface="Arial" panose="020B0604020202020204" pitchFamily="34" charset="0"/>
                <a:ea typeface="Verdana" panose="020B0604030504040204" pitchFamily="34" charset="0"/>
                <a:cs typeface="Arial" panose="020B0604020202020204" pitchFamily="34" charset="0"/>
              </a:rPr>
              <a:t>Epoxy Resin market is being driven by various end user industries such as thermal papers, epoxy resins, fine chemicals, phenolic resins, PBT, polyurethane and many more. Amongst all these end users, majority of the demand for BPS is generated by thermal paper across the globe. Increasing demand for online purchasing coupled with increasing importance of labelling in food &amp; beverage industry is promoting the use of thermal papers, which in turn is driving BPS consumption. Epoxy resins, fine chemicals, phenolic resins, PBT &amp; polyurethane collectively have garnered more than 45% share in 2019 in Europe BPS market. Increasing use of epoxy resins to give specific aesthetic to a place, has catalyzed the BPS demand. Polyurethane systems have been associated with offering strength, durability and resilience while dealing with challenging conditions such as heavy footfall, physical impacts, extreme temperatures and corrosive chemicals. These offerings by PU resins are driving the BPS market growth.</a:t>
            </a:r>
          </a:p>
        </p:txBody>
      </p:sp>
      <p:graphicFrame>
        <p:nvGraphicFramePr>
          <p:cNvPr id="11" name="Chart 10">
            <a:extLst>
              <a:ext uri="{FF2B5EF4-FFF2-40B4-BE49-F238E27FC236}">
                <a16:creationId xmlns:a16="http://schemas.microsoft.com/office/drawing/2014/main" id="{E3691915-8873-4B56-8BDC-36FEED9B2056}"/>
              </a:ext>
            </a:extLst>
          </p:cNvPr>
          <p:cNvGraphicFramePr/>
          <p:nvPr>
            <p:extLst>
              <p:ext uri="{D42A27DB-BD31-4B8C-83A1-F6EECF244321}">
                <p14:modId xmlns:p14="http://schemas.microsoft.com/office/powerpoint/2010/main" val="1490844967"/>
              </p:ext>
            </p:extLst>
          </p:nvPr>
        </p:nvGraphicFramePr>
        <p:xfrm>
          <a:off x="28136" y="1018938"/>
          <a:ext cx="9042646" cy="4604621"/>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46942776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3A7F4A6B-3C27-4472-AAA2-6AE0B8B7BB99}"/>
              </a:ext>
            </a:extLst>
          </p:cNvPr>
          <p:cNvSpPr>
            <a:spLocks noGrp="1"/>
          </p:cNvSpPr>
          <p:nvPr>
            <p:ph type="body" sz="quarter" idx="14"/>
          </p:nvPr>
        </p:nvSpPr>
        <p:spPr>
          <a:xfrm>
            <a:off x="28136" y="130464"/>
            <a:ext cx="7340073" cy="608533"/>
          </a:xfrm>
        </p:spPr>
        <p:txBody>
          <a:bodyPr>
            <a:normAutofit/>
          </a:bodyPr>
          <a:lstStyle/>
          <a:p>
            <a:pPr>
              <a:spcBef>
                <a:spcPts val="0"/>
              </a:spcBef>
            </a:pPr>
            <a:r>
              <a:rPr lang="en-IN" sz="1400" dirty="0">
                <a:solidFill>
                  <a:schemeClr val="tx1">
                    <a:lumMod val="85000"/>
                    <a:lumOff val="15000"/>
                  </a:schemeClr>
                </a:solidFill>
              </a:rPr>
              <a:t>Europe Epoxy Resin Market</a:t>
            </a:r>
          </a:p>
          <a:p>
            <a:pPr>
              <a:spcBef>
                <a:spcPts val="0"/>
              </a:spcBef>
            </a:pPr>
            <a:r>
              <a:rPr lang="en-US" sz="1200" b="0" dirty="0">
                <a:solidFill>
                  <a:schemeClr val="tx1">
                    <a:lumMod val="85000"/>
                    <a:lumOff val="15000"/>
                  </a:schemeClr>
                </a:solidFill>
              </a:rPr>
              <a:t>Market Share, By Sales Channel</a:t>
            </a:r>
          </a:p>
        </p:txBody>
      </p:sp>
      <p:sp>
        <p:nvSpPr>
          <p:cNvPr id="14" name="TextBox 13">
            <a:extLst>
              <a:ext uri="{FF2B5EF4-FFF2-40B4-BE49-F238E27FC236}">
                <a16:creationId xmlns:a16="http://schemas.microsoft.com/office/drawing/2014/main" id="{1558FA07-D4DE-4AB1-8BDC-22E287A361F2}"/>
              </a:ext>
            </a:extLst>
          </p:cNvPr>
          <p:cNvSpPr txBox="1"/>
          <p:nvPr/>
        </p:nvSpPr>
        <p:spPr>
          <a:xfrm>
            <a:off x="261741" y="720601"/>
            <a:ext cx="8809041" cy="292068"/>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E7E6E6">
                    <a:lumMod val="25000"/>
                  </a:srgbClr>
                </a:solidFill>
                <a:effectLst/>
                <a:uLnTx/>
                <a:uFillTx/>
                <a:latin typeface="Verdana" panose="020B0604030504040204" pitchFamily="34" charset="0"/>
                <a:ea typeface="Verdana" panose="020B0604030504040204" pitchFamily="34" charset="0"/>
                <a:cs typeface="Verdana" panose="020B0604030504040204" pitchFamily="34" charset="0"/>
              </a:rPr>
              <a:t>Figure 7: Europe Epoxy Resin Market Share, By Sales Channel, By Volume, 2015–2025F</a:t>
            </a:r>
          </a:p>
        </p:txBody>
      </p:sp>
      <p:sp>
        <p:nvSpPr>
          <p:cNvPr id="5" name="TextBox 4">
            <a:extLst>
              <a:ext uri="{FF2B5EF4-FFF2-40B4-BE49-F238E27FC236}">
                <a16:creationId xmlns:a16="http://schemas.microsoft.com/office/drawing/2014/main" id="{1D6C3E9A-D77B-4C10-B8AC-C87FC2808A30}"/>
              </a:ext>
            </a:extLst>
          </p:cNvPr>
          <p:cNvSpPr txBox="1"/>
          <p:nvPr/>
        </p:nvSpPr>
        <p:spPr>
          <a:xfrm>
            <a:off x="4546483" y="5660282"/>
            <a:ext cx="4164329" cy="20005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TechSci Research</a:t>
            </a:r>
          </a:p>
        </p:txBody>
      </p:sp>
      <p:graphicFrame>
        <p:nvGraphicFramePr>
          <p:cNvPr id="6" name="Chart 5">
            <a:extLst>
              <a:ext uri="{FF2B5EF4-FFF2-40B4-BE49-F238E27FC236}">
                <a16:creationId xmlns:a16="http://schemas.microsoft.com/office/drawing/2014/main" id="{2F0A7317-45C9-4B68-BD27-A3334AA67734}"/>
              </a:ext>
            </a:extLst>
          </p:cNvPr>
          <p:cNvGraphicFramePr/>
          <p:nvPr>
            <p:extLst>
              <p:ext uri="{D42A27DB-BD31-4B8C-83A1-F6EECF244321}">
                <p14:modId xmlns:p14="http://schemas.microsoft.com/office/powerpoint/2010/main" val="2517853273"/>
              </p:ext>
            </p:extLst>
          </p:nvPr>
        </p:nvGraphicFramePr>
        <p:xfrm>
          <a:off x="178676" y="1143688"/>
          <a:ext cx="8703583" cy="4516594"/>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65401717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3A7F4A6B-3C27-4472-AAA2-6AE0B8B7BB99}"/>
              </a:ext>
            </a:extLst>
          </p:cNvPr>
          <p:cNvSpPr>
            <a:spLocks noGrp="1"/>
          </p:cNvSpPr>
          <p:nvPr>
            <p:ph type="body" sz="quarter" idx="14"/>
          </p:nvPr>
        </p:nvSpPr>
        <p:spPr>
          <a:xfrm>
            <a:off x="28136" y="130464"/>
            <a:ext cx="7340073" cy="608533"/>
          </a:xfrm>
        </p:spPr>
        <p:txBody>
          <a:bodyPr>
            <a:normAutofit/>
          </a:bodyPr>
          <a:lstStyle/>
          <a:p>
            <a:pPr>
              <a:spcBef>
                <a:spcPts val="0"/>
              </a:spcBef>
            </a:pPr>
            <a:r>
              <a:rPr lang="en-IN" sz="1400" dirty="0">
                <a:solidFill>
                  <a:schemeClr val="tx1">
                    <a:lumMod val="85000"/>
                    <a:lumOff val="15000"/>
                  </a:schemeClr>
                </a:solidFill>
              </a:rPr>
              <a:t>Europe Epoxy Resin Market</a:t>
            </a:r>
          </a:p>
          <a:p>
            <a:pPr>
              <a:spcBef>
                <a:spcPts val="0"/>
              </a:spcBef>
            </a:pPr>
            <a:r>
              <a:rPr lang="en-US" sz="1200" b="0" dirty="0">
                <a:solidFill>
                  <a:schemeClr val="tx1">
                    <a:lumMod val="85000"/>
                    <a:lumOff val="15000"/>
                  </a:schemeClr>
                </a:solidFill>
              </a:rPr>
              <a:t>Market Share, By Application</a:t>
            </a:r>
          </a:p>
        </p:txBody>
      </p:sp>
      <p:sp>
        <p:nvSpPr>
          <p:cNvPr id="14" name="TextBox 13">
            <a:extLst>
              <a:ext uri="{FF2B5EF4-FFF2-40B4-BE49-F238E27FC236}">
                <a16:creationId xmlns:a16="http://schemas.microsoft.com/office/drawing/2014/main" id="{1558FA07-D4DE-4AB1-8BDC-22E287A361F2}"/>
              </a:ext>
            </a:extLst>
          </p:cNvPr>
          <p:cNvSpPr txBox="1"/>
          <p:nvPr/>
        </p:nvSpPr>
        <p:spPr>
          <a:xfrm>
            <a:off x="261741" y="720601"/>
            <a:ext cx="8809041" cy="292068"/>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E7E6E6">
                    <a:lumMod val="25000"/>
                  </a:srgbClr>
                </a:solidFill>
                <a:effectLst/>
                <a:uLnTx/>
                <a:uFillTx/>
                <a:latin typeface="Verdana" panose="020B0604030504040204" pitchFamily="34" charset="0"/>
                <a:ea typeface="Verdana" panose="020B0604030504040204" pitchFamily="34" charset="0"/>
                <a:cs typeface="Verdana" panose="020B0604030504040204" pitchFamily="34" charset="0"/>
              </a:rPr>
              <a:t>Figure 7: Europe Epoxy Resin Market Share, By Application, By Volume, 2015–2025F</a:t>
            </a:r>
          </a:p>
        </p:txBody>
      </p:sp>
      <p:sp>
        <p:nvSpPr>
          <p:cNvPr id="5" name="TextBox 4">
            <a:extLst>
              <a:ext uri="{FF2B5EF4-FFF2-40B4-BE49-F238E27FC236}">
                <a16:creationId xmlns:a16="http://schemas.microsoft.com/office/drawing/2014/main" id="{1D6C3E9A-D77B-4C10-B8AC-C87FC2808A30}"/>
              </a:ext>
            </a:extLst>
          </p:cNvPr>
          <p:cNvSpPr txBox="1"/>
          <p:nvPr/>
        </p:nvSpPr>
        <p:spPr>
          <a:xfrm>
            <a:off x="4666261" y="4623962"/>
            <a:ext cx="4164329" cy="307777"/>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Others include automotive, composites etc.</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TechSci Research</a:t>
            </a:r>
          </a:p>
        </p:txBody>
      </p:sp>
      <p:graphicFrame>
        <p:nvGraphicFramePr>
          <p:cNvPr id="6" name="Chart 5">
            <a:extLst>
              <a:ext uri="{FF2B5EF4-FFF2-40B4-BE49-F238E27FC236}">
                <a16:creationId xmlns:a16="http://schemas.microsoft.com/office/drawing/2014/main" id="{0A31C24A-0427-4BDE-B236-A0C8C76DE5F0}"/>
              </a:ext>
            </a:extLst>
          </p:cNvPr>
          <p:cNvGraphicFramePr/>
          <p:nvPr>
            <p:extLst>
              <p:ext uri="{D42A27DB-BD31-4B8C-83A1-F6EECF244321}">
                <p14:modId xmlns:p14="http://schemas.microsoft.com/office/powerpoint/2010/main" val="751579105"/>
              </p:ext>
            </p:extLst>
          </p:nvPr>
        </p:nvGraphicFramePr>
        <p:xfrm>
          <a:off x="0" y="1012669"/>
          <a:ext cx="9115863" cy="4053797"/>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Box 6">
            <a:extLst>
              <a:ext uri="{FF2B5EF4-FFF2-40B4-BE49-F238E27FC236}">
                <a16:creationId xmlns:a16="http://schemas.microsoft.com/office/drawing/2014/main" id="{580886F5-4BDD-450F-8CE1-85E7E6302CD2}"/>
              </a:ext>
            </a:extLst>
          </p:cNvPr>
          <p:cNvSpPr txBox="1"/>
          <p:nvPr/>
        </p:nvSpPr>
        <p:spPr>
          <a:xfrm>
            <a:off x="261741" y="4962219"/>
            <a:ext cx="8440825" cy="1581587"/>
          </a:xfrm>
          <a:prstGeom prst="rect">
            <a:avLst/>
          </a:prstGeom>
          <a:solidFill>
            <a:schemeClr val="tx2">
              <a:lumMod val="75000"/>
            </a:schemeClr>
          </a:solidFill>
        </p:spPr>
        <p:txBody>
          <a:bodyPr wrap="square" rtlCol="0">
            <a:spAutoFit/>
          </a:bodyPr>
          <a:lstStyle/>
          <a:p>
            <a:pPr algn="just">
              <a:lnSpc>
                <a:spcPct val="150000"/>
              </a:lnSpc>
            </a:pPr>
            <a:r>
              <a:rPr lang="en-US" sz="1100" dirty="0">
                <a:solidFill>
                  <a:schemeClr val="bg1"/>
                </a:solidFill>
                <a:latin typeface="Verdana" panose="020B0604030504040204" pitchFamily="34" charset="0"/>
                <a:ea typeface="Verdana" panose="020B0604030504040204" pitchFamily="34" charset="0"/>
                <a:cs typeface="Verdana" panose="020B0604030504040204" pitchFamily="34" charset="0"/>
              </a:rPr>
              <a:t>The paints &amp; coating segment accounted for the major share followed by electrical &amp; electronics application in Europe Epoxy Resin market as of 2020 which is further expected to hold its dominance during the forecast period owing to the ban imposed on usage of bisphenol A in per manufacturing. Consequently. Epoxy Resin has been used by paints manufacturers as key raw material. Apart from this, epoxy resins witnessed decent growth during 2015-20 period and may experience robust growth in forecast period on account of their growing utilization in producing adhesives, electrical , electronics  and paints industries. </a:t>
            </a:r>
          </a:p>
        </p:txBody>
      </p:sp>
    </p:spTree>
    <p:extLst>
      <p:ext uri="{BB962C8B-B14F-4D97-AF65-F5344CB8AC3E}">
        <p14:creationId xmlns:p14="http://schemas.microsoft.com/office/powerpoint/2010/main" val="199878680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3A7F4A6B-3C27-4472-AAA2-6AE0B8B7BB99}"/>
              </a:ext>
            </a:extLst>
          </p:cNvPr>
          <p:cNvSpPr>
            <a:spLocks noGrp="1"/>
          </p:cNvSpPr>
          <p:nvPr>
            <p:ph type="body" sz="quarter" idx="14"/>
          </p:nvPr>
        </p:nvSpPr>
        <p:spPr>
          <a:xfrm>
            <a:off x="28136" y="130464"/>
            <a:ext cx="7340073" cy="608533"/>
          </a:xfrm>
        </p:spPr>
        <p:txBody>
          <a:bodyPr>
            <a:normAutofit/>
          </a:bodyPr>
          <a:lstStyle/>
          <a:p>
            <a:pPr>
              <a:spcBef>
                <a:spcPts val="0"/>
              </a:spcBef>
            </a:pPr>
            <a:r>
              <a:rPr lang="en-IN" sz="1400" dirty="0">
                <a:solidFill>
                  <a:schemeClr val="tx1">
                    <a:lumMod val="85000"/>
                    <a:lumOff val="15000"/>
                  </a:schemeClr>
                </a:solidFill>
              </a:rPr>
              <a:t>Europe Epoxy Resin Market</a:t>
            </a:r>
          </a:p>
          <a:p>
            <a:pPr>
              <a:spcBef>
                <a:spcPts val="0"/>
              </a:spcBef>
            </a:pPr>
            <a:r>
              <a:rPr lang="en-US" sz="1200" b="0" dirty="0">
                <a:solidFill>
                  <a:schemeClr val="tx1">
                    <a:lumMod val="85000"/>
                    <a:lumOff val="15000"/>
                  </a:schemeClr>
                </a:solidFill>
              </a:rPr>
              <a:t>Market Share, By Country</a:t>
            </a:r>
          </a:p>
        </p:txBody>
      </p:sp>
      <p:sp>
        <p:nvSpPr>
          <p:cNvPr id="14" name="TextBox 13">
            <a:extLst>
              <a:ext uri="{FF2B5EF4-FFF2-40B4-BE49-F238E27FC236}">
                <a16:creationId xmlns:a16="http://schemas.microsoft.com/office/drawing/2014/main" id="{1558FA07-D4DE-4AB1-8BDC-22E287A361F2}"/>
              </a:ext>
            </a:extLst>
          </p:cNvPr>
          <p:cNvSpPr txBox="1"/>
          <p:nvPr/>
        </p:nvSpPr>
        <p:spPr>
          <a:xfrm>
            <a:off x="261741" y="720601"/>
            <a:ext cx="8809041" cy="292068"/>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E7E6E6">
                    <a:lumMod val="25000"/>
                  </a:srgbClr>
                </a:solidFill>
                <a:effectLst/>
                <a:uLnTx/>
                <a:uFillTx/>
                <a:latin typeface="Verdana" panose="020B0604030504040204" pitchFamily="34" charset="0"/>
                <a:ea typeface="Verdana" panose="020B0604030504040204" pitchFamily="34" charset="0"/>
                <a:cs typeface="Verdana" panose="020B0604030504040204" pitchFamily="34" charset="0"/>
              </a:rPr>
              <a:t>Figure 13: Europe Epoxy Resin Market Share, By Country, By Volume, 2015–2025F</a:t>
            </a:r>
          </a:p>
        </p:txBody>
      </p:sp>
      <p:sp>
        <p:nvSpPr>
          <p:cNvPr id="3" name="TextBox 4">
            <a:extLst>
              <a:ext uri="{FF2B5EF4-FFF2-40B4-BE49-F238E27FC236}">
                <a16:creationId xmlns:a16="http://schemas.microsoft.com/office/drawing/2014/main" id="{1E3E22D1-72DC-40CD-B68A-1A9E0F7FE59C}"/>
              </a:ext>
            </a:extLst>
          </p:cNvPr>
          <p:cNvSpPr txBox="1"/>
          <p:nvPr/>
        </p:nvSpPr>
        <p:spPr>
          <a:xfrm>
            <a:off x="6189432" y="4301769"/>
            <a:ext cx="2588458" cy="20005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TechSci Research</a:t>
            </a:r>
          </a:p>
        </p:txBody>
      </p:sp>
      <p:graphicFrame>
        <p:nvGraphicFramePr>
          <p:cNvPr id="4" name="Chart 3">
            <a:extLst>
              <a:ext uri="{FF2B5EF4-FFF2-40B4-BE49-F238E27FC236}">
                <a16:creationId xmlns:a16="http://schemas.microsoft.com/office/drawing/2014/main" id="{19005A8A-358A-4BA8-81AB-77067F95DF8E}"/>
              </a:ext>
            </a:extLst>
          </p:cNvPr>
          <p:cNvGraphicFramePr/>
          <p:nvPr>
            <p:extLst>
              <p:ext uri="{D42A27DB-BD31-4B8C-83A1-F6EECF244321}">
                <p14:modId xmlns:p14="http://schemas.microsoft.com/office/powerpoint/2010/main" val="1972962623"/>
              </p:ext>
            </p:extLst>
          </p:nvPr>
        </p:nvGraphicFramePr>
        <p:xfrm>
          <a:off x="358892" y="738998"/>
          <a:ext cx="8614737" cy="3512962"/>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Box 5">
            <a:extLst>
              <a:ext uri="{FF2B5EF4-FFF2-40B4-BE49-F238E27FC236}">
                <a16:creationId xmlns:a16="http://schemas.microsoft.com/office/drawing/2014/main" id="{74530E0B-FA06-4C06-984C-7D98328F76E3}"/>
              </a:ext>
            </a:extLst>
          </p:cNvPr>
          <p:cNvSpPr txBox="1"/>
          <p:nvPr/>
        </p:nvSpPr>
        <p:spPr>
          <a:xfrm>
            <a:off x="5086398" y="6529176"/>
            <a:ext cx="2206068" cy="215444"/>
          </a:xfrm>
          <a:prstGeom prst="rect">
            <a:avLst/>
          </a:prstGeom>
          <a:noFill/>
        </p:spPr>
        <p:txBody>
          <a:bodyPr wrap="square" rtlCol="0">
            <a:spAutoFit/>
          </a:bodyPr>
          <a:lstStyle>
            <a:defPPr>
              <a:defRPr lang="en-US"/>
            </a:defPPr>
            <a:lvl1pPr algn="r">
              <a:defRPr sz="800" i="1">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defRPr>
            </a:lvl1pPr>
          </a:lstStyle>
          <a:p>
            <a:pPr defTabSz="457200">
              <a:defRPr/>
            </a:pPr>
            <a:r>
              <a:rPr lang="en-IN" dirty="0">
                <a:solidFill>
                  <a:prstClr val="white">
                    <a:lumMod val="50000"/>
                  </a:prstClr>
                </a:solidFill>
              </a:rPr>
              <a:t>Source: TechSci Research</a:t>
            </a:r>
          </a:p>
        </p:txBody>
      </p:sp>
      <p:graphicFrame>
        <p:nvGraphicFramePr>
          <p:cNvPr id="7" name="Table 6">
            <a:extLst>
              <a:ext uri="{FF2B5EF4-FFF2-40B4-BE49-F238E27FC236}">
                <a16:creationId xmlns:a16="http://schemas.microsoft.com/office/drawing/2014/main" id="{0C6E4A69-9A18-422B-BFDD-FA0BA2857436}"/>
              </a:ext>
            </a:extLst>
          </p:cNvPr>
          <p:cNvGraphicFramePr>
            <a:graphicFrameLocks noGrp="1"/>
          </p:cNvGraphicFramePr>
          <p:nvPr>
            <p:extLst>
              <p:ext uri="{D42A27DB-BD31-4B8C-83A1-F6EECF244321}">
                <p14:modId xmlns:p14="http://schemas.microsoft.com/office/powerpoint/2010/main" val="3070220635"/>
              </p:ext>
            </p:extLst>
          </p:nvPr>
        </p:nvGraphicFramePr>
        <p:xfrm>
          <a:off x="1990583" y="4552022"/>
          <a:ext cx="5162834" cy="1919792"/>
        </p:xfrm>
        <a:graphic>
          <a:graphicData uri="http://schemas.openxmlformats.org/drawingml/2006/table">
            <a:tbl>
              <a:tblPr firstRow="1" bandRow="1">
                <a:tableStyleId>{5C22544A-7EE6-4342-B048-85BDC9FD1C3A}</a:tableStyleId>
              </a:tblPr>
              <a:tblGrid>
                <a:gridCol w="2581417">
                  <a:extLst>
                    <a:ext uri="{9D8B030D-6E8A-4147-A177-3AD203B41FA5}">
                      <a16:colId xmlns:a16="http://schemas.microsoft.com/office/drawing/2014/main" val="3287664398"/>
                    </a:ext>
                  </a:extLst>
                </a:gridCol>
                <a:gridCol w="2581417">
                  <a:extLst>
                    <a:ext uri="{9D8B030D-6E8A-4147-A177-3AD203B41FA5}">
                      <a16:colId xmlns:a16="http://schemas.microsoft.com/office/drawing/2014/main" val="1693334675"/>
                    </a:ext>
                  </a:extLst>
                </a:gridCol>
              </a:tblGrid>
              <a:tr h="274256">
                <a:tc>
                  <a:txBody>
                    <a:bodyPr/>
                    <a:lstStyle/>
                    <a:p>
                      <a:pPr algn="ctr"/>
                      <a:r>
                        <a:rPr lang="en-IN" sz="1050" dirty="0">
                          <a:latin typeface="Veradana"/>
                        </a:rPr>
                        <a:t>Countries</a:t>
                      </a:r>
                      <a:endParaRPr lang="en-IN" sz="1050" dirty="0">
                        <a:latin typeface="Veradana"/>
                        <a:ea typeface="Verdana" panose="020B0604030504040204" pitchFamily="34" charset="0"/>
                        <a:cs typeface="Verdana" panose="020B0604030504040204" pitchFamily="34" charset="0"/>
                      </a:endParaRPr>
                    </a:p>
                  </a:txBody>
                  <a:tcPr anchor="ctr"/>
                </a:tc>
                <a:tc>
                  <a:txBody>
                    <a:bodyPr/>
                    <a:lstStyle/>
                    <a:p>
                      <a:pPr algn="ctr"/>
                      <a:r>
                        <a:rPr lang="en-IN" sz="1050" dirty="0">
                          <a:latin typeface="Veradana"/>
                        </a:rPr>
                        <a:t>Investment (USD Billion)</a:t>
                      </a:r>
                      <a:endParaRPr lang="en-IN" sz="1050" dirty="0">
                        <a:latin typeface="Veradana"/>
                        <a:ea typeface="Verdana" panose="020B0604030504040204" pitchFamily="34" charset="0"/>
                        <a:cs typeface="Verdana" panose="020B0604030504040204" pitchFamily="34" charset="0"/>
                      </a:endParaRPr>
                    </a:p>
                  </a:txBody>
                  <a:tcPr anchor="ctr"/>
                </a:tc>
                <a:extLst>
                  <a:ext uri="{0D108BD9-81ED-4DB2-BD59-A6C34878D82A}">
                    <a16:rowId xmlns:a16="http://schemas.microsoft.com/office/drawing/2014/main" val="4034558559"/>
                  </a:ext>
                </a:extLst>
              </a:tr>
              <a:tr h="274256">
                <a:tc>
                  <a:txBody>
                    <a:bodyPr/>
                    <a:lstStyle/>
                    <a:p>
                      <a:pPr algn="ctr"/>
                      <a:r>
                        <a:rPr lang="en-IN" sz="1050" dirty="0">
                          <a:latin typeface="Veradana"/>
                        </a:rPr>
                        <a:t>Germany</a:t>
                      </a:r>
                      <a:endParaRPr lang="en-IN" sz="1050" dirty="0">
                        <a:solidFill>
                          <a:srgbClr val="002060"/>
                        </a:solidFill>
                        <a:latin typeface="Veradana"/>
                        <a:ea typeface="Verdana" panose="020B0604030504040204" pitchFamily="34" charset="0"/>
                        <a:cs typeface="Verdana" panose="020B0604030504040204" pitchFamily="34" charset="0"/>
                      </a:endParaRPr>
                    </a:p>
                  </a:txBody>
                  <a:tcPr anchor="ctr"/>
                </a:tc>
                <a:tc>
                  <a:txBody>
                    <a:bodyPr/>
                    <a:lstStyle/>
                    <a:p>
                      <a:pPr algn="ctr"/>
                      <a:r>
                        <a:rPr lang="en-IN" sz="1050" dirty="0">
                          <a:latin typeface="Veradana"/>
                        </a:rPr>
                        <a:t>58</a:t>
                      </a:r>
                      <a:endParaRPr lang="en-IN" sz="1050" dirty="0">
                        <a:solidFill>
                          <a:srgbClr val="002060"/>
                        </a:solidFill>
                        <a:latin typeface="Veradana"/>
                        <a:ea typeface="Verdana" panose="020B0604030504040204" pitchFamily="34" charset="0"/>
                        <a:cs typeface="Verdana" panose="020B0604030504040204" pitchFamily="34" charset="0"/>
                      </a:endParaRPr>
                    </a:p>
                  </a:txBody>
                  <a:tcPr anchor="ctr"/>
                </a:tc>
                <a:extLst>
                  <a:ext uri="{0D108BD9-81ED-4DB2-BD59-A6C34878D82A}">
                    <a16:rowId xmlns:a16="http://schemas.microsoft.com/office/drawing/2014/main" val="1133703523"/>
                  </a:ext>
                </a:extLst>
              </a:tr>
              <a:tr h="274256">
                <a:tc>
                  <a:txBody>
                    <a:bodyPr/>
                    <a:lstStyle/>
                    <a:p>
                      <a:pPr algn="ctr"/>
                      <a:r>
                        <a:rPr lang="en-US" sz="1050" dirty="0">
                          <a:solidFill>
                            <a:srgbClr val="002060"/>
                          </a:solidFill>
                          <a:latin typeface="Veradana"/>
                          <a:ea typeface="Verdana" panose="020B0604030504040204" pitchFamily="34" charset="0"/>
                          <a:cs typeface="Verdana" panose="020B0604030504040204" pitchFamily="34" charset="0"/>
                        </a:rPr>
                        <a:t>UK</a:t>
                      </a:r>
                      <a:endParaRPr lang="en-IN" sz="1050" dirty="0">
                        <a:solidFill>
                          <a:srgbClr val="002060"/>
                        </a:solidFill>
                        <a:latin typeface="Veradana"/>
                        <a:ea typeface="Verdana" panose="020B0604030504040204" pitchFamily="34" charset="0"/>
                        <a:cs typeface="Verdana" panose="020B0604030504040204" pitchFamily="34" charset="0"/>
                      </a:endParaRPr>
                    </a:p>
                  </a:txBody>
                  <a:tcPr anchor="ctr"/>
                </a:tc>
                <a:tc>
                  <a:txBody>
                    <a:bodyPr/>
                    <a:lstStyle/>
                    <a:p>
                      <a:pPr algn="ctr"/>
                      <a:r>
                        <a:rPr lang="en-US" sz="1050" dirty="0">
                          <a:solidFill>
                            <a:srgbClr val="002060"/>
                          </a:solidFill>
                          <a:latin typeface="Veradana"/>
                          <a:ea typeface="Verdana" panose="020B0604030504040204" pitchFamily="34" charset="0"/>
                          <a:cs typeface="Verdana" panose="020B0604030504040204" pitchFamily="34" charset="0"/>
                        </a:rPr>
                        <a:t>32</a:t>
                      </a:r>
                      <a:endParaRPr lang="en-IN" sz="1050" dirty="0">
                        <a:solidFill>
                          <a:srgbClr val="002060"/>
                        </a:solidFill>
                        <a:latin typeface="Veradana"/>
                        <a:ea typeface="Verdana" panose="020B0604030504040204" pitchFamily="34" charset="0"/>
                        <a:cs typeface="Verdana" panose="020B0604030504040204" pitchFamily="34" charset="0"/>
                      </a:endParaRPr>
                    </a:p>
                  </a:txBody>
                  <a:tcPr anchor="ctr"/>
                </a:tc>
                <a:extLst>
                  <a:ext uri="{0D108BD9-81ED-4DB2-BD59-A6C34878D82A}">
                    <a16:rowId xmlns:a16="http://schemas.microsoft.com/office/drawing/2014/main" val="370539500"/>
                  </a:ext>
                </a:extLst>
              </a:tr>
              <a:tr h="274256">
                <a:tc>
                  <a:txBody>
                    <a:bodyPr/>
                    <a:lstStyle/>
                    <a:p>
                      <a:pPr algn="ctr"/>
                      <a:r>
                        <a:rPr lang="en-IN" sz="1050" dirty="0">
                          <a:latin typeface="Veradana"/>
                        </a:rPr>
                        <a:t>France</a:t>
                      </a:r>
                      <a:endParaRPr lang="en-IN" sz="1050" dirty="0">
                        <a:solidFill>
                          <a:srgbClr val="002060"/>
                        </a:solidFill>
                        <a:latin typeface="Veradana"/>
                        <a:ea typeface="Verdana" panose="020B0604030504040204" pitchFamily="34" charset="0"/>
                        <a:cs typeface="Verdana" panose="020B0604030504040204" pitchFamily="34" charset="0"/>
                      </a:endParaRPr>
                    </a:p>
                  </a:txBody>
                  <a:tcPr anchor="ctr"/>
                </a:tc>
                <a:tc>
                  <a:txBody>
                    <a:bodyPr/>
                    <a:lstStyle/>
                    <a:p>
                      <a:pPr algn="ctr"/>
                      <a:r>
                        <a:rPr lang="en-IN" sz="1050" dirty="0">
                          <a:latin typeface="Veradana"/>
                        </a:rPr>
                        <a:t>29</a:t>
                      </a:r>
                      <a:endParaRPr lang="en-IN" sz="1050" dirty="0">
                        <a:solidFill>
                          <a:srgbClr val="002060"/>
                        </a:solidFill>
                        <a:latin typeface="Veradana"/>
                        <a:ea typeface="Verdana" panose="020B0604030504040204" pitchFamily="34" charset="0"/>
                        <a:cs typeface="Verdana" panose="020B0604030504040204" pitchFamily="34" charset="0"/>
                      </a:endParaRPr>
                    </a:p>
                  </a:txBody>
                  <a:tcPr anchor="ctr"/>
                </a:tc>
                <a:extLst>
                  <a:ext uri="{0D108BD9-81ED-4DB2-BD59-A6C34878D82A}">
                    <a16:rowId xmlns:a16="http://schemas.microsoft.com/office/drawing/2014/main" val="3683630708"/>
                  </a:ext>
                </a:extLst>
              </a:tr>
              <a:tr h="274256">
                <a:tc>
                  <a:txBody>
                    <a:bodyPr/>
                    <a:lstStyle/>
                    <a:p>
                      <a:pPr algn="ctr"/>
                      <a:r>
                        <a:rPr lang="en-IN" sz="1050" dirty="0">
                          <a:latin typeface="Veradana"/>
                        </a:rPr>
                        <a:t>Netherland</a:t>
                      </a:r>
                      <a:endParaRPr lang="en-IN" sz="1050" dirty="0">
                        <a:solidFill>
                          <a:srgbClr val="002060"/>
                        </a:solidFill>
                        <a:latin typeface="Veradana"/>
                        <a:ea typeface="Verdana" panose="020B0604030504040204" pitchFamily="34" charset="0"/>
                        <a:cs typeface="Verdana" panose="020B0604030504040204" pitchFamily="34" charset="0"/>
                      </a:endParaRPr>
                    </a:p>
                  </a:txBody>
                  <a:tcPr anchor="ctr"/>
                </a:tc>
                <a:tc>
                  <a:txBody>
                    <a:bodyPr/>
                    <a:lstStyle/>
                    <a:p>
                      <a:pPr algn="ctr"/>
                      <a:r>
                        <a:rPr lang="en-IN" sz="1050" dirty="0">
                          <a:latin typeface="Veradana"/>
                        </a:rPr>
                        <a:t>15</a:t>
                      </a:r>
                      <a:endParaRPr lang="en-IN" sz="1050" dirty="0">
                        <a:solidFill>
                          <a:srgbClr val="002060"/>
                        </a:solidFill>
                        <a:latin typeface="Veradana"/>
                        <a:ea typeface="Verdana" panose="020B0604030504040204" pitchFamily="34" charset="0"/>
                        <a:cs typeface="Verdana" panose="020B0604030504040204" pitchFamily="34" charset="0"/>
                      </a:endParaRPr>
                    </a:p>
                  </a:txBody>
                  <a:tcPr anchor="ctr"/>
                </a:tc>
                <a:extLst>
                  <a:ext uri="{0D108BD9-81ED-4DB2-BD59-A6C34878D82A}">
                    <a16:rowId xmlns:a16="http://schemas.microsoft.com/office/drawing/2014/main" val="2316791362"/>
                  </a:ext>
                </a:extLst>
              </a:tr>
              <a:tr h="274256">
                <a:tc>
                  <a:txBody>
                    <a:bodyPr/>
                    <a:lstStyle/>
                    <a:p>
                      <a:pPr algn="ctr"/>
                      <a:r>
                        <a:rPr lang="en-IN" sz="1050" dirty="0">
                          <a:latin typeface="Veradana"/>
                        </a:rPr>
                        <a:t>Spain</a:t>
                      </a:r>
                      <a:endParaRPr lang="en-IN" sz="1050" dirty="0">
                        <a:solidFill>
                          <a:srgbClr val="002060"/>
                        </a:solidFill>
                        <a:latin typeface="Veradana"/>
                        <a:ea typeface="Verdana" panose="020B0604030504040204" pitchFamily="34" charset="0"/>
                        <a:cs typeface="Verdana" panose="020B0604030504040204" pitchFamily="34" charset="0"/>
                      </a:endParaRPr>
                    </a:p>
                  </a:txBody>
                  <a:tcPr anchor="ctr"/>
                </a:tc>
                <a:tc>
                  <a:txBody>
                    <a:bodyPr/>
                    <a:lstStyle/>
                    <a:p>
                      <a:pPr algn="ctr"/>
                      <a:r>
                        <a:rPr lang="en-IN" sz="1050" dirty="0">
                          <a:latin typeface="Veradana"/>
                        </a:rPr>
                        <a:t>12</a:t>
                      </a:r>
                      <a:endParaRPr lang="en-IN" sz="1050" dirty="0">
                        <a:solidFill>
                          <a:srgbClr val="002060"/>
                        </a:solidFill>
                        <a:latin typeface="Veradana"/>
                        <a:ea typeface="Verdana" panose="020B0604030504040204" pitchFamily="34" charset="0"/>
                        <a:cs typeface="Verdana" panose="020B0604030504040204" pitchFamily="34" charset="0"/>
                      </a:endParaRPr>
                    </a:p>
                  </a:txBody>
                  <a:tcPr anchor="ctr"/>
                </a:tc>
                <a:extLst>
                  <a:ext uri="{0D108BD9-81ED-4DB2-BD59-A6C34878D82A}">
                    <a16:rowId xmlns:a16="http://schemas.microsoft.com/office/drawing/2014/main" val="3098357807"/>
                  </a:ext>
                </a:extLst>
              </a:tr>
              <a:tr h="274256">
                <a:tc>
                  <a:txBody>
                    <a:bodyPr/>
                    <a:lstStyle/>
                    <a:p>
                      <a:pPr algn="ctr"/>
                      <a:r>
                        <a:rPr lang="en-IN" sz="1050" dirty="0">
                          <a:latin typeface="Veradana"/>
                        </a:rPr>
                        <a:t>Italy</a:t>
                      </a:r>
                      <a:endParaRPr lang="en-IN" sz="1050" dirty="0">
                        <a:solidFill>
                          <a:srgbClr val="002060"/>
                        </a:solidFill>
                        <a:latin typeface="Veradana"/>
                        <a:ea typeface="Verdana" panose="020B0604030504040204" pitchFamily="34" charset="0"/>
                        <a:cs typeface="Verdana" panose="020B0604030504040204" pitchFamily="34" charset="0"/>
                      </a:endParaRPr>
                    </a:p>
                  </a:txBody>
                  <a:tcPr anchor="ctr"/>
                </a:tc>
                <a:tc>
                  <a:txBody>
                    <a:bodyPr/>
                    <a:lstStyle/>
                    <a:p>
                      <a:pPr algn="ctr"/>
                      <a:r>
                        <a:rPr lang="en-US" sz="1050" dirty="0">
                          <a:solidFill>
                            <a:srgbClr val="002060"/>
                          </a:solidFill>
                          <a:latin typeface="Veradana"/>
                          <a:ea typeface="Verdana" panose="020B0604030504040204" pitchFamily="34" charset="0"/>
                          <a:cs typeface="Verdana" panose="020B0604030504040204" pitchFamily="34" charset="0"/>
                        </a:rPr>
                        <a:t>9</a:t>
                      </a:r>
                      <a:endParaRPr lang="en-IN" sz="1050" dirty="0">
                        <a:solidFill>
                          <a:srgbClr val="002060"/>
                        </a:solidFill>
                        <a:latin typeface="Veradana"/>
                        <a:ea typeface="Verdana" panose="020B0604030504040204" pitchFamily="34" charset="0"/>
                        <a:cs typeface="Verdana" panose="020B0604030504040204" pitchFamily="34" charset="0"/>
                      </a:endParaRPr>
                    </a:p>
                  </a:txBody>
                  <a:tcPr anchor="ctr"/>
                </a:tc>
                <a:extLst>
                  <a:ext uri="{0D108BD9-81ED-4DB2-BD59-A6C34878D82A}">
                    <a16:rowId xmlns:a16="http://schemas.microsoft.com/office/drawing/2014/main" val="601585499"/>
                  </a:ext>
                </a:extLst>
              </a:tr>
            </a:tbl>
          </a:graphicData>
        </a:graphic>
      </p:graphicFrame>
      <p:grpSp>
        <p:nvGrpSpPr>
          <p:cNvPr id="8" name="Group 7">
            <a:extLst>
              <a:ext uri="{FF2B5EF4-FFF2-40B4-BE49-F238E27FC236}">
                <a16:creationId xmlns:a16="http://schemas.microsoft.com/office/drawing/2014/main" id="{44D994EA-F8EF-4566-A04B-647A56368150}"/>
              </a:ext>
            </a:extLst>
          </p:cNvPr>
          <p:cNvGrpSpPr/>
          <p:nvPr/>
        </p:nvGrpSpPr>
        <p:grpSpPr>
          <a:xfrm>
            <a:off x="1860193" y="4242037"/>
            <a:ext cx="5532375" cy="292068"/>
            <a:chOff x="-111449" y="887229"/>
            <a:chExt cx="4710234" cy="306355"/>
          </a:xfrm>
        </p:grpSpPr>
        <p:sp>
          <p:nvSpPr>
            <p:cNvPr id="9" name="TextBox 8">
              <a:extLst>
                <a:ext uri="{FF2B5EF4-FFF2-40B4-BE49-F238E27FC236}">
                  <a16:creationId xmlns:a16="http://schemas.microsoft.com/office/drawing/2014/main" id="{F2E425B0-387D-4410-ADCA-837A817799A5}"/>
                </a:ext>
              </a:extLst>
            </p:cNvPr>
            <p:cNvSpPr txBox="1"/>
            <p:nvPr/>
          </p:nvSpPr>
          <p:spPr>
            <a:xfrm>
              <a:off x="-111449" y="887229"/>
              <a:ext cx="4710234" cy="306355"/>
            </a:xfrm>
            <a:prstGeom prst="rect">
              <a:avLst/>
            </a:prstGeom>
            <a:noFill/>
          </p:spPr>
          <p:txBody>
            <a:bodyPr wrap="square" rtlCol="0">
              <a:spAutoFit/>
            </a:bodyPr>
            <a:lstStyle/>
            <a:p>
              <a:pPr>
                <a:lnSpc>
                  <a:spcPct val="150000"/>
                </a:lnSpc>
                <a:defRPr/>
              </a:pP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Table 4: European Countries Real Estate Investment, 2020 (USD Billion)</a:t>
              </a:r>
            </a:p>
          </p:txBody>
        </p:sp>
        <p:cxnSp>
          <p:nvCxnSpPr>
            <p:cNvPr id="11" name="Straight Connector 10">
              <a:extLst>
                <a:ext uri="{FF2B5EF4-FFF2-40B4-BE49-F238E27FC236}">
                  <a16:creationId xmlns:a16="http://schemas.microsoft.com/office/drawing/2014/main" id="{4249CA69-F6CF-4C05-9DC9-EF2165CC5E63}"/>
                </a:ext>
              </a:extLst>
            </p:cNvPr>
            <p:cNvCxnSpPr>
              <a:cxnSpLocks/>
            </p:cNvCxnSpPr>
            <p:nvPr/>
          </p:nvCxnSpPr>
          <p:spPr>
            <a:xfrm>
              <a:off x="-436" y="1141961"/>
              <a:ext cx="4253746" cy="0"/>
            </a:xfrm>
            <a:prstGeom prst="line">
              <a:avLst/>
            </a:prstGeom>
            <a:noFill/>
            <a:ln w="6350" cap="flat" cmpd="sng" algn="ctr">
              <a:solidFill>
                <a:srgbClr val="002060"/>
              </a:solidFill>
              <a:prstDash val="solid"/>
              <a:miter lim="800000"/>
            </a:ln>
            <a:effectLst/>
          </p:spPr>
        </p:cxnSp>
      </p:grpSp>
    </p:spTree>
    <p:extLst>
      <p:ext uri="{BB962C8B-B14F-4D97-AF65-F5344CB8AC3E}">
        <p14:creationId xmlns:p14="http://schemas.microsoft.com/office/powerpoint/2010/main" val="395888262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63977FA2-2584-483B-BEA5-C4C09F2B1DB2}"/>
              </a:ext>
            </a:extLst>
          </p:cNvPr>
          <p:cNvSpPr/>
          <p:nvPr/>
        </p:nvSpPr>
        <p:spPr>
          <a:xfrm>
            <a:off x="167217" y="2573983"/>
            <a:ext cx="2736426" cy="1569660"/>
          </a:xfrm>
          <a:prstGeom prst="rect">
            <a:avLst/>
          </a:prstGeom>
        </p:spPr>
        <p:txBody>
          <a:bodyPr wrap="square">
            <a:spAutoFit/>
          </a:bodyPr>
          <a:lstStyle/>
          <a:p>
            <a:pPr algn="ctr" defTabSz="914400">
              <a:spcBef>
                <a:spcPct val="0"/>
              </a:spcBef>
              <a:spcAft>
                <a:spcPts val="600"/>
              </a:spcAft>
              <a:defRPr/>
            </a:pPr>
            <a:r>
              <a:rPr lang="en-US" sz="2400" spc="-136" dirty="0">
                <a:solidFill>
                  <a:schemeClr val="bg1"/>
                </a:solidFill>
                <a:latin typeface="Montserrat" panose="00000500000000000000" pitchFamily="2" charset="0"/>
                <a:ea typeface="+mj-ea"/>
                <a:cs typeface="+mj-cs"/>
              </a:rPr>
              <a:t>NORTH AMERICA EPOXY RESIN MARKET OUTLOOK</a:t>
            </a:r>
          </a:p>
        </p:txBody>
      </p:sp>
      <p:cxnSp>
        <p:nvCxnSpPr>
          <p:cNvPr id="11" name="Straight Connector 10">
            <a:extLst>
              <a:ext uri="{FF2B5EF4-FFF2-40B4-BE49-F238E27FC236}">
                <a16:creationId xmlns:a16="http://schemas.microsoft.com/office/drawing/2014/main" id="{E46E7EE7-1768-4614-9001-7E82684FA105}"/>
              </a:ext>
            </a:extLst>
          </p:cNvPr>
          <p:cNvCxnSpPr/>
          <p:nvPr/>
        </p:nvCxnSpPr>
        <p:spPr>
          <a:xfrm>
            <a:off x="0" y="4191000"/>
            <a:ext cx="307086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16A7AA16-C025-4673-A9A9-D4A803D907FA}"/>
              </a:ext>
            </a:extLst>
          </p:cNvPr>
          <p:cNvCxnSpPr/>
          <p:nvPr/>
        </p:nvCxnSpPr>
        <p:spPr>
          <a:xfrm>
            <a:off x="0" y="4395978"/>
            <a:ext cx="307086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91E3F824-2743-43B8-AB46-776988FBFED4}"/>
              </a:ext>
            </a:extLst>
          </p:cNvPr>
          <p:cNvCxnSpPr/>
          <p:nvPr/>
        </p:nvCxnSpPr>
        <p:spPr>
          <a:xfrm>
            <a:off x="0" y="4609338"/>
            <a:ext cx="307086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F64FD4E6-CF0E-4020-9E3B-707F9EF1FAB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21627" y="353479"/>
            <a:ext cx="1998988" cy="627133"/>
          </a:xfrm>
          <a:prstGeom prst="rect">
            <a:avLst/>
          </a:prstGeom>
        </p:spPr>
      </p:pic>
      <p:pic>
        <p:nvPicPr>
          <p:cNvPr id="4" name="Picture 3" descr="A picture containing ground&#10;&#10;Description automatically generated">
            <a:extLst>
              <a:ext uri="{FF2B5EF4-FFF2-40B4-BE49-F238E27FC236}">
                <a16:creationId xmlns:a16="http://schemas.microsoft.com/office/drawing/2014/main" id="{5B1BB980-98BD-465E-84BE-FA53A3BC40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70860" y="2600321"/>
            <a:ext cx="6096005" cy="3648078"/>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81172249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 name="Chart 29">
            <a:extLst>
              <a:ext uri="{FF2B5EF4-FFF2-40B4-BE49-F238E27FC236}">
                <a16:creationId xmlns:a16="http://schemas.microsoft.com/office/drawing/2014/main" id="{5B9C2E5B-639D-46C4-B506-014FEF8B0889}"/>
              </a:ext>
            </a:extLst>
          </p:cNvPr>
          <p:cNvGraphicFramePr/>
          <p:nvPr>
            <p:extLst>
              <p:ext uri="{D42A27DB-BD31-4B8C-83A1-F6EECF244321}">
                <p14:modId xmlns:p14="http://schemas.microsoft.com/office/powerpoint/2010/main" val="1970263029"/>
              </p:ext>
            </p:extLst>
          </p:nvPr>
        </p:nvGraphicFramePr>
        <p:xfrm>
          <a:off x="348113" y="914399"/>
          <a:ext cx="8297124" cy="2722391"/>
        </p:xfrm>
        <a:graphic>
          <a:graphicData uri="http://schemas.openxmlformats.org/drawingml/2006/chart">
            <c:chart xmlns:c="http://schemas.openxmlformats.org/drawingml/2006/chart" xmlns:r="http://schemas.openxmlformats.org/officeDocument/2006/relationships" r:id="rId3"/>
          </a:graphicData>
        </a:graphic>
      </p:graphicFrame>
      <p:sp>
        <p:nvSpPr>
          <p:cNvPr id="10" name="Text Placeholder 3">
            <a:extLst>
              <a:ext uri="{FF2B5EF4-FFF2-40B4-BE49-F238E27FC236}">
                <a16:creationId xmlns:a16="http://schemas.microsoft.com/office/drawing/2014/main" id="{3A7F4A6B-3C27-4472-AAA2-6AE0B8B7BB99}"/>
              </a:ext>
            </a:extLst>
          </p:cNvPr>
          <p:cNvSpPr>
            <a:spLocks noGrp="1"/>
          </p:cNvSpPr>
          <p:nvPr>
            <p:ph type="body" sz="quarter" idx="14"/>
          </p:nvPr>
        </p:nvSpPr>
        <p:spPr>
          <a:xfrm>
            <a:off x="53536" y="130464"/>
            <a:ext cx="5602420" cy="608533"/>
          </a:xfrm>
        </p:spPr>
        <p:txBody>
          <a:bodyPr>
            <a:normAutofit/>
          </a:bodyPr>
          <a:lstStyle/>
          <a:p>
            <a:pPr>
              <a:spcBef>
                <a:spcPts val="0"/>
              </a:spcBef>
            </a:pPr>
            <a:r>
              <a:rPr lang="en-IN" sz="1400" dirty="0">
                <a:solidFill>
                  <a:schemeClr val="tx1">
                    <a:lumMod val="85000"/>
                    <a:lumOff val="15000"/>
                  </a:schemeClr>
                </a:solidFill>
              </a:rPr>
              <a:t>North America Epoxy Resin Market</a:t>
            </a:r>
          </a:p>
          <a:p>
            <a:pPr>
              <a:spcBef>
                <a:spcPts val="0"/>
              </a:spcBef>
            </a:pPr>
            <a:r>
              <a:rPr lang="en-US" sz="1200" b="0" dirty="0">
                <a:solidFill>
                  <a:schemeClr val="tx1">
                    <a:lumMod val="85000"/>
                    <a:lumOff val="15000"/>
                  </a:schemeClr>
                </a:solidFill>
              </a:rPr>
              <a:t>Market Size, By Volume &amp; Volume</a:t>
            </a:r>
          </a:p>
        </p:txBody>
      </p:sp>
      <p:sp>
        <p:nvSpPr>
          <p:cNvPr id="9" name="TextBox 8">
            <a:extLst>
              <a:ext uri="{FF2B5EF4-FFF2-40B4-BE49-F238E27FC236}">
                <a16:creationId xmlns:a16="http://schemas.microsoft.com/office/drawing/2014/main" id="{62FBD903-C18D-49DC-821E-C7F3A9B1BC97}"/>
              </a:ext>
            </a:extLst>
          </p:cNvPr>
          <p:cNvSpPr txBox="1"/>
          <p:nvPr/>
        </p:nvSpPr>
        <p:spPr>
          <a:xfrm>
            <a:off x="241921" y="738997"/>
            <a:ext cx="8806286" cy="292068"/>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E7E6E6">
                    <a:lumMod val="25000"/>
                  </a:srgbClr>
                </a:solidFill>
                <a:effectLst/>
                <a:uLnTx/>
                <a:uFillTx/>
                <a:latin typeface="Verdana" panose="020B0604030504040204" pitchFamily="34" charset="0"/>
                <a:ea typeface="Verdana" panose="020B0604030504040204" pitchFamily="34" charset="0"/>
                <a:cs typeface="Verdana" panose="020B0604030504040204" pitchFamily="34" charset="0"/>
              </a:rPr>
              <a:t>Figure </a:t>
            </a:r>
            <a:r>
              <a:rPr lang="en-US" sz="1000" b="1" dirty="0">
                <a:solidFill>
                  <a:srgbClr val="E7E6E6">
                    <a:lumMod val="25000"/>
                  </a:srgbClr>
                </a:solidFill>
                <a:latin typeface="Verdana" panose="020B0604030504040204" pitchFamily="34" charset="0"/>
                <a:ea typeface="Verdana" panose="020B0604030504040204" pitchFamily="34" charset="0"/>
                <a:cs typeface="Verdana" panose="020B0604030504040204" pitchFamily="34" charset="0"/>
              </a:rPr>
              <a:t>50</a:t>
            </a:r>
            <a:r>
              <a:rPr kumimoji="0" lang="en-US" sz="1000" b="1" i="0" u="none" strike="noStrike" kern="1200" cap="none" spc="0" normalizeH="0" baseline="0" noProof="0" dirty="0">
                <a:ln>
                  <a:noFill/>
                </a:ln>
                <a:solidFill>
                  <a:srgbClr val="E7E6E6">
                    <a:lumMod val="25000"/>
                  </a:srgbClr>
                </a:solidFill>
                <a:effectLst/>
                <a:uLnTx/>
                <a:uFillTx/>
                <a:latin typeface="Verdana" panose="020B0604030504040204" pitchFamily="34" charset="0"/>
                <a:ea typeface="Verdana" panose="020B0604030504040204" pitchFamily="34" charset="0"/>
                <a:cs typeface="Verdana" panose="020B0604030504040204" pitchFamily="34" charset="0"/>
              </a:rPr>
              <a:t>: North America Epoxy Resin </a:t>
            </a:r>
            <a:r>
              <a:rPr kumimoji="0" lang="en-IN" sz="1000" b="1" i="0" u="none" strike="noStrike" kern="1200" cap="none" spc="0" normalizeH="0" baseline="0" noProof="0" dirty="0">
                <a:ln>
                  <a:noFill/>
                </a:ln>
                <a:solidFill>
                  <a:srgbClr val="E7E6E6">
                    <a:lumMod val="25000"/>
                  </a:srgbClr>
                </a:solidFill>
                <a:effectLst/>
                <a:uLnTx/>
                <a:uFillTx/>
                <a:latin typeface="Verdana" panose="020B0604030504040204" pitchFamily="34" charset="0"/>
                <a:ea typeface="Verdana" panose="020B0604030504040204" pitchFamily="34" charset="0"/>
                <a:cs typeface="Verdana" panose="020B0604030504040204" pitchFamily="34" charset="0"/>
              </a:rPr>
              <a:t>Market </a:t>
            </a:r>
            <a:r>
              <a:rPr kumimoji="0" lang="en-US" sz="1000" b="1" i="0" u="none" strike="noStrike" kern="1200" cap="none" spc="0" normalizeH="0" baseline="0" noProof="0" dirty="0">
                <a:ln>
                  <a:noFill/>
                </a:ln>
                <a:solidFill>
                  <a:srgbClr val="E7E6E6">
                    <a:lumMod val="25000"/>
                  </a:srgbClr>
                </a:solidFill>
                <a:effectLst/>
                <a:uLnTx/>
                <a:uFillTx/>
                <a:latin typeface="Verdana" panose="020B0604030504040204" pitchFamily="34" charset="0"/>
                <a:ea typeface="Verdana" panose="020B0604030504040204" pitchFamily="34" charset="0"/>
                <a:cs typeface="Verdana" panose="020B0604030504040204" pitchFamily="34" charset="0"/>
              </a:rPr>
              <a:t>Size, By Volume (Thousand Tonnes), 2015–2025F</a:t>
            </a:r>
          </a:p>
        </p:txBody>
      </p:sp>
      <p:sp>
        <p:nvSpPr>
          <p:cNvPr id="32" name="Rectangle 31">
            <a:extLst>
              <a:ext uri="{FF2B5EF4-FFF2-40B4-BE49-F238E27FC236}">
                <a16:creationId xmlns:a16="http://schemas.microsoft.com/office/drawing/2014/main" id="{65B89788-0AE8-4E58-A641-AC885A1A617A}"/>
              </a:ext>
            </a:extLst>
          </p:cNvPr>
          <p:cNvSpPr/>
          <p:nvPr/>
        </p:nvSpPr>
        <p:spPr>
          <a:xfrm>
            <a:off x="1386100" y="2847498"/>
            <a:ext cx="1962739" cy="1038837"/>
          </a:xfrm>
          <a:prstGeom prst="rect">
            <a:avLst/>
          </a:prstGeom>
          <a:solidFill>
            <a:schemeClr val="bg1"/>
          </a:solidFill>
          <a:ln>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3" name="Rectangle 32">
            <a:extLst>
              <a:ext uri="{FF2B5EF4-FFF2-40B4-BE49-F238E27FC236}">
                <a16:creationId xmlns:a16="http://schemas.microsoft.com/office/drawing/2014/main" id="{1E7FB439-1737-4186-B7B4-95099A88AB18}"/>
              </a:ext>
            </a:extLst>
          </p:cNvPr>
          <p:cNvSpPr/>
          <p:nvPr/>
        </p:nvSpPr>
        <p:spPr>
          <a:xfrm>
            <a:off x="5655956" y="2839933"/>
            <a:ext cx="2096880" cy="1030358"/>
          </a:xfrm>
          <a:prstGeom prst="rect">
            <a:avLst/>
          </a:prstGeom>
          <a:solidFill>
            <a:schemeClr val="bg1"/>
          </a:solidFill>
          <a:ln>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4" name="Rectangle 33">
            <a:extLst>
              <a:ext uri="{FF2B5EF4-FFF2-40B4-BE49-F238E27FC236}">
                <a16:creationId xmlns:a16="http://schemas.microsoft.com/office/drawing/2014/main" id="{21742814-0102-4032-8677-1ED403258F55}"/>
              </a:ext>
            </a:extLst>
          </p:cNvPr>
          <p:cNvSpPr/>
          <p:nvPr/>
        </p:nvSpPr>
        <p:spPr>
          <a:xfrm>
            <a:off x="1541781" y="3125304"/>
            <a:ext cx="1651379" cy="49741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5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2015-2019</a:t>
            </a:r>
          </a:p>
          <a:p>
            <a:pPr marL="0" marR="0" lvl="0" indent="0" algn="ctr" defTabSz="457200" rtl="0" eaLnBrk="1" fontAlgn="auto" latinLnBrk="0" hangingPunct="1">
              <a:lnSpc>
                <a:spcPct val="15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CAGR </a:t>
            </a:r>
          </a:p>
          <a:p>
            <a:pPr marL="0" marR="0" lvl="0" indent="0" algn="ctr" defTabSz="457200" rtl="0" eaLnBrk="1" fontAlgn="auto" latinLnBrk="0" hangingPunct="1">
              <a:lnSpc>
                <a:spcPct val="150000"/>
              </a:lnSpc>
              <a:spcBef>
                <a:spcPts val="0"/>
              </a:spcBef>
              <a:spcAft>
                <a:spcPts val="0"/>
              </a:spcAft>
              <a:buClrTx/>
              <a:buSzTx/>
              <a:buFontTx/>
              <a:buNone/>
              <a:tabLst/>
              <a:defRPr/>
            </a:pPr>
            <a:r>
              <a:rPr lang="en-US" sz="900" b="1" dirty="0">
                <a:solidFill>
                  <a:prstClr val="black"/>
                </a:solidFill>
                <a:latin typeface="Verdana" panose="020B0604030504040204" pitchFamily="34" charset="0"/>
                <a:ea typeface="Verdana" panose="020B0604030504040204" pitchFamily="34" charset="0"/>
                <a:cs typeface="Verdana" panose="020B0604030504040204" pitchFamily="34" charset="0"/>
              </a:rPr>
              <a:t>-6.01</a:t>
            </a:r>
            <a:r>
              <a:rPr kumimoji="0" lang="en-US" sz="9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By Volume</a:t>
            </a:r>
          </a:p>
        </p:txBody>
      </p:sp>
      <p:sp>
        <p:nvSpPr>
          <p:cNvPr id="36" name="Rectangle 35">
            <a:extLst>
              <a:ext uri="{FF2B5EF4-FFF2-40B4-BE49-F238E27FC236}">
                <a16:creationId xmlns:a16="http://schemas.microsoft.com/office/drawing/2014/main" id="{A09720C9-19AD-4573-9FB4-E6C795D7E816}"/>
              </a:ext>
            </a:extLst>
          </p:cNvPr>
          <p:cNvSpPr/>
          <p:nvPr/>
        </p:nvSpPr>
        <p:spPr>
          <a:xfrm>
            <a:off x="5850389" y="3125304"/>
            <a:ext cx="1651379" cy="49741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5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2021E-2025F</a:t>
            </a:r>
          </a:p>
          <a:p>
            <a:pPr marL="0" marR="0" lvl="0" indent="0" algn="ctr" defTabSz="457200" rtl="0" eaLnBrk="1" fontAlgn="auto" latinLnBrk="0" hangingPunct="1">
              <a:lnSpc>
                <a:spcPct val="15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CAGR </a:t>
            </a:r>
          </a:p>
          <a:p>
            <a:pPr marL="0" marR="0" lvl="0" indent="0" algn="ctr" defTabSz="457200" rtl="0" eaLnBrk="1" fontAlgn="auto" latinLnBrk="0" hangingPunct="1">
              <a:lnSpc>
                <a:spcPct val="150000"/>
              </a:lnSpc>
              <a:spcBef>
                <a:spcPts val="0"/>
              </a:spcBef>
              <a:spcAft>
                <a:spcPts val="0"/>
              </a:spcAft>
              <a:buClrTx/>
              <a:buSzTx/>
              <a:buFontTx/>
              <a:buNone/>
              <a:tabLst/>
              <a:defRPr/>
            </a:pPr>
            <a:r>
              <a:rPr lang="en-US" sz="900" b="1" dirty="0">
                <a:solidFill>
                  <a:prstClr val="black"/>
                </a:solidFill>
                <a:latin typeface="Verdana" panose="020B0604030504040204" pitchFamily="34" charset="0"/>
                <a:ea typeface="Verdana" panose="020B0604030504040204" pitchFamily="34" charset="0"/>
                <a:cs typeface="Verdana" panose="020B0604030504040204" pitchFamily="34" charset="0"/>
              </a:rPr>
              <a:t>3.75</a:t>
            </a:r>
            <a:r>
              <a:rPr kumimoji="0" lang="en-US" sz="9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By Volume</a:t>
            </a:r>
          </a:p>
        </p:txBody>
      </p:sp>
      <p:sp>
        <p:nvSpPr>
          <p:cNvPr id="2" name="TextBox 4">
            <a:extLst>
              <a:ext uri="{FF2B5EF4-FFF2-40B4-BE49-F238E27FC236}">
                <a16:creationId xmlns:a16="http://schemas.microsoft.com/office/drawing/2014/main" id="{64E12DB3-236D-4593-A006-1DB68A6A461A}"/>
              </a:ext>
            </a:extLst>
          </p:cNvPr>
          <p:cNvSpPr txBox="1"/>
          <p:nvPr/>
        </p:nvSpPr>
        <p:spPr>
          <a:xfrm>
            <a:off x="6583858" y="3999799"/>
            <a:ext cx="2337955" cy="20005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TechSci Research</a:t>
            </a:r>
          </a:p>
        </p:txBody>
      </p:sp>
      <p:sp>
        <p:nvSpPr>
          <p:cNvPr id="5" name="TextBox 4">
            <a:extLst>
              <a:ext uri="{FF2B5EF4-FFF2-40B4-BE49-F238E27FC236}">
                <a16:creationId xmlns:a16="http://schemas.microsoft.com/office/drawing/2014/main" id="{7EA1CDA9-13A3-4D37-A6C5-C0F78103A8B9}"/>
              </a:ext>
            </a:extLst>
          </p:cNvPr>
          <p:cNvSpPr txBox="1"/>
          <p:nvPr/>
        </p:nvSpPr>
        <p:spPr>
          <a:xfrm>
            <a:off x="426128" y="4125361"/>
            <a:ext cx="7901126" cy="2346220"/>
          </a:xfrm>
          <a:prstGeom prst="rect">
            <a:avLst/>
          </a:prstGeom>
          <a:noFill/>
        </p:spPr>
        <p:txBody>
          <a:bodyPr wrap="square" rtlCol="0">
            <a:spAutoFit/>
          </a:bodyPr>
          <a:lstStyle/>
          <a:p>
            <a:pPr marL="171450" marR="0" lvl="0" indent="-171450" algn="just" defTabSz="914400" rtl="0" eaLnBrk="1" fontAlgn="auto" latinLnBrk="0" hangingPunct="1">
              <a:lnSpc>
                <a:spcPct val="150000"/>
              </a:lnSpc>
              <a:spcBef>
                <a:spcPts val="0"/>
              </a:spcBef>
              <a:spcAft>
                <a:spcPts val="0"/>
              </a:spcAft>
              <a:buClrTx/>
              <a:buSzPct val="180000"/>
              <a:buFont typeface="Arial" panose="020B0604020202020204" pitchFamily="34" charset="0"/>
              <a:buChar char="•"/>
              <a:tabLst/>
              <a:defRPr/>
            </a:pPr>
            <a:r>
              <a:rPr kumimoji="0" lang="en-US" sz="1100" b="0" i="0" u="none" strike="noStrike" kern="1200" cap="none" spc="0" normalizeH="0" baseline="0" noProof="0" dirty="0">
                <a:ln>
                  <a:noFill/>
                </a:ln>
                <a:solidFill>
                  <a:schemeClr val="bg1"/>
                </a:solidFill>
                <a:effectLst/>
                <a:uLnTx/>
                <a:uFillTx/>
                <a:latin typeface="Arial" panose="020B0604020202020204" pitchFamily="34" charset="0"/>
                <a:ea typeface="Verdana" panose="020B0604030504040204" pitchFamily="34" charset="0"/>
                <a:cs typeface="Arial" panose="020B0604020202020204" pitchFamily="34" charset="0"/>
              </a:rPr>
              <a:t>North America is one of the major regions catapulting BPS </a:t>
            </a:r>
            <a:r>
              <a:rPr lang="en-US" sz="1100" dirty="0">
                <a:solidFill>
                  <a:schemeClr val="bg1"/>
                </a:solidFill>
                <a:latin typeface="Arial" panose="020B0604020202020204" pitchFamily="34" charset="0"/>
                <a:ea typeface="Verdana" panose="020B0604030504040204" pitchFamily="34" charset="0"/>
                <a:cs typeface="Arial" panose="020B0604020202020204" pitchFamily="34" charset="0"/>
              </a:rPr>
              <a:t>consumption </a:t>
            </a:r>
            <a:r>
              <a:rPr kumimoji="0" lang="en-US" sz="1100" b="0" i="0" u="none" strike="noStrike" kern="1200" cap="none" spc="0" normalizeH="0" baseline="0" noProof="0" dirty="0">
                <a:ln>
                  <a:noFill/>
                </a:ln>
                <a:solidFill>
                  <a:schemeClr val="bg1"/>
                </a:solidFill>
                <a:effectLst/>
                <a:uLnTx/>
                <a:uFillTx/>
                <a:latin typeface="Arial" panose="020B0604020202020204" pitchFamily="34" charset="0"/>
                <a:ea typeface="Verdana" panose="020B0604030504040204" pitchFamily="34" charset="0"/>
                <a:cs typeface="Arial" panose="020B0604020202020204" pitchFamily="34" charset="0"/>
              </a:rPr>
              <a:t>due growing food &amp; beverage, construction and retail sectors. The market was recorded at US$ 94.5 Million in 2019 and is forecast to cross US$ 172 Million by 2025.</a:t>
            </a:r>
          </a:p>
          <a:p>
            <a:pPr marL="171450" marR="0" lvl="0" indent="-171450" algn="just" defTabSz="914400" rtl="0" eaLnBrk="1" fontAlgn="auto" latinLnBrk="0" hangingPunct="1">
              <a:lnSpc>
                <a:spcPct val="150000"/>
              </a:lnSpc>
              <a:spcBef>
                <a:spcPts val="0"/>
              </a:spcBef>
              <a:spcAft>
                <a:spcPts val="0"/>
              </a:spcAft>
              <a:buClrTx/>
              <a:buSzPct val="180000"/>
              <a:buFont typeface="Arial" panose="020B0604020202020204" pitchFamily="34" charset="0"/>
              <a:buChar char="•"/>
              <a:tabLst/>
              <a:defRPr/>
            </a:pPr>
            <a:r>
              <a:rPr kumimoji="0" lang="en-US" sz="1100" b="0" i="0" u="none" strike="noStrike" kern="1200" cap="none" spc="0" normalizeH="0" baseline="0" noProof="0" dirty="0">
                <a:ln>
                  <a:noFill/>
                </a:ln>
                <a:solidFill>
                  <a:schemeClr val="bg1"/>
                </a:solidFill>
                <a:effectLst/>
                <a:uLnTx/>
                <a:uFillTx/>
                <a:latin typeface="Arial" panose="020B0604020202020204" pitchFamily="34" charset="0"/>
                <a:ea typeface="Verdana" panose="020B0604030504040204" pitchFamily="34" charset="0"/>
                <a:cs typeface="Arial" panose="020B0604020202020204" pitchFamily="34" charset="0"/>
              </a:rPr>
              <a:t>Thermal paper segment is expected to contribute to the market growth during forecast period mainly due to increasing demand for billing operations from well established retail and food &amp; beverage industries. </a:t>
            </a:r>
            <a:r>
              <a:rPr lang="en-US" sz="1100" dirty="0">
                <a:solidFill>
                  <a:schemeClr val="bg1"/>
                </a:solidFill>
                <a:latin typeface="Arial" panose="020B0604020202020204" pitchFamily="34" charset="0"/>
                <a:ea typeface="Verdana" panose="020B0604030504040204" pitchFamily="34" charset="0"/>
                <a:cs typeface="Arial" panose="020B0604020202020204" pitchFamily="34" charset="0"/>
              </a:rPr>
              <a:t>Rising </a:t>
            </a:r>
            <a:r>
              <a:rPr kumimoji="0" lang="en-US" sz="1100" b="0" i="0" u="none" strike="noStrike" kern="1200" cap="none" spc="0" normalizeH="0" baseline="0" noProof="0" dirty="0">
                <a:ln>
                  <a:noFill/>
                </a:ln>
                <a:solidFill>
                  <a:schemeClr val="bg1"/>
                </a:solidFill>
                <a:effectLst/>
                <a:uLnTx/>
                <a:uFillTx/>
                <a:latin typeface="Arial" panose="020B0604020202020204" pitchFamily="34" charset="0"/>
                <a:ea typeface="Verdana" panose="020B0604030504040204" pitchFamily="34" charset="0"/>
                <a:cs typeface="Arial" panose="020B0604020202020204" pitchFamily="34" charset="0"/>
              </a:rPr>
              <a:t>trend for online shopping and increase in related warehousing operations are expected to fuel the industry during the forecast period.</a:t>
            </a:r>
          </a:p>
          <a:p>
            <a:pPr marL="171450" marR="0" lvl="0" indent="-171450" algn="just" defTabSz="914400" rtl="0" eaLnBrk="1" fontAlgn="auto" latinLnBrk="0" hangingPunct="1">
              <a:lnSpc>
                <a:spcPct val="150000"/>
              </a:lnSpc>
              <a:spcBef>
                <a:spcPts val="0"/>
              </a:spcBef>
              <a:spcAft>
                <a:spcPts val="0"/>
              </a:spcAft>
              <a:buClrTx/>
              <a:buSzPct val="180000"/>
              <a:buFont typeface="Arial" panose="020B0604020202020204" pitchFamily="34" charset="0"/>
              <a:buChar char="•"/>
              <a:tabLst/>
              <a:defRPr/>
            </a:pPr>
            <a:r>
              <a:rPr lang="en-US" sz="1100" dirty="0">
                <a:solidFill>
                  <a:schemeClr val="bg1"/>
                </a:solidFill>
                <a:latin typeface="Arial" panose="020B0604020202020204" pitchFamily="34" charset="0"/>
                <a:ea typeface="Verdana" panose="020B0604030504040204" pitchFamily="34" charset="0"/>
                <a:cs typeface="Arial" panose="020B0604020202020204" pitchFamily="34" charset="0"/>
              </a:rPr>
              <a:t>Moreover, expansions in end use industries has fueled the growth of BPS market in the region. For instance, in 2017, market player Solvay expanded its global production capacity in sulfone polymers ( End Use for Epoxy Resin) in the United States to address the growing demand generated from medical, aerospace and water treatment industries for this high-performance thermoplastic material. </a:t>
            </a:r>
            <a:endParaRPr kumimoji="0" lang="en-US" sz="1100" b="0" i="0" u="none" strike="noStrike" kern="1200" cap="none" spc="0" normalizeH="0" baseline="0" noProof="0" dirty="0">
              <a:ln>
                <a:noFill/>
              </a:ln>
              <a:solidFill>
                <a:schemeClr val="bg1"/>
              </a:solidFill>
              <a:effectLst/>
              <a:uLnTx/>
              <a:uFillTx/>
              <a:latin typeface="Arial" panose="020B0604020202020204" pitchFamily="34" charset="0"/>
              <a:ea typeface="Verdana" panose="020B0604030504040204" pitchFamily="34" charset="0"/>
              <a:cs typeface="Arial" panose="020B0604020202020204" pitchFamily="34" charset="0"/>
            </a:endParaRPr>
          </a:p>
        </p:txBody>
      </p:sp>
      <p:sp>
        <p:nvSpPr>
          <p:cNvPr id="13" name="TextBox 12">
            <a:extLst>
              <a:ext uri="{FF2B5EF4-FFF2-40B4-BE49-F238E27FC236}">
                <a16:creationId xmlns:a16="http://schemas.microsoft.com/office/drawing/2014/main" id="{6625C346-7885-43AD-878A-7F3C65491A9B}"/>
              </a:ext>
            </a:extLst>
          </p:cNvPr>
          <p:cNvSpPr txBox="1"/>
          <p:nvPr/>
        </p:nvSpPr>
        <p:spPr>
          <a:xfrm>
            <a:off x="277047" y="4325416"/>
            <a:ext cx="8440825" cy="1581587"/>
          </a:xfrm>
          <a:prstGeom prst="rect">
            <a:avLst/>
          </a:prstGeom>
          <a:solidFill>
            <a:schemeClr val="tx2">
              <a:lumMod val="75000"/>
            </a:schemeClr>
          </a:solidFill>
        </p:spPr>
        <p:txBody>
          <a:bodyPr wrap="square" rtlCol="0">
            <a:spAutoFit/>
          </a:bodyPr>
          <a:lstStyle/>
          <a:p>
            <a:pPr algn="just">
              <a:lnSpc>
                <a:spcPct val="150000"/>
              </a:lnSpc>
            </a:pPr>
            <a:r>
              <a:rPr lang="en-IN" sz="1100" dirty="0">
                <a:solidFill>
                  <a:schemeClr val="bg1"/>
                </a:solidFill>
                <a:latin typeface="Verdana" panose="020B0604030504040204" pitchFamily="34" charset="0"/>
                <a:ea typeface="Verdana" panose="020B0604030504040204" pitchFamily="34" charset="0"/>
                <a:cs typeface="Verdana" panose="020B0604030504040204" pitchFamily="34" charset="0"/>
              </a:rPr>
              <a:t>In North America, the robust growth in paints &amp; coatings sector has witnessed backed by increasing demand from end-user industries which include marine, automotive and aerospace. Epoxy Resin is majorly being used as powder coating across these sectors to provide additional protection to the surfaces owing to Epoxy Resin’s excellent adhesive nature, toughness, water-resistivity and other attributes. The escalation in these industries across North America and superior Epoxy Resin’s properties are further anticipated to boost the Epoxy Resin overall market demand in the forecast period 2030 which is projected to cross over 500 thousand tonnes by 2030 in the region.</a:t>
            </a:r>
            <a:endParaRPr lang="en-US" sz="1100"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301348499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3">
            <a:extLst>
              <a:ext uri="{FF2B5EF4-FFF2-40B4-BE49-F238E27FC236}">
                <a16:creationId xmlns:a16="http://schemas.microsoft.com/office/drawing/2014/main" id="{DC7676BF-8217-45A7-AFF4-50BFA3624D6C}"/>
              </a:ext>
            </a:extLst>
          </p:cNvPr>
          <p:cNvSpPr>
            <a:spLocks noGrp="1"/>
          </p:cNvSpPr>
          <p:nvPr>
            <p:ph type="body" sz="quarter" idx="14"/>
          </p:nvPr>
        </p:nvSpPr>
        <p:spPr>
          <a:xfrm>
            <a:off x="53536" y="130464"/>
            <a:ext cx="5602420" cy="608533"/>
          </a:xfrm>
        </p:spPr>
        <p:txBody>
          <a:bodyPr>
            <a:normAutofit/>
          </a:bodyPr>
          <a:lstStyle/>
          <a:p>
            <a:pPr>
              <a:spcBef>
                <a:spcPts val="0"/>
              </a:spcBef>
            </a:pPr>
            <a:r>
              <a:rPr lang="en-IN" sz="1400" dirty="0">
                <a:solidFill>
                  <a:schemeClr val="tx1">
                    <a:lumMod val="85000"/>
                    <a:lumOff val="15000"/>
                  </a:schemeClr>
                </a:solidFill>
              </a:rPr>
              <a:t>North America Epoxy Resin Market</a:t>
            </a:r>
          </a:p>
          <a:p>
            <a:pPr>
              <a:spcBef>
                <a:spcPts val="0"/>
              </a:spcBef>
            </a:pPr>
            <a:r>
              <a:rPr lang="en-US" sz="1200" b="0" dirty="0">
                <a:solidFill>
                  <a:schemeClr val="tx1">
                    <a:lumMod val="85000"/>
                    <a:lumOff val="15000"/>
                  </a:schemeClr>
                </a:solidFill>
              </a:rPr>
              <a:t>Market Size, By Volume &amp; Volume</a:t>
            </a:r>
          </a:p>
        </p:txBody>
      </p:sp>
      <p:graphicFrame>
        <p:nvGraphicFramePr>
          <p:cNvPr id="7" name="Chart 6">
            <a:extLst>
              <a:ext uri="{FF2B5EF4-FFF2-40B4-BE49-F238E27FC236}">
                <a16:creationId xmlns:a16="http://schemas.microsoft.com/office/drawing/2014/main" id="{15E61FC9-444F-41DF-BE32-6475C80E25A5}"/>
              </a:ext>
            </a:extLst>
          </p:cNvPr>
          <p:cNvGraphicFramePr/>
          <p:nvPr>
            <p:extLst>
              <p:ext uri="{D42A27DB-BD31-4B8C-83A1-F6EECF244321}">
                <p14:modId xmlns:p14="http://schemas.microsoft.com/office/powerpoint/2010/main" val="3041922522"/>
              </p:ext>
            </p:extLst>
          </p:nvPr>
        </p:nvGraphicFramePr>
        <p:xfrm>
          <a:off x="325713" y="1156136"/>
          <a:ext cx="8492574" cy="2607481"/>
        </p:xfrm>
        <a:graphic>
          <a:graphicData uri="http://schemas.openxmlformats.org/drawingml/2006/chart">
            <c:chart xmlns:c="http://schemas.openxmlformats.org/drawingml/2006/chart" xmlns:r="http://schemas.openxmlformats.org/officeDocument/2006/relationships" r:id="rId2"/>
          </a:graphicData>
        </a:graphic>
      </p:graphicFrame>
      <p:sp>
        <p:nvSpPr>
          <p:cNvPr id="8" name="TextBox 7">
            <a:extLst>
              <a:ext uri="{FF2B5EF4-FFF2-40B4-BE49-F238E27FC236}">
                <a16:creationId xmlns:a16="http://schemas.microsoft.com/office/drawing/2014/main" id="{EC44F22C-A1AF-4D61-9365-22760EC7D06B}"/>
              </a:ext>
            </a:extLst>
          </p:cNvPr>
          <p:cNvSpPr txBox="1"/>
          <p:nvPr/>
        </p:nvSpPr>
        <p:spPr>
          <a:xfrm>
            <a:off x="168857" y="746197"/>
            <a:ext cx="8806286" cy="292068"/>
          </a:xfrm>
          <a:prstGeom prst="rect">
            <a:avLst/>
          </a:prstGeom>
          <a:noFill/>
        </p:spPr>
        <p:txBody>
          <a:bodyPr wrap="square" rtlCol="0">
            <a:spAutoFit/>
          </a:bodyPr>
          <a:lstStyle/>
          <a:p>
            <a:pPr>
              <a:lnSpc>
                <a:spcPct val="150000"/>
              </a:lnSpc>
            </a:pPr>
            <a:r>
              <a:rPr lang="en-US" sz="1000" b="1"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Figure 2: North America Epoxy Resin Capacity &amp; Production (Thousand </a:t>
            </a:r>
            <a:r>
              <a:rPr lang="en-US" sz="1000" b="1" dirty="0" err="1">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Tonnes</a:t>
            </a:r>
            <a:r>
              <a:rPr lang="en-US" sz="1000" b="1"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 2015-2030F</a:t>
            </a:r>
          </a:p>
        </p:txBody>
      </p:sp>
      <p:sp>
        <p:nvSpPr>
          <p:cNvPr id="9" name="Rectangle 8">
            <a:extLst>
              <a:ext uri="{FF2B5EF4-FFF2-40B4-BE49-F238E27FC236}">
                <a16:creationId xmlns:a16="http://schemas.microsoft.com/office/drawing/2014/main" id="{ED9684F5-17CD-46B2-9464-073D14DC5CDE}"/>
              </a:ext>
            </a:extLst>
          </p:cNvPr>
          <p:cNvSpPr/>
          <p:nvPr/>
        </p:nvSpPr>
        <p:spPr>
          <a:xfrm>
            <a:off x="5595521" y="3763617"/>
            <a:ext cx="3035984" cy="200055"/>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sz="700" i="1" dirty="0">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rPr>
              <a:t>Source: ChemAnalyst  Analysis</a:t>
            </a:r>
          </a:p>
        </p:txBody>
      </p:sp>
      <p:sp>
        <p:nvSpPr>
          <p:cNvPr id="10" name="TextBox 9">
            <a:extLst>
              <a:ext uri="{FF2B5EF4-FFF2-40B4-BE49-F238E27FC236}">
                <a16:creationId xmlns:a16="http://schemas.microsoft.com/office/drawing/2014/main" id="{3EFDAD06-07A1-4FBE-849F-5308D6D66B70}"/>
              </a:ext>
            </a:extLst>
          </p:cNvPr>
          <p:cNvSpPr txBox="1"/>
          <p:nvPr/>
        </p:nvSpPr>
        <p:spPr>
          <a:xfrm>
            <a:off x="-864630" y="4199414"/>
            <a:ext cx="8806286" cy="292068"/>
          </a:xfrm>
          <a:prstGeom prst="rect">
            <a:avLst/>
          </a:prstGeom>
          <a:noFill/>
        </p:spPr>
        <p:txBody>
          <a:bodyPr wrap="square" rtlCol="0">
            <a:spAutoFit/>
          </a:bodyPr>
          <a:lstStyle/>
          <a:p>
            <a:pPr algn="ctr">
              <a:lnSpc>
                <a:spcPct val="150000"/>
              </a:lnSpc>
            </a:pPr>
            <a:r>
              <a:rPr lang="en-US" sz="1000" b="1"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Figure 3: North America Epoxy Resin Production Operating Rate (Percentage), 2015-2021E</a:t>
            </a:r>
          </a:p>
        </p:txBody>
      </p:sp>
      <p:graphicFrame>
        <p:nvGraphicFramePr>
          <p:cNvPr id="11" name="Chart 10">
            <a:extLst>
              <a:ext uri="{FF2B5EF4-FFF2-40B4-BE49-F238E27FC236}">
                <a16:creationId xmlns:a16="http://schemas.microsoft.com/office/drawing/2014/main" id="{E4EEAB80-5A48-4228-8FAC-BE9291850C90}"/>
              </a:ext>
            </a:extLst>
          </p:cNvPr>
          <p:cNvGraphicFramePr/>
          <p:nvPr>
            <p:extLst>
              <p:ext uri="{D42A27DB-BD31-4B8C-83A1-F6EECF244321}">
                <p14:modId xmlns:p14="http://schemas.microsoft.com/office/powerpoint/2010/main" val="3036002050"/>
              </p:ext>
            </p:extLst>
          </p:nvPr>
        </p:nvGraphicFramePr>
        <p:xfrm>
          <a:off x="159891" y="4631865"/>
          <a:ext cx="8122198" cy="1590494"/>
        </p:xfrm>
        <a:graphic>
          <a:graphicData uri="http://schemas.openxmlformats.org/drawingml/2006/chart">
            <c:chart xmlns:c="http://schemas.openxmlformats.org/drawingml/2006/chart" xmlns:r="http://schemas.openxmlformats.org/officeDocument/2006/relationships" r:id="rId3"/>
          </a:graphicData>
        </a:graphic>
      </p:graphicFrame>
      <p:sp>
        <p:nvSpPr>
          <p:cNvPr id="12" name="Rectangle 11">
            <a:extLst>
              <a:ext uri="{FF2B5EF4-FFF2-40B4-BE49-F238E27FC236}">
                <a16:creationId xmlns:a16="http://schemas.microsoft.com/office/drawing/2014/main" id="{67859E90-ADF3-4C94-ACC6-705754256E70}"/>
              </a:ext>
            </a:extLst>
          </p:cNvPr>
          <p:cNvSpPr/>
          <p:nvPr/>
        </p:nvSpPr>
        <p:spPr>
          <a:xfrm>
            <a:off x="5595521" y="6267963"/>
            <a:ext cx="3035984" cy="200055"/>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sz="700" i="1" dirty="0">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rPr>
              <a:t>Source: ChemAnalyst  Analysis</a:t>
            </a:r>
          </a:p>
        </p:txBody>
      </p:sp>
    </p:spTree>
    <p:extLst>
      <p:ext uri="{BB962C8B-B14F-4D97-AF65-F5344CB8AC3E}">
        <p14:creationId xmlns:p14="http://schemas.microsoft.com/office/powerpoint/2010/main" val="303162451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3A7F4A6B-3C27-4472-AAA2-6AE0B8B7BB99}"/>
              </a:ext>
            </a:extLst>
          </p:cNvPr>
          <p:cNvSpPr>
            <a:spLocks noGrp="1"/>
          </p:cNvSpPr>
          <p:nvPr>
            <p:ph type="body" sz="quarter" idx="14"/>
          </p:nvPr>
        </p:nvSpPr>
        <p:spPr>
          <a:xfrm>
            <a:off x="28136" y="130464"/>
            <a:ext cx="7340073" cy="608533"/>
          </a:xfrm>
        </p:spPr>
        <p:txBody>
          <a:bodyPr>
            <a:normAutofit/>
          </a:bodyPr>
          <a:lstStyle/>
          <a:p>
            <a:pPr>
              <a:spcBef>
                <a:spcPts val="0"/>
              </a:spcBef>
            </a:pPr>
            <a:r>
              <a:rPr lang="en-IN" sz="1400" dirty="0">
                <a:solidFill>
                  <a:schemeClr val="tx1">
                    <a:lumMod val="85000"/>
                    <a:lumOff val="15000"/>
                  </a:schemeClr>
                </a:solidFill>
              </a:rPr>
              <a:t>North America Epoxy Resin Market</a:t>
            </a:r>
          </a:p>
          <a:p>
            <a:pPr>
              <a:spcBef>
                <a:spcPts val="0"/>
              </a:spcBef>
            </a:pPr>
            <a:r>
              <a:rPr lang="en-US" sz="1200" b="0" dirty="0">
                <a:solidFill>
                  <a:schemeClr val="tx1">
                    <a:lumMod val="85000"/>
                    <a:lumOff val="15000"/>
                  </a:schemeClr>
                </a:solidFill>
              </a:rPr>
              <a:t>Market Share, By Type</a:t>
            </a:r>
          </a:p>
        </p:txBody>
      </p:sp>
      <p:sp>
        <p:nvSpPr>
          <p:cNvPr id="14" name="TextBox 13">
            <a:extLst>
              <a:ext uri="{FF2B5EF4-FFF2-40B4-BE49-F238E27FC236}">
                <a16:creationId xmlns:a16="http://schemas.microsoft.com/office/drawing/2014/main" id="{1558FA07-D4DE-4AB1-8BDC-22E287A361F2}"/>
              </a:ext>
            </a:extLst>
          </p:cNvPr>
          <p:cNvSpPr txBox="1"/>
          <p:nvPr/>
        </p:nvSpPr>
        <p:spPr>
          <a:xfrm>
            <a:off x="261741" y="655960"/>
            <a:ext cx="8809041" cy="292068"/>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E7E6E6">
                    <a:lumMod val="25000"/>
                  </a:srgbClr>
                </a:solidFill>
                <a:effectLst/>
                <a:uLnTx/>
                <a:uFillTx/>
                <a:latin typeface="Verdana" panose="020B0604030504040204" pitchFamily="34" charset="0"/>
                <a:ea typeface="Verdana" panose="020B0604030504040204" pitchFamily="34" charset="0"/>
                <a:cs typeface="Verdana" panose="020B0604030504040204" pitchFamily="34" charset="0"/>
              </a:rPr>
              <a:t>Figure 5: North America Epoxy Resin Market Share, By Type, By Volume, 2015–2025F</a:t>
            </a:r>
          </a:p>
        </p:txBody>
      </p:sp>
      <p:graphicFrame>
        <p:nvGraphicFramePr>
          <p:cNvPr id="8" name="Chart 7">
            <a:extLst>
              <a:ext uri="{FF2B5EF4-FFF2-40B4-BE49-F238E27FC236}">
                <a16:creationId xmlns:a16="http://schemas.microsoft.com/office/drawing/2014/main" id="{4132EB14-6723-4248-8CA5-699FF5E13051}"/>
              </a:ext>
            </a:extLst>
          </p:cNvPr>
          <p:cNvGraphicFramePr/>
          <p:nvPr>
            <p:extLst>
              <p:ext uri="{D42A27DB-BD31-4B8C-83A1-F6EECF244321}">
                <p14:modId xmlns:p14="http://schemas.microsoft.com/office/powerpoint/2010/main" val="2879791887"/>
              </p:ext>
            </p:extLst>
          </p:nvPr>
        </p:nvGraphicFramePr>
        <p:xfrm>
          <a:off x="178676" y="986493"/>
          <a:ext cx="8703583" cy="4606587"/>
        </p:xfrm>
        <a:graphic>
          <a:graphicData uri="http://schemas.openxmlformats.org/drawingml/2006/chart">
            <c:chart xmlns:c="http://schemas.openxmlformats.org/drawingml/2006/chart" xmlns:r="http://schemas.openxmlformats.org/officeDocument/2006/relationships" r:id="rId3"/>
          </a:graphicData>
        </a:graphic>
      </p:graphicFrame>
      <p:sp>
        <p:nvSpPr>
          <p:cNvPr id="5" name="TextBox 4">
            <a:extLst>
              <a:ext uri="{FF2B5EF4-FFF2-40B4-BE49-F238E27FC236}">
                <a16:creationId xmlns:a16="http://schemas.microsoft.com/office/drawing/2014/main" id="{BE42498D-9596-4D48-BB1C-415AEC013F99}"/>
              </a:ext>
            </a:extLst>
          </p:cNvPr>
          <p:cNvSpPr txBox="1"/>
          <p:nvPr/>
        </p:nvSpPr>
        <p:spPr>
          <a:xfrm>
            <a:off x="346229" y="4961343"/>
            <a:ext cx="8298888" cy="1612301"/>
          </a:xfrm>
          <a:prstGeom prst="rect">
            <a:avLst/>
          </a:prstGeom>
          <a:noFill/>
        </p:spPr>
        <p:txBody>
          <a:bodyPr wrap="square" rtlCol="0">
            <a:spAutoFit/>
          </a:bodyPr>
          <a:lstStyle/>
          <a:p>
            <a:pPr algn="just">
              <a:lnSpc>
                <a:spcPts val="1500"/>
              </a:lnSpc>
            </a:pPr>
            <a:r>
              <a:rPr lang="en-US" sz="1000" dirty="0">
                <a:solidFill>
                  <a:schemeClr val="bg1"/>
                </a:solidFill>
                <a:latin typeface="Arial" panose="020B0604020202020204" pitchFamily="34" charset="0"/>
                <a:ea typeface="Verdana" panose="020B0604030504040204" pitchFamily="34" charset="0"/>
                <a:cs typeface="Arial" panose="020B0604020202020204" pitchFamily="34" charset="0"/>
              </a:rPr>
              <a:t>Epoxy Resin market is being driven by various end user industries such as thermal papers, epoxy resins, fine chemicals, phenolic resins, PBT, polyurethane and many more. Amongst all these end users, majority of the demand for BPS is generated by thermal paper across the globe. Increasing demand for online purchasing coupled with increasing importance of labelling in food &amp; beverage industry is promoting the use of thermal papers, which in turn is driving BPS consumption. Epoxy resins, fine chemicals, phenolic resins, PBT &amp; polyurethane collectively have garnered more than 45% share in 2019 in North America BPS market. Increasing use of epoxy resins to give specific aesthetic to a place, has catalyzed the BPS demand. Polyurethane systems have been associated with offering strength, durability and resilience while dealing with challenging conditions such as heavy footfall, physical impacts, extreme temperatures and corrosive chemicals. These offerings by PU resins are driving the BPS market growth.</a:t>
            </a:r>
          </a:p>
        </p:txBody>
      </p:sp>
      <p:sp>
        <p:nvSpPr>
          <p:cNvPr id="7" name="TextBox 4">
            <a:extLst>
              <a:ext uri="{FF2B5EF4-FFF2-40B4-BE49-F238E27FC236}">
                <a16:creationId xmlns:a16="http://schemas.microsoft.com/office/drawing/2014/main" id="{227D8A2D-4AAF-4370-AF1A-54FD403F635D}"/>
              </a:ext>
            </a:extLst>
          </p:cNvPr>
          <p:cNvSpPr txBox="1"/>
          <p:nvPr/>
        </p:nvSpPr>
        <p:spPr>
          <a:xfrm>
            <a:off x="6311199" y="5740548"/>
            <a:ext cx="2337955" cy="20005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TechSci Research</a:t>
            </a:r>
          </a:p>
        </p:txBody>
      </p:sp>
    </p:spTree>
    <p:extLst>
      <p:ext uri="{BB962C8B-B14F-4D97-AF65-F5344CB8AC3E}">
        <p14:creationId xmlns:p14="http://schemas.microsoft.com/office/powerpoint/2010/main" val="29856660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B3C1E3D4-DC0F-406D-8345-4F1FAA1DA20E}"/>
              </a:ext>
            </a:extLst>
          </p:cNvPr>
          <p:cNvGraphicFramePr>
            <a:graphicFrameLocks noGrp="1"/>
          </p:cNvGraphicFramePr>
          <p:nvPr>
            <p:extLst>
              <p:ext uri="{D42A27DB-BD31-4B8C-83A1-F6EECF244321}">
                <p14:modId xmlns:p14="http://schemas.microsoft.com/office/powerpoint/2010/main" val="3022408937"/>
              </p:ext>
            </p:extLst>
          </p:nvPr>
        </p:nvGraphicFramePr>
        <p:xfrm>
          <a:off x="551234" y="1203960"/>
          <a:ext cx="7445004" cy="1854200"/>
        </p:xfrm>
        <a:graphic>
          <a:graphicData uri="http://schemas.openxmlformats.org/drawingml/2006/table">
            <a:tbl>
              <a:tblPr firstRow="1" bandRow="1">
                <a:tableStyleId>{073A0DAA-6AF3-43AB-8588-CEC1D06C72B9}</a:tableStyleId>
              </a:tblPr>
              <a:tblGrid>
                <a:gridCol w="3722502">
                  <a:extLst>
                    <a:ext uri="{9D8B030D-6E8A-4147-A177-3AD203B41FA5}">
                      <a16:colId xmlns:a16="http://schemas.microsoft.com/office/drawing/2014/main" val="326349761"/>
                    </a:ext>
                  </a:extLst>
                </a:gridCol>
                <a:gridCol w="3722502">
                  <a:extLst>
                    <a:ext uri="{9D8B030D-6E8A-4147-A177-3AD203B41FA5}">
                      <a16:colId xmlns:a16="http://schemas.microsoft.com/office/drawing/2014/main" val="4204896783"/>
                    </a:ext>
                  </a:extLst>
                </a:gridCol>
              </a:tblGrid>
              <a:tr h="370840">
                <a:tc>
                  <a:txBody>
                    <a:bodyPr/>
                    <a:lstStyle/>
                    <a:p>
                      <a:r>
                        <a:rPr lang="en-US" dirty="0"/>
                        <a:t>Chemical Name</a:t>
                      </a:r>
                    </a:p>
                  </a:txBody>
                  <a:tcPr/>
                </a:tc>
                <a:tc>
                  <a:txBody>
                    <a:bodyPr/>
                    <a:lstStyle/>
                    <a:p>
                      <a:r>
                        <a:rPr lang="en-US" dirty="0"/>
                        <a:t>Epoxy Resin</a:t>
                      </a:r>
                    </a:p>
                  </a:txBody>
                  <a:tcPr/>
                </a:tc>
                <a:extLst>
                  <a:ext uri="{0D108BD9-81ED-4DB2-BD59-A6C34878D82A}">
                    <a16:rowId xmlns:a16="http://schemas.microsoft.com/office/drawing/2014/main" val="1769233023"/>
                  </a:ext>
                </a:extLst>
              </a:tr>
              <a:tr h="370840">
                <a:tc>
                  <a:txBody>
                    <a:bodyPr/>
                    <a:lstStyle/>
                    <a:p>
                      <a:r>
                        <a:rPr lang="en-US" dirty="0"/>
                        <a:t>Physical Appearance</a:t>
                      </a:r>
                    </a:p>
                  </a:txBody>
                  <a:tcPr/>
                </a:tc>
                <a:tc>
                  <a:txBody>
                    <a:bodyPr/>
                    <a:lstStyle/>
                    <a:p>
                      <a:r>
                        <a:rPr lang="en-US" dirty="0"/>
                        <a:t>White powder, Transparent Liquid </a:t>
                      </a:r>
                    </a:p>
                  </a:txBody>
                  <a:tcPr/>
                </a:tc>
                <a:extLst>
                  <a:ext uri="{0D108BD9-81ED-4DB2-BD59-A6C34878D82A}">
                    <a16:rowId xmlns:a16="http://schemas.microsoft.com/office/drawing/2014/main" val="1294169574"/>
                  </a:ext>
                </a:extLst>
              </a:tr>
              <a:tr h="370840">
                <a:tc>
                  <a:txBody>
                    <a:bodyPr/>
                    <a:lstStyle/>
                    <a:p>
                      <a:r>
                        <a:rPr lang="en-US" dirty="0"/>
                        <a:t>Molecular Formula</a:t>
                      </a:r>
                    </a:p>
                  </a:txBody>
                  <a:tcPr/>
                </a:tc>
                <a:tc>
                  <a:txBody>
                    <a:bodyPr/>
                    <a:lstStyle/>
                    <a:p>
                      <a:r>
                        <a:rPr lang="en-US" dirty="0"/>
                        <a:t>C21H25ClO5</a:t>
                      </a:r>
                    </a:p>
                  </a:txBody>
                  <a:tcPr/>
                </a:tc>
                <a:extLst>
                  <a:ext uri="{0D108BD9-81ED-4DB2-BD59-A6C34878D82A}">
                    <a16:rowId xmlns:a16="http://schemas.microsoft.com/office/drawing/2014/main" val="1361448268"/>
                  </a:ext>
                </a:extLst>
              </a:tr>
              <a:tr h="370840">
                <a:tc>
                  <a:txBody>
                    <a:bodyPr/>
                    <a:lstStyle/>
                    <a:p>
                      <a:r>
                        <a:rPr lang="en-US" dirty="0"/>
                        <a:t>Molecular Weight</a:t>
                      </a:r>
                    </a:p>
                  </a:txBody>
                  <a:tcPr/>
                </a:tc>
                <a:tc>
                  <a:txBody>
                    <a:bodyPr/>
                    <a:lstStyle/>
                    <a:p>
                      <a:r>
                        <a:rPr lang="en-US" dirty="0"/>
                        <a:t>392.9</a:t>
                      </a:r>
                    </a:p>
                  </a:txBody>
                  <a:tcPr/>
                </a:tc>
                <a:extLst>
                  <a:ext uri="{0D108BD9-81ED-4DB2-BD59-A6C34878D82A}">
                    <a16:rowId xmlns:a16="http://schemas.microsoft.com/office/drawing/2014/main" val="3211738233"/>
                  </a:ext>
                </a:extLst>
              </a:tr>
              <a:tr h="370840">
                <a:tc>
                  <a:txBody>
                    <a:bodyPr/>
                    <a:lstStyle/>
                    <a:p>
                      <a:r>
                        <a:rPr lang="en-US" dirty="0"/>
                        <a:t>CAS No.</a:t>
                      </a:r>
                    </a:p>
                  </a:txBody>
                  <a:tcPr/>
                </a:tc>
                <a:tc>
                  <a:txBody>
                    <a:bodyPr/>
                    <a:lstStyle/>
                    <a:p>
                      <a:r>
                        <a:rPr lang="en-IN" sz="1350" b="0" i="0" kern="1200" dirty="0">
                          <a:solidFill>
                            <a:schemeClr val="dk1"/>
                          </a:solidFill>
                          <a:effectLst/>
                          <a:latin typeface="+mn-lt"/>
                          <a:ea typeface="+mn-ea"/>
                          <a:cs typeface="+mn-cs"/>
                        </a:rPr>
                        <a:t>37625-93-7</a:t>
                      </a:r>
                      <a:endParaRPr lang="en-US" dirty="0"/>
                    </a:p>
                  </a:txBody>
                  <a:tcPr/>
                </a:tc>
                <a:extLst>
                  <a:ext uri="{0D108BD9-81ED-4DB2-BD59-A6C34878D82A}">
                    <a16:rowId xmlns:a16="http://schemas.microsoft.com/office/drawing/2014/main" val="3023819379"/>
                  </a:ext>
                </a:extLst>
              </a:tr>
            </a:tbl>
          </a:graphicData>
        </a:graphic>
      </p:graphicFrame>
      <p:sp>
        <p:nvSpPr>
          <p:cNvPr id="6" name="Text Placeholder 5">
            <a:extLst>
              <a:ext uri="{FF2B5EF4-FFF2-40B4-BE49-F238E27FC236}">
                <a16:creationId xmlns:a16="http://schemas.microsoft.com/office/drawing/2014/main" id="{A36CAB6F-4A22-4C8C-995D-95E2F3612797}"/>
              </a:ext>
            </a:extLst>
          </p:cNvPr>
          <p:cNvSpPr>
            <a:spLocks noGrp="1"/>
          </p:cNvSpPr>
          <p:nvPr>
            <p:ph type="body" sz="quarter" idx="14"/>
          </p:nvPr>
        </p:nvSpPr>
        <p:spPr>
          <a:xfrm>
            <a:off x="133350" y="193675"/>
            <a:ext cx="7862888" cy="457200"/>
          </a:xfrm>
        </p:spPr>
        <p:txBody>
          <a:bodyPr>
            <a:normAutofit lnSpcReduction="10000"/>
          </a:bodyPr>
          <a:lstStyle/>
          <a:p>
            <a:pPr>
              <a:spcBef>
                <a:spcPts val="0"/>
              </a:spcBef>
            </a:pPr>
            <a:r>
              <a:rPr lang="en-US" sz="1600" b="1" spc="0" dirty="0">
                <a:solidFill>
                  <a:schemeClr val="tx1">
                    <a:lumMod val="85000"/>
                    <a:lumOff val="15000"/>
                  </a:schemeClr>
                </a:solidFill>
                <a:latin typeface="Montserrat" panose="02000505000000020004" pitchFamily="2" charset="0"/>
              </a:rPr>
              <a:t>Scope of Report</a:t>
            </a:r>
          </a:p>
          <a:p>
            <a:pPr>
              <a:spcBef>
                <a:spcPts val="0"/>
              </a:spcBef>
            </a:pPr>
            <a:r>
              <a:rPr lang="en-US" sz="1200" b="0" spc="0" dirty="0">
                <a:solidFill>
                  <a:schemeClr val="tx1">
                    <a:lumMod val="85000"/>
                    <a:lumOff val="15000"/>
                  </a:schemeClr>
                </a:solidFill>
                <a:latin typeface="Montserrat" panose="02000505000000020004" pitchFamily="2" charset="0"/>
              </a:rPr>
              <a:t>Product of Interest (POI): </a:t>
            </a:r>
            <a:r>
              <a:rPr lang="en-IN" sz="1200" spc="0" dirty="0">
                <a:solidFill>
                  <a:schemeClr val="tx1">
                    <a:lumMod val="85000"/>
                    <a:lumOff val="15000"/>
                  </a:schemeClr>
                </a:solidFill>
                <a:latin typeface="Montserrat" panose="02000505000000020004" pitchFamily="2" charset="0"/>
              </a:rPr>
              <a:t>Epoxy Resin</a:t>
            </a:r>
            <a:endParaRPr lang="en-US" sz="1200" spc="0" dirty="0">
              <a:solidFill>
                <a:schemeClr val="tx1">
                  <a:lumMod val="85000"/>
                  <a:lumOff val="15000"/>
                </a:schemeClr>
              </a:solidFill>
              <a:latin typeface="Montserrat" panose="02000505000000020004" pitchFamily="2" charset="0"/>
            </a:endParaRPr>
          </a:p>
        </p:txBody>
      </p:sp>
      <p:graphicFrame>
        <p:nvGraphicFramePr>
          <p:cNvPr id="8" name="Table 2">
            <a:extLst>
              <a:ext uri="{FF2B5EF4-FFF2-40B4-BE49-F238E27FC236}">
                <a16:creationId xmlns:a16="http://schemas.microsoft.com/office/drawing/2014/main" id="{E926896C-37C0-4E5D-849B-2DCE53C16F6F}"/>
              </a:ext>
            </a:extLst>
          </p:cNvPr>
          <p:cNvGraphicFramePr>
            <a:graphicFrameLocks noGrp="1"/>
          </p:cNvGraphicFramePr>
          <p:nvPr>
            <p:extLst>
              <p:ext uri="{D42A27DB-BD31-4B8C-83A1-F6EECF244321}">
                <p14:modId xmlns:p14="http://schemas.microsoft.com/office/powerpoint/2010/main" val="2028164921"/>
              </p:ext>
            </p:extLst>
          </p:nvPr>
        </p:nvGraphicFramePr>
        <p:xfrm>
          <a:off x="564204" y="3821135"/>
          <a:ext cx="7432034" cy="2225040"/>
        </p:xfrm>
        <a:graphic>
          <a:graphicData uri="http://schemas.openxmlformats.org/drawingml/2006/table">
            <a:tbl>
              <a:tblPr firstRow="1" bandRow="1">
                <a:tableStyleId>{073A0DAA-6AF3-43AB-8588-CEC1D06C72B9}</a:tableStyleId>
              </a:tblPr>
              <a:tblGrid>
                <a:gridCol w="3709532">
                  <a:extLst>
                    <a:ext uri="{9D8B030D-6E8A-4147-A177-3AD203B41FA5}">
                      <a16:colId xmlns:a16="http://schemas.microsoft.com/office/drawing/2014/main" val="326349761"/>
                    </a:ext>
                  </a:extLst>
                </a:gridCol>
                <a:gridCol w="3722502">
                  <a:extLst>
                    <a:ext uri="{9D8B030D-6E8A-4147-A177-3AD203B41FA5}">
                      <a16:colId xmlns:a16="http://schemas.microsoft.com/office/drawing/2014/main" val="4204896783"/>
                    </a:ext>
                  </a:extLst>
                </a:gridCol>
              </a:tblGrid>
              <a:tr h="370840">
                <a:tc>
                  <a:txBody>
                    <a:bodyPr/>
                    <a:lstStyle/>
                    <a:p>
                      <a:r>
                        <a:rPr lang="en-US" dirty="0"/>
                        <a:t>Applications</a:t>
                      </a:r>
                    </a:p>
                  </a:txBody>
                  <a:tcPr/>
                </a:tc>
                <a:tc>
                  <a:txBody>
                    <a:bodyPr/>
                    <a:lstStyle/>
                    <a:p>
                      <a:r>
                        <a:rPr lang="en-IN" dirty="0"/>
                        <a:t>Epoxy Resin</a:t>
                      </a:r>
                      <a:r>
                        <a:rPr lang="en-US" dirty="0"/>
                        <a:t> Grade</a:t>
                      </a:r>
                    </a:p>
                  </a:txBody>
                  <a:tcPr/>
                </a:tc>
                <a:extLst>
                  <a:ext uri="{0D108BD9-81ED-4DB2-BD59-A6C34878D82A}">
                    <a16:rowId xmlns:a16="http://schemas.microsoft.com/office/drawing/2014/main" val="1769233023"/>
                  </a:ext>
                </a:extLst>
              </a:tr>
              <a:tr h="370840">
                <a:tc>
                  <a:txBody>
                    <a:bodyPr/>
                    <a:lstStyle/>
                    <a:p>
                      <a:r>
                        <a:rPr lang="en-US" dirty="0"/>
                        <a:t>Paints &amp; Coatings</a:t>
                      </a:r>
                    </a:p>
                  </a:txBody>
                  <a:tcPr/>
                </a:tc>
                <a:tc>
                  <a:txBody>
                    <a:bodyPr/>
                    <a:lstStyle/>
                    <a:p>
                      <a:r>
                        <a:rPr lang="en-IN" dirty="0">
                          <a:highlight>
                            <a:srgbClr val="FFFF00"/>
                          </a:highlight>
                        </a:rPr>
                        <a:t>99.5% min</a:t>
                      </a:r>
                      <a:endParaRPr lang="en-US" dirty="0">
                        <a:highlight>
                          <a:srgbClr val="FFFF00"/>
                        </a:highlight>
                      </a:endParaRPr>
                    </a:p>
                  </a:txBody>
                  <a:tcPr/>
                </a:tc>
                <a:extLst>
                  <a:ext uri="{0D108BD9-81ED-4DB2-BD59-A6C34878D82A}">
                    <a16:rowId xmlns:a16="http://schemas.microsoft.com/office/drawing/2014/main" val="1294169574"/>
                  </a:ext>
                </a:extLst>
              </a:tr>
              <a:tr h="370840">
                <a:tc>
                  <a:txBody>
                    <a:bodyPr/>
                    <a:lstStyle/>
                    <a:p>
                      <a:r>
                        <a:rPr lang="en-US" dirty="0"/>
                        <a:t>Adhesives</a:t>
                      </a:r>
                    </a:p>
                  </a:txBody>
                  <a:tcPr/>
                </a:tc>
                <a:tc>
                  <a:txBody>
                    <a:bodyPr/>
                    <a:lstStyle/>
                    <a:p>
                      <a:r>
                        <a:rPr lang="en-IN" dirty="0">
                          <a:highlight>
                            <a:srgbClr val="FFFF00"/>
                          </a:highlight>
                        </a:rPr>
                        <a:t>99.5% min</a:t>
                      </a:r>
                      <a:endParaRPr lang="en-US" dirty="0">
                        <a:highlight>
                          <a:srgbClr val="FFFF00"/>
                        </a:highlight>
                      </a:endParaRPr>
                    </a:p>
                  </a:txBody>
                  <a:tcPr/>
                </a:tc>
                <a:extLst>
                  <a:ext uri="{0D108BD9-81ED-4DB2-BD59-A6C34878D82A}">
                    <a16:rowId xmlns:a16="http://schemas.microsoft.com/office/drawing/2014/main" val="1361448268"/>
                  </a:ext>
                </a:extLst>
              </a:tr>
              <a:tr h="370840">
                <a:tc>
                  <a:txBody>
                    <a:bodyPr/>
                    <a:lstStyle/>
                    <a:p>
                      <a:r>
                        <a:rPr lang="en-IN" dirty="0"/>
                        <a:t>Electrical &amp; </a:t>
                      </a:r>
                      <a:r>
                        <a:rPr lang="en-IN" dirty="0" err="1"/>
                        <a:t>Electronis</a:t>
                      </a:r>
                      <a:endParaRPr lang="en-US" dirty="0"/>
                    </a:p>
                  </a:txBody>
                  <a:tcPr/>
                </a:tc>
                <a:tc>
                  <a:txBody>
                    <a:bodyPr/>
                    <a:lstStyle/>
                    <a:p>
                      <a:r>
                        <a:rPr lang="en-IN" dirty="0">
                          <a:highlight>
                            <a:srgbClr val="FFFF00"/>
                          </a:highlight>
                        </a:rPr>
                        <a:t>95% min</a:t>
                      </a:r>
                      <a:endParaRPr lang="en-US" dirty="0">
                        <a:highlight>
                          <a:srgbClr val="FFFF00"/>
                        </a:highlight>
                      </a:endParaRPr>
                    </a:p>
                  </a:txBody>
                  <a:tcPr/>
                </a:tc>
                <a:extLst>
                  <a:ext uri="{0D108BD9-81ED-4DB2-BD59-A6C34878D82A}">
                    <a16:rowId xmlns:a16="http://schemas.microsoft.com/office/drawing/2014/main" val="3211738233"/>
                  </a:ext>
                </a:extLst>
              </a:tr>
              <a:tr h="370840">
                <a:tc>
                  <a:txBody>
                    <a:bodyPr/>
                    <a:lstStyle/>
                    <a:p>
                      <a:r>
                        <a:rPr lang="en-US" dirty="0"/>
                        <a:t>Composites</a:t>
                      </a:r>
                    </a:p>
                  </a:txBody>
                  <a:tcPr/>
                </a:tc>
                <a:tc>
                  <a:txBody>
                    <a:bodyPr/>
                    <a:lstStyle/>
                    <a:p>
                      <a:r>
                        <a:rPr lang="en-IN" dirty="0">
                          <a:highlight>
                            <a:srgbClr val="FFFF00"/>
                          </a:highlight>
                        </a:rPr>
                        <a:t>90% min</a:t>
                      </a:r>
                      <a:endParaRPr lang="en-US" dirty="0">
                        <a:highlight>
                          <a:srgbClr val="FFFF00"/>
                        </a:highlight>
                      </a:endParaRPr>
                    </a:p>
                  </a:txBody>
                  <a:tcPr/>
                </a:tc>
                <a:extLst>
                  <a:ext uri="{0D108BD9-81ED-4DB2-BD59-A6C34878D82A}">
                    <a16:rowId xmlns:a16="http://schemas.microsoft.com/office/drawing/2014/main" val="729659568"/>
                  </a:ext>
                </a:extLst>
              </a:tr>
              <a:tr h="370840">
                <a:tc>
                  <a:txBody>
                    <a:bodyPr/>
                    <a:lstStyle/>
                    <a:p>
                      <a:r>
                        <a:rPr lang="en-US" dirty="0"/>
                        <a:t>Others</a:t>
                      </a:r>
                    </a:p>
                  </a:txBody>
                  <a:tcPr/>
                </a:tc>
                <a:tc>
                  <a:txBody>
                    <a:bodyPr/>
                    <a:lstStyle/>
                    <a:p>
                      <a:r>
                        <a:rPr lang="en-IN" dirty="0">
                          <a:highlight>
                            <a:srgbClr val="FFFF00"/>
                          </a:highlight>
                        </a:rPr>
                        <a:t>99.5% min</a:t>
                      </a:r>
                      <a:endParaRPr lang="en-US" dirty="0">
                        <a:highlight>
                          <a:srgbClr val="FFFF00"/>
                        </a:highlight>
                      </a:endParaRPr>
                    </a:p>
                  </a:txBody>
                  <a:tcPr/>
                </a:tc>
                <a:extLst>
                  <a:ext uri="{0D108BD9-81ED-4DB2-BD59-A6C34878D82A}">
                    <a16:rowId xmlns:a16="http://schemas.microsoft.com/office/drawing/2014/main" val="3023819379"/>
                  </a:ext>
                </a:extLst>
              </a:tr>
            </a:tbl>
          </a:graphicData>
        </a:graphic>
      </p:graphicFrame>
    </p:spTree>
    <p:extLst>
      <p:ext uri="{BB962C8B-B14F-4D97-AF65-F5344CB8AC3E}">
        <p14:creationId xmlns:p14="http://schemas.microsoft.com/office/powerpoint/2010/main" val="147346957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3A7F4A6B-3C27-4472-AAA2-6AE0B8B7BB99}"/>
              </a:ext>
            </a:extLst>
          </p:cNvPr>
          <p:cNvSpPr>
            <a:spLocks noGrp="1"/>
          </p:cNvSpPr>
          <p:nvPr>
            <p:ph type="body" sz="quarter" idx="14"/>
          </p:nvPr>
        </p:nvSpPr>
        <p:spPr>
          <a:xfrm>
            <a:off x="28136" y="130464"/>
            <a:ext cx="7340073" cy="608533"/>
          </a:xfrm>
        </p:spPr>
        <p:txBody>
          <a:bodyPr>
            <a:normAutofit/>
          </a:bodyPr>
          <a:lstStyle/>
          <a:p>
            <a:pPr>
              <a:spcBef>
                <a:spcPts val="0"/>
              </a:spcBef>
            </a:pPr>
            <a:r>
              <a:rPr lang="en-IN" sz="1400" dirty="0">
                <a:solidFill>
                  <a:schemeClr val="tx1">
                    <a:lumMod val="85000"/>
                    <a:lumOff val="15000"/>
                  </a:schemeClr>
                </a:solidFill>
              </a:rPr>
              <a:t>North America Epoxy Resin Market</a:t>
            </a:r>
          </a:p>
          <a:p>
            <a:pPr>
              <a:spcBef>
                <a:spcPts val="0"/>
              </a:spcBef>
            </a:pPr>
            <a:r>
              <a:rPr lang="en-US" sz="1200" b="0" dirty="0">
                <a:solidFill>
                  <a:schemeClr val="tx1">
                    <a:lumMod val="85000"/>
                    <a:lumOff val="15000"/>
                  </a:schemeClr>
                </a:solidFill>
              </a:rPr>
              <a:t>Market Share, By Grade</a:t>
            </a:r>
          </a:p>
        </p:txBody>
      </p:sp>
      <p:sp>
        <p:nvSpPr>
          <p:cNvPr id="14" name="TextBox 13">
            <a:extLst>
              <a:ext uri="{FF2B5EF4-FFF2-40B4-BE49-F238E27FC236}">
                <a16:creationId xmlns:a16="http://schemas.microsoft.com/office/drawing/2014/main" id="{1558FA07-D4DE-4AB1-8BDC-22E287A361F2}"/>
              </a:ext>
            </a:extLst>
          </p:cNvPr>
          <p:cNvSpPr txBox="1"/>
          <p:nvPr/>
        </p:nvSpPr>
        <p:spPr>
          <a:xfrm>
            <a:off x="261741" y="655960"/>
            <a:ext cx="8809041" cy="292068"/>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E7E6E6">
                    <a:lumMod val="25000"/>
                  </a:srgbClr>
                </a:solidFill>
                <a:effectLst/>
                <a:uLnTx/>
                <a:uFillTx/>
                <a:latin typeface="Verdana" panose="020B0604030504040204" pitchFamily="34" charset="0"/>
                <a:ea typeface="Verdana" panose="020B0604030504040204" pitchFamily="34" charset="0"/>
                <a:cs typeface="Verdana" panose="020B0604030504040204" pitchFamily="34" charset="0"/>
              </a:rPr>
              <a:t>Figure 5: North America Epoxy Resin Market Share, By Grade, By Volume, 2015–2025F</a:t>
            </a:r>
          </a:p>
        </p:txBody>
      </p:sp>
      <p:sp>
        <p:nvSpPr>
          <p:cNvPr id="9" name="TextBox 4">
            <a:extLst>
              <a:ext uri="{FF2B5EF4-FFF2-40B4-BE49-F238E27FC236}">
                <a16:creationId xmlns:a16="http://schemas.microsoft.com/office/drawing/2014/main" id="{3EBB8101-2BD9-47A3-B00B-DC256F979155}"/>
              </a:ext>
            </a:extLst>
          </p:cNvPr>
          <p:cNvSpPr txBox="1"/>
          <p:nvPr/>
        </p:nvSpPr>
        <p:spPr>
          <a:xfrm>
            <a:off x="3733001" y="4475915"/>
            <a:ext cx="4903238" cy="20005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TechSci Research</a:t>
            </a:r>
          </a:p>
        </p:txBody>
      </p:sp>
      <p:graphicFrame>
        <p:nvGraphicFramePr>
          <p:cNvPr id="11" name="Chart 10">
            <a:extLst>
              <a:ext uri="{FF2B5EF4-FFF2-40B4-BE49-F238E27FC236}">
                <a16:creationId xmlns:a16="http://schemas.microsoft.com/office/drawing/2014/main" id="{E3691915-8873-4B56-8BDC-36FEED9B2056}"/>
              </a:ext>
            </a:extLst>
          </p:cNvPr>
          <p:cNvGraphicFramePr/>
          <p:nvPr>
            <p:extLst>
              <p:ext uri="{D42A27DB-BD31-4B8C-83A1-F6EECF244321}">
                <p14:modId xmlns:p14="http://schemas.microsoft.com/office/powerpoint/2010/main" val="810264622"/>
              </p:ext>
            </p:extLst>
          </p:nvPr>
        </p:nvGraphicFramePr>
        <p:xfrm>
          <a:off x="28136" y="1018938"/>
          <a:ext cx="9042646" cy="4604621"/>
        </p:xfrm>
        <a:graphic>
          <a:graphicData uri="http://schemas.openxmlformats.org/drawingml/2006/chart">
            <c:chart xmlns:c="http://schemas.openxmlformats.org/drawingml/2006/chart" xmlns:r="http://schemas.openxmlformats.org/officeDocument/2006/relationships" r:id="rId3"/>
          </a:graphicData>
        </a:graphic>
      </p:graphicFrame>
      <p:sp>
        <p:nvSpPr>
          <p:cNvPr id="8" name="TextBox 4">
            <a:extLst>
              <a:ext uri="{FF2B5EF4-FFF2-40B4-BE49-F238E27FC236}">
                <a16:creationId xmlns:a16="http://schemas.microsoft.com/office/drawing/2014/main" id="{F6099C64-A690-4A6C-B0FD-BE264873B292}"/>
              </a:ext>
            </a:extLst>
          </p:cNvPr>
          <p:cNvSpPr txBox="1"/>
          <p:nvPr/>
        </p:nvSpPr>
        <p:spPr>
          <a:xfrm>
            <a:off x="6446698" y="5739034"/>
            <a:ext cx="2337955" cy="20005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TechSci Research</a:t>
            </a:r>
          </a:p>
        </p:txBody>
      </p:sp>
    </p:spTree>
    <p:extLst>
      <p:ext uri="{BB962C8B-B14F-4D97-AF65-F5344CB8AC3E}">
        <p14:creationId xmlns:p14="http://schemas.microsoft.com/office/powerpoint/2010/main" val="243055366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3A7F4A6B-3C27-4472-AAA2-6AE0B8B7BB99}"/>
              </a:ext>
            </a:extLst>
          </p:cNvPr>
          <p:cNvSpPr>
            <a:spLocks noGrp="1"/>
          </p:cNvSpPr>
          <p:nvPr>
            <p:ph type="body" sz="quarter" idx="14"/>
          </p:nvPr>
        </p:nvSpPr>
        <p:spPr>
          <a:xfrm>
            <a:off x="28136" y="130464"/>
            <a:ext cx="7340073" cy="608533"/>
          </a:xfrm>
        </p:spPr>
        <p:txBody>
          <a:bodyPr>
            <a:normAutofit/>
          </a:bodyPr>
          <a:lstStyle/>
          <a:p>
            <a:pPr>
              <a:spcBef>
                <a:spcPts val="0"/>
              </a:spcBef>
            </a:pPr>
            <a:r>
              <a:rPr lang="en-IN" sz="1400" dirty="0">
                <a:solidFill>
                  <a:schemeClr val="tx1">
                    <a:lumMod val="85000"/>
                    <a:lumOff val="15000"/>
                  </a:schemeClr>
                </a:solidFill>
              </a:rPr>
              <a:t>North America Epoxy Resin Market</a:t>
            </a:r>
          </a:p>
          <a:p>
            <a:pPr>
              <a:spcBef>
                <a:spcPts val="0"/>
              </a:spcBef>
            </a:pPr>
            <a:r>
              <a:rPr lang="en-US" sz="1200" b="0" dirty="0">
                <a:solidFill>
                  <a:schemeClr val="tx1">
                    <a:lumMod val="85000"/>
                    <a:lumOff val="15000"/>
                  </a:schemeClr>
                </a:solidFill>
              </a:rPr>
              <a:t>Market Share, By Sales Channel</a:t>
            </a:r>
          </a:p>
        </p:txBody>
      </p:sp>
      <p:sp>
        <p:nvSpPr>
          <p:cNvPr id="14" name="TextBox 13">
            <a:extLst>
              <a:ext uri="{FF2B5EF4-FFF2-40B4-BE49-F238E27FC236}">
                <a16:creationId xmlns:a16="http://schemas.microsoft.com/office/drawing/2014/main" id="{1558FA07-D4DE-4AB1-8BDC-22E287A361F2}"/>
              </a:ext>
            </a:extLst>
          </p:cNvPr>
          <p:cNvSpPr txBox="1"/>
          <p:nvPr/>
        </p:nvSpPr>
        <p:spPr>
          <a:xfrm>
            <a:off x="261741" y="720601"/>
            <a:ext cx="8809041" cy="292068"/>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E7E6E6">
                    <a:lumMod val="25000"/>
                  </a:srgbClr>
                </a:solidFill>
                <a:effectLst/>
                <a:uLnTx/>
                <a:uFillTx/>
                <a:latin typeface="Verdana" panose="020B0604030504040204" pitchFamily="34" charset="0"/>
                <a:ea typeface="Verdana" panose="020B0604030504040204" pitchFamily="34" charset="0"/>
                <a:cs typeface="Verdana" panose="020B0604030504040204" pitchFamily="34" charset="0"/>
              </a:rPr>
              <a:t>Figure 7: North America Epoxy Resin Market Share, By Sales Channel, By Volume, 2015–2025F</a:t>
            </a:r>
          </a:p>
        </p:txBody>
      </p:sp>
      <p:sp>
        <p:nvSpPr>
          <p:cNvPr id="5" name="TextBox 4">
            <a:extLst>
              <a:ext uri="{FF2B5EF4-FFF2-40B4-BE49-F238E27FC236}">
                <a16:creationId xmlns:a16="http://schemas.microsoft.com/office/drawing/2014/main" id="{1D6C3E9A-D77B-4C10-B8AC-C87FC2808A30}"/>
              </a:ext>
            </a:extLst>
          </p:cNvPr>
          <p:cNvSpPr txBox="1"/>
          <p:nvPr/>
        </p:nvSpPr>
        <p:spPr>
          <a:xfrm>
            <a:off x="4546483" y="5660282"/>
            <a:ext cx="4164329" cy="20005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TechSci Research</a:t>
            </a:r>
          </a:p>
        </p:txBody>
      </p:sp>
      <p:graphicFrame>
        <p:nvGraphicFramePr>
          <p:cNvPr id="6" name="Chart 5">
            <a:extLst>
              <a:ext uri="{FF2B5EF4-FFF2-40B4-BE49-F238E27FC236}">
                <a16:creationId xmlns:a16="http://schemas.microsoft.com/office/drawing/2014/main" id="{2F0A7317-45C9-4B68-BD27-A3334AA67734}"/>
              </a:ext>
            </a:extLst>
          </p:cNvPr>
          <p:cNvGraphicFramePr/>
          <p:nvPr>
            <p:extLst>
              <p:ext uri="{D42A27DB-BD31-4B8C-83A1-F6EECF244321}">
                <p14:modId xmlns:p14="http://schemas.microsoft.com/office/powerpoint/2010/main" val="2878221414"/>
              </p:ext>
            </p:extLst>
          </p:nvPr>
        </p:nvGraphicFramePr>
        <p:xfrm>
          <a:off x="194691" y="1012669"/>
          <a:ext cx="8703583" cy="4373941"/>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16110905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3A7F4A6B-3C27-4472-AAA2-6AE0B8B7BB99}"/>
              </a:ext>
            </a:extLst>
          </p:cNvPr>
          <p:cNvSpPr>
            <a:spLocks noGrp="1"/>
          </p:cNvSpPr>
          <p:nvPr>
            <p:ph type="body" sz="quarter" idx="14"/>
          </p:nvPr>
        </p:nvSpPr>
        <p:spPr>
          <a:xfrm>
            <a:off x="28136" y="130464"/>
            <a:ext cx="7340073" cy="608533"/>
          </a:xfrm>
        </p:spPr>
        <p:txBody>
          <a:bodyPr>
            <a:normAutofit/>
          </a:bodyPr>
          <a:lstStyle/>
          <a:p>
            <a:pPr>
              <a:spcBef>
                <a:spcPts val="0"/>
              </a:spcBef>
            </a:pPr>
            <a:r>
              <a:rPr lang="en-IN" sz="1400" dirty="0">
                <a:solidFill>
                  <a:schemeClr val="tx1">
                    <a:lumMod val="85000"/>
                    <a:lumOff val="15000"/>
                  </a:schemeClr>
                </a:solidFill>
              </a:rPr>
              <a:t>North America Epoxy Resin Market</a:t>
            </a:r>
          </a:p>
          <a:p>
            <a:pPr>
              <a:spcBef>
                <a:spcPts val="0"/>
              </a:spcBef>
            </a:pPr>
            <a:r>
              <a:rPr lang="en-US" sz="1200" b="0" dirty="0">
                <a:solidFill>
                  <a:schemeClr val="tx1">
                    <a:lumMod val="85000"/>
                    <a:lumOff val="15000"/>
                  </a:schemeClr>
                </a:solidFill>
              </a:rPr>
              <a:t>Market Share, By Application</a:t>
            </a:r>
          </a:p>
        </p:txBody>
      </p:sp>
      <p:sp>
        <p:nvSpPr>
          <p:cNvPr id="14" name="TextBox 13">
            <a:extLst>
              <a:ext uri="{FF2B5EF4-FFF2-40B4-BE49-F238E27FC236}">
                <a16:creationId xmlns:a16="http://schemas.microsoft.com/office/drawing/2014/main" id="{1558FA07-D4DE-4AB1-8BDC-22E287A361F2}"/>
              </a:ext>
            </a:extLst>
          </p:cNvPr>
          <p:cNvSpPr txBox="1"/>
          <p:nvPr/>
        </p:nvSpPr>
        <p:spPr>
          <a:xfrm>
            <a:off x="261741" y="720601"/>
            <a:ext cx="8809041" cy="292068"/>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E7E6E6">
                    <a:lumMod val="25000"/>
                  </a:srgbClr>
                </a:solidFill>
                <a:effectLst/>
                <a:uLnTx/>
                <a:uFillTx/>
                <a:latin typeface="Verdana" panose="020B0604030504040204" pitchFamily="34" charset="0"/>
                <a:ea typeface="Verdana" panose="020B0604030504040204" pitchFamily="34" charset="0"/>
                <a:cs typeface="Verdana" panose="020B0604030504040204" pitchFamily="34" charset="0"/>
              </a:rPr>
              <a:t>Figure 7: North America Epoxy Resin Market Share, By Application, By Volume, 2015–2025F</a:t>
            </a:r>
          </a:p>
        </p:txBody>
      </p:sp>
      <p:sp>
        <p:nvSpPr>
          <p:cNvPr id="5" name="TextBox 4">
            <a:extLst>
              <a:ext uri="{FF2B5EF4-FFF2-40B4-BE49-F238E27FC236}">
                <a16:creationId xmlns:a16="http://schemas.microsoft.com/office/drawing/2014/main" id="{1D6C3E9A-D77B-4C10-B8AC-C87FC2808A30}"/>
              </a:ext>
            </a:extLst>
          </p:cNvPr>
          <p:cNvSpPr txBox="1"/>
          <p:nvPr/>
        </p:nvSpPr>
        <p:spPr>
          <a:xfrm>
            <a:off x="4546483" y="5660282"/>
            <a:ext cx="4164329" cy="307777"/>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Others include automotive, composites etc.</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TechSci Research</a:t>
            </a:r>
          </a:p>
        </p:txBody>
      </p:sp>
      <p:graphicFrame>
        <p:nvGraphicFramePr>
          <p:cNvPr id="6" name="Chart 5">
            <a:extLst>
              <a:ext uri="{FF2B5EF4-FFF2-40B4-BE49-F238E27FC236}">
                <a16:creationId xmlns:a16="http://schemas.microsoft.com/office/drawing/2014/main" id="{0A31C24A-0427-4BDE-B236-A0C8C76DE5F0}"/>
              </a:ext>
            </a:extLst>
          </p:cNvPr>
          <p:cNvGraphicFramePr/>
          <p:nvPr>
            <p:extLst>
              <p:ext uri="{D42A27DB-BD31-4B8C-83A1-F6EECF244321}">
                <p14:modId xmlns:p14="http://schemas.microsoft.com/office/powerpoint/2010/main" val="862867358"/>
              </p:ext>
            </p:extLst>
          </p:nvPr>
        </p:nvGraphicFramePr>
        <p:xfrm>
          <a:off x="28137" y="1219243"/>
          <a:ext cx="9115863" cy="4617677"/>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89538407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3A7F4A6B-3C27-4472-AAA2-6AE0B8B7BB99}"/>
              </a:ext>
            </a:extLst>
          </p:cNvPr>
          <p:cNvSpPr>
            <a:spLocks noGrp="1"/>
          </p:cNvSpPr>
          <p:nvPr>
            <p:ph type="body" sz="quarter" idx="14"/>
          </p:nvPr>
        </p:nvSpPr>
        <p:spPr>
          <a:xfrm>
            <a:off x="28136" y="130464"/>
            <a:ext cx="7340073" cy="608533"/>
          </a:xfrm>
        </p:spPr>
        <p:txBody>
          <a:bodyPr>
            <a:normAutofit/>
          </a:bodyPr>
          <a:lstStyle/>
          <a:p>
            <a:pPr>
              <a:spcBef>
                <a:spcPts val="0"/>
              </a:spcBef>
            </a:pPr>
            <a:r>
              <a:rPr lang="en-IN" sz="1400" dirty="0">
                <a:solidFill>
                  <a:schemeClr val="tx1">
                    <a:lumMod val="85000"/>
                    <a:lumOff val="15000"/>
                  </a:schemeClr>
                </a:solidFill>
              </a:rPr>
              <a:t>North America Epoxy Resin Market</a:t>
            </a:r>
          </a:p>
          <a:p>
            <a:pPr>
              <a:spcBef>
                <a:spcPts val="0"/>
              </a:spcBef>
            </a:pPr>
            <a:r>
              <a:rPr lang="en-US" sz="1200" b="0" dirty="0">
                <a:solidFill>
                  <a:schemeClr val="tx1">
                    <a:lumMod val="85000"/>
                    <a:lumOff val="15000"/>
                  </a:schemeClr>
                </a:solidFill>
              </a:rPr>
              <a:t>Market Share, By Country</a:t>
            </a:r>
          </a:p>
        </p:txBody>
      </p:sp>
      <p:sp>
        <p:nvSpPr>
          <p:cNvPr id="14" name="TextBox 13">
            <a:extLst>
              <a:ext uri="{FF2B5EF4-FFF2-40B4-BE49-F238E27FC236}">
                <a16:creationId xmlns:a16="http://schemas.microsoft.com/office/drawing/2014/main" id="{1558FA07-D4DE-4AB1-8BDC-22E287A361F2}"/>
              </a:ext>
            </a:extLst>
          </p:cNvPr>
          <p:cNvSpPr txBox="1"/>
          <p:nvPr/>
        </p:nvSpPr>
        <p:spPr>
          <a:xfrm>
            <a:off x="261741" y="720601"/>
            <a:ext cx="8809041" cy="292068"/>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E7E6E6">
                    <a:lumMod val="25000"/>
                  </a:srgbClr>
                </a:solidFill>
                <a:effectLst/>
                <a:uLnTx/>
                <a:uFillTx/>
                <a:latin typeface="Verdana" panose="020B0604030504040204" pitchFamily="34" charset="0"/>
                <a:ea typeface="Verdana" panose="020B0604030504040204" pitchFamily="34" charset="0"/>
                <a:cs typeface="Verdana" panose="020B0604030504040204" pitchFamily="34" charset="0"/>
              </a:rPr>
              <a:t>Figure 53: North America Epoxy Resin Market Share, By Country, By Volume, 2015–2025F</a:t>
            </a:r>
          </a:p>
        </p:txBody>
      </p:sp>
      <p:sp>
        <p:nvSpPr>
          <p:cNvPr id="3" name="TextBox 4">
            <a:extLst>
              <a:ext uri="{FF2B5EF4-FFF2-40B4-BE49-F238E27FC236}">
                <a16:creationId xmlns:a16="http://schemas.microsoft.com/office/drawing/2014/main" id="{1E3E22D1-72DC-40CD-B68A-1A9E0F7FE59C}"/>
              </a:ext>
            </a:extLst>
          </p:cNvPr>
          <p:cNvSpPr txBox="1"/>
          <p:nvPr/>
        </p:nvSpPr>
        <p:spPr>
          <a:xfrm>
            <a:off x="5953092" y="6137399"/>
            <a:ext cx="2588458" cy="20005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TechSci Research</a:t>
            </a:r>
          </a:p>
        </p:txBody>
      </p:sp>
      <p:graphicFrame>
        <p:nvGraphicFramePr>
          <p:cNvPr id="4" name="Chart 3">
            <a:extLst>
              <a:ext uri="{FF2B5EF4-FFF2-40B4-BE49-F238E27FC236}">
                <a16:creationId xmlns:a16="http://schemas.microsoft.com/office/drawing/2014/main" id="{19005A8A-358A-4BA8-81AB-77067F95DF8E}"/>
              </a:ext>
            </a:extLst>
          </p:cNvPr>
          <p:cNvGraphicFramePr/>
          <p:nvPr>
            <p:extLst>
              <p:ext uri="{D42A27DB-BD31-4B8C-83A1-F6EECF244321}">
                <p14:modId xmlns:p14="http://schemas.microsoft.com/office/powerpoint/2010/main" val="4131650118"/>
              </p:ext>
            </p:extLst>
          </p:nvPr>
        </p:nvGraphicFramePr>
        <p:xfrm>
          <a:off x="456045" y="1136839"/>
          <a:ext cx="8614737" cy="5484678"/>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72804663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63977FA2-2584-483B-BEA5-C4C09F2B1DB2}"/>
              </a:ext>
            </a:extLst>
          </p:cNvPr>
          <p:cNvSpPr/>
          <p:nvPr/>
        </p:nvSpPr>
        <p:spPr>
          <a:xfrm>
            <a:off x="167217" y="2269180"/>
            <a:ext cx="2736426" cy="1569660"/>
          </a:xfrm>
          <a:prstGeom prst="rect">
            <a:avLst/>
          </a:prstGeom>
        </p:spPr>
        <p:txBody>
          <a:bodyPr wrap="square">
            <a:spAutoFit/>
          </a:bodyPr>
          <a:lstStyle/>
          <a:p>
            <a:pPr algn="ctr" defTabSz="914400">
              <a:spcBef>
                <a:spcPct val="0"/>
              </a:spcBef>
              <a:spcAft>
                <a:spcPts val="600"/>
              </a:spcAft>
              <a:defRPr/>
            </a:pPr>
            <a:r>
              <a:rPr lang="en-US" sz="2400" spc="-136" dirty="0">
                <a:solidFill>
                  <a:schemeClr val="bg1"/>
                </a:solidFill>
                <a:latin typeface="Montserrat" panose="00000500000000000000" pitchFamily="2" charset="0"/>
                <a:ea typeface="+mj-ea"/>
                <a:cs typeface="+mj-cs"/>
              </a:rPr>
              <a:t>MIDDLE EAST &amp; AFRICA  EPOXY RESIN MARKET OUTLOOK</a:t>
            </a:r>
          </a:p>
        </p:txBody>
      </p:sp>
      <p:cxnSp>
        <p:nvCxnSpPr>
          <p:cNvPr id="11" name="Straight Connector 10">
            <a:extLst>
              <a:ext uri="{FF2B5EF4-FFF2-40B4-BE49-F238E27FC236}">
                <a16:creationId xmlns:a16="http://schemas.microsoft.com/office/drawing/2014/main" id="{E46E7EE7-1768-4614-9001-7E82684FA105}"/>
              </a:ext>
            </a:extLst>
          </p:cNvPr>
          <p:cNvCxnSpPr/>
          <p:nvPr/>
        </p:nvCxnSpPr>
        <p:spPr>
          <a:xfrm>
            <a:off x="0" y="4191000"/>
            <a:ext cx="307086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16A7AA16-C025-4673-A9A9-D4A803D907FA}"/>
              </a:ext>
            </a:extLst>
          </p:cNvPr>
          <p:cNvCxnSpPr/>
          <p:nvPr/>
        </p:nvCxnSpPr>
        <p:spPr>
          <a:xfrm>
            <a:off x="0" y="4395978"/>
            <a:ext cx="307086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91E3F824-2743-43B8-AB46-776988FBFED4}"/>
              </a:ext>
            </a:extLst>
          </p:cNvPr>
          <p:cNvCxnSpPr/>
          <p:nvPr/>
        </p:nvCxnSpPr>
        <p:spPr>
          <a:xfrm>
            <a:off x="0" y="4609338"/>
            <a:ext cx="307086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F64FD4E6-CF0E-4020-9E3B-707F9EF1FAB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21627" y="353479"/>
            <a:ext cx="1998988" cy="627133"/>
          </a:xfrm>
          <a:prstGeom prst="rect">
            <a:avLst/>
          </a:prstGeom>
        </p:spPr>
      </p:pic>
      <p:pic>
        <p:nvPicPr>
          <p:cNvPr id="4" name="Picture 3" descr="Graphical user interface&#10;&#10;Description automatically generated">
            <a:extLst>
              <a:ext uri="{FF2B5EF4-FFF2-40B4-BE49-F238E27FC236}">
                <a16:creationId xmlns:a16="http://schemas.microsoft.com/office/drawing/2014/main" id="{533C1CEA-22C3-493B-B66B-5AB1107052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70860" y="2600318"/>
            <a:ext cx="6096007" cy="3648079"/>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29476078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 name="Chart 29">
            <a:extLst>
              <a:ext uri="{FF2B5EF4-FFF2-40B4-BE49-F238E27FC236}">
                <a16:creationId xmlns:a16="http://schemas.microsoft.com/office/drawing/2014/main" id="{5B9C2E5B-639D-46C4-B506-014FEF8B0889}"/>
              </a:ext>
            </a:extLst>
          </p:cNvPr>
          <p:cNvGraphicFramePr/>
          <p:nvPr>
            <p:extLst>
              <p:ext uri="{D42A27DB-BD31-4B8C-83A1-F6EECF244321}">
                <p14:modId xmlns:p14="http://schemas.microsoft.com/office/powerpoint/2010/main" val="3975622348"/>
              </p:ext>
            </p:extLst>
          </p:nvPr>
        </p:nvGraphicFramePr>
        <p:xfrm>
          <a:off x="348113" y="927652"/>
          <a:ext cx="8297124" cy="2721720"/>
        </p:xfrm>
        <a:graphic>
          <a:graphicData uri="http://schemas.openxmlformats.org/drawingml/2006/chart">
            <c:chart xmlns:c="http://schemas.openxmlformats.org/drawingml/2006/chart" xmlns:r="http://schemas.openxmlformats.org/officeDocument/2006/relationships" r:id="rId3"/>
          </a:graphicData>
        </a:graphic>
      </p:graphicFrame>
      <p:sp>
        <p:nvSpPr>
          <p:cNvPr id="10" name="Text Placeholder 3">
            <a:extLst>
              <a:ext uri="{FF2B5EF4-FFF2-40B4-BE49-F238E27FC236}">
                <a16:creationId xmlns:a16="http://schemas.microsoft.com/office/drawing/2014/main" id="{3A7F4A6B-3C27-4472-AAA2-6AE0B8B7BB99}"/>
              </a:ext>
            </a:extLst>
          </p:cNvPr>
          <p:cNvSpPr>
            <a:spLocks noGrp="1"/>
          </p:cNvSpPr>
          <p:nvPr>
            <p:ph type="body" sz="quarter" idx="14"/>
          </p:nvPr>
        </p:nvSpPr>
        <p:spPr>
          <a:xfrm>
            <a:off x="53536" y="130464"/>
            <a:ext cx="5602420" cy="608533"/>
          </a:xfrm>
        </p:spPr>
        <p:txBody>
          <a:bodyPr>
            <a:normAutofit/>
          </a:bodyPr>
          <a:lstStyle/>
          <a:p>
            <a:pPr>
              <a:spcBef>
                <a:spcPts val="0"/>
              </a:spcBef>
            </a:pPr>
            <a:r>
              <a:rPr lang="en-IN" sz="1400" dirty="0">
                <a:solidFill>
                  <a:schemeClr val="tx1">
                    <a:lumMod val="85000"/>
                    <a:lumOff val="15000"/>
                  </a:schemeClr>
                </a:solidFill>
              </a:rPr>
              <a:t>Middle East &amp; Africa Epoxy Resin Market</a:t>
            </a:r>
          </a:p>
          <a:p>
            <a:pPr>
              <a:spcBef>
                <a:spcPts val="0"/>
              </a:spcBef>
            </a:pPr>
            <a:r>
              <a:rPr lang="en-US" sz="1200" b="0" dirty="0">
                <a:solidFill>
                  <a:schemeClr val="tx1">
                    <a:lumMod val="85000"/>
                    <a:lumOff val="15000"/>
                  </a:schemeClr>
                </a:solidFill>
              </a:rPr>
              <a:t>Market Size, By Volume &amp; Volume</a:t>
            </a:r>
          </a:p>
        </p:txBody>
      </p:sp>
      <p:sp>
        <p:nvSpPr>
          <p:cNvPr id="9" name="TextBox 8">
            <a:extLst>
              <a:ext uri="{FF2B5EF4-FFF2-40B4-BE49-F238E27FC236}">
                <a16:creationId xmlns:a16="http://schemas.microsoft.com/office/drawing/2014/main" id="{62FBD903-C18D-49DC-821E-C7F3A9B1BC97}"/>
              </a:ext>
            </a:extLst>
          </p:cNvPr>
          <p:cNvSpPr txBox="1"/>
          <p:nvPr/>
        </p:nvSpPr>
        <p:spPr>
          <a:xfrm>
            <a:off x="241921" y="738997"/>
            <a:ext cx="8806286" cy="292068"/>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E7E6E6">
                    <a:lumMod val="25000"/>
                  </a:srgbClr>
                </a:solidFill>
                <a:effectLst/>
                <a:uLnTx/>
                <a:uFillTx/>
                <a:latin typeface="Verdana" panose="020B0604030504040204" pitchFamily="34" charset="0"/>
                <a:ea typeface="Verdana" panose="020B0604030504040204" pitchFamily="34" charset="0"/>
                <a:cs typeface="Verdana" panose="020B0604030504040204" pitchFamily="34" charset="0"/>
              </a:rPr>
              <a:t>Figure 90: Middle East &amp; Africa Epoxy Resin </a:t>
            </a:r>
            <a:r>
              <a:rPr kumimoji="0" lang="en-IN" sz="1000" b="1" i="0" u="none" strike="noStrike" kern="1200" cap="none" spc="0" normalizeH="0" baseline="0" noProof="0" dirty="0">
                <a:ln>
                  <a:noFill/>
                </a:ln>
                <a:solidFill>
                  <a:srgbClr val="E7E6E6">
                    <a:lumMod val="25000"/>
                  </a:srgbClr>
                </a:solidFill>
                <a:effectLst/>
                <a:uLnTx/>
                <a:uFillTx/>
                <a:latin typeface="Verdana" panose="020B0604030504040204" pitchFamily="34" charset="0"/>
                <a:ea typeface="Verdana" panose="020B0604030504040204" pitchFamily="34" charset="0"/>
                <a:cs typeface="Verdana" panose="020B0604030504040204" pitchFamily="34" charset="0"/>
              </a:rPr>
              <a:t>Market </a:t>
            </a:r>
            <a:r>
              <a:rPr kumimoji="0" lang="en-US" sz="1000" b="1" i="0" u="none" strike="noStrike" kern="1200" cap="none" spc="0" normalizeH="0" baseline="0" noProof="0" dirty="0">
                <a:ln>
                  <a:noFill/>
                </a:ln>
                <a:solidFill>
                  <a:srgbClr val="E7E6E6">
                    <a:lumMod val="25000"/>
                  </a:srgbClr>
                </a:solidFill>
                <a:effectLst/>
                <a:uLnTx/>
                <a:uFillTx/>
                <a:latin typeface="Verdana" panose="020B0604030504040204" pitchFamily="34" charset="0"/>
                <a:ea typeface="Verdana" panose="020B0604030504040204" pitchFamily="34" charset="0"/>
                <a:cs typeface="Verdana" panose="020B0604030504040204" pitchFamily="34" charset="0"/>
              </a:rPr>
              <a:t>Size, By Volume (Thousand Tonnes), 2015–2025F</a:t>
            </a:r>
          </a:p>
        </p:txBody>
      </p:sp>
      <p:sp>
        <p:nvSpPr>
          <p:cNvPr id="32" name="Rectangle 31">
            <a:extLst>
              <a:ext uri="{FF2B5EF4-FFF2-40B4-BE49-F238E27FC236}">
                <a16:creationId xmlns:a16="http://schemas.microsoft.com/office/drawing/2014/main" id="{65B89788-0AE8-4E58-A641-AC885A1A617A}"/>
              </a:ext>
            </a:extLst>
          </p:cNvPr>
          <p:cNvSpPr/>
          <p:nvPr/>
        </p:nvSpPr>
        <p:spPr>
          <a:xfrm>
            <a:off x="1423044" y="2847498"/>
            <a:ext cx="1962739" cy="1038581"/>
          </a:xfrm>
          <a:prstGeom prst="rect">
            <a:avLst/>
          </a:prstGeom>
          <a:solidFill>
            <a:schemeClr val="bg1"/>
          </a:solidFill>
          <a:ln>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3" name="Rectangle 32">
            <a:extLst>
              <a:ext uri="{FF2B5EF4-FFF2-40B4-BE49-F238E27FC236}">
                <a16:creationId xmlns:a16="http://schemas.microsoft.com/office/drawing/2014/main" id="{1E7FB439-1737-4186-B7B4-95099A88AB18}"/>
              </a:ext>
            </a:extLst>
          </p:cNvPr>
          <p:cNvSpPr/>
          <p:nvPr/>
        </p:nvSpPr>
        <p:spPr>
          <a:xfrm>
            <a:off x="5655956" y="2849169"/>
            <a:ext cx="2096880" cy="1030104"/>
          </a:xfrm>
          <a:prstGeom prst="rect">
            <a:avLst/>
          </a:prstGeom>
          <a:solidFill>
            <a:schemeClr val="bg1"/>
          </a:solidFill>
          <a:ln>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4" name="Rectangle 33">
            <a:extLst>
              <a:ext uri="{FF2B5EF4-FFF2-40B4-BE49-F238E27FC236}">
                <a16:creationId xmlns:a16="http://schemas.microsoft.com/office/drawing/2014/main" id="{21742814-0102-4032-8677-1ED403258F55}"/>
              </a:ext>
            </a:extLst>
          </p:cNvPr>
          <p:cNvSpPr/>
          <p:nvPr/>
        </p:nvSpPr>
        <p:spPr>
          <a:xfrm>
            <a:off x="1541781" y="3125304"/>
            <a:ext cx="1651379" cy="497289"/>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5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2015-2019</a:t>
            </a:r>
          </a:p>
          <a:p>
            <a:pPr marL="0" marR="0" lvl="0" indent="0" algn="ctr" defTabSz="457200" rtl="0" eaLnBrk="1" fontAlgn="auto" latinLnBrk="0" hangingPunct="1">
              <a:lnSpc>
                <a:spcPct val="15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CAGR </a:t>
            </a:r>
          </a:p>
          <a:p>
            <a:pPr marL="0" marR="0" lvl="0" indent="0" algn="ctr" defTabSz="457200" rtl="0" eaLnBrk="1" fontAlgn="auto" latinLnBrk="0" hangingPunct="1">
              <a:lnSpc>
                <a:spcPct val="150000"/>
              </a:lnSpc>
              <a:spcBef>
                <a:spcPts val="0"/>
              </a:spcBef>
              <a:spcAft>
                <a:spcPts val="0"/>
              </a:spcAft>
              <a:buClrTx/>
              <a:buSzTx/>
              <a:buFontTx/>
              <a:buNone/>
              <a:tabLst/>
              <a:defRPr/>
            </a:pPr>
            <a:r>
              <a:rPr lang="en-US" sz="900" b="1" dirty="0">
                <a:solidFill>
                  <a:prstClr val="black"/>
                </a:solidFill>
                <a:latin typeface="Verdana" panose="020B0604030504040204" pitchFamily="34" charset="0"/>
                <a:ea typeface="Verdana" panose="020B0604030504040204" pitchFamily="34" charset="0"/>
                <a:cs typeface="Verdana" panose="020B0604030504040204" pitchFamily="34" charset="0"/>
              </a:rPr>
              <a:t>-1.99</a:t>
            </a:r>
            <a:r>
              <a:rPr kumimoji="0" lang="en-US" sz="9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By Volume</a:t>
            </a:r>
          </a:p>
        </p:txBody>
      </p:sp>
      <p:sp>
        <p:nvSpPr>
          <p:cNvPr id="36" name="Rectangle 35">
            <a:extLst>
              <a:ext uri="{FF2B5EF4-FFF2-40B4-BE49-F238E27FC236}">
                <a16:creationId xmlns:a16="http://schemas.microsoft.com/office/drawing/2014/main" id="{A09720C9-19AD-4573-9FB4-E6C795D7E816}"/>
              </a:ext>
            </a:extLst>
          </p:cNvPr>
          <p:cNvSpPr/>
          <p:nvPr/>
        </p:nvSpPr>
        <p:spPr>
          <a:xfrm>
            <a:off x="5850389" y="3125304"/>
            <a:ext cx="1651379" cy="497289"/>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5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2021E-2025F</a:t>
            </a:r>
          </a:p>
          <a:p>
            <a:pPr marL="0" marR="0" lvl="0" indent="0" algn="ctr" defTabSz="457200" rtl="0" eaLnBrk="1" fontAlgn="auto" latinLnBrk="0" hangingPunct="1">
              <a:lnSpc>
                <a:spcPct val="15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CAGR </a:t>
            </a:r>
          </a:p>
          <a:p>
            <a:pPr marL="0" marR="0" lvl="0" indent="0" algn="ctr" defTabSz="457200" rtl="0" eaLnBrk="1" fontAlgn="auto" latinLnBrk="0" hangingPunct="1">
              <a:lnSpc>
                <a:spcPct val="150000"/>
              </a:lnSpc>
              <a:spcBef>
                <a:spcPts val="0"/>
              </a:spcBef>
              <a:spcAft>
                <a:spcPts val="0"/>
              </a:spcAft>
              <a:buClrTx/>
              <a:buSzTx/>
              <a:buFontTx/>
              <a:buNone/>
              <a:tabLst/>
              <a:defRPr/>
            </a:pPr>
            <a:r>
              <a:rPr lang="en-US" sz="900" b="1" dirty="0">
                <a:solidFill>
                  <a:prstClr val="black"/>
                </a:solidFill>
                <a:latin typeface="Verdana" panose="020B0604030504040204" pitchFamily="34" charset="0"/>
                <a:ea typeface="Verdana" panose="020B0604030504040204" pitchFamily="34" charset="0"/>
                <a:cs typeface="Verdana" panose="020B0604030504040204" pitchFamily="34" charset="0"/>
              </a:rPr>
              <a:t>3.80</a:t>
            </a:r>
            <a:r>
              <a:rPr kumimoji="0" lang="en-US" sz="9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By Volume</a:t>
            </a:r>
          </a:p>
        </p:txBody>
      </p:sp>
      <p:sp>
        <p:nvSpPr>
          <p:cNvPr id="2" name="TextBox 4">
            <a:extLst>
              <a:ext uri="{FF2B5EF4-FFF2-40B4-BE49-F238E27FC236}">
                <a16:creationId xmlns:a16="http://schemas.microsoft.com/office/drawing/2014/main" id="{64E12DB3-236D-4593-A006-1DB68A6A461A}"/>
              </a:ext>
            </a:extLst>
          </p:cNvPr>
          <p:cNvSpPr txBox="1"/>
          <p:nvPr/>
        </p:nvSpPr>
        <p:spPr>
          <a:xfrm>
            <a:off x="6583858" y="4155408"/>
            <a:ext cx="2337955" cy="20005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TechSci Research</a:t>
            </a:r>
          </a:p>
        </p:txBody>
      </p:sp>
      <p:sp>
        <p:nvSpPr>
          <p:cNvPr id="16" name="TextBox 4">
            <a:extLst>
              <a:ext uri="{FF2B5EF4-FFF2-40B4-BE49-F238E27FC236}">
                <a16:creationId xmlns:a16="http://schemas.microsoft.com/office/drawing/2014/main" id="{AC979ACF-63CD-4CE5-A175-90BA8381D951}"/>
              </a:ext>
            </a:extLst>
          </p:cNvPr>
          <p:cNvSpPr txBox="1"/>
          <p:nvPr/>
        </p:nvSpPr>
        <p:spPr>
          <a:xfrm>
            <a:off x="2234045" y="6533587"/>
            <a:ext cx="2337955" cy="20005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TechSci Research</a:t>
            </a:r>
          </a:p>
        </p:txBody>
      </p:sp>
      <p:sp>
        <p:nvSpPr>
          <p:cNvPr id="19" name="TextBox 4">
            <a:extLst>
              <a:ext uri="{FF2B5EF4-FFF2-40B4-BE49-F238E27FC236}">
                <a16:creationId xmlns:a16="http://schemas.microsoft.com/office/drawing/2014/main" id="{507F5E86-13D0-4CEA-BFC5-9480B18204C0}"/>
              </a:ext>
            </a:extLst>
          </p:cNvPr>
          <p:cNvSpPr txBox="1"/>
          <p:nvPr/>
        </p:nvSpPr>
        <p:spPr>
          <a:xfrm>
            <a:off x="6332789" y="6551969"/>
            <a:ext cx="2337955" cy="20005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TechSci Research</a:t>
            </a:r>
          </a:p>
        </p:txBody>
      </p:sp>
      <p:sp>
        <p:nvSpPr>
          <p:cNvPr id="12" name="TextBox 11">
            <a:extLst>
              <a:ext uri="{FF2B5EF4-FFF2-40B4-BE49-F238E27FC236}">
                <a16:creationId xmlns:a16="http://schemas.microsoft.com/office/drawing/2014/main" id="{9E78D6FB-7CB9-467B-8D06-461CEED8ADEB}"/>
              </a:ext>
            </a:extLst>
          </p:cNvPr>
          <p:cNvSpPr txBox="1"/>
          <p:nvPr/>
        </p:nvSpPr>
        <p:spPr>
          <a:xfrm>
            <a:off x="351587" y="4549770"/>
            <a:ext cx="8440825" cy="1835502"/>
          </a:xfrm>
          <a:prstGeom prst="rect">
            <a:avLst/>
          </a:prstGeom>
          <a:solidFill>
            <a:schemeClr val="tx2">
              <a:lumMod val="75000"/>
            </a:schemeClr>
          </a:solidFill>
        </p:spPr>
        <p:txBody>
          <a:bodyPr wrap="square" rtlCol="0">
            <a:spAutoFit/>
          </a:bodyPr>
          <a:lstStyle/>
          <a:p>
            <a:pPr algn="just">
              <a:lnSpc>
                <a:spcPct val="150000"/>
              </a:lnSpc>
            </a:pPr>
            <a:r>
              <a:rPr lang="en-IN" sz="1100" dirty="0">
                <a:solidFill>
                  <a:schemeClr val="bg1"/>
                </a:solidFill>
                <a:latin typeface="Verdana" panose="020B0604030504040204" pitchFamily="34" charset="0"/>
                <a:ea typeface="Verdana" panose="020B0604030504040204" pitchFamily="34" charset="0"/>
                <a:cs typeface="Verdana" panose="020B0604030504040204" pitchFamily="34" charset="0"/>
              </a:rPr>
              <a:t>The demand for Epoxy Resin in MEA has showed increased trend from past few years and estimated to be nearly 175 thousand tonnes in 2020 which is further anticipated to grow during the forecast period 2025. The increase in demand is attributed to the rising demand for composites manufacturing in the region for the number of applications including aerospace structure &amp; other composite parts would spur the demand for Epoxy Resins in MEA. Epoxy Resins can also be coated and blended with other Epoxy Resins as well for advanced properties such as high mechanical strength, superior electrical properties etc. hence suitable to use in repairing of concrete and other structures. </a:t>
            </a:r>
            <a:endParaRPr lang="en-US" sz="1100"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134804183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3">
            <a:extLst>
              <a:ext uri="{FF2B5EF4-FFF2-40B4-BE49-F238E27FC236}">
                <a16:creationId xmlns:a16="http://schemas.microsoft.com/office/drawing/2014/main" id="{DC7676BF-8217-45A7-AFF4-50BFA3624D6C}"/>
              </a:ext>
            </a:extLst>
          </p:cNvPr>
          <p:cNvSpPr>
            <a:spLocks noGrp="1"/>
          </p:cNvSpPr>
          <p:nvPr>
            <p:ph type="body" sz="quarter" idx="14"/>
          </p:nvPr>
        </p:nvSpPr>
        <p:spPr>
          <a:xfrm>
            <a:off x="53536" y="130464"/>
            <a:ext cx="5602420" cy="608533"/>
          </a:xfrm>
        </p:spPr>
        <p:txBody>
          <a:bodyPr>
            <a:normAutofit/>
          </a:bodyPr>
          <a:lstStyle/>
          <a:p>
            <a:pPr>
              <a:spcBef>
                <a:spcPts val="0"/>
              </a:spcBef>
            </a:pPr>
            <a:r>
              <a:rPr lang="en-IN" sz="1400" dirty="0">
                <a:solidFill>
                  <a:schemeClr val="tx1">
                    <a:lumMod val="85000"/>
                    <a:lumOff val="15000"/>
                  </a:schemeClr>
                </a:solidFill>
              </a:rPr>
              <a:t>Middle East &amp; Africa Epoxy Resin Market</a:t>
            </a:r>
          </a:p>
          <a:p>
            <a:pPr>
              <a:spcBef>
                <a:spcPts val="0"/>
              </a:spcBef>
            </a:pPr>
            <a:r>
              <a:rPr lang="en-US" sz="1200" b="0" dirty="0">
                <a:solidFill>
                  <a:schemeClr val="tx1">
                    <a:lumMod val="85000"/>
                    <a:lumOff val="15000"/>
                  </a:schemeClr>
                </a:solidFill>
              </a:rPr>
              <a:t>Market Size, By Volume &amp; Volume</a:t>
            </a:r>
          </a:p>
        </p:txBody>
      </p:sp>
      <p:graphicFrame>
        <p:nvGraphicFramePr>
          <p:cNvPr id="7" name="Chart 6">
            <a:extLst>
              <a:ext uri="{FF2B5EF4-FFF2-40B4-BE49-F238E27FC236}">
                <a16:creationId xmlns:a16="http://schemas.microsoft.com/office/drawing/2014/main" id="{15E61FC9-444F-41DF-BE32-6475C80E25A5}"/>
              </a:ext>
            </a:extLst>
          </p:cNvPr>
          <p:cNvGraphicFramePr/>
          <p:nvPr>
            <p:extLst>
              <p:ext uri="{D42A27DB-BD31-4B8C-83A1-F6EECF244321}">
                <p14:modId xmlns:p14="http://schemas.microsoft.com/office/powerpoint/2010/main" val="787026137"/>
              </p:ext>
            </p:extLst>
          </p:nvPr>
        </p:nvGraphicFramePr>
        <p:xfrm>
          <a:off x="325713" y="1156136"/>
          <a:ext cx="8492574" cy="2607481"/>
        </p:xfrm>
        <a:graphic>
          <a:graphicData uri="http://schemas.openxmlformats.org/drawingml/2006/chart">
            <c:chart xmlns:c="http://schemas.openxmlformats.org/drawingml/2006/chart" xmlns:r="http://schemas.openxmlformats.org/officeDocument/2006/relationships" r:id="rId2"/>
          </a:graphicData>
        </a:graphic>
      </p:graphicFrame>
      <p:sp>
        <p:nvSpPr>
          <p:cNvPr id="8" name="TextBox 7">
            <a:extLst>
              <a:ext uri="{FF2B5EF4-FFF2-40B4-BE49-F238E27FC236}">
                <a16:creationId xmlns:a16="http://schemas.microsoft.com/office/drawing/2014/main" id="{EC44F22C-A1AF-4D61-9365-22760EC7D06B}"/>
              </a:ext>
            </a:extLst>
          </p:cNvPr>
          <p:cNvSpPr txBox="1"/>
          <p:nvPr/>
        </p:nvSpPr>
        <p:spPr>
          <a:xfrm>
            <a:off x="168857" y="794828"/>
            <a:ext cx="8806286" cy="292068"/>
          </a:xfrm>
          <a:prstGeom prst="rect">
            <a:avLst/>
          </a:prstGeom>
          <a:noFill/>
        </p:spPr>
        <p:txBody>
          <a:bodyPr wrap="square" rtlCol="0">
            <a:spAutoFit/>
          </a:bodyPr>
          <a:lstStyle/>
          <a:p>
            <a:pPr>
              <a:lnSpc>
                <a:spcPct val="150000"/>
              </a:lnSpc>
            </a:pPr>
            <a:r>
              <a:rPr lang="en-US" sz="1000" b="1"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Figure 2: Middle East &amp; Africa Epoxy Resin Capacity &amp; Production (Thousand </a:t>
            </a:r>
            <a:r>
              <a:rPr lang="en-US" sz="1000" b="1" dirty="0" err="1">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Tonnes</a:t>
            </a:r>
            <a:r>
              <a:rPr lang="en-US" sz="1000" b="1"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 2015-2030F</a:t>
            </a:r>
          </a:p>
        </p:txBody>
      </p:sp>
      <p:sp>
        <p:nvSpPr>
          <p:cNvPr id="9" name="Rectangle 8">
            <a:extLst>
              <a:ext uri="{FF2B5EF4-FFF2-40B4-BE49-F238E27FC236}">
                <a16:creationId xmlns:a16="http://schemas.microsoft.com/office/drawing/2014/main" id="{ED9684F5-17CD-46B2-9464-073D14DC5CDE}"/>
              </a:ext>
            </a:extLst>
          </p:cNvPr>
          <p:cNvSpPr/>
          <p:nvPr/>
        </p:nvSpPr>
        <p:spPr>
          <a:xfrm>
            <a:off x="5595521" y="3763617"/>
            <a:ext cx="3035984" cy="200055"/>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sz="700" i="1" dirty="0">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rPr>
              <a:t>Source: ChemAnalyst  Analysis</a:t>
            </a:r>
          </a:p>
        </p:txBody>
      </p:sp>
      <p:sp>
        <p:nvSpPr>
          <p:cNvPr id="10" name="TextBox 9">
            <a:extLst>
              <a:ext uri="{FF2B5EF4-FFF2-40B4-BE49-F238E27FC236}">
                <a16:creationId xmlns:a16="http://schemas.microsoft.com/office/drawing/2014/main" id="{3EFDAD06-07A1-4FBE-849F-5308D6D66B70}"/>
              </a:ext>
            </a:extLst>
          </p:cNvPr>
          <p:cNvSpPr txBox="1"/>
          <p:nvPr/>
        </p:nvSpPr>
        <p:spPr>
          <a:xfrm>
            <a:off x="-681750" y="4283966"/>
            <a:ext cx="8806286" cy="292068"/>
          </a:xfrm>
          <a:prstGeom prst="rect">
            <a:avLst/>
          </a:prstGeom>
          <a:noFill/>
        </p:spPr>
        <p:txBody>
          <a:bodyPr wrap="square" rtlCol="0">
            <a:spAutoFit/>
          </a:bodyPr>
          <a:lstStyle/>
          <a:p>
            <a:pPr algn="ctr">
              <a:lnSpc>
                <a:spcPct val="150000"/>
              </a:lnSpc>
            </a:pPr>
            <a:r>
              <a:rPr lang="en-US" sz="1000" b="1"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Figure 3: Middle East &amp; Africa Epoxy Resin Production Operating Rate (Percentage), 2015-2021E</a:t>
            </a:r>
          </a:p>
        </p:txBody>
      </p:sp>
      <p:graphicFrame>
        <p:nvGraphicFramePr>
          <p:cNvPr id="11" name="Chart 10">
            <a:extLst>
              <a:ext uri="{FF2B5EF4-FFF2-40B4-BE49-F238E27FC236}">
                <a16:creationId xmlns:a16="http://schemas.microsoft.com/office/drawing/2014/main" id="{E4EEAB80-5A48-4228-8FAC-BE9291850C90}"/>
              </a:ext>
            </a:extLst>
          </p:cNvPr>
          <p:cNvGraphicFramePr/>
          <p:nvPr>
            <p:extLst>
              <p:ext uri="{D42A27DB-BD31-4B8C-83A1-F6EECF244321}">
                <p14:modId xmlns:p14="http://schemas.microsoft.com/office/powerpoint/2010/main" val="2613059709"/>
              </p:ext>
            </p:extLst>
          </p:nvPr>
        </p:nvGraphicFramePr>
        <p:xfrm>
          <a:off x="159891" y="4631865"/>
          <a:ext cx="8122198" cy="1590494"/>
        </p:xfrm>
        <a:graphic>
          <a:graphicData uri="http://schemas.openxmlformats.org/drawingml/2006/chart">
            <c:chart xmlns:c="http://schemas.openxmlformats.org/drawingml/2006/chart" xmlns:r="http://schemas.openxmlformats.org/officeDocument/2006/relationships" r:id="rId3"/>
          </a:graphicData>
        </a:graphic>
      </p:graphicFrame>
      <p:sp>
        <p:nvSpPr>
          <p:cNvPr id="12" name="Rectangle 11">
            <a:extLst>
              <a:ext uri="{FF2B5EF4-FFF2-40B4-BE49-F238E27FC236}">
                <a16:creationId xmlns:a16="http://schemas.microsoft.com/office/drawing/2014/main" id="{67859E90-ADF3-4C94-ACC6-705754256E70}"/>
              </a:ext>
            </a:extLst>
          </p:cNvPr>
          <p:cNvSpPr/>
          <p:nvPr/>
        </p:nvSpPr>
        <p:spPr>
          <a:xfrm>
            <a:off x="5595521" y="6267963"/>
            <a:ext cx="3035984" cy="200055"/>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sz="700" i="1" dirty="0">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rPr>
              <a:t>Source: ChemAnalyst  Analysis</a:t>
            </a:r>
          </a:p>
        </p:txBody>
      </p:sp>
    </p:spTree>
    <p:extLst>
      <p:ext uri="{BB962C8B-B14F-4D97-AF65-F5344CB8AC3E}">
        <p14:creationId xmlns:p14="http://schemas.microsoft.com/office/powerpoint/2010/main" val="67944194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3">
            <a:extLst>
              <a:ext uri="{FF2B5EF4-FFF2-40B4-BE49-F238E27FC236}">
                <a16:creationId xmlns:a16="http://schemas.microsoft.com/office/drawing/2014/main" id="{A177A708-0952-4E22-8291-BFB0EEF742D2}"/>
              </a:ext>
            </a:extLst>
          </p:cNvPr>
          <p:cNvSpPr txBox="1">
            <a:spLocks/>
          </p:cNvSpPr>
          <p:nvPr/>
        </p:nvSpPr>
        <p:spPr>
          <a:xfrm>
            <a:off x="104395" y="226126"/>
            <a:ext cx="6109252" cy="45640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spcBef>
                <a:spcPts val="0"/>
              </a:spcBef>
              <a:buFont typeface="Arial" panose="020B0604020202020204" pitchFamily="34" charset="0"/>
              <a:buNone/>
            </a:pPr>
            <a:r>
              <a:rPr lang="en-IN" sz="1600" b="1" dirty="0">
                <a:solidFill>
                  <a:srgbClr val="0F4061"/>
                </a:solidFill>
                <a:latin typeface="Montserrat" panose="02000505000000020004" pitchFamily="2" charset="0"/>
                <a:cs typeface="Arial" panose="020B0604020202020204" pitchFamily="34" charset="0"/>
              </a:rPr>
              <a:t>South America Epoxy Resin Market Overview</a:t>
            </a:r>
            <a:endParaRPr lang="en-US" sz="1600" b="1" dirty="0">
              <a:solidFill>
                <a:srgbClr val="0F4061"/>
              </a:solidFill>
              <a:latin typeface="Montserrat" panose="02000505000000020004" pitchFamily="2" charset="0"/>
              <a:cs typeface="Arial" panose="020B0604020202020204" pitchFamily="34" charset="0"/>
            </a:endParaRPr>
          </a:p>
        </p:txBody>
      </p:sp>
      <p:sp>
        <p:nvSpPr>
          <p:cNvPr id="9" name="TextBox 8">
            <a:extLst>
              <a:ext uri="{FF2B5EF4-FFF2-40B4-BE49-F238E27FC236}">
                <a16:creationId xmlns:a16="http://schemas.microsoft.com/office/drawing/2014/main" id="{50009A8E-C99E-4870-AD91-D5C00F7BDB1B}"/>
              </a:ext>
            </a:extLst>
          </p:cNvPr>
          <p:cNvSpPr txBox="1"/>
          <p:nvPr/>
        </p:nvSpPr>
        <p:spPr>
          <a:xfrm>
            <a:off x="131156" y="4232259"/>
            <a:ext cx="8755757" cy="2196435"/>
          </a:xfrm>
          <a:prstGeom prst="rect">
            <a:avLst/>
          </a:prstGeom>
          <a:noFill/>
        </p:spPr>
        <p:txBody>
          <a:bodyPr wrap="square" rtlCol="0">
            <a:spAutoFit/>
          </a:bodyPr>
          <a:lstStyle/>
          <a:p>
            <a:pPr algn="just">
              <a:lnSpc>
                <a:spcPct val="200000"/>
              </a:lnSpc>
            </a:pPr>
            <a:r>
              <a:rPr lang="en-IN" sz="1000" dirty="0">
                <a:effectLst/>
                <a:latin typeface="Verdana" panose="020B0604030504040204" pitchFamily="34" charset="0"/>
                <a:ea typeface="Verdana" panose="020B0604030504040204" pitchFamily="34" charset="0"/>
                <a:cs typeface="Verdana" panose="020B0604030504040204" pitchFamily="34" charset="0"/>
              </a:rPr>
              <a:t>GCC region has one of the largest epoxy resin market in the Middle East. The upcoming and ongoing infrastructural projects in Saudi Arabia, UAE, Qatar and Kuwait are expected to bolster the demand for standard and specialized epoxy resin in the region.</a:t>
            </a:r>
          </a:p>
          <a:p>
            <a:pPr algn="just">
              <a:lnSpc>
                <a:spcPct val="200000"/>
              </a:lnSpc>
            </a:pPr>
            <a:r>
              <a:rPr lang="en-IN" sz="1000" dirty="0">
                <a:effectLst/>
                <a:latin typeface="Verdana" panose="020B0604030504040204" pitchFamily="34" charset="0"/>
                <a:ea typeface="Verdana" panose="020B0604030504040204" pitchFamily="34" charset="0"/>
                <a:cs typeface="Verdana" panose="020B0604030504040204" pitchFamily="34" charset="0"/>
              </a:rPr>
              <a:t>The Government of Saudi these gulf countries are launching various infrastructural development master plans that will predominantly increase the number of commercial and residential facilities across the country and is therefore creating opportunities for property management players. Some of the mega projects in the city will increase the potential market for property management players as they will get involved at the envisioning stage of this master plan. The government planned investments in transport project, smart and mega cities projects will attract FDI in the infrastructure sectors. </a:t>
            </a:r>
          </a:p>
        </p:txBody>
      </p:sp>
      <p:graphicFrame>
        <p:nvGraphicFramePr>
          <p:cNvPr id="7" name="Table 6">
            <a:extLst>
              <a:ext uri="{FF2B5EF4-FFF2-40B4-BE49-F238E27FC236}">
                <a16:creationId xmlns:a16="http://schemas.microsoft.com/office/drawing/2014/main" id="{6849BC2D-B564-4363-9D62-ED39B313986F}"/>
              </a:ext>
            </a:extLst>
          </p:cNvPr>
          <p:cNvGraphicFramePr>
            <a:graphicFrameLocks noGrp="1"/>
          </p:cNvGraphicFramePr>
          <p:nvPr/>
        </p:nvGraphicFramePr>
        <p:xfrm>
          <a:off x="314847" y="1098021"/>
          <a:ext cx="8388377" cy="2786711"/>
        </p:xfrm>
        <a:graphic>
          <a:graphicData uri="http://schemas.openxmlformats.org/drawingml/2006/table">
            <a:tbl>
              <a:tblPr firstRow="1" bandRow="1">
                <a:tableStyleId>{1FECB4D8-DB02-4DC6-A0A2-4F2EBAE1DC90}</a:tableStyleId>
              </a:tblPr>
              <a:tblGrid>
                <a:gridCol w="648568">
                  <a:extLst>
                    <a:ext uri="{9D8B030D-6E8A-4147-A177-3AD203B41FA5}">
                      <a16:colId xmlns:a16="http://schemas.microsoft.com/office/drawing/2014/main" val="20000"/>
                    </a:ext>
                  </a:extLst>
                </a:gridCol>
                <a:gridCol w="2002462">
                  <a:extLst>
                    <a:ext uri="{9D8B030D-6E8A-4147-A177-3AD203B41FA5}">
                      <a16:colId xmlns:a16="http://schemas.microsoft.com/office/drawing/2014/main" val="20001"/>
                    </a:ext>
                  </a:extLst>
                </a:gridCol>
                <a:gridCol w="2145331">
                  <a:extLst>
                    <a:ext uri="{9D8B030D-6E8A-4147-A177-3AD203B41FA5}">
                      <a16:colId xmlns:a16="http://schemas.microsoft.com/office/drawing/2014/main" val="20004"/>
                    </a:ext>
                  </a:extLst>
                </a:gridCol>
                <a:gridCol w="3592016">
                  <a:extLst>
                    <a:ext uri="{9D8B030D-6E8A-4147-A177-3AD203B41FA5}">
                      <a16:colId xmlns:a16="http://schemas.microsoft.com/office/drawing/2014/main" val="3653818439"/>
                    </a:ext>
                  </a:extLst>
                </a:gridCol>
              </a:tblGrid>
              <a:tr h="183428">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algn="ctr" fontAlgn="b"/>
                      <a:r>
                        <a:rPr lang="en-IN" sz="900" u="none" strike="noStrike" dirty="0">
                          <a:effectLst/>
                          <a:latin typeface="Verdana" panose="020B0604030504040204" pitchFamily="34" charset="0"/>
                          <a:ea typeface="Verdana" panose="020B0604030504040204" pitchFamily="34" charset="0"/>
                          <a:cs typeface="Verdana" panose="020B0604030504040204" pitchFamily="34" charset="0"/>
                        </a:rPr>
                        <a:t>S.No.</a:t>
                      </a:r>
                      <a:endParaRPr lang="en-IN" sz="9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endParaRPr>
                    </a:p>
                  </a:txBody>
                  <a:tcPr marL="72000" marR="72000" marT="36000" marB="36000" anchor="ct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algn="l" fontAlgn="b"/>
                      <a:r>
                        <a:rPr lang="en-IN" sz="900" u="none" strike="noStrike" dirty="0">
                          <a:effectLst/>
                          <a:latin typeface="Verdana" panose="020B0604030504040204" pitchFamily="34" charset="0"/>
                          <a:ea typeface="Verdana" panose="020B0604030504040204" pitchFamily="34" charset="0"/>
                          <a:cs typeface="Verdana" panose="020B0604030504040204" pitchFamily="34" charset="0"/>
                        </a:rPr>
                        <a:t>Name of the Project</a:t>
                      </a:r>
                      <a:endParaRPr lang="en-IN" sz="9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endParaRPr>
                    </a:p>
                  </a:txBody>
                  <a:tcPr marL="72000" marR="72000" marT="36000" marB="36000" anchor="ct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algn="ctr" fontAlgn="b"/>
                      <a:r>
                        <a:rPr lang="en-IN" sz="900" u="none" strike="noStrike" dirty="0">
                          <a:effectLst/>
                          <a:latin typeface="Verdana" panose="020B0604030504040204" pitchFamily="34" charset="0"/>
                          <a:ea typeface="Verdana" panose="020B0604030504040204" pitchFamily="34" charset="0"/>
                          <a:cs typeface="Verdana" panose="020B0604030504040204" pitchFamily="34" charset="0"/>
                        </a:rPr>
                        <a:t>Location</a:t>
                      </a:r>
                      <a:endParaRPr lang="en-IN" sz="9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endParaRPr>
                    </a:p>
                  </a:txBody>
                  <a:tcPr marL="72000" marR="72000" marT="36000" marB="36000" anchor="ct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algn="ctr" fontAlgn="b"/>
                      <a:r>
                        <a:rPr lang="en-IN" sz="900" u="none" strike="noStrike" dirty="0">
                          <a:effectLst/>
                          <a:latin typeface="Verdana" panose="020B0604030504040204" pitchFamily="34" charset="0"/>
                          <a:ea typeface="Verdana" panose="020B0604030504040204" pitchFamily="34" charset="0"/>
                          <a:cs typeface="Verdana" panose="020B0604030504040204" pitchFamily="34" charset="0"/>
                        </a:rPr>
                        <a:t>Expected Completion Year</a:t>
                      </a:r>
                      <a:endParaRPr lang="en-IN" sz="9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endParaRPr>
                    </a:p>
                  </a:txBody>
                  <a:tcPr marL="72000" marR="72000" marT="36000" marB="36000" anchor="ctr"/>
                </a:tc>
                <a:extLst>
                  <a:ext uri="{0D108BD9-81ED-4DB2-BD59-A6C34878D82A}">
                    <a16:rowId xmlns:a16="http://schemas.microsoft.com/office/drawing/2014/main" val="2651323636"/>
                  </a:ext>
                </a:extLst>
              </a:tr>
              <a:tr h="196793">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fontAlgn="b"/>
                      <a:r>
                        <a:rPr lang="en-IN" sz="1000" u="none" strike="noStrike" dirty="0">
                          <a:effectLst/>
                          <a:latin typeface="Verdana" panose="020B0604030504040204" pitchFamily="34" charset="0"/>
                          <a:ea typeface="Verdana" panose="020B0604030504040204" pitchFamily="34" charset="0"/>
                          <a:cs typeface="Verdana" panose="020B0604030504040204" pitchFamily="34" charset="0"/>
                        </a:rPr>
                        <a:t>1.</a:t>
                      </a:r>
                      <a:endPar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72000" marR="72000" marT="36000" marB="36000" anchor="ct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l" fontAlgn="b"/>
                      <a:r>
                        <a:rPr lang="en-IN" sz="1000" u="none" strike="noStrike" dirty="0" err="1">
                          <a:effectLst/>
                          <a:latin typeface="Verdana" panose="020B0604030504040204" pitchFamily="34" charset="0"/>
                          <a:ea typeface="Verdana" panose="020B0604030504040204" pitchFamily="34" charset="0"/>
                          <a:cs typeface="Verdana" panose="020B0604030504040204" pitchFamily="34" charset="0"/>
                        </a:rPr>
                        <a:t>Qiddiya</a:t>
                      </a:r>
                      <a:r>
                        <a:rPr lang="en-IN" sz="1000" u="none" strike="noStrike" dirty="0">
                          <a:effectLst/>
                          <a:latin typeface="Verdana" panose="020B0604030504040204" pitchFamily="34" charset="0"/>
                          <a:ea typeface="Verdana" panose="020B0604030504040204" pitchFamily="34" charset="0"/>
                          <a:cs typeface="Verdana" panose="020B0604030504040204" pitchFamily="34" charset="0"/>
                        </a:rPr>
                        <a:t> City</a:t>
                      </a:r>
                      <a:endPar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72000" marR="72000" marT="36000" marB="36000" anchor="ct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fontAlgn="b"/>
                      <a:r>
                        <a:rPr lang="en-IN" sz="1000" u="none" strike="noStrike" dirty="0">
                          <a:effectLst/>
                          <a:latin typeface="Verdana" panose="020B0604030504040204" pitchFamily="34" charset="0"/>
                          <a:ea typeface="Verdana" panose="020B0604030504040204" pitchFamily="34" charset="0"/>
                          <a:cs typeface="Verdana" panose="020B0604030504040204" pitchFamily="34" charset="0"/>
                        </a:rPr>
                        <a:t>Outskirts of Riyadh</a:t>
                      </a:r>
                      <a:endPar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72000" marR="72000" marT="36000" marB="36000" anchor="ct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fontAlgn="b"/>
                      <a:r>
                        <a:rPr lang="en-IN" sz="1000" u="none" strike="noStrike" dirty="0">
                          <a:effectLst/>
                          <a:latin typeface="Verdana" panose="020B0604030504040204" pitchFamily="34" charset="0"/>
                          <a:ea typeface="Verdana" panose="020B0604030504040204" pitchFamily="34" charset="0"/>
                          <a:cs typeface="Verdana" panose="020B0604030504040204" pitchFamily="34" charset="0"/>
                        </a:rPr>
                        <a:t>2030</a:t>
                      </a:r>
                      <a:endPar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72000" marR="72000" marT="36000" marB="36000" anchor="ctr"/>
                </a:tc>
                <a:extLst>
                  <a:ext uri="{0D108BD9-81ED-4DB2-BD59-A6C34878D82A}">
                    <a16:rowId xmlns:a16="http://schemas.microsoft.com/office/drawing/2014/main" val="2269305036"/>
                  </a:ext>
                </a:extLst>
              </a:tr>
              <a:tr h="196793">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fontAlgn="b"/>
                      <a:r>
                        <a:rPr lang="en-IN" sz="1000" u="none" strike="noStrike" dirty="0">
                          <a:effectLst/>
                          <a:latin typeface="Verdana" panose="020B0604030504040204" pitchFamily="34" charset="0"/>
                          <a:ea typeface="Verdana" panose="020B0604030504040204" pitchFamily="34" charset="0"/>
                          <a:cs typeface="Verdana" panose="020B0604030504040204" pitchFamily="34" charset="0"/>
                        </a:rPr>
                        <a:t>2.</a:t>
                      </a:r>
                      <a:endPar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72000" marR="72000" marT="36000" marB="36000" anchor="ct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l" fontAlgn="b"/>
                      <a:r>
                        <a:rPr lang="en-IN" sz="1000" u="none" strike="noStrike" dirty="0">
                          <a:effectLst/>
                          <a:latin typeface="Verdana" panose="020B0604030504040204" pitchFamily="34" charset="0"/>
                          <a:ea typeface="Verdana" panose="020B0604030504040204" pitchFamily="34" charset="0"/>
                          <a:cs typeface="Verdana" panose="020B0604030504040204" pitchFamily="34" charset="0"/>
                        </a:rPr>
                        <a:t>Neom</a:t>
                      </a:r>
                      <a:endPar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72000" marR="72000" marT="36000" marB="36000" anchor="ct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fontAlgn="b"/>
                      <a:r>
                        <a:rPr lang="en-IN" sz="1000" u="none" strike="noStrike" dirty="0">
                          <a:effectLst/>
                          <a:latin typeface="Verdana" panose="020B0604030504040204" pitchFamily="34" charset="0"/>
                          <a:ea typeface="Verdana" panose="020B0604030504040204" pitchFamily="34" charset="0"/>
                          <a:cs typeface="Verdana" panose="020B0604030504040204" pitchFamily="34" charset="0"/>
                        </a:rPr>
                        <a:t>North-Western Saudi Arabia</a:t>
                      </a:r>
                      <a:endPar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72000" marR="72000" marT="36000" marB="36000" anchor="ct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fontAlgn="b"/>
                      <a:r>
                        <a:rPr lang="en-IN" sz="1000" u="none" strike="noStrike" dirty="0">
                          <a:effectLst/>
                          <a:latin typeface="Verdana" panose="020B0604030504040204" pitchFamily="34" charset="0"/>
                          <a:ea typeface="Verdana" panose="020B0604030504040204" pitchFamily="34" charset="0"/>
                          <a:cs typeface="Verdana" panose="020B0604030504040204" pitchFamily="34" charset="0"/>
                        </a:rPr>
                        <a:t>2025</a:t>
                      </a:r>
                      <a:endPar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72000" marR="72000" marT="36000" marB="36000" anchor="ctr"/>
                </a:tc>
                <a:extLst>
                  <a:ext uri="{0D108BD9-81ED-4DB2-BD59-A6C34878D82A}">
                    <a16:rowId xmlns:a16="http://schemas.microsoft.com/office/drawing/2014/main" val="2047697033"/>
                  </a:ext>
                </a:extLst>
              </a:tr>
              <a:tr h="330444">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fontAlgn="b"/>
                      <a:r>
                        <a:rPr lang="en-IN" sz="1000" u="none" strike="noStrike" dirty="0">
                          <a:effectLst/>
                          <a:latin typeface="Verdana" panose="020B0604030504040204" pitchFamily="34" charset="0"/>
                          <a:ea typeface="Verdana" panose="020B0604030504040204" pitchFamily="34" charset="0"/>
                          <a:cs typeface="Verdana" panose="020B0604030504040204" pitchFamily="34" charset="0"/>
                        </a:rPr>
                        <a:t>3.</a:t>
                      </a:r>
                      <a:endPar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72000" marR="72000" marT="36000" marB="36000" anchor="ct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l" fontAlgn="b"/>
                      <a:r>
                        <a:rPr lang="en-IN" sz="1000" u="none" strike="noStrike" dirty="0">
                          <a:effectLst/>
                          <a:latin typeface="Verdana" panose="020B0604030504040204" pitchFamily="34" charset="0"/>
                          <a:ea typeface="Verdana" panose="020B0604030504040204" pitchFamily="34" charset="0"/>
                          <a:cs typeface="Verdana" panose="020B0604030504040204" pitchFamily="34" charset="0"/>
                        </a:rPr>
                        <a:t>Red Sea Project</a:t>
                      </a:r>
                      <a:endPar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72000" marR="72000" marT="36000" marB="36000" anchor="ct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fontAlgn="b"/>
                      <a:r>
                        <a:rPr lang="en-IN" sz="1000" u="none" strike="noStrike" dirty="0">
                          <a:effectLst/>
                          <a:latin typeface="Verdana" panose="020B0604030504040204" pitchFamily="34" charset="0"/>
                          <a:ea typeface="Verdana" panose="020B0604030504040204" pitchFamily="34" charset="0"/>
                          <a:cs typeface="Verdana" panose="020B0604030504040204" pitchFamily="34" charset="0"/>
                        </a:rPr>
                        <a:t>Between the Coastal Cities of </a:t>
                      </a:r>
                      <a:r>
                        <a:rPr lang="en-IN" sz="1000" u="none" strike="noStrike" dirty="0" err="1">
                          <a:effectLst/>
                          <a:latin typeface="Verdana" panose="020B0604030504040204" pitchFamily="34" charset="0"/>
                          <a:ea typeface="Verdana" panose="020B0604030504040204" pitchFamily="34" charset="0"/>
                          <a:cs typeface="Verdana" panose="020B0604030504040204" pitchFamily="34" charset="0"/>
                        </a:rPr>
                        <a:t>Umluj</a:t>
                      </a:r>
                      <a:r>
                        <a:rPr lang="en-IN" sz="1000" u="none" strike="noStrike" dirty="0">
                          <a:effectLst/>
                          <a:latin typeface="Verdana" panose="020B0604030504040204" pitchFamily="34" charset="0"/>
                          <a:ea typeface="Verdana" panose="020B0604030504040204" pitchFamily="34" charset="0"/>
                          <a:cs typeface="Verdana" panose="020B0604030504040204" pitchFamily="34" charset="0"/>
                        </a:rPr>
                        <a:t> and Al </a:t>
                      </a:r>
                      <a:r>
                        <a:rPr lang="en-IN" sz="1000" u="none" strike="noStrike" dirty="0" err="1">
                          <a:effectLst/>
                          <a:latin typeface="Verdana" panose="020B0604030504040204" pitchFamily="34" charset="0"/>
                          <a:ea typeface="Verdana" panose="020B0604030504040204" pitchFamily="34" charset="0"/>
                          <a:cs typeface="Verdana" panose="020B0604030504040204" pitchFamily="34" charset="0"/>
                        </a:rPr>
                        <a:t>Wajh</a:t>
                      </a:r>
                      <a:endPar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72000" marR="72000" marT="36000" marB="36000" anchor="ct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fontAlgn="b"/>
                      <a:r>
                        <a:rPr lang="en-IN" sz="1000" u="none" strike="noStrike" dirty="0">
                          <a:effectLst/>
                          <a:latin typeface="Verdana" panose="020B0604030504040204" pitchFamily="34" charset="0"/>
                          <a:ea typeface="Verdana" panose="020B0604030504040204" pitchFamily="34" charset="0"/>
                          <a:cs typeface="Verdana" panose="020B0604030504040204" pitchFamily="34" charset="0"/>
                        </a:rPr>
                        <a:t>2030</a:t>
                      </a:r>
                      <a:endPar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72000" marR="72000" marT="36000" marB="36000" anchor="ctr"/>
                </a:tc>
                <a:extLst>
                  <a:ext uri="{0D108BD9-81ED-4DB2-BD59-A6C34878D82A}">
                    <a16:rowId xmlns:a16="http://schemas.microsoft.com/office/drawing/2014/main" val="2314832896"/>
                  </a:ext>
                </a:extLst>
              </a:tr>
              <a:tr h="196793">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fontAlgn="b"/>
                      <a:r>
                        <a:rPr lang="en-IN" sz="1000" u="none" strike="noStrike" dirty="0">
                          <a:effectLst/>
                          <a:latin typeface="Verdana" panose="020B0604030504040204" pitchFamily="34" charset="0"/>
                          <a:ea typeface="Verdana" panose="020B0604030504040204" pitchFamily="34" charset="0"/>
                          <a:cs typeface="Verdana" panose="020B0604030504040204" pitchFamily="34" charset="0"/>
                        </a:rPr>
                        <a:t>4.</a:t>
                      </a:r>
                      <a:endPar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72000" marR="72000" marT="36000" marB="36000" anchor="ct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l" fontAlgn="b"/>
                      <a:r>
                        <a:rPr lang="en-IN" sz="1000" b="0" i="0" u="none" strike="noStrike" dirty="0" err="1">
                          <a:solidFill>
                            <a:schemeClr val="tx1"/>
                          </a:solidFill>
                          <a:effectLst/>
                          <a:latin typeface="Verdana" panose="020B0604030504040204" pitchFamily="34" charset="0"/>
                          <a:ea typeface="Verdana" panose="020B0604030504040204" pitchFamily="34" charset="0"/>
                          <a:cs typeface="Verdana" panose="020B0604030504040204" pitchFamily="34" charset="0"/>
                        </a:rPr>
                        <a:t>Amaala</a:t>
                      </a:r>
                      <a:endPar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72000" marR="72000" marT="36000" marB="36000" anchor="ct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fontAlgn="b"/>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Tabuk Province</a:t>
                      </a:r>
                    </a:p>
                  </a:txBody>
                  <a:tcPr marL="72000" marR="72000" marT="36000" marB="36000" anchor="ct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fontAlgn="b"/>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2028</a:t>
                      </a:r>
                    </a:p>
                  </a:txBody>
                  <a:tcPr marL="72000" marR="72000" marT="36000" marB="36000" anchor="ctr"/>
                </a:tc>
                <a:extLst>
                  <a:ext uri="{0D108BD9-81ED-4DB2-BD59-A6C34878D82A}">
                    <a16:rowId xmlns:a16="http://schemas.microsoft.com/office/drawing/2014/main" val="4079107327"/>
                  </a:ext>
                </a:extLst>
              </a:tr>
              <a:tr h="196793">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fontAlgn="b"/>
                      <a:r>
                        <a:rPr lang="en-IN" sz="1000" u="none" strike="noStrike" dirty="0">
                          <a:effectLst/>
                          <a:latin typeface="Verdana" panose="020B0604030504040204" pitchFamily="34" charset="0"/>
                          <a:ea typeface="Verdana" panose="020B0604030504040204" pitchFamily="34" charset="0"/>
                          <a:cs typeface="Verdana" panose="020B0604030504040204" pitchFamily="34" charset="0"/>
                        </a:rPr>
                        <a:t>5.</a:t>
                      </a:r>
                      <a:endPar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72000" marR="72000" marT="36000" marB="36000" anchor="ct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l" fontAlgn="b"/>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Ad </a:t>
                      </a:r>
                      <a:r>
                        <a:rPr lang="en-IN" sz="1000" b="0" i="0" u="none" strike="noStrike" dirty="0" err="1">
                          <a:solidFill>
                            <a:schemeClr val="tx1"/>
                          </a:solidFill>
                          <a:effectLst/>
                          <a:latin typeface="Verdana" panose="020B0604030504040204" pitchFamily="34" charset="0"/>
                          <a:ea typeface="Verdana" panose="020B0604030504040204" pitchFamily="34" charset="0"/>
                          <a:cs typeface="Verdana" panose="020B0604030504040204" pitchFamily="34" charset="0"/>
                        </a:rPr>
                        <a:t>Diriyah</a:t>
                      </a:r>
                      <a:endPar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72000" marR="72000" marT="36000" marB="36000" anchor="ct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ctr" defTabSz="914400" rtl="0" eaLnBrk="1" fontAlgn="b" latinLnBrk="0" hangingPunct="1">
                        <a:lnSpc>
                          <a:spcPct val="100000"/>
                        </a:lnSpc>
                        <a:spcBef>
                          <a:spcPts val="0"/>
                        </a:spcBef>
                        <a:spcAft>
                          <a:spcPts val="0"/>
                        </a:spcAft>
                        <a:buClrTx/>
                        <a:buSzTx/>
                        <a:buFontTx/>
                        <a:buNone/>
                        <a:tabLst/>
                        <a:defRPr/>
                      </a:pPr>
                      <a:r>
                        <a:rPr lang="en-IN" sz="1000" u="none" strike="noStrike" dirty="0">
                          <a:effectLst/>
                          <a:latin typeface="Verdana" panose="020B0604030504040204" pitchFamily="34" charset="0"/>
                          <a:ea typeface="Verdana" panose="020B0604030504040204" pitchFamily="34" charset="0"/>
                          <a:cs typeface="Verdana" panose="020B0604030504040204" pitchFamily="34" charset="0"/>
                        </a:rPr>
                        <a:t>Outskirts of Riyadh</a:t>
                      </a:r>
                      <a:endPar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72000" marR="72000" marT="36000" marB="36000" anchor="ct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fontAlgn="b"/>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a:t>
                      </a:r>
                    </a:p>
                  </a:txBody>
                  <a:tcPr marL="72000" marR="72000" marT="36000" marB="36000" anchor="ctr"/>
                </a:tc>
                <a:extLst>
                  <a:ext uri="{0D108BD9-81ED-4DB2-BD59-A6C34878D82A}">
                    <a16:rowId xmlns:a16="http://schemas.microsoft.com/office/drawing/2014/main" val="1602029110"/>
                  </a:ext>
                </a:extLst>
              </a:tr>
              <a:tr h="196793">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fontAlgn="b"/>
                      <a:r>
                        <a:rPr lang="en-IN" sz="1000" u="none" strike="noStrike" dirty="0">
                          <a:effectLst/>
                          <a:latin typeface="Verdana" panose="020B0604030504040204" pitchFamily="34" charset="0"/>
                          <a:ea typeface="Verdana" panose="020B0604030504040204" pitchFamily="34" charset="0"/>
                          <a:cs typeface="Verdana" panose="020B0604030504040204" pitchFamily="34" charset="0"/>
                        </a:rPr>
                        <a:t>6.</a:t>
                      </a:r>
                      <a:endPar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72000" marR="72000" marT="36000" marB="36000" anchor="ct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l" fontAlgn="b"/>
                      <a:r>
                        <a:rPr lang="en-IN" sz="1000" u="none" strike="noStrike" dirty="0">
                          <a:effectLst/>
                          <a:latin typeface="Verdana" panose="020B0604030504040204" pitchFamily="34" charset="0"/>
                          <a:ea typeface="Verdana" panose="020B0604030504040204" pitchFamily="34" charset="0"/>
                          <a:cs typeface="Verdana" panose="020B0604030504040204" pitchFamily="34" charset="0"/>
                        </a:rPr>
                        <a:t>National Railway Network</a:t>
                      </a:r>
                      <a:endPar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72000" marR="72000" marT="36000" marB="36000" anchor="ct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fontAlgn="b"/>
                      <a:r>
                        <a:rPr lang="en-IN" sz="1000" u="none" strike="noStrike" dirty="0">
                          <a:effectLst/>
                          <a:latin typeface="Verdana" panose="020B0604030504040204" pitchFamily="34" charset="0"/>
                          <a:ea typeface="Verdana" panose="020B0604030504040204" pitchFamily="34" charset="0"/>
                          <a:cs typeface="Verdana" panose="020B0604030504040204" pitchFamily="34" charset="0"/>
                        </a:rPr>
                        <a:t>Riyadh and Dammam</a:t>
                      </a:r>
                      <a:endPar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72000" marR="72000" marT="36000" marB="36000" anchor="ct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fontAlgn="b"/>
                      <a:r>
                        <a:rPr lang="en-IN" sz="1000" u="none" strike="noStrike" dirty="0">
                          <a:effectLst/>
                          <a:latin typeface="Verdana" panose="020B0604030504040204" pitchFamily="34" charset="0"/>
                          <a:ea typeface="Verdana" panose="020B0604030504040204" pitchFamily="34" charset="0"/>
                          <a:cs typeface="Verdana" panose="020B0604030504040204" pitchFamily="34" charset="0"/>
                        </a:rPr>
                        <a:t>2040</a:t>
                      </a:r>
                      <a:endPar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72000" marR="72000" marT="36000" marB="36000" anchor="ctr"/>
                </a:tc>
                <a:extLst>
                  <a:ext uri="{0D108BD9-81ED-4DB2-BD59-A6C34878D82A}">
                    <a16:rowId xmlns:a16="http://schemas.microsoft.com/office/drawing/2014/main" val="1732096515"/>
                  </a:ext>
                </a:extLst>
              </a:tr>
              <a:tr h="196793">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fontAlgn="b"/>
                      <a:r>
                        <a:rPr lang="en-IN" sz="1000" u="none" strike="noStrike" dirty="0">
                          <a:effectLst/>
                          <a:latin typeface="Verdana" panose="020B0604030504040204" pitchFamily="34" charset="0"/>
                          <a:ea typeface="Verdana" panose="020B0604030504040204" pitchFamily="34" charset="0"/>
                          <a:cs typeface="Verdana" panose="020B0604030504040204" pitchFamily="34" charset="0"/>
                        </a:rPr>
                        <a:t>7.</a:t>
                      </a:r>
                      <a:endPar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72000" marR="72000" marT="36000" marB="36000" anchor="ct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l" fontAlgn="b"/>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Al </a:t>
                      </a:r>
                      <a:r>
                        <a:rPr lang="en-IN" sz="1000" b="0" i="0" u="none" strike="noStrike" dirty="0" err="1">
                          <a:solidFill>
                            <a:schemeClr val="tx1"/>
                          </a:solidFill>
                          <a:effectLst/>
                          <a:latin typeface="Verdana" panose="020B0604030504040204" pitchFamily="34" charset="0"/>
                          <a:ea typeface="Verdana" panose="020B0604030504040204" pitchFamily="34" charset="0"/>
                          <a:cs typeface="Verdana" panose="020B0604030504040204" pitchFamily="34" charset="0"/>
                        </a:rPr>
                        <a:t>Widyan</a:t>
                      </a:r>
                      <a:endPar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72000" marR="72000" marT="36000" marB="36000" anchor="ct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fontAlgn="b"/>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Near Riyadh City</a:t>
                      </a:r>
                    </a:p>
                  </a:txBody>
                  <a:tcPr marL="72000" marR="72000" marT="36000" marB="36000" anchor="ct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fontAlgn="b"/>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2025-26</a:t>
                      </a:r>
                    </a:p>
                  </a:txBody>
                  <a:tcPr marL="72000" marR="72000" marT="36000" marB="36000" anchor="ctr"/>
                </a:tc>
                <a:extLst>
                  <a:ext uri="{0D108BD9-81ED-4DB2-BD59-A6C34878D82A}">
                    <a16:rowId xmlns:a16="http://schemas.microsoft.com/office/drawing/2014/main" val="4250634035"/>
                  </a:ext>
                </a:extLst>
              </a:tr>
              <a:tr h="196793">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fontAlgn="b"/>
                      <a:r>
                        <a:rPr lang="en-IN" sz="1000" u="none" strike="noStrike" dirty="0">
                          <a:effectLst/>
                          <a:latin typeface="Verdana" panose="020B0604030504040204" pitchFamily="34" charset="0"/>
                          <a:ea typeface="Verdana" panose="020B0604030504040204" pitchFamily="34" charset="0"/>
                          <a:cs typeface="Verdana" panose="020B0604030504040204" pitchFamily="34" charset="0"/>
                        </a:rPr>
                        <a:t>8.</a:t>
                      </a:r>
                      <a:endPar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72000" marR="72000" marT="36000" marB="36000" anchor="ct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l" fontAlgn="b"/>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King Salman Park</a:t>
                      </a:r>
                    </a:p>
                  </a:txBody>
                  <a:tcPr marL="72000" marR="72000" marT="36000" marB="36000" anchor="ct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fontAlgn="b"/>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Riyadh</a:t>
                      </a:r>
                    </a:p>
                  </a:txBody>
                  <a:tcPr marL="72000" marR="72000" marT="36000" marB="36000" anchor="ct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fontAlgn="b"/>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a:t>
                      </a:r>
                    </a:p>
                  </a:txBody>
                  <a:tcPr marL="72000" marR="72000" marT="36000" marB="36000" anchor="ctr"/>
                </a:tc>
                <a:extLst>
                  <a:ext uri="{0D108BD9-81ED-4DB2-BD59-A6C34878D82A}">
                    <a16:rowId xmlns:a16="http://schemas.microsoft.com/office/drawing/2014/main" val="1883059862"/>
                  </a:ext>
                </a:extLst>
              </a:tr>
              <a:tr h="196793">
                <a:tc>
                  <a:txBody>
                    <a:bodyPr/>
                    <a:lstStyle/>
                    <a:p>
                      <a:pPr algn="ctr" fontAlgn="b"/>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9.</a:t>
                      </a:r>
                    </a:p>
                  </a:txBody>
                  <a:tcPr marL="72000" marR="72000" marT="36000" marB="36000" anchor="ctr"/>
                </a:tc>
                <a:tc>
                  <a:txBody>
                    <a:bodyPr/>
                    <a:lstStyle/>
                    <a:p>
                      <a:pPr algn="l" fontAlgn="b"/>
                      <a:r>
                        <a:rPr lang="en-IN" sz="1000" b="0" i="0" u="none" strike="noStrike" dirty="0" err="1">
                          <a:solidFill>
                            <a:schemeClr val="tx1"/>
                          </a:solidFill>
                          <a:effectLst/>
                          <a:latin typeface="Verdana" panose="020B0604030504040204" pitchFamily="34" charset="0"/>
                          <a:ea typeface="Verdana" panose="020B0604030504040204" pitchFamily="34" charset="0"/>
                          <a:cs typeface="Verdana" panose="020B0604030504040204" pitchFamily="34" charset="0"/>
                        </a:rPr>
                        <a:t>Sharaan</a:t>
                      </a: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 Nature Reserve</a:t>
                      </a:r>
                    </a:p>
                  </a:txBody>
                  <a:tcPr marL="72000" marR="72000" marT="36000" marB="36000" anchor="ctr"/>
                </a:tc>
                <a:tc>
                  <a:txBody>
                    <a:bodyPr/>
                    <a:lstStyle/>
                    <a:p>
                      <a:pPr algn="ctr" fontAlgn="b"/>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Al Ula</a:t>
                      </a:r>
                    </a:p>
                  </a:txBody>
                  <a:tcPr marL="72000" marR="72000" marT="36000" marB="36000" anchor="ctr"/>
                </a:tc>
                <a:tc>
                  <a:txBody>
                    <a:bodyPr/>
                    <a:lstStyle/>
                    <a:p>
                      <a:pPr algn="ctr" fontAlgn="b"/>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2030</a:t>
                      </a:r>
                    </a:p>
                  </a:txBody>
                  <a:tcPr marL="72000" marR="72000" marT="36000" marB="36000" anchor="ctr"/>
                </a:tc>
                <a:extLst>
                  <a:ext uri="{0D108BD9-81ED-4DB2-BD59-A6C34878D82A}">
                    <a16:rowId xmlns:a16="http://schemas.microsoft.com/office/drawing/2014/main" val="2074447671"/>
                  </a:ext>
                </a:extLst>
              </a:tr>
              <a:tr h="405551">
                <a:tc>
                  <a:txBody>
                    <a:bodyPr/>
                    <a:lstStyle/>
                    <a:p>
                      <a:pPr algn="ctr" fontAlgn="b"/>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10.</a:t>
                      </a:r>
                    </a:p>
                  </a:txBody>
                  <a:tcPr marL="72000" marR="72000" marT="36000" marB="36000" anchor="ctr"/>
                </a:tc>
                <a:tc>
                  <a:txBody>
                    <a:bodyPr/>
                    <a:lstStyle/>
                    <a:p>
                      <a:pPr algn="l" fontAlgn="b"/>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Jeddah Tower</a:t>
                      </a:r>
                    </a:p>
                  </a:txBody>
                  <a:tcPr marL="72000" marR="72000" marT="36000" marB="36000" anchor="ctr"/>
                </a:tc>
                <a:tc>
                  <a:txBody>
                    <a:bodyPr/>
                    <a:lstStyle/>
                    <a:p>
                      <a:pPr algn="ctr" fontAlgn="b"/>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Jeddah</a:t>
                      </a:r>
                    </a:p>
                  </a:txBody>
                  <a:tcPr marL="72000" marR="72000" marT="36000" marB="36000" anchor="ctr"/>
                </a:tc>
                <a:tc>
                  <a:txBody>
                    <a:bodyPr/>
                    <a:lstStyle/>
                    <a:p>
                      <a:pPr algn="ctr" fontAlgn="b"/>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Expected to Get Completed by End of 2021</a:t>
                      </a:r>
                    </a:p>
                  </a:txBody>
                  <a:tcPr marL="72000" marR="72000" marT="36000" marB="36000" anchor="ctr"/>
                </a:tc>
                <a:extLst>
                  <a:ext uri="{0D108BD9-81ED-4DB2-BD59-A6C34878D82A}">
                    <a16:rowId xmlns:a16="http://schemas.microsoft.com/office/drawing/2014/main" val="3154292217"/>
                  </a:ext>
                </a:extLst>
              </a:tr>
            </a:tbl>
          </a:graphicData>
        </a:graphic>
      </p:graphicFrame>
      <p:sp>
        <p:nvSpPr>
          <p:cNvPr id="10" name="TextBox 9">
            <a:extLst>
              <a:ext uri="{FF2B5EF4-FFF2-40B4-BE49-F238E27FC236}">
                <a16:creationId xmlns:a16="http://schemas.microsoft.com/office/drawing/2014/main" id="{B2E267D3-8891-4281-8E37-5262794CB309}"/>
              </a:ext>
            </a:extLst>
          </p:cNvPr>
          <p:cNvSpPr txBox="1"/>
          <p:nvPr/>
        </p:nvSpPr>
        <p:spPr>
          <a:xfrm>
            <a:off x="283848" y="682526"/>
            <a:ext cx="8419377" cy="292068"/>
          </a:xfrm>
          <a:prstGeom prst="rect">
            <a:avLst/>
          </a:prstGeom>
          <a:noFill/>
        </p:spPr>
        <p:txBody>
          <a:bodyPr wrap="square" rtlCol="0">
            <a:spAutoFit/>
          </a:bodyPr>
          <a:lstStyle/>
          <a:p>
            <a:pPr marL="0" marR="0" lvl="0" indent="0" algn="l" defTabSz="457200" rtl="0" eaLnBrk="1" fontAlgn="auto" latinLnBrk="0" hangingPunct="1">
              <a:lnSpc>
                <a:spcPct val="15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Table XX: Upcoming Mega-Projects in GCC Region</a:t>
            </a:r>
            <a:endParaRPr kumimoji="0" lang="en-US" sz="1000" b="1" i="1"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11" name="Rectangle 10">
            <a:extLst>
              <a:ext uri="{FF2B5EF4-FFF2-40B4-BE49-F238E27FC236}">
                <a16:creationId xmlns:a16="http://schemas.microsoft.com/office/drawing/2014/main" id="{4B1A1522-2ED9-4A89-9F6B-C5B5B577A2CB}"/>
              </a:ext>
            </a:extLst>
          </p:cNvPr>
          <p:cNvSpPr/>
          <p:nvPr/>
        </p:nvSpPr>
        <p:spPr>
          <a:xfrm>
            <a:off x="5919381" y="3895937"/>
            <a:ext cx="2909772" cy="215444"/>
          </a:xfrm>
          <a:prstGeom prst="rect">
            <a:avLst/>
          </a:prstGeom>
        </p:spPr>
        <p:txBody>
          <a:bodyPr wrap="none">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800" b="0" i="1" u="none" strike="noStrike" kern="1200" cap="none" spc="0" normalizeH="0" baseline="0" noProof="0" dirty="0">
                <a:ln>
                  <a:noFill/>
                </a:ln>
                <a:solidFill>
                  <a:srgbClr val="7F7F7F"/>
                </a:solidFill>
                <a:effectLst/>
                <a:uLnTx/>
                <a:uFillTx/>
                <a:latin typeface="Verdana" panose="020B0604030504040204" pitchFamily="34" charset="0"/>
                <a:ea typeface="Verdana" panose="020B0604030504040204" pitchFamily="34" charset="0"/>
                <a:cs typeface="Verdana" panose="020B0604030504040204" pitchFamily="34" charset="0"/>
              </a:rPr>
              <a:t>Source: General Authority of Statistics, Saudi Arabia</a:t>
            </a:r>
          </a:p>
        </p:txBody>
      </p:sp>
    </p:spTree>
    <p:extLst>
      <p:ext uri="{BB962C8B-B14F-4D97-AF65-F5344CB8AC3E}">
        <p14:creationId xmlns:p14="http://schemas.microsoft.com/office/powerpoint/2010/main" val="286100418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3A7F4A6B-3C27-4472-AAA2-6AE0B8B7BB99}"/>
              </a:ext>
            </a:extLst>
          </p:cNvPr>
          <p:cNvSpPr>
            <a:spLocks noGrp="1"/>
          </p:cNvSpPr>
          <p:nvPr>
            <p:ph type="body" sz="quarter" idx="14"/>
          </p:nvPr>
        </p:nvSpPr>
        <p:spPr>
          <a:xfrm>
            <a:off x="28136" y="130464"/>
            <a:ext cx="7340073" cy="608533"/>
          </a:xfrm>
        </p:spPr>
        <p:txBody>
          <a:bodyPr>
            <a:normAutofit/>
          </a:bodyPr>
          <a:lstStyle/>
          <a:p>
            <a:pPr>
              <a:spcBef>
                <a:spcPts val="0"/>
              </a:spcBef>
            </a:pPr>
            <a:r>
              <a:rPr lang="en-IN" sz="1400" dirty="0">
                <a:solidFill>
                  <a:schemeClr val="tx1">
                    <a:lumMod val="85000"/>
                    <a:lumOff val="15000"/>
                  </a:schemeClr>
                </a:solidFill>
              </a:rPr>
              <a:t>Middle East &amp; Africa Epoxy Resin Market</a:t>
            </a:r>
          </a:p>
          <a:p>
            <a:pPr>
              <a:spcBef>
                <a:spcPts val="0"/>
              </a:spcBef>
            </a:pPr>
            <a:r>
              <a:rPr lang="en-US" sz="1200" b="0" dirty="0">
                <a:solidFill>
                  <a:schemeClr val="tx1">
                    <a:lumMod val="85000"/>
                    <a:lumOff val="15000"/>
                  </a:schemeClr>
                </a:solidFill>
              </a:rPr>
              <a:t>Market Share, By Type</a:t>
            </a:r>
          </a:p>
        </p:txBody>
      </p:sp>
      <p:sp>
        <p:nvSpPr>
          <p:cNvPr id="14" name="TextBox 13">
            <a:extLst>
              <a:ext uri="{FF2B5EF4-FFF2-40B4-BE49-F238E27FC236}">
                <a16:creationId xmlns:a16="http://schemas.microsoft.com/office/drawing/2014/main" id="{1558FA07-D4DE-4AB1-8BDC-22E287A361F2}"/>
              </a:ext>
            </a:extLst>
          </p:cNvPr>
          <p:cNvSpPr txBox="1"/>
          <p:nvPr/>
        </p:nvSpPr>
        <p:spPr>
          <a:xfrm>
            <a:off x="261741" y="655960"/>
            <a:ext cx="8809041" cy="292068"/>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E7E6E6">
                    <a:lumMod val="25000"/>
                  </a:srgbClr>
                </a:solidFill>
                <a:effectLst/>
                <a:uLnTx/>
                <a:uFillTx/>
                <a:latin typeface="Verdana" panose="020B0604030504040204" pitchFamily="34" charset="0"/>
                <a:ea typeface="Verdana" panose="020B0604030504040204" pitchFamily="34" charset="0"/>
                <a:cs typeface="Verdana" panose="020B0604030504040204" pitchFamily="34" charset="0"/>
              </a:rPr>
              <a:t>Figure 5: Middle East &amp; Africa Epoxy Resin Market Share, By Type, By Volume, 2015–2025F</a:t>
            </a:r>
          </a:p>
        </p:txBody>
      </p:sp>
      <p:graphicFrame>
        <p:nvGraphicFramePr>
          <p:cNvPr id="8" name="Chart 7">
            <a:extLst>
              <a:ext uri="{FF2B5EF4-FFF2-40B4-BE49-F238E27FC236}">
                <a16:creationId xmlns:a16="http://schemas.microsoft.com/office/drawing/2014/main" id="{4132EB14-6723-4248-8CA5-699FF5E13051}"/>
              </a:ext>
            </a:extLst>
          </p:cNvPr>
          <p:cNvGraphicFramePr/>
          <p:nvPr>
            <p:extLst>
              <p:ext uri="{D42A27DB-BD31-4B8C-83A1-F6EECF244321}">
                <p14:modId xmlns:p14="http://schemas.microsoft.com/office/powerpoint/2010/main" val="3701568494"/>
              </p:ext>
            </p:extLst>
          </p:nvPr>
        </p:nvGraphicFramePr>
        <p:xfrm>
          <a:off x="178676" y="986493"/>
          <a:ext cx="8703583" cy="4571969"/>
        </p:xfrm>
        <a:graphic>
          <a:graphicData uri="http://schemas.openxmlformats.org/drawingml/2006/chart">
            <c:chart xmlns:c="http://schemas.openxmlformats.org/drawingml/2006/chart" xmlns:r="http://schemas.openxmlformats.org/officeDocument/2006/relationships" r:id="rId3"/>
          </a:graphicData>
        </a:graphic>
      </p:graphicFrame>
      <p:sp>
        <p:nvSpPr>
          <p:cNvPr id="5" name="TextBox 4">
            <a:extLst>
              <a:ext uri="{FF2B5EF4-FFF2-40B4-BE49-F238E27FC236}">
                <a16:creationId xmlns:a16="http://schemas.microsoft.com/office/drawing/2014/main" id="{BE42498D-9596-4D48-BB1C-415AEC013F99}"/>
              </a:ext>
            </a:extLst>
          </p:cNvPr>
          <p:cNvSpPr txBox="1"/>
          <p:nvPr/>
        </p:nvSpPr>
        <p:spPr>
          <a:xfrm>
            <a:off x="346229" y="4961343"/>
            <a:ext cx="8298888" cy="1612301"/>
          </a:xfrm>
          <a:prstGeom prst="rect">
            <a:avLst/>
          </a:prstGeom>
          <a:noFill/>
        </p:spPr>
        <p:txBody>
          <a:bodyPr wrap="square" rtlCol="0">
            <a:spAutoFit/>
          </a:bodyPr>
          <a:lstStyle/>
          <a:p>
            <a:pPr algn="just">
              <a:lnSpc>
                <a:spcPts val="1500"/>
              </a:lnSpc>
            </a:pPr>
            <a:r>
              <a:rPr lang="en-US" sz="1000" dirty="0">
                <a:solidFill>
                  <a:schemeClr val="bg1"/>
                </a:solidFill>
                <a:latin typeface="Arial" panose="020B0604020202020204" pitchFamily="34" charset="0"/>
                <a:ea typeface="Verdana" panose="020B0604030504040204" pitchFamily="34" charset="0"/>
                <a:cs typeface="Arial" panose="020B0604020202020204" pitchFamily="34" charset="0"/>
              </a:rPr>
              <a:t>Epoxy Resin market is being driven by various end user industries such as thermal papers, epoxy resins, fine chemicals, phenolic resins, PBT, polyurethane and many more. Amongst all these end users, majority of the demand for BPS is generated by thermal paper across the globe. Increasing demand for online purchasing coupled with increasing importance of labelling in food &amp; beverage industry is promoting the use of thermal papers, which in turn is driving BPS consumption. Epoxy resins, fine chemicals, phenolic resins, PBT &amp; polyurethane collectively have garnered more than 45% share in 2019 in Middle East &amp; Africa BPS market. Increasing use of epoxy resins to give specific aesthetic to a place, has catalyzed the BPS demand. Polyurethane systems have been associated with offering strength, durability and resilience while dealing with challenging conditions such as heavy footfall, physical impacts, extreme temperatures and corrosive chemicals. These offerings by PU resins are driving the BPS market growth.</a:t>
            </a:r>
          </a:p>
        </p:txBody>
      </p:sp>
      <p:sp>
        <p:nvSpPr>
          <p:cNvPr id="7" name="TextBox 4">
            <a:extLst>
              <a:ext uri="{FF2B5EF4-FFF2-40B4-BE49-F238E27FC236}">
                <a16:creationId xmlns:a16="http://schemas.microsoft.com/office/drawing/2014/main" id="{30124DBD-A11C-4FD3-9598-1F246D707CDE}"/>
              </a:ext>
            </a:extLst>
          </p:cNvPr>
          <p:cNvSpPr txBox="1"/>
          <p:nvPr/>
        </p:nvSpPr>
        <p:spPr>
          <a:xfrm>
            <a:off x="6544304" y="5767493"/>
            <a:ext cx="2337955" cy="20005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TechSci Research</a:t>
            </a:r>
          </a:p>
        </p:txBody>
      </p:sp>
    </p:spTree>
    <p:extLst>
      <p:ext uri="{BB962C8B-B14F-4D97-AF65-F5344CB8AC3E}">
        <p14:creationId xmlns:p14="http://schemas.microsoft.com/office/powerpoint/2010/main" val="164087836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3A7F4A6B-3C27-4472-AAA2-6AE0B8B7BB99}"/>
              </a:ext>
            </a:extLst>
          </p:cNvPr>
          <p:cNvSpPr>
            <a:spLocks noGrp="1"/>
          </p:cNvSpPr>
          <p:nvPr>
            <p:ph type="body" sz="quarter" idx="14"/>
          </p:nvPr>
        </p:nvSpPr>
        <p:spPr>
          <a:xfrm>
            <a:off x="28136" y="130464"/>
            <a:ext cx="7340073" cy="608533"/>
          </a:xfrm>
        </p:spPr>
        <p:txBody>
          <a:bodyPr>
            <a:normAutofit/>
          </a:bodyPr>
          <a:lstStyle/>
          <a:p>
            <a:pPr>
              <a:spcBef>
                <a:spcPts val="0"/>
              </a:spcBef>
            </a:pPr>
            <a:r>
              <a:rPr lang="en-IN" sz="1400" dirty="0">
                <a:solidFill>
                  <a:schemeClr val="tx1">
                    <a:lumMod val="85000"/>
                    <a:lumOff val="15000"/>
                  </a:schemeClr>
                </a:solidFill>
              </a:rPr>
              <a:t>Middle East &amp; Africa Epoxy Resin Market</a:t>
            </a:r>
          </a:p>
          <a:p>
            <a:pPr>
              <a:spcBef>
                <a:spcPts val="0"/>
              </a:spcBef>
            </a:pPr>
            <a:r>
              <a:rPr lang="en-US" sz="1200" b="0" dirty="0">
                <a:solidFill>
                  <a:schemeClr val="tx1">
                    <a:lumMod val="85000"/>
                    <a:lumOff val="15000"/>
                  </a:schemeClr>
                </a:solidFill>
              </a:rPr>
              <a:t>Market Share, By Grade</a:t>
            </a:r>
          </a:p>
        </p:txBody>
      </p:sp>
      <p:sp>
        <p:nvSpPr>
          <p:cNvPr id="14" name="TextBox 13">
            <a:extLst>
              <a:ext uri="{FF2B5EF4-FFF2-40B4-BE49-F238E27FC236}">
                <a16:creationId xmlns:a16="http://schemas.microsoft.com/office/drawing/2014/main" id="{1558FA07-D4DE-4AB1-8BDC-22E287A361F2}"/>
              </a:ext>
            </a:extLst>
          </p:cNvPr>
          <p:cNvSpPr txBox="1"/>
          <p:nvPr/>
        </p:nvSpPr>
        <p:spPr>
          <a:xfrm>
            <a:off x="261741" y="655960"/>
            <a:ext cx="8809041" cy="292068"/>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E7E6E6">
                    <a:lumMod val="25000"/>
                  </a:srgbClr>
                </a:solidFill>
                <a:effectLst/>
                <a:uLnTx/>
                <a:uFillTx/>
                <a:latin typeface="Verdana" panose="020B0604030504040204" pitchFamily="34" charset="0"/>
                <a:ea typeface="Verdana" panose="020B0604030504040204" pitchFamily="34" charset="0"/>
                <a:cs typeface="Verdana" panose="020B0604030504040204" pitchFamily="34" charset="0"/>
              </a:rPr>
              <a:t>Figure 5: Middle East &amp; Africa Epoxy Resin Market Share, By Grade, By Volume, 2015–2025F</a:t>
            </a:r>
          </a:p>
        </p:txBody>
      </p:sp>
      <p:sp>
        <p:nvSpPr>
          <p:cNvPr id="9" name="TextBox 4">
            <a:extLst>
              <a:ext uri="{FF2B5EF4-FFF2-40B4-BE49-F238E27FC236}">
                <a16:creationId xmlns:a16="http://schemas.microsoft.com/office/drawing/2014/main" id="{3EBB8101-2BD9-47A3-B00B-DC256F979155}"/>
              </a:ext>
            </a:extLst>
          </p:cNvPr>
          <p:cNvSpPr txBox="1"/>
          <p:nvPr/>
        </p:nvSpPr>
        <p:spPr>
          <a:xfrm>
            <a:off x="3733001" y="4475915"/>
            <a:ext cx="4903238" cy="20005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TechSci Research</a:t>
            </a:r>
          </a:p>
        </p:txBody>
      </p:sp>
      <p:graphicFrame>
        <p:nvGraphicFramePr>
          <p:cNvPr id="11" name="Chart 10">
            <a:extLst>
              <a:ext uri="{FF2B5EF4-FFF2-40B4-BE49-F238E27FC236}">
                <a16:creationId xmlns:a16="http://schemas.microsoft.com/office/drawing/2014/main" id="{E3691915-8873-4B56-8BDC-36FEED9B2056}"/>
              </a:ext>
            </a:extLst>
          </p:cNvPr>
          <p:cNvGraphicFramePr/>
          <p:nvPr>
            <p:extLst>
              <p:ext uri="{D42A27DB-BD31-4B8C-83A1-F6EECF244321}">
                <p14:modId xmlns:p14="http://schemas.microsoft.com/office/powerpoint/2010/main" val="1875836105"/>
              </p:ext>
            </p:extLst>
          </p:nvPr>
        </p:nvGraphicFramePr>
        <p:xfrm>
          <a:off x="28136" y="1018938"/>
          <a:ext cx="9042646" cy="4620067"/>
        </p:xfrm>
        <a:graphic>
          <a:graphicData uri="http://schemas.openxmlformats.org/drawingml/2006/chart">
            <c:chart xmlns:c="http://schemas.openxmlformats.org/drawingml/2006/chart" xmlns:r="http://schemas.openxmlformats.org/officeDocument/2006/relationships" r:id="rId3"/>
          </a:graphicData>
        </a:graphic>
      </p:graphicFrame>
      <p:sp>
        <p:nvSpPr>
          <p:cNvPr id="8" name="TextBox 4">
            <a:extLst>
              <a:ext uri="{FF2B5EF4-FFF2-40B4-BE49-F238E27FC236}">
                <a16:creationId xmlns:a16="http://schemas.microsoft.com/office/drawing/2014/main" id="{F0974179-52E0-48A7-9EBA-9C4C8E707EA4}"/>
              </a:ext>
            </a:extLst>
          </p:cNvPr>
          <p:cNvSpPr txBox="1"/>
          <p:nvPr/>
        </p:nvSpPr>
        <p:spPr>
          <a:xfrm>
            <a:off x="6477178" y="5639006"/>
            <a:ext cx="2337955" cy="20005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TechSci Research</a:t>
            </a:r>
          </a:p>
        </p:txBody>
      </p:sp>
    </p:spTree>
    <p:extLst>
      <p:ext uri="{BB962C8B-B14F-4D97-AF65-F5344CB8AC3E}">
        <p14:creationId xmlns:p14="http://schemas.microsoft.com/office/powerpoint/2010/main" val="20874911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close up of a piece of paper&#10;&#10;Description automatically generated">
            <a:extLst>
              <a:ext uri="{FF2B5EF4-FFF2-40B4-BE49-F238E27FC236}">
                <a16:creationId xmlns:a16="http://schemas.microsoft.com/office/drawing/2014/main" id="{2BF04AF6-AD30-462F-BD31-2E9F978E726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0"/>
            <a:ext cx="9144000" cy="6858000"/>
          </a:xfrm>
          <a:prstGeom prst="rect">
            <a:avLst/>
          </a:prstGeom>
        </p:spPr>
      </p:pic>
      <p:sp>
        <p:nvSpPr>
          <p:cNvPr id="5" name="Content Placeholder 2">
            <a:extLst>
              <a:ext uri="{FF2B5EF4-FFF2-40B4-BE49-F238E27FC236}">
                <a16:creationId xmlns:a16="http://schemas.microsoft.com/office/drawing/2014/main" id="{F888F908-0425-448A-9F48-E1135DF27EBA}"/>
              </a:ext>
            </a:extLst>
          </p:cNvPr>
          <p:cNvSpPr txBox="1">
            <a:spLocks/>
          </p:cNvSpPr>
          <p:nvPr/>
        </p:nvSpPr>
        <p:spPr>
          <a:xfrm>
            <a:off x="311285" y="3877546"/>
            <a:ext cx="3501958" cy="1258658"/>
          </a:xfrm>
          <a:prstGeom prst="rect">
            <a:avLst/>
          </a:prstGeom>
        </p:spPr>
        <p:txBody>
          <a:bodyPr vert="horz" lIns="91440" tIns="45720" rIns="91440" bIns="45720" rtlCol="0" anchor="ctr">
            <a:normAutofit/>
          </a:bodyPr>
          <a:lstStyle>
            <a:lvl1pPr marL="188595" indent="-188595" algn="l" defTabSz="754380" rtl="0" eaLnBrk="1" latinLnBrk="0" hangingPunct="1">
              <a:lnSpc>
                <a:spcPct val="90000"/>
              </a:lnSpc>
              <a:spcBef>
                <a:spcPts val="825"/>
              </a:spcBef>
              <a:buFont typeface="Arial" panose="020B0604020202020204" pitchFamily="34" charset="0"/>
              <a:buChar char="•"/>
              <a:defRPr sz="2310" kern="1200">
                <a:solidFill>
                  <a:schemeClr val="tx1"/>
                </a:solidFill>
                <a:latin typeface="+mn-lt"/>
                <a:ea typeface="+mn-ea"/>
                <a:cs typeface="+mn-cs"/>
              </a:defRPr>
            </a:lvl1pPr>
            <a:lvl2pPr marL="565785" indent="-188595" algn="l" defTabSz="754380" rtl="0" eaLnBrk="1" latinLnBrk="0" hangingPunct="1">
              <a:lnSpc>
                <a:spcPct val="90000"/>
              </a:lnSpc>
              <a:spcBef>
                <a:spcPts val="413"/>
              </a:spcBef>
              <a:buFont typeface="Arial" panose="020B0604020202020204" pitchFamily="34" charset="0"/>
              <a:buChar char="•"/>
              <a:defRPr sz="1980" kern="1200">
                <a:solidFill>
                  <a:schemeClr val="tx1"/>
                </a:solidFill>
                <a:latin typeface="+mn-lt"/>
                <a:ea typeface="+mn-ea"/>
                <a:cs typeface="+mn-cs"/>
              </a:defRPr>
            </a:lvl2pPr>
            <a:lvl3pPr marL="942975" indent="-188595" algn="l" defTabSz="754380" rtl="0" eaLnBrk="1" latinLnBrk="0" hangingPunct="1">
              <a:lnSpc>
                <a:spcPct val="90000"/>
              </a:lnSpc>
              <a:spcBef>
                <a:spcPts val="413"/>
              </a:spcBef>
              <a:buFont typeface="Arial" panose="020B0604020202020204" pitchFamily="34" charset="0"/>
              <a:buChar char="•"/>
              <a:defRPr sz="1650" kern="1200">
                <a:solidFill>
                  <a:schemeClr val="tx1"/>
                </a:solidFill>
                <a:latin typeface="+mn-lt"/>
                <a:ea typeface="+mn-ea"/>
                <a:cs typeface="+mn-cs"/>
              </a:defRPr>
            </a:lvl3pPr>
            <a:lvl4pPr marL="132016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4pPr>
            <a:lvl5pPr marL="169735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5pPr>
            <a:lvl6pPr marL="207454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6pPr>
            <a:lvl7pPr marL="245173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7pPr>
            <a:lvl8pPr marL="282892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8pPr>
            <a:lvl9pPr marL="320611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ct val="0"/>
              </a:spcBef>
              <a:spcAft>
                <a:spcPts val="600"/>
              </a:spcAft>
              <a:buClrTx/>
              <a:buSzTx/>
              <a:buFont typeface="Arial" panose="020B0604020202020204" pitchFamily="34" charset="0"/>
              <a:buNone/>
              <a:tabLst/>
              <a:defRPr/>
            </a:pPr>
            <a:r>
              <a:rPr kumimoji="0" lang="en-US" sz="3100" b="1" i="0" u="none" strike="noStrike" kern="1200" cap="none" spc="-136" normalizeH="0" baseline="0" noProof="0" dirty="0">
                <a:ln>
                  <a:noFill/>
                </a:ln>
                <a:solidFill>
                  <a:prstClr val="black">
                    <a:lumMod val="85000"/>
                    <a:lumOff val="15000"/>
                  </a:prstClr>
                </a:solidFill>
                <a:effectLst>
                  <a:outerShdw blurRad="38100" dist="38100" dir="2700000" algn="tl">
                    <a:srgbClr val="000000">
                      <a:alpha val="43137"/>
                    </a:srgbClr>
                  </a:outerShdw>
                </a:effectLst>
                <a:uLnTx/>
                <a:uFillTx/>
                <a:latin typeface="Calibri Light" panose="020F0302020204030204"/>
                <a:ea typeface="+mn-ea"/>
                <a:cs typeface="+mn-cs"/>
              </a:rPr>
              <a:t>RESEARCH METHODOLOGY</a:t>
            </a:r>
          </a:p>
        </p:txBody>
      </p:sp>
      <p:pic>
        <p:nvPicPr>
          <p:cNvPr id="13" name="Picture 12">
            <a:extLst>
              <a:ext uri="{FF2B5EF4-FFF2-40B4-BE49-F238E27FC236}">
                <a16:creationId xmlns:a16="http://schemas.microsoft.com/office/drawing/2014/main" id="{26A143A6-D94A-447E-8286-4F0F964B15E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552115" y="343321"/>
            <a:ext cx="1998988" cy="627133"/>
          </a:xfrm>
          <a:prstGeom prst="rect">
            <a:avLst/>
          </a:prstGeom>
        </p:spPr>
      </p:pic>
    </p:spTree>
    <p:extLst>
      <p:ext uri="{BB962C8B-B14F-4D97-AF65-F5344CB8AC3E}">
        <p14:creationId xmlns:p14="http://schemas.microsoft.com/office/powerpoint/2010/main" val="163129463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3A7F4A6B-3C27-4472-AAA2-6AE0B8B7BB99}"/>
              </a:ext>
            </a:extLst>
          </p:cNvPr>
          <p:cNvSpPr>
            <a:spLocks noGrp="1"/>
          </p:cNvSpPr>
          <p:nvPr>
            <p:ph type="body" sz="quarter" idx="14"/>
          </p:nvPr>
        </p:nvSpPr>
        <p:spPr>
          <a:xfrm>
            <a:off x="28136" y="130464"/>
            <a:ext cx="7340073" cy="608533"/>
          </a:xfrm>
        </p:spPr>
        <p:txBody>
          <a:bodyPr>
            <a:normAutofit/>
          </a:bodyPr>
          <a:lstStyle/>
          <a:p>
            <a:pPr>
              <a:spcBef>
                <a:spcPts val="0"/>
              </a:spcBef>
            </a:pPr>
            <a:r>
              <a:rPr lang="en-IN" sz="1400" dirty="0">
                <a:solidFill>
                  <a:schemeClr val="tx1">
                    <a:lumMod val="85000"/>
                    <a:lumOff val="15000"/>
                  </a:schemeClr>
                </a:solidFill>
              </a:rPr>
              <a:t>Middle East &amp; Africa Epoxy Resin Market</a:t>
            </a:r>
          </a:p>
          <a:p>
            <a:pPr>
              <a:spcBef>
                <a:spcPts val="0"/>
              </a:spcBef>
            </a:pPr>
            <a:r>
              <a:rPr lang="en-US" sz="1200" b="0" dirty="0">
                <a:solidFill>
                  <a:schemeClr val="tx1">
                    <a:lumMod val="85000"/>
                    <a:lumOff val="15000"/>
                  </a:schemeClr>
                </a:solidFill>
              </a:rPr>
              <a:t>Market Share, By Sales Channel</a:t>
            </a:r>
          </a:p>
        </p:txBody>
      </p:sp>
      <p:sp>
        <p:nvSpPr>
          <p:cNvPr id="14" name="TextBox 13">
            <a:extLst>
              <a:ext uri="{FF2B5EF4-FFF2-40B4-BE49-F238E27FC236}">
                <a16:creationId xmlns:a16="http://schemas.microsoft.com/office/drawing/2014/main" id="{1558FA07-D4DE-4AB1-8BDC-22E287A361F2}"/>
              </a:ext>
            </a:extLst>
          </p:cNvPr>
          <p:cNvSpPr txBox="1"/>
          <p:nvPr/>
        </p:nvSpPr>
        <p:spPr>
          <a:xfrm>
            <a:off x="261741" y="720601"/>
            <a:ext cx="8809041" cy="292068"/>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E7E6E6">
                    <a:lumMod val="25000"/>
                  </a:srgbClr>
                </a:solidFill>
                <a:effectLst/>
                <a:uLnTx/>
                <a:uFillTx/>
                <a:latin typeface="Verdana" panose="020B0604030504040204" pitchFamily="34" charset="0"/>
                <a:ea typeface="Verdana" panose="020B0604030504040204" pitchFamily="34" charset="0"/>
                <a:cs typeface="Verdana" panose="020B0604030504040204" pitchFamily="34" charset="0"/>
              </a:rPr>
              <a:t>Figure 7: Middle East &amp; Africa Epoxy Resin Market Share, By Sales Channel, By Volume, 2015–2025F</a:t>
            </a:r>
          </a:p>
        </p:txBody>
      </p:sp>
      <p:sp>
        <p:nvSpPr>
          <p:cNvPr id="5" name="TextBox 4">
            <a:extLst>
              <a:ext uri="{FF2B5EF4-FFF2-40B4-BE49-F238E27FC236}">
                <a16:creationId xmlns:a16="http://schemas.microsoft.com/office/drawing/2014/main" id="{1D6C3E9A-D77B-4C10-B8AC-C87FC2808A30}"/>
              </a:ext>
            </a:extLst>
          </p:cNvPr>
          <p:cNvSpPr txBox="1"/>
          <p:nvPr/>
        </p:nvSpPr>
        <p:spPr>
          <a:xfrm>
            <a:off x="4546483" y="5660282"/>
            <a:ext cx="4164329" cy="20005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TechSci Research</a:t>
            </a:r>
          </a:p>
        </p:txBody>
      </p:sp>
      <p:graphicFrame>
        <p:nvGraphicFramePr>
          <p:cNvPr id="6" name="Chart 5">
            <a:extLst>
              <a:ext uri="{FF2B5EF4-FFF2-40B4-BE49-F238E27FC236}">
                <a16:creationId xmlns:a16="http://schemas.microsoft.com/office/drawing/2014/main" id="{2F0A7317-45C9-4B68-BD27-A3334AA67734}"/>
              </a:ext>
            </a:extLst>
          </p:cNvPr>
          <p:cNvGraphicFramePr/>
          <p:nvPr>
            <p:extLst>
              <p:ext uri="{D42A27DB-BD31-4B8C-83A1-F6EECF244321}">
                <p14:modId xmlns:p14="http://schemas.microsoft.com/office/powerpoint/2010/main" val="711729565"/>
              </p:ext>
            </p:extLst>
          </p:nvPr>
        </p:nvGraphicFramePr>
        <p:xfrm>
          <a:off x="194691" y="1012669"/>
          <a:ext cx="8703583" cy="4373941"/>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57779471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3A7F4A6B-3C27-4472-AAA2-6AE0B8B7BB99}"/>
              </a:ext>
            </a:extLst>
          </p:cNvPr>
          <p:cNvSpPr>
            <a:spLocks noGrp="1"/>
          </p:cNvSpPr>
          <p:nvPr>
            <p:ph type="body" sz="quarter" idx="14"/>
          </p:nvPr>
        </p:nvSpPr>
        <p:spPr>
          <a:xfrm>
            <a:off x="28136" y="130464"/>
            <a:ext cx="7340073" cy="608533"/>
          </a:xfrm>
        </p:spPr>
        <p:txBody>
          <a:bodyPr>
            <a:normAutofit/>
          </a:bodyPr>
          <a:lstStyle/>
          <a:p>
            <a:pPr>
              <a:spcBef>
                <a:spcPts val="0"/>
              </a:spcBef>
            </a:pPr>
            <a:r>
              <a:rPr lang="en-IN" sz="1400" dirty="0">
                <a:solidFill>
                  <a:schemeClr val="tx1">
                    <a:lumMod val="85000"/>
                    <a:lumOff val="15000"/>
                  </a:schemeClr>
                </a:solidFill>
              </a:rPr>
              <a:t>Middle East &amp; Africa Epoxy Resin Market</a:t>
            </a:r>
          </a:p>
          <a:p>
            <a:pPr>
              <a:spcBef>
                <a:spcPts val="0"/>
              </a:spcBef>
            </a:pPr>
            <a:r>
              <a:rPr lang="en-US" sz="1200" b="0" dirty="0">
                <a:solidFill>
                  <a:schemeClr val="tx1">
                    <a:lumMod val="85000"/>
                    <a:lumOff val="15000"/>
                  </a:schemeClr>
                </a:solidFill>
              </a:rPr>
              <a:t>Market Share, By Application</a:t>
            </a:r>
          </a:p>
        </p:txBody>
      </p:sp>
      <p:sp>
        <p:nvSpPr>
          <p:cNvPr id="14" name="TextBox 13">
            <a:extLst>
              <a:ext uri="{FF2B5EF4-FFF2-40B4-BE49-F238E27FC236}">
                <a16:creationId xmlns:a16="http://schemas.microsoft.com/office/drawing/2014/main" id="{1558FA07-D4DE-4AB1-8BDC-22E287A361F2}"/>
              </a:ext>
            </a:extLst>
          </p:cNvPr>
          <p:cNvSpPr txBox="1"/>
          <p:nvPr/>
        </p:nvSpPr>
        <p:spPr>
          <a:xfrm>
            <a:off x="261741" y="720601"/>
            <a:ext cx="8809041" cy="292068"/>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E7E6E6">
                    <a:lumMod val="25000"/>
                  </a:srgbClr>
                </a:solidFill>
                <a:effectLst/>
                <a:uLnTx/>
                <a:uFillTx/>
                <a:latin typeface="Verdana" panose="020B0604030504040204" pitchFamily="34" charset="0"/>
                <a:ea typeface="Verdana" panose="020B0604030504040204" pitchFamily="34" charset="0"/>
                <a:cs typeface="Verdana" panose="020B0604030504040204" pitchFamily="34" charset="0"/>
              </a:rPr>
              <a:t>Figure 7: Middle East &amp; Africa Epoxy Resin Market Share, By Application, By Volume, 2015–2025F</a:t>
            </a:r>
          </a:p>
        </p:txBody>
      </p:sp>
      <p:sp>
        <p:nvSpPr>
          <p:cNvPr id="5" name="TextBox 4">
            <a:extLst>
              <a:ext uri="{FF2B5EF4-FFF2-40B4-BE49-F238E27FC236}">
                <a16:creationId xmlns:a16="http://schemas.microsoft.com/office/drawing/2014/main" id="{1D6C3E9A-D77B-4C10-B8AC-C87FC2808A30}"/>
              </a:ext>
            </a:extLst>
          </p:cNvPr>
          <p:cNvSpPr txBox="1"/>
          <p:nvPr/>
        </p:nvSpPr>
        <p:spPr>
          <a:xfrm>
            <a:off x="4546483" y="5660282"/>
            <a:ext cx="4164329" cy="307777"/>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Others include automotive, composites etc.</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TechSci Research</a:t>
            </a:r>
          </a:p>
        </p:txBody>
      </p:sp>
      <p:graphicFrame>
        <p:nvGraphicFramePr>
          <p:cNvPr id="6" name="Chart 5">
            <a:extLst>
              <a:ext uri="{FF2B5EF4-FFF2-40B4-BE49-F238E27FC236}">
                <a16:creationId xmlns:a16="http://schemas.microsoft.com/office/drawing/2014/main" id="{0A31C24A-0427-4BDE-B236-A0C8C76DE5F0}"/>
              </a:ext>
            </a:extLst>
          </p:cNvPr>
          <p:cNvGraphicFramePr/>
          <p:nvPr>
            <p:extLst>
              <p:ext uri="{D42A27DB-BD31-4B8C-83A1-F6EECF244321}">
                <p14:modId xmlns:p14="http://schemas.microsoft.com/office/powerpoint/2010/main" val="657469716"/>
              </p:ext>
            </p:extLst>
          </p:nvPr>
        </p:nvGraphicFramePr>
        <p:xfrm>
          <a:off x="28137" y="1219243"/>
          <a:ext cx="9115863" cy="4587197"/>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9136799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3A7F4A6B-3C27-4472-AAA2-6AE0B8B7BB99}"/>
              </a:ext>
            </a:extLst>
          </p:cNvPr>
          <p:cNvSpPr>
            <a:spLocks noGrp="1"/>
          </p:cNvSpPr>
          <p:nvPr>
            <p:ph type="body" sz="quarter" idx="14"/>
          </p:nvPr>
        </p:nvSpPr>
        <p:spPr>
          <a:xfrm>
            <a:off x="28136" y="130464"/>
            <a:ext cx="7340073" cy="608533"/>
          </a:xfrm>
        </p:spPr>
        <p:txBody>
          <a:bodyPr>
            <a:normAutofit/>
          </a:bodyPr>
          <a:lstStyle/>
          <a:p>
            <a:pPr>
              <a:spcBef>
                <a:spcPts val="0"/>
              </a:spcBef>
            </a:pPr>
            <a:r>
              <a:rPr lang="en-IN" sz="1400" dirty="0">
                <a:solidFill>
                  <a:schemeClr val="tx1">
                    <a:lumMod val="85000"/>
                    <a:lumOff val="15000"/>
                  </a:schemeClr>
                </a:solidFill>
              </a:rPr>
              <a:t>Middle East &amp; Africa Epoxy Resin Market</a:t>
            </a:r>
          </a:p>
          <a:p>
            <a:pPr>
              <a:spcBef>
                <a:spcPts val="0"/>
              </a:spcBef>
            </a:pPr>
            <a:r>
              <a:rPr lang="en-US" sz="1200" b="0" dirty="0">
                <a:solidFill>
                  <a:schemeClr val="tx1">
                    <a:lumMod val="85000"/>
                    <a:lumOff val="15000"/>
                  </a:schemeClr>
                </a:solidFill>
              </a:rPr>
              <a:t>Market Share, By Country</a:t>
            </a:r>
          </a:p>
        </p:txBody>
      </p:sp>
      <p:sp>
        <p:nvSpPr>
          <p:cNvPr id="14" name="TextBox 13">
            <a:extLst>
              <a:ext uri="{FF2B5EF4-FFF2-40B4-BE49-F238E27FC236}">
                <a16:creationId xmlns:a16="http://schemas.microsoft.com/office/drawing/2014/main" id="{1558FA07-D4DE-4AB1-8BDC-22E287A361F2}"/>
              </a:ext>
            </a:extLst>
          </p:cNvPr>
          <p:cNvSpPr txBox="1"/>
          <p:nvPr/>
        </p:nvSpPr>
        <p:spPr>
          <a:xfrm>
            <a:off x="261741" y="720601"/>
            <a:ext cx="8809041" cy="292068"/>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E7E6E6">
                    <a:lumMod val="25000"/>
                  </a:srgbClr>
                </a:solidFill>
                <a:effectLst/>
                <a:uLnTx/>
                <a:uFillTx/>
                <a:latin typeface="Verdana" panose="020B0604030504040204" pitchFamily="34" charset="0"/>
                <a:ea typeface="Verdana" panose="020B0604030504040204" pitchFamily="34" charset="0"/>
                <a:cs typeface="Verdana" panose="020B0604030504040204" pitchFamily="34" charset="0"/>
              </a:rPr>
              <a:t>Figure 93: Middle East &amp; Africa Epoxy Resin Market Share, By Country, By Volume, 2015–2025F</a:t>
            </a:r>
          </a:p>
        </p:txBody>
      </p:sp>
      <p:sp>
        <p:nvSpPr>
          <p:cNvPr id="3" name="TextBox 4">
            <a:extLst>
              <a:ext uri="{FF2B5EF4-FFF2-40B4-BE49-F238E27FC236}">
                <a16:creationId xmlns:a16="http://schemas.microsoft.com/office/drawing/2014/main" id="{1E3E22D1-72DC-40CD-B68A-1A9E0F7FE59C}"/>
              </a:ext>
            </a:extLst>
          </p:cNvPr>
          <p:cNvSpPr txBox="1"/>
          <p:nvPr/>
        </p:nvSpPr>
        <p:spPr>
          <a:xfrm>
            <a:off x="5953092" y="6137399"/>
            <a:ext cx="2588458" cy="20005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TechSci Research</a:t>
            </a:r>
          </a:p>
        </p:txBody>
      </p:sp>
      <p:graphicFrame>
        <p:nvGraphicFramePr>
          <p:cNvPr id="4" name="Chart 3">
            <a:extLst>
              <a:ext uri="{FF2B5EF4-FFF2-40B4-BE49-F238E27FC236}">
                <a16:creationId xmlns:a16="http://schemas.microsoft.com/office/drawing/2014/main" id="{19005A8A-358A-4BA8-81AB-77067F95DF8E}"/>
              </a:ext>
            </a:extLst>
          </p:cNvPr>
          <p:cNvGraphicFramePr/>
          <p:nvPr>
            <p:extLst>
              <p:ext uri="{D42A27DB-BD31-4B8C-83A1-F6EECF244321}">
                <p14:modId xmlns:p14="http://schemas.microsoft.com/office/powerpoint/2010/main" val="1044815459"/>
              </p:ext>
            </p:extLst>
          </p:nvPr>
        </p:nvGraphicFramePr>
        <p:xfrm>
          <a:off x="456045" y="1136839"/>
          <a:ext cx="8614737" cy="5248105"/>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74700697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63977FA2-2584-483B-BEA5-C4C09F2B1DB2}"/>
              </a:ext>
            </a:extLst>
          </p:cNvPr>
          <p:cNvSpPr/>
          <p:nvPr/>
        </p:nvSpPr>
        <p:spPr>
          <a:xfrm>
            <a:off x="167217" y="2269180"/>
            <a:ext cx="2736426" cy="1569660"/>
          </a:xfrm>
          <a:prstGeom prst="rect">
            <a:avLst/>
          </a:prstGeom>
        </p:spPr>
        <p:txBody>
          <a:bodyPr wrap="square">
            <a:spAutoFit/>
          </a:bodyPr>
          <a:lstStyle/>
          <a:p>
            <a:pPr algn="ctr" defTabSz="914400">
              <a:spcBef>
                <a:spcPct val="0"/>
              </a:spcBef>
              <a:spcAft>
                <a:spcPts val="600"/>
              </a:spcAft>
              <a:defRPr/>
            </a:pPr>
            <a:r>
              <a:rPr lang="en-US" sz="2400" spc="-136" dirty="0">
                <a:solidFill>
                  <a:schemeClr val="bg1"/>
                </a:solidFill>
                <a:latin typeface="Montserrat" panose="00000500000000000000" pitchFamily="2" charset="0"/>
                <a:ea typeface="+mj-ea"/>
                <a:cs typeface="+mj-cs"/>
              </a:rPr>
              <a:t>SOUTH AMERICA  EPOXY RESIN MARKET OUTLOOK</a:t>
            </a:r>
          </a:p>
        </p:txBody>
      </p:sp>
      <p:cxnSp>
        <p:nvCxnSpPr>
          <p:cNvPr id="11" name="Straight Connector 10">
            <a:extLst>
              <a:ext uri="{FF2B5EF4-FFF2-40B4-BE49-F238E27FC236}">
                <a16:creationId xmlns:a16="http://schemas.microsoft.com/office/drawing/2014/main" id="{E46E7EE7-1768-4614-9001-7E82684FA105}"/>
              </a:ext>
            </a:extLst>
          </p:cNvPr>
          <p:cNvCxnSpPr/>
          <p:nvPr/>
        </p:nvCxnSpPr>
        <p:spPr>
          <a:xfrm>
            <a:off x="0" y="4191000"/>
            <a:ext cx="307086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16A7AA16-C025-4673-A9A9-D4A803D907FA}"/>
              </a:ext>
            </a:extLst>
          </p:cNvPr>
          <p:cNvCxnSpPr/>
          <p:nvPr/>
        </p:nvCxnSpPr>
        <p:spPr>
          <a:xfrm>
            <a:off x="0" y="4395978"/>
            <a:ext cx="307086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91E3F824-2743-43B8-AB46-776988FBFED4}"/>
              </a:ext>
            </a:extLst>
          </p:cNvPr>
          <p:cNvCxnSpPr/>
          <p:nvPr/>
        </p:nvCxnSpPr>
        <p:spPr>
          <a:xfrm>
            <a:off x="0" y="4609338"/>
            <a:ext cx="307086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F64FD4E6-CF0E-4020-9E3B-707F9EF1FAB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21627" y="353479"/>
            <a:ext cx="1998988" cy="627133"/>
          </a:xfrm>
          <a:prstGeom prst="rect">
            <a:avLst/>
          </a:prstGeom>
        </p:spPr>
      </p:pic>
      <p:pic>
        <p:nvPicPr>
          <p:cNvPr id="3" name="Picture 2" descr="A picture containing text, building, dome, blue&#10;&#10;Description automatically generated">
            <a:extLst>
              <a:ext uri="{FF2B5EF4-FFF2-40B4-BE49-F238E27FC236}">
                <a16:creationId xmlns:a16="http://schemas.microsoft.com/office/drawing/2014/main" id="{DF798466-2088-43A4-9818-03E2930B80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70860" y="2591850"/>
            <a:ext cx="6096008" cy="3648080"/>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70372812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 name="Chart 29">
            <a:extLst>
              <a:ext uri="{FF2B5EF4-FFF2-40B4-BE49-F238E27FC236}">
                <a16:creationId xmlns:a16="http://schemas.microsoft.com/office/drawing/2014/main" id="{5B9C2E5B-639D-46C4-B506-014FEF8B0889}"/>
              </a:ext>
            </a:extLst>
          </p:cNvPr>
          <p:cNvGraphicFramePr/>
          <p:nvPr>
            <p:extLst>
              <p:ext uri="{D42A27DB-BD31-4B8C-83A1-F6EECF244321}">
                <p14:modId xmlns:p14="http://schemas.microsoft.com/office/powerpoint/2010/main" val="1916188933"/>
              </p:ext>
            </p:extLst>
          </p:nvPr>
        </p:nvGraphicFramePr>
        <p:xfrm>
          <a:off x="348113" y="927652"/>
          <a:ext cx="8297124" cy="2721720"/>
        </p:xfrm>
        <a:graphic>
          <a:graphicData uri="http://schemas.openxmlformats.org/drawingml/2006/chart">
            <c:chart xmlns:c="http://schemas.openxmlformats.org/drawingml/2006/chart" xmlns:r="http://schemas.openxmlformats.org/officeDocument/2006/relationships" r:id="rId3"/>
          </a:graphicData>
        </a:graphic>
      </p:graphicFrame>
      <p:sp>
        <p:nvSpPr>
          <p:cNvPr id="10" name="Text Placeholder 3">
            <a:extLst>
              <a:ext uri="{FF2B5EF4-FFF2-40B4-BE49-F238E27FC236}">
                <a16:creationId xmlns:a16="http://schemas.microsoft.com/office/drawing/2014/main" id="{3A7F4A6B-3C27-4472-AAA2-6AE0B8B7BB99}"/>
              </a:ext>
            </a:extLst>
          </p:cNvPr>
          <p:cNvSpPr>
            <a:spLocks noGrp="1"/>
          </p:cNvSpPr>
          <p:nvPr>
            <p:ph type="body" sz="quarter" idx="14"/>
          </p:nvPr>
        </p:nvSpPr>
        <p:spPr>
          <a:xfrm>
            <a:off x="53536" y="130464"/>
            <a:ext cx="5602420" cy="608533"/>
          </a:xfrm>
        </p:spPr>
        <p:txBody>
          <a:bodyPr>
            <a:normAutofit/>
          </a:bodyPr>
          <a:lstStyle/>
          <a:p>
            <a:pPr>
              <a:spcBef>
                <a:spcPts val="0"/>
              </a:spcBef>
            </a:pPr>
            <a:r>
              <a:rPr lang="en-IN" sz="1400" dirty="0">
                <a:solidFill>
                  <a:schemeClr val="tx1">
                    <a:lumMod val="85000"/>
                    <a:lumOff val="15000"/>
                  </a:schemeClr>
                </a:solidFill>
              </a:rPr>
              <a:t>South America Epoxy Resin Market</a:t>
            </a:r>
          </a:p>
          <a:p>
            <a:pPr>
              <a:spcBef>
                <a:spcPts val="0"/>
              </a:spcBef>
            </a:pPr>
            <a:r>
              <a:rPr lang="en-US" sz="1200" b="0" dirty="0">
                <a:solidFill>
                  <a:schemeClr val="tx1">
                    <a:lumMod val="85000"/>
                    <a:lumOff val="15000"/>
                  </a:schemeClr>
                </a:solidFill>
              </a:rPr>
              <a:t>Market Size, By Volume &amp; Volume</a:t>
            </a:r>
          </a:p>
        </p:txBody>
      </p:sp>
      <p:sp>
        <p:nvSpPr>
          <p:cNvPr id="9" name="TextBox 8">
            <a:extLst>
              <a:ext uri="{FF2B5EF4-FFF2-40B4-BE49-F238E27FC236}">
                <a16:creationId xmlns:a16="http://schemas.microsoft.com/office/drawing/2014/main" id="{62FBD903-C18D-49DC-821E-C7F3A9B1BC97}"/>
              </a:ext>
            </a:extLst>
          </p:cNvPr>
          <p:cNvSpPr txBox="1"/>
          <p:nvPr/>
        </p:nvSpPr>
        <p:spPr>
          <a:xfrm>
            <a:off x="241921" y="738997"/>
            <a:ext cx="8806286" cy="292068"/>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E7E6E6">
                    <a:lumMod val="25000"/>
                  </a:srgbClr>
                </a:solidFill>
                <a:effectLst/>
                <a:uLnTx/>
                <a:uFillTx/>
                <a:latin typeface="Verdana" panose="020B0604030504040204" pitchFamily="34" charset="0"/>
                <a:ea typeface="Verdana" panose="020B0604030504040204" pitchFamily="34" charset="0"/>
                <a:cs typeface="Verdana" panose="020B0604030504040204" pitchFamily="34" charset="0"/>
              </a:rPr>
              <a:t>Figure 90: South America Epoxy Resin </a:t>
            </a:r>
            <a:r>
              <a:rPr kumimoji="0" lang="en-IN" sz="1000" b="1" i="0" u="none" strike="noStrike" kern="1200" cap="none" spc="0" normalizeH="0" baseline="0" noProof="0" dirty="0">
                <a:ln>
                  <a:noFill/>
                </a:ln>
                <a:solidFill>
                  <a:srgbClr val="E7E6E6">
                    <a:lumMod val="25000"/>
                  </a:srgbClr>
                </a:solidFill>
                <a:effectLst/>
                <a:uLnTx/>
                <a:uFillTx/>
                <a:latin typeface="Verdana" panose="020B0604030504040204" pitchFamily="34" charset="0"/>
                <a:ea typeface="Verdana" panose="020B0604030504040204" pitchFamily="34" charset="0"/>
                <a:cs typeface="Verdana" panose="020B0604030504040204" pitchFamily="34" charset="0"/>
              </a:rPr>
              <a:t>Market </a:t>
            </a:r>
            <a:r>
              <a:rPr kumimoji="0" lang="en-US" sz="1000" b="1" i="0" u="none" strike="noStrike" kern="1200" cap="none" spc="0" normalizeH="0" baseline="0" noProof="0" dirty="0">
                <a:ln>
                  <a:noFill/>
                </a:ln>
                <a:solidFill>
                  <a:srgbClr val="E7E6E6">
                    <a:lumMod val="25000"/>
                  </a:srgbClr>
                </a:solidFill>
                <a:effectLst/>
                <a:uLnTx/>
                <a:uFillTx/>
                <a:latin typeface="Verdana" panose="020B0604030504040204" pitchFamily="34" charset="0"/>
                <a:ea typeface="Verdana" panose="020B0604030504040204" pitchFamily="34" charset="0"/>
                <a:cs typeface="Verdana" panose="020B0604030504040204" pitchFamily="34" charset="0"/>
              </a:rPr>
              <a:t>Size, By Volume (Thousand </a:t>
            </a:r>
            <a:r>
              <a:rPr kumimoji="0" lang="en-US" sz="1000" b="1" i="0" u="none" strike="noStrike" kern="1200" cap="none" spc="0" normalizeH="0" baseline="0" noProof="0" dirty="0" err="1">
                <a:ln>
                  <a:noFill/>
                </a:ln>
                <a:solidFill>
                  <a:srgbClr val="E7E6E6">
                    <a:lumMod val="25000"/>
                  </a:srgbClr>
                </a:solidFill>
                <a:effectLst/>
                <a:uLnTx/>
                <a:uFillTx/>
                <a:latin typeface="Verdana" panose="020B0604030504040204" pitchFamily="34" charset="0"/>
                <a:ea typeface="Verdana" panose="020B0604030504040204" pitchFamily="34" charset="0"/>
                <a:cs typeface="Verdana" panose="020B0604030504040204" pitchFamily="34" charset="0"/>
              </a:rPr>
              <a:t>Tonnes</a:t>
            </a:r>
            <a:r>
              <a:rPr kumimoji="0" lang="en-US" sz="1000" b="1" i="0" u="none" strike="noStrike" kern="1200" cap="none" spc="0" normalizeH="0" baseline="0" noProof="0" dirty="0">
                <a:ln>
                  <a:noFill/>
                </a:ln>
                <a:solidFill>
                  <a:srgbClr val="E7E6E6">
                    <a:lumMod val="25000"/>
                  </a:srgbClr>
                </a:solidFill>
                <a:effectLst/>
                <a:uLnTx/>
                <a:uFillTx/>
                <a:latin typeface="Verdana" panose="020B0604030504040204" pitchFamily="34" charset="0"/>
                <a:ea typeface="Verdana" panose="020B0604030504040204" pitchFamily="34" charset="0"/>
                <a:cs typeface="Verdana" panose="020B0604030504040204" pitchFamily="34" charset="0"/>
              </a:rPr>
              <a:t>), 2015–2025F</a:t>
            </a:r>
          </a:p>
        </p:txBody>
      </p:sp>
      <p:sp>
        <p:nvSpPr>
          <p:cNvPr id="32" name="Rectangle 31">
            <a:extLst>
              <a:ext uri="{FF2B5EF4-FFF2-40B4-BE49-F238E27FC236}">
                <a16:creationId xmlns:a16="http://schemas.microsoft.com/office/drawing/2014/main" id="{65B89788-0AE8-4E58-A641-AC885A1A617A}"/>
              </a:ext>
            </a:extLst>
          </p:cNvPr>
          <p:cNvSpPr/>
          <p:nvPr/>
        </p:nvSpPr>
        <p:spPr>
          <a:xfrm>
            <a:off x="1423044" y="2847498"/>
            <a:ext cx="1962739" cy="1038581"/>
          </a:xfrm>
          <a:prstGeom prst="rect">
            <a:avLst/>
          </a:prstGeom>
          <a:solidFill>
            <a:schemeClr val="bg1"/>
          </a:solidFill>
          <a:ln>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3" name="Rectangle 32">
            <a:extLst>
              <a:ext uri="{FF2B5EF4-FFF2-40B4-BE49-F238E27FC236}">
                <a16:creationId xmlns:a16="http://schemas.microsoft.com/office/drawing/2014/main" id="{1E7FB439-1737-4186-B7B4-95099A88AB18}"/>
              </a:ext>
            </a:extLst>
          </p:cNvPr>
          <p:cNvSpPr/>
          <p:nvPr/>
        </p:nvSpPr>
        <p:spPr>
          <a:xfrm>
            <a:off x="5655956" y="2849169"/>
            <a:ext cx="2096880" cy="1030104"/>
          </a:xfrm>
          <a:prstGeom prst="rect">
            <a:avLst/>
          </a:prstGeom>
          <a:solidFill>
            <a:schemeClr val="bg1"/>
          </a:solidFill>
          <a:ln>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4" name="Rectangle 33">
            <a:extLst>
              <a:ext uri="{FF2B5EF4-FFF2-40B4-BE49-F238E27FC236}">
                <a16:creationId xmlns:a16="http://schemas.microsoft.com/office/drawing/2014/main" id="{21742814-0102-4032-8677-1ED403258F55}"/>
              </a:ext>
            </a:extLst>
          </p:cNvPr>
          <p:cNvSpPr/>
          <p:nvPr/>
        </p:nvSpPr>
        <p:spPr>
          <a:xfrm>
            <a:off x="1541781" y="3125304"/>
            <a:ext cx="1651379" cy="497289"/>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5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2015-2019</a:t>
            </a:r>
          </a:p>
          <a:p>
            <a:pPr marL="0" marR="0" lvl="0" indent="0" algn="ctr" defTabSz="457200" rtl="0" eaLnBrk="1" fontAlgn="auto" latinLnBrk="0" hangingPunct="1">
              <a:lnSpc>
                <a:spcPct val="15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CAGR </a:t>
            </a:r>
          </a:p>
          <a:p>
            <a:pPr marL="0" marR="0" lvl="0" indent="0" algn="ctr" defTabSz="457200" rtl="0" eaLnBrk="1" fontAlgn="auto" latinLnBrk="0" hangingPunct="1">
              <a:lnSpc>
                <a:spcPct val="150000"/>
              </a:lnSpc>
              <a:spcBef>
                <a:spcPts val="0"/>
              </a:spcBef>
              <a:spcAft>
                <a:spcPts val="0"/>
              </a:spcAft>
              <a:buClrTx/>
              <a:buSzTx/>
              <a:buFontTx/>
              <a:buNone/>
              <a:tabLst/>
              <a:defRPr/>
            </a:pPr>
            <a:r>
              <a:rPr lang="en-US" sz="900" b="1" dirty="0">
                <a:solidFill>
                  <a:prstClr val="black"/>
                </a:solidFill>
                <a:latin typeface="Verdana" panose="020B0604030504040204" pitchFamily="34" charset="0"/>
                <a:ea typeface="Verdana" panose="020B0604030504040204" pitchFamily="34" charset="0"/>
                <a:cs typeface="Verdana" panose="020B0604030504040204" pitchFamily="34" charset="0"/>
              </a:rPr>
              <a:t>0.81</a:t>
            </a:r>
            <a:r>
              <a:rPr kumimoji="0" lang="en-US" sz="9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By Volume</a:t>
            </a:r>
          </a:p>
        </p:txBody>
      </p:sp>
      <p:sp>
        <p:nvSpPr>
          <p:cNvPr id="36" name="Rectangle 35">
            <a:extLst>
              <a:ext uri="{FF2B5EF4-FFF2-40B4-BE49-F238E27FC236}">
                <a16:creationId xmlns:a16="http://schemas.microsoft.com/office/drawing/2014/main" id="{A09720C9-19AD-4573-9FB4-E6C795D7E816}"/>
              </a:ext>
            </a:extLst>
          </p:cNvPr>
          <p:cNvSpPr/>
          <p:nvPr/>
        </p:nvSpPr>
        <p:spPr>
          <a:xfrm>
            <a:off x="5850389" y="3125304"/>
            <a:ext cx="1651379" cy="497289"/>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5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2021E-2025F</a:t>
            </a:r>
          </a:p>
          <a:p>
            <a:pPr marL="0" marR="0" lvl="0" indent="0" algn="ctr" defTabSz="457200" rtl="0" eaLnBrk="1" fontAlgn="auto" latinLnBrk="0" hangingPunct="1">
              <a:lnSpc>
                <a:spcPct val="15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CAGR </a:t>
            </a:r>
          </a:p>
          <a:p>
            <a:pPr marL="0" marR="0" lvl="0" indent="0" algn="ctr" defTabSz="457200" rtl="0" eaLnBrk="1" fontAlgn="auto" latinLnBrk="0" hangingPunct="1">
              <a:lnSpc>
                <a:spcPct val="150000"/>
              </a:lnSpc>
              <a:spcBef>
                <a:spcPts val="0"/>
              </a:spcBef>
              <a:spcAft>
                <a:spcPts val="0"/>
              </a:spcAft>
              <a:buClrTx/>
              <a:buSzTx/>
              <a:buFontTx/>
              <a:buNone/>
              <a:tabLst/>
              <a:defRPr/>
            </a:pPr>
            <a:r>
              <a:rPr lang="en-US" sz="900" b="1" dirty="0">
                <a:solidFill>
                  <a:prstClr val="black"/>
                </a:solidFill>
                <a:latin typeface="Verdana" panose="020B0604030504040204" pitchFamily="34" charset="0"/>
                <a:ea typeface="Verdana" panose="020B0604030504040204" pitchFamily="34" charset="0"/>
                <a:cs typeface="Verdana" panose="020B0604030504040204" pitchFamily="34" charset="0"/>
              </a:rPr>
              <a:t>4.20</a:t>
            </a:r>
            <a:r>
              <a:rPr kumimoji="0" lang="en-US" sz="9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By Volume</a:t>
            </a:r>
          </a:p>
        </p:txBody>
      </p:sp>
      <p:sp>
        <p:nvSpPr>
          <p:cNvPr id="2" name="TextBox 4">
            <a:extLst>
              <a:ext uri="{FF2B5EF4-FFF2-40B4-BE49-F238E27FC236}">
                <a16:creationId xmlns:a16="http://schemas.microsoft.com/office/drawing/2014/main" id="{64E12DB3-236D-4593-A006-1DB68A6A461A}"/>
              </a:ext>
            </a:extLst>
          </p:cNvPr>
          <p:cNvSpPr txBox="1"/>
          <p:nvPr/>
        </p:nvSpPr>
        <p:spPr>
          <a:xfrm>
            <a:off x="6583858" y="3859715"/>
            <a:ext cx="2337955" cy="20005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TechSci Research</a:t>
            </a:r>
          </a:p>
        </p:txBody>
      </p:sp>
      <p:sp>
        <p:nvSpPr>
          <p:cNvPr id="12" name="TextBox 11">
            <a:extLst>
              <a:ext uri="{FF2B5EF4-FFF2-40B4-BE49-F238E27FC236}">
                <a16:creationId xmlns:a16="http://schemas.microsoft.com/office/drawing/2014/main" id="{6BE2B372-5A67-4DD0-94D4-FA5D260CFEB4}"/>
              </a:ext>
            </a:extLst>
          </p:cNvPr>
          <p:cNvSpPr txBox="1"/>
          <p:nvPr/>
        </p:nvSpPr>
        <p:spPr>
          <a:xfrm>
            <a:off x="290627" y="4072555"/>
            <a:ext cx="8440825" cy="2603598"/>
          </a:xfrm>
          <a:prstGeom prst="rect">
            <a:avLst/>
          </a:prstGeom>
          <a:solidFill>
            <a:schemeClr val="tx2">
              <a:lumMod val="75000"/>
            </a:schemeClr>
          </a:solidFill>
        </p:spPr>
        <p:txBody>
          <a:bodyPr wrap="square" rtlCol="0">
            <a:spAutoFit/>
          </a:bodyPr>
          <a:lstStyle/>
          <a:p>
            <a:pPr algn="just">
              <a:lnSpc>
                <a:spcPct val="150000"/>
              </a:lnSpc>
            </a:pPr>
            <a:r>
              <a:rPr lang="en-IN" sz="1100" dirty="0">
                <a:solidFill>
                  <a:schemeClr val="bg1"/>
                </a:solidFill>
                <a:latin typeface="Verdana" panose="020B0604030504040204" pitchFamily="34" charset="0"/>
                <a:ea typeface="Verdana" panose="020B0604030504040204" pitchFamily="34" charset="0"/>
                <a:cs typeface="Verdana" panose="020B0604030504040204" pitchFamily="34" charset="0"/>
              </a:rPr>
              <a:t>A significant growth in South America’s Epoxy Resin market was witnessed and stood at around 80 thousand tonnes as of 2020 which is further projected to grow at a significant CAGR during the forecast period. The anticipated growth in the sector is attributed to increasing manufacturing sector and industrialization in the region. The major Epoxy Resin’s demand in the region emanates from Brazil followed by Argentina as of 2020. The dip in total Epoxy Resin demand in 2020 was reported due to COVID-19 outbreak followed by halt in construction activities and steep fall in demand from other downstream industries across the region. </a:t>
            </a:r>
          </a:p>
          <a:p>
            <a:pPr algn="just">
              <a:lnSpc>
                <a:spcPct val="150000"/>
              </a:lnSpc>
            </a:pPr>
            <a:r>
              <a:rPr lang="en-IN" sz="1100" dirty="0">
                <a:solidFill>
                  <a:schemeClr val="bg1"/>
                </a:solidFill>
                <a:latin typeface="Verdana" panose="020B0604030504040204" pitchFamily="34" charset="0"/>
                <a:ea typeface="Verdana" panose="020B0604030504040204" pitchFamily="34" charset="0"/>
                <a:cs typeface="Verdana" panose="020B0604030504040204" pitchFamily="34" charset="0"/>
              </a:rPr>
              <a:t>Additionally, rise in disposable income of the average middle class across the region followed by noticeable urbanization, growing rural market and launch of many innovative products (like eco-friendly, odour free and dust &amp; water-resistant paints) are other major drivers that are propelling the demand for paints &amp; coatings industry which is the major driving factor for epoxy resin market growth in the region as of 2020.</a:t>
            </a:r>
            <a:endParaRPr lang="en-IN" sz="1100" dirty="0"/>
          </a:p>
        </p:txBody>
      </p:sp>
    </p:spTree>
    <p:extLst>
      <p:ext uri="{BB962C8B-B14F-4D97-AF65-F5344CB8AC3E}">
        <p14:creationId xmlns:p14="http://schemas.microsoft.com/office/powerpoint/2010/main" val="332873943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3">
            <a:extLst>
              <a:ext uri="{FF2B5EF4-FFF2-40B4-BE49-F238E27FC236}">
                <a16:creationId xmlns:a16="http://schemas.microsoft.com/office/drawing/2014/main" id="{DC7676BF-8217-45A7-AFF4-50BFA3624D6C}"/>
              </a:ext>
            </a:extLst>
          </p:cNvPr>
          <p:cNvSpPr>
            <a:spLocks noGrp="1"/>
          </p:cNvSpPr>
          <p:nvPr>
            <p:ph type="body" sz="quarter" idx="14"/>
          </p:nvPr>
        </p:nvSpPr>
        <p:spPr>
          <a:xfrm>
            <a:off x="53536" y="130464"/>
            <a:ext cx="5602420" cy="608533"/>
          </a:xfrm>
        </p:spPr>
        <p:txBody>
          <a:bodyPr>
            <a:normAutofit/>
          </a:bodyPr>
          <a:lstStyle/>
          <a:p>
            <a:pPr>
              <a:spcBef>
                <a:spcPts val="0"/>
              </a:spcBef>
            </a:pPr>
            <a:r>
              <a:rPr lang="en-IN" sz="1400" dirty="0">
                <a:solidFill>
                  <a:schemeClr val="tx1">
                    <a:lumMod val="85000"/>
                    <a:lumOff val="15000"/>
                  </a:schemeClr>
                </a:solidFill>
              </a:rPr>
              <a:t>South America Epoxy Resin Market</a:t>
            </a:r>
          </a:p>
          <a:p>
            <a:pPr>
              <a:spcBef>
                <a:spcPts val="0"/>
              </a:spcBef>
            </a:pPr>
            <a:r>
              <a:rPr lang="en-US" sz="1200" b="0" dirty="0">
                <a:solidFill>
                  <a:schemeClr val="tx1">
                    <a:lumMod val="85000"/>
                    <a:lumOff val="15000"/>
                  </a:schemeClr>
                </a:solidFill>
              </a:rPr>
              <a:t>Market Size, By Volume &amp; Volume</a:t>
            </a:r>
          </a:p>
        </p:txBody>
      </p:sp>
      <p:graphicFrame>
        <p:nvGraphicFramePr>
          <p:cNvPr id="7" name="Chart 6">
            <a:extLst>
              <a:ext uri="{FF2B5EF4-FFF2-40B4-BE49-F238E27FC236}">
                <a16:creationId xmlns:a16="http://schemas.microsoft.com/office/drawing/2014/main" id="{15E61FC9-444F-41DF-BE32-6475C80E25A5}"/>
              </a:ext>
            </a:extLst>
          </p:cNvPr>
          <p:cNvGraphicFramePr/>
          <p:nvPr>
            <p:extLst>
              <p:ext uri="{D42A27DB-BD31-4B8C-83A1-F6EECF244321}">
                <p14:modId xmlns:p14="http://schemas.microsoft.com/office/powerpoint/2010/main" val="1480265724"/>
              </p:ext>
            </p:extLst>
          </p:nvPr>
        </p:nvGraphicFramePr>
        <p:xfrm>
          <a:off x="325713" y="1156136"/>
          <a:ext cx="8492574" cy="2607481"/>
        </p:xfrm>
        <a:graphic>
          <a:graphicData uri="http://schemas.openxmlformats.org/drawingml/2006/chart">
            <c:chart xmlns:c="http://schemas.openxmlformats.org/drawingml/2006/chart" xmlns:r="http://schemas.openxmlformats.org/officeDocument/2006/relationships" r:id="rId2"/>
          </a:graphicData>
        </a:graphic>
      </p:graphicFrame>
      <p:sp>
        <p:nvSpPr>
          <p:cNvPr id="8" name="TextBox 7">
            <a:extLst>
              <a:ext uri="{FF2B5EF4-FFF2-40B4-BE49-F238E27FC236}">
                <a16:creationId xmlns:a16="http://schemas.microsoft.com/office/drawing/2014/main" id="{EC44F22C-A1AF-4D61-9365-22760EC7D06B}"/>
              </a:ext>
            </a:extLst>
          </p:cNvPr>
          <p:cNvSpPr txBox="1"/>
          <p:nvPr/>
        </p:nvSpPr>
        <p:spPr>
          <a:xfrm>
            <a:off x="168857" y="794828"/>
            <a:ext cx="8806286" cy="292068"/>
          </a:xfrm>
          <a:prstGeom prst="rect">
            <a:avLst/>
          </a:prstGeom>
          <a:noFill/>
        </p:spPr>
        <p:txBody>
          <a:bodyPr wrap="square" rtlCol="0">
            <a:spAutoFit/>
          </a:bodyPr>
          <a:lstStyle/>
          <a:p>
            <a:pPr>
              <a:lnSpc>
                <a:spcPct val="150000"/>
              </a:lnSpc>
            </a:pPr>
            <a:r>
              <a:rPr lang="en-US" sz="1000" b="1"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Figure 2: South America Epoxy Resin Capacity &amp; Production (Thousand </a:t>
            </a:r>
            <a:r>
              <a:rPr lang="en-US" sz="1000" b="1" dirty="0" err="1">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Tonnes</a:t>
            </a:r>
            <a:r>
              <a:rPr lang="en-US" sz="1000" b="1"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 2015-2030F</a:t>
            </a:r>
          </a:p>
        </p:txBody>
      </p:sp>
      <p:sp>
        <p:nvSpPr>
          <p:cNvPr id="9" name="Rectangle 8">
            <a:extLst>
              <a:ext uri="{FF2B5EF4-FFF2-40B4-BE49-F238E27FC236}">
                <a16:creationId xmlns:a16="http://schemas.microsoft.com/office/drawing/2014/main" id="{ED9684F5-17CD-46B2-9464-073D14DC5CDE}"/>
              </a:ext>
            </a:extLst>
          </p:cNvPr>
          <p:cNvSpPr/>
          <p:nvPr/>
        </p:nvSpPr>
        <p:spPr>
          <a:xfrm>
            <a:off x="5595521" y="3763617"/>
            <a:ext cx="3035984" cy="200055"/>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sz="700" i="1" dirty="0">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rPr>
              <a:t>Source: ChemAnalyst  Analysis</a:t>
            </a:r>
          </a:p>
        </p:txBody>
      </p:sp>
      <p:sp>
        <p:nvSpPr>
          <p:cNvPr id="10" name="TextBox 9">
            <a:extLst>
              <a:ext uri="{FF2B5EF4-FFF2-40B4-BE49-F238E27FC236}">
                <a16:creationId xmlns:a16="http://schemas.microsoft.com/office/drawing/2014/main" id="{3EFDAD06-07A1-4FBE-849F-5308D6D66B70}"/>
              </a:ext>
            </a:extLst>
          </p:cNvPr>
          <p:cNvSpPr txBox="1"/>
          <p:nvPr/>
        </p:nvSpPr>
        <p:spPr>
          <a:xfrm>
            <a:off x="-849390" y="4244700"/>
            <a:ext cx="8806286" cy="292068"/>
          </a:xfrm>
          <a:prstGeom prst="rect">
            <a:avLst/>
          </a:prstGeom>
          <a:noFill/>
        </p:spPr>
        <p:txBody>
          <a:bodyPr wrap="square" rtlCol="0">
            <a:spAutoFit/>
          </a:bodyPr>
          <a:lstStyle/>
          <a:p>
            <a:pPr algn="ctr">
              <a:lnSpc>
                <a:spcPct val="150000"/>
              </a:lnSpc>
            </a:pPr>
            <a:r>
              <a:rPr lang="en-US" sz="1000" b="1"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Figure 3: South America Epoxy Resin Production Operating Rate (Percentage), 2015-2021E</a:t>
            </a:r>
          </a:p>
        </p:txBody>
      </p:sp>
      <p:graphicFrame>
        <p:nvGraphicFramePr>
          <p:cNvPr id="11" name="Chart 10">
            <a:extLst>
              <a:ext uri="{FF2B5EF4-FFF2-40B4-BE49-F238E27FC236}">
                <a16:creationId xmlns:a16="http://schemas.microsoft.com/office/drawing/2014/main" id="{E4EEAB80-5A48-4228-8FAC-BE9291850C90}"/>
              </a:ext>
            </a:extLst>
          </p:cNvPr>
          <p:cNvGraphicFramePr/>
          <p:nvPr>
            <p:extLst>
              <p:ext uri="{D42A27DB-BD31-4B8C-83A1-F6EECF244321}">
                <p14:modId xmlns:p14="http://schemas.microsoft.com/office/powerpoint/2010/main" val="3839754659"/>
              </p:ext>
            </p:extLst>
          </p:nvPr>
        </p:nvGraphicFramePr>
        <p:xfrm>
          <a:off x="159891" y="4631865"/>
          <a:ext cx="8122198" cy="1590494"/>
        </p:xfrm>
        <a:graphic>
          <a:graphicData uri="http://schemas.openxmlformats.org/drawingml/2006/chart">
            <c:chart xmlns:c="http://schemas.openxmlformats.org/drawingml/2006/chart" xmlns:r="http://schemas.openxmlformats.org/officeDocument/2006/relationships" r:id="rId3"/>
          </a:graphicData>
        </a:graphic>
      </p:graphicFrame>
      <p:sp>
        <p:nvSpPr>
          <p:cNvPr id="12" name="Rectangle 11">
            <a:extLst>
              <a:ext uri="{FF2B5EF4-FFF2-40B4-BE49-F238E27FC236}">
                <a16:creationId xmlns:a16="http://schemas.microsoft.com/office/drawing/2014/main" id="{67859E90-ADF3-4C94-ACC6-705754256E70}"/>
              </a:ext>
            </a:extLst>
          </p:cNvPr>
          <p:cNvSpPr/>
          <p:nvPr/>
        </p:nvSpPr>
        <p:spPr>
          <a:xfrm>
            <a:off x="5595521" y="6267963"/>
            <a:ext cx="3035984" cy="200055"/>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sz="700" i="1" dirty="0">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rPr>
              <a:t>Source: ChemAnalyst  Analysis</a:t>
            </a:r>
          </a:p>
        </p:txBody>
      </p:sp>
    </p:spTree>
    <p:extLst>
      <p:ext uri="{BB962C8B-B14F-4D97-AF65-F5344CB8AC3E}">
        <p14:creationId xmlns:p14="http://schemas.microsoft.com/office/powerpoint/2010/main" val="297049083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3A7F4A6B-3C27-4472-AAA2-6AE0B8B7BB99}"/>
              </a:ext>
            </a:extLst>
          </p:cNvPr>
          <p:cNvSpPr>
            <a:spLocks noGrp="1"/>
          </p:cNvSpPr>
          <p:nvPr>
            <p:ph type="body" sz="quarter" idx="14"/>
          </p:nvPr>
        </p:nvSpPr>
        <p:spPr>
          <a:xfrm>
            <a:off x="28136" y="130464"/>
            <a:ext cx="7340073" cy="608533"/>
          </a:xfrm>
        </p:spPr>
        <p:txBody>
          <a:bodyPr>
            <a:normAutofit/>
          </a:bodyPr>
          <a:lstStyle/>
          <a:p>
            <a:pPr>
              <a:spcBef>
                <a:spcPts val="0"/>
              </a:spcBef>
            </a:pPr>
            <a:r>
              <a:rPr lang="en-IN" sz="1400" dirty="0">
                <a:solidFill>
                  <a:schemeClr val="tx1">
                    <a:lumMod val="85000"/>
                    <a:lumOff val="15000"/>
                  </a:schemeClr>
                </a:solidFill>
              </a:rPr>
              <a:t>South America Epoxy Resin Market</a:t>
            </a:r>
          </a:p>
          <a:p>
            <a:pPr>
              <a:spcBef>
                <a:spcPts val="0"/>
              </a:spcBef>
            </a:pPr>
            <a:r>
              <a:rPr lang="en-US" sz="1200" b="0" dirty="0">
                <a:solidFill>
                  <a:schemeClr val="tx1">
                    <a:lumMod val="85000"/>
                    <a:lumOff val="15000"/>
                  </a:schemeClr>
                </a:solidFill>
              </a:rPr>
              <a:t>Market Share, By Type</a:t>
            </a:r>
          </a:p>
        </p:txBody>
      </p:sp>
      <p:sp>
        <p:nvSpPr>
          <p:cNvPr id="14" name="TextBox 13">
            <a:extLst>
              <a:ext uri="{FF2B5EF4-FFF2-40B4-BE49-F238E27FC236}">
                <a16:creationId xmlns:a16="http://schemas.microsoft.com/office/drawing/2014/main" id="{1558FA07-D4DE-4AB1-8BDC-22E287A361F2}"/>
              </a:ext>
            </a:extLst>
          </p:cNvPr>
          <p:cNvSpPr txBox="1"/>
          <p:nvPr/>
        </p:nvSpPr>
        <p:spPr>
          <a:xfrm>
            <a:off x="261741" y="655960"/>
            <a:ext cx="8809041" cy="292068"/>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E7E6E6">
                    <a:lumMod val="25000"/>
                  </a:srgbClr>
                </a:solidFill>
                <a:effectLst/>
                <a:uLnTx/>
                <a:uFillTx/>
                <a:latin typeface="Verdana" panose="020B0604030504040204" pitchFamily="34" charset="0"/>
                <a:ea typeface="Verdana" panose="020B0604030504040204" pitchFamily="34" charset="0"/>
                <a:cs typeface="Verdana" panose="020B0604030504040204" pitchFamily="34" charset="0"/>
              </a:rPr>
              <a:t>Figure 5: South America Epoxy Resin Market Share, By Type, By Volume, 2015–2025F</a:t>
            </a:r>
          </a:p>
        </p:txBody>
      </p:sp>
      <p:graphicFrame>
        <p:nvGraphicFramePr>
          <p:cNvPr id="8" name="Chart 7">
            <a:extLst>
              <a:ext uri="{FF2B5EF4-FFF2-40B4-BE49-F238E27FC236}">
                <a16:creationId xmlns:a16="http://schemas.microsoft.com/office/drawing/2014/main" id="{4132EB14-6723-4248-8CA5-699FF5E13051}"/>
              </a:ext>
            </a:extLst>
          </p:cNvPr>
          <p:cNvGraphicFramePr/>
          <p:nvPr>
            <p:extLst>
              <p:ext uri="{D42A27DB-BD31-4B8C-83A1-F6EECF244321}">
                <p14:modId xmlns:p14="http://schemas.microsoft.com/office/powerpoint/2010/main" val="1962418196"/>
              </p:ext>
            </p:extLst>
          </p:nvPr>
        </p:nvGraphicFramePr>
        <p:xfrm>
          <a:off x="178676" y="986493"/>
          <a:ext cx="8703583" cy="4423707"/>
        </p:xfrm>
        <a:graphic>
          <a:graphicData uri="http://schemas.openxmlformats.org/drawingml/2006/chart">
            <c:chart xmlns:c="http://schemas.openxmlformats.org/drawingml/2006/chart" xmlns:r="http://schemas.openxmlformats.org/officeDocument/2006/relationships" r:id="rId3"/>
          </a:graphicData>
        </a:graphic>
      </p:graphicFrame>
      <p:sp>
        <p:nvSpPr>
          <p:cNvPr id="5" name="TextBox 4">
            <a:extLst>
              <a:ext uri="{FF2B5EF4-FFF2-40B4-BE49-F238E27FC236}">
                <a16:creationId xmlns:a16="http://schemas.microsoft.com/office/drawing/2014/main" id="{BE42498D-9596-4D48-BB1C-415AEC013F99}"/>
              </a:ext>
            </a:extLst>
          </p:cNvPr>
          <p:cNvSpPr txBox="1"/>
          <p:nvPr/>
        </p:nvSpPr>
        <p:spPr>
          <a:xfrm>
            <a:off x="346229" y="4961343"/>
            <a:ext cx="8298888" cy="1612301"/>
          </a:xfrm>
          <a:prstGeom prst="rect">
            <a:avLst/>
          </a:prstGeom>
          <a:noFill/>
        </p:spPr>
        <p:txBody>
          <a:bodyPr wrap="square" rtlCol="0">
            <a:spAutoFit/>
          </a:bodyPr>
          <a:lstStyle/>
          <a:p>
            <a:pPr algn="just">
              <a:lnSpc>
                <a:spcPts val="1500"/>
              </a:lnSpc>
            </a:pPr>
            <a:r>
              <a:rPr lang="en-US" sz="1000" dirty="0">
                <a:solidFill>
                  <a:schemeClr val="bg1"/>
                </a:solidFill>
                <a:latin typeface="Arial" panose="020B0604020202020204" pitchFamily="34" charset="0"/>
                <a:ea typeface="Verdana" panose="020B0604030504040204" pitchFamily="34" charset="0"/>
                <a:cs typeface="Arial" panose="020B0604020202020204" pitchFamily="34" charset="0"/>
              </a:rPr>
              <a:t>Epoxy Resin market is being driven by various end user industries such as thermal papers, epoxy resins, fine chemicals, phenolic resins, PBT, polyurethane and many more. Amongst all these end users, majority of the demand for BPS is generated by thermal paper across the globe. Increasing demand for online purchasing coupled with increasing importance of labelling in food &amp; beverage industry is promoting the use of thermal papers, which in turn is driving BPS consumption. Epoxy resins, fine chemicals, phenolic resins, PBT &amp; polyurethane collectively have garnered more than 45% share in 2019 in South America BPS market. Increasing use of epoxy resins to give specific aesthetic to a place, has catalyzed the BPS demand. Polyurethane systems have been associated with offering strength, durability and resilience while dealing with challenging conditions such as heavy footfall, physical impacts, extreme temperatures and corrosive chemicals. These offerings by PU resins are driving the BPS market growth.</a:t>
            </a:r>
          </a:p>
        </p:txBody>
      </p:sp>
    </p:spTree>
    <p:extLst>
      <p:ext uri="{BB962C8B-B14F-4D97-AF65-F5344CB8AC3E}">
        <p14:creationId xmlns:p14="http://schemas.microsoft.com/office/powerpoint/2010/main" val="385896584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3A7F4A6B-3C27-4472-AAA2-6AE0B8B7BB99}"/>
              </a:ext>
            </a:extLst>
          </p:cNvPr>
          <p:cNvSpPr>
            <a:spLocks noGrp="1"/>
          </p:cNvSpPr>
          <p:nvPr>
            <p:ph type="body" sz="quarter" idx="14"/>
          </p:nvPr>
        </p:nvSpPr>
        <p:spPr>
          <a:xfrm>
            <a:off x="28136" y="130464"/>
            <a:ext cx="7340073" cy="608533"/>
          </a:xfrm>
        </p:spPr>
        <p:txBody>
          <a:bodyPr>
            <a:normAutofit/>
          </a:bodyPr>
          <a:lstStyle/>
          <a:p>
            <a:pPr>
              <a:spcBef>
                <a:spcPts val="0"/>
              </a:spcBef>
            </a:pPr>
            <a:r>
              <a:rPr lang="en-IN" sz="1400" dirty="0">
                <a:solidFill>
                  <a:schemeClr val="tx1">
                    <a:lumMod val="85000"/>
                    <a:lumOff val="15000"/>
                  </a:schemeClr>
                </a:solidFill>
              </a:rPr>
              <a:t>South America Epoxy Resin Market</a:t>
            </a:r>
          </a:p>
          <a:p>
            <a:pPr>
              <a:spcBef>
                <a:spcPts val="0"/>
              </a:spcBef>
            </a:pPr>
            <a:r>
              <a:rPr lang="en-US" sz="1200" b="0" dirty="0">
                <a:solidFill>
                  <a:schemeClr val="tx1">
                    <a:lumMod val="85000"/>
                    <a:lumOff val="15000"/>
                  </a:schemeClr>
                </a:solidFill>
              </a:rPr>
              <a:t>Market Share, By Grade</a:t>
            </a:r>
          </a:p>
        </p:txBody>
      </p:sp>
      <p:sp>
        <p:nvSpPr>
          <p:cNvPr id="14" name="TextBox 13">
            <a:extLst>
              <a:ext uri="{FF2B5EF4-FFF2-40B4-BE49-F238E27FC236}">
                <a16:creationId xmlns:a16="http://schemas.microsoft.com/office/drawing/2014/main" id="{1558FA07-D4DE-4AB1-8BDC-22E287A361F2}"/>
              </a:ext>
            </a:extLst>
          </p:cNvPr>
          <p:cNvSpPr txBox="1"/>
          <p:nvPr/>
        </p:nvSpPr>
        <p:spPr>
          <a:xfrm>
            <a:off x="261741" y="655960"/>
            <a:ext cx="8809041" cy="292068"/>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E7E6E6">
                    <a:lumMod val="25000"/>
                  </a:srgbClr>
                </a:solidFill>
                <a:effectLst/>
                <a:uLnTx/>
                <a:uFillTx/>
                <a:latin typeface="Verdana" panose="020B0604030504040204" pitchFamily="34" charset="0"/>
                <a:ea typeface="Verdana" panose="020B0604030504040204" pitchFamily="34" charset="0"/>
                <a:cs typeface="Verdana" panose="020B0604030504040204" pitchFamily="34" charset="0"/>
              </a:rPr>
              <a:t>Figure 5: South America Epoxy Resin Market Share, By Grade, By Volume, 2015–2025F</a:t>
            </a:r>
          </a:p>
        </p:txBody>
      </p:sp>
      <p:sp>
        <p:nvSpPr>
          <p:cNvPr id="9" name="TextBox 4">
            <a:extLst>
              <a:ext uri="{FF2B5EF4-FFF2-40B4-BE49-F238E27FC236}">
                <a16:creationId xmlns:a16="http://schemas.microsoft.com/office/drawing/2014/main" id="{3EBB8101-2BD9-47A3-B00B-DC256F979155}"/>
              </a:ext>
            </a:extLst>
          </p:cNvPr>
          <p:cNvSpPr txBox="1"/>
          <p:nvPr/>
        </p:nvSpPr>
        <p:spPr>
          <a:xfrm>
            <a:off x="3733001" y="4475915"/>
            <a:ext cx="4903238" cy="20005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TechSci Research</a:t>
            </a:r>
          </a:p>
        </p:txBody>
      </p:sp>
      <p:graphicFrame>
        <p:nvGraphicFramePr>
          <p:cNvPr id="11" name="Chart 10">
            <a:extLst>
              <a:ext uri="{FF2B5EF4-FFF2-40B4-BE49-F238E27FC236}">
                <a16:creationId xmlns:a16="http://schemas.microsoft.com/office/drawing/2014/main" id="{E3691915-8873-4B56-8BDC-36FEED9B2056}"/>
              </a:ext>
            </a:extLst>
          </p:cNvPr>
          <p:cNvGraphicFramePr/>
          <p:nvPr>
            <p:extLst>
              <p:ext uri="{D42A27DB-BD31-4B8C-83A1-F6EECF244321}">
                <p14:modId xmlns:p14="http://schemas.microsoft.com/office/powerpoint/2010/main" val="1173379367"/>
              </p:ext>
            </p:extLst>
          </p:nvPr>
        </p:nvGraphicFramePr>
        <p:xfrm>
          <a:off x="28136" y="1018938"/>
          <a:ext cx="9042646" cy="4436981"/>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96172491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3A7F4A6B-3C27-4472-AAA2-6AE0B8B7BB99}"/>
              </a:ext>
            </a:extLst>
          </p:cNvPr>
          <p:cNvSpPr>
            <a:spLocks noGrp="1"/>
          </p:cNvSpPr>
          <p:nvPr>
            <p:ph type="body" sz="quarter" idx="14"/>
          </p:nvPr>
        </p:nvSpPr>
        <p:spPr>
          <a:xfrm>
            <a:off x="28136" y="130464"/>
            <a:ext cx="7340073" cy="608533"/>
          </a:xfrm>
        </p:spPr>
        <p:txBody>
          <a:bodyPr>
            <a:normAutofit/>
          </a:bodyPr>
          <a:lstStyle/>
          <a:p>
            <a:pPr>
              <a:spcBef>
                <a:spcPts val="0"/>
              </a:spcBef>
            </a:pPr>
            <a:r>
              <a:rPr lang="en-IN" sz="1400" dirty="0">
                <a:solidFill>
                  <a:schemeClr val="tx1">
                    <a:lumMod val="85000"/>
                    <a:lumOff val="15000"/>
                  </a:schemeClr>
                </a:solidFill>
              </a:rPr>
              <a:t>South America Epoxy Resin Market</a:t>
            </a:r>
          </a:p>
          <a:p>
            <a:pPr>
              <a:spcBef>
                <a:spcPts val="0"/>
              </a:spcBef>
            </a:pPr>
            <a:r>
              <a:rPr lang="en-US" sz="1200" b="0" dirty="0">
                <a:solidFill>
                  <a:schemeClr val="tx1">
                    <a:lumMod val="85000"/>
                    <a:lumOff val="15000"/>
                  </a:schemeClr>
                </a:solidFill>
              </a:rPr>
              <a:t>Market Share, By Sales Channel</a:t>
            </a:r>
          </a:p>
        </p:txBody>
      </p:sp>
      <p:sp>
        <p:nvSpPr>
          <p:cNvPr id="14" name="TextBox 13">
            <a:extLst>
              <a:ext uri="{FF2B5EF4-FFF2-40B4-BE49-F238E27FC236}">
                <a16:creationId xmlns:a16="http://schemas.microsoft.com/office/drawing/2014/main" id="{1558FA07-D4DE-4AB1-8BDC-22E287A361F2}"/>
              </a:ext>
            </a:extLst>
          </p:cNvPr>
          <p:cNvSpPr txBox="1"/>
          <p:nvPr/>
        </p:nvSpPr>
        <p:spPr>
          <a:xfrm>
            <a:off x="261741" y="720601"/>
            <a:ext cx="8809041" cy="292068"/>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E7E6E6">
                    <a:lumMod val="25000"/>
                  </a:srgbClr>
                </a:solidFill>
                <a:effectLst/>
                <a:uLnTx/>
                <a:uFillTx/>
                <a:latin typeface="Verdana" panose="020B0604030504040204" pitchFamily="34" charset="0"/>
                <a:ea typeface="Verdana" panose="020B0604030504040204" pitchFamily="34" charset="0"/>
                <a:cs typeface="Verdana" panose="020B0604030504040204" pitchFamily="34" charset="0"/>
              </a:rPr>
              <a:t>Figure 7: South America Epoxy Resin Market Share, By Sales Channel, By Volume, 2015–2025F</a:t>
            </a:r>
          </a:p>
        </p:txBody>
      </p:sp>
      <p:sp>
        <p:nvSpPr>
          <p:cNvPr id="5" name="TextBox 4">
            <a:extLst>
              <a:ext uri="{FF2B5EF4-FFF2-40B4-BE49-F238E27FC236}">
                <a16:creationId xmlns:a16="http://schemas.microsoft.com/office/drawing/2014/main" id="{1D6C3E9A-D77B-4C10-B8AC-C87FC2808A30}"/>
              </a:ext>
            </a:extLst>
          </p:cNvPr>
          <p:cNvSpPr txBox="1"/>
          <p:nvPr/>
        </p:nvSpPr>
        <p:spPr>
          <a:xfrm>
            <a:off x="4546483" y="5660282"/>
            <a:ext cx="4164329" cy="20005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TechSci Research</a:t>
            </a:r>
          </a:p>
        </p:txBody>
      </p:sp>
      <p:graphicFrame>
        <p:nvGraphicFramePr>
          <p:cNvPr id="6" name="Chart 5">
            <a:extLst>
              <a:ext uri="{FF2B5EF4-FFF2-40B4-BE49-F238E27FC236}">
                <a16:creationId xmlns:a16="http://schemas.microsoft.com/office/drawing/2014/main" id="{2F0A7317-45C9-4B68-BD27-A3334AA67734}"/>
              </a:ext>
            </a:extLst>
          </p:cNvPr>
          <p:cNvGraphicFramePr/>
          <p:nvPr>
            <p:extLst>
              <p:ext uri="{D42A27DB-BD31-4B8C-83A1-F6EECF244321}">
                <p14:modId xmlns:p14="http://schemas.microsoft.com/office/powerpoint/2010/main" val="2729458905"/>
              </p:ext>
            </p:extLst>
          </p:nvPr>
        </p:nvGraphicFramePr>
        <p:xfrm>
          <a:off x="194691" y="1012669"/>
          <a:ext cx="8703583" cy="4647613"/>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44055121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3A7F4A6B-3C27-4472-AAA2-6AE0B8B7BB99}"/>
              </a:ext>
            </a:extLst>
          </p:cNvPr>
          <p:cNvSpPr>
            <a:spLocks noGrp="1"/>
          </p:cNvSpPr>
          <p:nvPr>
            <p:ph type="body" sz="quarter" idx="14"/>
          </p:nvPr>
        </p:nvSpPr>
        <p:spPr>
          <a:xfrm>
            <a:off x="28136" y="130464"/>
            <a:ext cx="7340073" cy="608533"/>
          </a:xfrm>
        </p:spPr>
        <p:txBody>
          <a:bodyPr>
            <a:normAutofit/>
          </a:bodyPr>
          <a:lstStyle/>
          <a:p>
            <a:pPr>
              <a:spcBef>
                <a:spcPts val="0"/>
              </a:spcBef>
            </a:pPr>
            <a:r>
              <a:rPr lang="en-IN" sz="1400" dirty="0">
                <a:solidFill>
                  <a:schemeClr val="tx1">
                    <a:lumMod val="85000"/>
                    <a:lumOff val="15000"/>
                  </a:schemeClr>
                </a:solidFill>
              </a:rPr>
              <a:t>South America Epoxy Resin Market</a:t>
            </a:r>
          </a:p>
          <a:p>
            <a:pPr>
              <a:spcBef>
                <a:spcPts val="0"/>
              </a:spcBef>
            </a:pPr>
            <a:r>
              <a:rPr lang="en-US" sz="1200" b="0" dirty="0">
                <a:solidFill>
                  <a:schemeClr val="tx1">
                    <a:lumMod val="85000"/>
                    <a:lumOff val="15000"/>
                  </a:schemeClr>
                </a:solidFill>
              </a:rPr>
              <a:t>Market Share, By Application</a:t>
            </a:r>
          </a:p>
        </p:txBody>
      </p:sp>
      <p:sp>
        <p:nvSpPr>
          <p:cNvPr id="14" name="TextBox 13">
            <a:extLst>
              <a:ext uri="{FF2B5EF4-FFF2-40B4-BE49-F238E27FC236}">
                <a16:creationId xmlns:a16="http://schemas.microsoft.com/office/drawing/2014/main" id="{1558FA07-D4DE-4AB1-8BDC-22E287A361F2}"/>
              </a:ext>
            </a:extLst>
          </p:cNvPr>
          <p:cNvSpPr txBox="1"/>
          <p:nvPr/>
        </p:nvSpPr>
        <p:spPr>
          <a:xfrm>
            <a:off x="261741" y="720601"/>
            <a:ext cx="8809041" cy="292068"/>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E7E6E6">
                    <a:lumMod val="25000"/>
                  </a:srgbClr>
                </a:solidFill>
                <a:effectLst/>
                <a:uLnTx/>
                <a:uFillTx/>
                <a:latin typeface="Verdana" panose="020B0604030504040204" pitchFamily="34" charset="0"/>
                <a:ea typeface="Verdana" panose="020B0604030504040204" pitchFamily="34" charset="0"/>
                <a:cs typeface="Verdana" panose="020B0604030504040204" pitchFamily="34" charset="0"/>
              </a:rPr>
              <a:t>Figure 7: South America Epoxy Resin Market Share, By Application, By Volume, 2015–2025F</a:t>
            </a:r>
          </a:p>
        </p:txBody>
      </p:sp>
      <p:sp>
        <p:nvSpPr>
          <p:cNvPr id="5" name="TextBox 4">
            <a:extLst>
              <a:ext uri="{FF2B5EF4-FFF2-40B4-BE49-F238E27FC236}">
                <a16:creationId xmlns:a16="http://schemas.microsoft.com/office/drawing/2014/main" id="{1D6C3E9A-D77B-4C10-B8AC-C87FC2808A30}"/>
              </a:ext>
            </a:extLst>
          </p:cNvPr>
          <p:cNvSpPr txBox="1"/>
          <p:nvPr/>
        </p:nvSpPr>
        <p:spPr>
          <a:xfrm>
            <a:off x="4546483" y="5660282"/>
            <a:ext cx="4164329" cy="307777"/>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Others include automotive, composites etc.</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TechSci Research</a:t>
            </a:r>
          </a:p>
        </p:txBody>
      </p:sp>
      <p:graphicFrame>
        <p:nvGraphicFramePr>
          <p:cNvPr id="6" name="Chart 5">
            <a:extLst>
              <a:ext uri="{FF2B5EF4-FFF2-40B4-BE49-F238E27FC236}">
                <a16:creationId xmlns:a16="http://schemas.microsoft.com/office/drawing/2014/main" id="{0A31C24A-0427-4BDE-B236-A0C8C76DE5F0}"/>
              </a:ext>
            </a:extLst>
          </p:cNvPr>
          <p:cNvGraphicFramePr/>
          <p:nvPr>
            <p:extLst>
              <p:ext uri="{D42A27DB-BD31-4B8C-83A1-F6EECF244321}">
                <p14:modId xmlns:p14="http://schemas.microsoft.com/office/powerpoint/2010/main" val="3501796077"/>
              </p:ext>
            </p:extLst>
          </p:nvPr>
        </p:nvGraphicFramePr>
        <p:xfrm>
          <a:off x="28137" y="1219243"/>
          <a:ext cx="9115863" cy="4617677"/>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4469543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indoor, dark, sitting, view&#10;&#10;Description automatically generated">
            <a:extLst>
              <a:ext uri="{FF2B5EF4-FFF2-40B4-BE49-F238E27FC236}">
                <a16:creationId xmlns:a16="http://schemas.microsoft.com/office/drawing/2014/main" id="{026CA16C-4BF1-46D6-A0EF-8B8A4E6D88F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04750" y="212760"/>
            <a:ext cx="8723394" cy="6544069"/>
          </a:xfrm>
          <a:prstGeom prst="rect">
            <a:avLst/>
          </a:prstGeom>
        </p:spPr>
      </p:pic>
      <p:sp>
        <p:nvSpPr>
          <p:cNvPr id="4" name="Text Placeholder 3">
            <a:extLst>
              <a:ext uri="{FF2B5EF4-FFF2-40B4-BE49-F238E27FC236}">
                <a16:creationId xmlns:a16="http://schemas.microsoft.com/office/drawing/2014/main" id="{DEB78807-E433-4742-9524-88A4342EE456}"/>
              </a:ext>
            </a:extLst>
          </p:cNvPr>
          <p:cNvSpPr>
            <a:spLocks noGrp="1"/>
          </p:cNvSpPr>
          <p:nvPr>
            <p:ph type="body" sz="quarter" idx="14"/>
          </p:nvPr>
        </p:nvSpPr>
        <p:spPr/>
        <p:txBody>
          <a:bodyPr>
            <a:normAutofit/>
          </a:bodyPr>
          <a:lstStyle/>
          <a:p>
            <a:pPr>
              <a:spcBef>
                <a:spcPts val="0"/>
              </a:spcBef>
            </a:pPr>
            <a:r>
              <a:rPr lang="en-US" sz="1600" spc="0" dirty="0">
                <a:solidFill>
                  <a:schemeClr val="tx1">
                    <a:lumMod val="85000"/>
                    <a:lumOff val="15000"/>
                  </a:schemeClr>
                </a:solidFill>
                <a:latin typeface="Montserrat" panose="02000505000000020004" pitchFamily="2" charset="0"/>
              </a:rPr>
              <a:t>Research Methodology</a:t>
            </a:r>
          </a:p>
        </p:txBody>
      </p:sp>
      <p:sp>
        <p:nvSpPr>
          <p:cNvPr id="61" name="Rectangle 62">
            <a:extLst>
              <a:ext uri="{FF2B5EF4-FFF2-40B4-BE49-F238E27FC236}">
                <a16:creationId xmlns:a16="http://schemas.microsoft.com/office/drawing/2014/main" id="{ACAA6E7E-85BC-4FF3-BD15-4DB88E84E557}"/>
              </a:ext>
            </a:extLst>
          </p:cNvPr>
          <p:cNvSpPr>
            <a:spLocks noChangeArrowheads="1"/>
          </p:cNvSpPr>
          <p:nvPr/>
        </p:nvSpPr>
        <p:spPr bwMode="gray">
          <a:xfrm>
            <a:off x="4312969" y="3674692"/>
            <a:ext cx="1439219" cy="593432"/>
          </a:xfrm>
          <a:prstGeom prst="rect">
            <a:avLst/>
          </a:prstGeom>
          <a:noFill/>
          <a:ln w="9525">
            <a:noFill/>
            <a:miter lim="800000"/>
            <a:headEnd/>
            <a:tailEnd/>
          </a:ln>
        </p:spPr>
        <p:txBody>
          <a:bodyPr wrap="square" lIns="0" tIns="0" rIns="0" bIns="0" anchor="ctr">
            <a:spAutoFit/>
          </a:bodyPr>
          <a:lstStyle/>
          <a:p>
            <a:pPr marL="171450" marR="0" lvl="0" indent="-171450" algn="l" defTabSz="416966" rtl="0" eaLnBrk="1" fontAlgn="auto" latinLnBrk="0" hangingPunct="1">
              <a:lnSpc>
                <a:spcPct val="120000"/>
              </a:lnSpc>
              <a:spcBef>
                <a:spcPct val="5000"/>
              </a:spcBef>
              <a:spcAft>
                <a:spcPts val="0"/>
              </a:spcAft>
              <a:buClr>
                <a:prstClr val="black">
                  <a:lumMod val="65000"/>
                  <a:lumOff val="35000"/>
                </a:prstClr>
              </a:buClr>
              <a:buSzTx/>
              <a:buFont typeface="Wingdings" panose="05000000000000000000" pitchFamily="2" charset="2"/>
              <a:buChar char="ü"/>
              <a:tabLst/>
              <a:defRPr/>
            </a:pPr>
            <a:r>
              <a:rPr kumimoji="0" lang="en-US" sz="800" b="1" i="0" u="none" strike="noStrike" kern="1200" cap="none" spc="0" normalizeH="0" baseline="0" noProof="0" dirty="0">
                <a:ln>
                  <a:noFill/>
                </a:ln>
                <a:solidFill>
                  <a:srgbClr val="E7E6E6">
                    <a:lumMod val="25000"/>
                  </a:srgbClr>
                </a:solidFill>
                <a:effectLst/>
                <a:uLnTx/>
                <a:uFillTx/>
                <a:latin typeface="Calibri" panose="020F0502020204030204"/>
                <a:ea typeface="+mn-ea"/>
                <a:cs typeface="Arial" pitchFamily="34" charset="0"/>
              </a:rPr>
              <a:t>Identifying Key Opinion Leaders</a:t>
            </a:r>
          </a:p>
          <a:p>
            <a:pPr marL="171450" marR="0" lvl="0" indent="-171450" algn="l" defTabSz="416966" rtl="0" eaLnBrk="1" fontAlgn="auto" latinLnBrk="0" hangingPunct="1">
              <a:lnSpc>
                <a:spcPct val="120000"/>
              </a:lnSpc>
              <a:spcBef>
                <a:spcPct val="5000"/>
              </a:spcBef>
              <a:spcAft>
                <a:spcPts val="0"/>
              </a:spcAft>
              <a:buClr>
                <a:prstClr val="black">
                  <a:lumMod val="65000"/>
                  <a:lumOff val="35000"/>
                </a:prstClr>
              </a:buClr>
              <a:buSzTx/>
              <a:buFont typeface="Wingdings" panose="05000000000000000000" pitchFamily="2" charset="2"/>
              <a:buChar char="ü"/>
              <a:tabLst/>
              <a:defRPr/>
            </a:pPr>
            <a:r>
              <a:rPr kumimoji="0" lang="en-US" sz="800" b="1" i="0" u="none" strike="noStrike" kern="1200" cap="none" spc="0" normalizeH="0" baseline="0" noProof="0" dirty="0">
                <a:ln>
                  <a:noFill/>
                </a:ln>
                <a:solidFill>
                  <a:srgbClr val="E7E6E6">
                    <a:lumMod val="25000"/>
                  </a:srgbClr>
                </a:solidFill>
                <a:effectLst/>
                <a:uLnTx/>
                <a:uFillTx/>
                <a:latin typeface="Calibri" panose="020F0502020204030204"/>
                <a:ea typeface="+mn-ea"/>
                <a:cs typeface="Arial" pitchFamily="34" charset="0"/>
              </a:rPr>
              <a:t>Questionnaire Design</a:t>
            </a:r>
          </a:p>
          <a:p>
            <a:pPr marL="171450" marR="0" lvl="0" indent="-171450" algn="l" defTabSz="416966" rtl="0" eaLnBrk="1" fontAlgn="auto" latinLnBrk="0" hangingPunct="1">
              <a:lnSpc>
                <a:spcPct val="120000"/>
              </a:lnSpc>
              <a:spcBef>
                <a:spcPct val="5000"/>
              </a:spcBef>
              <a:spcAft>
                <a:spcPts val="0"/>
              </a:spcAft>
              <a:buClr>
                <a:prstClr val="black">
                  <a:lumMod val="65000"/>
                  <a:lumOff val="35000"/>
                </a:prstClr>
              </a:buClr>
              <a:buSzTx/>
              <a:buFont typeface="Wingdings" panose="05000000000000000000" pitchFamily="2" charset="2"/>
              <a:buChar char="ü"/>
              <a:tabLst/>
              <a:defRPr/>
            </a:pPr>
            <a:r>
              <a:rPr kumimoji="0" lang="en-US" sz="800" b="1" i="0" u="none" strike="noStrike" kern="1200" cap="none" spc="0" normalizeH="0" baseline="0" noProof="0" dirty="0">
                <a:ln>
                  <a:noFill/>
                </a:ln>
                <a:solidFill>
                  <a:srgbClr val="E7E6E6">
                    <a:lumMod val="25000"/>
                  </a:srgbClr>
                </a:solidFill>
                <a:effectLst/>
                <a:uLnTx/>
                <a:uFillTx/>
                <a:latin typeface="Calibri" panose="020F0502020204030204"/>
                <a:ea typeface="+mn-ea"/>
                <a:cs typeface="Arial" pitchFamily="34" charset="0"/>
              </a:rPr>
              <a:t>In-depth Interviews</a:t>
            </a:r>
          </a:p>
        </p:txBody>
      </p:sp>
      <p:sp>
        <p:nvSpPr>
          <p:cNvPr id="88" name="Chevron 1">
            <a:extLst>
              <a:ext uri="{FF2B5EF4-FFF2-40B4-BE49-F238E27FC236}">
                <a16:creationId xmlns:a16="http://schemas.microsoft.com/office/drawing/2014/main" id="{14307DA8-5F6E-4920-B618-67798A5C1F9A}"/>
              </a:ext>
            </a:extLst>
          </p:cNvPr>
          <p:cNvSpPr/>
          <p:nvPr/>
        </p:nvSpPr>
        <p:spPr>
          <a:xfrm rot="10800000" flipH="1">
            <a:off x="4425777" y="1154837"/>
            <a:ext cx="1453596" cy="658791"/>
          </a:xfrm>
          <a:prstGeom prst="chevron">
            <a:avLst/>
          </a:prstGeom>
          <a:solidFill>
            <a:schemeClr val="bg1"/>
          </a:solidFill>
          <a:ln w="7620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lumMod val="65000"/>
                  <a:lumOff val="35000"/>
                </a:prstClr>
              </a:solidFill>
              <a:effectLst/>
              <a:uLnTx/>
              <a:uFillTx/>
              <a:latin typeface="Calibri" panose="020F0502020204030204"/>
              <a:ea typeface="맑은 고딕" panose="020B0503020000020004" pitchFamily="34" charset="-127"/>
              <a:cs typeface="+mn-cs"/>
            </a:endParaRPr>
          </a:p>
        </p:txBody>
      </p:sp>
      <p:sp>
        <p:nvSpPr>
          <p:cNvPr id="89" name="Chevron 2">
            <a:extLst>
              <a:ext uri="{FF2B5EF4-FFF2-40B4-BE49-F238E27FC236}">
                <a16:creationId xmlns:a16="http://schemas.microsoft.com/office/drawing/2014/main" id="{900EB117-507E-4888-8E79-F8AA2190F815}"/>
              </a:ext>
            </a:extLst>
          </p:cNvPr>
          <p:cNvSpPr/>
          <p:nvPr/>
        </p:nvSpPr>
        <p:spPr>
          <a:xfrm rot="10800000" flipH="1">
            <a:off x="3084930" y="1154837"/>
            <a:ext cx="1453596" cy="658791"/>
          </a:xfrm>
          <a:prstGeom prst="chevron">
            <a:avLst/>
          </a:prstGeom>
          <a:solidFill>
            <a:schemeClr val="bg1"/>
          </a:solidFill>
          <a:ln w="76200">
            <a:solidFill>
              <a:srgbClr val="8BC16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lumMod val="65000"/>
                  <a:lumOff val="35000"/>
                </a:prstClr>
              </a:solidFill>
              <a:effectLst/>
              <a:uLnTx/>
              <a:uFillTx/>
              <a:latin typeface="Calibri" panose="020F0502020204030204"/>
              <a:ea typeface="맑은 고딕" panose="020B0503020000020004" pitchFamily="34" charset="-127"/>
              <a:cs typeface="+mn-cs"/>
            </a:endParaRPr>
          </a:p>
        </p:txBody>
      </p:sp>
      <p:sp>
        <p:nvSpPr>
          <p:cNvPr id="90" name="Chevron 3">
            <a:extLst>
              <a:ext uri="{FF2B5EF4-FFF2-40B4-BE49-F238E27FC236}">
                <a16:creationId xmlns:a16="http://schemas.microsoft.com/office/drawing/2014/main" id="{905C819B-D39F-4E92-A59C-628118452BD0}"/>
              </a:ext>
            </a:extLst>
          </p:cNvPr>
          <p:cNvSpPr/>
          <p:nvPr/>
        </p:nvSpPr>
        <p:spPr>
          <a:xfrm rot="10800000" flipH="1">
            <a:off x="1744084" y="1154837"/>
            <a:ext cx="1453596" cy="658791"/>
          </a:xfrm>
          <a:prstGeom prst="chevron">
            <a:avLst/>
          </a:prstGeom>
          <a:solidFill>
            <a:schemeClr val="bg1"/>
          </a:solidFill>
          <a:ln w="76200">
            <a:solidFill>
              <a:srgbClr val="6094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lumMod val="65000"/>
                  <a:lumOff val="35000"/>
                </a:prstClr>
              </a:solidFill>
              <a:effectLst/>
              <a:uLnTx/>
              <a:uFillTx/>
              <a:latin typeface="Calibri" panose="020F0502020204030204"/>
              <a:ea typeface="맑은 고딕" panose="020B0503020000020004" pitchFamily="34" charset="-127"/>
              <a:cs typeface="+mn-cs"/>
            </a:endParaRPr>
          </a:p>
        </p:txBody>
      </p:sp>
      <p:sp>
        <p:nvSpPr>
          <p:cNvPr id="91" name="Chevron 4">
            <a:extLst>
              <a:ext uri="{FF2B5EF4-FFF2-40B4-BE49-F238E27FC236}">
                <a16:creationId xmlns:a16="http://schemas.microsoft.com/office/drawing/2014/main" id="{B2BE0665-570B-4B03-A29B-340413946D24}"/>
              </a:ext>
            </a:extLst>
          </p:cNvPr>
          <p:cNvSpPr/>
          <p:nvPr/>
        </p:nvSpPr>
        <p:spPr>
          <a:xfrm rot="10800000" flipH="1">
            <a:off x="403236" y="1146668"/>
            <a:ext cx="1453596" cy="658791"/>
          </a:xfrm>
          <a:prstGeom prst="chevron">
            <a:avLst/>
          </a:prstGeom>
          <a:solidFill>
            <a:schemeClr val="bg1"/>
          </a:solidFill>
          <a:ln w="762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lumMod val="65000"/>
                  <a:lumOff val="35000"/>
                </a:prstClr>
              </a:solidFill>
              <a:effectLst/>
              <a:uLnTx/>
              <a:uFillTx/>
              <a:latin typeface="Calibri" panose="020F0502020204030204"/>
              <a:ea typeface="맑은 고딕" panose="020B0503020000020004" pitchFamily="34" charset="-127"/>
              <a:cs typeface="+mn-cs"/>
            </a:endParaRPr>
          </a:p>
        </p:txBody>
      </p:sp>
      <p:sp>
        <p:nvSpPr>
          <p:cNvPr id="92" name="TextBox 91">
            <a:extLst>
              <a:ext uri="{FF2B5EF4-FFF2-40B4-BE49-F238E27FC236}">
                <a16:creationId xmlns:a16="http://schemas.microsoft.com/office/drawing/2014/main" id="{F78C358E-4665-4714-810D-676DD876F927}"/>
              </a:ext>
            </a:extLst>
          </p:cNvPr>
          <p:cNvSpPr txBox="1"/>
          <p:nvPr/>
        </p:nvSpPr>
        <p:spPr>
          <a:xfrm>
            <a:off x="4768954" y="1259364"/>
            <a:ext cx="744213" cy="40011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1000" b="1" i="0" u="none" strike="noStrike" kern="1200" cap="none" spc="0" normalizeH="0" baseline="0" noProof="0" dirty="0">
                <a:ln>
                  <a:noFill/>
                </a:ln>
                <a:solidFill>
                  <a:srgbClr val="E7E6E6">
                    <a:lumMod val="10000"/>
                  </a:srgbClr>
                </a:solidFill>
                <a:effectLst/>
                <a:uLnTx/>
                <a:uFillTx/>
                <a:latin typeface="Calibri" panose="020F0502020204030204"/>
                <a:ea typeface="맑은 고딕" panose="020B0503020000020004" pitchFamily="34" charset="-127"/>
                <a:cs typeface="Arial" pitchFamily="34" charset="0"/>
              </a:rPr>
              <a:t>Data Collection</a:t>
            </a:r>
          </a:p>
        </p:txBody>
      </p:sp>
      <p:sp>
        <p:nvSpPr>
          <p:cNvPr id="93" name="TextBox 92">
            <a:extLst>
              <a:ext uri="{FF2B5EF4-FFF2-40B4-BE49-F238E27FC236}">
                <a16:creationId xmlns:a16="http://schemas.microsoft.com/office/drawing/2014/main" id="{0EA7EC59-C93F-46CC-BEAE-9579CDEC6377}"/>
              </a:ext>
            </a:extLst>
          </p:cNvPr>
          <p:cNvSpPr txBox="1"/>
          <p:nvPr/>
        </p:nvSpPr>
        <p:spPr>
          <a:xfrm>
            <a:off x="3390821" y="1276491"/>
            <a:ext cx="1014343" cy="40011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1000" b="1" i="0" u="none" strike="noStrike" kern="1200" cap="none" spc="0" normalizeH="0" baseline="0" noProof="0" dirty="0">
                <a:ln>
                  <a:noFill/>
                </a:ln>
                <a:solidFill>
                  <a:srgbClr val="E7E6E6">
                    <a:lumMod val="10000"/>
                  </a:srgbClr>
                </a:solidFill>
                <a:effectLst/>
                <a:uLnTx/>
                <a:uFillTx/>
                <a:latin typeface="Calibri" panose="020F0502020204030204"/>
                <a:ea typeface="맑은 고딕" panose="020B0503020000020004" pitchFamily="34" charset="-127"/>
                <a:cs typeface="Arial" pitchFamily="34" charset="0"/>
              </a:rPr>
              <a:t>Developing List of Respondents</a:t>
            </a:r>
          </a:p>
        </p:txBody>
      </p:sp>
      <p:sp>
        <p:nvSpPr>
          <p:cNvPr id="94" name="TextBox 93">
            <a:extLst>
              <a:ext uri="{FF2B5EF4-FFF2-40B4-BE49-F238E27FC236}">
                <a16:creationId xmlns:a16="http://schemas.microsoft.com/office/drawing/2014/main" id="{8A098B91-3AC5-4E56-8FB9-B8ACFBC73207}"/>
              </a:ext>
            </a:extLst>
          </p:cNvPr>
          <p:cNvSpPr txBox="1"/>
          <p:nvPr/>
        </p:nvSpPr>
        <p:spPr>
          <a:xfrm>
            <a:off x="2036471" y="1278152"/>
            <a:ext cx="955919" cy="40011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1000" b="1" i="0" u="none" strike="noStrike" kern="1200" cap="none" spc="0" normalizeH="0" baseline="0" noProof="0" dirty="0">
                <a:ln>
                  <a:noFill/>
                </a:ln>
                <a:solidFill>
                  <a:srgbClr val="E7E6E6">
                    <a:lumMod val="10000"/>
                  </a:srgbClr>
                </a:solidFill>
                <a:effectLst/>
                <a:uLnTx/>
                <a:uFillTx/>
                <a:latin typeface="Calibri" panose="020F0502020204030204"/>
                <a:ea typeface="맑은 고딕" panose="020B0503020000020004" pitchFamily="34" charset="-127"/>
                <a:cs typeface="Arial" pitchFamily="34" charset="0"/>
              </a:rPr>
              <a:t>Formulating Questionnaire</a:t>
            </a:r>
          </a:p>
        </p:txBody>
      </p:sp>
      <p:sp>
        <p:nvSpPr>
          <p:cNvPr id="95" name="TextBox 94">
            <a:extLst>
              <a:ext uri="{FF2B5EF4-FFF2-40B4-BE49-F238E27FC236}">
                <a16:creationId xmlns:a16="http://schemas.microsoft.com/office/drawing/2014/main" id="{4D695C77-EDD8-44C7-94F8-80842C854629}"/>
              </a:ext>
            </a:extLst>
          </p:cNvPr>
          <p:cNvSpPr txBox="1"/>
          <p:nvPr/>
        </p:nvSpPr>
        <p:spPr>
          <a:xfrm>
            <a:off x="786115" y="1233471"/>
            <a:ext cx="687838" cy="40011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1000" b="1" i="0" u="none" strike="noStrike" kern="1200" cap="none" spc="0" normalizeH="0" baseline="0" noProof="0" dirty="0">
                <a:ln>
                  <a:noFill/>
                </a:ln>
                <a:solidFill>
                  <a:srgbClr val="E7E6E6">
                    <a:lumMod val="10000"/>
                  </a:srgbClr>
                </a:solidFill>
                <a:effectLst/>
                <a:uLnTx/>
                <a:uFillTx/>
                <a:latin typeface="Calibri" panose="020F0502020204030204"/>
                <a:ea typeface="맑은 고딕" panose="020B0503020000020004" pitchFamily="34" charset="-127"/>
                <a:cs typeface="Arial" pitchFamily="34" charset="0"/>
              </a:rPr>
              <a:t>Market Profiling</a:t>
            </a:r>
          </a:p>
        </p:txBody>
      </p:sp>
      <p:sp>
        <p:nvSpPr>
          <p:cNvPr id="96" name="Chevron 1">
            <a:extLst>
              <a:ext uri="{FF2B5EF4-FFF2-40B4-BE49-F238E27FC236}">
                <a16:creationId xmlns:a16="http://schemas.microsoft.com/office/drawing/2014/main" id="{B0AA1A9C-4C3E-4AD1-9B2E-B9DF89F402DF}"/>
              </a:ext>
            </a:extLst>
          </p:cNvPr>
          <p:cNvSpPr/>
          <p:nvPr/>
        </p:nvSpPr>
        <p:spPr>
          <a:xfrm rot="10800000" flipH="1">
            <a:off x="5766623" y="1154837"/>
            <a:ext cx="1453596" cy="658791"/>
          </a:xfrm>
          <a:prstGeom prst="chevron">
            <a:avLst/>
          </a:prstGeom>
          <a:solidFill>
            <a:schemeClr val="bg1"/>
          </a:solidFill>
          <a:ln w="76200">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lumMod val="65000"/>
                  <a:lumOff val="35000"/>
                </a:prstClr>
              </a:solidFill>
              <a:effectLst/>
              <a:uLnTx/>
              <a:uFillTx/>
              <a:latin typeface="Calibri" panose="020F0502020204030204"/>
              <a:ea typeface="맑은 고딕" panose="020B0503020000020004" pitchFamily="34" charset="-127"/>
              <a:cs typeface="+mn-cs"/>
            </a:endParaRPr>
          </a:p>
        </p:txBody>
      </p:sp>
      <p:sp>
        <p:nvSpPr>
          <p:cNvPr id="97" name="Chevron 1">
            <a:extLst>
              <a:ext uri="{FF2B5EF4-FFF2-40B4-BE49-F238E27FC236}">
                <a16:creationId xmlns:a16="http://schemas.microsoft.com/office/drawing/2014/main" id="{337E76FD-6099-4F1E-983D-EED7E4F30379}"/>
              </a:ext>
            </a:extLst>
          </p:cNvPr>
          <p:cNvSpPr/>
          <p:nvPr/>
        </p:nvSpPr>
        <p:spPr>
          <a:xfrm rot="10800000" flipH="1">
            <a:off x="7107470" y="1154837"/>
            <a:ext cx="1453596" cy="658791"/>
          </a:xfrm>
          <a:prstGeom prst="chevron">
            <a:avLst/>
          </a:prstGeom>
          <a:solidFill>
            <a:schemeClr val="bg1"/>
          </a:solidFill>
          <a:ln w="76200">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lumMod val="65000"/>
                  <a:lumOff val="35000"/>
                </a:prstClr>
              </a:solidFill>
              <a:effectLst/>
              <a:uLnTx/>
              <a:uFillTx/>
              <a:latin typeface="Calibri" panose="020F0502020204030204"/>
              <a:ea typeface="맑은 고딕" panose="020B0503020000020004" pitchFamily="34" charset="-127"/>
              <a:cs typeface="+mn-cs"/>
            </a:endParaRPr>
          </a:p>
        </p:txBody>
      </p:sp>
      <p:sp>
        <p:nvSpPr>
          <p:cNvPr id="98" name="TextBox 97">
            <a:extLst>
              <a:ext uri="{FF2B5EF4-FFF2-40B4-BE49-F238E27FC236}">
                <a16:creationId xmlns:a16="http://schemas.microsoft.com/office/drawing/2014/main" id="{DA1E2904-21DC-43C2-A9CB-32289BEE64B4}"/>
              </a:ext>
            </a:extLst>
          </p:cNvPr>
          <p:cNvSpPr txBox="1"/>
          <p:nvPr/>
        </p:nvSpPr>
        <p:spPr>
          <a:xfrm>
            <a:off x="6041875" y="1259364"/>
            <a:ext cx="752390" cy="40011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1000" b="1" i="0" u="none" strike="noStrike" kern="1200" cap="none" spc="0" normalizeH="0" baseline="0" noProof="0" dirty="0">
                <a:ln>
                  <a:noFill/>
                </a:ln>
                <a:solidFill>
                  <a:srgbClr val="E7E6E6">
                    <a:lumMod val="10000"/>
                  </a:srgbClr>
                </a:solidFill>
                <a:effectLst/>
                <a:uLnTx/>
                <a:uFillTx/>
                <a:latin typeface="Calibri" panose="020F0502020204030204"/>
                <a:ea typeface="맑은 고딕" panose="020B0503020000020004" pitchFamily="34" charset="-127"/>
                <a:cs typeface="Arial" pitchFamily="34" charset="0"/>
              </a:rPr>
              <a:t>Data Validation</a:t>
            </a:r>
          </a:p>
        </p:txBody>
      </p:sp>
      <p:sp>
        <p:nvSpPr>
          <p:cNvPr id="99" name="TextBox 98">
            <a:extLst>
              <a:ext uri="{FF2B5EF4-FFF2-40B4-BE49-F238E27FC236}">
                <a16:creationId xmlns:a16="http://schemas.microsoft.com/office/drawing/2014/main" id="{C1AD6EC7-FFB8-49F3-8F91-DBFBFD3F9649}"/>
              </a:ext>
            </a:extLst>
          </p:cNvPr>
          <p:cNvSpPr txBox="1"/>
          <p:nvPr/>
        </p:nvSpPr>
        <p:spPr>
          <a:xfrm>
            <a:off x="7488299" y="1233471"/>
            <a:ext cx="687838" cy="40011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1000" b="1" i="0" u="none" strike="noStrike" kern="1200" cap="none" spc="0" normalizeH="0" baseline="0" noProof="0" dirty="0">
                <a:ln>
                  <a:noFill/>
                </a:ln>
                <a:solidFill>
                  <a:srgbClr val="E7E6E6">
                    <a:lumMod val="10000"/>
                  </a:srgbClr>
                </a:solidFill>
                <a:effectLst/>
                <a:uLnTx/>
                <a:uFillTx/>
                <a:latin typeface="Calibri" panose="020F0502020204030204"/>
                <a:ea typeface="맑은 고딕" panose="020B0503020000020004" pitchFamily="34" charset="-127"/>
                <a:cs typeface="Arial" pitchFamily="34" charset="0"/>
              </a:rPr>
              <a:t>Data Analysis</a:t>
            </a:r>
          </a:p>
        </p:txBody>
      </p:sp>
      <p:sp>
        <p:nvSpPr>
          <p:cNvPr id="100" name="TextBox 99">
            <a:extLst>
              <a:ext uri="{FF2B5EF4-FFF2-40B4-BE49-F238E27FC236}">
                <a16:creationId xmlns:a16="http://schemas.microsoft.com/office/drawing/2014/main" id="{998D1DAE-59C6-424F-8047-DFC42022994B}"/>
              </a:ext>
            </a:extLst>
          </p:cNvPr>
          <p:cNvSpPr txBox="1"/>
          <p:nvPr/>
        </p:nvSpPr>
        <p:spPr>
          <a:xfrm>
            <a:off x="275175" y="1864507"/>
            <a:ext cx="1338149" cy="830997"/>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800" b="1" i="0" u="none" strike="noStrike" kern="1200" cap="none" spc="0" normalizeH="0" baseline="0" noProof="0" dirty="0">
                <a:ln>
                  <a:noFill/>
                </a:ln>
                <a:solidFill>
                  <a:srgbClr val="E7E6E6">
                    <a:lumMod val="25000"/>
                  </a:srgbClr>
                </a:solidFill>
                <a:effectLst/>
                <a:uLnTx/>
                <a:uFillTx/>
                <a:latin typeface="Calibri" panose="020F0502020204030204"/>
                <a:ea typeface="맑은 고딕" panose="020B0503020000020004" pitchFamily="34" charset="-127"/>
                <a:cs typeface="Arial" pitchFamily="34" charset="0"/>
              </a:rPr>
              <a:t>In-depth secondary research was conducted to determine top players in the global  Epoxy Resin market, overall market size and segmental market size.</a:t>
            </a:r>
          </a:p>
        </p:txBody>
      </p:sp>
      <p:sp>
        <p:nvSpPr>
          <p:cNvPr id="101" name="TextBox 100">
            <a:extLst>
              <a:ext uri="{FF2B5EF4-FFF2-40B4-BE49-F238E27FC236}">
                <a16:creationId xmlns:a16="http://schemas.microsoft.com/office/drawing/2014/main" id="{CE29EC2D-53F2-41E6-A503-6F4BF1C81ABC}"/>
              </a:ext>
            </a:extLst>
          </p:cNvPr>
          <p:cNvSpPr txBox="1"/>
          <p:nvPr/>
        </p:nvSpPr>
        <p:spPr>
          <a:xfrm>
            <a:off x="1860174" y="1936944"/>
            <a:ext cx="1159466" cy="843247"/>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800" b="1" i="0" u="none" strike="noStrike" kern="1200" cap="none" spc="0" normalizeH="0" baseline="0" noProof="0" dirty="0">
                <a:ln>
                  <a:noFill/>
                </a:ln>
                <a:solidFill>
                  <a:srgbClr val="E7E6E6">
                    <a:lumMod val="25000"/>
                  </a:srgbClr>
                </a:solidFill>
                <a:effectLst/>
                <a:uLnTx/>
                <a:uFillTx/>
                <a:latin typeface="Calibri" panose="020F0502020204030204"/>
                <a:ea typeface="맑은 고딕" panose="020B0503020000020004" pitchFamily="34" charset="-127"/>
                <a:cs typeface="Arial" pitchFamily="34" charset="0"/>
              </a:rPr>
              <a:t>In order to conduct industry experts’ interviews, TechSci formulated a detailed discussion guide.</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altLang="ko-KR" sz="800" b="1" i="0" u="none" strike="noStrike" kern="1200" cap="none" spc="0" normalizeH="0" baseline="0" noProof="0" dirty="0">
              <a:ln>
                <a:noFill/>
              </a:ln>
              <a:solidFill>
                <a:srgbClr val="E7E6E6">
                  <a:lumMod val="25000"/>
                </a:srgbClr>
              </a:solidFill>
              <a:effectLst/>
              <a:uLnTx/>
              <a:uFillTx/>
              <a:latin typeface="Calibri" panose="020F0502020204030204"/>
              <a:ea typeface="맑은 고딕" panose="020B0503020000020004" pitchFamily="34" charset="-127"/>
              <a:cs typeface="Arial" pitchFamily="34" charset="0"/>
            </a:endParaRPr>
          </a:p>
        </p:txBody>
      </p:sp>
      <p:sp>
        <p:nvSpPr>
          <p:cNvPr id="102" name="TextBox 101">
            <a:extLst>
              <a:ext uri="{FF2B5EF4-FFF2-40B4-BE49-F238E27FC236}">
                <a16:creationId xmlns:a16="http://schemas.microsoft.com/office/drawing/2014/main" id="{FA3548B0-F8B9-4F7F-AD0F-8A7FE91C79BF}"/>
              </a:ext>
            </a:extLst>
          </p:cNvPr>
          <p:cNvSpPr txBox="1"/>
          <p:nvPr/>
        </p:nvSpPr>
        <p:spPr>
          <a:xfrm>
            <a:off x="3197299" y="1936944"/>
            <a:ext cx="1090466" cy="58477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800" b="1" i="0" u="none" strike="noStrike" kern="1200" cap="none" spc="0" normalizeH="0" baseline="0" noProof="0" dirty="0">
                <a:ln>
                  <a:noFill/>
                </a:ln>
                <a:solidFill>
                  <a:srgbClr val="E7E6E6">
                    <a:lumMod val="25000"/>
                  </a:srgbClr>
                </a:solidFill>
                <a:effectLst/>
                <a:uLnTx/>
                <a:uFillTx/>
                <a:latin typeface="Calibri" panose="020F0502020204030204"/>
                <a:ea typeface="맑은 고딕" panose="020B0503020000020004" pitchFamily="34" charset="-127"/>
                <a:cs typeface="Arial" pitchFamily="34" charset="0"/>
              </a:rPr>
              <a:t>List of industry players and industry specialists was developed.</a:t>
            </a:r>
          </a:p>
        </p:txBody>
      </p:sp>
      <p:sp>
        <p:nvSpPr>
          <p:cNvPr id="103" name="TextBox 102">
            <a:extLst>
              <a:ext uri="{FF2B5EF4-FFF2-40B4-BE49-F238E27FC236}">
                <a16:creationId xmlns:a16="http://schemas.microsoft.com/office/drawing/2014/main" id="{B97A8B71-9DE8-420C-9A25-078CE2D27691}"/>
              </a:ext>
            </a:extLst>
          </p:cNvPr>
          <p:cNvSpPr txBox="1"/>
          <p:nvPr/>
        </p:nvSpPr>
        <p:spPr>
          <a:xfrm>
            <a:off x="4425777" y="1900227"/>
            <a:ext cx="1169032" cy="843247"/>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800" b="1" i="0" u="none" strike="noStrike" kern="1200" cap="none" spc="0" normalizeH="0" baseline="0" noProof="0" dirty="0">
                <a:ln>
                  <a:noFill/>
                </a:ln>
                <a:solidFill>
                  <a:srgbClr val="E7E6E6">
                    <a:lumMod val="25000"/>
                  </a:srgbClr>
                </a:solidFill>
                <a:effectLst/>
                <a:uLnTx/>
                <a:uFillTx/>
                <a:latin typeface="Calibri" panose="020F0502020204030204"/>
                <a:ea typeface="맑은 고딕" panose="020B0503020000020004" pitchFamily="34" charset="-127"/>
                <a:cs typeface="Arial" pitchFamily="34" charset="0"/>
              </a:rPr>
              <a:t>TechSci conducted interviews with industry experts and industry players for data collection and verification.</a:t>
            </a:r>
          </a:p>
        </p:txBody>
      </p:sp>
      <p:sp>
        <p:nvSpPr>
          <p:cNvPr id="104" name="TextBox 103">
            <a:extLst>
              <a:ext uri="{FF2B5EF4-FFF2-40B4-BE49-F238E27FC236}">
                <a16:creationId xmlns:a16="http://schemas.microsoft.com/office/drawing/2014/main" id="{F275DF23-9FDA-4EC7-8191-1954942B6D5E}"/>
              </a:ext>
            </a:extLst>
          </p:cNvPr>
          <p:cNvSpPr txBox="1"/>
          <p:nvPr/>
        </p:nvSpPr>
        <p:spPr>
          <a:xfrm>
            <a:off x="5802751" y="1890694"/>
            <a:ext cx="1056283" cy="954107"/>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800" b="1" i="0" u="none" strike="noStrike" kern="1200" cap="none" spc="0" normalizeH="0" baseline="0" noProof="0" dirty="0">
                <a:ln>
                  <a:noFill/>
                </a:ln>
                <a:solidFill>
                  <a:srgbClr val="E7E6E6">
                    <a:lumMod val="25000"/>
                  </a:srgbClr>
                </a:solidFill>
                <a:effectLst/>
                <a:uLnTx/>
                <a:uFillTx/>
                <a:latin typeface="Calibri" panose="020F0502020204030204"/>
                <a:ea typeface="맑은 고딕" panose="020B0503020000020004" pitchFamily="34" charset="-127"/>
                <a:cs typeface="Arial" pitchFamily="34" charset="0"/>
              </a:rPr>
              <a:t>Data obtained as a result of primary and secondary research was validated through rigorous triangulation.</a:t>
            </a:r>
          </a:p>
        </p:txBody>
      </p:sp>
      <p:sp>
        <p:nvSpPr>
          <p:cNvPr id="105" name="TextBox 104">
            <a:extLst>
              <a:ext uri="{FF2B5EF4-FFF2-40B4-BE49-F238E27FC236}">
                <a16:creationId xmlns:a16="http://schemas.microsoft.com/office/drawing/2014/main" id="{609476BE-036E-42B8-A3BB-E7C28C6F995B}"/>
              </a:ext>
            </a:extLst>
          </p:cNvPr>
          <p:cNvSpPr txBox="1"/>
          <p:nvPr/>
        </p:nvSpPr>
        <p:spPr>
          <a:xfrm>
            <a:off x="7132166" y="1873388"/>
            <a:ext cx="1377842" cy="1077218"/>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800" b="1" i="0" u="none" strike="noStrike" kern="1200" cap="none" spc="0" normalizeH="0" baseline="0" noProof="0" dirty="0">
                <a:ln>
                  <a:noFill/>
                </a:ln>
                <a:solidFill>
                  <a:srgbClr val="E7E6E6">
                    <a:lumMod val="25000"/>
                  </a:srgbClr>
                </a:solidFill>
                <a:effectLst/>
                <a:uLnTx/>
                <a:uFillTx/>
                <a:latin typeface="Calibri" panose="020F0502020204030204"/>
                <a:ea typeface="맑은 고딕" panose="020B0503020000020004" pitchFamily="34" charset="-127"/>
                <a:cs typeface="Arial" pitchFamily="34" charset="0"/>
              </a:rPr>
              <a:t>The data was scrutinized using MS-Excel, statistical tools and internal proprietary database to obtain qualitative and quantitative insights about the global </a:t>
            </a:r>
            <a:r>
              <a:rPr lang="en-IN" altLang="ko-KR" sz="800" b="1" dirty="0">
                <a:solidFill>
                  <a:srgbClr val="E7E6E6">
                    <a:lumMod val="25000"/>
                  </a:srgbClr>
                </a:solidFill>
                <a:latin typeface="Calibri" panose="020F0502020204030204"/>
                <a:ea typeface="맑은 고딕" panose="020B0503020000020004" pitchFamily="34" charset="-127"/>
                <a:cs typeface="Arial" pitchFamily="34" charset="0"/>
              </a:rPr>
              <a:t>bisphenol  S</a:t>
            </a:r>
            <a:r>
              <a:rPr kumimoji="0" lang="en-US" altLang="ko-KR" sz="800" b="1" i="0" u="none" strike="noStrike" kern="1200" cap="none" spc="0" normalizeH="0" baseline="0" noProof="0" dirty="0">
                <a:ln>
                  <a:noFill/>
                </a:ln>
                <a:solidFill>
                  <a:srgbClr val="E7E6E6">
                    <a:lumMod val="25000"/>
                  </a:srgbClr>
                </a:solidFill>
                <a:effectLst/>
                <a:uLnTx/>
                <a:uFillTx/>
                <a:latin typeface="Calibri" panose="020F0502020204030204"/>
                <a:ea typeface="맑은 고딕" panose="020B0503020000020004" pitchFamily="34" charset="-127"/>
                <a:cs typeface="Arial" pitchFamily="34" charset="0"/>
              </a:rPr>
              <a:t> market.</a:t>
            </a:r>
          </a:p>
        </p:txBody>
      </p:sp>
      <p:grpSp>
        <p:nvGrpSpPr>
          <p:cNvPr id="106" name="Group 105">
            <a:extLst>
              <a:ext uri="{FF2B5EF4-FFF2-40B4-BE49-F238E27FC236}">
                <a16:creationId xmlns:a16="http://schemas.microsoft.com/office/drawing/2014/main" id="{AFE25BC0-9D92-4CCA-B9CB-092337C00877}"/>
              </a:ext>
            </a:extLst>
          </p:cNvPr>
          <p:cNvGrpSpPr/>
          <p:nvPr/>
        </p:nvGrpSpPr>
        <p:grpSpPr bwMode="gray">
          <a:xfrm>
            <a:off x="344815" y="3434005"/>
            <a:ext cx="3357742" cy="975379"/>
            <a:chOff x="-2057922" y="2192132"/>
            <a:chExt cx="3578561" cy="861867"/>
          </a:xfrm>
          <a:solidFill>
            <a:schemeClr val="bg1"/>
          </a:solidFill>
        </p:grpSpPr>
        <p:sp>
          <p:nvSpPr>
            <p:cNvPr id="125" name="_s1032">
              <a:extLst>
                <a:ext uri="{FF2B5EF4-FFF2-40B4-BE49-F238E27FC236}">
                  <a16:creationId xmlns:a16="http://schemas.microsoft.com/office/drawing/2014/main" id="{5B2911A1-7708-4FEF-9E7D-3CBF7A4C97A3}"/>
                </a:ext>
              </a:extLst>
            </p:cNvPr>
            <p:cNvSpPr>
              <a:spLocks noChangeArrowheads="1" noTextEdit="1"/>
            </p:cNvSpPr>
            <p:nvPr/>
          </p:nvSpPr>
          <p:spPr bwMode="gray">
            <a:xfrm>
              <a:off x="697679" y="2216374"/>
              <a:ext cx="822960" cy="822960"/>
            </a:xfrm>
            <a:prstGeom prst="ellipse">
              <a:avLst/>
            </a:prstGeom>
            <a:solidFill>
              <a:srgbClr val="2CB34A"/>
            </a:solidFill>
            <a:ln w="4699">
              <a:solidFill>
                <a:srgbClr val="A79993"/>
              </a:solidFill>
              <a:round/>
              <a:headEnd/>
              <a:tailEnd/>
            </a:ln>
            <a:effectLst>
              <a:outerShdw blurRad="50800" dist="38100" dir="18900000" algn="bl" rotWithShape="0">
                <a:prstClr val="black">
                  <a:alpha val="40000"/>
                </a:prstClr>
              </a:outerShdw>
            </a:effectLst>
          </p:spPr>
          <p:txBody>
            <a:bodyPr lIns="0" tIns="0" rIns="0" bIns="0" anchor="ctr"/>
            <a:lstStyle/>
            <a:p>
              <a:pPr marL="0" marR="0" lvl="0" indent="0" algn="l" defTabSz="416966" rtl="0" eaLnBrk="1" fontAlgn="auto" latinLnBrk="0" hangingPunct="1">
                <a:lnSpc>
                  <a:spcPct val="100000"/>
                </a:lnSpc>
                <a:spcBef>
                  <a:spcPts val="0"/>
                </a:spcBef>
                <a:spcAft>
                  <a:spcPts val="0"/>
                </a:spcAft>
                <a:buClrTx/>
                <a:buSzTx/>
                <a:buFontTx/>
                <a:buNone/>
                <a:tabLst/>
                <a:defRPr/>
              </a:pPr>
              <a:endParaRPr kumimoji="0" lang="en-US" sz="1642"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6" name="_s1032">
              <a:extLst>
                <a:ext uri="{FF2B5EF4-FFF2-40B4-BE49-F238E27FC236}">
                  <a16:creationId xmlns:a16="http://schemas.microsoft.com/office/drawing/2014/main" id="{A3372F99-88B6-4003-A9A3-B47A7943E624}"/>
                </a:ext>
              </a:extLst>
            </p:cNvPr>
            <p:cNvSpPr>
              <a:spLocks noChangeArrowheads="1" noTextEdit="1"/>
            </p:cNvSpPr>
            <p:nvPr/>
          </p:nvSpPr>
          <p:spPr bwMode="gray">
            <a:xfrm>
              <a:off x="34865" y="2192132"/>
              <a:ext cx="822960" cy="822960"/>
            </a:xfrm>
            <a:prstGeom prst="ellipse">
              <a:avLst/>
            </a:prstGeom>
            <a:solidFill>
              <a:srgbClr val="00AFA8"/>
            </a:solidFill>
            <a:ln w="4699">
              <a:solidFill>
                <a:srgbClr val="A79993"/>
              </a:solidFill>
              <a:round/>
              <a:headEnd/>
              <a:tailEnd/>
            </a:ln>
            <a:effectLst>
              <a:outerShdw blurRad="50800" dist="38100" dir="18900000" algn="bl" rotWithShape="0">
                <a:prstClr val="black">
                  <a:alpha val="40000"/>
                </a:prstClr>
              </a:outerShdw>
            </a:effectLst>
          </p:spPr>
          <p:txBody>
            <a:bodyPr lIns="0" tIns="0" rIns="0" bIns="0" anchor="ctr"/>
            <a:lstStyle/>
            <a:p>
              <a:pPr marL="0" marR="0" lvl="0" indent="0" algn="l" defTabSz="416966" rtl="0" eaLnBrk="1" fontAlgn="auto" latinLnBrk="0" hangingPunct="1">
                <a:lnSpc>
                  <a:spcPct val="100000"/>
                </a:lnSpc>
                <a:spcBef>
                  <a:spcPts val="0"/>
                </a:spcBef>
                <a:spcAft>
                  <a:spcPts val="0"/>
                </a:spcAft>
                <a:buClrTx/>
                <a:buSzTx/>
                <a:buFontTx/>
                <a:buNone/>
                <a:tabLst/>
                <a:defRPr/>
              </a:pPr>
              <a:endParaRPr kumimoji="0" lang="en-US" sz="1642"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7" name="_s1032">
              <a:extLst>
                <a:ext uri="{FF2B5EF4-FFF2-40B4-BE49-F238E27FC236}">
                  <a16:creationId xmlns:a16="http://schemas.microsoft.com/office/drawing/2014/main" id="{01A42052-A042-4EA6-B80D-0AF546CE0AA2}"/>
                </a:ext>
              </a:extLst>
            </p:cNvPr>
            <p:cNvSpPr>
              <a:spLocks noChangeArrowheads="1" noTextEdit="1"/>
            </p:cNvSpPr>
            <p:nvPr/>
          </p:nvSpPr>
          <p:spPr bwMode="gray">
            <a:xfrm>
              <a:off x="-685800" y="2217197"/>
              <a:ext cx="822960" cy="822960"/>
            </a:xfrm>
            <a:prstGeom prst="ellipse">
              <a:avLst/>
            </a:prstGeom>
            <a:solidFill>
              <a:srgbClr val="004D98"/>
            </a:solidFill>
            <a:ln w="4699">
              <a:solidFill>
                <a:srgbClr val="A79993"/>
              </a:solidFill>
              <a:round/>
              <a:headEnd/>
              <a:tailEnd/>
            </a:ln>
            <a:effectLst>
              <a:outerShdw blurRad="50800" dist="38100" dir="18900000" algn="bl" rotWithShape="0">
                <a:prstClr val="black">
                  <a:alpha val="40000"/>
                </a:prstClr>
              </a:outerShdw>
            </a:effectLst>
          </p:spPr>
          <p:txBody>
            <a:bodyPr lIns="0" tIns="0" rIns="0" bIns="0" anchor="ctr"/>
            <a:lstStyle/>
            <a:p>
              <a:pPr marL="0" marR="0" lvl="0" indent="0" algn="l" defTabSz="416966" rtl="0" eaLnBrk="1" fontAlgn="auto" latinLnBrk="0" hangingPunct="1">
                <a:lnSpc>
                  <a:spcPct val="100000"/>
                </a:lnSpc>
                <a:spcBef>
                  <a:spcPts val="0"/>
                </a:spcBef>
                <a:spcAft>
                  <a:spcPts val="0"/>
                </a:spcAft>
                <a:buClrTx/>
                <a:buSzTx/>
                <a:buFontTx/>
                <a:buNone/>
                <a:tabLst/>
                <a:defRPr/>
              </a:pPr>
              <a:endParaRPr kumimoji="0" lang="en-US" sz="1642"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8" name="_s1032">
              <a:extLst>
                <a:ext uri="{FF2B5EF4-FFF2-40B4-BE49-F238E27FC236}">
                  <a16:creationId xmlns:a16="http://schemas.microsoft.com/office/drawing/2014/main" id="{161D9FED-89B9-4E65-BCF3-09883C31D8EA}"/>
                </a:ext>
              </a:extLst>
            </p:cNvPr>
            <p:cNvSpPr>
              <a:spLocks noChangeArrowheads="1" noTextEdit="1"/>
            </p:cNvSpPr>
            <p:nvPr/>
          </p:nvSpPr>
          <p:spPr bwMode="gray">
            <a:xfrm>
              <a:off x="-1364890" y="2220952"/>
              <a:ext cx="822960" cy="822960"/>
            </a:xfrm>
            <a:prstGeom prst="ellipse">
              <a:avLst/>
            </a:prstGeom>
            <a:solidFill>
              <a:srgbClr val="009CDC"/>
            </a:solidFill>
            <a:ln w="4699">
              <a:solidFill>
                <a:srgbClr val="A79993"/>
              </a:solidFill>
              <a:round/>
              <a:headEnd/>
              <a:tailEnd/>
            </a:ln>
            <a:effectLst>
              <a:outerShdw blurRad="50800" dist="38100" dir="18900000" algn="bl" rotWithShape="0">
                <a:prstClr val="black">
                  <a:alpha val="40000"/>
                </a:prstClr>
              </a:outerShdw>
            </a:effectLst>
          </p:spPr>
          <p:txBody>
            <a:bodyPr lIns="0" tIns="0" rIns="0" bIns="0" anchor="ctr"/>
            <a:lstStyle/>
            <a:p>
              <a:pPr marL="0" marR="0" lvl="0" indent="0" algn="l" defTabSz="416966" rtl="0" eaLnBrk="1" fontAlgn="auto" latinLnBrk="0" hangingPunct="1">
                <a:lnSpc>
                  <a:spcPct val="100000"/>
                </a:lnSpc>
                <a:spcBef>
                  <a:spcPts val="0"/>
                </a:spcBef>
                <a:spcAft>
                  <a:spcPts val="0"/>
                </a:spcAft>
                <a:buClrTx/>
                <a:buSzTx/>
                <a:buFontTx/>
                <a:buNone/>
                <a:tabLst/>
                <a:defRPr/>
              </a:pPr>
              <a:endParaRPr kumimoji="0" lang="en-US" sz="1642"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9" name="_s1032">
              <a:extLst>
                <a:ext uri="{FF2B5EF4-FFF2-40B4-BE49-F238E27FC236}">
                  <a16:creationId xmlns:a16="http://schemas.microsoft.com/office/drawing/2014/main" id="{FDE94CA2-3442-4427-B694-626186B56C9C}"/>
                </a:ext>
              </a:extLst>
            </p:cNvPr>
            <p:cNvSpPr>
              <a:spLocks noChangeArrowheads="1" noTextEdit="1"/>
            </p:cNvSpPr>
            <p:nvPr/>
          </p:nvSpPr>
          <p:spPr bwMode="gray">
            <a:xfrm>
              <a:off x="-2057922" y="2231039"/>
              <a:ext cx="822960" cy="822960"/>
            </a:xfrm>
            <a:prstGeom prst="ellipse">
              <a:avLst/>
            </a:prstGeom>
            <a:solidFill>
              <a:srgbClr val="702784"/>
            </a:solidFill>
            <a:ln w="4699">
              <a:solidFill>
                <a:srgbClr val="A79993"/>
              </a:solidFill>
              <a:round/>
              <a:headEnd/>
              <a:tailEnd/>
            </a:ln>
            <a:effectLst>
              <a:outerShdw blurRad="50800" dist="38100" dir="18900000" algn="bl" rotWithShape="0">
                <a:prstClr val="black">
                  <a:alpha val="40000"/>
                </a:prstClr>
              </a:outerShdw>
            </a:effectLst>
          </p:spPr>
          <p:txBody>
            <a:bodyPr lIns="0" tIns="0" rIns="0" bIns="0" anchor="ctr"/>
            <a:lstStyle/>
            <a:p>
              <a:pPr marL="0" marR="0" lvl="0" indent="0" algn="l" defTabSz="416966" rtl="0" eaLnBrk="1" fontAlgn="auto" latinLnBrk="0" hangingPunct="1">
                <a:lnSpc>
                  <a:spcPct val="100000"/>
                </a:lnSpc>
                <a:spcBef>
                  <a:spcPts val="0"/>
                </a:spcBef>
                <a:spcAft>
                  <a:spcPts val="0"/>
                </a:spcAft>
                <a:buClrTx/>
                <a:buSzTx/>
                <a:buFontTx/>
                <a:buNone/>
                <a:tabLst/>
                <a:defRPr/>
              </a:pPr>
              <a:endParaRPr kumimoji="0" lang="en-US" sz="1642"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30" name="Text Box 47">
              <a:extLst>
                <a:ext uri="{FF2B5EF4-FFF2-40B4-BE49-F238E27FC236}">
                  <a16:creationId xmlns:a16="http://schemas.microsoft.com/office/drawing/2014/main" id="{91754BF5-1FCD-49D8-B7B8-1D3BBD426687}"/>
                </a:ext>
              </a:extLst>
            </p:cNvPr>
            <p:cNvSpPr txBox="1">
              <a:spLocks noChangeArrowheads="1"/>
            </p:cNvSpPr>
            <p:nvPr/>
          </p:nvSpPr>
          <p:spPr bwMode="gray">
            <a:xfrm>
              <a:off x="-1999986" y="2490748"/>
              <a:ext cx="675169" cy="271959"/>
            </a:xfrm>
            <a:prstGeom prst="rect">
              <a:avLst/>
            </a:prstGeom>
            <a:noFill/>
            <a:ln w="9525">
              <a:noFill/>
              <a:miter lim="800000"/>
              <a:headEnd/>
              <a:tailEnd/>
            </a:ln>
          </p:spPr>
          <p:txBody>
            <a:bodyPr wrap="none">
              <a:spAutoFit/>
            </a:bodyPr>
            <a:lstStyle/>
            <a:p>
              <a:pPr marL="0" marR="0" lvl="0" indent="0" algn="ctr" defTabSz="416966"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Data </a:t>
              </a:r>
            </a:p>
            <a:p>
              <a:pPr marL="0" marR="0" lvl="0" indent="0" algn="ctr" defTabSz="416966"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Collection</a:t>
              </a:r>
            </a:p>
          </p:txBody>
        </p:sp>
        <p:sp>
          <p:nvSpPr>
            <p:cNvPr id="131" name="Text Box 47">
              <a:extLst>
                <a:ext uri="{FF2B5EF4-FFF2-40B4-BE49-F238E27FC236}">
                  <a16:creationId xmlns:a16="http://schemas.microsoft.com/office/drawing/2014/main" id="{292062BE-F3BF-4F44-8F82-7B261D1FE95D}"/>
                </a:ext>
              </a:extLst>
            </p:cNvPr>
            <p:cNvSpPr txBox="1">
              <a:spLocks noChangeArrowheads="1"/>
            </p:cNvSpPr>
            <p:nvPr/>
          </p:nvSpPr>
          <p:spPr bwMode="gray">
            <a:xfrm>
              <a:off x="-1278674" y="2460033"/>
              <a:ext cx="700795" cy="271959"/>
            </a:xfrm>
            <a:prstGeom prst="rect">
              <a:avLst/>
            </a:prstGeom>
            <a:noFill/>
            <a:ln w="9525">
              <a:noFill/>
              <a:miter lim="800000"/>
              <a:headEnd/>
              <a:tailEnd/>
            </a:ln>
          </p:spPr>
          <p:txBody>
            <a:bodyPr wrap="none">
              <a:spAutoFit/>
            </a:bodyPr>
            <a:lstStyle/>
            <a:p>
              <a:pPr marL="0" marR="0" lvl="0" indent="0" algn="ctr" defTabSz="416966"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Data Filter</a:t>
              </a:r>
            </a:p>
            <a:p>
              <a:pPr marL="0" marR="0" lvl="0" indent="0" algn="ctr" defTabSz="416966"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&amp; Analysis</a:t>
              </a:r>
            </a:p>
          </p:txBody>
        </p:sp>
        <p:sp>
          <p:nvSpPr>
            <p:cNvPr id="132" name="Text Box 47">
              <a:extLst>
                <a:ext uri="{FF2B5EF4-FFF2-40B4-BE49-F238E27FC236}">
                  <a16:creationId xmlns:a16="http://schemas.microsoft.com/office/drawing/2014/main" id="{159353DD-3E9D-4518-9DD4-EAE014AC2FDC}"/>
                </a:ext>
              </a:extLst>
            </p:cNvPr>
            <p:cNvSpPr txBox="1">
              <a:spLocks noChangeArrowheads="1"/>
            </p:cNvSpPr>
            <p:nvPr/>
          </p:nvSpPr>
          <p:spPr bwMode="gray">
            <a:xfrm>
              <a:off x="-623295" y="2472648"/>
              <a:ext cx="757173" cy="271959"/>
            </a:xfrm>
            <a:prstGeom prst="rect">
              <a:avLst/>
            </a:prstGeom>
            <a:noFill/>
            <a:ln w="9525">
              <a:noFill/>
              <a:miter lim="800000"/>
              <a:headEnd/>
              <a:tailEnd/>
            </a:ln>
          </p:spPr>
          <p:txBody>
            <a:bodyPr wrap="none">
              <a:spAutoFit/>
            </a:bodyPr>
            <a:lstStyle/>
            <a:p>
              <a:pPr marL="0" marR="0" lvl="0" indent="0" algn="ctr" defTabSz="416966"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Research &amp;</a:t>
              </a:r>
            </a:p>
            <a:p>
              <a:pPr marL="0" marR="0" lvl="0" indent="0" algn="ctr" defTabSz="416966"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Intelligence</a:t>
              </a:r>
            </a:p>
          </p:txBody>
        </p:sp>
        <p:sp>
          <p:nvSpPr>
            <p:cNvPr id="133" name="Text Box 47">
              <a:extLst>
                <a:ext uri="{FF2B5EF4-FFF2-40B4-BE49-F238E27FC236}">
                  <a16:creationId xmlns:a16="http://schemas.microsoft.com/office/drawing/2014/main" id="{C564CB8B-4CD3-4ECF-9F30-9F74AF08BBCF}"/>
                </a:ext>
              </a:extLst>
            </p:cNvPr>
            <p:cNvSpPr txBox="1">
              <a:spLocks noChangeArrowheads="1"/>
            </p:cNvSpPr>
            <p:nvPr/>
          </p:nvSpPr>
          <p:spPr bwMode="gray">
            <a:xfrm>
              <a:off x="122669" y="2419733"/>
              <a:ext cx="709337" cy="271959"/>
            </a:xfrm>
            <a:prstGeom prst="rect">
              <a:avLst/>
            </a:prstGeom>
            <a:noFill/>
            <a:ln w="9525">
              <a:noFill/>
              <a:miter lim="800000"/>
              <a:headEnd/>
              <a:tailEnd/>
            </a:ln>
          </p:spPr>
          <p:txBody>
            <a:bodyPr wrap="none">
              <a:spAutoFit/>
            </a:bodyPr>
            <a:lstStyle/>
            <a:p>
              <a:pPr marL="0" marR="0" lvl="0" indent="0" algn="ctr" defTabSz="416966"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Actionable</a:t>
              </a:r>
            </a:p>
            <a:p>
              <a:pPr marL="0" marR="0" lvl="0" indent="0" algn="ctr" defTabSz="416966"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Insights</a:t>
              </a:r>
            </a:p>
          </p:txBody>
        </p:sp>
        <p:sp>
          <p:nvSpPr>
            <p:cNvPr id="134" name="Text Box 47">
              <a:extLst>
                <a:ext uri="{FF2B5EF4-FFF2-40B4-BE49-F238E27FC236}">
                  <a16:creationId xmlns:a16="http://schemas.microsoft.com/office/drawing/2014/main" id="{1E6D9E1B-7095-483C-B6D3-EF1D5B11198C}"/>
                </a:ext>
              </a:extLst>
            </p:cNvPr>
            <p:cNvSpPr txBox="1">
              <a:spLocks noChangeArrowheads="1"/>
            </p:cNvSpPr>
            <p:nvPr/>
          </p:nvSpPr>
          <p:spPr bwMode="gray">
            <a:xfrm>
              <a:off x="845086" y="2460034"/>
              <a:ext cx="617083" cy="271959"/>
            </a:xfrm>
            <a:prstGeom prst="rect">
              <a:avLst/>
            </a:prstGeom>
            <a:noFill/>
            <a:ln w="9525">
              <a:noFill/>
              <a:miter lim="800000"/>
              <a:headEnd/>
              <a:tailEnd/>
            </a:ln>
          </p:spPr>
          <p:txBody>
            <a:bodyPr wrap="none">
              <a:spAutoFit/>
            </a:bodyPr>
            <a:lstStyle/>
            <a:p>
              <a:pPr marL="0" marR="0" lvl="0" indent="0" algn="ctr" defTabSz="416966"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Business</a:t>
              </a:r>
            </a:p>
            <a:p>
              <a:pPr marL="0" marR="0" lvl="0" indent="0" algn="ctr" defTabSz="416966"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Solution</a:t>
              </a:r>
            </a:p>
          </p:txBody>
        </p:sp>
      </p:grpSp>
      <p:cxnSp>
        <p:nvCxnSpPr>
          <p:cNvPr id="107" name="Straight Connector 106">
            <a:extLst>
              <a:ext uri="{FF2B5EF4-FFF2-40B4-BE49-F238E27FC236}">
                <a16:creationId xmlns:a16="http://schemas.microsoft.com/office/drawing/2014/main" id="{3D936B83-0C3B-40A2-91B0-E6B712DB5F8C}"/>
              </a:ext>
            </a:extLst>
          </p:cNvPr>
          <p:cNvCxnSpPr>
            <a:cxnSpLocks/>
          </p:cNvCxnSpPr>
          <p:nvPr/>
        </p:nvCxnSpPr>
        <p:spPr>
          <a:xfrm>
            <a:off x="3995829" y="3529566"/>
            <a:ext cx="1590783" cy="0"/>
          </a:xfrm>
          <a:prstGeom prst="line">
            <a:avLst/>
          </a:prstGeom>
          <a:ln>
            <a:solidFill>
              <a:schemeClr val="accent4">
                <a:lumMod val="40000"/>
                <a:lumOff val="60000"/>
              </a:schemeClr>
            </a:solidFill>
          </a:ln>
          <a:effectLst>
            <a:outerShdw blurRad="50800" dist="38100" dir="16200000"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E5CF8A49-7C82-4290-9145-9B7564FEADE9}"/>
              </a:ext>
            </a:extLst>
          </p:cNvPr>
          <p:cNvCxnSpPr>
            <a:cxnSpLocks/>
          </p:cNvCxnSpPr>
          <p:nvPr/>
        </p:nvCxnSpPr>
        <p:spPr>
          <a:xfrm flipV="1">
            <a:off x="5663973" y="3529566"/>
            <a:ext cx="1815072" cy="528"/>
          </a:xfrm>
          <a:prstGeom prst="line">
            <a:avLst/>
          </a:prstGeom>
          <a:ln>
            <a:solidFill>
              <a:schemeClr val="accent2">
                <a:lumMod val="60000"/>
                <a:lumOff val="40000"/>
              </a:schemeClr>
            </a:solidFill>
          </a:ln>
          <a:effectLst>
            <a:outerShdw blurRad="50800" dist="38100" dir="16200000"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A4F26345-B9BE-46A3-9705-6E2D2F473FCB}"/>
              </a:ext>
            </a:extLst>
          </p:cNvPr>
          <p:cNvCxnSpPr>
            <a:cxnSpLocks/>
          </p:cNvCxnSpPr>
          <p:nvPr/>
        </p:nvCxnSpPr>
        <p:spPr>
          <a:xfrm flipV="1">
            <a:off x="7366378" y="3529566"/>
            <a:ext cx="1647827" cy="5509"/>
          </a:xfrm>
          <a:prstGeom prst="line">
            <a:avLst/>
          </a:prstGeom>
          <a:ln>
            <a:solidFill>
              <a:schemeClr val="accent6">
                <a:lumMod val="75000"/>
              </a:schemeClr>
            </a:solidFill>
          </a:ln>
          <a:effectLst>
            <a:outerShdw blurRad="50800" dist="38100" dir="16200000"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10" name="TextBox 109">
            <a:extLst>
              <a:ext uri="{FF2B5EF4-FFF2-40B4-BE49-F238E27FC236}">
                <a16:creationId xmlns:a16="http://schemas.microsoft.com/office/drawing/2014/main" id="{86343CAF-CDB1-4C26-AAED-B240933FBF4F}"/>
              </a:ext>
            </a:extLst>
          </p:cNvPr>
          <p:cNvSpPr txBox="1"/>
          <p:nvPr/>
        </p:nvSpPr>
        <p:spPr>
          <a:xfrm>
            <a:off x="4076625" y="3288183"/>
            <a:ext cx="1326469" cy="24622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1000" b="1" i="0" u="none" strike="noStrike" kern="1200" cap="none" spc="0" normalizeH="0" baseline="0" noProof="0" dirty="0">
                <a:ln>
                  <a:noFill/>
                </a:ln>
                <a:solidFill>
                  <a:srgbClr val="E7E6E6">
                    <a:lumMod val="10000"/>
                  </a:srgbClr>
                </a:solidFill>
                <a:effectLst/>
                <a:uLnTx/>
                <a:uFillTx/>
                <a:latin typeface="Calibri" panose="020F0502020204030204"/>
                <a:ea typeface="맑은 고딕" panose="020B0503020000020004" pitchFamily="34" charset="-127"/>
                <a:cs typeface="Arial" pitchFamily="34" charset="0"/>
              </a:rPr>
              <a:t>Primary Research</a:t>
            </a:r>
          </a:p>
        </p:txBody>
      </p:sp>
      <p:sp>
        <p:nvSpPr>
          <p:cNvPr id="111" name="Oval 110">
            <a:extLst>
              <a:ext uri="{FF2B5EF4-FFF2-40B4-BE49-F238E27FC236}">
                <a16:creationId xmlns:a16="http://schemas.microsoft.com/office/drawing/2014/main" id="{BAD879B5-2074-4F8F-A06E-33C732F28AA6}"/>
              </a:ext>
            </a:extLst>
          </p:cNvPr>
          <p:cNvSpPr/>
          <p:nvPr/>
        </p:nvSpPr>
        <p:spPr>
          <a:xfrm>
            <a:off x="3923833" y="3343714"/>
            <a:ext cx="246718" cy="267699"/>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2" name="Oval 111">
            <a:extLst>
              <a:ext uri="{FF2B5EF4-FFF2-40B4-BE49-F238E27FC236}">
                <a16:creationId xmlns:a16="http://schemas.microsoft.com/office/drawing/2014/main" id="{F1347A42-5491-4ABB-89AF-BD6A081A0854}"/>
              </a:ext>
            </a:extLst>
          </p:cNvPr>
          <p:cNvSpPr/>
          <p:nvPr/>
        </p:nvSpPr>
        <p:spPr>
          <a:xfrm>
            <a:off x="5571830" y="3332012"/>
            <a:ext cx="246718" cy="267699"/>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3" name="Oval 112">
            <a:extLst>
              <a:ext uri="{FF2B5EF4-FFF2-40B4-BE49-F238E27FC236}">
                <a16:creationId xmlns:a16="http://schemas.microsoft.com/office/drawing/2014/main" id="{86CC52CE-DD4D-46A8-A0AA-CABE2CB54DAB}"/>
              </a:ext>
            </a:extLst>
          </p:cNvPr>
          <p:cNvSpPr/>
          <p:nvPr/>
        </p:nvSpPr>
        <p:spPr>
          <a:xfrm>
            <a:off x="7255093" y="3350946"/>
            <a:ext cx="246718" cy="267699"/>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4" name="TextBox 113">
            <a:extLst>
              <a:ext uri="{FF2B5EF4-FFF2-40B4-BE49-F238E27FC236}">
                <a16:creationId xmlns:a16="http://schemas.microsoft.com/office/drawing/2014/main" id="{12B3699F-62F7-4BB3-B364-593C1B72584A}"/>
              </a:ext>
            </a:extLst>
          </p:cNvPr>
          <p:cNvSpPr txBox="1"/>
          <p:nvPr/>
        </p:nvSpPr>
        <p:spPr>
          <a:xfrm>
            <a:off x="5055933" y="3298346"/>
            <a:ext cx="2616596" cy="24622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1000" b="1" i="0" u="none" strike="noStrike" kern="1200" cap="none" spc="0" normalizeH="0" baseline="0" noProof="0" dirty="0">
                <a:ln>
                  <a:noFill/>
                </a:ln>
                <a:solidFill>
                  <a:srgbClr val="E7E6E6">
                    <a:lumMod val="10000"/>
                  </a:srgbClr>
                </a:solidFill>
                <a:effectLst/>
                <a:uLnTx/>
                <a:uFillTx/>
                <a:latin typeface="Calibri" panose="020F0502020204030204"/>
                <a:ea typeface="맑은 고딕" panose="020B0503020000020004" pitchFamily="34" charset="-127"/>
                <a:cs typeface="Arial" pitchFamily="34" charset="0"/>
              </a:rPr>
              <a:t>Desk Research </a:t>
            </a:r>
          </a:p>
        </p:txBody>
      </p:sp>
      <p:sp>
        <p:nvSpPr>
          <p:cNvPr id="115" name="TextBox 114">
            <a:extLst>
              <a:ext uri="{FF2B5EF4-FFF2-40B4-BE49-F238E27FC236}">
                <a16:creationId xmlns:a16="http://schemas.microsoft.com/office/drawing/2014/main" id="{099477A4-0F47-4E25-8D53-484A5A9349B8}"/>
              </a:ext>
            </a:extLst>
          </p:cNvPr>
          <p:cNvSpPr txBox="1"/>
          <p:nvPr/>
        </p:nvSpPr>
        <p:spPr>
          <a:xfrm>
            <a:off x="7186060" y="3299527"/>
            <a:ext cx="1943870" cy="24622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1000" b="1" i="0" u="none" strike="noStrike" kern="1200" cap="none" spc="0" normalizeH="0" baseline="0" noProof="0" dirty="0">
                <a:ln>
                  <a:noFill/>
                </a:ln>
                <a:solidFill>
                  <a:srgbClr val="E7E6E6">
                    <a:lumMod val="10000"/>
                  </a:srgbClr>
                </a:solidFill>
                <a:effectLst/>
                <a:uLnTx/>
                <a:uFillTx/>
                <a:latin typeface="Calibri" panose="020F0502020204030204"/>
                <a:ea typeface="맑은 고딕" panose="020B0503020000020004" pitchFamily="34" charset="-127"/>
                <a:cs typeface="Arial" pitchFamily="34" charset="0"/>
              </a:rPr>
              <a:t>Company Analysis</a:t>
            </a:r>
          </a:p>
        </p:txBody>
      </p:sp>
      <p:sp>
        <p:nvSpPr>
          <p:cNvPr id="116" name="Rectangle 62">
            <a:extLst>
              <a:ext uri="{FF2B5EF4-FFF2-40B4-BE49-F238E27FC236}">
                <a16:creationId xmlns:a16="http://schemas.microsoft.com/office/drawing/2014/main" id="{AE4ABA16-93E4-4327-9325-103667D02007}"/>
              </a:ext>
            </a:extLst>
          </p:cNvPr>
          <p:cNvSpPr>
            <a:spLocks noChangeArrowheads="1"/>
          </p:cNvSpPr>
          <p:nvPr/>
        </p:nvSpPr>
        <p:spPr bwMode="gray">
          <a:xfrm>
            <a:off x="5913905" y="3595132"/>
            <a:ext cx="1602003" cy="897555"/>
          </a:xfrm>
          <a:prstGeom prst="rect">
            <a:avLst/>
          </a:prstGeom>
          <a:noFill/>
          <a:ln w="9525">
            <a:noFill/>
            <a:miter lim="800000"/>
            <a:headEnd/>
            <a:tailEnd/>
          </a:ln>
        </p:spPr>
        <p:txBody>
          <a:bodyPr wrap="square" lIns="0" tIns="0" rIns="0" bIns="0" anchor="ctr">
            <a:spAutoFit/>
          </a:bodyPr>
          <a:lstStyle/>
          <a:p>
            <a:pPr marL="171450" marR="0" lvl="0" indent="-171450" algn="l" defTabSz="416966" rtl="0" eaLnBrk="1" fontAlgn="auto" latinLnBrk="0" hangingPunct="1">
              <a:lnSpc>
                <a:spcPct val="120000"/>
              </a:lnSpc>
              <a:spcBef>
                <a:spcPct val="5000"/>
              </a:spcBef>
              <a:spcAft>
                <a:spcPts val="0"/>
              </a:spcAft>
              <a:buClr>
                <a:prstClr val="black">
                  <a:lumMod val="65000"/>
                  <a:lumOff val="35000"/>
                </a:prstClr>
              </a:buClr>
              <a:buSzTx/>
              <a:buFont typeface="Wingdings" panose="05000000000000000000" pitchFamily="2" charset="2"/>
              <a:buChar char="ü"/>
              <a:tabLst/>
              <a:defRPr/>
            </a:pPr>
            <a:r>
              <a:rPr kumimoji="0" lang="en-US" sz="800" b="1" i="0" u="none" strike="noStrike" kern="1200" cap="none" spc="0" normalizeH="0" baseline="0" noProof="0" dirty="0">
                <a:ln>
                  <a:noFill/>
                </a:ln>
                <a:solidFill>
                  <a:srgbClr val="E7E6E6">
                    <a:lumMod val="25000"/>
                  </a:srgbClr>
                </a:solidFill>
                <a:effectLst/>
                <a:uLnTx/>
                <a:uFillTx/>
                <a:latin typeface="Calibri" panose="020F0502020204030204"/>
                <a:ea typeface="+mn-ea"/>
                <a:cs typeface="Arial" pitchFamily="34" charset="0"/>
              </a:rPr>
              <a:t>Recent Developments</a:t>
            </a:r>
          </a:p>
          <a:p>
            <a:pPr marL="171450" marR="0" lvl="0" indent="-171450" algn="l" defTabSz="416966" rtl="0" eaLnBrk="1" fontAlgn="auto" latinLnBrk="0" hangingPunct="1">
              <a:lnSpc>
                <a:spcPct val="120000"/>
              </a:lnSpc>
              <a:spcBef>
                <a:spcPct val="5000"/>
              </a:spcBef>
              <a:spcAft>
                <a:spcPts val="0"/>
              </a:spcAft>
              <a:buClr>
                <a:prstClr val="black">
                  <a:lumMod val="65000"/>
                  <a:lumOff val="35000"/>
                </a:prstClr>
              </a:buClr>
              <a:buSzTx/>
              <a:buFont typeface="Wingdings" panose="05000000000000000000" pitchFamily="2" charset="2"/>
              <a:buChar char="ü"/>
              <a:tabLst/>
              <a:defRPr/>
            </a:pPr>
            <a:r>
              <a:rPr kumimoji="0" lang="en-US" sz="800" b="1" i="0" u="none" strike="noStrike" kern="1200" cap="none" spc="0" normalizeH="0" baseline="0" noProof="0" dirty="0">
                <a:ln>
                  <a:noFill/>
                </a:ln>
                <a:solidFill>
                  <a:srgbClr val="E7E6E6">
                    <a:lumMod val="25000"/>
                  </a:srgbClr>
                </a:solidFill>
                <a:effectLst/>
                <a:uLnTx/>
                <a:uFillTx/>
                <a:latin typeface="Calibri" panose="020F0502020204030204"/>
                <a:ea typeface="+mn-ea"/>
                <a:cs typeface="Arial" pitchFamily="34" charset="0"/>
              </a:rPr>
              <a:t>Market Changing Aspects/Dynamics</a:t>
            </a:r>
          </a:p>
          <a:p>
            <a:pPr marL="171450" marR="0" lvl="0" indent="-171450" algn="l" defTabSz="416966" rtl="0" eaLnBrk="1" fontAlgn="auto" latinLnBrk="0" hangingPunct="1">
              <a:lnSpc>
                <a:spcPct val="120000"/>
              </a:lnSpc>
              <a:spcBef>
                <a:spcPct val="5000"/>
              </a:spcBef>
              <a:spcAft>
                <a:spcPts val="0"/>
              </a:spcAft>
              <a:buClr>
                <a:prstClr val="black">
                  <a:lumMod val="65000"/>
                  <a:lumOff val="35000"/>
                </a:prstClr>
              </a:buClr>
              <a:buSzTx/>
              <a:buFont typeface="Wingdings" panose="05000000000000000000" pitchFamily="2" charset="2"/>
              <a:buChar char="ü"/>
              <a:tabLst/>
              <a:defRPr/>
            </a:pPr>
            <a:r>
              <a:rPr kumimoji="0" lang="en-US" sz="800" b="1" i="0" u="none" strike="noStrike" kern="1200" cap="none" spc="0" normalizeH="0" baseline="0" noProof="0" dirty="0">
                <a:ln>
                  <a:noFill/>
                </a:ln>
                <a:solidFill>
                  <a:srgbClr val="E7E6E6">
                    <a:lumMod val="25000"/>
                  </a:srgbClr>
                </a:solidFill>
                <a:effectLst/>
                <a:uLnTx/>
                <a:uFillTx/>
                <a:latin typeface="Calibri" panose="020F0502020204030204"/>
                <a:ea typeface="+mn-ea"/>
                <a:cs typeface="Arial" pitchFamily="34" charset="0"/>
              </a:rPr>
              <a:t>Government Policies</a:t>
            </a:r>
          </a:p>
          <a:p>
            <a:pPr marL="171450" marR="0" lvl="0" indent="-171450" algn="l" defTabSz="416966" rtl="0" eaLnBrk="1" fontAlgn="auto" latinLnBrk="0" hangingPunct="1">
              <a:lnSpc>
                <a:spcPct val="120000"/>
              </a:lnSpc>
              <a:spcBef>
                <a:spcPct val="5000"/>
              </a:spcBef>
              <a:spcAft>
                <a:spcPts val="0"/>
              </a:spcAft>
              <a:buClr>
                <a:prstClr val="black">
                  <a:lumMod val="65000"/>
                  <a:lumOff val="35000"/>
                </a:prstClr>
              </a:buClr>
              <a:buSzTx/>
              <a:buFont typeface="Wingdings" panose="05000000000000000000" pitchFamily="2" charset="2"/>
              <a:buChar char="ü"/>
              <a:tabLst/>
              <a:defRPr/>
            </a:pPr>
            <a:r>
              <a:rPr kumimoji="0" lang="en-US" sz="800" b="1" i="0" u="none" strike="noStrike" kern="1200" cap="none" spc="0" normalizeH="0" baseline="0" noProof="0" dirty="0">
                <a:ln>
                  <a:noFill/>
                </a:ln>
                <a:solidFill>
                  <a:srgbClr val="E7E6E6">
                    <a:lumMod val="25000"/>
                  </a:srgbClr>
                </a:solidFill>
                <a:effectLst/>
                <a:uLnTx/>
                <a:uFillTx/>
                <a:latin typeface="Calibri" panose="020F0502020204030204"/>
                <a:ea typeface="+mn-ea"/>
                <a:cs typeface="Arial" pitchFamily="34" charset="0"/>
              </a:rPr>
              <a:t>Conclusion</a:t>
            </a:r>
          </a:p>
          <a:p>
            <a:pPr marL="171450" marR="0" lvl="0" indent="-171450" algn="l" defTabSz="416966" rtl="0" eaLnBrk="1" fontAlgn="auto" latinLnBrk="0" hangingPunct="1">
              <a:lnSpc>
                <a:spcPct val="120000"/>
              </a:lnSpc>
              <a:spcBef>
                <a:spcPct val="5000"/>
              </a:spcBef>
              <a:spcAft>
                <a:spcPts val="0"/>
              </a:spcAft>
              <a:buClr>
                <a:prstClr val="black">
                  <a:lumMod val="65000"/>
                  <a:lumOff val="35000"/>
                </a:prstClr>
              </a:buClr>
              <a:buSzTx/>
              <a:buFont typeface="Wingdings" panose="05000000000000000000" pitchFamily="2" charset="2"/>
              <a:buChar char="ü"/>
              <a:tabLst/>
              <a:defRPr/>
            </a:pPr>
            <a:endParaRPr kumimoji="0" lang="en-US" sz="800" b="1" i="0" u="none" strike="noStrike" kern="1200" cap="none" spc="0" normalizeH="0" baseline="0" noProof="0" dirty="0">
              <a:ln>
                <a:noFill/>
              </a:ln>
              <a:solidFill>
                <a:srgbClr val="E7E6E6">
                  <a:lumMod val="25000"/>
                </a:srgbClr>
              </a:solidFill>
              <a:effectLst/>
              <a:uLnTx/>
              <a:uFillTx/>
              <a:latin typeface="Calibri" panose="020F0502020204030204"/>
              <a:ea typeface="+mn-ea"/>
              <a:cs typeface="Arial" pitchFamily="34" charset="0"/>
            </a:endParaRPr>
          </a:p>
        </p:txBody>
      </p:sp>
      <p:sp>
        <p:nvSpPr>
          <p:cNvPr id="117" name="Rectangle 62">
            <a:extLst>
              <a:ext uri="{FF2B5EF4-FFF2-40B4-BE49-F238E27FC236}">
                <a16:creationId xmlns:a16="http://schemas.microsoft.com/office/drawing/2014/main" id="{4104CACB-9E8B-4401-B61A-43B02E3D1C6C}"/>
              </a:ext>
            </a:extLst>
          </p:cNvPr>
          <p:cNvSpPr>
            <a:spLocks noChangeArrowheads="1"/>
          </p:cNvSpPr>
          <p:nvPr/>
        </p:nvSpPr>
        <p:spPr bwMode="gray">
          <a:xfrm>
            <a:off x="7574987" y="3620730"/>
            <a:ext cx="1439219" cy="291811"/>
          </a:xfrm>
          <a:prstGeom prst="rect">
            <a:avLst/>
          </a:prstGeom>
          <a:noFill/>
          <a:ln w="9525">
            <a:noFill/>
            <a:miter lim="800000"/>
            <a:headEnd/>
            <a:tailEnd/>
          </a:ln>
        </p:spPr>
        <p:txBody>
          <a:bodyPr wrap="square" lIns="0" tIns="0" rIns="0" bIns="0" anchor="ctr">
            <a:spAutoFit/>
          </a:bodyPr>
          <a:lstStyle/>
          <a:p>
            <a:pPr marL="171450" marR="0" lvl="0" indent="-171450" algn="l" defTabSz="416966" rtl="0" eaLnBrk="1" fontAlgn="auto" latinLnBrk="0" hangingPunct="1">
              <a:lnSpc>
                <a:spcPct val="120000"/>
              </a:lnSpc>
              <a:spcBef>
                <a:spcPct val="5000"/>
              </a:spcBef>
              <a:spcAft>
                <a:spcPts val="0"/>
              </a:spcAft>
              <a:buClr>
                <a:prstClr val="black">
                  <a:lumMod val="65000"/>
                  <a:lumOff val="35000"/>
                </a:prstClr>
              </a:buClr>
              <a:buSzTx/>
              <a:buFont typeface="Wingdings" panose="05000000000000000000" pitchFamily="2" charset="2"/>
              <a:buChar char="ü"/>
              <a:tabLst/>
              <a:defRPr/>
            </a:pPr>
            <a:r>
              <a:rPr kumimoji="0" lang="en-US" sz="800" b="1" i="0" u="none" strike="noStrike" kern="1200" cap="none" spc="0" normalizeH="0" baseline="0" noProof="0" dirty="0">
                <a:ln>
                  <a:noFill/>
                </a:ln>
                <a:solidFill>
                  <a:srgbClr val="E7E6E6">
                    <a:lumMod val="25000"/>
                  </a:srgbClr>
                </a:solidFill>
                <a:effectLst/>
                <a:uLnTx/>
                <a:uFillTx/>
                <a:latin typeface="Calibri" panose="020F0502020204030204"/>
                <a:ea typeface="+mn-ea"/>
                <a:cs typeface="Arial" pitchFamily="34" charset="0"/>
              </a:rPr>
              <a:t>Market Participants</a:t>
            </a:r>
          </a:p>
          <a:p>
            <a:pPr marL="171450" marR="0" lvl="0" indent="-171450" algn="l" defTabSz="416966" rtl="0" eaLnBrk="1" fontAlgn="auto" latinLnBrk="0" hangingPunct="1">
              <a:lnSpc>
                <a:spcPct val="120000"/>
              </a:lnSpc>
              <a:spcBef>
                <a:spcPct val="5000"/>
              </a:spcBef>
              <a:spcAft>
                <a:spcPts val="0"/>
              </a:spcAft>
              <a:buClr>
                <a:prstClr val="black">
                  <a:lumMod val="65000"/>
                  <a:lumOff val="35000"/>
                </a:prstClr>
              </a:buClr>
              <a:buSzTx/>
              <a:buFont typeface="Wingdings" panose="05000000000000000000" pitchFamily="2" charset="2"/>
              <a:buChar char="ü"/>
              <a:tabLst/>
              <a:defRPr/>
            </a:pPr>
            <a:r>
              <a:rPr kumimoji="0" lang="en-US" sz="800" b="1" i="0" u="none" strike="noStrike" kern="1200" cap="none" spc="0" normalizeH="0" baseline="0" noProof="0" dirty="0">
                <a:ln>
                  <a:noFill/>
                </a:ln>
                <a:solidFill>
                  <a:srgbClr val="E7E6E6">
                    <a:lumMod val="25000"/>
                  </a:srgbClr>
                </a:solidFill>
                <a:effectLst/>
                <a:uLnTx/>
                <a:uFillTx/>
                <a:latin typeface="Calibri" panose="020F0502020204030204"/>
                <a:ea typeface="+mn-ea"/>
                <a:cs typeface="Arial" pitchFamily="34" charset="0"/>
              </a:rPr>
              <a:t>Key Strengths</a:t>
            </a:r>
          </a:p>
        </p:txBody>
      </p:sp>
      <p:grpSp>
        <p:nvGrpSpPr>
          <p:cNvPr id="118" name="Group 117">
            <a:extLst>
              <a:ext uri="{FF2B5EF4-FFF2-40B4-BE49-F238E27FC236}">
                <a16:creationId xmlns:a16="http://schemas.microsoft.com/office/drawing/2014/main" id="{809AB0F9-3E2C-48A3-BE2A-B0906C4F0976}"/>
              </a:ext>
            </a:extLst>
          </p:cNvPr>
          <p:cNvGrpSpPr/>
          <p:nvPr/>
        </p:nvGrpSpPr>
        <p:grpSpPr>
          <a:xfrm>
            <a:off x="2755845" y="4883359"/>
            <a:ext cx="4103189" cy="1430553"/>
            <a:chOff x="4186796" y="5781513"/>
            <a:chExt cx="3703350" cy="1293570"/>
          </a:xfrm>
        </p:grpSpPr>
        <p:sp>
          <p:nvSpPr>
            <p:cNvPr id="119" name="TextBox 118">
              <a:extLst>
                <a:ext uri="{FF2B5EF4-FFF2-40B4-BE49-F238E27FC236}">
                  <a16:creationId xmlns:a16="http://schemas.microsoft.com/office/drawing/2014/main" id="{8437468D-D414-4F95-8802-B1EF984E13B0}"/>
                </a:ext>
              </a:extLst>
            </p:cNvPr>
            <p:cNvSpPr txBox="1"/>
            <p:nvPr/>
          </p:nvSpPr>
          <p:spPr bwMode="gray">
            <a:xfrm>
              <a:off x="4186796" y="6114062"/>
              <a:ext cx="1097725" cy="375712"/>
            </a:xfrm>
            <a:prstGeom prst="rect">
              <a:avLst/>
            </a:prstGeom>
            <a:solidFill>
              <a:schemeClr val="bg1"/>
            </a:solidFill>
            <a:effectLst>
              <a:outerShdw blurRad="50800" dist="38100" dir="18900000" algn="bl" rotWithShape="0">
                <a:prstClr val="black">
                  <a:alpha val="40000"/>
                </a:prstClr>
              </a:outerShdw>
            </a:effectLst>
          </p:spPr>
          <p:txBody>
            <a:bodyPr wrap="square" rtlCol="0">
              <a:spAutoFit/>
            </a:bodyPr>
            <a:lstStyle/>
            <a:p>
              <a:pPr marL="171450" marR="0" lvl="0" indent="-171450" algn="l" defTabSz="457200" rtl="0" eaLnBrk="1" fontAlgn="auto" latinLnBrk="0" hangingPunct="1">
                <a:lnSpc>
                  <a:spcPct val="100000"/>
                </a:lnSpc>
                <a:spcBef>
                  <a:spcPts val="0"/>
                </a:spcBef>
                <a:spcAft>
                  <a:spcPts val="0"/>
                </a:spcAft>
                <a:buClr>
                  <a:srgbClr val="00B0F0"/>
                </a:buClr>
                <a:buSzTx/>
                <a:buFont typeface="Wingdings" panose="05000000000000000000" pitchFamily="2" charset="2"/>
                <a:buChar char="ü"/>
                <a:tabLst/>
                <a:defRPr/>
              </a:pPr>
              <a:r>
                <a:rPr kumimoji="0" lang="en-US" sz="700" b="0" i="0"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rPr>
                <a:t>LinkedIn</a:t>
              </a:r>
            </a:p>
            <a:p>
              <a:pPr marL="171450" marR="0" lvl="0" indent="-171450" algn="l" defTabSz="457200" rtl="0" eaLnBrk="1" fontAlgn="auto" latinLnBrk="0" hangingPunct="1">
                <a:lnSpc>
                  <a:spcPct val="100000"/>
                </a:lnSpc>
                <a:spcBef>
                  <a:spcPts val="0"/>
                </a:spcBef>
                <a:spcAft>
                  <a:spcPts val="0"/>
                </a:spcAft>
                <a:buClr>
                  <a:srgbClr val="00B0F0"/>
                </a:buClr>
                <a:buSzTx/>
                <a:buFont typeface="Wingdings" panose="05000000000000000000" pitchFamily="2" charset="2"/>
                <a:buChar char="ü"/>
                <a:tabLst/>
                <a:defRPr/>
              </a:pPr>
              <a:r>
                <a:rPr kumimoji="0" lang="en-US" sz="700" b="0" i="0"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rPr>
                <a:t>TechSci Internal Database</a:t>
              </a:r>
            </a:p>
          </p:txBody>
        </p:sp>
        <p:sp>
          <p:nvSpPr>
            <p:cNvPr id="120" name="TextBox 119">
              <a:extLst>
                <a:ext uri="{FF2B5EF4-FFF2-40B4-BE49-F238E27FC236}">
                  <a16:creationId xmlns:a16="http://schemas.microsoft.com/office/drawing/2014/main" id="{CB300FCF-F1FF-4088-B182-E7C113E6A11A}"/>
                </a:ext>
              </a:extLst>
            </p:cNvPr>
            <p:cNvSpPr txBox="1"/>
            <p:nvPr/>
          </p:nvSpPr>
          <p:spPr bwMode="gray">
            <a:xfrm>
              <a:off x="6700895" y="6119258"/>
              <a:ext cx="1189251" cy="278306"/>
            </a:xfrm>
            <a:prstGeom prst="rect">
              <a:avLst/>
            </a:prstGeom>
            <a:solidFill>
              <a:schemeClr val="bg1"/>
            </a:solidFill>
            <a:effectLst>
              <a:outerShdw blurRad="50800" dist="38100" dir="18900000" algn="bl" rotWithShape="0">
                <a:prstClr val="black">
                  <a:alpha val="40000"/>
                </a:prstClr>
              </a:outerShdw>
            </a:effectLst>
          </p:spPr>
          <p:txBody>
            <a:bodyPr wrap="square" rtlCol="0">
              <a:spAutoFit/>
            </a:bodyPr>
            <a:lstStyle/>
            <a:p>
              <a:pPr marL="171450" marR="0" lvl="0" indent="-171450" algn="l" defTabSz="457200" rtl="0" eaLnBrk="1" fontAlgn="auto" latinLnBrk="0" hangingPunct="1">
                <a:lnSpc>
                  <a:spcPct val="100000"/>
                </a:lnSpc>
                <a:spcBef>
                  <a:spcPts val="0"/>
                </a:spcBef>
                <a:spcAft>
                  <a:spcPts val="0"/>
                </a:spcAft>
                <a:buClr>
                  <a:srgbClr val="00B0F0"/>
                </a:buClr>
                <a:buSzTx/>
                <a:buFont typeface="Wingdings" panose="05000000000000000000" pitchFamily="2" charset="2"/>
                <a:buChar char="ü"/>
                <a:tabLst/>
                <a:defRPr/>
              </a:pPr>
              <a:r>
                <a:rPr kumimoji="0" lang="en-US" sz="700" b="0" i="0"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rPr>
                <a:t>Factiva</a:t>
              </a:r>
            </a:p>
            <a:p>
              <a:pPr marL="171450" marR="0" lvl="0" indent="-171450" algn="l" defTabSz="457200" rtl="0" eaLnBrk="1" fontAlgn="auto" latinLnBrk="0" hangingPunct="1">
                <a:lnSpc>
                  <a:spcPct val="100000"/>
                </a:lnSpc>
                <a:spcBef>
                  <a:spcPts val="0"/>
                </a:spcBef>
                <a:spcAft>
                  <a:spcPts val="0"/>
                </a:spcAft>
                <a:buClr>
                  <a:srgbClr val="00B0F0"/>
                </a:buClr>
                <a:buSzTx/>
                <a:buFont typeface="Wingdings" panose="05000000000000000000" pitchFamily="2" charset="2"/>
                <a:buChar char="ü"/>
                <a:tabLst/>
                <a:defRPr/>
              </a:pPr>
              <a:r>
                <a:rPr kumimoji="0" lang="en-US" sz="700" b="0" i="0"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rPr>
                <a:t>Hoovers</a:t>
              </a:r>
            </a:p>
          </p:txBody>
        </p:sp>
        <p:sp>
          <p:nvSpPr>
            <p:cNvPr id="121" name="TextBox 120">
              <a:extLst>
                <a:ext uri="{FF2B5EF4-FFF2-40B4-BE49-F238E27FC236}">
                  <a16:creationId xmlns:a16="http://schemas.microsoft.com/office/drawing/2014/main" id="{78D2AE49-A5CF-4963-83A1-5CA4392F9B62}"/>
                </a:ext>
              </a:extLst>
            </p:cNvPr>
            <p:cNvSpPr txBox="1"/>
            <p:nvPr/>
          </p:nvSpPr>
          <p:spPr bwMode="gray">
            <a:xfrm>
              <a:off x="6700896" y="5781517"/>
              <a:ext cx="1189250" cy="194814"/>
            </a:xfrm>
            <a:prstGeom prst="rect">
              <a:avLst/>
            </a:prstGeom>
            <a:solidFill>
              <a:srgbClr val="A9D18E"/>
            </a:solidFill>
            <a:effectLst>
              <a:outerShdw blurRad="50800" dist="38100" dir="18900000" algn="bl" rotWithShape="0">
                <a:prstClr val="black">
                  <a:alpha val="40000"/>
                </a:prstClr>
              </a:outerShdw>
            </a:effectLst>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rPr>
                <a:t>Paid Sources</a:t>
              </a:r>
              <a:endParaRPr kumimoji="0" lang="en-US" sz="800" b="0" i="0"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122" name="TextBox 121">
              <a:extLst>
                <a:ext uri="{FF2B5EF4-FFF2-40B4-BE49-F238E27FC236}">
                  <a16:creationId xmlns:a16="http://schemas.microsoft.com/office/drawing/2014/main" id="{FB52F602-999F-4D2D-AECB-21196E4514CF}"/>
                </a:ext>
              </a:extLst>
            </p:cNvPr>
            <p:cNvSpPr txBox="1"/>
            <p:nvPr/>
          </p:nvSpPr>
          <p:spPr bwMode="gray">
            <a:xfrm>
              <a:off x="5396087" y="6114930"/>
              <a:ext cx="1212838" cy="960153"/>
            </a:xfrm>
            <a:prstGeom prst="rect">
              <a:avLst/>
            </a:prstGeom>
            <a:solidFill>
              <a:schemeClr val="bg1"/>
            </a:solidFill>
            <a:effectLst>
              <a:outerShdw blurRad="50800" dist="38100" dir="18900000" algn="bl" rotWithShape="0">
                <a:prstClr val="black">
                  <a:alpha val="40000"/>
                </a:prstClr>
              </a:outerShdw>
            </a:effectLst>
          </p:spPr>
          <p:txBody>
            <a:bodyPr wrap="square" rtlCol="0">
              <a:spAutoFit/>
            </a:bodyPr>
            <a:lstStyle/>
            <a:p>
              <a:pPr marL="171450" marR="0" lvl="0" indent="-171450" algn="l" defTabSz="457200" rtl="0" eaLnBrk="1" fontAlgn="auto" latinLnBrk="0" hangingPunct="1">
                <a:lnSpc>
                  <a:spcPct val="100000"/>
                </a:lnSpc>
                <a:spcBef>
                  <a:spcPts val="0"/>
                </a:spcBef>
                <a:spcAft>
                  <a:spcPts val="0"/>
                </a:spcAft>
                <a:buClr>
                  <a:srgbClr val="00B0F0"/>
                </a:buClr>
                <a:buSzTx/>
                <a:buFont typeface="Wingdings" panose="05000000000000000000" pitchFamily="2" charset="2"/>
                <a:buChar char="ü"/>
                <a:tabLst/>
                <a:defRPr/>
              </a:pPr>
              <a:r>
                <a:rPr kumimoji="0" lang="en-US" sz="700" b="0" i="0"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rPr>
                <a:t>Company Websites</a:t>
              </a:r>
            </a:p>
            <a:p>
              <a:pPr marL="171450" marR="0" lvl="0" indent="-171450" algn="l" defTabSz="457200" rtl="0" eaLnBrk="1" fontAlgn="auto" latinLnBrk="0" hangingPunct="1">
                <a:lnSpc>
                  <a:spcPct val="100000"/>
                </a:lnSpc>
                <a:spcBef>
                  <a:spcPts val="0"/>
                </a:spcBef>
                <a:spcAft>
                  <a:spcPts val="0"/>
                </a:spcAft>
                <a:buClr>
                  <a:srgbClr val="00B0F0"/>
                </a:buClr>
                <a:buSzTx/>
                <a:buFont typeface="Wingdings" panose="05000000000000000000" pitchFamily="2" charset="2"/>
                <a:buChar char="ü"/>
                <a:tabLst/>
                <a:defRPr/>
              </a:pPr>
              <a:r>
                <a:rPr kumimoji="0" lang="en-US" sz="700" b="0" i="0"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rPr>
                <a:t>Company Annual Reports</a:t>
              </a:r>
            </a:p>
            <a:p>
              <a:pPr marL="171450" marR="0" lvl="0" indent="-171450" algn="l" defTabSz="457200" rtl="0" eaLnBrk="1" fontAlgn="auto" latinLnBrk="0" hangingPunct="1">
                <a:lnSpc>
                  <a:spcPct val="100000"/>
                </a:lnSpc>
                <a:spcBef>
                  <a:spcPts val="0"/>
                </a:spcBef>
                <a:spcAft>
                  <a:spcPts val="0"/>
                </a:spcAft>
                <a:buClr>
                  <a:srgbClr val="00B0F0"/>
                </a:buClr>
                <a:buSzTx/>
                <a:buFont typeface="Wingdings" panose="05000000000000000000" pitchFamily="2" charset="2"/>
                <a:buChar char="ü"/>
                <a:tabLst/>
                <a:defRPr/>
              </a:pPr>
              <a:r>
                <a:rPr kumimoji="0" lang="en-US" sz="700" b="0" i="0"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rPr>
                <a:t>White Paper Study</a:t>
              </a:r>
            </a:p>
            <a:p>
              <a:pPr marL="171450" marR="0" lvl="0" indent="-171450" algn="l" defTabSz="457200" rtl="0" eaLnBrk="1" fontAlgn="auto" latinLnBrk="0" hangingPunct="1">
                <a:lnSpc>
                  <a:spcPct val="100000"/>
                </a:lnSpc>
                <a:spcBef>
                  <a:spcPts val="0"/>
                </a:spcBef>
                <a:spcAft>
                  <a:spcPts val="0"/>
                </a:spcAft>
                <a:buClr>
                  <a:srgbClr val="00B0F0"/>
                </a:buClr>
                <a:buSzTx/>
                <a:buFont typeface="Wingdings" panose="05000000000000000000" pitchFamily="2" charset="2"/>
                <a:buChar char="ü"/>
                <a:tabLst/>
                <a:defRPr/>
              </a:pPr>
              <a:r>
                <a:rPr kumimoji="0" lang="en-US" sz="700" b="0" i="0"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rPr>
                <a:t>Financial Reports</a:t>
              </a:r>
            </a:p>
            <a:p>
              <a:pPr marL="171450" marR="0" lvl="0" indent="-171450" algn="l" defTabSz="457200" rtl="0" eaLnBrk="1" fontAlgn="auto" latinLnBrk="0" hangingPunct="1">
                <a:lnSpc>
                  <a:spcPct val="100000"/>
                </a:lnSpc>
                <a:spcBef>
                  <a:spcPts val="0"/>
                </a:spcBef>
                <a:spcAft>
                  <a:spcPts val="0"/>
                </a:spcAft>
                <a:buClr>
                  <a:srgbClr val="00B0F0"/>
                </a:buClr>
                <a:buSzTx/>
                <a:buFont typeface="Wingdings" panose="05000000000000000000" pitchFamily="2" charset="2"/>
                <a:buChar char="ü"/>
                <a:tabLst/>
                <a:defRPr/>
              </a:pPr>
              <a:r>
                <a:rPr kumimoji="0" lang="en-US" sz="700" b="0" i="0"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rPr>
                <a:t>Investor Presentations</a:t>
              </a:r>
            </a:p>
            <a:p>
              <a:pPr marL="171450" marR="0" lvl="0" indent="-171450" algn="l" defTabSz="457200" rtl="0" eaLnBrk="1" fontAlgn="auto" latinLnBrk="0" hangingPunct="1">
                <a:lnSpc>
                  <a:spcPct val="100000"/>
                </a:lnSpc>
                <a:spcBef>
                  <a:spcPts val="0"/>
                </a:spcBef>
                <a:spcAft>
                  <a:spcPts val="0"/>
                </a:spcAft>
                <a:buClr>
                  <a:srgbClr val="00B0F0"/>
                </a:buClr>
                <a:buSzTx/>
                <a:buFont typeface="Wingdings" panose="05000000000000000000" pitchFamily="2" charset="2"/>
                <a:buChar char="ü"/>
                <a:tabLst/>
                <a:defRPr/>
              </a:pPr>
              <a:r>
                <a:rPr kumimoji="0" lang="en-US" sz="700" b="0" i="0"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rPr>
                <a:t>Regulatory Body</a:t>
              </a:r>
            </a:p>
            <a:p>
              <a:pPr marL="171450" marR="0" lvl="0" indent="-171450" algn="l" defTabSz="457200" rtl="0" eaLnBrk="1" fontAlgn="auto" latinLnBrk="0" hangingPunct="1">
                <a:lnSpc>
                  <a:spcPct val="100000"/>
                </a:lnSpc>
                <a:spcBef>
                  <a:spcPts val="0"/>
                </a:spcBef>
                <a:spcAft>
                  <a:spcPts val="0"/>
                </a:spcAft>
                <a:buClr>
                  <a:srgbClr val="00B0F0"/>
                </a:buClr>
                <a:buSzTx/>
                <a:buFont typeface="Wingdings" panose="05000000000000000000" pitchFamily="2" charset="2"/>
                <a:buChar char="ü"/>
                <a:tabLst/>
                <a:defRPr/>
              </a:pPr>
              <a:r>
                <a:rPr kumimoji="0" lang="en-US" sz="700" b="0" i="0"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rPr>
                <a:t>Associations, etc.</a:t>
              </a:r>
            </a:p>
          </p:txBody>
        </p:sp>
        <p:sp>
          <p:nvSpPr>
            <p:cNvPr id="123" name="TextBox 122">
              <a:extLst>
                <a:ext uri="{FF2B5EF4-FFF2-40B4-BE49-F238E27FC236}">
                  <a16:creationId xmlns:a16="http://schemas.microsoft.com/office/drawing/2014/main" id="{2978579F-1BD9-4221-BD13-973DDD362187}"/>
                </a:ext>
              </a:extLst>
            </p:cNvPr>
            <p:cNvSpPr txBox="1"/>
            <p:nvPr/>
          </p:nvSpPr>
          <p:spPr bwMode="gray">
            <a:xfrm>
              <a:off x="5403663" y="5781514"/>
              <a:ext cx="1205262" cy="306136"/>
            </a:xfrm>
            <a:prstGeom prst="rect">
              <a:avLst/>
            </a:prstGeom>
            <a:solidFill>
              <a:srgbClr val="F4B183"/>
            </a:solidFill>
            <a:effectLst>
              <a:outerShdw blurRad="50800" dist="38100" dir="18900000" algn="bl" rotWithShape="0">
                <a:prstClr val="black">
                  <a:alpha val="40000"/>
                </a:prstClr>
              </a:outerShdw>
            </a:effectLst>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rPr>
                <a:t>Secondary Research</a:t>
              </a:r>
            </a:p>
          </p:txBody>
        </p:sp>
        <p:sp>
          <p:nvSpPr>
            <p:cNvPr id="124" name="TextBox 123">
              <a:extLst>
                <a:ext uri="{FF2B5EF4-FFF2-40B4-BE49-F238E27FC236}">
                  <a16:creationId xmlns:a16="http://schemas.microsoft.com/office/drawing/2014/main" id="{3DFC0EDF-E51C-46FB-8B06-B17865E3CC4B}"/>
                </a:ext>
              </a:extLst>
            </p:cNvPr>
            <p:cNvSpPr txBox="1"/>
            <p:nvPr/>
          </p:nvSpPr>
          <p:spPr bwMode="gray">
            <a:xfrm>
              <a:off x="4189390" y="5781513"/>
              <a:ext cx="1097280" cy="194814"/>
            </a:xfrm>
            <a:prstGeom prst="rect">
              <a:avLst/>
            </a:prstGeom>
            <a:solidFill>
              <a:srgbClr val="FFD966"/>
            </a:solidFill>
            <a:effectLst>
              <a:outerShdw blurRad="50800" dist="38100" dir="18900000" algn="bl" rotWithShape="0">
                <a:prstClr val="black">
                  <a:alpha val="40000"/>
                </a:prstClr>
              </a:outerShdw>
            </a:effectLst>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rPr>
                <a:t>Primary Research</a:t>
              </a:r>
            </a:p>
          </p:txBody>
        </p:sp>
      </p:grpSp>
    </p:spTree>
    <p:extLst>
      <p:ext uri="{BB962C8B-B14F-4D97-AF65-F5344CB8AC3E}">
        <p14:creationId xmlns:p14="http://schemas.microsoft.com/office/powerpoint/2010/main" val="104443235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3A7F4A6B-3C27-4472-AAA2-6AE0B8B7BB99}"/>
              </a:ext>
            </a:extLst>
          </p:cNvPr>
          <p:cNvSpPr>
            <a:spLocks noGrp="1"/>
          </p:cNvSpPr>
          <p:nvPr>
            <p:ph type="body" sz="quarter" idx="14"/>
          </p:nvPr>
        </p:nvSpPr>
        <p:spPr>
          <a:xfrm>
            <a:off x="28136" y="130464"/>
            <a:ext cx="7340073" cy="608533"/>
          </a:xfrm>
        </p:spPr>
        <p:txBody>
          <a:bodyPr>
            <a:normAutofit/>
          </a:bodyPr>
          <a:lstStyle/>
          <a:p>
            <a:pPr>
              <a:spcBef>
                <a:spcPts val="0"/>
              </a:spcBef>
            </a:pPr>
            <a:r>
              <a:rPr lang="en-IN" sz="1400" dirty="0">
                <a:solidFill>
                  <a:schemeClr val="tx1">
                    <a:lumMod val="85000"/>
                    <a:lumOff val="15000"/>
                  </a:schemeClr>
                </a:solidFill>
              </a:rPr>
              <a:t>South America Epoxy Resin Market</a:t>
            </a:r>
          </a:p>
          <a:p>
            <a:pPr>
              <a:spcBef>
                <a:spcPts val="0"/>
              </a:spcBef>
            </a:pPr>
            <a:r>
              <a:rPr lang="en-US" sz="1200" b="0" dirty="0">
                <a:solidFill>
                  <a:schemeClr val="tx1">
                    <a:lumMod val="85000"/>
                    <a:lumOff val="15000"/>
                  </a:schemeClr>
                </a:solidFill>
              </a:rPr>
              <a:t>Market Share, By Country</a:t>
            </a:r>
          </a:p>
        </p:txBody>
      </p:sp>
      <p:sp>
        <p:nvSpPr>
          <p:cNvPr id="14" name="TextBox 13">
            <a:extLst>
              <a:ext uri="{FF2B5EF4-FFF2-40B4-BE49-F238E27FC236}">
                <a16:creationId xmlns:a16="http://schemas.microsoft.com/office/drawing/2014/main" id="{1558FA07-D4DE-4AB1-8BDC-22E287A361F2}"/>
              </a:ext>
            </a:extLst>
          </p:cNvPr>
          <p:cNvSpPr txBox="1"/>
          <p:nvPr/>
        </p:nvSpPr>
        <p:spPr>
          <a:xfrm>
            <a:off x="261741" y="720601"/>
            <a:ext cx="8809041" cy="292068"/>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E7E6E6">
                    <a:lumMod val="25000"/>
                  </a:srgbClr>
                </a:solidFill>
                <a:effectLst/>
                <a:uLnTx/>
                <a:uFillTx/>
                <a:latin typeface="Verdana" panose="020B0604030504040204" pitchFamily="34" charset="0"/>
                <a:ea typeface="Verdana" panose="020B0604030504040204" pitchFamily="34" charset="0"/>
                <a:cs typeface="Verdana" panose="020B0604030504040204" pitchFamily="34" charset="0"/>
              </a:rPr>
              <a:t>Figure 93: South America Epoxy Resin Market Share, By Country, By Volume, 2015–2025F</a:t>
            </a:r>
          </a:p>
        </p:txBody>
      </p:sp>
      <p:sp>
        <p:nvSpPr>
          <p:cNvPr id="3" name="TextBox 4">
            <a:extLst>
              <a:ext uri="{FF2B5EF4-FFF2-40B4-BE49-F238E27FC236}">
                <a16:creationId xmlns:a16="http://schemas.microsoft.com/office/drawing/2014/main" id="{1E3E22D1-72DC-40CD-B68A-1A9E0F7FE59C}"/>
              </a:ext>
            </a:extLst>
          </p:cNvPr>
          <p:cNvSpPr txBox="1"/>
          <p:nvPr/>
        </p:nvSpPr>
        <p:spPr>
          <a:xfrm>
            <a:off x="6219942" y="4420847"/>
            <a:ext cx="2588458" cy="20005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TechSci Research</a:t>
            </a:r>
          </a:p>
        </p:txBody>
      </p:sp>
      <p:graphicFrame>
        <p:nvGraphicFramePr>
          <p:cNvPr id="4" name="Chart 3">
            <a:extLst>
              <a:ext uri="{FF2B5EF4-FFF2-40B4-BE49-F238E27FC236}">
                <a16:creationId xmlns:a16="http://schemas.microsoft.com/office/drawing/2014/main" id="{19005A8A-358A-4BA8-81AB-77067F95DF8E}"/>
              </a:ext>
            </a:extLst>
          </p:cNvPr>
          <p:cNvGraphicFramePr/>
          <p:nvPr>
            <p:extLst>
              <p:ext uri="{D42A27DB-BD31-4B8C-83A1-F6EECF244321}">
                <p14:modId xmlns:p14="http://schemas.microsoft.com/office/powerpoint/2010/main" val="3940952061"/>
              </p:ext>
            </p:extLst>
          </p:nvPr>
        </p:nvGraphicFramePr>
        <p:xfrm>
          <a:off x="193663" y="994434"/>
          <a:ext cx="8614737" cy="3410401"/>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Box 5">
            <a:extLst>
              <a:ext uri="{FF2B5EF4-FFF2-40B4-BE49-F238E27FC236}">
                <a16:creationId xmlns:a16="http://schemas.microsoft.com/office/drawing/2014/main" id="{29D1FBBF-8322-4BA1-B6AF-77CF26CACFF2}"/>
              </a:ext>
            </a:extLst>
          </p:cNvPr>
          <p:cNvSpPr txBox="1"/>
          <p:nvPr/>
        </p:nvSpPr>
        <p:spPr>
          <a:xfrm>
            <a:off x="285467" y="4441460"/>
            <a:ext cx="5701171" cy="292068"/>
          </a:xfrm>
          <a:prstGeom prst="rect">
            <a:avLst/>
          </a:prstGeom>
          <a:noFill/>
        </p:spPr>
        <p:txBody>
          <a:bodyPr wrap="square" rtlCol="0">
            <a:spAutoFit/>
          </a:bodyPr>
          <a:lstStyle/>
          <a:p>
            <a:pPr marL="0" marR="0" lvl="0" indent="0" algn="l" defTabSz="457200" rtl="0" eaLnBrk="1" fontAlgn="auto" latinLnBrk="0" hangingPunct="1">
              <a:lnSpc>
                <a:spcPct val="150000"/>
              </a:lnSpc>
              <a:spcBef>
                <a:spcPts val="0"/>
              </a:spcBef>
              <a:spcAft>
                <a:spcPts val="0"/>
              </a:spcAft>
              <a:buClrTx/>
              <a:buSzTx/>
              <a:buFontTx/>
              <a:buNone/>
              <a:tabLst/>
              <a:defRPr/>
            </a:pPr>
            <a:r>
              <a:rPr kumimoji="0" lang="en-IN" sz="1000" b="1" i="0" u="none" strike="noStrike" kern="1200" cap="none" spc="0" normalizeH="0" baseline="0" noProof="0" dirty="0">
                <a:ln>
                  <a:noFill/>
                </a:ln>
                <a:effectLst/>
                <a:uLnTx/>
                <a:uFillTx/>
                <a:latin typeface="Verdana" panose="020B0604030504040204" pitchFamily="34" charset="0"/>
                <a:ea typeface="Verdana" panose="020B0604030504040204" pitchFamily="34" charset="0"/>
                <a:cs typeface="Verdana" panose="020B0604030504040204" pitchFamily="34" charset="0"/>
              </a:rPr>
              <a:t>Figure </a:t>
            </a:r>
            <a:r>
              <a:rPr lang="en-IN" sz="1000" b="1" dirty="0">
                <a:latin typeface="Verdana" panose="020B0604030504040204" pitchFamily="34" charset="0"/>
                <a:ea typeface="Verdana" panose="020B0604030504040204" pitchFamily="34" charset="0"/>
                <a:cs typeface="Verdana" panose="020B0604030504040204" pitchFamily="34" charset="0"/>
              </a:rPr>
              <a:t>178</a:t>
            </a:r>
            <a:r>
              <a:rPr kumimoji="0" lang="en-IN" sz="1000" b="1" i="0" u="none" strike="noStrike" kern="1200" cap="none" spc="0" normalizeH="0" baseline="0" noProof="0" dirty="0">
                <a:ln>
                  <a:noFill/>
                </a:ln>
                <a:effectLst/>
                <a:uLnTx/>
                <a:uFillTx/>
                <a:latin typeface="Verdana" panose="020B0604030504040204" pitchFamily="34" charset="0"/>
                <a:ea typeface="Verdana" panose="020B0604030504040204" pitchFamily="34" charset="0"/>
                <a:cs typeface="Verdana" panose="020B0604030504040204" pitchFamily="34" charset="0"/>
              </a:rPr>
              <a:t>: Foreign Direct Investments in Brazil, 2015-2020 (USD Billion)</a:t>
            </a:r>
          </a:p>
        </p:txBody>
      </p:sp>
      <p:graphicFrame>
        <p:nvGraphicFramePr>
          <p:cNvPr id="7" name="Chart 6">
            <a:extLst>
              <a:ext uri="{FF2B5EF4-FFF2-40B4-BE49-F238E27FC236}">
                <a16:creationId xmlns:a16="http://schemas.microsoft.com/office/drawing/2014/main" id="{48D63083-7CFD-418E-833F-7CBF3E66E4D2}"/>
              </a:ext>
            </a:extLst>
          </p:cNvPr>
          <p:cNvGraphicFramePr/>
          <p:nvPr>
            <p:extLst>
              <p:ext uri="{D42A27DB-BD31-4B8C-83A1-F6EECF244321}">
                <p14:modId xmlns:p14="http://schemas.microsoft.com/office/powerpoint/2010/main" val="68152900"/>
              </p:ext>
            </p:extLst>
          </p:nvPr>
        </p:nvGraphicFramePr>
        <p:xfrm>
          <a:off x="1440180" y="4770152"/>
          <a:ext cx="6263639" cy="1654787"/>
        </p:xfrm>
        <a:graphic>
          <a:graphicData uri="http://schemas.openxmlformats.org/drawingml/2006/chart">
            <c:chart xmlns:c="http://schemas.openxmlformats.org/drawingml/2006/chart" xmlns:r="http://schemas.openxmlformats.org/officeDocument/2006/relationships" r:id="rId4"/>
          </a:graphicData>
        </a:graphic>
      </p:graphicFrame>
      <p:sp>
        <p:nvSpPr>
          <p:cNvPr id="8" name="Rectangle 7">
            <a:extLst>
              <a:ext uri="{FF2B5EF4-FFF2-40B4-BE49-F238E27FC236}">
                <a16:creationId xmlns:a16="http://schemas.microsoft.com/office/drawing/2014/main" id="{0223FFA0-681E-45FD-B445-1982306B6A4C}"/>
              </a:ext>
            </a:extLst>
          </p:cNvPr>
          <p:cNvSpPr/>
          <p:nvPr/>
        </p:nvSpPr>
        <p:spPr>
          <a:xfrm>
            <a:off x="4705372" y="6375519"/>
            <a:ext cx="3982583" cy="200055"/>
          </a:xfrm>
          <a:prstGeom prst="rect">
            <a:avLst/>
          </a:prstGeom>
        </p:spPr>
        <p:txBody>
          <a:bodyPr wrap="square">
            <a:spAutoFit/>
          </a:bodyPr>
          <a:lstStyle/>
          <a:p>
            <a:pPr lvl="0" algn="r" defTabSz="914400">
              <a:defRPr/>
            </a:pPr>
            <a:r>
              <a:rPr kumimoji="0" lang="en-IN" sz="700" b="0" i="1" u="none" strike="noStrike" kern="1200" cap="none" spc="0" normalizeH="0" baseline="0" noProof="0" dirty="0">
                <a:ln>
                  <a:noFill/>
                </a:ln>
                <a:solidFill>
                  <a:srgbClr val="7F7F7F"/>
                </a:solidFill>
                <a:effectLst/>
                <a:uLnTx/>
                <a:uFillTx/>
                <a:latin typeface="Verdana" panose="020B0604030504040204" pitchFamily="34" charset="0"/>
                <a:ea typeface="Verdana" panose="020B0604030504040204" pitchFamily="34" charset="0"/>
                <a:cs typeface="Verdana" panose="020B0604030504040204" pitchFamily="34" charset="0"/>
              </a:rPr>
              <a:t>Source: </a:t>
            </a:r>
            <a:r>
              <a:rPr lang="en-US" sz="700" i="1" dirty="0">
                <a:solidFill>
                  <a:srgbClr val="7F7F7F"/>
                </a:solidFill>
                <a:latin typeface="Verdana" panose="020B0604030504040204" pitchFamily="34" charset="0"/>
                <a:ea typeface="Verdana" panose="020B0604030504040204" pitchFamily="34" charset="0"/>
                <a:cs typeface="Verdana" panose="020B0604030504040204" pitchFamily="34" charset="0"/>
              </a:rPr>
              <a:t>Brazilian Ministry of Industry. Foreign Trade &amp; Services</a:t>
            </a:r>
          </a:p>
        </p:txBody>
      </p:sp>
    </p:spTree>
    <p:extLst>
      <p:ext uri="{BB962C8B-B14F-4D97-AF65-F5344CB8AC3E}">
        <p14:creationId xmlns:p14="http://schemas.microsoft.com/office/powerpoint/2010/main" val="48290863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63977FA2-2584-483B-BEA5-C4C09F2B1DB2}"/>
              </a:ext>
            </a:extLst>
          </p:cNvPr>
          <p:cNvSpPr/>
          <p:nvPr/>
        </p:nvSpPr>
        <p:spPr>
          <a:xfrm>
            <a:off x="167217" y="2837825"/>
            <a:ext cx="2736426" cy="830997"/>
          </a:xfrm>
          <a:prstGeom prst="rect">
            <a:avLst/>
          </a:prstGeom>
        </p:spPr>
        <p:txBody>
          <a:bodyPr wrap="square">
            <a:spAutoFit/>
          </a:bodyPr>
          <a:lstStyle/>
          <a:p>
            <a:pPr algn="ctr" defTabSz="914400">
              <a:spcBef>
                <a:spcPct val="0"/>
              </a:spcBef>
              <a:spcAft>
                <a:spcPts val="600"/>
              </a:spcAft>
              <a:defRPr/>
            </a:pPr>
            <a:r>
              <a:rPr lang="en-US" sz="2400" spc="-136" dirty="0">
                <a:solidFill>
                  <a:schemeClr val="bg1"/>
                </a:solidFill>
                <a:latin typeface="Montserrat" panose="00000500000000000000" pitchFamily="2" charset="0"/>
                <a:ea typeface="+mj-ea"/>
                <a:cs typeface="+mj-cs"/>
              </a:rPr>
              <a:t>MARKET DYNAMICS</a:t>
            </a:r>
          </a:p>
        </p:txBody>
      </p:sp>
      <p:cxnSp>
        <p:nvCxnSpPr>
          <p:cNvPr id="11" name="Straight Connector 10">
            <a:extLst>
              <a:ext uri="{FF2B5EF4-FFF2-40B4-BE49-F238E27FC236}">
                <a16:creationId xmlns:a16="http://schemas.microsoft.com/office/drawing/2014/main" id="{E46E7EE7-1768-4614-9001-7E82684FA105}"/>
              </a:ext>
            </a:extLst>
          </p:cNvPr>
          <p:cNvCxnSpPr/>
          <p:nvPr/>
        </p:nvCxnSpPr>
        <p:spPr>
          <a:xfrm>
            <a:off x="0" y="4191000"/>
            <a:ext cx="307086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16A7AA16-C025-4673-A9A9-D4A803D907FA}"/>
              </a:ext>
            </a:extLst>
          </p:cNvPr>
          <p:cNvCxnSpPr/>
          <p:nvPr/>
        </p:nvCxnSpPr>
        <p:spPr>
          <a:xfrm>
            <a:off x="0" y="4395978"/>
            <a:ext cx="307086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91E3F824-2743-43B8-AB46-776988FBFED4}"/>
              </a:ext>
            </a:extLst>
          </p:cNvPr>
          <p:cNvCxnSpPr/>
          <p:nvPr/>
        </p:nvCxnSpPr>
        <p:spPr>
          <a:xfrm>
            <a:off x="0" y="4609338"/>
            <a:ext cx="307086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F64FD4E6-CF0E-4020-9E3B-707F9EF1FAB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21627" y="353479"/>
            <a:ext cx="1998988" cy="627133"/>
          </a:xfrm>
          <a:prstGeom prst="rect">
            <a:avLst/>
          </a:prstGeom>
        </p:spPr>
      </p:pic>
      <p:pic>
        <p:nvPicPr>
          <p:cNvPr id="4" name="Picture 3" descr="A picture containing text, meter&#10;&#10;Description automatically generated">
            <a:extLst>
              <a:ext uri="{FF2B5EF4-FFF2-40B4-BE49-F238E27FC236}">
                <a16:creationId xmlns:a16="http://schemas.microsoft.com/office/drawing/2014/main" id="{1E57DD31-A6FB-4890-941B-9C8F9495E1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70860" y="2622810"/>
            <a:ext cx="6096009" cy="3648080"/>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41346462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ubtitle 2">
            <a:extLst>
              <a:ext uri="{FF2B5EF4-FFF2-40B4-BE49-F238E27FC236}">
                <a16:creationId xmlns:a16="http://schemas.microsoft.com/office/drawing/2014/main" id="{C0AAA8C5-59D3-4019-B7D7-984031B0D045}"/>
              </a:ext>
            </a:extLst>
          </p:cNvPr>
          <p:cNvSpPr txBox="1">
            <a:spLocks/>
          </p:cNvSpPr>
          <p:nvPr/>
        </p:nvSpPr>
        <p:spPr>
          <a:xfrm>
            <a:off x="256028" y="823678"/>
            <a:ext cx="8343900" cy="5457777"/>
          </a:xfrm>
          <a:prstGeom prst="rect">
            <a:avLst/>
          </a:prstGeom>
          <a:noFill/>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just" defTabSz="444500" rtl="0" eaLnBrk="1" fontAlgn="auto" latinLnBrk="0" hangingPunct="1">
              <a:lnSpc>
                <a:spcPct val="150000"/>
              </a:lnSpc>
              <a:spcBef>
                <a:spcPct val="0"/>
              </a:spcBef>
              <a:spcAft>
                <a:spcPct val="15000"/>
              </a:spcAft>
              <a:buClrTx/>
              <a:buSzTx/>
              <a:buFont typeface="Arial" panose="020B0604020202020204" pitchFamily="34" charset="0"/>
              <a:buNone/>
              <a:tabLst/>
              <a:defRPr/>
            </a:pPr>
            <a:r>
              <a:rPr kumimoji="0" lang="en-US" sz="1100" b="1" i="1" u="sng" strike="noStrike" kern="1200" cap="none" spc="0" normalizeH="0" baseline="0" noProof="0" dirty="0">
                <a:ln>
                  <a:noFill/>
                </a:ln>
                <a:solidFill>
                  <a:prstClr val="black"/>
                </a:solidFill>
                <a:effectLst/>
                <a:highlight>
                  <a:srgbClr val="B4C7E7"/>
                </a:highlight>
                <a:uLnTx/>
                <a:uFillTx/>
                <a:latin typeface="Verdana" panose="020B0604030504040204" pitchFamily="34" charset="0"/>
                <a:ea typeface="Verdana" panose="020B0604030504040204" pitchFamily="34" charset="0"/>
                <a:cs typeface="Verdana" panose="020B0604030504040204" pitchFamily="34" charset="0"/>
              </a:rPr>
              <a:t>Rising Investments in Building &amp; Construction Sector </a:t>
            </a:r>
          </a:p>
          <a:p>
            <a:pPr marL="0" marR="0" lvl="0" indent="0" algn="just" defTabSz="444500" rtl="0" eaLnBrk="1" fontAlgn="auto" latinLnBrk="0" hangingPunct="1">
              <a:lnSpc>
                <a:spcPct val="200000"/>
              </a:lnSpc>
              <a:spcBef>
                <a:spcPts val="1000"/>
              </a:spcBef>
              <a:spcAft>
                <a:spcPct val="15000"/>
              </a:spcAft>
              <a:buClrTx/>
              <a:buSzTx/>
              <a:buFont typeface="Arial" panose="020B0604020202020204" pitchFamily="34" charset="0"/>
              <a:buNone/>
              <a:tabLst/>
              <a:defRPr/>
            </a:pPr>
            <a:r>
              <a:rPr kumimoji="0" lang="en-US"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With increasing population and continuing economic growth, infrastructure as well as construction sector spending is rising across the globe. Factors such as significant rise in purchasing power parity, especially in developing nations, and growing investments in real estate sector are boosting the growth of construction sector, globally. Various government sponsored projects across the globe such as smart cities, AMRUT, freight corridor and urban transport, etc., are expected to provide huge boost to the construction activities in the coming years in Southeast Asia, GCC, Central Europe and North Africa, thereby positively impacting the global Epoxy Resin market.</a:t>
            </a:r>
            <a:endParaRPr kumimoji="0" lang="en-IN"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graphicFrame>
        <p:nvGraphicFramePr>
          <p:cNvPr id="13" name="Table 12">
            <a:extLst>
              <a:ext uri="{FF2B5EF4-FFF2-40B4-BE49-F238E27FC236}">
                <a16:creationId xmlns:a16="http://schemas.microsoft.com/office/drawing/2014/main" id="{0BF9E822-D05C-494A-8109-7E287E32C252}"/>
              </a:ext>
            </a:extLst>
          </p:cNvPr>
          <p:cNvGraphicFramePr>
            <a:graphicFrameLocks noGrp="1"/>
          </p:cNvGraphicFramePr>
          <p:nvPr/>
        </p:nvGraphicFramePr>
        <p:xfrm>
          <a:off x="4865337" y="4020294"/>
          <a:ext cx="3819511" cy="2296048"/>
        </p:xfrm>
        <a:graphic>
          <a:graphicData uri="http://schemas.openxmlformats.org/drawingml/2006/table">
            <a:tbl>
              <a:tblPr firstRow="1" bandRow="1">
                <a:tableStyleId>{1FECB4D8-DB02-4DC6-A0A2-4F2EBAE1DC90}</a:tableStyleId>
              </a:tblPr>
              <a:tblGrid>
                <a:gridCol w="2424314">
                  <a:extLst>
                    <a:ext uri="{9D8B030D-6E8A-4147-A177-3AD203B41FA5}">
                      <a16:colId xmlns:a16="http://schemas.microsoft.com/office/drawing/2014/main" val="20001"/>
                    </a:ext>
                  </a:extLst>
                </a:gridCol>
                <a:gridCol w="1395197">
                  <a:extLst>
                    <a:ext uri="{9D8B030D-6E8A-4147-A177-3AD203B41FA5}">
                      <a16:colId xmlns:a16="http://schemas.microsoft.com/office/drawing/2014/main" val="3653818439"/>
                    </a:ext>
                  </a:extLst>
                </a:gridCol>
              </a:tblGrid>
              <a:tr h="307220">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algn="ctr" fontAlgn="b"/>
                      <a:r>
                        <a:rPr lang="en-IN" sz="900" u="none" strike="noStrike" dirty="0">
                          <a:effectLst/>
                          <a:latin typeface="Verdana" panose="020B0604030504040204" pitchFamily="34" charset="0"/>
                          <a:ea typeface="Verdana" panose="020B0604030504040204" pitchFamily="34" charset="0"/>
                          <a:cs typeface="Verdana" panose="020B0604030504040204" pitchFamily="34" charset="0"/>
                        </a:rPr>
                        <a:t>Name of the Project</a:t>
                      </a:r>
                      <a:endParaRPr lang="en-IN" sz="9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endParaRPr>
                    </a:p>
                  </a:txBody>
                  <a:tcPr marL="72000" marR="72000" marT="36000" marB="36000" anchor="ct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algn="ctr" fontAlgn="b"/>
                      <a:r>
                        <a:rPr lang="en-IN" sz="900" u="none" strike="noStrike" dirty="0">
                          <a:effectLst/>
                          <a:latin typeface="Verdana" panose="020B0604030504040204" pitchFamily="34" charset="0"/>
                          <a:ea typeface="Verdana" panose="020B0604030504040204" pitchFamily="34" charset="0"/>
                          <a:cs typeface="Verdana" panose="020B0604030504040204" pitchFamily="34" charset="0"/>
                        </a:rPr>
                        <a:t>Expected Completion Year</a:t>
                      </a:r>
                      <a:endParaRPr lang="en-IN" sz="9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endParaRPr>
                    </a:p>
                  </a:txBody>
                  <a:tcPr marL="72000" marR="72000" marT="36000" marB="36000" anchor="ctr"/>
                </a:tc>
                <a:extLst>
                  <a:ext uri="{0D108BD9-81ED-4DB2-BD59-A6C34878D82A}">
                    <a16:rowId xmlns:a16="http://schemas.microsoft.com/office/drawing/2014/main" val="2651323636"/>
                  </a:ext>
                </a:extLst>
              </a:tr>
              <a:tr h="220665">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l" fontAlgn="b"/>
                      <a:r>
                        <a:rPr lang="en-IN" sz="1000" u="none" strike="noStrike" dirty="0">
                          <a:effectLst/>
                          <a:latin typeface="Verdana" panose="020B0604030504040204" pitchFamily="34" charset="0"/>
                          <a:ea typeface="Verdana" panose="020B0604030504040204" pitchFamily="34" charset="0"/>
                          <a:cs typeface="Verdana" panose="020B0604030504040204" pitchFamily="34" charset="0"/>
                        </a:rPr>
                        <a:t>Sudair City Development</a:t>
                      </a:r>
                      <a:endPar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72000" marR="72000" marT="36000" marB="36000" anchor="ct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fontAlgn="b"/>
                      <a:r>
                        <a:rPr lang="en-IN" sz="1000" u="none" strike="noStrike" dirty="0">
                          <a:effectLst/>
                          <a:latin typeface="Verdana" panose="020B0604030504040204" pitchFamily="34" charset="0"/>
                          <a:ea typeface="Verdana" panose="020B0604030504040204" pitchFamily="34" charset="0"/>
                          <a:cs typeface="Verdana" panose="020B0604030504040204" pitchFamily="34" charset="0"/>
                        </a:rPr>
                        <a:t>2029</a:t>
                      </a:r>
                      <a:endPar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72000" marR="72000" marT="36000" marB="36000" anchor="ctr"/>
                </a:tc>
                <a:extLst>
                  <a:ext uri="{0D108BD9-81ED-4DB2-BD59-A6C34878D82A}">
                    <a16:rowId xmlns:a16="http://schemas.microsoft.com/office/drawing/2014/main" val="2269305036"/>
                  </a:ext>
                </a:extLst>
              </a:tr>
              <a:tr h="220665">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l" fontAlgn="b"/>
                      <a:r>
                        <a:rPr lang="en-IN" sz="1000" u="none" strike="noStrike" dirty="0">
                          <a:effectLst/>
                          <a:latin typeface="Verdana" panose="020B0604030504040204" pitchFamily="34" charset="0"/>
                          <a:ea typeface="Verdana" panose="020B0604030504040204" pitchFamily="34" charset="0"/>
                          <a:cs typeface="Verdana" panose="020B0604030504040204" pitchFamily="34" charset="0"/>
                        </a:rPr>
                        <a:t>Jazan Economic City (JEC)</a:t>
                      </a:r>
                      <a:endPar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72000" marR="72000" marT="36000" marB="36000" anchor="ct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fontAlgn="b"/>
                      <a:r>
                        <a:rPr lang="en-IN" sz="1000" u="none" strike="noStrike" dirty="0">
                          <a:effectLst/>
                          <a:latin typeface="Verdana" panose="020B0604030504040204" pitchFamily="34" charset="0"/>
                          <a:ea typeface="Verdana" panose="020B0604030504040204" pitchFamily="34" charset="0"/>
                          <a:cs typeface="Verdana" panose="020B0604030504040204" pitchFamily="34" charset="0"/>
                        </a:rPr>
                        <a:t>2036</a:t>
                      </a:r>
                      <a:endPar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72000" marR="72000" marT="36000" marB="36000" anchor="ctr"/>
                </a:tc>
                <a:extLst>
                  <a:ext uri="{0D108BD9-81ED-4DB2-BD59-A6C34878D82A}">
                    <a16:rowId xmlns:a16="http://schemas.microsoft.com/office/drawing/2014/main" val="2047697033"/>
                  </a:ext>
                </a:extLst>
              </a:tr>
              <a:tr h="33425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l" fontAlgn="b"/>
                      <a:r>
                        <a:rPr lang="en-IN" sz="1000" u="none" strike="noStrike" dirty="0">
                          <a:effectLst/>
                          <a:latin typeface="Verdana" panose="020B0604030504040204" pitchFamily="34" charset="0"/>
                          <a:ea typeface="Verdana" panose="020B0604030504040204" pitchFamily="34" charset="0"/>
                          <a:cs typeface="Verdana" panose="020B0604030504040204" pitchFamily="34" charset="0"/>
                        </a:rPr>
                        <a:t>Prince Abdulaziz Bin Mousaed Economic City </a:t>
                      </a:r>
                      <a:endPar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72000" marR="72000" marT="36000" marB="36000" anchor="ct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fontAlgn="b"/>
                      <a:r>
                        <a:rPr lang="en-IN" sz="1000" u="none" strike="noStrike" dirty="0">
                          <a:effectLst/>
                          <a:latin typeface="Verdana" panose="020B0604030504040204" pitchFamily="34" charset="0"/>
                          <a:ea typeface="Verdana" panose="020B0604030504040204" pitchFamily="34" charset="0"/>
                          <a:cs typeface="Verdana" panose="020B0604030504040204" pitchFamily="34" charset="0"/>
                        </a:rPr>
                        <a:t>2025</a:t>
                      </a:r>
                      <a:endPar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72000" marR="72000" marT="36000" marB="36000" anchor="ctr"/>
                </a:tc>
                <a:extLst>
                  <a:ext uri="{0D108BD9-81ED-4DB2-BD59-A6C34878D82A}">
                    <a16:rowId xmlns:a16="http://schemas.microsoft.com/office/drawing/2014/main" val="2314832896"/>
                  </a:ext>
                </a:extLst>
              </a:tr>
              <a:tr h="33425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l" fontAlgn="b"/>
                      <a:r>
                        <a:rPr lang="en-IN" sz="1000" u="none" strike="noStrike" dirty="0">
                          <a:effectLst/>
                          <a:latin typeface="Verdana" panose="020B0604030504040204" pitchFamily="34" charset="0"/>
                          <a:ea typeface="Verdana" panose="020B0604030504040204" pitchFamily="34" charset="0"/>
                          <a:cs typeface="Verdana" panose="020B0604030504040204" pitchFamily="34" charset="0"/>
                        </a:rPr>
                        <a:t>Waad Al Shamaal Phosphate City Development</a:t>
                      </a:r>
                      <a:endPar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72000" marR="72000" marT="36000" marB="36000" anchor="ct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fontAlgn="b"/>
                      <a:r>
                        <a:rPr lang="en-IN" sz="1000" u="none" strike="noStrike" dirty="0">
                          <a:effectLst/>
                          <a:latin typeface="Verdana" panose="020B0604030504040204" pitchFamily="34" charset="0"/>
                          <a:ea typeface="Verdana" panose="020B0604030504040204" pitchFamily="34" charset="0"/>
                          <a:cs typeface="Verdana" panose="020B0604030504040204" pitchFamily="34" charset="0"/>
                        </a:rPr>
                        <a:t>2022</a:t>
                      </a:r>
                      <a:endPar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72000" marR="72000" marT="36000" marB="36000" anchor="ctr"/>
                </a:tc>
                <a:extLst>
                  <a:ext uri="{0D108BD9-81ED-4DB2-BD59-A6C34878D82A}">
                    <a16:rowId xmlns:a16="http://schemas.microsoft.com/office/drawing/2014/main" val="1602029110"/>
                  </a:ext>
                </a:extLst>
              </a:tr>
              <a:tr h="37052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l" fontAlgn="b"/>
                      <a:r>
                        <a:rPr lang="en-IN" sz="1000" u="none" strike="noStrike" dirty="0">
                          <a:effectLst/>
                          <a:latin typeface="Verdana" panose="020B0604030504040204" pitchFamily="34" charset="0"/>
                          <a:ea typeface="Verdana" panose="020B0604030504040204" pitchFamily="34" charset="0"/>
                          <a:cs typeface="Verdana" panose="020B0604030504040204" pitchFamily="34" charset="0"/>
                        </a:rPr>
                        <a:t>National Railway Network</a:t>
                      </a:r>
                      <a:endPar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72000" marR="72000" marT="36000" marB="36000" anchor="ct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fontAlgn="b"/>
                      <a:r>
                        <a:rPr lang="en-IN" sz="1000" u="none" strike="noStrike" dirty="0">
                          <a:effectLst/>
                          <a:latin typeface="Verdana" panose="020B0604030504040204" pitchFamily="34" charset="0"/>
                          <a:ea typeface="Verdana" panose="020B0604030504040204" pitchFamily="34" charset="0"/>
                          <a:cs typeface="Verdana" panose="020B0604030504040204" pitchFamily="34" charset="0"/>
                        </a:rPr>
                        <a:t>2040</a:t>
                      </a:r>
                      <a:endPar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72000" marR="72000" marT="36000" marB="36000" anchor="ctr"/>
                </a:tc>
                <a:extLst>
                  <a:ext uri="{0D108BD9-81ED-4DB2-BD59-A6C34878D82A}">
                    <a16:rowId xmlns:a16="http://schemas.microsoft.com/office/drawing/2014/main" val="4250634035"/>
                  </a:ext>
                </a:extLst>
              </a:tr>
              <a:tr h="33425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l" fontAlgn="b"/>
                      <a:r>
                        <a:rPr lang="en-IN" sz="1000" u="none" strike="noStrike" dirty="0">
                          <a:effectLst/>
                          <a:latin typeface="Verdana" panose="020B0604030504040204" pitchFamily="34" charset="0"/>
                          <a:ea typeface="Verdana" panose="020B0604030504040204" pitchFamily="34" charset="0"/>
                          <a:cs typeface="Verdana" panose="020B0604030504040204" pitchFamily="34" charset="0"/>
                        </a:rPr>
                        <a:t>Jeddah Public Transportation Program</a:t>
                      </a:r>
                      <a:endPar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72000" marR="72000" marT="36000" marB="36000" anchor="ct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fontAlgn="b"/>
                      <a:r>
                        <a:rPr lang="en-IN" sz="1000" u="none" strike="noStrike" dirty="0">
                          <a:effectLst/>
                          <a:latin typeface="Verdana" panose="020B0604030504040204" pitchFamily="34" charset="0"/>
                          <a:ea typeface="Verdana" panose="020B0604030504040204" pitchFamily="34" charset="0"/>
                          <a:cs typeface="Verdana" panose="020B0604030504040204" pitchFamily="34" charset="0"/>
                        </a:rPr>
                        <a:t>2033</a:t>
                      </a:r>
                      <a:endPar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72000" marR="72000" marT="36000" marB="36000" anchor="ctr"/>
                </a:tc>
                <a:extLst>
                  <a:ext uri="{0D108BD9-81ED-4DB2-BD59-A6C34878D82A}">
                    <a16:rowId xmlns:a16="http://schemas.microsoft.com/office/drawing/2014/main" val="1883059862"/>
                  </a:ext>
                </a:extLst>
              </a:tr>
            </a:tbl>
          </a:graphicData>
        </a:graphic>
      </p:graphicFrame>
      <p:sp>
        <p:nvSpPr>
          <p:cNvPr id="14" name="TextBox 13">
            <a:extLst>
              <a:ext uri="{FF2B5EF4-FFF2-40B4-BE49-F238E27FC236}">
                <a16:creationId xmlns:a16="http://schemas.microsoft.com/office/drawing/2014/main" id="{614BD223-AD90-4790-ADDC-C52D35103DFC}"/>
              </a:ext>
            </a:extLst>
          </p:cNvPr>
          <p:cNvSpPr txBox="1"/>
          <p:nvPr/>
        </p:nvSpPr>
        <p:spPr>
          <a:xfrm>
            <a:off x="4666705" y="3414832"/>
            <a:ext cx="4278663" cy="522900"/>
          </a:xfrm>
          <a:prstGeom prst="rect">
            <a:avLst/>
          </a:prstGeom>
          <a:noFill/>
        </p:spPr>
        <p:txBody>
          <a:bodyPr wrap="square" rtlCol="0">
            <a:spAutoFit/>
          </a:bodyPr>
          <a:lstStyle/>
          <a:p>
            <a:pPr marL="0" marR="0" lvl="0" indent="0" algn="l" defTabSz="457200" rtl="0" eaLnBrk="1" fontAlgn="auto" latinLnBrk="0" hangingPunct="1">
              <a:lnSpc>
                <a:spcPct val="15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Saudi Arabia Major Ongoing Infrastructure Projects &amp; Expected Year of Completion</a:t>
            </a:r>
            <a:endParaRPr kumimoji="0" lang="en-US" sz="1000" b="1" i="1"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17" name="Rectangle 16">
            <a:extLst>
              <a:ext uri="{FF2B5EF4-FFF2-40B4-BE49-F238E27FC236}">
                <a16:creationId xmlns:a16="http://schemas.microsoft.com/office/drawing/2014/main" id="{AEA7D9FD-326D-40F8-96C0-9812F5D61C4E}"/>
              </a:ext>
            </a:extLst>
          </p:cNvPr>
          <p:cNvSpPr/>
          <p:nvPr/>
        </p:nvSpPr>
        <p:spPr>
          <a:xfrm>
            <a:off x="5840010" y="6404179"/>
            <a:ext cx="2909772" cy="215444"/>
          </a:xfrm>
          <a:prstGeom prst="rect">
            <a:avLst/>
          </a:prstGeom>
        </p:spPr>
        <p:txBody>
          <a:bodyPr wrap="none">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800" b="0" i="1" u="none" strike="noStrike" kern="1200" cap="none" spc="0" normalizeH="0" baseline="0" noProof="0" dirty="0">
                <a:ln>
                  <a:noFill/>
                </a:ln>
                <a:solidFill>
                  <a:srgbClr val="7F7F7F"/>
                </a:solidFill>
                <a:effectLst/>
                <a:uLnTx/>
                <a:uFillTx/>
                <a:latin typeface="Verdana" panose="020B0604030504040204" pitchFamily="34" charset="0"/>
                <a:ea typeface="Verdana" panose="020B0604030504040204" pitchFamily="34" charset="0"/>
                <a:cs typeface="Verdana" panose="020B0604030504040204" pitchFamily="34" charset="0"/>
              </a:rPr>
              <a:t>Source: General Authority of Statistics, Saudi Arabia</a:t>
            </a:r>
          </a:p>
        </p:txBody>
      </p:sp>
      <p:graphicFrame>
        <p:nvGraphicFramePr>
          <p:cNvPr id="2" name="Table 1">
            <a:extLst>
              <a:ext uri="{FF2B5EF4-FFF2-40B4-BE49-F238E27FC236}">
                <a16:creationId xmlns:a16="http://schemas.microsoft.com/office/drawing/2014/main" id="{61DA5CEB-CD79-4C7C-A941-16347622606E}"/>
              </a:ext>
            </a:extLst>
          </p:cNvPr>
          <p:cNvGraphicFramePr>
            <a:graphicFrameLocks noGrp="1"/>
          </p:cNvGraphicFramePr>
          <p:nvPr>
            <p:extLst>
              <p:ext uri="{D42A27DB-BD31-4B8C-83A1-F6EECF244321}">
                <p14:modId xmlns:p14="http://schemas.microsoft.com/office/powerpoint/2010/main" val="4279047162"/>
              </p:ext>
            </p:extLst>
          </p:nvPr>
        </p:nvGraphicFramePr>
        <p:xfrm>
          <a:off x="228543" y="4205978"/>
          <a:ext cx="3967430" cy="1950894"/>
        </p:xfrm>
        <a:graphic>
          <a:graphicData uri="http://schemas.openxmlformats.org/drawingml/2006/table">
            <a:tbl>
              <a:tblPr firstRow="1" bandRow="1">
                <a:tableStyleId>{7DF18680-E054-41AD-8BC1-D1AEF772440D}</a:tableStyleId>
              </a:tblPr>
              <a:tblGrid>
                <a:gridCol w="1983715">
                  <a:extLst>
                    <a:ext uri="{9D8B030D-6E8A-4147-A177-3AD203B41FA5}">
                      <a16:colId xmlns:a16="http://schemas.microsoft.com/office/drawing/2014/main" val="3287664398"/>
                    </a:ext>
                  </a:extLst>
                </a:gridCol>
                <a:gridCol w="1983715">
                  <a:extLst>
                    <a:ext uri="{9D8B030D-6E8A-4147-A177-3AD203B41FA5}">
                      <a16:colId xmlns:a16="http://schemas.microsoft.com/office/drawing/2014/main" val="1693334675"/>
                    </a:ext>
                  </a:extLst>
                </a:gridCol>
              </a:tblGrid>
              <a:tr h="325149">
                <a:tc>
                  <a:txBody>
                    <a:bodyPr/>
                    <a:lstStyle/>
                    <a:p>
                      <a:pPr algn="ctr"/>
                      <a:r>
                        <a:rPr lang="en-IN" sz="1000" dirty="0"/>
                        <a:t>Countries</a:t>
                      </a:r>
                      <a:endParaRPr lang="en-IN" sz="1000" dirty="0">
                        <a:latin typeface="Veradana"/>
                        <a:ea typeface="Verdana" panose="020B0604030504040204" pitchFamily="34" charset="0"/>
                        <a:cs typeface="Verdana" panose="020B0604030504040204" pitchFamily="34" charset="0"/>
                      </a:endParaRPr>
                    </a:p>
                  </a:txBody>
                  <a:tcPr anchor="ctr"/>
                </a:tc>
                <a:tc>
                  <a:txBody>
                    <a:bodyPr/>
                    <a:lstStyle/>
                    <a:p>
                      <a:pPr algn="ctr"/>
                      <a:r>
                        <a:rPr lang="en-IN" sz="1000" dirty="0"/>
                        <a:t>Investment (USD Billion)</a:t>
                      </a:r>
                      <a:endParaRPr lang="en-IN" sz="1000" dirty="0">
                        <a:latin typeface="Veradana"/>
                        <a:ea typeface="Verdana" panose="020B0604030504040204" pitchFamily="34" charset="0"/>
                        <a:cs typeface="Verdana" panose="020B0604030504040204" pitchFamily="34" charset="0"/>
                      </a:endParaRPr>
                    </a:p>
                  </a:txBody>
                  <a:tcPr anchor="ctr"/>
                </a:tc>
                <a:extLst>
                  <a:ext uri="{0D108BD9-81ED-4DB2-BD59-A6C34878D82A}">
                    <a16:rowId xmlns:a16="http://schemas.microsoft.com/office/drawing/2014/main" val="4034558559"/>
                  </a:ext>
                </a:extLst>
              </a:tr>
              <a:tr h="325149">
                <a:tc>
                  <a:txBody>
                    <a:bodyPr/>
                    <a:lstStyle/>
                    <a:p>
                      <a:pPr algn="ctr"/>
                      <a:r>
                        <a:rPr lang="en-IN" sz="1000" dirty="0"/>
                        <a:t>Germany</a:t>
                      </a:r>
                      <a:endParaRPr lang="en-IN" sz="1000" dirty="0">
                        <a:solidFill>
                          <a:srgbClr val="002060"/>
                        </a:solidFill>
                        <a:latin typeface="Veradana"/>
                        <a:ea typeface="Verdana" panose="020B0604030504040204" pitchFamily="34" charset="0"/>
                        <a:cs typeface="Verdana" panose="020B0604030504040204" pitchFamily="34" charset="0"/>
                      </a:endParaRPr>
                    </a:p>
                  </a:txBody>
                  <a:tcPr anchor="ctr"/>
                </a:tc>
                <a:tc>
                  <a:txBody>
                    <a:bodyPr/>
                    <a:lstStyle/>
                    <a:p>
                      <a:pPr algn="ctr"/>
                      <a:r>
                        <a:rPr lang="en-US" sz="1000" dirty="0">
                          <a:solidFill>
                            <a:srgbClr val="002060"/>
                          </a:solidFill>
                          <a:latin typeface="Veradana"/>
                          <a:ea typeface="Verdana" panose="020B0604030504040204" pitchFamily="34" charset="0"/>
                          <a:cs typeface="Verdana" panose="020B0604030504040204" pitchFamily="34" charset="0"/>
                        </a:rPr>
                        <a:t>59</a:t>
                      </a:r>
                      <a:endParaRPr lang="en-IN" sz="1000" dirty="0">
                        <a:solidFill>
                          <a:srgbClr val="002060"/>
                        </a:solidFill>
                        <a:latin typeface="Veradana"/>
                        <a:ea typeface="Verdana" panose="020B0604030504040204" pitchFamily="34" charset="0"/>
                        <a:cs typeface="Verdana" panose="020B0604030504040204" pitchFamily="34" charset="0"/>
                      </a:endParaRPr>
                    </a:p>
                  </a:txBody>
                  <a:tcPr anchor="ctr"/>
                </a:tc>
                <a:extLst>
                  <a:ext uri="{0D108BD9-81ED-4DB2-BD59-A6C34878D82A}">
                    <a16:rowId xmlns:a16="http://schemas.microsoft.com/office/drawing/2014/main" val="1133703523"/>
                  </a:ext>
                </a:extLst>
              </a:tr>
              <a:tr h="325149">
                <a:tc>
                  <a:txBody>
                    <a:bodyPr/>
                    <a:lstStyle/>
                    <a:p>
                      <a:pPr algn="ctr"/>
                      <a:r>
                        <a:rPr lang="en-IN" sz="1000" dirty="0"/>
                        <a:t>France</a:t>
                      </a:r>
                      <a:endParaRPr lang="en-IN" sz="1000" dirty="0">
                        <a:solidFill>
                          <a:srgbClr val="002060"/>
                        </a:solidFill>
                        <a:latin typeface="Veradana"/>
                        <a:ea typeface="Verdana" panose="020B0604030504040204" pitchFamily="34" charset="0"/>
                        <a:cs typeface="Verdana" panose="020B0604030504040204" pitchFamily="34" charset="0"/>
                      </a:endParaRPr>
                    </a:p>
                  </a:txBody>
                  <a:tcPr anchor="ctr"/>
                </a:tc>
                <a:tc>
                  <a:txBody>
                    <a:bodyPr/>
                    <a:lstStyle/>
                    <a:p>
                      <a:pPr algn="ctr"/>
                      <a:r>
                        <a:rPr lang="en-US" sz="1000" dirty="0">
                          <a:solidFill>
                            <a:srgbClr val="002060"/>
                          </a:solidFill>
                          <a:latin typeface="Veradana"/>
                          <a:ea typeface="Verdana" panose="020B0604030504040204" pitchFamily="34" charset="0"/>
                          <a:cs typeface="Verdana" panose="020B0604030504040204" pitchFamily="34" charset="0"/>
                        </a:rPr>
                        <a:t>2</a:t>
                      </a:r>
                      <a:r>
                        <a:rPr lang="en-IN" sz="1000" dirty="0">
                          <a:solidFill>
                            <a:srgbClr val="002060"/>
                          </a:solidFill>
                          <a:latin typeface="Veradana"/>
                          <a:ea typeface="Verdana" panose="020B0604030504040204" pitchFamily="34" charset="0"/>
                          <a:cs typeface="Verdana" panose="020B0604030504040204" pitchFamily="34" charset="0"/>
                        </a:rPr>
                        <a:t>9</a:t>
                      </a:r>
                    </a:p>
                  </a:txBody>
                  <a:tcPr anchor="ctr"/>
                </a:tc>
                <a:extLst>
                  <a:ext uri="{0D108BD9-81ED-4DB2-BD59-A6C34878D82A}">
                    <a16:rowId xmlns:a16="http://schemas.microsoft.com/office/drawing/2014/main" val="3683630708"/>
                  </a:ext>
                </a:extLst>
              </a:tr>
              <a:tr h="325149">
                <a:tc>
                  <a:txBody>
                    <a:bodyPr/>
                    <a:lstStyle/>
                    <a:p>
                      <a:pPr algn="ctr"/>
                      <a:r>
                        <a:rPr lang="en-IN" sz="1000" dirty="0"/>
                        <a:t>Netherland</a:t>
                      </a:r>
                      <a:endParaRPr lang="en-IN" sz="1000" dirty="0">
                        <a:solidFill>
                          <a:srgbClr val="002060"/>
                        </a:solidFill>
                        <a:latin typeface="Veradana"/>
                        <a:ea typeface="Verdana" panose="020B0604030504040204" pitchFamily="34" charset="0"/>
                        <a:cs typeface="Verdana" panose="020B0604030504040204" pitchFamily="34" charset="0"/>
                      </a:endParaRPr>
                    </a:p>
                  </a:txBody>
                  <a:tcPr anchor="ctr"/>
                </a:tc>
                <a:tc>
                  <a:txBody>
                    <a:bodyPr/>
                    <a:lstStyle/>
                    <a:p>
                      <a:pPr algn="ctr"/>
                      <a:r>
                        <a:rPr lang="en-IN" sz="1000" dirty="0"/>
                        <a:t>16</a:t>
                      </a:r>
                      <a:endParaRPr lang="en-IN" sz="1000" dirty="0">
                        <a:solidFill>
                          <a:srgbClr val="002060"/>
                        </a:solidFill>
                        <a:latin typeface="Veradana"/>
                        <a:ea typeface="Verdana" panose="020B0604030504040204" pitchFamily="34" charset="0"/>
                        <a:cs typeface="Verdana" panose="020B0604030504040204" pitchFamily="34" charset="0"/>
                      </a:endParaRPr>
                    </a:p>
                  </a:txBody>
                  <a:tcPr anchor="ctr"/>
                </a:tc>
                <a:extLst>
                  <a:ext uri="{0D108BD9-81ED-4DB2-BD59-A6C34878D82A}">
                    <a16:rowId xmlns:a16="http://schemas.microsoft.com/office/drawing/2014/main" val="2316791362"/>
                  </a:ext>
                </a:extLst>
              </a:tr>
              <a:tr h="325149">
                <a:tc>
                  <a:txBody>
                    <a:bodyPr/>
                    <a:lstStyle/>
                    <a:p>
                      <a:pPr algn="ctr"/>
                      <a:r>
                        <a:rPr lang="en-IN" sz="1000" dirty="0"/>
                        <a:t>Spain</a:t>
                      </a:r>
                      <a:endParaRPr lang="en-IN" sz="1000" dirty="0">
                        <a:solidFill>
                          <a:srgbClr val="002060"/>
                        </a:solidFill>
                        <a:latin typeface="Veradana"/>
                        <a:ea typeface="Verdana" panose="020B0604030504040204" pitchFamily="34" charset="0"/>
                        <a:cs typeface="Verdana" panose="020B0604030504040204" pitchFamily="34" charset="0"/>
                      </a:endParaRPr>
                    </a:p>
                  </a:txBody>
                  <a:tcPr anchor="ctr"/>
                </a:tc>
                <a:tc>
                  <a:txBody>
                    <a:bodyPr/>
                    <a:lstStyle/>
                    <a:p>
                      <a:pPr algn="ctr"/>
                      <a:r>
                        <a:rPr lang="en-IN" sz="1000" dirty="0"/>
                        <a:t>13</a:t>
                      </a:r>
                      <a:endParaRPr lang="en-IN" sz="1000" dirty="0">
                        <a:solidFill>
                          <a:srgbClr val="002060"/>
                        </a:solidFill>
                        <a:latin typeface="Veradana"/>
                        <a:ea typeface="Verdana" panose="020B0604030504040204" pitchFamily="34" charset="0"/>
                        <a:cs typeface="Verdana" panose="020B0604030504040204" pitchFamily="34" charset="0"/>
                      </a:endParaRPr>
                    </a:p>
                  </a:txBody>
                  <a:tcPr anchor="ctr"/>
                </a:tc>
                <a:extLst>
                  <a:ext uri="{0D108BD9-81ED-4DB2-BD59-A6C34878D82A}">
                    <a16:rowId xmlns:a16="http://schemas.microsoft.com/office/drawing/2014/main" val="3098357807"/>
                  </a:ext>
                </a:extLst>
              </a:tr>
              <a:tr h="325149">
                <a:tc>
                  <a:txBody>
                    <a:bodyPr/>
                    <a:lstStyle/>
                    <a:p>
                      <a:pPr algn="ctr"/>
                      <a:r>
                        <a:rPr lang="en-IN" sz="1000" dirty="0"/>
                        <a:t>Italy</a:t>
                      </a:r>
                      <a:endParaRPr lang="en-IN" sz="1000" dirty="0">
                        <a:solidFill>
                          <a:srgbClr val="002060"/>
                        </a:solidFill>
                        <a:latin typeface="Veradana"/>
                        <a:ea typeface="Verdana" panose="020B0604030504040204" pitchFamily="34" charset="0"/>
                        <a:cs typeface="Verdana" panose="020B0604030504040204" pitchFamily="34" charset="0"/>
                      </a:endParaRPr>
                    </a:p>
                  </a:txBody>
                  <a:tcPr anchor="ctr"/>
                </a:tc>
                <a:tc>
                  <a:txBody>
                    <a:bodyPr/>
                    <a:lstStyle/>
                    <a:p>
                      <a:pPr algn="ctr"/>
                      <a:r>
                        <a:rPr lang="en-US" sz="1000" dirty="0">
                          <a:solidFill>
                            <a:srgbClr val="002060"/>
                          </a:solidFill>
                          <a:latin typeface="Veradana"/>
                          <a:ea typeface="Verdana" panose="020B0604030504040204" pitchFamily="34" charset="0"/>
                          <a:cs typeface="Verdana" panose="020B0604030504040204" pitchFamily="34" charset="0"/>
                        </a:rPr>
                        <a:t>1</a:t>
                      </a:r>
                      <a:r>
                        <a:rPr lang="en-IN" sz="1000" dirty="0">
                          <a:solidFill>
                            <a:srgbClr val="002060"/>
                          </a:solidFill>
                          <a:latin typeface="Veradana"/>
                          <a:ea typeface="Verdana" panose="020B0604030504040204" pitchFamily="34" charset="0"/>
                          <a:cs typeface="Verdana" panose="020B0604030504040204" pitchFamily="34" charset="0"/>
                        </a:rPr>
                        <a:t>0</a:t>
                      </a:r>
                    </a:p>
                  </a:txBody>
                  <a:tcPr anchor="ctr"/>
                </a:tc>
                <a:extLst>
                  <a:ext uri="{0D108BD9-81ED-4DB2-BD59-A6C34878D82A}">
                    <a16:rowId xmlns:a16="http://schemas.microsoft.com/office/drawing/2014/main" val="601585499"/>
                  </a:ext>
                </a:extLst>
              </a:tr>
            </a:tbl>
          </a:graphicData>
        </a:graphic>
      </p:graphicFrame>
      <p:sp>
        <p:nvSpPr>
          <p:cNvPr id="3" name="TextBox 2">
            <a:extLst>
              <a:ext uri="{FF2B5EF4-FFF2-40B4-BE49-F238E27FC236}">
                <a16:creationId xmlns:a16="http://schemas.microsoft.com/office/drawing/2014/main" id="{B4906789-B663-4C9D-957D-190760917F9F}"/>
              </a:ext>
            </a:extLst>
          </p:cNvPr>
          <p:cNvSpPr txBox="1"/>
          <p:nvPr/>
        </p:nvSpPr>
        <p:spPr>
          <a:xfrm>
            <a:off x="171108" y="3441978"/>
            <a:ext cx="4218013" cy="522900"/>
          </a:xfrm>
          <a:prstGeom prst="rect">
            <a:avLst/>
          </a:prstGeom>
          <a:noFill/>
        </p:spPr>
        <p:txBody>
          <a:bodyPr wrap="square" rtlCol="0">
            <a:spAutoFit/>
          </a:bodyPr>
          <a:lstStyle/>
          <a:p>
            <a:pPr marL="0" marR="0" lvl="0" indent="0" algn="l" defTabSz="457200" rtl="0" eaLnBrk="1" fontAlgn="auto" latinLnBrk="0" hangingPunct="1">
              <a:lnSpc>
                <a:spcPct val="150000"/>
              </a:lnSpc>
              <a:spcBef>
                <a:spcPts val="0"/>
              </a:spcBef>
              <a:spcAft>
                <a:spcPts val="0"/>
              </a:spcAft>
              <a:buClrTx/>
              <a:buSzTx/>
              <a:buFontTx/>
              <a:buNone/>
              <a:tabLst/>
              <a:defRPr/>
            </a:pPr>
            <a:r>
              <a:rPr kumimoji="0" lang="en-IN" sz="1000" b="1" i="0"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European Countries Real Estate Investment, 2020 (USD Billion)</a:t>
            </a:r>
          </a:p>
        </p:txBody>
      </p:sp>
      <p:sp>
        <p:nvSpPr>
          <p:cNvPr id="7" name="TextBox 6">
            <a:extLst>
              <a:ext uri="{FF2B5EF4-FFF2-40B4-BE49-F238E27FC236}">
                <a16:creationId xmlns:a16="http://schemas.microsoft.com/office/drawing/2014/main" id="{D6C2F084-6847-4239-A0D3-5FCF42E120BE}"/>
              </a:ext>
            </a:extLst>
          </p:cNvPr>
          <p:cNvSpPr txBox="1"/>
          <p:nvPr/>
        </p:nvSpPr>
        <p:spPr>
          <a:xfrm>
            <a:off x="1380373" y="6388635"/>
            <a:ext cx="2601039" cy="215444"/>
          </a:xfrm>
          <a:prstGeom prst="rect">
            <a:avLst/>
          </a:prstGeom>
          <a:noFill/>
        </p:spPr>
        <p:txBody>
          <a:bodyPr wrap="squar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TechSci Research</a:t>
            </a:r>
            <a:endParaRPr kumimoji="0" lang="en-US"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5" name="Text Placeholder 3">
            <a:extLst>
              <a:ext uri="{FF2B5EF4-FFF2-40B4-BE49-F238E27FC236}">
                <a16:creationId xmlns:a16="http://schemas.microsoft.com/office/drawing/2014/main" id="{885BF877-EF56-4650-9E67-5D170DA1AB91}"/>
              </a:ext>
            </a:extLst>
          </p:cNvPr>
          <p:cNvSpPr txBox="1">
            <a:spLocks/>
          </p:cNvSpPr>
          <p:nvPr/>
        </p:nvSpPr>
        <p:spPr>
          <a:xfrm>
            <a:off x="28136" y="130464"/>
            <a:ext cx="7340073" cy="608533"/>
          </a:xfrm>
          <a:prstGeom prst="rect">
            <a:avLst/>
          </a:prstGeom>
          <a:noFill/>
          <a:ln>
            <a:noFill/>
          </a:ln>
        </p:spPr>
        <p:txBody>
          <a:bodyPr vert="horz" lIns="91440" tIns="45720" rIns="91440" bIns="45720" rtlCol="0" anchor="ctr">
            <a:normAutofit/>
          </a:bodyPr>
          <a:lstStyle>
            <a:lvl1pPr marL="0" indent="0" algn="l" defTabSz="685800" rtl="0" eaLnBrk="1" latinLnBrk="0" hangingPunct="1">
              <a:lnSpc>
                <a:spcPct val="90000"/>
              </a:lnSpc>
              <a:spcBef>
                <a:spcPts val="750"/>
              </a:spcBef>
              <a:buFont typeface="Arial" panose="020B0604020202020204" pitchFamily="34" charset="0"/>
              <a:buNone/>
              <a:defRPr lang="en-US" sz="1600" b="1" kern="1200" spc="0" dirty="0">
                <a:solidFill>
                  <a:schemeClr val="bg2">
                    <a:lumMod val="25000"/>
                  </a:schemeClr>
                </a:solidFill>
                <a:latin typeface="Montserrat" panose="02000505000000020004" pitchFamily="2"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marR="0" lvl="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a:pPr>
            <a:r>
              <a:rPr kumimoji="0" lang="en-US" sz="1400" b="1" i="0" u="none" strike="noStrike" kern="1200" cap="none" spc="0" normalizeH="0" baseline="0" noProof="0" dirty="0">
                <a:ln>
                  <a:noFill/>
                </a:ln>
                <a:solidFill>
                  <a:sysClr val="windowText" lastClr="000000">
                    <a:lumMod val="85000"/>
                    <a:lumOff val="15000"/>
                  </a:sysClr>
                </a:solidFill>
                <a:effectLst/>
                <a:uLnTx/>
                <a:uFillTx/>
                <a:latin typeface="Montserrat" panose="02000505000000020004" pitchFamily="2" charset="0"/>
                <a:ea typeface="+mn-ea"/>
                <a:cs typeface="Arial" panose="020B0604020202020204" pitchFamily="34" charset="0"/>
              </a:rPr>
              <a:t> Market Drivers</a:t>
            </a:r>
          </a:p>
        </p:txBody>
      </p:sp>
    </p:spTree>
    <p:extLst>
      <p:ext uri="{BB962C8B-B14F-4D97-AF65-F5344CB8AC3E}">
        <p14:creationId xmlns:p14="http://schemas.microsoft.com/office/powerpoint/2010/main" val="194608271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ubtitle 2">
            <a:extLst>
              <a:ext uri="{FF2B5EF4-FFF2-40B4-BE49-F238E27FC236}">
                <a16:creationId xmlns:a16="http://schemas.microsoft.com/office/drawing/2014/main" id="{C0AAA8C5-59D3-4019-B7D7-984031B0D045}"/>
              </a:ext>
            </a:extLst>
          </p:cNvPr>
          <p:cNvSpPr txBox="1">
            <a:spLocks/>
          </p:cNvSpPr>
          <p:nvPr/>
        </p:nvSpPr>
        <p:spPr>
          <a:xfrm>
            <a:off x="256028" y="823678"/>
            <a:ext cx="8343900" cy="5457777"/>
          </a:xfrm>
          <a:prstGeom prst="rect">
            <a:avLst/>
          </a:prstGeom>
          <a:noFill/>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just" defTabSz="444500" rtl="0" eaLnBrk="1" fontAlgn="auto" latinLnBrk="0" hangingPunct="1">
              <a:lnSpc>
                <a:spcPct val="150000"/>
              </a:lnSpc>
              <a:spcBef>
                <a:spcPct val="0"/>
              </a:spcBef>
              <a:spcAft>
                <a:spcPct val="15000"/>
              </a:spcAft>
              <a:buClrTx/>
              <a:buSzTx/>
              <a:buFont typeface="Arial" panose="020B0604020202020204" pitchFamily="34" charset="0"/>
              <a:buNone/>
              <a:tabLst/>
              <a:defRPr/>
            </a:pPr>
            <a:r>
              <a:rPr kumimoji="0" lang="en-IN" sz="1100" b="1" i="1" u="sng" strike="noStrike" kern="1200" cap="none" spc="0" normalizeH="0" baseline="0" noProof="0" dirty="0">
                <a:ln>
                  <a:noFill/>
                </a:ln>
                <a:solidFill>
                  <a:prstClr val="black"/>
                </a:solidFill>
                <a:effectLst/>
                <a:highlight>
                  <a:srgbClr val="B4C7E7"/>
                </a:highlight>
                <a:uLnTx/>
                <a:uFillTx/>
                <a:latin typeface="Verdana" panose="020B0604030504040204" pitchFamily="34" charset="0"/>
                <a:ea typeface="Verdana" panose="020B0604030504040204" pitchFamily="34" charset="0"/>
                <a:cs typeface="Verdana" panose="020B0604030504040204" pitchFamily="34" charset="0"/>
              </a:rPr>
              <a:t>Government support </a:t>
            </a:r>
            <a:r>
              <a:rPr lang="en-IN" sz="1100" b="1" i="1" u="sng" dirty="0">
                <a:solidFill>
                  <a:prstClr val="black"/>
                </a:solidFill>
                <a:highlight>
                  <a:srgbClr val="B4C7E7"/>
                </a:highlight>
                <a:latin typeface="Verdana" panose="020B0604030504040204" pitchFamily="34" charset="0"/>
                <a:ea typeface="Verdana" panose="020B0604030504040204" pitchFamily="34" charset="0"/>
                <a:cs typeface="Verdana" panose="020B0604030504040204" pitchFamily="34" charset="0"/>
              </a:rPr>
              <a:t>and </a:t>
            </a:r>
            <a:r>
              <a:rPr kumimoji="0" lang="en-IN" sz="1100" b="1" i="1" u="sng" strike="noStrike" kern="1200" cap="none" spc="0" normalizeH="0" baseline="0" noProof="0" dirty="0">
                <a:ln>
                  <a:noFill/>
                </a:ln>
                <a:solidFill>
                  <a:prstClr val="black"/>
                </a:solidFill>
                <a:effectLst/>
                <a:highlight>
                  <a:srgbClr val="B4C7E7"/>
                </a:highlight>
                <a:uLnTx/>
                <a:uFillTx/>
                <a:latin typeface="Verdana" panose="020B0604030504040204" pitchFamily="34" charset="0"/>
                <a:ea typeface="Verdana" panose="020B0604030504040204" pitchFamily="34" charset="0"/>
                <a:cs typeface="Verdana" panose="020B0604030504040204" pitchFamily="34" charset="0"/>
              </a:rPr>
              <a:t>initiatives </a:t>
            </a:r>
          </a:p>
          <a:p>
            <a:pPr marL="0" marR="0" lvl="0" indent="0" algn="just" defTabSz="444500" rtl="0" eaLnBrk="1" fontAlgn="auto" latinLnBrk="0" hangingPunct="1">
              <a:lnSpc>
                <a:spcPct val="200000"/>
              </a:lnSpc>
              <a:spcBef>
                <a:spcPct val="0"/>
              </a:spcBef>
              <a:spcAft>
                <a:spcPct val="15000"/>
              </a:spcAft>
              <a:buClrTx/>
              <a:buSzTx/>
              <a:buFont typeface="Arial" panose="020B0604020202020204" pitchFamily="34" charset="0"/>
              <a:buNone/>
              <a:tabLst/>
              <a:defRPr/>
            </a:pPr>
            <a:r>
              <a:rPr lang="en-IN" sz="1000" dirty="0">
                <a:solidFill>
                  <a:prstClr val="black"/>
                </a:solidFill>
                <a:latin typeface="Verdana" panose="020B0604030504040204" pitchFamily="34" charset="0"/>
                <a:ea typeface="Verdana" panose="020B0604030504040204" pitchFamily="34" charset="0"/>
                <a:cs typeface="Verdana" panose="020B0604030504040204" pitchFamily="34" charset="0"/>
              </a:rPr>
              <a:t>Driven by strong demand from various end use industries such as wind energy, transportation, electrical and electronics, defence, aerospace, pipes and tanks, construction and marine, the composite industry, also known as </a:t>
            </a:r>
            <a:r>
              <a:rPr lang="en-IN" sz="1000" dirty="0" err="1">
                <a:solidFill>
                  <a:prstClr val="black"/>
                </a:solidFill>
                <a:latin typeface="Verdana" panose="020B0604030504040204" pitchFamily="34" charset="0"/>
                <a:ea typeface="Verdana" panose="020B0604030504040204" pitchFamily="34" charset="0"/>
                <a:cs typeface="Verdana" panose="020B0604030504040204" pitchFamily="34" charset="0"/>
              </a:rPr>
              <a:t>fiber</a:t>
            </a:r>
            <a:r>
              <a:rPr lang="en-IN" sz="1000" dirty="0">
                <a:solidFill>
                  <a:prstClr val="black"/>
                </a:solidFill>
                <a:latin typeface="Verdana" panose="020B0604030504040204" pitchFamily="34" charset="0"/>
                <a:ea typeface="Verdana" panose="020B0604030504040204" pitchFamily="34" charset="0"/>
                <a:cs typeface="Verdana" panose="020B0604030504040204" pitchFamily="34" charset="0"/>
              </a:rPr>
              <a:t>-reinforced plastics (FRP) industry, will also be supporting government’s initiatives across various developing countries, hence giving big push to future market of epoxy resin such as, ‘Make in India’ initiative by government of India.  In 2021, per capita consumption of composites in United States and China reported to be 11.4 kg and 2.8 kg, respectively. Additionally, the per capita consumption in India stood at 0.36 kg. The increasing demand for composites manufacturing across the globe for the numerous applications including aerospace structure &amp; other composite parts would spur the demand for Epoxy Resins in coming years.</a:t>
            </a:r>
          </a:p>
          <a:p>
            <a:pPr marL="0" indent="0">
              <a:lnSpc>
                <a:spcPct val="150000"/>
              </a:lnSpc>
              <a:spcBef>
                <a:spcPts val="0"/>
              </a:spcBef>
              <a:buNone/>
              <a:defRPr/>
            </a:pPr>
            <a:endParaRPr lang="en-US" sz="1100" b="1" i="1" u="sng" dirty="0">
              <a:solidFill>
                <a:prstClr val="black"/>
              </a:solidFill>
              <a:highlight>
                <a:srgbClr val="B4C7E7"/>
              </a:highlight>
              <a:latin typeface="Verdana" panose="020B0604030504040204" pitchFamily="34" charset="0"/>
              <a:ea typeface="Verdana" panose="020B0604030504040204" pitchFamily="34" charset="0"/>
              <a:cs typeface="Verdana" panose="020B0604030504040204" pitchFamily="34" charset="0"/>
            </a:endParaRPr>
          </a:p>
          <a:p>
            <a:pPr marL="0" indent="0">
              <a:lnSpc>
                <a:spcPct val="150000"/>
              </a:lnSpc>
              <a:spcBef>
                <a:spcPts val="0"/>
              </a:spcBef>
              <a:buNone/>
              <a:defRPr/>
            </a:pPr>
            <a:r>
              <a:rPr lang="en-US" sz="1100" b="1" i="1" u="sng" dirty="0">
                <a:solidFill>
                  <a:prstClr val="black"/>
                </a:solidFill>
                <a:highlight>
                  <a:srgbClr val="B4C7E7"/>
                </a:highlight>
                <a:latin typeface="Verdana" panose="020B0604030504040204" pitchFamily="34" charset="0"/>
                <a:ea typeface="Verdana" panose="020B0604030504040204" pitchFamily="34" charset="0"/>
                <a:cs typeface="Verdana" panose="020B0604030504040204" pitchFamily="34" charset="0"/>
              </a:rPr>
              <a:t>Rising Disposable Income &amp; High Living Standard</a:t>
            </a:r>
          </a:p>
          <a:p>
            <a:pPr marL="0" marR="0" lvl="0" indent="0" algn="just" defTabSz="914400" rtl="0" eaLnBrk="1" fontAlgn="auto" latinLnBrk="0" hangingPunct="1">
              <a:lnSpc>
                <a:spcPts val="2300"/>
              </a:lnSpc>
              <a:spcBef>
                <a:spcPts val="1000"/>
              </a:spcBef>
              <a:spcAft>
                <a:spcPts val="0"/>
              </a:spcAft>
              <a:buClrTx/>
              <a:buSzTx/>
              <a:buNone/>
              <a:tabLst/>
              <a:defRPr/>
            </a:pPr>
            <a:r>
              <a:rPr kumimoji="0" lang="en-US"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The demand for advanced and premium quality paints &amp; coatings is increasing across </a:t>
            </a: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housing and construction sector </a:t>
            </a:r>
            <a:r>
              <a:rPr kumimoji="0" lang="en-US"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due to high living standard across developed </a:t>
            </a: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nations </a:t>
            </a:r>
            <a:r>
              <a:rPr kumimoji="0" lang="en-US"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including improving disposable income across developing </a:t>
            </a: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countries as well drive the epoxy resin market in forthcoming years. </a:t>
            </a:r>
            <a:r>
              <a:rPr kumimoji="0" lang="en-US"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This is further supported by increasing per capita expenses on premium cars across the globe. Moreover, the disposable income level of middle-class population across various countries is increasing and has significantly augmented demand for epoxy </a:t>
            </a: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based lightweight </a:t>
            </a:r>
            <a:r>
              <a:rPr kumimoji="0" lang="en-US"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coatings  and adhesives over the years, further driving the market worldwide.</a:t>
            </a:r>
          </a:p>
          <a:p>
            <a:pPr marL="0" marR="0" lvl="0" indent="0" algn="just" defTabSz="444500" rtl="0" eaLnBrk="1" fontAlgn="auto" latinLnBrk="0" hangingPunct="1">
              <a:lnSpc>
                <a:spcPct val="200000"/>
              </a:lnSpc>
              <a:spcBef>
                <a:spcPct val="0"/>
              </a:spcBef>
              <a:spcAft>
                <a:spcPct val="15000"/>
              </a:spcAft>
              <a:buClrTx/>
              <a:buSzTx/>
              <a:buFont typeface="Arial" panose="020B0604020202020204" pitchFamily="34" charset="0"/>
              <a:buNone/>
              <a:tabLst/>
              <a:defRPr/>
            </a:pPr>
            <a:endParaRPr lang="en-IN" sz="1000" dirty="0">
              <a:solidFill>
                <a:prstClr val="black"/>
              </a:solidFill>
              <a:latin typeface="Verdana" panose="020B0604030504040204" pitchFamily="34" charset="0"/>
              <a:ea typeface="Verdana" panose="020B0604030504040204" pitchFamily="34" charset="0"/>
              <a:cs typeface="Verdana" panose="020B0604030504040204" pitchFamily="34" charset="0"/>
            </a:endParaRPr>
          </a:p>
        </p:txBody>
      </p:sp>
      <p:sp>
        <p:nvSpPr>
          <p:cNvPr id="5" name="Text Placeholder 3">
            <a:extLst>
              <a:ext uri="{FF2B5EF4-FFF2-40B4-BE49-F238E27FC236}">
                <a16:creationId xmlns:a16="http://schemas.microsoft.com/office/drawing/2014/main" id="{885BF877-EF56-4650-9E67-5D170DA1AB91}"/>
              </a:ext>
            </a:extLst>
          </p:cNvPr>
          <p:cNvSpPr txBox="1">
            <a:spLocks/>
          </p:cNvSpPr>
          <p:nvPr/>
        </p:nvSpPr>
        <p:spPr>
          <a:xfrm>
            <a:off x="28136" y="130464"/>
            <a:ext cx="7340073" cy="608533"/>
          </a:xfrm>
          <a:prstGeom prst="rect">
            <a:avLst/>
          </a:prstGeom>
          <a:noFill/>
          <a:ln>
            <a:noFill/>
          </a:ln>
        </p:spPr>
        <p:txBody>
          <a:bodyPr vert="horz" lIns="91440" tIns="45720" rIns="91440" bIns="45720" rtlCol="0" anchor="ctr">
            <a:normAutofit/>
          </a:bodyPr>
          <a:lstStyle>
            <a:lvl1pPr marL="0" indent="0" algn="l" defTabSz="685800" rtl="0" eaLnBrk="1" latinLnBrk="0" hangingPunct="1">
              <a:lnSpc>
                <a:spcPct val="90000"/>
              </a:lnSpc>
              <a:spcBef>
                <a:spcPts val="750"/>
              </a:spcBef>
              <a:buFont typeface="Arial" panose="020B0604020202020204" pitchFamily="34" charset="0"/>
              <a:buNone/>
              <a:defRPr lang="en-US" sz="1600" b="1" kern="1200" spc="0" dirty="0">
                <a:solidFill>
                  <a:schemeClr val="bg2">
                    <a:lumMod val="25000"/>
                  </a:schemeClr>
                </a:solidFill>
                <a:latin typeface="Montserrat" panose="02000505000000020004" pitchFamily="2"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marR="0" lvl="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a:pPr>
            <a:r>
              <a:rPr kumimoji="0" lang="en-US" sz="1400" b="1" i="0" u="none" strike="noStrike" kern="1200" cap="none" spc="0" normalizeH="0" baseline="0" noProof="0" dirty="0">
                <a:ln>
                  <a:noFill/>
                </a:ln>
                <a:solidFill>
                  <a:sysClr val="windowText" lastClr="000000">
                    <a:lumMod val="85000"/>
                    <a:lumOff val="15000"/>
                  </a:sysClr>
                </a:solidFill>
                <a:effectLst/>
                <a:uLnTx/>
                <a:uFillTx/>
                <a:latin typeface="Montserrat" panose="02000505000000020004" pitchFamily="2" charset="0"/>
                <a:ea typeface="+mn-ea"/>
                <a:cs typeface="Arial" panose="020B0604020202020204" pitchFamily="34" charset="0"/>
              </a:rPr>
              <a:t> Market Drivers</a:t>
            </a:r>
          </a:p>
        </p:txBody>
      </p:sp>
    </p:spTree>
    <p:extLst>
      <p:ext uri="{BB962C8B-B14F-4D97-AF65-F5344CB8AC3E}">
        <p14:creationId xmlns:p14="http://schemas.microsoft.com/office/powerpoint/2010/main" val="347419416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picture containing indoor, dark, sitting, view&#10;&#10;Description automatically generated">
            <a:extLst>
              <a:ext uri="{FF2B5EF4-FFF2-40B4-BE49-F238E27FC236}">
                <a16:creationId xmlns:a16="http://schemas.microsoft.com/office/drawing/2014/main" id="{A5A909BA-EE31-4805-AF70-926C7AB4CFE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43766" y="156965"/>
            <a:ext cx="8723394" cy="6544069"/>
          </a:xfrm>
          <a:prstGeom prst="rect">
            <a:avLst/>
          </a:prstGeom>
        </p:spPr>
      </p:pic>
      <p:sp>
        <p:nvSpPr>
          <p:cNvPr id="4" name="Subtitle 2">
            <a:extLst>
              <a:ext uri="{FF2B5EF4-FFF2-40B4-BE49-F238E27FC236}">
                <a16:creationId xmlns:a16="http://schemas.microsoft.com/office/drawing/2014/main" id="{2332045E-2682-4945-8FAD-0710B4B5A9C5}"/>
              </a:ext>
            </a:extLst>
          </p:cNvPr>
          <p:cNvSpPr txBox="1">
            <a:spLocks/>
          </p:cNvSpPr>
          <p:nvPr/>
        </p:nvSpPr>
        <p:spPr>
          <a:xfrm>
            <a:off x="337128" y="678306"/>
            <a:ext cx="8366760" cy="5445591"/>
          </a:xfrm>
          <a:prstGeom prst="rect">
            <a:avLst/>
          </a:prstGeom>
          <a:noFill/>
          <a:ln>
            <a:noFill/>
          </a:ln>
          <a:effectLst>
            <a:outerShdw blurRad="63500" sx="102000" sy="102000" algn="ctr" rotWithShape="0">
              <a:prstClr val="black">
                <a:alpha val="40000"/>
              </a:prstClr>
            </a:outerShdw>
          </a:effectLst>
        </p:spPr>
        <p:txBody>
          <a:bodyPr vert="horz" lIns="91440" tIns="45720" rIns="91440" bIns="45720" rtlCol="0">
            <a:noAutofit/>
          </a:bodyPr>
          <a:lstStyle>
            <a:lvl1pPr marL="171450" indent="-171450" algn="just" defTabSz="914400" rtl="0" eaLnBrk="1" latinLnBrk="0" hangingPunct="1">
              <a:lnSpc>
                <a:spcPct val="200000"/>
              </a:lnSpc>
              <a:spcBef>
                <a:spcPts val="1000"/>
              </a:spcBef>
              <a:buFontTx/>
              <a:buBlip>
                <a:blip r:embed="rId3"/>
              </a:buBlip>
              <a:defRPr lang="en-US" sz="1000"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just" defTabSz="444500" rtl="0" eaLnBrk="1" fontAlgn="auto" latinLnBrk="0" hangingPunct="1">
              <a:lnSpc>
                <a:spcPct val="200000"/>
              </a:lnSpc>
              <a:spcBef>
                <a:spcPts val="1000"/>
              </a:spcBef>
              <a:spcAft>
                <a:spcPct val="15000"/>
              </a:spcAft>
              <a:buClrTx/>
              <a:buSzPct val="120000"/>
              <a:buFontTx/>
              <a:buNone/>
              <a:tabLst/>
              <a:defRPr/>
            </a:pPr>
            <a:r>
              <a:rPr kumimoji="0" lang="en-IN" sz="1100" b="1" i="1" u="sng" strike="noStrike" kern="1200" cap="none" spc="0" normalizeH="0" baseline="0" noProof="0" dirty="0">
                <a:ln>
                  <a:noFill/>
                </a:ln>
                <a:solidFill>
                  <a:prstClr val="black"/>
                </a:solidFill>
                <a:effectLst/>
                <a:highlight>
                  <a:srgbClr val="B4C7E7"/>
                </a:highlight>
                <a:uLnTx/>
                <a:uFillTx/>
                <a:latin typeface="Verdana" panose="020B0604030504040204" pitchFamily="34" charset="0"/>
                <a:ea typeface="Verdana" panose="020B0604030504040204" pitchFamily="34" charset="0"/>
                <a:cs typeface="Verdana" panose="020B0604030504040204" pitchFamily="34" charset="0"/>
              </a:rPr>
              <a:t>Volatility in Raw Material Prices</a:t>
            </a:r>
          </a:p>
          <a:p>
            <a:pPr marL="0" marR="0" lvl="0" indent="0" algn="just" defTabSz="444500" rtl="0" eaLnBrk="1" fontAlgn="auto" latinLnBrk="0" hangingPunct="1">
              <a:lnSpc>
                <a:spcPct val="200000"/>
              </a:lnSpc>
              <a:spcBef>
                <a:spcPct val="0"/>
              </a:spcBef>
              <a:spcAft>
                <a:spcPct val="15000"/>
              </a:spcAft>
              <a:buClrTx/>
              <a:buSzPct val="120000"/>
              <a:buFontTx/>
              <a:buNone/>
              <a:tabLst/>
              <a:defRPr/>
            </a:pPr>
            <a:r>
              <a:rPr kumimoji="0" lang="en-IN"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Increase in the cost of raw materials i.e., ECH and BPA, that are being used in the manufacturing of the epoxy resin is driving down the market sales in recent years due to several disruptions caused by COVID-19 outbreak worldwide. Moreover, rising crude oil prices directly impacting the operating cost and profit margins of the industry, in addition to higher transportation costs, add up the price of epoxy resin in the global market. Inflation of raw material costs drives down the demand for these films, which is emerging as one of the major constraints for the overall market growth worldwide.</a:t>
            </a:r>
          </a:p>
        </p:txBody>
      </p:sp>
      <p:sp>
        <p:nvSpPr>
          <p:cNvPr id="7" name="Rectangle 6">
            <a:extLst>
              <a:ext uri="{FF2B5EF4-FFF2-40B4-BE49-F238E27FC236}">
                <a16:creationId xmlns:a16="http://schemas.microsoft.com/office/drawing/2014/main" id="{9942FEBE-F71B-4D4A-B568-6B9177295194}"/>
              </a:ext>
            </a:extLst>
          </p:cNvPr>
          <p:cNvSpPr/>
          <p:nvPr/>
        </p:nvSpPr>
        <p:spPr>
          <a:xfrm>
            <a:off x="6820428" y="6505339"/>
            <a:ext cx="1986441" cy="215444"/>
          </a:xfrm>
          <a:prstGeom prst="rect">
            <a:avLst/>
          </a:prstGeom>
        </p:spPr>
        <p:txBody>
          <a:bodyPr wrap="none">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800" b="0" i="1" u="none" strike="noStrike" kern="1200" cap="none" spc="0" normalizeH="0" baseline="0" noProof="0" dirty="0">
                <a:ln>
                  <a:noFill/>
                </a:ln>
                <a:solidFill>
                  <a:srgbClr val="7F7F7F"/>
                </a:solidFill>
                <a:effectLst/>
                <a:uLnTx/>
                <a:uFillTx/>
                <a:latin typeface="Verdana" panose="020B0604030504040204" pitchFamily="34" charset="0"/>
                <a:ea typeface="Verdana" panose="020B0604030504040204" pitchFamily="34" charset="0"/>
                <a:cs typeface="Verdana" panose="020B0604030504040204" pitchFamily="34" charset="0"/>
              </a:rPr>
              <a:t>Source: World Health Organization</a:t>
            </a:r>
          </a:p>
        </p:txBody>
      </p:sp>
      <p:sp>
        <p:nvSpPr>
          <p:cNvPr id="9" name="Text Placeholder 3">
            <a:extLst>
              <a:ext uri="{FF2B5EF4-FFF2-40B4-BE49-F238E27FC236}">
                <a16:creationId xmlns:a16="http://schemas.microsoft.com/office/drawing/2014/main" id="{E7EBB550-B56A-42C6-91F7-F083D03C8624}"/>
              </a:ext>
            </a:extLst>
          </p:cNvPr>
          <p:cNvSpPr txBox="1">
            <a:spLocks/>
          </p:cNvSpPr>
          <p:nvPr/>
        </p:nvSpPr>
        <p:spPr>
          <a:xfrm>
            <a:off x="28136" y="130464"/>
            <a:ext cx="7340073" cy="608533"/>
          </a:xfrm>
          <a:prstGeom prst="rect">
            <a:avLst/>
          </a:prstGeom>
          <a:noFill/>
          <a:ln>
            <a:noFill/>
          </a:ln>
        </p:spPr>
        <p:txBody>
          <a:bodyPr vert="horz" lIns="91440" tIns="45720" rIns="91440" bIns="45720" rtlCol="0" anchor="ctr">
            <a:normAutofit/>
          </a:bodyPr>
          <a:lstStyle>
            <a:lvl1pPr marL="0" indent="0" algn="l" defTabSz="685800" rtl="0" eaLnBrk="1" latinLnBrk="0" hangingPunct="1">
              <a:lnSpc>
                <a:spcPct val="90000"/>
              </a:lnSpc>
              <a:spcBef>
                <a:spcPts val="750"/>
              </a:spcBef>
              <a:buFont typeface="Arial" panose="020B0604020202020204" pitchFamily="34" charset="0"/>
              <a:buNone/>
              <a:defRPr lang="en-US" sz="1600" b="1" kern="1200" spc="0" dirty="0">
                <a:solidFill>
                  <a:schemeClr val="bg2">
                    <a:lumMod val="25000"/>
                  </a:schemeClr>
                </a:solidFill>
                <a:latin typeface="Montserrat" panose="02000505000000020004" pitchFamily="2"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marR="0" lvl="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a:pPr>
            <a:r>
              <a:rPr kumimoji="0" lang="en-US" sz="1400" b="1" i="0" u="none" strike="noStrike" kern="1200" cap="none" spc="0" normalizeH="0" baseline="0" noProof="0" dirty="0">
                <a:ln>
                  <a:noFill/>
                </a:ln>
                <a:solidFill>
                  <a:sysClr val="windowText" lastClr="000000">
                    <a:lumMod val="85000"/>
                    <a:lumOff val="15000"/>
                  </a:sysClr>
                </a:solidFill>
                <a:effectLst/>
                <a:uLnTx/>
                <a:uFillTx/>
                <a:latin typeface="Montserrat" panose="02000505000000020004" pitchFamily="2" charset="0"/>
                <a:ea typeface="+mn-ea"/>
                <a:cs typeface="Arial" panose="020B0604020202020204" pitchFamily="34" charset="0"/>
              </a:rPr>
              <a:t> Market Challenges</a:t>
            </a:r>
          </a:p>
        </p:txBody>
      </p:sp>
      <p:sp>
        <p:nvSpPr>
          <p:cNvPr id="10" name="Rectangle 9">
            <a:extLst>
              <a:ext uri="{FF2B5EF4-FFF2-40B4-BE49-F238E27FC236}">
                <a16:creationId xmlns:a16="http://schemas.microsoft.com/office/drawing/2014/main" id="{07FF2CEB-CBC1-4B9C-8F34-5DC3AFD9AD39}"/>
              </a:ext>
            </a:extLst>
          </p:cNvPr>
          <p:cNvSpPr/>
          <p:nvPr/>
        </p:nvSpPr>
        <p:spPr>
          <a:xfrm>
            <a:off x="331358" y="2955542"/>
            <a:ext cx="6073145" cy="246221"/>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IN" sz="1000" b="1" dirty="0">
                <a:highlight>
                  <a:srgbClr val="FFFF00"/>
                </a:highlight>
                <a:latin typeface="Verdana" panose="020B0604030504040204" pitchFamily="34" charset="0"/>
                <a:ea typeface="Verdana" panose="020B0604030504040204" pitchFamily="34" charset="0"/>
                <a:cs typeface="Verdana" panose="020B0604030504040204" pitchFamily="34" charset="0"/>
              </a:rPr>
              <a:t>ECH and BPA Prices, 2015-2021 (USD per Ton)</a:t>
            </a:r>
          </a:p>
        </p:txBody>
      </p:sp>
      <p:sp>
        <p:nvSpPr>
          <p:cNvPr id="11" name="TextBox 11">
            <a:extLst>
              <a:ext uri="{FF2B5EF4-FFF2-40B4-BE49-F238E27FC236}">
                <a16:creationId xmlns:a16="http://schemas.microsoft.com/office/drawing/2014/main" id="{4062F91E-0DD4-4D79-A316-F3D22D350511}"/>
              </a:ext>
            </a:extLst>
          </p:cNvPr>
          <p:cNvSpPr txBox="1"/>
          <p:nvPr/>
        </p:nvSpPr>
        <p:spPr>
          <a:xfrm>
            <a:off x="7118434" y="5448636"/>
            <a:ext cx="2054496" cy="215444"/>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800" i="1" dirty="0">
                <a:solidFill>
                  <a:schemeClr val="bg2">
                    <a:lumMod val="50000"/>
                  </a:schemeClr>
                </a:solidFill>
                <a:latin typeface="Verdana" panose="020B0604030504040204" pitchFamily="34" charset="0"/>
                <a:ea typeface="Verdana" panose="020B0604030504040204" pitchFamily="34" charset="0"/>
                <a:cs typeface="Verdana" panose="020B0604030504040204" pitchFamily="34" charset="0"/>
              </a:rPr>
              <a:t>Source: </a:t>
            </a:r>
            <a:r>
              <a:rPr lang="en-IN" sz="800" i="1" dirty="0">
                <a:solidFill>
                  <a:schemeClr val="bg2">
                    <a:lumMod val="50000"/>
                  </a:schemeClr>
                </a:solidFill>
                <a:latin typeface="Verdana" panose="020B0604030504040204" pitchFamily="34" charset="0"/>
                <a:ea typeface="Verdana" panose="020B0604030504040204" pitchFamily="34" charset="0"/>
                <a:cs typeface="Verdana" panose="020B0604030504040204" pitchFamily="34" charset="0"/>
              </a:rPr>
              <a:t>The World Bank</a:t>
            </a:r>
            <a:endParaRPr lang="en-US" sz="800" i="1" dirty="0">
              <a:solidFill>
                <a:schemeClr val="bg2">
                  <a:lumMod val="50000"/>
                </a:schemeClr>
              </a:solidFill>
              <a:latin typeface="Verdana" panose="020B0604030504040204" pitchFamily="34" charset="0"/>
              <a:ea typeface="Verdana" panose="020B0604030504040204" pitchFamily="34" charset="0"/>
              <a:cs typeface="Verdana" panose="020B0604030504040204" pitchFamily="34" charset="0"/>
            </a:endParaRPr>
          </a:p>
        </p:txBody>
      </p:sp>
      <p:graphicFrame>
        <p:nvGraphicFramePr>
          <p:cNvPr id="12" name="Chart 11">
            <a:extLst>
              <a:ext uri="{FF2B5EF4-FFF2-40B4-BE49-F238E27FC236}">
                <a16:creationId xmlns:a16="http://schemas.microsoft.com/office/drawing/2014/main" id="{B2F70FE2-66B3-4095-9FD3-AB03B65AB144}"/>
              </a:ext>
            </a:extLst>
          </p:cNvPr>
          <p:cNvGraphicFramePr/>
          <p:nvPr>
            <p:extLst>
              <p:ext uri="{D42A27DB-BD31-4B8C-83A1-F6EECF244321}">
                <p14:modId xmlns:p14="http://schemas.microsoft.com/office/powerpoint/2010/main" val="814933540"/>
              </p:ext>
            </p:extLst>
          </p:nvPr>
        </p:nvGraphicFramePr>
        <p:xfrm>
          <a:off x="468889" y="3339323"/>
          <a:ext cx="8237884" cy="1989003"/>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429391283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picture containing umbrella&#10;&#10;Description automatically generated">
            <a:extLst>
              <a:ext uri="{FF2B5EF4-FFF2-40B4-BE49-F238E27FC236}">
                <a16:creationId xmlns:a16="http://schemas.microsoft.com/office/drawing/2014/main" id="{04470E58-3468-4B3B-AEBA-5E4B4A54D8F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0"/>
            <a:ext cx="9144000" cy="6858000"/>
          </a:xfrm>
          <a:prstGeom prst="rect">
            <a:avLst/>
          </a:prstGeom>
        </p:spPr>
      </p:pic>
      <p:sp>
        <p:nvSpPr>
          <p:cNvPr id="5" name="Content Placeholder 2">
            <a:extLst>
              <a:ext uri="{FF2B5EF4-FFF2-40B4-BE49-F238E27FC236}">
                <a16:creationId xmlns:a16="http://schemas.microsoft.com/office/drawing/2014/main" id="{F888F908-0425-448A-9F48-E1135DF27EBA}"/>
              </a:ext>
            </a:extLst>
          </p:cNvPr>
          <p:cNvSpPr txBox="1">
            <a:spLocks/>
          </p:cNvSpPr>
          <p:nvPr/>
        </p:nvSpPr>
        <p:spPr>
          <a:xfrm>
            <a:off x="-346396" y="3799724"/>
            <a:ext cx="4918396" cy="1336479"/>
          </a:xfrm>
          <a:prstGeom prst="rect">
            <a:avLst/>
          </a:prstGeom>
        </p:spPr>
        <p:txBody>
          <a:bodyPr vert="horz" lIns="91440" tIns="45720" rIns="91440" bIns="45720" rtlCol="0" anchor="ctr">
            <a:normAutofit/>
          </a:bodyPr>
          <a:lstStyle>
            <a:lvl1pPr marL="188595" indent="-188595" algn="l" defTabSz="754380" rtl="0" eaLnBrk="1" latinLnBrk="0" hangingPunct="1">
              <a:lnSpc>
                <a:spcPct val="90000"/>
              </a:lnSpc>
              <a:spcBef>
                <a:spcPts val="825"/>
              </a:spcBef>
              <a:buFont typeface="Arial" panose="020B0604020202020204" pitchFamily="34" charset="0"/>
              <a:buChar char="•"/>
              <a:defRPr sz="2310" kern="1200">
                <a:solidFill>
                  <a:schemeClr val="tx1"/>
                </a:solidFill>
                <a:latin typeface="+mn-lt"/>
                <a:ea typeface="+mn-ea"/>
                <a:cs typeface="+mn-cs"/>
              </a:defRPr>
            </a:lvl1pPr>
            <a:lvl2pPr marL="565785" indent="-188595" algn="l" defTabSz="754380" rtl="0" eaLnBrk="1" latinLnBrk="0" hangingPunct="1">
              <a:lnSpc>
                <a:spcPct val="90000"/>
              </a:lnSpc>
              <a:spcBef>
                <a:spcPts val="413"/>
              </a:spcBef>
              <a:buFont typeface="Arial" panose="020B0604020202020204" pitchFamily="34" charset="0"/>
              <a:buChar char="•"/>
              <a:defRPr sz="1980" kern="1200">
                <a:solidFill>
                  <a:schemeClr val="tx1"/>
                </a:solidFill>
                <a:latin typeface="+mn-lt"/>
                <a:ea typeface="+mn-ea"/>
                <a:cs typeface="+mn-cs"/>
              </a:defRPr>
            </a:lvl2pPr>
            <a:lvl3pPr marL="942975" indent="-188595" algn="l" defTabSz="754380" rtl="0" eaLnBrk="1" latinLnBrk="0" hangingPunct="1">
              <a:lnSpc>
                <a:spcPct val="90000"/>
              </a:lnSpc>
              <a:spcBef>
                <a:spcPts val="413"/>
              </a:spcBef>
              <a:buFont typeface="Arial" panose="020B0604020202020204" pitchFamily="34" charset="0"/>
              <a:buChar char="•"/>
              <a:defRPr sz="1650" kern="1200">
                <a:solidFill>
                  <a:schemeClr val="tx1"/>
                </a:solidFill>
                <a:latin typeface="+mn-lt"/>
                <a:ea typeface="+mn-ea"/>
                <a:cs typeface="+mn-cs"/>
              </a:defRPr>
            </a:lvl3pPr>
            <a:lvl4pPr marL="132016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4pPr>
            <a:lvl5pPr marL="169735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5pPr>
            <a:lvl6pPr marL="207454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6pPr>
            <a:lvl7pPr marL="245173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7pPr>
            <a:lvl8pPr marL="282892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8pPr>
            <a:lvl9pPr marL="320611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ct val="0"/>
              </a:spcBef>
              <a:spcAft>
                <a:spcPts val="600"/>
              </a:spcAft>
              <a:buClrTx/>
              <a:buSzTx/>
              <a:buFont typeface="Arial" panose="020B0604020202020204" pitchFamily="34" charset="0"/>
              <a:buNone/>
              <a:tabLst/>
              <a:defRPr/>
            </a:pPr>
            <a:r>
              <a:rPr kumimoji="0" lang="en-US" sz="3100" b="1" i="0" u="none" strike="noStrike" kern="1200" cap="none" spc="-136" normalizeH="0" baseline="0" noProof="0" dirty="0">
                <a:ln>
                  <a:noFill/>
                </a:ln>
                <a:solidFill>
                  <a:prstClr val="black">
                    <a:lumMod val="85000"/>
                    <a:lumOff val="15000"/>
                  </a:prstClr>
                </a:solidFill>
                <a:effectLst>
                  <a:outerShdw blurRad="38100" dist="38100" dir="2700000" algn="tl">
                    <a:srgbClr val="000000">
                      <a:alpha val="43137"/>
                    </a:srgbClr>
                  </a:outerShdw>
                </a:effectLst>
                <a:uLnTx/>
                <a:uFillTx/>
                <a:latin typeface="Calibri Light" panose="020F0302020204030204"/>
                <a:ea typeface="+mn-ea"/>
                <a:cs typeface="+mn-cs"/>
              </a:rPr>
              <a:t>MARKET TRENDS &amp; DEVELOPMENTS</a:t>
            </a:r>
          </a:p>
        </p:txBody>
      </p:sp>
      <p:pic>
        <p:nvPicPr>
          <p:cNvPr id="4" name="Picture 3">
            <a:extLst>
              <a:ext uri="{FF2B5EF4-FFF2-40B4-BE49-F238E27FC236}">
                <a16:creationId xmlns:a16="http://schemas.microsoft.com/office/drawing/2014/main" id="{76CFBDE5-737F-40D7-ABE8-67509FB0C78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552115" y="343321"/>
            <a:ext cx="1998988" cy="627133"/>
          </a:xfrm>
          <a:prstGeom prst="rect">
            <a:avLst/>
          </a:prstGeom>
        </p:spPr>
      </p:pic>
    </p:spTree>
    <p:extLst>
      <p:ext uri="{BB962C8B-B14F-4D97-AF65-F5344CB8AC3E}">
        <p14:creationId xmlns:p14="http://schemas.microsoft.com/office/powerpoint/2010/main" val="105501712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close up of a door&#10;&#10;Description automatically generated">
            <a:extLst>
              <a:ext uri="{FF2B5EF4-FFF2-40B4-BE49-F238E27FC236}">
                <a16:creationId xmlns:a16="http://schemas.microsoft.com/office/drawing/2014/main" id="{A6975961-B28F-4BFA-B3F0-C53C6A9A3A03}"/>
              </a:ext>
            </a:extLst>
          </p:cNvPr>
          <p:cNvPicPr>
            <a:picLocks noChangeAspect="1"/>
          </p:cNvPicPr>
          <p:nvPr/>
        </p:nvPicPr>
        <p:blipFill>
          <a:blip r:embed="rId2" cstate="screen">
            <a:alphaModFix amt="35000"/>
            <a:extLst>
              <a:ext uri="{28A0092B-C50C-407E-A947-70E740481C1C}">
                <a14:useLocalDpi xmlns:a14="http://schemas.microsoft.com/office/drawing/2010/main"/>
              </a:ext>
            </a:extLst>
          </a:blip>
          <a:stretch>
            <a:fillRect/>
          </a:stretch>
        </p:blipFill>
        <p:spPr>
          <a:xfrm>
            <a:off x="0" y="14353"/>
            <a:ext cx="9144000" cy="6829293"/>
          </a:xfrm>
          <a:prstGeom prst="rect">
            <a:avLst/>
          </a:prstGeom>
        </p:spPr>
      </p:pic>
      <p:grpSp>
        <p:nvGrpSpPr>
          <p:cNvPr id="10" name="Group 9">
            <a:extLst>
              <a:ext uri="{FF2B5EF4-FFF2-40B4-BE49-F238E27FC236}">
                <a16:creationId xmlns:a16="http://schemas.microsoft.com/office/drawing/2014/main" id="{C7FBA14E-C564-4A61-AD7F-DFBD566BA5EB}"/>
              </a:ext>
            </a:extLst>
          </p:cNvPr>
          <p:cNvGrpSpPr/>
          <p:nvPr/>
        </p:nvGrpSpPr>
        <p:grpSpPr>
          <a:xfrm>
            <a:off x="221151" y="981437"/>
            <a:ext cx="2214396" cy="2231230"/>
            <a:chOff x="490704" y="986393"/>
            <a:chExt cx="2214396" cy="2092882"/>
          </a:xfrm>
        </p:grpSpPr>
        <p:sp>
          <p:nvSpPr>
            <p:cNvPr id="11" name="Freeform 541">
              <a:extLst>
                <a:ext uri="{FF2B5EF4-FFF2-40B4-BE49-F238E27FC236}">
                  <a16:creationId xmlns:a16="http://schemas.microsoft.com/office/drawing/2014/main" id="{E5B18E09-D0D4-4400-B3B7-3587686CA180}"/>
                </a:ext>
              </a:extLst>
            </p:cNvPr>
            <p:cNvSpPr>
              <a:spLocks/>
            </p:cNvSpPr>
            <p:nvPr/>
          </p:nvSpPr>
          <p:spPr bwMode="auto">
            <a:xfrm>
              <a:off x="490704" y="986393"/>
              <a:ext cx="2214396" cy="2092882"/>
            </a:xfrm>
            <a:custGeom>
              <a:avLst/>
              <a:gdLst>
                <a:gd name="T0" fmla="*/ 1494 w 4467"/>
                <a:gd name="T1" fmla="*/ 5405 h 5451"/>
                <a:gd name="T2" fmla="*/ 1292 w 4467"/>
                <a:gd name="T3" fmla="*/ 5186 h 5451"/>
                <a:gd name="T4" fmla="*/ 1283 w 4467"/>
                <a:gd name="T5" fmla="*/ 5005 h 5451"/>
                <a:gd name="T6" fmla="*/ 1392 w 4467"/>
                <a:gd name="T7" fmla="*/ 4722 h 5451"/>
                <a:gd name="T8" fmla="*/ 1385 w 4467"/>
                <a:gd name="T9" fmla="*/ 4574 h 5451"/>
                <a:gd name="T10" fmla="*/ 1256 w 4467"/>
                <a:gd name="T11" fmla="*/ 4490 h 5451"/>
                <a:gd name="T12" fmla="*/ 1195 w 4467"/>
                <a:gd name="T13" fmla="*/ 4485 h 5451"/>
                <a:gd name="T14" fmla="*/ 0 w 4467"/>
                <a:gd name="T15" fmla="*/ 3172 h 5451"/>
                <a:gd name="T16" fmla="*/ 26 w 4467"/>
                <a:gd name="T17" fmla="*/ 3063 h 5451"/>
                <a:gd name="T18" fmla="*/ 128 w 4467"/>
                <a:gd name="T19" fmla="*/ 2995 h 5451"/>
                <a:gd name="T20" fmla="*/ 229 w 4467"/>
                <a:gd name="T21" fmla="*/ 3015 h 5451"/>
                <a:gd name="T22" fmla="*/ 544 w 4467"/>
                <a:gd name="T23" fmla="*/ 3124 h 5451"/>
                <a:gd name="T24" fmla="*/ 757 w 4467"/>
                <a:gd name="T25" fmla="*/ 3072 h 5451"/>
                <a:gd name="T26" fmla="*/ 947 w 4467"/>
                <a:gd name="T27" fmla="*/ 2813 h 5451"/>
                <a:gd name="T28" fmla="*/ 947 w 4467"/>
                <a:gd name="T29" fmla="*/ 2549 h 5451"/>
                <a:gd name="T30" fmla="*/ 757 w 4467"/>
                <a:gd name="T31" fmla="*/ 2291 h 5451"/>
                <a:gd name="T32" fmla="*/ 544 w 4467"/>
                <a:gd name="T33" fmla="*/ 2238 h 5451"/>
                <a:gd name="T34" fmla="*/ 229 w 4467"/>
                <a:gd name="T35" fmla="*/ 2346 h 5451"/>
                <a:gd name="T36" fmla="*/ 128 w 4467"/>
                <a:gd name="T37" fmla="*/ 2368 h 5451"/>
                <a:gd name="T38" fmla="*/ 26 w 4467"/>
                <a:gd name="T39" fmla="*/ 2300 h 5451"/>
                <a:gd name="T40" fmla="*/ 0 w 4467"/>
                <a:gd name="T41" fmla="*/ 966 h 5451"/>
                <a:gd name="T42" fmla="*/ 1296 w 4467"/>
                <a:gd name="T43" fmla="*/ 949 h 5451"/>
                <a:gd name="T44" fmla="*/ 1396 w 4467"/>
                <a:gd name="T45" fmla="*/ 858 h 5451"/>
                <a:gd name="T46" fmla="*/ 1381 w 4467"/>
                <a:gd name="T47" fmla="*/ 706 h 5451"/>
                <a:gd name="T48" fmla="*/ 1274 w 4467"/>
                <a:gd name="T49" fmla="*/ 398 h 5451"/>
                <a:gd name="T50" fmla="*/ 1324 w 4467"/>
                <a:gd name="T51" fmla="*/ 197 h 5451"/>
                <a:gd name="T52" fmla="*/ 1571 w 4467"/>
                <a:gd name="T53" fmla="*/ 17 h 5451"/>
                <a:gd name="T54" fmla="*/ 1822 w 4467"/>
                <a:gd name="T55" fmla="*/ 17 h 5451"/>
                <a:gd name="T56" fmla="*/ 2068 w 4467"/>
                <a:gd name="T57" fmla="*/ 197 h 5451"/>
                <a:gd name="T58" fmla="*/ 2118 w 4467"/>
                <a:gd name="T59" fmla="*/ 398 h 5451"/>
                <a:gd name="T60" fmla="*/ 2011 w 4467"/>
                <a:gd name="T61" fmla="*/ 706 h 5451"/>
                <a:gd name="T62" fmla="*/ 1997 w 4467"/>
                <a:gd name="T63" fmla="*/ 858 h 5451"/>
                <a:gd name="T64" fmla="*/ 2089 w 4467"/>
                <a:gd name="T65" fmla="*/ 947 h 5451"/>
                <a:gd name="T66" fmla="*/ 2176 w 4467"/>
                <a:gd name="T67" fmla="*/ 966 h 5451"/>
                <a:gd name="T68" fmla="*/ 3503 w 4467"/>
                <a:gd name="T69" fmla="*/ 966 h 5451"/>
                <a:gd name="T70" fmla="*/ 3526 w 4467"/>
                <a:gd name="T71" fmla="*/ 2296 h 5451"/>
                <a:gd name="T72" fmla="*/ 3618 w 4467"/>
                <a:gd name="T73" fmla="*/ 2383 h 5451"/>
                <a:gd name="T74" fmla="*/ 3739 w 4467"/>
                <a:gd name="T75" fmla="*/ 2378 h 5451"/>
                <a:gd name="T76" fmla="*/ 4022 w 4467"/>
                <a:gd name="T77" fmla="*/ 2269 h 5451"/>
                <a:gd name="T78" fmla="*/ 4203 w 4467"/>
                <a:gd name="T79" fmla="*/ 2276 h 5451"/>
                <a:gd name="T80" fmla="*/ 4423 w 4467"/>
                <a:gd name="T81" fmla="*/ 2480 h 5451"/>
                <a:gd name="T82" fmla="*/ 4466 w 4467"/>
                <a:gd name="T83" fmla="*/ 2725 h 5451"/>
                <a:gd name="T84" fmla="*/ 4331 w 4467"/>
                <a:gd name="T85" fmla="*/ 3007 h 5451"/>
                <a:gd name="T86" fmla="*/ 4092 w 4467"/>
                <a:gd name="T87" fmla="*/ 3103 h 5451"/>
                <a:gd name="T88" fmla="*/ 3792 w 4467"/>
                <a:gd name="T89" fmla="*/ 3010 h 5451"/>
                <a:gd name="T90" fmla="*/ 3668 w 4467"/>
                <a:gd name="T91" fmla="*/ 2972 h 5451"/>
                <a:gd name="T92" fmla="*/ 3568 w 4467"/>
                <a:gd name="T93" fmla="*/ 3009 h 5451"/>
                <a:gd name="T94" fmla="*/ 3503 w 4467"/>
                <a:gd name="T95" fmla="*/ 3150 h 5451"/>
                <a:gd name="T96" fmla="*/ 3359 w 4467"/>
                <a:gd name="T97" fmla="*/ 4486 h 5451"/>
                <a:gd name="T98" fmla="*/ 2202 w 4467"/>
                <a:gd name="T99" fmla="*/ 4485 h 5451"/>
                <a:gd name="T100" fmla="*/ 2053 w 4467"/>
                <a:gd name="T101" fmla="*/ 4525 h 5451"/>
                <a:gd name="T102" fmla="*/ 1988 w 4467"/>
                <a:gd name="T103" fmla="*/ 4634 h 5451"/>
                <a:gd name="T104" fmla="*/ 2026 w 4467"/>
                <a:gd name="T105" fmla="*/ 4775 h 5451"/>
                <a:gd name="T106" fmla="*/ 2119 w 4467"/>
                <a:gd name="T107" fmla="*/ 5074 h 5451"/>
                <a:gd name="T108" fmla="*/ 2023 w 4467"/>
                <a:gd name="T109" fmla="*/ 5313 h 5451"/>
                <a:gd name="T110" fmla="*/ 1739 w 4467"/>
                <a:gd name="T111" fmla="*/ 5449 h 5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467" h="5451">
                  <a:moveTo>
                    <a:pt x="1696" y="5451"/>
                  </a:moveTo>
                  <a:lnTo>
                    <a:pt x="1652" y="5449"/>
                  </a:lnTo>
                  <a:lnTo>
                    <a:pt x="1571" y="5434"/>
                  </a:lnTo>
                  <a:lnTo>
                    <a:pt x="1494" y="5405"/>
                  </a:lnTo>
                  <a:lnTo>
                    <a:pt x="1427" y="5365"/>
                  </a:lnTo>
                  <a:lnTo>
                    <a:pt x="1370" y="5313"/>
                  </a:lnTo>
                  <a:lnTo>
                    <a:pt x="1324" y="5254"/>
                  </a:lnTo>
                  <a:lnTo>
                    <a:pt x="1292" y="5186"/>
                  </a:lnTo>
                  <a:lnTo>
                    <a:pt x="1275" y="5112"/>
                  </a:lnTo>
                  <a:lnTo>
                    <a:pt x="1274" y="5074"/>
                  </a:lnTo>
                  <a:lnTo>
                    <a:pt x="1274" y="5053"/>
                  </a:lnTo>
                  <a:lnTo>
                    <a:pt x="1283" y="5005"/>
                  </a:lnTo>
                  <a:lnTo>
                    <a:pt x="1306" y="4923"/>
                  </a:lnTo>
                  <a:lnTo>
                    <a:pt x="1367" y="4775"/>
                  </a:lnTo>
                  <a:lnTo>
                    <a:pt x="1381" y="4746"/>
                  </a:lnTo>
                  <a:lnTo>
                    <a:pt x="1392" y="4722"/>
                  </a:lnTo>
                  <a:lnTo>
                    <a:pt x="1403" y="4677"/>
                  </a:lnTo>
                  <a:lnTo>
                    <a:pt x="1405" y="4634"/>
                  </a:lnTo>
                  <a:lnTo>
                    <a:pt x="1394" y="4593"/>
                  </a:lnTo>
                  <a:lnTo>
                    <a:pt x="1385" y="4574"/>
                  </a:lnTo>
                  <a:lnTo>
                    <a:pt x="1374" y="4556"/>
                  </a:lnTo>
                  <a:lnTo>
                    <a:pt x="1342" y="4527"/>
                  </a:lnTo>
                  <a:lnTo>
                    <a:pt x="1304" y="4505"/>
                  </a:lnTo>
                  <a:lnTo>
                    <a:pt x="1256" y="4490"/>
                  </a:lnTo>
                  <a:lnTo>
                    <a:pt x="1228" y="4486"/>
                  </a:lnTo>
                  <a:lnTo>
                    <a:pt x="1228" y="4485"/>
                  </a:lnTo>
                  <a:lnTo>
                    <a:pt x="1217" y="4485"/>
                  </a:lnTo>
                  <a:lnTo>
                    <a:pt x="1195" y="4485"/>
                  </a:lnTo>
                  <a:lnTo>
                    <a:pt x="185" y="4486"/>
                  </a:lnTo>
                  <a:lnTo>
                    <a:pt x="0" y="4486"/>
                  </a:lnTo>
                  <a:lnTo>
                    <a:pt x="0" y="3184"/>
                  </a:lnTo>
                  <a:lnTo>
                    <a:pt x="0" y="3172"/>
                  </a:lnTo>
                  <a:lnTo>
                    <a:pt x="0" y="3164"/>
                  </a:lnTo>
                  <a:lnTo>
                    <a:pt x="0" y="3164"/>
                  </a:lnTo>
                  <a:lnTo>
                    <a:pt x="4" y="3125"/>
                  </a:lnTo>
                  <a:lnTo>
                    <a:pt x="26" y="3063"/>
                  </a:lnTo>
                  <a:lnTo>
                    <a:pt x="53" y="3028"/>
                  </a:lnTo>
                  <a:lnTo>
                    <a:pt x="75" y="3011"/>
                  </a:lnTo>
                  <a:lnTo>
                    <a:pt x="99" y="3000"/>
                  </a:lnTo>
                  <a:lnTo>
                    <a:pt x="128" y="2995"/>
                  </a:lnTo>
                  <a:lnTo>
                    <a:pt x="144" y="2993"/>
                  </a:lnTo>
                  <a:lnTo>
                    <a:pt x="164" y="2995"/>
                  </a:lnTo>
                  <a:lnTo>
                    <a:pt x="207" y="3006"/>
                  </a:lnTo>
                  <a:lnTo>
                    <a:pt x="229" y="3015"/>
                  </a:lnTo>
                  <a:lnTo>
                    <a:pt x="262" y="3032"/>
                  </a:lnTo>
                  <a:lnTo>
                    <a:pt x="413" y="3093"/>
                  </a:lnTo>
                  <a:lnTo>
                    <a:pt x="495" y="3116"/>
                  </a:lnTo>
                  <a:lnTo>
                    <a:pt x="544" y="3124"/>
                  </a:lnTo>
                  <a:lnTo>
                    <a:pt x="566" y="3125"/>
                  </a:lnTo>
                  <a:lnTo>
                    <a:pt x="608" y="3124"/>
                  </a:lnTo>
                  <a:lnTo>
                    <a:pt x="685" y="3106"/>
                  </a:lnTo>
                  <a:lnTo>
                    <a:pt x="757" y="3072"/>
                  </a:lnTo>
                  <a:lnTo>
                    <a:pt x="820" y="3024"/>
                  </a:lnTo>
                  <a:lnTo>
                    <a:pt x="875" y="2965"/>
                  </a:lnTo>
                  <a:lnTo>
                    <a:pt x="917" y="2893"/>
                  </a:lnTo>
                  <a:lnTo>
                    <a:pt x="947" y="2813"/>
                  </a:lnTo>
                  <a:lnTo>
                    <a:pt x="963" y="2728"/>
                  </a:lnTo>
                  <a:lnTo>
                    <a:pt x="965" y="2681"/>
                  </a:lnTo>
                  <a:lnTo>
                    <a:pt x="963" y="2635"/>
                  </a:lnTo>
                  <a:lnTo>
                    <a:pt x="947" y="2549"/>
                  </a:lnTo>
                  <a:lnTo>
                    <a:pt x="917" y="2470"/>
                  </a:lnTo>
                  <a:lnTo>
                    <a:pt x="875" y="2398"/>
                  </a:lnTo>
                  <a:lnTo>
                    <a:pt x="820" y="2339"/>
                  </a:lnTo>
                  <a:lnTo>
                    <a:pt x="757" y="2291"/>
                  </a:lnTo>
                  <a:lnTo>
                    <a:pt x="685" y="2256"/>
                  </a:lnTo>
                  <a:lnTo>
                    <a:pt x="608" y="2239"/>
                  </a:lnTo>
                  <a:lnTo>
                    <a:pt x="566" y="2238"/>
                  </a:lnTo>
                  <a:lnTo>
                    <a:pt x="544" y="2238"/>
                  </a:lnTo>
                  <a:lnTo>
                    <a:pt x="495" y="2247"/>
                  </a:lnTo>
                  <a:lnTo>
                    <a:pt x="413" y="2270"/>
                  </a:lnTo>
                  <a:lnTo>
                    <a:pt x="262" y="2331"/>
                  </a:lnTo>
                  <a:lnTo>
                    <a:pt x="229" y="2346"/>
                  </a:lnTo>
                  <a:lnTo>
                    <a:pt x="207" y="2357"/>
                  </a:lnTo>
                  <a:lnTo>
                    <a:pt x="164" y="2368"/>
                  </a:lnTo>
                  <a:lnTo>
                    <a:pt x="144" y="2368"/>
                  </a:lnTo>
                  <a:lnTo>
                    <a:pt x="128" y="2368"/>
                  </a:lnTo>
                  <a:lnTo>
                    <a:pt x="99" y="2362"/>
                  </a:lnTo>
                  <a:lnTo>
                    <a:pt x="75" y="2350"/>
                  </a:lnTo>
                  <a:lnTo>
                    <a:pt x="53" y="2333"/>
                  </a:lnTo>
                  <a:lnTo>
                    <a:pt x="26" y="2300"/>
                  </a:lnTo>
                  <a:lnTo>
                    <a:pt x="4" y="2238"/>
                  </a:lnTo>
                  <a:lnTo>
                    <a:pt x="0" y="2199"/>
                  </a:lnTo>
                  <a:lnTo>
                    <a:pt x="0" y="2175"/>
                  </a:lnTo>
                  <a:lnTo>
                    <a:pt x="0" y="966"/>
                  </a:lnTo>
                  <a:lnTo>
                    <a:pt x="1191" y="966"/>
                  </a:lnTo>
                  <a:lnTo>
                    <a:pt x="1214" y="966"/>
                  </a:lnTo>
                  <a:lnTo>
                    <a:pt x="1244" y="963"/>
                  </a:lnTo>
                  <a:lnTo>
                    <a:pt x="1296" y="949"/>
                  </a:lnTo>
                  <a:lnTo>
                    <a:pt x="1340" y="927"/>
                  </a:lnTo>
                  <a:lnTo>
                    <a:pt x="1374" y="896"/>
                  </a:lnTo>
                  <a:lnTo>
                    <a:pt x="1385" y="877"/>
                  </a:lnTo>
                  <a:lnTo>
                    <a:pt x="1396" y="858"/>
                  </a:lnTo>
                  <a:lnTo>
                    <a:pt x="1405" y="818"/>
                  </a:lnTo>
                  <a:lnTo>
                    <a:pt x="1403" y="774"/>
                  </a:lnTo>
                  <a:lnTo>
                    <a:pt x="1392" y="729"/>
                  </a:lnTo>
                  <a:lnTo>
                    <a:pt x="1381" y="706"/>
                  </a:lnTo>
                  <a:lnTo>
                    <a:pt x="1367" y="677"/>
                  </a:lnTo>
                  <a:lnTo>
                    <a:pt x="1306" y="528"/>
                  </a:lnTo>
                  <a:lnTo>
                    <a:pt x="1283" y="448"/>
                  </a:lnTo>
                  <a:lnTo>
                    <a:pt x="1274" y="398"/>
                  </a:lnTo>
                  <a:lnTo>
                    <a:pt x="1274" y="378"/>
                  </a:lnTo>
                  <a:lnTo>
                    <a:pt x="1275" y="339"/>
                  </a:lnTo>
                  <a:lnTo>
                    <a:pt x="1292" y="265"/>
                  </a:lnTo>
                  <a:lnTo>
                    <a:pt x="1324" y="197"/>
                  </a:lnTo>
                  <a:lnTo>
                    <a:pt x="1370" y="138"/>
                  </a:lnTo>
                  <a:lnTo>
                    <a:pt x="1427" y="86"/>
                  </a:lnTo>
                  <a:lnTo>
                    <a:pt x="1494" y="46"/>
                  </a:lnTo>
                  <a:lnTo>
                    <a:pt x="1571" y="17"/>
                  </a:lnTo>
                  <a:lnTo>
                    <a:pt x="1652" y="2"/>
                  </a:lnTo>
                  <a:lnTo>
                    <a:pt x="1696" y="0"/>
                  </a:lnTo>
                  <a:lnTo>
                    <a:pt x="1739" y="2"/>
                  </a:lnTo>
                  <a:lnTo>
                    <a:pt x="1822" y="17"/>
                  </a:lnTo>
                  <a:lnTo>
                    <a:pt x="1897" y="46"/>
                  </a:lnTo>
                  <a:lnTo>
                    <a:pt x="1965" y="86"/>
                  </a:lnTo>
                  <a:lnTo>
                    <a:pt x="2023" y="138"/>
                  </a:lnTo>
                  <a:lnTo>
                    <a:pt x="2068" y="197"/>
                  </a:lnTo>
                  <a:lnTo>
                    <a:pt x="2101" y="265"/>
                  </a:lnTo>
                  <a:lnTo>
                    <a:pt x="2118" y="339"/>
                  </a:lnTo>
                  <a:lnTo>
                    <a:pt x="2119" y="378"/>
                  </a:lnTo>
                  <a:lnTo>
                    <a:pt x="2118" y="398"/>
                  </a:lnTo>
                  <a:lnTo>
                    <a:pt x="2110" y="448"/>
                  </a:lnTo>
                  <a:lnTo>
                    <a:pt x="2085" y="528"/>
                  </a:lnTo>
                  <a:lnTo>
                    <a:pt x="2026" y="677"/>
                  </a:lnTo>
                  <a:lnTo>
                    <a:pt x="2011" y="706"/>
                  </a:lnTo>
                  <a:lnTo>
                    <a:pt x="2001" y="729"/>
                  </a:lnTo>
                  <a:lnTo>
                    <a:pt x="1988" y="774"/>
                  </a:lnTo>
                  <a:lnTo>
                    <a:pt x="1988" y="818"/>
                  </a:lnTo>
                  <a:lnTo>
                    <a:pt x="1997" y="858"/>
                  </a:lnTo>
                  <a:lnTo>
                    <a:pt x="2007" y="877"/>
                  </a:lnTo>
                  <a:lnTo>
                    <a:pt x="2018" y="895"/>
                  </a:lnTo>
                  <a:lnTo>
                    <a:pt x="2049" y="925"/>
                  </a:lnTo>
                  <a:lnTo>
                    <a:pt x="2089" y="947"/>
                  </a:lnTo>
                  <a:lnTo>
                    <a:pt x="2137" y="961"/>
                  </a:lnTo>
                  <a:lnTo>
                    <a:pt x="2164" y="965"/>
                  </a:lnTo>
                  <a:lnTo>
                    <a:pt x="2164" y="966"/>
                  </a:lnTo>
                  <a:lnTo>
                    <a:pt x="2176" y="966"/>
                  </a:lnTo>
                  <a:lnTo>
                    <a:pt x="2198" y="966"/>
                  </a:lnTo>
                  <a:lnTo>
                    <a:pt x="3270" y="966"/>
                  </a:lnTo>
                  <a:lnTo>
                    <a:pt x="3281" y="966"/>
                  </a:lnTo>
                  <a:lnTo>
                    <a:pt x="3503" y="966"/>
                  </a:lnTo>
                  <a:lnTo>
                    <a:pt x="3503" y="2175"/>
                  </a:lnTo>
                  <a:lnTo>
                    <a:pt x="3503" y="2200"/>
                  </a:lnTo>
                  <a:lnTo>
                    <a:pt x="3508" y="2241"/>
                  </a:lnTo>
                  <a:lnTo>
                    <a:pt x="3526" y="2296"/>
                  </a:lnTo>
                  <a:lnTo>
                    <a:pt x="3543" y="2326"/>
                  </a:lnTo>
                  <a:lnTo>
                    <a:pt x="3565" y="2350"/>
                  </a:lnTo>
                  <a:lnTo>
                    <a:pt x="3590" y="2370"/>
                  </a:lnTo>
                  <a:lnTo>
                    <a:pt x="3618" y="2383"/>
                  </a:lnTo>
                  <a:lnTo>
                    <a:pt x="3651" y="2389"/>
                  </a:lnTo>
                  <a:lnTo>
                    <a:pt x="3668" y="2391"/>
                  </a:lnTo>
                  <a:lnTo>
                    <a:pt x="3691" y="2389"/>
                  </a:lnTo>
                  <a:lnTo>
                    <a:pt x="3739" y="2378"/>
                  </a:lnTo>
                  <a:lnTo>
                    <a:pt x="3764" y="2366"/>
                  </a:lnTo>
                  <a:lnTo>
                    <a:pt x="3792" y="2352"/>
                  </a:lnTo>
                  <a:lnTo>
                    <a:pt x="3941" y="2292"/>
                  </a:lnTo>
                  <a:lnTo>
                    <a:pt x="4022" y="2269"/>
                  </a:lnTo>
                  <a:lnTo>
                    <a:pt x="4071" y="2260"/>
                  </a:lnTo>
                  <a:lnTo>
                    <a:pt x="4092" y="2258"/>
                  </a:lnTo>
                  <a:lnTo>
                    <a:pt x="4130" y="2260"/>
                  </a:lnTo>
                  <a:lnTo>
                    <a:pt x="4203" y="2276"/>
                  </a:lnTo>
                  <a:lnTo>
                    <a:pt x="4272" y="2309"/>
                  </a:lnTo>
                  <a:lnTo>
                    <a:pt x="4331" y="2354"/>
                  </a:lnTo>
                  <a:lnTo>
                    <a:pt x="4382" y="2413"/>
                  </a:lnTo>
                  <a:lnTo>
                    <a:pt x="4423" y="2480"/>
                  </a:lnTo>
                  <a:lnTo>
                    <a:pt x="4452" y="2555"/>
                  </a:lnTo>
                  <a:lnTo>
                    <a:pt x="4466" y="2638"/>
                  </a:lnTo>
                  <a:lnTo>
                    <a:pt x="4467" y="2681"/>
                  </a:lnTo>
                  <a:lnTo>
                    <a:pt x="4466" y="2725"/>
                  </a:lnTo>
                  <a:lnTo>
                    <a:pt x="4452" y="2807"/>
                  </a:lnTo>
                  <a:lnTo>
                    <a:pt x="4423" y="2883"/>
                  </a:lnTo>
                  <a:lnTo>
                    <a:pt x="4382" y="2950"/>
                  </a:lnTo>
                  <a:lnTo>
                    <a:pt x="4331" y="3007"/>
                  </a:lnTo>
                  <a:lnTo>
                    <a:pt x="4272" y="3053"/>
                  </a:lnTo>
                  <a:lnTo>
                    <a:pt x="4203" y="3085"/>
                  </a:lnTo>
                  <a:lnTo>
                    <a:pt x="4130" y="3102"/>
                  </a:lnTo>
                  <a:lnTo>
                    <a:pt x="4092" y="3103"/>
                  </a:lnTo>
                  <a:lnTo>
                    <a:pt x="4071" y="3103"/>
                  </a:lnTo>
                  <a:lnTo>
                    <a:pt x="4022" y="3094"/>
                  </a:lnTo>
                  <a:lnTo>
                    <a:pt x="3941" y="3071"/>
                  </a:lnTo>
                  <a:lnTo>
                    <a:pt x="3792" y="3010"/>
                  </a:lnTo>
                  <a:lnTo>
                    <a:pt x="3764" y="2996"/>
                  </a:lnTo>
                  <a:lnTo>
                    <a:pt x="3739" y="2985"/>
                  </a:lnTo>
                  <a:lnTo>
                    <a:pt x="3691" y="2972"/>
                  </a:lnTo>
                  <a:lnTo>
                    <a:pt x="3668" y="2972"/>
                  </a:lnTo>
                  <a:lnTo>
                    <a:pt x="3652" y="2972"/>
                  </a:lnTo>
                  <a:lnTo>
                    <a:pt x="3621" y="2979"/>
                  </a:lnTo>
                  <a:lnTo>
                    <a:pt x="3593" y="2991"/>
                  </a:lnTo>
                  <a:lnTo>
                    <a:pt x="3568" y="3009"/>
                  </a:lnTo>
                  <a:lnTo>
                    <a:pt x="3537" y="3045"/>
                  </a:lnTo>
                  <a:lnTo>
                    <a:pt x="3510" y="3110"/>
                  </a:lnTo>
                  <a:lnTo>
                    <a:pt x="3504" y="3150"/>
                  </a:lnTo>
                  <a:lnTo>
                    <a:pt x="3503" y="3150"/>
                  </a:lnTo>
                  <a:lnTo>
                    <a:pt x="3503" y="3162"/>
                  </a:lnTo>
                  <a:lnTo>
                    <a:pt x="3503" y="3184"/>
                  </a:lnTo>
                  <a:lnTo>
                    <a:pt x="3503" y="4488"/>
                  </a:lnTo>
                  <a:lnTo>
                    <a:pt x="3359" y="4486"/>
                  </a:lnTo>
                  <a:lnTo>
                    <a:pt x="3245" y="4486"/>
                  </a:lnTo>
                  <a:lnTo>
                    <a:pt x="2745" y="4486"/>
                  </a:lnTo>
                  <a:lnTo>
                    <a:pt x="2735" y="4486"/>
                  </a:lnTo>
                  <a:lnTo>
                    <a:pt x="2202" y="4485"/>
                  </a:lnTo>
                  <a:lnTo>
                    <a:pt x="2177" y="4486"/>
                  </a:lnTo>
                  <a:lnTo>
                    <a:pt x="2149" y="4489"/>
                  </a:lnTo>
                  <a:lnTo>
                    <a:pt x="2096" y="4502"/>
                  </a:lnTo>
                  <a:lnTo>
                    <a:pt x="2053" y="4525"/>
                  </a:lnTo>
                  <a:lnTo>
                    <a:pt x="2019" y="4556"/>
                  </a:lnTo>
                  <a:lnTo>
                    <a:pt x="2006" y="4574"/>
                  </a:lnTo>
                  <a:lnTo>
                    <a:pt x="1997" y="4593"/>
                  </a:lnTo>
                  <a:lnTo>
                    <a:pt x="1988" y="4634"/>
                  </a:lnTo>
                  <a:lnTo>
                    <a:pt x="1988" y="4677"/>
                  </a:lnTo>
                  <a:lnTo>
                    <a:pt x="2001" y="4722"/>
                  </a:lnTo>
                  <a:lnTo>
                    <a:pt x="2011" y="4746"/>
                  </a:lnTo>
                  <a:lnTo>
                    <a:pt x="2026" y="4775"/>
                  </a:lnTo>
                  <a:lnTo>
                    <a:pt x="2085" y="4923"/>
                  </a:lnTo>
                  <a:lnTo>
                    <a:pt x="2110" y="5005"/>
                  </a:lnTo>
                  <a:lnTo>
                    <a:pt x="2118" y="5053"/>
                  </a:lnTo>
                  <a:lnTo>
                    <a:pt x="2119" y="5074"/>
                  </a:lnTo>
                  <a:lnTo>
                    <a:pt x="2118" y="5112"/>
                  </a:lnTo>
                  <a:lnTo>
                    <a:pt x="2101" y="5186"/>
                  </a:lnTo>
                  <a:lnTo>
                    <a:pt x="2068" y="5254"/>
                  </a:lnTo>
                  <a:lnTo>
                    <a:pt x="2023" y="5313"/>
                  </a:lnTo>
                  <a:lnTo>
                    <a:pt x="1965" y="5365"/>
                  </a:lnTo>
                  <a:lnTo>
                    <a:pt x="1897" y="5405"/>
                  </a:lnTo>
                  <a:lnTo>
                    <a:pt x="1822" y="5434"/>
                  </a:lnTo>
                  <a:lnTo>
                    <a:pt x="1739" y="5449"/>
                  </a:lnTo>
                  <a:lnTo>
                    <a:pt x="1696" y="5451"/>
                  </a:lnTo>
                  <a:close/>
                </a:path>
              </a:pathLst>
            </a:custGeom>
            <a:solidFill>
              <a:srgbClr val="F3591F"/>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 name="TextBox 11">
              <a:extLst>
                <a:ext uri="{FF2B5EF4-FFF2-40B4-BE49-F238E27FC236}">
                  <a16:creationId xmlns:a16="http://schemas.microsoft.com/office/drawing/2014/main" id="{EF3A68C3-F12D-48A4-8FBF-B33EFC046EF8}"/>
                </a:ext>
              </a:extLst>
            </p:cNvPr>
            <p:cNvSpPr txBox="1"/>
            <p:nvPr/>
          </p:nvSpPr>
          <p:spPr>
            <a:xfrm>
              <a:off x="1018374" y="1572973"/>
              <a:ext cx="755335" cy="769441"/>
            </a:xfrm>
            <a:prstGeom prst="rect">
              <a:avLst/>
            </a:prstGeom>
            <a:noFill/>
          </p:spPr>
          <p:txBody>
            <a:bodyPr wrap="none"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srgbClr val="F0EEEF"/>
                  </a:solidFill>
                  <a:effectLst>
                    <a:outerShdw blurRad="38100" dist="38100" dir="2700000" algn="tl">
                      <a:srgbClr val="000000">
                        <a:alpha val="43137"/>
                      </a:srgbClr>
                    </a:outerShdw>
                  </a:effectLst>
                  <a:uLnTx/>
                  <a:uFillTx/>
                  <a:latin typeface="Calibri" panose="020F0502020204030204"/>
                  <a:ea typeface="+mn-ea"/>
                  <a:cs typeface="+mn-cs"/>
                </a:rPr>
                <a:t>01</a:t>
              </a:r>
            </a:p>
          </p:txBody>
        </p:sp>
      </p:grpSp>
      <p:sp>
        <p:nvSpPr>
          <p:cNvPr id="3" name="TextBox 2">
            <a:extLst>
              <a:ext uri="{FF2B5EF4-FFF2-40B4-BE49-F238E27FC236}">
                <a16:creationId xmlns:a16="http://schemas.microsoft.com/office/drawing/2014/main" id="{60A18C89-1A79-4970-8FA5-0632EFF32728}"/>
              </a:ext>
            </a:extLst>
          </p:cNvPr>
          <p:cNvSpPr txBox="1"/>
          <p:nvPr/>
        </p:nvSpPr>
        <p:spPr>
          <a:xfrm>
            <a:off x="2469652" y="1035860"/>
            <a:ext cx="4304714"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000" b="1" i="0" u="none" strike="noStrike" kern="1200" cap="none" spc="0" normalizeH="0" baseline="0" noProof="0" dirty="0">
                <a:ln>
                  <a:noFill/>
                </a:ln>
                <a:solidFill>
                  <a:srgbClr val="FF6600"/>
                </a:solidFill>
                <a:effectLst/>
                <a:uLnTx/>
                <a:uFillTx/>
                <a:latin typeface="Verdana" panose="020B0604030504040204" pitchFamily="34" charset="0"/>
                <a:ea typeface="Verdana" panose="020B0604030504040204" pitchFamily="34" charset="0"/>
                <a:cs typeface="Verdana" panose="020B0604030504040204" pitchFamily="34" charset="0"/>
              </a:rPr>
              <a:t>Expansion</a:t>
            </a:r>
            <a:r>
              <a:rPr kumimoji="0" lang="en-US" sz="1000" b="1" i="0" u="none" strike="noStrike" kern="1200" cap="none" spc="0" normalizeH="0" baseline="0" noProof="0" dirty="0">
                <a:ln>
                  <a:noFill/>
                </a:ln>
                <a:solidFill>
                  <a:srgbClr val="FF6600"/>
                </a:solidFill>
                <a:effectLst/>
                <a:uLnTx/>
                <a:uFillTx/>
                <a:latin typeface="Verdana" panose="020B0604030504040204" pitchFamily="34" charset="0"/>
                <a:ea typeface="Verdana" panose="020B0604030504040204" pitchFamily="34" charset="0"/>
                <a:cs typeface="Verdana" panose="020B0604030504040204" pitchFamily="34" charset="0"/>
              </a:rPr>
              <a:t> of Production Facilities</a:t>
            </a:r>
          </a:p>
        </p:txBody>
      </p:sp>
      <p:sp>
        <p:nvSpPr>
          <p:cNvPr id="4" name="TextBox 3">
            <a:extLst>
              <a:ext uri="{FF2B5EF4-FFF2-40B4-BE49-F238E27FC236}">
                <a16:creationId xmlns:a16="http://schemas.microsoft.com/office/drawing/2014/main" id="{4044CCDE-01A5-4D79-9C53-46FF5D549DF2}"/>
              </a:ext>
            </a:extLst>
          </p:cNvPr>
          <p:cNvSpPr txBox="1"/>
          <p:nvPr/>
        </p:nvSpPr>
        <p:spPr>
          <a:xfrm>
            <a:off x="2469653" y="1229637"/>
            <a:ext cx="6036770" cy="2811988"/>
          </a:xfrm>
          <a:prstGeom prst="rect">
            <a:avLst/>
          </a:prstGeom>
          <a:noFill/>
        </p:spPr>
        <p:txBody>
          <a:bodyPr wrap="square" rtlCol="0">
            <a:spAutoFit/>
          </a:bodyPr>
          <a:lstStyle/>
          <a:p>
            <a:pPr marL="0" marR="0" lvl="0" indent="0" algn="just" defTabSz="444500" rtl="0" eaLnBrk="1" fontAlgn="auto" latinLnBrk="0" hangingPunct="1">
              <a:lnSpc>
                <a:spcPct val="200000"/>
              </a:lnSpc>
              <a:spcBef>
                <a:spcPct val="0"/>
              </a:spcBef>
              <a:spcAft>
                <a:spcPct val="1500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With growing demand for Epoxy Resin in various sector such as automotive, construction, electrical &amp; electronics</a:t>
            </a: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 </a:t>
            </a:r>
            <a:r>
              <a:rPr kumimoji="0" lang="en-US"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etc., companies have started investing in expanding and setting up manufacturing facilities across multiple locations worldwide. Moreover, companies are increasingly focusing on investing largely across developing nations due to availability of cheap labor such as in India, China and others. For instance, </a:t>
            </a:r>
            <a:r>
              <a:rPr kumimoji="0" lang="en-US" sz="1000" b="0" i="0" u="none" strike="noStrike" kern="1200" cap="none" spc="0" normalizeH="0" baseline="0" noProof="0" dirty="0" err="1">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Kukdo</a:t>
            </a:r>
            <a:r>
              <a:rPr kumimoji="0" lang="en-US"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Chemical Pvt Ltd, one of the leading Korea based company have recently set up greenfield epoxy resin production unit in India with capacity of around 40 KTPA in 2020 which is further planning to expand its capacity by 60 KTPA by 2024 to address the growing demand across the country and to capture the maximum share in Asian market. </a:t>
            </a:r>
            <a:endParaRPr kumimoji="0" lang="en-US" sz="1000" b="0" i="0" u="none" strike="noStrike" kern="1200" cap="none" spc="0" normalizeH="0" baseline="0" noProof="0" dirty="0">
              <a:ln>
                <a:noFill/>
              </a:ln>
              <a:solidFill>
                <a:srgbClr val="FF0000"/>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8" name="Text Placeholder 3">
            <a:extLst>
              <a:ext uri="{FF2B5EF4-FFF2-40B4-BE49-F238E27FC236}">
                <a16:creationId xmlns:a16="http://schemas.microsoft.com/office/drawing/2014/main" id="{47A1ABD1-0C40-4413-85E7-788B2052EC61}"/>
              </a:ext>
            </a:extLst>
          </p:cNvPr>
          <p:cNvSpPr txBox="1">
            <a:spLocks/>
          </p:cNvSpPr>
          <p:nvPr/>
        </p:nvSpPr>
        <p:spPr>
          <a:xfrm>
            <a:off x="28136" y="130464"/>
            <a:ext cx="7340073" cy="608533"/>
          </a:xfrm>
          <a:prstGeom prst="rect">
            <a:avLst/>
          </a:prstGeom>
          <a:noFill/>
          <a:ln>
            <a:noFill/>
          </a:ln>
        </p:spPr>
        <p:txBody>
          <a:bodyPr vert="horz" lIns="91440" tIns="45720" rIns="91440" bIns="45720" rtlCol="0" anchor="ctr">
            <a:normAutofit/>
          </a:bodyPr>
          <a:lstStyle>
            <a:lvl1pPr marL="0" indent="0" algn="l" defTabSz="685800" rtl="0" eaLnBrk="1" latinLnBrk="0" hangingPunct="1">
              <a:lnSpc>
                <a:spcPct val="90000"/>
              </a:lnSpc>
              <a:spcBef>
                <a:spcPts val="750"/>
              </a:spcBef>
              <a:buFont typeface="Arial" panose="020B0604020202020204" pitchFamily="34" charset="0"/>
              <a:buNone/>
              <a:defRPr lang="en-US" sz="1600" b="1" kern="1200" spc="0" dirty="0">
                <a:solidFill>
                  <a:schemeClr val="bg2">
                    <a:lumMod val="25000"/>
                  </a:schemeClr>
                </a:solidFill>
                <a:latin typeface="Montserrat" panose="02000505000000020004" pitchFamily="2"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marR="0" lvl="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a:pPr>
            <a:r>
              <a:rPr kumimoji="0" lang="en-US" sz="1400" b="1" i="0" u="none" strike="noStrike" kern="1200" cap="none" spc="0" normalizeH="0" baseline="0" noProof="0" dirty="0">
                <a:ln>
                  <a:noFill/>
                </a:ln>
                <a:solidFill>
                  <a:sysClr val="windowText" lastClr="000000">
                    <a:lumMod val="85000"/>
                    <a:lumOff val="15000"/>
                  </a:sysClr>
                </a:solidFill>
                <a:effectLst/>
                <a:uLnTx/>
                <a:uFillTx/>
                <a:latin typeface="Montserrat" panose="02000505000000020004" pitchFamily="2" charset="0"/>
                <a:ea typeface="+mn-ea"/>
                <a:cs typeface="Arial" panose="020B0604020202020204" pitchFamily="34" charset="0"/>
              </a:rPr>
              <a:t> Market Trends &amp; Developments</a:t>
            </a:r>
          </a:p>
        </p:txBody>
      </p:sp>
      <p:grpSp>
        <p:nvGrpSpPr>
          <p:cNvPr id="16" name="Group 15">
            <a:extLst>
              <a:ext uri="{FF2B5EF4-FFF2-40B4-BE49-F238E27FC236}">
                <a16:creationId xmlns:a16="http://schemas.microsoft.com/office/drawing/2014/main" id="{C6D3B671-3E63-491D-AC2E-6F274E3A1B5B}"/>
              </a:ext>
            </a:extLst>
          </p:cNvPr>
          <p:cNvGrpSpPr/>
          <p:nvPr/>
        </p:nvGrpSpPr>
        <p:grpSpPr>
          <a:xfrm>
            <a:off x="162055" y="4547441"/>
            <a:ext cx="2214396" cy="2092882"/>
            <a:chOff x="490704" y="986393"/>
            <a:chExt cx="2214396" cy="2092882"/>
          </a:xfrm>
          <a:solidFill>
            <a:srgbClr val="00B0F0"/>
          </a:solidFill>
        </p:grpSpPr>
        <p:sp>
          <p:nvSpPr>
            <p:cNvPr id="17" name="Freeform 541">
              <a:extLst>
                <a:ext uri="{FF2B5EF4-FFF2-40B4-BE49-F238E27FC236}">
                  <a16:creationId xmlns:a16="http://schemas.microsoft.com/office/drawing/2014/main" id="{E1334C95-78D2-46C7-9EE1-F3182D87B8F6}"/>
                </a:ext>
              </a:extLst>
            </p:cNvPr>
            <p:cNvSpPr>
              <a:spLocks/>
            </p:cNvSpPr>
            <p:nvPr/>
          </p:nvSpPr>
          <p:spPr bwMode="auto">
            <a:xfrm>
              <a:off x="490704" y="986393"/>
              <a:ext cx="2214396" cy="2092882"/>
            </a:xfrm>
            <a:custGeom>
              <a:avLst/>
              <a:gdLst>
                <a:gd name="T0" fmla="*/ 1494 w 4467"/>
                <a:gd name="T1" fmla="*/ 5405 h 5451"/>
                <a:gd name="T2" fmla="*/ 1292 w 4467"/>
                <a:gd name="T3" fmla="*/ 5186 h 5451"/>
                <a:gd name="T4" fmla="*/ 1283 w 4467"/>
                <a:gd name="T5" fmla="*/ 5005 h 5451"/>
                <a:gd name="T6" fmla="*/ 1392 w 4467"/>
                <a:gd name="T7" fmla="*/ 4722 h 5451"/>
                <a:gd name="T8" fmla="*/ 1385 w 4467"/>
                <a:gd name="T9" fmla="*/ 4574 h 5451"/>
                <a:gd name="T10" fmla="*/ 1256 w 4467"/>
                <a:gd name="T11" fmla="*/ 4490 h 5451"/>
                <a:gd name="T12" fmla="*/ 1195 w 4467"/>
                <a:gd name="T13" fmla="*/ 4485 h 5451"/>
                <a:gd name="T14" fmla="*/ 0 w 4467"/>
                <a:gd name="T15" fmla="*/ 3172 h 5451"/>
                <a:gd name="T16" fmla="*/ 26 w 4467"/>
                <a:gd name="T17" fmla="*/ 3063 h 5451"/>
                <a:gd name="T18" fmla="*/ 128 w 4467"/>
                <a:gd name="T19" fmla="*/ 2995 h 5451"/>
                <a:gd name="T20" fmla="*/ 229 w 4467"/>
                <a:gd name="T21" fmla="*/ 3015 h 5451"/>
                <a:gd name="T22" fmla="*/ 544 w 4467"/>
                <a:gd name="T23" fmla="*/ 3124 h 5451"/>
                <a:gd name="T24" fmla="*/ 757 w 4467"/>
                <a:gd name="T25" fmla="*/ 3072 h 5451"/>
                <a:gd name="T26" fmla="*/ 947 w 4467"/>
                <a:gd name="T27" fmla="*/ 2813 h 5451"/>
                <a:gd name="T28" fmla="*/ 947 w 4467"/>
                <a:gd name="T29" fmla="*/ 2549 h 5451"/>
                <a:gd name="T30" fmla="*/ 757 w 4467"/>
                <a:gd name="T31" fmla="*/ 2291 h 5451"/>
                <a:gd name="T32" fmla="*/ 544 w 4467"/>
                <a:gd name="T33" fmla="*/ 2238 h 5451"/>
                <a:gd name="T34" fmla="*/ 229 w 4467"/>
                <a:gd name="T35" fmla="*/ 2346 h 5451"/>
                <a:gd name="T36" fmla="*/ 128 w 4467"/>
                <a:gd name="T37" fmla="*/ 2368 h 5451"/>
                <a:gd name="T38" fmla="*/ 26 w 4467"/>
                <a:gd name="T39" fmla="*/ 2300 h 5451"/>
                <a:gd name="T40" fmla="*/ 0 w 4467"/>
                <a:gd name="T41" fmla="*/ 966 h 5451"/>
                <a:gd name="T42" fmla="*/ 1296 w 4467"/>
                <a:gd name="T43" fmla="*/ 949 h 5451"/>
                <a:gd name="T44" fmla="*/ 1396 w 4467"/>
                <a:gd name="T45" fmla="*/ 858 h 5451"/>
                <a:gd name="T46" fmla="*/ 1381 w 4467"/>
                <a:gd name="T47" fmla="*/ 706 h 5451"/>
                <a:gd name="T48" fmla="*/ 1274 w 4467"/>
                <a:gd name="T49" fmla="*/ 398 h 5451"/>
                <a:gd name="T50" fmla="*/ 1324 w 4467"/>
                <a:gd name="T51" fmla="*/ 197 h 5451"/>
                <a:gd name="T52" fmla="*/ 1571 w 4467"/>
                <a:gd name="T53" fmla="*/ 17 h 5451"/>
                <a:gd name="T54" fmla="*/ 1822 w 4467"/>
                <a:gd name="T55" fmla="*/ 17 h 5451"/>
                <a:gd name="T56" fmla="*/ 2068 w 4467"/>
                <a:gd name="T57" fmla="*/ 197 h 5451"/>
                <a:gd name="T58" fmla="*/ 2118 w 4467"/>
                <a:gd name="T59" fmla="*/ 398 h 5451"/>
                <a:gd name="T60" fmla="*/ 2011 w 4467"/>
                <a:gd name="T61" fmla="*/ 706 h 5451"/>
                <a:gd name="T62" fmla="*/ 1997 w 4467"/>
                <a:gd name="T63" fmla="*/ 858 h 5451"/>
                <a:gd name="T64" fmla="*/ 2089 w 4467"/>
                <a:gd name="T65" fmla="*/ 947 h 5451"/>
                <a:gd name="T66" fmla="*/ 2176 w 4467"/>
                <a:gd name="T67" fmla="*/ 966 h 5451"/>
                <a:gd name="T68" fmla="*/ 3503 w 4467"/>
                <a:gd name="T69" fmla="*/ 966 h 5451"/>
                <a:gd name="T70" fmla="*/ 3526 w 4467"/>
                <a:gd name="T71" fmla="*/ 2296 h 5451"/>
                <a:gd name="T72" fmla="*/ 3618 w 4467"/>
                <a:gd name="T73" fmla="*/ 2383 h 5451"/>
                <a:gd name="T74" fmla="*/ 3739 w 4467"/>
                <a:gd name="T75" fmla="*/ 2378 h 5451"/>
                <a:gd name="T76" fmla="*/ 4022 w 4467"/>
                <a:gd name="T77" fmla="*/ 2269 h 5451"/>
                <a:gd name="T78" fmla="*/ 4203 w 4467"/>
                <a:gd name="T79" fmla="*/ 2276 h 5451"/>
                <a:gd name="T80" fmla="*/ 4423 w 4467"/>
                <a:gd name="T81" fmla="*/ 2480 h 5451"/>
                <a:gd name="T82" fmla="*/ 4466 w 4467"/>
                <a:gd name="T83" fmla="*/ 2725 h 5451"/>
                <a:gd name="T84" fmla="*/ 4331 w 4467"/>
                <a:gd name="T85" fmla="*/ 3007 h 5451"/>
                <a:gd name="T86" fmla="*/ 4092 w 4467"/>
                <a:gd name="T87" fmla="*/ 3103 h 5451"/>
                <a:gd name="T88" fmla="*/ 3792 w 4467"/>
                <a:gd name="T89" fmla="*/ 3010 h 5451"/>
                <a:gd name="T90" fmla="*/ 3668 w 4467"/>
                <a:gd name="T91" fmla="*/ 2972 h 5451"/>
                <a:gd name="T92" fmla="*/ 3568 w 4467"/>
                <a:gd name="T93" fmla="*/ 3009 h 5451"/>
                <a:gd name="T94" fmla="*/ 3503 w 4467"/>
                <a:gd name="T95" fmla="*/ 3150 h 5451"/>
                <a:gd name="T96" fmla="*/ 3359 w 4467"/>
                <a:gd name="T97" fmla="*/ 4486 h 5451"/>
                <a:gd name="T98" fmla="*/ 2202 w 4467"/>
                <a:gd name="T99" fmla="*/ 4485 h 5451"/>
                <a:gd name="T100" fmla="*/ 2053 w 4467"/>
                <a:gd name="T101" fmla="*/ 4525 h 5451"/>
                <a:gd name="T102" fmla="*/ 1988 w 4467"/>
                <a:gd name="T103" fmla="*/ 4634 h 5451"/>
                <a:gd name="T104" fmla="*/ 2026 w 4467"/>
                <a:gd name="T105" fmla="*/ 4775 h 5451"/>
                <a:gd name="T106" fmla="*/ 2119 w 4467"/>
                <a:gd name="T107" fmla="*/ 5074 h 5451"/>
                <a:gd name="T108" fmla="*/ 2023 w 4467"/>
                <a:gd name="T109" fmla="*/ 5313 h 5451"/>
                <a:gd name="T110" fmla="*/ 1739 w 4467"/>
                <a:gd name="T111" fmla="*/ 5449 h 5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467" h="5451">
                  <a:moveTo>
                    <a:pt x="1696" y="5451"/>
                  </a:moveTo>
                  <a:lnTo>
                    <a:pt x="1652" y="5449"/>
                  </a:lnTo>
                  <a:lnTo>
                    <a:pt x="1571" y="5434"/>
                  </a:lnTo>
                  <a:lnTo>
                    <a:pt x="1494" y="5405"/>
                  </a:lnTo>
                  <a:lnTo>
                    <a:pt x="1427" y="5365"/>
                  </a:lnTo>
                  <a:lnTo>
                    <a:pt x="1370" y="5313"/>
                  </a:lnTo>
                  <a:lnTo>
                    <a:pt x="1324" y="5254"/>
                  </a:lnTo>
                  <a:lnTo>
                    <a:pt x="1292" y="5186"/>
                  </a:lnTo>
                  <a:lnTo>
                    <a:pt x="1275" y="5112"/>
                  </a:lnTo>
                  <a:lnTo>
                    <a:pt x="1274" y="5074"/>
                  </a:lnTo>
                  <a:lnTo>
                    <a:pt x="1274" y="5053"/>
                  </a:lnTo>
                  <a:lnTo>
                    <a:pt x="1283" y="5005"/>
                  </a:lnTo>
                  <a:lnTo>
                    <a:pt x="1306" y="4923"/>
                  </a:lnTo>
                  <a:lnTo>
                    <a:pt x="1367" y="4775"/>
                  </a:lnTo>
                  <a:lnTo>
                    <a:pt x="1381" y="4746"/>
                  </a:lnTo>
                  <a:lnTo>
                    <a:pt x="1392" y="4722"/>
                  </a:lnTo>
                  <a:lnTo>
                    <a:pt x="1403" y="4677"/>
                  </a:lnTo>
                  <a:lnTo>
                    <a:pt x="1405" y="4634"/>
                  </a:lnTo>
                  <a:lnTo>
                    <a:pt x="1394" y="4593"/>
                  </a:lnTo>
                  <a:lnTo>
                    <a:pt x="1385" y="4574"/>
                  </a:lnTo>
                  <a:lnTo>
                    <a:pt x="1374" y="4556"/>
                  </a:lnTo>
                  <a:lnTo>
                    <a:pt x="1342" y="4527"/>
                  </a:lnTo>
                  <a:lnTo>
                    <a:pt x="1304" y="4505"/>
                  </a:lnTo>
                  <a:lnTo>
                    <a:pt x="1256" y="4490"/>
                  </a:lnTo>
                  <a:lnTo>
                    <a:pt x="1228" y="4486"/>
                  </a:lnTo>
                  <a:lnTo>
                    <a:pt x="1228" y="4485"/>
                  </a:lnTo>
                  <a:lnTo>
                    <a:pt x="1217" y="4485"/>
                  </a:lnTo>
                  <a:lnTo>
                    <a:pt x="1195" y="4485"/>
                  </a:lnTo>
                  <a:lnTo>
                    <a:pt x="185" y="4486"/>
                  </a:lnTo>
                  <a:lnTo>
                    <a:pt x="0" y="4486"/>
                  </a:lnTo>
                  <a:lnTo>
                    <a:pt x="0" y="3184"/>
                  </a:lnTo>
                  <a:lnTo>
                    <a:pt x="0" y="3172"/>
                  </a:lnTo>
                  <a:lnTo>
                    <a:pt x="0" y="3164"/>
                  </a:lnTo>
                  <a:lnTo>
                    <a:pt x="0" y="3164"/>
                  </a:lnTo>
                  <a:lnTo>
                    <a:pt x="4" y="3125"/>
                  </a:lnTo>
                  <a:lnTo>
                    <a:pt x="26" y="3063"/>
                  </a:lnTo>
                  <a:lnTo>
                    <a:pt x="53" y="3028"/>
                  </a:lnTo>
                  <a:lnTo>
                    <a:pt x="75" y="3011"/>
                  </a:lnTo>
                  <a:lnTo>
                    <a:pt x="99" y="3000"/>
                  </a:lnTo>
                  <a:lnTo>
                    <a:pt x="128" y="2995"/>
                  </a:lnTo>
                  <a:lnTo>
                    <a:pt x="144" y="2993"/>
                  </a:lnTo>
                  <a:lnTo>
                    <a:pt x="164" y="2995"/>
                  </a:lnTo>
                  <a:lnTo>
                    <a:pt x="207" y="3006"/>
                  </a:lnTo>
                  <a:lnTo>
                    <a:pt x="229" y="3015"/>
                  </a:lnTo>
                  <a:lnTo>
                    <a:pt x="262" y="3032"/>
                  </a:lnTo>
                  <a:lnTo>
                    <a:pt x="413" y="3093"/>
                  </a:lnTo>
                  <a:lnTo>
                    <a:pt x="495" y="3116"/>
                  </a:lnTo>
                  <a:lnTo>
                    <a:pt x="544" y="3124"/>
                  </a:lnTo>
                  <a:lnTo>
                    <a:pt x="566" y="3125"/>
                  </a:lnTo>
                  <a:lnTo>
                    <a:pt x="608" y="3124"/>
                  </a:lnTo>
                  <a:lnTo>
                    <a:pt x="685" y="3106"/>
                  </a:lnTo>
                  <a:lnTo>
                    <a:pt x="757" y="3072"/>
                  </a:lnTo>
                  <a:lnTo>
                    <a:pt x="820" y="3024"/>
                  </a:lnTo>
                  <a:lnTo>
                    <a:pt x="875" y="2965"/>
                  </a:lnTo>
                  <a:lnTo>
                    <a:pt x="917" y="2893"/>
                  </a:lnTo>
                  <a:lnTo>
                    <a:pt x="947" y="2813"/>
                  </a:lnTo>
                  <a:lnTo>
                    <a:pt x="963" y="2728"/>
                  </a:lnTo>
                  <a:lnTo>
                    <a:pt x="965" y="2681"/>
                  </a:lnTo>
                  <a:lnTo>
                    <a:pt x="963" y="2635"/>
                  </a:lnTo>
                  <a:lnTo>
                    <a:pt x="947" y="2549"/>
                  </a:lnTo>
                  <a:lnTo>
                    <a:pt x="917" y="2470"/>
                  </a:lnTo>
                  <a:lnTo>
                    <a:pt x="875" y="2398"/>
                  </a:lnTo>
                  <a:lnTo>
                    <a:pt x="820" y="2339"/>
                  </a:lnTo>
                  <a:lnTo>
                    <a:pt x="757" y="2291"/>
                  </a:lnTo>
                  <a:lnTo>
                    <a:pt x="685" y="2256"/>
                  </a:lnTo>
                  <a:lnTo>
                    <a:pt x="608" y="2239"/>
                  </a:lnTo>
                  <a:lnTo>
                    <a:pt x="566" y="2238"/>
                  </a:lnTo>
                  <a:lnTo>
                    <a:pt x="544" y="2238"/>
                  </a:lnTo>
                  <a:lnTo>
                    <a:pt x="495" y="2247"/>
                  </a:lnTo>
                  <a:lnTo>
                    <a:pt x="413" y="2270"/>
                  </a:lnTo>
                  <a:lnTo>
                    <a:pt x="262" y="2331"/>
                  </a:lnTo>
                  <a:lnTo>
                    <a:pt x="229" y="2346"/>
                  </a:lnTo>
                  <a:lnTo>
                    <a:pt x="207" y="2357"/>
                  </a:lnTo>
                  <a:lnTo>
                    <a:pt x="164" y="2368"/>
                  </a:lnTo>
                  <a:lnTo>
                    <a:pt x="144" y="2368"/>
                  </a:lnTo>
                  <a:lnTo>
                    <a:pt x="128" y="2368"/>
                  </a:lnTo>
                  <a:lnTo>
                    <a:pt x="99" y="2362"/>
                  </a:lnTo>
                  <a:lnTo>
                    <a:pt x="75" y="2350"/>
                  </a:lnTo>
                  <a:lnTo>
                    <a:pt x="53" y="2333"/>
                  </a:lnTo>
                  <a:lnTo>
                    <a:pt x="26" y="2300"/>
                  </a:lnTo>
                  <a:lnTo>
                    <a:pt x="4" y="2238"/>
                  </a:lnTo>
                  <a:lnTo>
                    <a:pt x="0" y="2199"/>
                  </a:lnTo>
                  <a:lnTo>
                    <a:pt x="0" y="2175"/>
                  </a:lnTo>
                  <a:lnTo>
                    <a:pt x="0" y="966"/>
                  </a:lnTo>
                  <a:lnTo>
                    <a:pt x="1191" y="966"/>
                  </a:lnTo>
                  <a:lnTo>
                    <a:pt x="1214" y="966"/>
                  </a:lnTo>
                  <a:lnTo>
                    <a:pt x="1244" y="963"/>
                  </a:lnTo>
                  <a:lnTo>
                    <a:pt x="1296" y="949"/>
                  </a:lnTo>
                  <a:lnTo>
                    <a:pt x="1340" y="927"/>
                  </a:lnTo>
                  <a:lnTo>
                    <a:pt x="1374" y="896"/>
                  </a:lnTo>
                  <a:lnTo>
                    <a:pt x="1385" y="877"/>
                  </a:lnTo>
                  <a:lnTo>
                    <a:pt x="1396" y="858"/>
                  </a:lnTo>
                  <a:lnTo>
                    <a:pt x="1405" y="818"/>
                  </a:lnTo>
                  <a:lnTo>
                    <a:pt x="1403" y="774"/>
                  </a:lnTo>
                  <a:lnTo>
                    <a:pt x="1392" y="729"/>
                  </a:lnTo>
                  <a:lnTo>
                    <a:pt x="1381" y="706"/>
                  </a:lnTo>
                  <a:lnTo>
                    <a:pt x="1367" y="677"/>
                  </a:lnTo>
                  <a:lnTo>
                    <a:pt x="1306" y="528"/>
                  </a:lnTo>
                  <a:lnTo>
                    <a:pt x="1283" y="448"/>
                  </a:lnTo>
                  <a:lnTo>
                    <a:pt x="1274" y="398"/>
                  </a:lnTo>
                  <a:lnTo>
                    <a:pt x="1274" y="378"/>
                  </a:lnTo>
                  <a:lnTo>
                    <a:pt x="1275" y="339"/>
                  </a:lnTo>
                  <a:lnTo>
                    <a:pt x="1292" y="265"/>
                  </a:lnTo>
                  <a:lnTo>
                    <a:pt x="1324" y="197"/>
                  </a:lnTo>
                  <a:lnTo>
                    <a:pt x="1370" y="138"/>
                  </a:lnTo>
                  <a:lnTo>
                    <a:pt x="1427" y="86"/>
                  </a:lnTo>
                  <a:lnTo>
                    <a:pt x="1494" y="46"/>
                  </a:lnTo>
                  <a:lnTo>
                    <a:pt x="1571" y="17"/>
                  </a:lnTo>
                  <a:lnTo>
                    <a:pt x="1652" y="2"/>
                  </a:lnTo>
                  <a:lnTo>
                    <a:pt x="1696" y="0"/>
                  </a:lnTo>
                  <a:lnTo>
                    <a:pt x="1739" y="2"/>
                  </a:lnTo>
                  <a:lnTo>
                    <a:pt x="1822" y="17"/>
                  </a:lnTo>
                  <a:lnTo>
                    <a:pt x="1897" y="46"/>
                  </a:lnTo>
                  <a:lnTo>
                    <a:pt x="1965" y="86"/>
                  </a:lnTo>
                  <a:lnTo>
                    <a:pt x="2023" y="138"/>
                  </a:lnTo>
                  <a:lnTo>
                    <a:pt x="2068" y="197"/>
                  </a:lnTo>
                  <a:lnTo>
                    <a:pt x="2101" y="265"/>
                  </a:lnTo>
                  <a:lnTo>
                    <a:pt x="2118" y="339"/>
                  </a:lnTo>
                  <a:lnTo>
                    <a:pt x="2119" y="378"/>
                  </a:lnTo>
                  <a:lnTo>
                    <a:pt x="2118" y="398"/>
                  </a:lnTo>
                  <a:lnTo>
                    <a:pt x="2110" y="448"/>
                  </a:lnTo>
                  <a:lnTo>
                    <a:pt x="2085" y="528"/>
                  </a:lnTo>
                  <a:lnTo>
                    <a:pt x="2026" y="677"/>
                  </a:lnTo>
                  <a:lnTo>
                    <a:pt x="2011" y="706"/>
                  </a:lnTo>
                  <a:lnTo>
                    <a:pt x="2001" y="729"/>
                  </a:lnTo>
                  <a:lnTo>
                    <a:pt x="1988" y="774"/>
                  </a:lnTo>
                  <a:lnTo>
                    <a:pt x="1988" y="818"/>
                  </a:lnTo>
                  <a:lnTo>
                    <a:pt x="1997" y="858"/>
                  </a:lnTo>
                  <a:lnTo>
                    <a:pt x="2007" y="877"/>
                  </a:lnTo>
                  <a:lnTo>
                    <a:pt x="2018" y="895"/>
                  </a:lnTo>
                  <a:lnTo>
                    <a:pt x="2049" y="925"/>
                  </a:lnTo>
                  <a:lnTo>
                    <a:pt x="2089" y="947"/>
                  </a:lnTo>
                  <a:lnTo>
                    <a:pt x="2137" y="961"/>
                  </a:lnTo>
                  <a:lnTo>
                    <a:pt x="2164" y="965"/>
                  </a:lnTo>
                  <a:lnTo>
                    <a:pt x="2164" y="966"/>
                  </a:lnTo>
                  <a:lnTo>
                    <a:pt x="2176" y="966"/>
                  </a:lnTo>
                  <a:lnTo>
                    <a:pt x="2198" y="966"/>
                  </a:lnTo>
                  <a:lnTo>
                    <a:pt x="3270" y="966"/>
                  </a:lnTo>
                  <a:lnTo>
                    <a:pt x="3281" y="966"/>
                  </a:lnTo>
                  <a:lnTo>
                    <a:pt x="3503" y="966"/>
                  </a:lnTo>
                  <a:lnTo>
                    <a:pt x="3503" y="2175"/>
                  </a:lnTo>
                  <a:lnTo>
                    <a:pt x="3503" y="2200"/>
                  </a:lnTo>
                  <a:lnTo>
                    <a:pt x="3508" y="2241"/>
                  </a:lnTo>
                  <a:lnTo>
                    <a:pt x="3526" y="2296"/>
                  </a:lnTo>
                  <a:lnTo>
                    <a:pt x="3543" y="2326"/>
                  </a:lnTo>
                  <a:lnTo>
                    <a:pt x="3565" y="2350"/>
                  </a:lnTo>
                  <a:lnTo>
                    <a:pt x="3590" y="2370"/>
                  </a:lnTo>
                  <a:lnTo>
                    <a:pt x="3618" y="2383"/>
                  </a:lnTo>
                  <a:lnTo>
                    <a:pt x="3651" y="2389"/>
                  </a:lnTo>
                  <a:lnTo>
                    <a:pt x="3668" y="2391"/>
                  </a:lnTo>
                  <a:lnTo>
                    <a:pt x="3691" y="2389"/>
                  </a:lnTo>
                  <a:lnTo>
                    <a:pt x="3739" y="2378"/>
                  </a:lnTo>
                  <a:lnTo>
                    <a:pt x="3764" y="2366"/>
                  </a:lnTo>
                  <a:lnTo>
                    <a:pt x="3792" y="2352"/>
                  </a:lnTo>
                  <a:lnTo>
                    <a:pt x="3941" y="2292"/>
                  </a:lnTo>
                  <a:lnTo>
                    <a:pt x="4022" y="2269"/>
                  </a:lnTo>
                  <a:lnTo>
                    <a:pt x="4071" y="2260"/>
                  </a:lnTo>
                  <a:lnTo>
                    <a:pt x="4092" y="2258"/>
                  </a:lnTo>
                  <a:lnTo>
                    <a:pt x="4130" y="2260"/>
                  </a:lnTo>
                  <a:lnTo>
                    <a:pt x="4203" y="2276"/>
                  </a:lnTo>
                  <a:lnTo>
                    <a:pt x="4272" y="2309"/>
                  </a:lnTo>
                  <a:lnTo>
                    <a:pt x="4331" y="2354"/>
                  </a:lnTo>
                  <a:lnTo>
                    <a:pt x="4382" y="2413"/>
                  </a:lnTo>
                  <a:lnTo>
                    <a:pt x="4423" y="2480"/>
                  </a:lnTo>
                  <a:lnTo>
                    <a:pt x="4452" y="2555"/>
                  </a:lnTo>
                  <a:lnTo>
                    <a:pt x="4466" y="2638"/>
                  </a:lnTo>
                  <a:lnTo>
                    <a:pt x="4467" y="2681"/>
                  </a:lnTo>
                  <a:lnTo>
                    <a:pt x="4466" y="2725"/>
                  </a:lnTo>
                  <a:lnTo>
                    <a:pt x="4452" y="2807"/>
                  </a:lnTo>
                  <a:lnTo>
                    <a:pt x="4423" y="2883"/>
                  </a:lnTo>
                  <a:lnTo>
                    <a:pt x="4382" y="2950"/>
                  </a:lnTo>
                  <a:lnTo>
                    <a:pt x="4331" y="3007"/>
                  </a:lnTo>
                  <a:lnTo>
                    <a:pt x="4272" y="3053"/>
                  </a:lnTo>
                  <a:lnTo>
                    <a:pt x="4203" y="3085"/>
                  </a:lnTo>
                  <a:lnTo>
                    <a:pt x="4130" y="3102"/>
                  </a:lnTo>
                  <a:lnTo>
                    <a:pt x="4092" y="3103"/>
                  </a:lnTo>
                  <a:lnTo>
                    <a:pt x="4071" y="3103"/>
                  </a:lnTo>
                  <a:lnTo>
                    <a:pt x="4022" y="3094"/>
                  </a:lnTo>
                  <a:lnTo>
                    <a:pt x="3941" y="3071"/>
                  </a:lnTo>
                  <a:lnTo>
                    <a:pt x="3792" y="3010"/>
                  </a:lnTo>
                  <a:lnTo>
                    <a:pt x="3764" y="2996"/>
                  </a:lnTo>
                  <a:lnTo>
                    <a:pt x="3739" y="2985"/>
                  </a:lnTo>
                  <a:lnTo>
                    <a:pt x="3691" y="2972"/>
                  </a:lnTo>
                  <a:lnTo>
                    <a:pt x="3668" y="2972"/>
                  </a:lnTo>
                  <a:lnTo>
                    <a:pt x="3652" y="2972"/>
                  </a:lnTo>
                  <a:lnTo>
                    <a:pt x="3621" y="2979"/>
                  </a:lnTo>
                  <a:lnTo>
                    <a:pt x="3593" y="2991"/>
                  </a:lnTo>
                  <a:lnTo>
                    <a:pt x="3568" y="3009"/>
                  </a:lnTo>
                  <a:lnTo>
                    <a:pt x="3537" y="3045"/>
                  </a:lnTo>
                  <a:lnTo>
                    <a:pt x="3510" y="3110"/>
                  </a:lnTo>
                  <a:lnTo>
                    <a:pt x="3504" y="3150"/>
                  </a:lnTo>
                  <a:lnTo>
                    <a:pt x="3503" y="3150"/>
                  </a:lnTo>
                  <a:lnTo>
                    <a:pt x="3503" y="3162"/>
                  </a:lnTo>
                  <a:lnTo>
                    <a:pt x="3503" y="3184"/>
                  </a:lnTo>
                  <a:lnTo>
                    <a:pt x="3503" y="4488"/>
                  </a:lnTo>
                  <a:lnTo>
                    <a:pt x="3359" y="4486"/>
                  </a:lnTo>
                  <a:lnTo>
                    <a:pt x="3245" y="4486"/>
                  </a:lnTo>
                  <a:lnTo>
                    <a:pt x="2745" y="4486"/>
                  </a:lnTo>
                  <a:lnTo>
                    <a:pt x="2735" y="4486"/>
                  </a:lnTo>
                  <a:lnTo>
                    <a:pt x="2202" y="4485"/>
                  </a:lnTo>
                  <a:lnTo>
                    <a:pt x="2177" y="4486"/>
                  </a:lnTo>
                  <a:lnTo>
                    <a:pt x="2149" y="4489"/>
                  </a:lnTo>
                  <a:lnTo>
                    <a:pt x="2096" y="4502"/>
                  </a:lnTo>
                  <a:lnTo>
                    <a:pt x="2053" y="4525"/>
                  </a:lnTo>
                  <a:lnTo>
                    <a:pt x="2019" y="4556"/>
                  </a:lnTo>
                  <a:lnTo>
                    <a:pt x="2006" y="4574"/>
                  </a:lnTo>
                  <a:lnTo>
                    <a:pt x="1997" y="4593"/>
                  </a:lnTo>
                  <a:lnTo>
                    <a:pt x="1988" y="4634"/>
                  </a:lnTo>
                  <a:lnTo>
                    <a:pt x="1988" y="4677"/>
                  </a:lnTo>
                  <a:lnTo>
                    <a:pt x="2001" y="4722"/>
                  </a:lnTo>
                  <a:lnTo>
                    <a:pt x="2011" y="4746"/>
                  </a:lnTo>
                  <a:lnTo>
                    <a:pt x="2026" y="4775"/>
                  </a:lnTo>
                  <a:lnTo>
                    <a:pt x="2085" y="4923"/>
                  </a:lnTo>
                  <a:lnTo>
                    <a:pt x="2110" y="5005"/>
                  </a:lnTo>
                  <a:lnTo>
                    <a:pt x="2118" y="5053"/>
                  </a:lnTo>
                  <a:lnTo>
                    <a:pt x="2119" y="5074"/>
                  </a:lnTo>
                  <a:lnTo>
                    <a:pt x="2118" y="5112"/>
                  </a:lnTo>
                  <a:lnTo>
                    <a:pt x="2101" y="5186"/>
                  </a:lnTo>
                  <a:lnTo>
                    <a:pt x="2068" y="5254"/>
                  </a:lnTo>
                  <a:lnTo>
                    <a:pt x="2023" y="5313"/>
                  </a:lnTo>
                  <a:lnTo>
                    <a:pt x="1965" y="5365"/>
                  </a:lnTo>
                  <a:lnTo>
                    <a:pt x="1897" y="5405"/>
                  </a:lnTo>
                  <a:lnTo>
                    <a:pt x="1822" y="5434"/>
                  </a:lnTo>
                  <a:lnTo>
                    <a:pt x="1739" y="5449"/>
                  </a:lnTo>
                  <a:lnTo>
                    <a:pt x="1696" y="5451"/>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8" name="TextBox 17">
              <a:extLst>
                <a:ext uri="{FF2B5EF4-FFF2-40B4-BE49-F238E27FC236}">
                  <a16:creationId xmlns:a16="http://schemas.microsoft.com/office/drawing/2014/main" id="{F214FFD0-4965-4202-A2A4-3D2D08924826}"/>
                </a:ext>
              </a:extLst>
            </p:cNvPr>
            <p:cNvSpPr txBox="1"/>
            <p:nvPr/>
          </p:nvSpPr>
          <p:spPr>
            <a:xfrm>
              <a:off x="1006824" y="1651878"/>
              <a:ext cx="755335" cy="769441"/>
            </a:xfrm>
            <a:prstGeom prst="rect">
              <a:avLst/>
            </a:prstGeom>
            <a:grpFill/>
          </p:spPr>
          <p:txBody>
            <a:bodyPr wrap="none"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srgbClr val="F0EEEF"/>
                  </a:solidFill>
                  <a:effectLst>
                    <a:outerShdw blurRad="38100" dist="38100" dir="2700000" algn="tl">
                      <a:srgbClr val="000000">
                        <a:alpha val="43137"/>
                      </a:srgbClr>
                    </a:outerShdw>
                  </a:effectLst>
                  <a:uLnTx/>
                  <a:uFillTx/>
                  <a:latin typeface="Calibri" panose="020F0502020204030204"/>
                  <a:ea typeface="+mn-ea"/>
                  <a:cs typeface="+mn-cs"/>
                </a:rPr>
                <a:t>02</a:t>
              </a:r>
            </a:p>
          </p:txBody>
        </p:sp>
      </p:grpSp>
      <p:sp>
        <p:nvSpPr>
          <p:cNvPr id="19" name="TextBox 18">
            <a:extLst>
              <a:ext uri="{FF2B5EF4-FFF2-40B4-BE49-F238E27FC236}">
                <a16:creationId xmlns:a16="http://schemas.microsoft.com/office/drawing/2014/main" id="{88DC2F27-045B-4911-942C-B4A009E678C1}"/>
              </a:ext>
            </a:extLst>
          </p:cNvPr>
          <p:cNvSpPr txBox="1"/>
          <p:nvPr/>
        </p:nvSpPr>
        <p:spPr>
          <a:xfrm>
            <a:off x="2376451" y="4448224"/>
            <a:ext cx="6129971" cy="2504212"/>
          </a:xfrm>
          <a:prstGeom prst="rect">
            <a:avLst/>
          </a:prstGeom>
          <a:noFill/>
        </p:spPr>
        <p:txBody>
          <a:bodyPr wrap="square" rtlCol="0">
            <a:spAutoFit/>
          </a:bodyPr>
          <a:lstStyle/>
          <a:p>
            <a:pPr marL="0" marR="0" lvl="0" indent="0" algn="just" defTabSz="457200" rtl="0" eaLnBrk="1" fontAlgn="auto" latinLnBrk="0" hangingPunct="1">
              <a:lnSpc>
                <a:spcPct val="200000"/>
              </a:lnSpc>
              <a:spcBef>
                <a:spcPts val="0"/>
              </a:spcBef>
              <a:spcAft>
                <a:spcPts val="0"/>
              </a:spcAft>
              <a:buClrTx/>
              <a:buSzTx/>
              <a:buFontTx/>
              <a:buNone/>
              <a:tabLst/>
              <a:defRPr/>
            </a:pPr>
            <a:r>
              <a:rPr kumimoji="0" lang="en-IN"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Rising demand for polypropylene and other petrochemical derivatives in automotive sector is increasing as companies are focusing more on development of new products and reducing the carbon footprint. Most of the automotive manufacturers are launching hybrid and electric vehicles across the globe. Further, with rise in investment in new product development and adopting new technologies, companies are focusing on using more light and composite materials for automotive manufacturing, which is leading to surge in demand for petrochemicals and their derivatives.</a:t>
            </a:r>
          </a:p>
          <a:p>
            <a:pPr marL="0" marR="0" lvl="0" indent="0" algn="just" defTabSz="457200" rtl="0" eaLnBrk="1" fontAlgn="auto" latinLnBrk="0" hangingPunct="1">
              <a:lnSpc>
                <a:spcPct val="2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20" name="TextBox 19">
            <a:extLst>
              <a:ext uri="{FF2B5EF4-FFF2-40B4-BE49-F238E27FC236}">
                <a16:creationId xmlns:a16="http://schemas.microsoft.com/office/drawing/2014/main" id="{FEDFC1C0-846D-47D6-A2AD-4A97B8227963}"/>
              </a:ext>
            </a:extLst>
          </p:cNvPr>
          <p:cNvSpPr txBox="1"/>
          <p:nvPr/>
        </p:nvSpPr>
        <p:spPr>
          <a:xfrm>
            <a:off x="2376451" y="4202672"/>
            <a:ext cx="6548155"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000" b="1" i="0" u="none" strike="noStrike" kern="1200" cap="none" spc="0" normalizeH="0" baseline="0" noProof="0" dirty="0">
                <a:ln>
                  <a:noFill/>
                </a:ln>
                <a:solidFill>
                  <a:srgbClr val="00B0F0"/>
                </a:solidFill>
                <a:effectLst/>
                <a:uLnTx/>
                <a:uFillTx/>
                <a:latin typeface="Verdana" panose="020B0604030504040204" pitchFamily="34" charset="0"/>
                <a:ea typeface="Verdana" panose="020B0604030504040204" pitchFamily="34" charset="0"/>
                <a:cs typeface="Verdana" panose="020B0604030504040204" pitchFamily="34" charset="0"/>
              </a:rPr>
              <a:t>Growing Demand for Lightweight Material in Automotive and Auto Ancillaries Sectors</a:t>
            </a:r>
          </a:p>
        </p:txBody>
      </p:sp>
    </p:spTree>
    <p:extLst>
      <p:ext uri="{BB962C8B-B14F-4D97-AF65-F5344CB8AC3E}">
        <p14:creationId xmlns:p14="http://schemas.microsoft.com/office/powerpoint/2010/main" val="305538443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A8BB9E69-5FB3-40FA-B143-413C9A8E6BC5}"/>
              </a:ext>
            </a:extLst>
          </p:cNvPr>
          <p:cNvGrpSpPr/>
          <p:nvPr/>
        </p:nvGrpSpPr>
        <p:grpSpPr>
          <a:xfrm>
            <a:off x="331319" y="1306355"/>
            <a:ext cx="2214396" cy="2092882"/>
            <a:chOff x="490704" y="986393"/>
            <a:chExt cx="2214396" cy="2092882"/>
          </a:xfrm>
          <a:solidFill>
            <a:srgbClr val="2F6B6A"/>
          </a:solidFill>
        </p:grpSpPr>
        <p:sp>
          <p:nvSpPr>
            <p:cNvPr id="14" name="Freeform 541">
              <a:extLst>
                <a:ext uri="{FF2B5EF4-FFF2-40B4-BE49-F238E27FC236}">
                  <a16:creationId xmlns:a16="http://schemas.microsoft.com/office/drawing/2014/main" id="{2D8E6B5D-A7CD-492F-9D0C-E952A628DE0E}"/>
                </a:ext>
              </a:extLst>
            </p:cNvPr>
            <p:cNvSpPr>
              <a:spLocks/>
            </p:cNvSpPr>
            <p:nvPr/>
          </p:nvSpPr>
          <p:spPr bwMode="auto">
            <a:xfrm>
              <a:off x="490704" y="986393"/>
              <a:ext cx="2214396" cy="2092882"/>
            </a:xfrm>
            <a:custGeom>
              <a:avLst/>
              <a:gdLst>
                <a:gd name="T0" fmla="*/ 1494 w 4467"/>
                <a:gd name="T1" fmla="*/ 5405 h 5451"/>
                <a:gd name="T2" fmla="*/ 1292 w 4467"/>
                <a:gd name="T3" fmla="*/ 5186 h 5451"/>
                <a:gd name="T4" fmla="*/ 1283 w 4467"/>
                <a:gd name="T5" fmla="*/ 5005 h 5451"/>
                <a:gd name="T6" fmla="*/ 1392 w 4467"/>
                <a:gd name="T7" fmla="*/ 4722 h 5451"/>
                <a:gd name="T8" fmla="*/ 1385 w 4467"/>
                <a:gd name="T9" fmla="*/ 4574 h 5451"/>
                <a:gd name="T10" fmla="*/ 1256 w 4467"/>
                <a:gd name="T11" fmla="*/ 4490 h 5451"/>
                <a:gd name="T12" fmla="*/ 1195 w 4467"/>
                <a:gd name="T13" fmla="*/ 4485 h 5451"/>
                <a:gd name="T14" fmla="*/ 0 w 4467"/>
                <a:gd name="T15" fmla="*/ 3172 h 5451"/>
                <a:gd name="T16" fmla="*/ 26 w 4467"/>
                <a:gd name="T17" fmla="*/ 3063 h 5451"/>
                <a:gd name="T18" fmla="*/ 128 w 4467"/>
                <a:gd name="T19" fmla="*/ 2995 h 5451"/>
                <a:gd name="T20" fmla="*/ 229 w 4467"/>
                <a:gd name="T21" fmla="*/ 3015 h 5451"/>
                <a:gd name="T22" fmla="*/ 544 w 4467"/>
                <a:gd name="T23" fmla="*/ 3124 h 5451"/>
                <a:gd name="T24" fmla="*/ 757 w 4467"/>
                <a:gd name="T25" fmla="*/ 3072 h 5451"/>
                <a:gd name="T26" fmla="*/ 947 w 4467"/>
                <a:gd name="T27" fmla="*/ 2813 h 5451"/>
                <a:gd name="T28" fmla="*/ 947 w 4467"/>
                <a:gd name="T29" fmla="*/ 2549 h 5451"/>
                <a:gd name="T30" fmla="*/ 757 w 4467"/>
                <a:gd name="T31" fmla="*/ 2291 h 5451"/>
                <a:gd name="T32" fmla="*/ 544 w 4467"/>
                <a:gd name="T33" fmla="*/ 2238 h 5451"/>
                <a:gd name="T34" fmla="*/ 229 w 4467"/>
                <a:gd name="T35" fmla="*/ 2346 h 5451"/>
                <a:gd name="T36" fmla="*/ 128 w 4467"/>
                <a:gd name="T37" fmla="*/ 2368 h 5451"/>
                <a:gd name="T38" fmla="*/ 26 w 4467"/>
                <a:gd name="T39" fmla="*/ 2300 h 5451"/>
                <a:gd name="T40" fmla="*/ 0 w 4467"/>
                <a:gd name="T41" fmla="*/ 966 h 5451"/>
                <a:gd name="T42" fmla="*/ 1296 w 4467"/>
                <a:gd name="T43" fmla="*/ 949 h 5451"/>
                <a:gd name="T44" fmla="*/ 1396 w 4467"/>
                <a:gd name="T45" fmla="*/ 858 h 5451"/>
                <a:gd name="T46" fmla="*/ 1381 w 4467"/>
                <a:gd name="T47" fmla="*/ 706 h 5451"/>
                <a:gd name="T48" fmla="*/ 1274 w 4467"/>
                <a:gd name="T49" fmla="*/ 398 h 5451"/>
                <a:gd name="T50" fmla="*/ 1324 w 4467"/>
                <a:gd name="T51" fmla="*/ 197 h 5451"/>
                <a:gd name="T52" fmla="*/ 1571 w 4467"/>
                <a:gd name="T53" fmla="*/ 17 h 5451"/>
                <a:gd name="T54" fmla="*/ 1822 w 4467"/>
                <a:gd name="T55" fmla="*/ 17 h 5451"/>
                <a:gd name="T56" fmla="*/ 2068 w 4467"/>
                <a:gd name="T57" fmla="*/ 197 h 5451"/>
                <a:gd name="T58" fmla="*/ 2118 w 4467"/>
                <a:gd name="T59" fmla="*/ 398 h 5451"/>
                <a:gd name="T60" fmla="*/ 2011 w 4467"/>
                <a:gd name="T61" fmla="*/ 706 h 5451"/>
                <a:gd name="T62" fmla="*/ 1997 w 4467"/>
                <a:gd name="T63" fmla="*/ 858 h 5451"/>
                <a:gd name="T64" fmla="*/ 2089 w 4467"/>
                <a:gd name="T65" fmla="*/ 947 h 5451"/>
                <a:gd name="T66" fmla="*/ 2176 w 4467"/>
                <a:gd name="T67" fmla="*/ 966 h 5451"/>
                <a:gd name="T68" fmla="*/ 3503 w 4467"/>
                <a:gd name="T69" fmla="*/ 966 h 5451"/>
                <a:gd name="T70" fmla="*/ 3526 w 4467"/>
                <a:gd name="T71" fmla="*/ 2296 h 5451"/>
                <a:gd name="T72" fmla="*/ 3618 w 4467"/>
                <a:gd name="T73" fmla="*/ 2383 h 5451"/>
                <a:gd name="T74" fmla="*/ 3739 w 4467"/>
                <a:gd name="T75" fmla="*/ 2378 h 5451"/>
                <a:gd name="T76" fmla="*/ 4022 w 4467"/>
                <a:gd name="T77" fmla="*/ 2269 h 5451"/>
                <a:gd name="T78" fmla="*/ 4203 w 4467"/>
                <a:gd name="T79" fmla="*/ 2276 h 5451"/>
                <a:gd name="T80" fmla="*/ 4423 w 4467"/>
                <a:gd name="T81" fmla="*/ 2480 h 5451"/>
                <a:gd name="T82" fmla="*/ 4466 w 4467"/>
                <a:gd name="T83" fmla="*/ 2725 h 5451"/>
                <a:gd name="T84" fmla="*/ 4331 w 4467"/>
                <a:gd name="T85" fmla="*/ 3007 h 5451"/>
                <a:gd name="T86" fmla="*/ 4092 w 4467"/>
                <a:gd name="T87" fmla="*/ 3103 h 5451"/>
                <a:gd name="T88" fmla="*/ 3792 w 4467"/>
                <a:gd name="T89" fmla="*/ 3010 h 5451"/>
                <a:gd name="T90" fmla="*/ 3668 w 4467"/>
                <a:gd name="T91" fmla="*/ 2972 h 5451"/>
                <a:gd name="T92" fmla="*/ 3568 w 4467"/>
                <a:gd name="T93" fmla="*/ 3009 h 5451"/>
                <a:gd name="T94" fmla="*/ 3503 w 4467"/>
                <a:gd name="T95" fmla="*/ 3150 h 5451"/>
                <a:gd name="T96" fmla="*/ 3359 w 4467"/>
                <a:gd name="T97" fmla="*/ 4486 h 5451"/>
                <a:gd name="T98" fmla="*/ 2202 w 4467"/>
                <a:gd name="T99" fmla="*/ 4485 h 5451"/>
                <a:gd name="T100" fmla="*/ 2053 w 4467"/>
                <a:gd name="T101" fmla="*/ 4525 h 5451"/>
                <a:gd name="T102" fmla="*/ 1988 w 4467"/>
                <a:gd name="T103" fmla="*/ 4634 h 5451"/>
                <a:gd name="T104" fmla="*/ 2026 w 4467"/>
                <a:gd name="T105" fmla="*/ 4775 h 5451"/>
                <a:gd name="T106" fmla="*/ 2119 w 4467"/>
                <a:gd name="T107" fmla="*/ 5074 h 5451"/>
                <a:gd name="T108" fmla="*/ 2023 w 4467"/>
                <a:gd name="T109" fmla="*/ 5313 h 5451"/>
                <a:gd name="T110" fmla="*/ 1739 w 4467"/>
                <a:gd name="T111" fmla="*/ 5449 h 5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467" h="5451">
                  <a:moveTo>
                    <a:pt x="1696" y="5451"/>
                  </a:moveTo>
                  <a:lnTo>
                    <a:pt x="1652" y="5449"/>
                  </a:lnTo>
                  <a:lnTo>
                    <a:pt x="1571" y="5434"/>
                  </a:lnTo>
                  <a:lnTo>
                    <a:pt x="1494" y="5405"/>
                  </a:lnTo>
                  <a:lnTo>
                    <a:pt x="1427" y="5365"/>
                  </a:lnTo>
                  <a:lnTo>
                    <a:pt x="1370" y="5313"/>
                  </a:lnTo>
                  <a:lnTo>
                    <a:pt x="1324" y="5254"/>
                  </a:lnTo>
                  <a:lnTo>
                    <a:pt x="1292" y="5186"/>
                  </a:lnTo>
                  <a:lnTo>
                    <a:pt x="1275" y="5112"/>
                  </a:lnTo>
                  <a:lnTo>
                    <a:pt x="1274" y="5074"/>
                  </a:lnTo>
                  <a:lnTo>
                    <a:pt x="1274" y="5053"/>
                  </a:lnTo>
                  <a:lnTo>
                    <a:pt x="1283" y="5005"/>
                  </a:lnTo>
                  <a:lnTo>
                    <a:pt x="1306" y="4923"/>
                  </a:lnTo>
                  <a:lnTo>
                    <a:pt x="1367" y="4775"/>
                  </a:lnTo>
                  <a:lnTo>
                    <a:pt x="1381" y="4746"/>
                  </a:lnTo>
                  <a:lnTo>
                    <a:pt x="1392" y="4722"/>
                  </a:lnTo>
                  <a:lnTo>
                    <a:pt x="1403" y="4677"/>
                  </a:lnTo>
                  <a:lnTo>
                    <a:pt x="1405" y="4634"/>
                  </a:lnTo>
                  <a:lnTo>
                    <a:pt x="1394" y="4593"/>
                  </a:lnTo>
                  <a:lnTo>
                    <a:pt x="1385" y="4574"/>
                  </a:lnTo>
                  <a:lnTo>
                    <a:pt x="1374" y="4556"/>
                  </a:lnTo>
                  <a:lnTo>
                    <a:pt x="1342" y="4527"/>
                  </a:lnTo>
                  <a:lnTo>
                    <a:pt x="1304" y="4505"/>
                  </a:lnTo>
                  <a:lnTo>
                    <a:pt x="1256" y="4490"/>
                  </a:lnTo>
                  <a:lnTo>
                    <a:pt x="1228" y="4486"/>
                  </a:lnTo>
                  <a:lnTo>
                    <a:pt x="1228" y="4485"/>
                  </a:lnTo>
                  <a:lnTo>
                    <a:pt x="1217" y="4485"/>
                  </a:lnTo>
                  <a:lnTo>
                    <a:pt x="1195" y="4485"/>
                  </a:lnTo>
                  <a:lnTo>
                    <a:pt x="185" y="4486"/>
                  </a:lnTo>
                  <a:lnTo>
                    <a:pt x="0" y="4486"/>
                  </a:lnTo>
                  <a:lnTo>
                    <a:pt x="0" y="3184"/>
                  </a:lnTo>
                  <a:lnTo>
                    <a:pt x="0" y="3172"/>
                  </a:lnTo>
                  <a:lnTo>
                    <a:pt x="0" y="3164"/>
                  </a:lnTo>
                  <a:lnTo>
                    <a:pt x="0" y="3164"/>
                  </a:lnTo>
                  <a:lnTo>
                    <a:pt x="4" y="3125"/>
                  </a:lnTo>
                  <a:lnTo>
                    <a:pt x="26" y="3063"/>
                  </a:lnTo>
                  <a:lnTo>
                    <a:pt x="53" y="3028"/>
                  </a:lnTo>
                  <a:lnTo>
                    <a:pt x="75" y="3011"/>
                  </a:lnTo>
                  <a:lnTo>
                    <a:pt x="99" y="3000"/>
                  </a:lnTo>
                  <a:lnTo>
                    <a:pt x="128" y="2995"/>
                  </a:lnTo>
                  <a:lnTo>
                    <a:pt x="144" y="2993"/>
                  </a:lnTo>
                  <a:lnTo>
                    <a:pt x="164" y="2995"/>
                  </a:lnTo>
                  <a:lnTo>
                    <a:pt x="207" y="3006"/>
                  </a:lnTo>
                  <a:lnTo>
                    <a:pt x="229" y="3015"/>
                  </a:lnTo>
                  <a:lnTo>
                    <a:pt x="262" y="3032"/>
                  </a:lnTo>
                  <a:lnTo>
                    <a:pt x="413" y="3093"/>
                  </a:lnTo>
                  <a:lnTo>
                    <a:pt x="495" y="3116"/>
                  </a:lnTo>
                  <a:lnTo>
                    <a:pt x="544" y="3124"/>
                  </a:lnTo>
                  <a:lnTo>
                    <a:pt x="566" y="3125"/>
                  </a:lnTo>
                  <a:lnTo>
                    <a:pt x="608" y="3124"/>
                  </a:lnTo>
                  <a:lnTo>
                    <a:pt x="685" y="3106"/>
                  </a:lnTo>
                  <a:lnTo>
                    <a:pt x="757" y="3072"/>
                  </a:lnTo>
                  <a:lnTo>
                    <a:pt x="820" y="3024"/>
                  </a:lnTo>
                  <a:lnTo>
                    <a:pt x="875" y="2965"/>
                  </a:lnTo>
                  <a:lnTo>
                    <a:pt x="917" y="2893"/>
                  </a:lnTo>
                  <a:lnTo>
                    <a:pt x="947" y="2813"/>
                  </a:lnTo>
                  <a:lnTo>
                    <a:pt x="963" y="2728"/>
                  </a:lnTo>
                  <a:lnTo>
                    <a:pt x="965" y="2681"/>
                  </a:lnTo>
                  <a:lnTo>
                    <a:pt x="963" y="2635"/>
                  </a:lnTo>
                  <a:lnTo>
                    <a:pt x="947" y="2549"/>
                  </a:lnTo>
                  <a:lnTo>
                    <a:pt x="917" y="2470"/>
                  </a:lnTo>
                  <a:lnTo>
                    <a:pt x="875" y="2398"/>
                  </a:lnTo>
                  <a:lnTo>
                    <a:pt x="820" y="2339"/>
                  </a:lnTo>
                  <a:lnTo>
                    <a:pt x="757" y="2291"/>
                  </a:lnTo>
                  <a:lnTo>
                    <a:pt x="685" y="2256"/>
                  </a:lnTo>
                  <a:lnTo>
                    <a:pt x="608" y="2239"/>
                  </a:lnTo>
                  <a:lnTo>
                    <a:pt x="566" y="2238"/>
                  </a:lnTo>
                  <a:lnTo>
                    <a:pt x="544" y="2238"/>
                  </a:lnTo>
                  <a:lnTo>
                    <a:pt x="495" y="2247"/>
                  </a:lnTo>
                  <a:lnTo>
                    <a:pt x="413" y="2270"/>
                  </a:lnTo>
                  <a:lnTo>
                    <a:pt x="262" y="2331"/>
                  </a:lnTo>
                  <a:lnTo>
                    <a:pt x="229" y="2346"/>
                  </a:lnTo>
                  <a:lnTo>
                    <a:pt x="207" y="2357"/>
                  </a:lnTo>
                  <a:lnTo>
                    <a:pt x="164" y="2368"/>
                  </a:lnTo>
                  <a:lnTo>
                    <a:pt x="144" y="2368"/>
                  </a:lnTo>
                  <a:lnTo>
                    <a:pt x="128" y="2368"/>
                  </a:lnTo>
                  <a:lnTo>
                    <a:pt x="99" y="2362"/>
                  </a:lnTo>
                  <a:lnTo>
                    <a:pt x="75" y="2350"/>
                  </a:lnTo>
                  <a:lnTo>
                    <a:pt x="53" y="2333"/>
                  </a:lnTo>
                  <a:lnTo>
                    <a:pt x="26" y="2300"/>
                  </a:lnTo>
                  <a:lnTo>
                    <a:pt x="4" y="2238"/>
                  </a:lnTo>
                  <a:lnTo>
                    <a:pt x="0" y="2199"/>
                  </a:lnTo>
                  <a:lnTo>
                    <a:pt x="0" y="2175"/>
                  </a:lnTo>
                  <a:lnTo>
                    <a:pt x="0" y="966"/>
                  </a:lnTo>
                  <a:lnTo>
                    <a:pt x="1191" y="966"/>
                  </a:lnTo>
                  <a:lnTo>
                    <a:pt x="1214" y="966"/>
                  </a:lnTo>
                  <a:lnTo>
                    <a:pt x="1244" y="963"/>
                  </a:lnTo>
                  <a:lnTo>
                    <a:pt x="1296" y="949"/>
                  </a:lnTo>
                  <a:lnTo>
                    <a:pt x="1340" y="927"/>
                  </a:lnTo>
                  <a:lnTo>
                    <a:pt x="1374" y="896"/>
                  </a:lnTo>
                  <a:lnTo>
                    <a:pt x="1385" y="877"/>
                  </a:lnTo>
                  <a:lnTo>
                    <a:pt x="1396" y="858"/>
                  </a:lnTo>
                  <a:lnTo>
                    <a:pt x="1405" y="818"/>
                  </a:lnTo>
                  <a:lnTo>
                    <a:pt x="1403" y="774"/>
                  </a:lnTo>
                  <a:lnTo>
                    <a:pt x="1392" y="729"/>
                  </a:lnTo>
                  <a:lnTo>
                    <a:pt x="1381" y="706"/>
                  </a:lnTo>
                  <a:lnTo>
                    <a:pt x="1367" y="677"/>
                  </a:lnTo>
                  <a:lnTo>
                    <a:pt x="1306" y="528"/>
                  </a:lnTo>
                  <a:lnTo>
                    <a:pt x="1283" y="448"/>
                  </a:lnTo>
                  <a:lnTo>
                    <a:pt x="1274" y="398"/>
                  </a:lnTo>
                  <a:lnTo>
                    <a:pt x="1274" y="378"/>
                  </a:lnTo>
                  <a:lnTo>
                    <a:pt x="1275" y="339"/>
                  </a:lnTo>
                  <a:lnTo>
                    <a:pt x="1292" y="265"/>
                  </a:lnTo>
                  <a:lnTo>
                    <a:pt x="1324" y="197"/>
                  </a:lnTo>
                  <a:lnTo>
                    <a:pt x="1370" y="138"/>
                  </a:lnTo>
                  <a:lnTo>
                    <a:pt x="1427" y="86"/>
                  </a:lnTo>
                  <a:lnTo>
                    <a:pt x="1494" y="46"/>
                  </a:lnTo>
                  <a:lnTo>
                    <a:pt x="1571" y="17"/>
                  </a:lnTo>
                  <a:lnTo>
                    <a:pt x="1652" y="2"/>
                  </a:lnTo>
                  <a:lnTo>
                    <a:pt x="1696" y="0"/>
                  </a:lnTo>
                  <a:lnTo>
                    <a:pt x="1739" y="2"/>
                  </a:lnTo>
                  <a:lnTo>
                    <a:pt x="1822" y="17"/>
                  </a:lnTo>
                  <a:lnTo>
                    <a:pt x="1897" y="46"/>
                  </a:lnTo>
                  <a:lnTo>
                    <a:pt x="1965" y="86"/>
                  </a:lnTo>
                  <a:lnTo>
                    <a:pt x="2023" y="138"/>
                  </a:lnTo>
                  <a:lnTo>
                    <a:pt x="2068" y="197"/>
                  </a:lnTo>
                  <a:lnTo>
                    <a:pt x="2101" y="265"/>
                  </a:lnTo>
                  <a:lnTo>
                    <a:pt x="2118" y="339"/>
                  </a:lnTo>
                  <a:lnTo>
                    <a:pt x="2119" y="378"/>
                  </a:lnTo>
                  <a:lnTo>
                    <a:pt x="2118" y="398"/>
                  </a:lnTo>
                  <a:lnTo>
                    <a:pt x="2110" y="448"/>
                  </a:lnTo>
                  <a:lnTo>
                    <a:pt x="2085" y="528"/>
                  </a:lnTo>
                  <a:lnTo>
                    <a:pt x="2026" y="677"/>
                  </a:lnTo>
                  <a:lnTo>
                    <a:pt x="2011" y="706"/>
                  </a:lnTo>
                  <a:lnTo>
                    <a:pt x="2001" y="729"/>
                  </a:lnTo>
                  <a:lnTo>
                    <a:pt x="1988" y="774"/>
                  </a:lnTo>
                  <a:lnTo>
                    <a:pt x="1988" y="818"/>
                  </a:lnTo>
                  <a:lnTo>
                    <a:pt x="1997" y="858"/>
                  </a:lnTo>
                  <a:lnTo>
                    <a:pt x="2007" y="877"/>
                  </a:lnTo>
                  <a:lnTo>
                    <a:pt x="2018" y="895"/>
                  </a:lnTo>
                  <a:lnTo>
                    <a:pt x="2049" y="925"/>
                  </a:lnTo>
                  <a:lnTo>
                    <a:pt x="2089" y="947"/>
                  </a:lnTo>
                  <a:lnTo>
                    <a:pt x="2137" y="961"/>
                  </a:lnTo>
                  <a:lnTo>
                    <a:pt x="2164" y="965"/>
                  </a:lnTo>
                  <a:lnTo>
                    <a:pt x="2164" y="966"/>
                  </a:lnTo>
                  <a:lnTo>
                    <a:pt x="2176" y="966"/>
                  </a:lnTo>
                  <a:lnTo>
                    <a:pt x="2198" y="966"/>
                  </a:lnTo>
                  <a:lnTo>
                    <a:pt x="3270" y="966"/>
                  </a:lnTo>
                  <a:lnTo>
                    <a:pt x="3281" y="966"/>
                  </a:lnTo>
                  <a:lnTo>
                    <a:pt x="3503" y="966"/>
                  </a:lnTo>
                  <a:lnTo>
                    <a:pt x="3503" y="2175"/>
                  </a:lnTo>
                  <a:lnTo>
                    <a:pt x="3503" y="2200"/>
                  </a:lnTo>
                  <a:lnTo>
                    <a:pt x="3508" y="2241"/>
                  </a:lnTo>
                  <a:lnTo>
                    <a:pt x="3526" y="2296"/>
                  </a:lnTo>
                  <a:lnTo>
                    <a:pt x="3543" y="2326"/>
                  </a:lnTo>
                  <a:lnTo>
                    <a:pt x="3565" y="2350"/>
                  </a:lnTo>
                  <a:lnTo>
                    <a:pt x="3590" y="2370"/>
                  </a:lnTo>
                  <a:lnTo>
                    <a:pt x="3618" y="2383"/>
                  </a:lnTo>
                  <a:lnTo>
                    <a:pt x="3651" y="2389"/>
                  </a:lnTo>
                  <a:lnTo>
                    <a:pt x="3668" y="2391"/>
                  </a:lnTo>
                  <a:lnTo>
                    <a:pt x="3691" y="2389"/>
                  </a:lnTo>
                  <a:lnTo>
                    <a:pt x="3739" y="2378"/>
                  </a:lnTo>
                  <a:lnTo>
                    <a:pt x="3764" y="2366"/>
                  </a:lnTo>
                  <a:lnTo>
                    <a:pt x="3792" y="2352"/>
                  </a:lnTo>
                  <a:lnTo>
                    <a:pt x="3941" y="2292"/>
                  </a:lnTo>
                  <a:lnTo>
                    <a:pt x="4022" y="2269"/>
                  </a:lnTo>
                  <a:lnTo>
                    <a:pt x="4071" y="2260"/>
                  </a:lnTo>
                  <a:lnTo>
                    <a:pt x="4092" y="2258"/>
                  </a:lnTo>
                  <a:lnTo>
                    <a:pt x="4130" y="2260"/>
                  </a:lnTo>
                  <a:lnTo>
                    <a:pt x="4203" y="2276"/>
                  </a:lnTo>
                  <a:lnTo>
                    <a:pt x="4272" y="2309"/>
                  </a:lnTo>
                  <a:lnTo>
                    <a:pt x="4331" y="2354"/>
                  </a:lnTo>
                  <a:lnTo>
                    <a:pt x="4382" y="2413"/>
                  </a:lnTo>
                  <a:lnTo>
                    <a:pt x="4423" y="2480"/>
                  </a:lnTo>
                  <a:lnTo>
                    <a:pt x="4452" y="2555"/>
                  </a:lnTo>
                  <a:lnTo>
                    <a:pt x="4466" y="2638"/>
                  </a:lnTo>
                  <a:lnTo>
                    <a:pt x="4467" y="2681"/>
                  </a:lnTo>
                  <a:lnTo>
                    <a:pt x="4466" y="2725"/>
                  </a:lnTo>
                  <a:lnTo>
                    <a:pt x="4452" y="2807"/>
                  </a:lnTo>
                  <a:lnTo>
                    <a:pt x="4423" y="2883"/>
                  </a:lnTo>
                  <a:lnTo>
                    <a:pt x="4382" y="2950"/>
                  </a:lnTo>
                  <a:lnTo>
                    <a:pt x="4331" y="3007"/>
                  </a:lnTo>
                  <a:lnTo>
                    <a:pt x="4272" y="3053"/>
                  </a:lnTo>
                  <a:lnTo>
                    <a:pt x="4203" y="3085"/>
                  </a:lnTo>
                  <a:lnTo>
                    <a:pt x="4130" y="3102"/>
                  </a:lnTo>
                  <a:lnTo>
                    <a:pt x="4092" y="3103"/>
                  </a:lnTo>
                  <a:lnTo>
                    <a:pt x="4071" y="3103"/>
                  </a:lnTo>
                  <a:lnTo>
                    <a:pt x="4022" y="3094"/>
                  </a:lnTo>
                  <a:lnTo>
                    <a:pt x="3941" y="3071"/>
                  </a:lnTo>
                  <a:lnTo>
                    <a:pt x="3792" y="3010"/>
                  </a:lnTo>
                  <a:lnTo>
                    <a:pt x="3764" y="2996"/>
                  </a:lnTo>
                  <a:lnTo>
                    <a:pt x="3739" y="2985"/>
                  </a:lnTo>
                  <a:lnTo>
                    <a:pt x="3691" y="2972"/>
                  </a:lnTo>
                  <a:lnTo>
                    <a:pt x="3668" y="2972"/>
                  </a:lnTo>
                  <a:lnTo>
                    <a:pt x="3652" y="2972"/>
                  </a:lnTo>
                  <a:lnTo>
                    <a:pt x="3621" y="2979"/>
                  </a:lnTo>
                  <a:lnTo>
                    <a:pt x="3593" y="2991"/>
                  </a:lnTo>
                  <a:lnTo>
                    <a:pt x="3568" y="3009"/>
                  </a:lnTo>
                  <a:lnTo>
                    <a:pt x="3537" y="3045"/>
                  </a:lnTo>
                  <a:lnTo>
                    <a:pt x="3510" y="3110"/>
                  </a:lnTo>
                  <a:lnTo>
                    <a:pt x="3504" y="3150"/>
                  </a:lnTo>
                  <a:lnTo>
                    <a:pt x="3503" y="3150"/>
                  </a:lnTo>
                  <a:lnTo>
                    <a:pt x="3503" y="3162"/>
                  </a:lnTo>
                  <a:lnTo>
                    <a:pt x="3503" y="3184"/>
                  </a:lnTo>
                  <a:lnTo>
                    <a:pt x="3503" y="4488"/>
                  </a:lnTo>
                  <a:lnTo>
                    <a:pt x="3359" y="4486"/>
                  </a:lnTo>
                  <a:lnTo>
                    <a:pt x="3245" y="4486"/>
                  </a:lnTo>
                  <a:lnTo>
                    <a:pt x="2745" y="4486"/>
                  </a:lnTo>
                  <a:lnTo>
                    <a:pt x="2735" y="4486"/>
                  </a:lnTo>
                  <a:lnTo>
                    <a:pt x="2202" y="4485"/>
                  </a:lnTo>
                  <a:lnTo>
                    <a:pt x="2177" y="4486"/>
                  </a:lnTo>
                  <a:lnTo>
                    <a:pt x="2149" y="4489"/>
                  </a:lnTo>
                  <a:lnTo>
                    <a:pt x="2096" y="4502"/>
                  </a:lnTo>
                  <a:lnTo>
                    <a:pt x="2053" y="4525"/>
                  </a:lnTo>
                  <a:lnTo>
                    <a:pt x="2019" y="4556"/>
                  </a:lnTo>
                  <a:lnTo>
                    <a:pt x="2006" y="4574"/>
                  </a:lnTo>
                  <a:lnTo>
                    <a:pt x="1997" y="4593"/>
                  </a:lnTo>
                  <a:lnTo>
                    <a:pt x="1988" y="4634"/>
                  </a:lnTo>
                  <a:lnTo>
                    <a:pt x="1988" y="4677"/>
                  </a:lnTo>
                  <a:lnTo>
                    <a:pt x="2001" y="4722"/>
                  </a:lnTo>
                  <a:lnTo>
                    <a:pt x="2011" y="4746"/>
                  </a:lnTo>
                  <a:lnTo>
                    <a:pt x="2026" y="4775"/>
                  </a:lnTo>
                  <a:lnTo>
                    <a:pt x="2085" y="4923"/>
                  </a:lnTo>
                  <a:lnTo>
                    <a:pt x="2110" y="5005"/>
                  </a:lnTo>
                  <a:lnTo>
                    <a:pt x="2118" y="5053"/>
                  </a:lnTo>
                  <a:lnTo>
                    <a:pt x="2119" y="5074"/>
                  </a:lnTo>
                  <a:lnTo>
                    <a:pt x="2118" y="5112"/>
                  </a:lnTo>
                  <a:lnTo>
                    <a:pt x="2101" y="5186"/>
                  </a:lnTo>
                  <a:lnTo>
                    <a:pt x="2068" y="5254"/>
                  </a:lnTo>
                  <a:lnTo>
                    <a:pt x="2023" y="5313"/>
                  </a:lnTo>
                  <a:lnTo>
                    <a:pt x="1965" y="5365"/>
                  </a:lnTo>
                  <a:lnTo>
                    <a:pt x="1897" y="5405"/>
                  </a:lnTo>
                  <a:lnTo>
                    <a:pt x="1822" y="5434"/>
                  </a:lnTo>
                  <a:lnTo>
                    <a:pt x="1739" y="5449"/>
                  </a:lnTo>
                  <a:lnTo>
                    <a:pt x="1696" y="5451"/>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 name="TextBox 14">
              <a:extLst>
                <a:ext uri="{FF2B5EF4-FFF2-40B4-BE49-F238E27FC236}">
                  <a16:creationId xmlns:a16="http://schemas.microsoft.com/office/drawing/2014/main" id="{02D2297F-BD16-445B-B1CB-F6B981D4595C}"/>
                </a:ext>
              </a:extLst>
            </p:cNvPr>
            <p:cNvSpPr txBox="1"/>
            <p:nvPr/>
          </p:nvSpPr>
          <p:spPr>
            <a:xfrm>
              <a:off x="1018374" y="1583430"/>
              <a:ext cx="755335" cy="769441"/>
            </a:xfrm>
            <a:prstGeom prst="rect">
              <a:avLst/>
            </a:prstGeom>
            <a:grpFill/>
          </p:spPr>
          <p:txBody>
            <a:bodyPr wrap="none"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srgbClr val="F0EEEF"/>
                  </a:solidFill>
                  <a:effectLst>
                    <a:outerShdw blurRad="38100" dist="38100" dir="2700000" algn="tl">
                      <a:srgbClr val="000000">
                        <a:alpha val="43137"/>
                      </a:srgbClr>
                    </a:outerShdw>
                  </a:effectLst>
                  <a:uLnTx/>
                  <a:uFillTx/>
                  <a:latin typeface="Calibri" panose="020F0502020204030204"/>
                  <a:ea typeface="+mn-ea"/>
                  <a:cs typeface="+mn-cs"/>
                </a:rPr>
                <a:t>03</a:t>
              </a:r>
            </a:p>
          </p:txBody>
        </p:sp>
      </p:grpSp>
      <p:sp>
        <p:nvSpPr>
          <p:cNvPr id="5" name="TextBox 4">
            <a:extLst>
              <a:ext uri="{FF2B5EF4-FFF2-40B4-BE49-F238E27FC236}">
                <a16:creationId xmlns:a16="http://schemas.microsoft.com/office/drawing/2014/main" id="{5EC8333E-4F24-4AEE-8FFD-6AFF5F9EB08F}"/>
              </a:ext>
            </a:extLst>
          </p:cNvPr>
          <p:cNvSpPr txBox="1"/>
          <p:nvPr/>
        </p:nvSpPr>
        <p:spPr>
          <a:xfrm>
            <a:off x="2511609" y="1023815"/>
            <a:ext cx="6400800"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000" b="1" i="0" u="none" strike="noStrike" kern="1200" cap="none" spc="0" normalizeH="0" baseline="0" noProof="0" dirty="0">
                <a:ln>
                  <a:noFill/>
                </a:ln>
                <a:solidFill>
                  <a:srgbClr val="2F6B6A"/>
                </a:solidFill>
                <a:effectLst/>
                <a:uLnTx/>
                <a:uFillTx/>
                <a:latin typeface="Verdana" panose="020B0604030504040204" pitchFamily="34" charset="0"/>
                <a:ea typeface="Verdana" panose="020B0604030504040204" pitchFamily="34" charset="0"/>
                <a:cs typeface="Verdana" panose="020B0604030504040204" pitchFamily="34" charset="0"/>
              </a:rPr>
              <a:t>Emerging Applications</a:t>
            </a:r>
            <a:endParaRPr kumimoji="0" lang="en-US" sz="1000" b="1" i="0" u="none" strike="noStrike" kern="1200" cap="none" spc="0" normalizeH="0" baseline="0" noProof="0" dirty="0">
              <a:ln>
                <a:noFill/>
              </a:ln>
              <a:solidFill>
                <a:srgbClr val="2F6B6A"/>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29" name="TextBox 28">
            <a:extLst>
              <a:ext uri="{FF2B5EF4-FFF2-40B4-BE49-F238E27FC236}">
                <a16:creationId xmlns:a16="http://schemas.microsoft.com/office/drawing/2014/main" id="{1A32D67F-AD0A-4F8F-81C1-209C03876E4F}"/>
              </a:ext>
            </a:extLst>
          </p:cNvPr>
          <p:cNvSpPr txBox="1"/>
          <p:nvPr/>
        </p:nvSpPr>
        <p:spPr>
          <a:xfrm>
            <a:off x="2578919" y="1306355"/>
            <a:ext cx="6037671" cy="2305439"/>
          </a:xfrm>
          <a:prstGeom prst="rect">
            <a:avLst/>
          </a:prstGeom>
          <a:noFill/>
        </p:spPr>
        <p:txBody>
          <a:bodyPr wrap="square" rtlCol="0">
            <a:spAutoFit/>
          </a:bodyPr>
          <a:lstStyle/>
          <a:p>
            <a:pPr marL="0" marR="0" lvl="0" indent="0" algn="just" defTabSz="444500" rtl="0" eaLnBrk="1" fontAlgn="auto" latinLnBrk="0" hangingPunct="1">
              <a:lnSpc>
                <a:spcPts val="2200"/>
              </a:lnSpc>
              <a:spcBef>
                <a:spcPct val="0"/>
              </a:spcBef>
              <a:spcAft>
                <a:spcPct val="15000"/>
              </a:spcAft>
              <a:buClrTx/>
              <a:buSzTx/>
              <a:buFontTx/>
              <a:buNone/>
              <a:tabLst/>
              <a:defRPr/>
            </a:pPr>
            <a:r>
              <a:rPr kumimoji="0" lang="en-IN"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Ban on usage of Bisphenol A has increased the consumption of Epoxy Resin in various applications such as producing intermediates, high performance polymers, heat sensitive developers, etc.. Recently, BPS has substituted BPA-based epoxy resins which are generally used in food packaging containers. Epoxy resins are also used in aerospace plastics</a:t>
            </a:r>
            <a:r>
              <a:rPr kumimoji="0" lang="en-US"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as a binder for reinforcements such as glass, carbon or Kevlar. </a:t>
            </a:r>
            <a:r>
              <a:rPr kumimoji="0" lang="en-IN"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Growing utilization of Epoxy Resin in epoxy resins is likely to increase its foothold in the market over coming years. Besides,  it is anticipated that Epoxy Resin might replace BPA in the polycarbonate production, which may further boost the demand for Epoxy Resin in the coming years.</a:t>
            </a:r>
            <a:endParaRPr kumimoji="0" lang="en-US"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8" name="Text Placeholder 3">
            <a:extLst>
              <a:ext uri="{FF2B5EF4-FFF2-40B4-BE49-F238E27FC236}">
                <a16:creationId xmlns:a16="http://schemas.microsoft.com/office/drawing/2014/main" id="{47A1ABD1-0C40-4413-85E7-788B2052EC61}"/>
              </a:ext>
            </a:extLst>
          </p:cNvPr>
          <p:cNvSpPr txBox="1">
            <a:spLocks/>
          </p:cNvSpPr>
          <p:nvPr/>
        </p:nvSpPr>
        <p:spPr>
          <a:xfrm>
            <a:off x="28136" y="130464"/>
            <a:ext cx="7340073" cy="608533"/>
          </a:xfrm>
          <a:prstGeom prst="rect">
            <a:avLst/>
          </a:prstGeom>
          <a:noFill/>
          <a:ln>
            <a:noFill/>
          </a:ln>
        </p:spPr>
        <p:txBody>
          <a:bodyPr vert="horz" lIns="91440" tIns="45720" rIns="91440" bIns="45720" rtlCol="0" anchor="ctr">
            <a:normAutofit/>
          </a:bodyPr>
          <a:lstStyle>
            <a:lvl1pPr marL="0" indent="0" algn="l" defTabSz="685800" rtl="0" eaLnBrk="1" latinLnBrk="0" hangingPunct="1">
              <a:lnSpc>
                <a:spcPct val="90000"/>
              </a:lnSpc>
              <a:spcBef>
                <a:spcPts val="750"/>
              </a:spcBef>
              <a:buFont typeface="Arial" panose="020B0604020202020204" pitchFamily="34" charset="0"/>
              <a:buNone/>
              <a:defRPr lang="en-US" sz="1600" b="1" kern="1200" spc="0" dirty="0">
                <a:solidFill>
                  <a:schemeClr val="bg2">
                    <a:lumMod val="25000"/>
                  </a:schemeClr>
                </a:solidFill>
                <a:latin typeface="Montserrat" panose="02000505000000020004" pitchFamily="2"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marR="0" lvl="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a:pPr>
            <a:r>
              <a:rPr kumimoji="0" lang="en-US" sz="1400" b="1" i="0" u="none" strike="noStrike" kern="1200" cap="none" spc="0" normalizeH="0" baseline="0" noProof="0" dirty="0">
                <a:ln>
                  <a:noFill/>
                </a:ln>
                <a:solidFill>
                  <a:sysClr val="windowText" lastClr="000000">
                    <a:lumMod val="85000"/>
                    <a:lumOff val="15000"/>
                  </a:sysClr>
                </a:solidFill>
                <a:effectLst/>
                <a:uLnTx/>
                <a:uFillTx/>
                <a:latin typeface="Montserrat" panose="02000505000000020004" pitchFamily="2" charset="0"/>
                <a:ea typeface="+mn-ea"/>
                <a:cs typeface="Arial" panose="020B0604020202020204" pitchFamily="34" charset="0"/>
              </a:rPr>
              <a:t> Market Trends &amp; Developments</a:t>
            </a:r>
          </a:p>
        </p:txBody>
      </p:sp>
    </p:spTree>
    <p:extLst>
      <p:ext uri="{BB962C8B-B14F-4D97-AF65-F5344CB8AC3E}">
        <p14:creationId xmlns:p14="http://schemas.microsoft.com/office/powerpoint/2010/main" val="137800999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140E797-62C3-4764-BFAE-4BD61434E9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699803"/>
            <a:ext cx="9106593" cy="3158196"/>
          </a:xfrm>
          <a:prstGeom prst="rect">
            <a:avLst/>
          </a:prstGeom>
        </p:spPr>
      </p:pic>
      <p:pic>
        <p:nvPicPr>
          <p:cNvPr id="7" name="Picture 6">
            <a:extLst>
              <a:ext uri="{FF2B5EF4-FFF2-40B4-BE49-F238E27FC236}">
                <a16:creationId xmlns:a16="http://schemas.microsoft.com/office/drawing/2014/main" id="{9C278DDE-97C5-4594-8405-A7D03ECC99E4}"/>
              </a:ext>
            </a:extLst>
          </p:cNvPr>
          <p:cNvPicPr>
            <a:picLocks noChangeAspect="1"/>
          </p:cNvPicPr>
          <p:nvPr/>
        </p:nvPicPr>
        <p:blipFill rotWithShape="1">
          <a:blip r:embed="rId3">
            <a:extLst>
              <a:ext uri="{28A0092B-C50C-407E-A947-70E740481C1C}">
                <a14:useLocalDpi xmlns:a14="http://schemas.microsoft.com/office/drawing/2010/main" val="0"/>
              </a:ext>
            </a:extLst>
          </a:blip>
          <a:srcRect t="23908" b="13235"/>
          <a:stretch/>
        </p:blipFill>
        <p:spPr>
          <a:xfrm>
            <a:off x="0" y="78980"/>
            <a:ext cx="9144000" cy="6858000"/>
          </a:xfrm>
          <a:prstGeom prst="rect">
            <a:avLst/>
          </a:prstGeom>
        </p:spPr>
      </p:pic>
      <p:sp>
        <p:nvSpPr>
          <p:cNvPr id="8" name="Rectangle 7">
            <a:extLst>
              <a:ext uri="{FF2B5EF4-FFF2-40B4-BE49-F238E27FC236}">
                <a16:creationId xmlns:a16="http://schemas.microsoft.com/office/drawing/2014/main" id="{D0D46130-130D-492E-AB8D-6D2D01ADC29E}"/>
              </a:ext>
            </a:extLst>
          </p:cNvPr>
          <p:cNvSpPr/>
          <p:nvPr/>
        </p:nvSpPr>
        <p:spPr>
          <a:xfrm>
            <a:off x="158045" y="2553873"/>
            <a:ext cx="2956630" cy="954107"/>
          </a:xfrm>
          <a:prstGeom prst="rect">
            <a:avLst/>
          </a:prstGeom>
          <a:noFill/>
        </p:spPr>
        <p:txBody>
          <a:bodyPr wrap="square">
            <a:spAutoFit/>
          </a:bodyPr>
          <a:lstStyle/>
          <a:p>
            <a:pPr lvl="0">
              <a:defRPr/>
            </a:pPr>
            <a:r>
              <a:rPr lang="en-US" sz="2800" b="1" dirty="0">
                <a:effectLst>
                  <a:outerShdw blurRad="38100" dist="38100" dir="2700000" algn="tl">
                    <a:srgbClr val="000000">
                      <a:alpha val="43137"/>
                    </a:srgbClr>
                  </a:outerShdw>
                </a:effectLst>
                <a:latin typeface="Montserrat" panose="02000505000000020004" pitchFamily="2" charset="0"/>
                <a:ea typeface="Roboto" pitchFamily="2" charset="0"/>
                <a:cs typeface="Arial" panose="020B0604020202020204" pitchFamily="34" charset="0"/>
              </a:rPr>
              <a:t>EPOXY RESIN PRICING ANALYSIS</a:t>
            </a:r>
          </a:p>
        </p:txBody>
      </p:sp>
    </p:spTree>
    <p:extLst>
      <p:ext uri="{BB962C8B-B14F-4D97-AF65-F5344CB8AC3E}">
        <p14:creationId xmlns:p14="http://schemas.microsoft.com/office/powerpoint/2010/main" val="322113658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3">
            <a:extLst>
              <a:ext uri="{FF2B5EF4-FFF2-40B4-BE49-F238E27FC236}">
                <a16:creationId xmlns:a16="http://schemas.microsoft.com/office/drawing/2014/main" id="{47A1ABD1-0C40-4413-85E7-788B2052EC61}"/>
              </a:ext>
            </a:extLst>
          </p:cNvPr>
          <p:cNvSpPr txBox="1">
            <a:spLocks/>
          </p:cNvSpPr>
          <p:nvPr/>
        </p:nvSpPr>
        <p:spPr>
          <a:xfrm>
            <a:off x="28136" y="130464"/>
            <a:ext cx="7340073" cy="608533"/>
          </a:xfrm>
          <a:prstGeom prst="rect">
            <a:avLst/>
          </a:prstGeom>
          <a:noFill/>
          <a:ln>
            <a:noFill/>
          </a:ln>
        </p:spPr>
        <p:txBody>
          <a:bodyPr vert="horz" lIns="91440" tIns="45720" rIns="91440" bIns="45720" rtlCol="0" anchor="ctr">
            <a:normAutofit/>
          </a:bodyPr>
          <a:lstStyle>
            <a:lvl1pPr marL="0" indent="0" algn="l" defTabSz="685800" rtl="0" eaLnBrk="1" latinLnBrk="0" hangingPunct="1">
              <a:lnSpc>
                <a:spcPct val="90000"/>
              </a:lnSpc>
              <a:spcBef>
                <a:spcPts val="750"/>
              </a:spcBef>
              <a:buFont typeface="Arial" panose="020B0604020202020204" pitchFamily="34" charset="0"/>
              <a:buNone/>
              <a:defRPr lang="en-US" sz="1600" b="1" kern="1200" spc="0" dirty="0">
                <a:solidFill>
                  <a:schemeClr val="bg2">
                    <a:lumMod val="25000"/>
                  </a:schemeClr>
                </a:solidFill>
                <a:latin typeface="Montserrat" panose="02000505000000020004" pitchFamily="2"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marR="0" lvl="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a:pPr>
            <a:r>
              <a:rPr kumimoji="0" lang="en-IN" sz="1400" b="1" i="0" u="none" strike="noStrike" kern="1200" cap="none" spc="0" normalizeH="0" baseline="0" noProof="0" dirty="0">
                <a:ln>
                  <a:noFill/>
                </a:ln>
                <a:solidFill>
                  <a:sysClr val="windowText" lastClr="000000">
                    <a:lumMod val="85000"/>
                    <a:lumOff val="15000"/>
                  </a:sysClr>
                </a:solidFill>
                <a:effectLst/>
                <a:uLnTx/>
                <a:uFillTx/>
                <a:latin typeface="Montserrat" panose="02000505000000020004" pitchFamily="2" charset="0"/>
                <a:ea typeface="+mn-ea"/>
                <a:cs typeface="Arial" panose="020B0604020202020204" pitchFamily="34" charset="0"/>
              </a:rPr>
              <a:t>India Epoxy Resin Monthly Prices, January 2018 Onwards (USD/Tonne)</a:t>
            </a:r>
          </a:p>
        </p:txBody>
      </p:sp>
      <p:sp>
        <p:nvSpPr>
          <p:cNvPr id="9" name="Rectangle 8">
            <a:extLst>
              <a:ext uri="{FF2B5EF4-FFF2-40B4-BE49-F238E27FC236}">
                <a16:creationId xmlns:a16="http://schemas.microsoft.com/office/drawing/2014/main" id="{95620EBB-BBC4-4914-A847-C609ED40A2B6}"/>
              </a:ext>
            </a:extLst>
          </p:cNvPr>
          <p:cNvSpPr/>
          <p:nvPr/>
        </p:nvSpPr>
        <p:spPr>
          <a:xfrm>
            <a:off x="5244962" y="6413996"/>
            <a:ext cx="3452221" cy="184666"/>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sz="600" i="1" dirty="0">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rPr>
              <a:t>Source: Expert Interviews, and TechSci Research Analysis</a:t>
            </a:r>
          </a:p>
        </p:txBody>
      </p:sp>
      <p:graphicFrame>
        <p:nvGraphicFramePr>
          <p:cNvPr id="10" name="Chart 9">
            <a:extLst>
              <a:ext uri="{FF2B5EF4-FFF2-40B4-BE49-F238E27FC236}">
                <a16:creationId xmlns:a16="http://schemas.microsoft.com/office/drawing/2014/main" id="{C739CA10-76F6-4DEF-B7CC-EE1F25F3626F}"/>
              </a:ext>
            </a:extLst>
          </p:cNvPr>
          <p:cNvGraphicFramePr/>
          <p:nvPr>
            <p:extLst>
              <p:ext uri="{D42A27DB-BD31-4B8C-83A1-F6EECF244321}">
                <p14:modId xmlns:p14="http://schemas.microsoft.com/office/powerpoint/2010/main" val="2683124210"/>
              </p:ext>
            </p:extLst>
          </p:nvPr>
        </p:nvGraphicFramePr>
        <p:xfrm>
          <a:off x="562906" y="738997"/>
          <a:ext cx="8018188" cy="3529383"/>
        </p:xfrm>
        <a:graphic>
          <a:graphicData uri="http://schemas.openxmlformats.org/drawingml/2006/chart">
            <c:chart xmlns:c="http://schemas.openxmlformats.org/drawingml/2006/chart" xmlns:r="http://schemas.openxmlformats.org/officeDocument/2006/relationships" r:id="rId2"/>
          </a:graphicData>
        </a:graphic>
      </p:graphicFrame>
      <p:sp>
        <p:nvSpPr>
          <p:cNvPr id="11" name="Rectangle 10">
            <a:extLst>
              <a:ext uri="{FF2B5EF4-FFF2-40B4-BE49-F238E27FC236}">
                <a16:creationId xmlns:a16="http://schemas.microsoft.com/office/drawing/2014/main" id="{BDFF6957-839F-4CA5-B10A-DA59B8503220}"/>
              </a:ext>
            </a:extLst>
          </p:cNvPr>
          <p:cNvSpPr/>
          <p:nvPr/>
        </p:nvSpPr>
        <p:spPr>
          <a:xfrm>
            <a:off x="562906" y="4453046"/>
            <a:ext cx="8018188" cy="19609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IN" sz="1600" dirty="0">
                <a:solidFill>
                  <a:schemeClr val="bg1"/>
                </a:solidFill>
                <a:effectLst/>
                <a:ea typeface="Times New Roman" panose="02020603050405020304" pitchFamily="18" charset="0"/>
              </a:rPr>
              <a:t>Since the beginning of 2021, Epoxy Resin prices observed consistent gain following strong values of upstream crude and soaring freight cost. </a:t>
            </a:r>
            <a:r>
              <a:rPr lang="en-IN" sz="1600" dirty="0">
                <a:solidFill>
                  <a:schemeClr val="bg1"/>
                </a:solidFill>
                <a:ea typeface="Times New Roman" panose="02020603050405020304" pitchFamily="18" charset="0"/>
              </a:rPr>
              <a:t>P</a:t>
            </a:r>
            <a:r>
              <a:rPr lang="en-IN" sz="1600" dirty="0">
                <a:solidFill>
                  <a:schemeClr val="bg1"/>
                </a:solidFill>
                <a:effectLst/>
                <a:ea typeface="Times New Roman" panose="02020603050405020304" pitchFamily="18" charset="0"/>
              </a:rPr>
              <a:t>rices rose marginally in a consistent manner, as the international market boomed. Besides, due to international boom, price of feedstock Bisphenol A were heard rising effectively, which primarily affected the price of Epoxy Resin in Indian market. Similar uptrend in price of Epoxy Resin is expected in the second half of 2021, as the overall market scenario is likely to remain similar. However, ease in movement restrictions may improve the demand from domestic market, which will also help the prices to improve further.</a:t>
            </a:r>
            <a:endParaRPr lang="en-US" sz="1600" dirty="0">
              <a:solidFill>
                <a:schemeClr val="bg1"/>
              </a:solidFill>
            </a:endParaRPr>
          </a:p>
        </p:txBody>
      </p:sp>
    </p:spTree>
    <p:extLst>
      <p:ext uri="{BB962C8B-B14F-4D97-AF65-F5344CB8AC3E}">
        <p14:creationId xmlns:p14="http://schemas.microsoft.com/office/powerpoint/2010/main" val="96536486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4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6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5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4451</TotalTime>
  <Words>16717</Words>
  <Application>Microsoft Office PowerPoint</Application>
  <PresentationFormat>On-screen Show (4:3)</PresentationFormat>
  <Paragraphs>3915</Paragraphs>
  <Slides>119</Slides>
  <Notes>63</Notes>
  <HiddenSlides>0</HiddenSlides>
  <MMClips>0</MMClips>
  <ScaleCrop>false</ScaleCrop>
  <HeadingPairs>
    <vt:vector size="6" baseType="variant">
      <vt:variant>
        <vt:lpstr>Fonts Used</vt:lpstr>
      </vt:variant>
      <vt:variant>
        <vt:i4>10</vt:i4>
      </vt:variant>
      <vt:variant>
        <vt:lpstr>Theme</vt:lpstr>
      </vt:variant>
      <vt:variant>
        <vt:i4>6</vt:i4>
      </vt:variant>
      <vt:variant>
        <vt:lpstr>Slide Titles</vt:lpstr>
      </vt:variant>
      <vt:variant>
        <vt:i4>119</vt:i4>
      </vt:variant>
    </vt:vector>
  </HeadingPairs>
  <TitlesOfParts>
    <vt:vector size="135" baseType="lpstr">
      <vt:lpstr>Arial</vt:lpstr>
      <vt:lpstr>Calibri</vt:lpstr>
      <vt:lpstr>Calibri Light</vt:lpstr>
      <vt:lpstr>Montserrat</vt:lpstr>
      <vt:lpstr>Muli Light</vt:lpstr>
      <vt:lpstr>Open Sans</vt:lpstr>
      <vt:lpstr>Times New Roman</vt:lpstr>
      <vt:lpstr>Veradana</vt:lpstr>
      <vt:lpstr>Verdana</vt:lpstr>
      <vt:lpstr>Wingdings</vt:lpstr>
      <vt:lpstr>Office Theme</vt:lpstr>
      <vt:lpstr>4_Office Theme</vt:lpstr>
      <vt:lpstr>2_Office Theme</vt:lpstr>
      <vt:lpstr>3_Office Theme</vt:lpstr>
      <vt:lpstr>6_Office Theme</vt:lpstr>
      <vt:lpstr>5_Office Theme</vt:lpstr>
      <vt:lpstr>Global Epoxy Resin Market Forecast &amp; Opportunities, 2030</vt:lpstr>
      <vt:lpstr>Table of Contents : TEFR</vt:lpstr>
      <vt:lpstr>Table of Contents : TEFR</vt:lpstr>
      <vt:lpstr>Table of Contents : TEFR</vt:lpstr>
      <vt:lpstr>Table of Contents : TEFR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Global Bisphenol S Market Forecast &amp; Opportunities, 2025</dc:title>
  <dc:creator>Karan Chechi</dc:creator>
  <cp:lastModifiedBy>Hardik Malhotra</cp:lastModifiedBy>
  <cp:revision>239</cp:revision>
  <dcterms:created xsi:type="dcterms:W3CDTF">2020-09-04T10:22:29Z</dcterms:created>
  <dcterms:modified xsi:type="dcterms:W3CDTF">2021-09-10T08:26:17Z</dcterms:modified>
</cp:coreProperties>
</file>